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1" r:id="rId3"/>
    <p:sldId id="272" r:id="rId4"/>
    <p:sldId id="273" r:id="rId5"/>
    <p:sldId id="274" r:id="rId6"/>
    <p:sldId id="275" r:id="rId7"/>
    <p:sldId id="276" r:id="rId8"/>
    <p:sldId id="277" r:id="rId9"/>
    <p:sldId id="279" r:id="rId10"/>
    <p:sldId id="280" r:id="rId11"/>
    <p:sldId id="281" r:id="rId12"/>
    <p:sldId id="278" r:id="rId13"/>
    <p:sldId id="282" r:id="rId14"/>
    <p:sldId id="283" r:id="rId15"/>
    <p:sldId id="284"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96435-64C3-4560-A802-CD9492455F6D}" type="datetimeFigureOut">
              <a:rPr lang="es-MX" smtClean="0"/>
              <a:t>19/06/2020</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CEE98-396E-49B7-BA73-8E5355AC61FC}" type="slidenum">
              <a:rPr lang="es-MX" smtClean="0"/>
              <a:t>‹Nº›</a:t>
            </a:fld>
            <a:endParaRPr lang="es-MX" dirty="0"/>
          </a:p>
        </p:txBody>
      </p:sp>
    </p:spTree>
    <p:extLst>
      <p:ext uri="{BB962C8B-B14F-4D97-AF65-F5344CB8AC3E}">
        <p14:creationId xmlns:p14="http://schemas.microsoft.com/office/powerpoint/2010/main" val="225597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6/19/2020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6/19/2020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6/19/2020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2BC44-A680-4366-B151-B59314709FD9}"/>
              </a:ext>
            </a:extLst>
          </p:cNvPr>
          <p:cNvSpPr>
            <a:spLocks noGrp="1"/>
          </p:cNvSpPr>
          <p:nvPr>
            <p:ph type="ctrTitle"/>
          </p:nvPr>
        </p:nvSpPr>
        <p:spPr/>
        <p:txBody>
          <a:bodyPr/>
          <a:lstStyle/>
          <a:p>
            <a:r>
              <a:rPr lang="es-MX" dirty="0"/>
              <a:t>Optimización AUX 8</a:t>
            </a:r>
            <a:br>
              <a:rPr lang="es-MX" dirty="0"/>
            </a:br>
            <a:r>
              <a:rPr lang="es-MX" dirty="0"/>
              <a:t>DUALIDAD</a:t>
            </a:r>
          </a:p>
        </p:txBody>
      </p:sp>
    </p:spTree>
    <p:extLst>
      <p:ext uri="{BB962C8B-B14F-4D97-AF65-F5344CB8AC3E}">
        <p14:creationId xmlns:p14="http://schemas.microsoft.com/office/powerpoint/2010/main" val="60442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9E5B826-9220-46DF-ABBB-915DF0633D98}"/>
              </a:ext>
            </a:extLst>
          </p:cNvPr>
          <p:cNvPicPr>
            <a:picLocks noChangeAspect="1"/>
          </p:cNvPicPr>
          <p:nvPr/>
        </p:nvPicPr>
        <p:blipFill>
          <a:blip r:embed="rId2"/>
          <a:stretch>
            <a:fillRect/>
          </a:stretch>
        </p:blipFill>
        <p:spPr>
          <a:xfrm>
            <a:off x="465845" y="4600870"/>
            <a:ext cx="3267075" cy="2076450"/>
          </a:xfrm>
          <a:prstGeom prst="rect">
            <a:avLst/>
          </a:prstGeom>
        </p:spPr>
      </p:pic>
      <p:pic>
        <p:nvPicPr>
          <p:cNvPr id="3" name="Imagen 2">
            <a:extLst>
              <a:ext uri="{FF2B5EF4-FFF2-40B4-BE49-F238E27FC236}">
                <a16:creationId xmlns:a16="http://schemas.microsoft.com/office/drawing/2014/main" id="{0841BA67-D279-4952-AD61-F4B68B76A90A}"/>
              </a:ext>
            </a:extLst>
          </p:cNvPr>
          <p:cNvPicPr>
            <a:picLocks noChangeAspect="1"/>
          </p:cNvPicPr>
          <p:nvPr/>
        </p:nvPicPr>
        <p:blipFill>
          <a:blip r:embed="rId3"/>
          <a:stretch>
            <a:fillRect/>
          </a:stretch>
        </p:blipFill>
        <p:spPr>
          <a:xfrm>
            <a:off x="465846" y="2114365"/>
            <a:ext cx="3714750" cy="1200150"/>
          </a:xfrm>
          <a:prstGeom prst="rect">
            <a:avLst/>
          </a:prstGeom>
        </p:spPr>
      </p:pic>
      <p:pic>
        <p:nvPicPr>
          <p:cNvPr id="4" name="Imagen 3">
            <a:extLst>
              <a:ext uri="{FF2B5EF4-FFF2-40B4-BE49-F238E27FC236}">
                <a16:creationId xmlns:a16="http://schemas.microsoft.com/office/drawing/2014/main" id="{1C41EEA2-0460-48FA-8D1F-22617166A00D}"/>
              </a:ext>
            </a:extLst>
          </p:cNvPr>
          <p:cNvPicPr>
            <a:picLocks noChangeAspect="1"/>
          </p:cNvPicPr>
          <p:nvPr/>
        </p:nvPicPr>
        <p:blipFill>
          <a:blip r:embed="rId4"/>
          <a:stretch>
            <a:fillRect/>
          </a:stretch>
        </p:blipFill>
        <p:spPr>
          <a:xfrm>
            <a:off x="-19907" y="70429"/>
            <a:ext cx="12192000" cy="894240"/>
          </a:xfrm>
          <a:prstGeom prst="rect">
            <a:avLst/>
          </a:prstGeom>
        </p:spPr>
      </p:pic>
      <p:sp>
        <p:nvSpPr>
          <p:cNvPr id="5" name="Flecha: a la derecha 4">
            <a:extLst>
              <a:ext uri="{FF2B5EF4-FFF2-40B4-BE49-F238E27FC236}">
                <a16:creationId xmlns:a16="http://schemas.microsoft.com/office/drawing/2014/main" id="{262CDCEB-BAA3-48E2-8F78-1534921A2B44}"/>
              </a:ext>
            </a:extLst>
          </p:cNvPr>
          <p:cNvSpPr/>
          <p:nvPr/>
        </p:nvSpPr>
        <p:spPr>
          <a:xfrm>
            <a:off x="4378609" y="2342965"/>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a:extLst>
              <a:ext uri="{FF2B5EF4-FFF2-40B4-BE49-F238E27FC236}">
                <a16:creationId xmlns:a16="http://schemas.microsoft.com/office/drawing/2014/main" id="{0825F602-CED4-4309-91D0-3593AF4F75D7}"/>
              </a:ext>
            </a:extLst>
          </p:cNvPr>
          <p:cNvSpPr/>
          <p:nvPr/>
        </p:nvSpPr>
        <p:spPr>
          <a:xfrm>
            <a:off x="465846" y="1126040"/>
            <a:ext cx="8975324" cy="826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Ahora hay que ponerse supuestos. En el primal, no es útil que algún </a:t>
            </a:r>
            <a:r>
              <a:rPr lang="es-MX" dirty="0" err="1"/>
              <a:t>yp</a:t>
            </a:r>
            <a:r>
              <a:rPr lang="es-MX" dirty="0"/>
              <a:t> sea cero? La respuesta es no porque queremos maximizar el flujo, y como los </a:t>
            </a:r>
            <a:r>
              <a:rPr lang="es-MX" dirty="0" err="1"/>
              <a:t>yp</a:t>
            </a:r>
            <a:r>
              <a:rPr lang="es-MX" dirty="0"/>
              <a:t> son distintos de 0 en el óptimo, implicaría que las restricciones duales deben ser activas en el óptimo.</a:t>
            </a:r>
          </a:p>
        </p:txBody>
      </p:sp>
      <p:pic>
        <p:nvPicPr>
          <p:cNvPr id="8" name="Imagen 7">
            <a:extLst>
              <a:ext uri="{FF2B5EF4-FFF2-40B4-BE49-F238E27FC236}">
                <a16:creationId xmlns:a16="http://schemas.microsoft.com/office/drawing/2014/main" id="{59165515-F9A6-4B8E-895C-721BD1004C69}"/>
              </a:ext>
            </a:extLst>
          </p:cNvPr>
          <p:cNvPicPr>
            <a:picLocks noChangeAspect="1"/>
          </p:cNvPicPr>
          <p:nvPr/>
        </p:nvPicPr>
        <p:blipFill>
          <a:blip r:embed="rId5"/>
          <a:stretch>
            <a:fillRect/>
          </a:stretch>
        </p:blipFill>
        <p:spPr>
          <a:xfrm>
            <a:off x="5726419" y="2301721"/>
            <a:ext cx="3933825" cy="866775"/>
          </a:xfrm>
          <a:prstGeom prst="rect">
            <a:avLst/>
          </a:prstGeom>
        </p:spPr>
      </p:pic>
      <p:sp>
        <p:nvSpPr>
          <p:cNvPr id="9" name="Flecha: a la derecha 8">
            <a:extLst>
              <a:ext uri="{FF2B5EF4-FFF2-40B4-BE49-F238E27FC236}">
                <a16:creationId xmlns:a16="http://schemas.microsoft.com/office/drawing/2014/main" id="{A381D3E4-6CC9-46CA-BFCC-68FB4FCE054F}"/>
              </a:ext>
            </a:extLst>
          </p:cNvPr>
          <p:cNvSpPr/>
          <p:nvPr/>
        </p:nvSpPr>
        <p:spPr>
          <a:xfrm>
            <a:off x="4180596" y="5035155"/>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a:extLst>
              <a:ext uri="{FF2B5EF4-FFF2-40B4-BE49-F238E27FC236}">
                <a16:creationId xmlns:a16="http://schemas.microsoft.com/office/drawing/2014/main" id="{77695A52-5580-43A2-A835-A4793B15CB03}"/>
              </a:ext>
            </a:extLst>
          </p:cNvPr>
          <p:cNvSpPr/>
          <p:nvPr/>
        </p:nvSpPr>
        <p:spPr>
          <a:xfrm>
            <a:off x="465845" y="3612546"/>
            <a:ext cx="8975324" cy="826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 analizamos el primal, se debe notar que hay restricciones que si o si no pueden ser activas, como por ejemplo yp2+yp3=9 no es posible porque el valor máximo de yp2 es 5 y el valor máximo de yp3 es 3.  Entonces x5 es cero. CON ESTO SE OBTIENE MÁS INFO DEL DUAL.</a:t>
            </a:r>
          </a:p>
        </p:txBody>
      </p:sp>
      <p:pic>
        <p:nvPicPr>
          <p:cNvPr id="11" name="Imagen 10">
            <a:extLst>
              <a:ext uri="{FF2B5EF4-FFF2-40B4-BE49-F238E27FC236}">
                <a16:creationId xmlns:a16="http://schemas.microsoft.com/office/drawing/2014/main" id="{D1A3F266-9544-4514-9040-BC82C9C1552F}"/>
              </a:ext>
            </a:extLst>
          </p:cNvPr>
          <p:cNvPicPr>
            <a:picLocks noChangeAspect="1"/>
          </p:cNvPicPr>
          <p:nvPr/>
        </p:nvPicPr>
        <p:blipFill>
          <a:blip r:embed="rId6"/>
          <a:stretch>
            <a:fillRect/>
          </a:stretch>
        </p:blipFill>
        <p:spPr>
          <a:xfrm>
            <a:off x="5528406" y="5254636"/>
            <a:ext cx="1095375" cy="342900"/>
          </a:xfrm>
          <a:prstGeom prst="rect">
            <a:avLst/>
          </a:prstGeom>
        </p:spPr>
      </p:pic>
      <p:sp>
        <p:nvSpPr>
          <p:cNvPr id="12" name="Flecha: a la derecha 11">
            <a:extLst>
              <a:ext uri="{FF2B5EF4-FFF2-40B4-BE49-F238E27FC236}">
                <a16:creationId xmlns:a16="http://schemas.microsoft.com/office/drawing/2014/main" id="{F8B5924F-ADEB-49B5-8F72-04C38E831D63}"/>
              </a:ext>
            </a:extLst>
          </p:cNvPr>
          <p:cNvSpPr/>
          <p:nvPr/>
        </p:nvSpPr>
        <p:spPr>
          <a:xfrm>
            <a:off x="6747029" y="5349814"/>
            <a:ext cx="550415" cy="1810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C27937A7-C851-4B40-A206-8516F4C796B1}"/>
              </a:ext>
            </a:extLst>
          </p:cNvPr>
          <p:cNvPicPr>
            <a:picLocks noChangeAspect="1"/>
          </p:cNvPicPr>
          <p:nvPr/>
        </p:nvPicPr>
        <p:blipFill>
          <a:blip r:embed="rId7"/>
          <a:stretch>
            <a:fillRect/>
          </a:stretch>
        </p:blipFill>
        <p:spPr>
          <a:xfrm>
            <a:off x="7420692" y="5232239"/>
            <a:ext cx="1095375" cy="342900"/>
          </a:xfrm>
          <a:prstGeom prst="rect">
            <a:avLst/>
          </a:prstGeom>
        </p:spPr>
      </p:pic>
      <p:sp>
        <p:nvSpPr>
          <p:cNvPr id="14" name="Flecha: a la derecha 13">
            <a:extLst>
              <a:ext uri="{FF2B5EF4-FFF2-40B4-BE49-F238E27FC236}">
                <a16:creationId xmlns:a16="http://schemas.microsoft.com/office/drawing/2014/main" id="{AED9F75E-82E6-4E49-A275-C9338C76CB89}"/>
              </a:ext>
            </a:extLst>
          </p:cNvPr>
          <p:cNvSpPr/>
          <p:nvPr/>
        </p:nvSpPr>
        <p:spPr>
          <a:xfrm>
            <a:off x="8639315" y="5355102"/>
            <a:ext cx="550415" cy="141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F53FF3E7-DE15-4402-A0B5-5078D7845E3A}"/>
              </a:ext>
            </a:extLst>
          </p:cNvPr>
          <p:cNvPicPr>
            <a:picLocks noChangeAspect="1"/>
          </p:cNvPicPr>
          <p:nvPr/>
        </p:nvPicPr>
        <p:blipFill>
          <a:blip r:embed="rId8"/>
          <a:stretch>
            <a:fillRect/>
          </a:stretch>
        </p:blipFill>
        <p:spPr>
          <a:xfrm>
            <a:off x="9352255" y="5175902"/>
            <a:ext cx="1219200" cy="447675"/>
          </a:xfrm>
          <a:prstGeom prst="rect">
            <a:avLst/>
          </a:prstGeom>
        </p:spPr>
      </p:pic>
    </p:spTree>
    <p:extLst>
      <p:ext uri="{BB962C8B-B14F-4D97-AF65-F5344CB8AC3E}">
        <p14:creationId xmlns:p14="http://schemas.microsoft.com/office/powerpoint/2010/main" val="202969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11E7BA-F432-470A-ADD2-5755283CA26B}"/>
              </a:ext>
            </a:extLst>
          </p:cNvPr>
          <p:cNvSpPr/>
          <p:nvPr/>
        </p:nvSpPr>
        <p:spPr>
          <a:xfrm>
            <a:off x="465846" y="1126040"/>
            <a:ext cx="8975324" cy="45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Utilizando la información extra, se actualiza el sistema de ecuaciones y se sigue resolviendo.</a:t>
            </a:r>
          </a:p>
        </p:txBody>
      </p:sp>
      <p:pic>
        <p:nvPicPr>
          <p:cNvPr id="3" name="Imagen 2">
            <a:extLst>
              <a:ext uri="{FF2B5EF4-FFF2-40B4-BE49-F238E27FC236}">
                <a16:creationId xmlns:a16="http://schemas.microsoft.com/office/drawing/2014/main" id="{BB8109F8-1791-4DB9-9E17-EB5957433401}"/>
              </a:ext>
            </a:extLst>
          </p:cNvPr>
          <p:cNvPicPr>
            <a:picLocks noChangeAspect="1"/>
          </p:cNvPicPr>
          <p:nvPr/>
        </p:nvPicPr>
        <p:blipFill>
          <a:blip r:embed="rId2"/>
          <a:stretch>
            <a:fillRect/>
          </a:stretch>
        </p:blipFill>
        <p:spPr>
          <a:xfrm>
            <a:off x="0" y="-3109"/>
            <a:ext cx="12192000" cy="894240"/>
          </a:xfrm>
          <a:prstGeom prst="rect">
            <a:avLst/>
          </a:prstGeom>
        </p:spPr>
      </p:pic>
      <p:grpSp>
        <p:nvGrpSpPr>
          <p:cNvPr id="12" name="Grupo 11">
            <a:extLst>
              <a:ext uri="{FF2B5EF4-FFF2-40B4-BE49-F238E27FC236}">
                <a16:creationId xmlns:a16="http://schemas.microsoft.com/office/drawing/2014/main" id="{6E0D65E3-A783-4A36-8595-FB07DDD4B7C9}"/>
              </a:ext>
            </a:extLst>
          </p:cNvPr>
          <p:cNvGrpSpPr/>
          <p:nvPr/>
        </p:nvGrpSpPr>
        <p:grpSpPr>
          <a:xfrm>
            <a:off x="465846" y="1722268"/>
            <a:ext cx="2790825" cy="647978"/>
            <a:chOff x="465846" y="1722268"/>
            <a:chExt cx="2790825" cy="647978"/>
          </a:xfrm>
        </p:grpSpPr>
        <p:pic>
          <p:nvPicPr>
            <p:cNvPr id="4" name="Imagen 3">
              <a:extLst>
                <a:ext uri="{FF2B5EF4-FFF2-40B4-BE49-F238E27FC236}">
                  <a16:creationId xmlns:a16="http://schemas.microsoft.com/office/drawing/2014/main" id="{FE35A8BC-10A0-4813-B46F-2B829821884A}"/>
                </a:ext>
              </a:extLst>
            </p:cNvPr>
            <p:cNvPicPr>
              <a:picLocks noChangeAspect="1"/>
            </p:cNvPicPr>
            <p:nvPr/>
          </p:nvPicPr>
          <p:blipFill>
            <a:blip r:embed="rId3"/>
            <a:stretch>
              <a:fillRect/>
            </a:stretch>
          </p:blipFill>
          <p:spPr>
            <a:xfrm>
              <a:off x="465846" y="1741596"/>
              <a:ext cx="2038350" cy="628650"/>
            </a:xfrm>
            <a:prstGeom prst="rect">
              <a:avLst/>
            </a:prstGeom>
          </p:spPr>
        </p:pic>
        <p:pic>
          <p:nvPicPr>
            <p:cNvPr id="5" name="Imagen 4">
              <a:extLst>
                <a:ext uri="{FF2B5EF4-FFF2-40B4-BE49-F238E27FC236}">
                  <a16:creationId xmlns:a16="http://schemas.microsoft.com/office/drawing/2014/main" id="{4C2D63D6-695A-4E08-9186-D19557ADBF65}"/>
                </a:ext>
              </a:extLst>
            </p:cNvPr>
            <p:cNvPicPr>
              <a:picLocks noChangeAspect="1"/>
            </p:cNvPicPr>
            <p:nvPr/>
          </p:nvPicPr>
          <p:blipFill>
            <a:blip r:embed="rId4"/>
            <a:stretch>
              <a:fillRect/>
            </a:stretch>
          </p:blipFill>
          <p:spPr>
            <a:xfrm>
              <a:off x="2504196" y="1722268"/>
              <a:ext cx="752475" cy="647978"/>
            </a:xfrm>
            <a:prstGeom prst="rect">
              <a:avLst/>
            </a:prstGeom>
          </p:spPr>
        </p:pic>
      </p:grpSp>
      <p:pic>
        <p:nvPicPr>
          <p:cNvPr id="6" name="Imagen 5">
            <a:extLst>
              <a:ext uri="{FF2B5EF4-FFF2-40B4-BE49-F238E27FC236}">
                <a16:creationId xmlns:a16="http://schemas.microsoft.com/office/drawing/2014/main" id="{E0763A54-1438-467D-BD0C-8A730E3D4232}"/>
              </a:ext>
            </a:extLst>
          </p:cNvPr>
          <p:cNvPicPr>
            <a:picLocks noChangeAspect="1"/>
          </p:cNvPicPr>
          <p:nvPr/>
        </p:nvPicPr>
        <p:blipFill>
          <a:blip r:embed="rId5"/>
          <a:stretch>
            <a:fillRect/>
          </a:stretch>
        </p:blipFill>
        <p:spPr>
          <a:xfrm>
            <a:off x="10198061" y="1741596"/>
            <a:ext cx="1095375" cy="342900"/>
          </a:xfrm>
          <a:prstGeom prst="rect">
            <a:avLst/>
          </a:prstGeom>
        </p:spPr>
      </p:pic>
      <p:pic>
        <p:nvPicPr>
          <p:cNvPr id="8" name="Imagen 7">
            <a:extLst>
              <a:ext uri="{FF2B5EF4-FFF2-40B4-BE49-F238E27FC236}">
                <a16:creationId xmlns:a16="http://schemas.microsoft.com/office/drawing/2014/main" id="{1ECFF99D-8027-46F8-A5CE-8F662EEA0786}"/>
              </a:ext>
            </a:extLst>
          </p:cNvPr>
          <p:cNvPicPr>
            <a:picLocks noChangeAspect="1"/>
          </p:cNvPicPr>
          <p:nvPr/>
        </p:nvPicPr>
        <p:blipFill>
          <a:blip r:embed="rId6"/>
          <a:stretch>
            <a:fillRect/>
          </a:stretch>
        </p:blipFill>
        <p:spPr>
          <a:xfrm>
            <a:off x="10198060" y="2084496"/>
            <a:ext cx="1095375" cy="342900"/>
          </a:xfrm>
          <a:prstGeom prst="rect">
            <a:avLst/>
          </a:prstGeom>
        </p:spPr>
      </p:pic>
      <p:pic>
        <p:nvPicPr>
          <p:cNvPr id="10" name="Imagen 9">
            <a:extLst>
              <a:ext uri="{FF2B5EF4-FFF2-40B4-BE49-F238E27FC236}">
                <a16:creationId xmlns:a16="http://schemas.microsoft.com/office/drawing/2014/main" id="{25B7253B-12F5-422C-A6D7-275F8E14FCEC}"/>
              </a:ext>
            </a:extLst>
          </p:cNvPr>
          <p:cNvPicPr>
            <a:picLocks noChangeAspect="1"/>
          </p:cNvPicPr>
          <p:nvPr/>
        </p:nvPicPr>
        <p:blipFill>
          <a:blip r:embed="rId7"/>
          <a:stretch>
            <a:fillRect/>
          </a:stretch>
        </p:blipFill>
        <p:spPr>
          <a:xfrm>
            <a:off x="10198060" y="2427396"/>
            <a:ext cx="1219200" cy="447675"/>
          </a:xfrm>
          <a:prstGeom prst="rect">
            <a:avLst/>
          </a:prstGeom>
        </p:spPr>
      </p:pic>
      <p:sp>
        <p:nvSpPr>
          <p:cNvPr id="11" name="CuadroTexto 10">
            <a:extLst>
              <a:ext uri="{FF2B5EF4-FFF2-40B4-BE49-F238E27FC236}">
                <a16:creationId xmlns:a16="http://schemas.microsoft.com/office/drawing/2014/main" id="{68E72BC6-FAC6-4354-AE84-5221AF0061CD}"/>
              </a:ext>
            </a:extLst>
          </p:cNvPr>
          <p:cNvSpPr txBox="1"/>
          <p:nvPr/>
        </p:nvSpPr>
        <p:spPr>
          <a:xfrm>
            <a:off x="10021698" y="1369935"/>
            <a:ext cx="1571924" cy="369332"/>
          </a:xfrm>
          <a:prstGeom prst="rect">
            <a:avLst/>
          </a:prstGeom>
          <a:noFill/>
        </p:spPr>
        <p:txBody>
          <a:bodyPr wrap="square" rtlCol="0">
            <a:spAutoFit/>
          </a:bodyPr>
          <a:lstStyle/>
          <a:p>
            <a:r>
              <a:rPr lang="es-MX" dirty="0"/>
              <a:t>INFO ACTUAL</a:t>
            </a:r>
          </a:p>
        </p:txBody>
      </p:sp>
      <p:pic>
        <p:nvPicPr>
          <p:cNvPr id="14" name="Imagen 13">
            <a:extLst>
              <a:ext uri="{FF2B5EF4-FFF2-40B4-BE49-F238E27FC236}">
                <a16:creationId xmlns:a16="http://schemas.microsoft.com/office/drawing/2014/main" id="{73B66A00-1528-4BC8-9EBC-D1D638F41EB1}"/>
              </a:ext>
            </a:extLst>
          </p:cNvPr>
          <p:cNvPicPr>
            <a:picLocks noChangeAspect="1"/>
          </p:cNvPicPr>
          <p:nvPr/>
        </p:nvPicPr>
        <p:blipFill>
          <a:blip r:embed="rId8"/>
          <a:stretch>
            <a:fillRect/>
          </a:stretch>
        </p:blipFill>
        <p:spPr>
          <a:xfrm>
            <a:off x="171934" y="3682939"/>
            <a:ext cx="3419475" cy="1390650"/>
          </a:xfrm>
          <a:prstGeom prst="rect">
            <a:avLst/>
          </a:prstGeom>
        </p:spPr>
      </p:pic>
      <p:pic>
        <p:nvPicPr>
          <p:cNvPr id="16" name="Imagen 15">
            <a:extLst>
              <a:ext uri="{FF2B5EF4-FFF2-40B4-BE49-F238E27FC236}">
                <a16:creationId xmlns:a16="http://schemas.microsoft.com/office/drawing/2014/main" id="{D35F16B6-B377-4A49-B353-E39F642DFFFF}"/>
              </a:ext>
            </a:extLst>
          </p:cNvPr>
          <p:cNvPicPr>
            <a:picLocks noChangeAspect="1"/>
          </p:cNvPicPr>
          <p:nvPr/>
        </p:nvPicPr>
        <p:blipFill>
          <a:blip r:embed="rId9"/>
          <a:stretch>
            <a:fillRect/>
          </a:stretch>
        </p:blipFill>
        <p:spPr>
          <a:xfrm>
            <a:off x="186641" y="1739267"/>
            <a:ext cx="339151" cy="630979"/>
          </a:xfrm>
          <a:prstGeom prst="rect">
            <a:avLst/>
          </a:prstGeom>
        </p:spPr>
      </p:pic>
      <p:sp>
        <p:nvSpPr>
          <p:cNvPr id="17" name="Flecha: a la derecha 16">
            <a:extLst>
              <a:ext uri="{FF2B5EF4-FFF2-40B4-BE49-F238E27FC236}">
                <a16:creationId xmlns:a16="http://schemas.microsoft.com/office/drawing/2014/main" id="{51020521-DA9D-4331-A293-647D4A57B04A}"/>
              </a:ext>
            </a:extLst>
          </p:cNvPr>
          <p:cNvSpPr/>
          <p:nvPr/>
        </p:nvSpPr>
        <p:spPr>
          <a:xfrm>
            <a:off x="3637231" y="1815134"/>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CuadroTexto 17">
            <a:extLst>
              <a:ext uri="{FF2B5EF4-FFF2-40B4-BE49-F238E27FC236}">
                <a16:creationId xmlns:a16="http://schemas.microsoft.com/office/drawing/2014/main" id="{A895A8EB-A880-4B49-9F2C-08FAC6D8B61A}"/>
              </a:ext>
            </a:extLst>
          </p:cNvPr>
          <p:cNvSpPr txBox="1"/>
          <p:nvPr/>
        </p:nvSpPr>
        <p:spPr>
          <a:xfrm>
            <a:off x="5235075" y="1699330"/>
            <a:ext cx="3662681" cy="1200329"/>
          </a:xfrm>
          <a:prstGeom prst="rect">
            <a:avLst/>
          </a:prstGeom>
          <a:noFill/>
          <a:ln>
            <a:solidFill>
              <a:schemeClr val="tx1"/>
            </a:solidFill>
          </a:ln>
        </p:spPr>
        <p:txBody>
          <a:bodyPr wrap="square" rtlCol="0">
            <a:spAutoFit/>
          </a:bodyPr>
          <a:lstStyle/>
          <a:p>
            <a:r>
              <a:rPr lang="es-MX" dirty="0"/>
              <a:t>2 opciones: </a:t>
            </a:r>
          </a:p>
          <a:p>
            <a:r>
              <a:rPr lang="es-MX" dirty="0"/>
              <a:t>Caso 1: x1 vale cero y x2 y x3 valen 1.</a:t>
            </a:r>
          </a:p>
          <a:p>
            <a:r>
              <a:rPr lang="es-MX" dirty="0"/>
              <a:t>Caso2: x1 vale 1 y el resto cero.</a:t>
            </a:r>
          </a:p>
          <a:p>
            <a:endParaRPr lang="es-MX" dirty="0"/>
          </a:p>
        </p:txBody>
      </p:sp>
      <p:sp>
        <p:nvSpPr>
          <p:cNvPr id="20" name="Rectángulo 19">
            <a:extLst>
              <a:ext uri="{FF2B5EF4-FFF2-40B4-BE49-F238E27FC236}">
                <a16:creationId xmlns:a16="http://schemas.microsoft.com/office/drawing/2014/main" id="{B0FB3B9B-EEA1-4470-9AF6-F4F66363AFF0}"/>
              </a:ext>
            </a:extLst>
          </p:cNvPr>
          <p:cNvSpPr/>
          <p:nvPr/>
        </p:nvSpPr>
        <p:spPr>
          <a:xfrm>
            <a:off x="171934" y="2947968"/>
            <a:ext cx="8975324" cy="454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 nos ponemos en ambos casos, se podrá llegar a una solución final, observemos.</a:t>
            </a:r>
          </a:p>
        </p:txBody>
      </p:sp>
      <p:sp>
        <p:nvSpPr>
          <p:cNvPr id="21" name="Flecha: a la derecha 20">
            <a:extLst>
              <a:ext uri="{FF2B5EF4-FFF2-40B4-BE49-F238E27FC236}">
                <a16:creationId xmlns:a16="http://schemas.microsoft.com/office/drawing/2014/main" id="{4946CC92-7871-45FB-9A44-F8D65873BF85}"/>
              </a:ext>
            </a:extLst>
          </p:cNvPr>
          <p:cNvSpPr/>
          <p:nvPr/>
        </p:nvSpPr>
        <p:spPr>
          <a:xfrm>
            <a:off x="3637231" y="4026946"/>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CuadroTexto 21">
            <a:extLst>
              <a:ext uri="{FF2B5EF4-FFF2-40B4-BE49-F238E27FC236}">
                <a16:creationId xmlns:a16="http://schemas.microsoft.com/office/drawing/2014/main" id="{306AC425-022B-4344-9FF3-35DC3F3CC44F}"/>
              </a:ext>
            </a:extLst>
          </p:cNvPr>
          <p:cNvSpPr txBox="1"/>
          <p:nvPr/>
        </p:nvSpPr>
        <p:spPr>
          <a:xfrm>
            <a:off x="4787028" y="3521258"/>
            <a:ext cx="4121989" cy="1754326"/>
          </a:xfrm>
          <a:prstGeom prst="rect">
            <a:avLst/>
          </a:prstGeom>
          <a:noFill/>
          <a:ln>
            <a:solidFill>
              <a:schemeClr val="tx1"/>
            </a:solidFill>
          </a:ln>
        </p:spPr>
        <p:txBody>
          <a:bodyPr wrap="square" rtlCol="0">
            <a:spAutoFit/>
          </a:bodyPr>
          <a:lstStyle/>
          <a:p>
            <a:r>
              <a:rPr lang="es-MX" dirty="0"/>
              <a:t>Caso 1: x1 vale cero. Entonces yp1=7 y yp2=5 lo que no es posible dado que la restricción dice que yp1+yp2 tiene ser menor que 10. </a:t>
            </a:r>
            <a:r>
              <a:rPr lang="es-MX" dirty="0">
                <a:solidFill>
                  <a:srgbClr val="FF0000"/>
                </a:solidFill>
              </a:rPr>
              <a:t>SE DESCARTA</a:t>
            </a:r>
            <a:endParaRPr lang="es-MX" dirty="0"/>
          </a:p>
          <a:p>
            <a:r>
              <a:rPr lang="es-MX" dirty="0"/>
              <a:t>Caso 2: X2 y x3 valen cero. Entonces x1 es 1 y por lo tanto yp1+yp2 es igual a 10. </a:t>
            </a:r>
          </a:p>
        </p:txBody>
      </p:sp>
      <p:sp>
        <p:nvSpPr>
          <p:cNvPr id="24" name="Flecha: a la derecha 23">
            <a:extLst>
              <a:ext uri="{FF2B5EF4-FFF2-40B4-BE49-F238E27FC236}">
                <a16:creationId xmlns:a16="http://schemas.microsoft.com/office/drawing/2014/main" id="{B801F5DD-A3ED-41E0-B6D3-DFBEF286C4E3}"/>
              </a:ext>
            </a:extLst>
          </p:cNvPr>
          <p:cNvSpPr/>
          <p:nvPr/>
        </p:nvSpPr>
        <p:spPr>
          <a:xfrm>
            <a:off x="8897756" y="3988012"/>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5" name="Imagen 24">
            <a:extLst>
              <a:ext uri="{FF2B5EF4-FFF2-40B4-BE49-F238E27FC236}">
                <a16:creationId xmlns:a16="http://schemas.microsoft.com/office/drawing/2014/main" id="{C39D41E1-6A6A-4BEC-B98C-00BAEFA77137}"/>
              </a:ext>
            </a:extLst>
          </p:cNvPr>
          <p:cNvPicPr>
            <a:picLocks noChangeAspect="1"/>
          </p:cNvPicPr>
          <p:nvPr/>
        </p:nvPicPr>
        <p:blipFill>
          <a:blip r:embed="rId5"/>
          <a:stretch>
            <a:fillRect/>
          </a:stretch>
        </p:blipFill>
        <p:spPr>
          <a:xfrm>
            <a:off x="10295650" y="3291453"/>
            <a:ext cx="1095375" cy="342900"/>
          </a:xfrm>
          <a:prstGeom prst="rect">
            <a:avLst/>
          </a:prstGeom>
        </p:spPr>
      </p:pic>
      <p:pic>
        <p:nvPicPr>
          <p:cNvPr id="26" name="Imagen 25">
            <a:extLst>
              <a:ext uri="{FF2B5EF4-FFF2-40B4-BE49-F238E27FC236}">
                <a16:creationId xmlns:a16="http://schemas.microsoft.com/office/drawing/2014/main" id="{DB674A7E-3E23-4170-9368-B434A840FC76}"/>
              </a:ext>
            </a:extLst>
          </p:cNvPr>
          <p:cNvPicPr>
            <a:picLocks noChangeAspect="1"/>
          </p:cNvPicPr>
          <p:nvPr/>
        </p:nvPicPr>
        <p:blipFill>
          <a:blip r:embed="rId6"/>
          <a:stretch>
            <a:fillRect/>
          </a:stretch>
        </p:blipFill>
        <p:spPr>
          <a:xfrm>
            <a:off x="10295649" y="3634353"/>
            <a:ext cx="1095375" cy="342900"/>
          </a:xfrm>
          <a:prstGeom prst="rect">
            <a:avLst/>
          </a:prstGeom>
        </p:spPr>
      </p:pic>
      <p:pic>
        <p:nvPicPr>
          <p:cNvPr id="27" name="Imagen 26">
            <a:extLst>
              <a:ext uri="{FF2B5EF4-FFF2-40B4-BE49-F238E27FC236}">
                <a16:creationId xmlns:a16="http://schemas.microsoft.com/office/drawing/2014/main" id="{FCDA3DB4-F587-4FF5-AE6D-A95F15D07EC8}"/>
              </a:ext>
            </a:extLst>
          </p:cNvPr>
          <p:cNvPicPr>
            <a:picLocks noChangeAspect="1"/>
          </p:cNvPicPr>
          <p:nvPr/>
        </p:nvPicPr>
        <p:blipFill>
          <a:blip r:embed="rId7"/>
          <a:stretch>
            <a:fillRect/>
          </a:stretch>
        </p:blipFill>
        <p:spPr>
          <a:xfrm>
            <a:off x="10295649" y="3977253"/>
            <a:ext cx="1219200" cy="447675"/>
          </a:xfrm>
          <a:prstGeom prst="rect">
            <a:avLst/>
          </a:prstGeom>
        </p:spPr>
      </p:pic>
      <p:sp>
        <p:nvSpPr>
          <p:cNvPr id="28" name="CuadroTexto 27">
            <a:extLst>
              <a:ext uri="{FF2B5EF4-FFF2-40B4-BE49-F238E27FC236}">
                <a16:creationId xmlns:a16="http://schemas.microsoft.com/office/drawing/2014/main" id="{CEA61D6D-B56A-4331-B5B0-7EA684E15AD8}"/>
              </a:ext>
            </a:extLst>
          </p:cNvPr>
          <p:cNvSpPr txBox="1"/>
          <p:nvPr/>
        </p:nvSpPr>
        <p:spPr>
          <a:xfrm>
            <a:off x="10119287" y="2919792"/>
            <a:ext cx="1571924" cy="369332"/>
          </a:xfrm>
          <a:prstGeom prst="rect">
            <a:avLst/>
          </a:prstGeom>
          <a:noFill/>
        </p:spPr>
        <p:txBody>
          <a:bodyPr wrap="square" rtlCol="0">
            <a:spAutoFit/>
          </a:bodyPr>
          <a:lstStyle/>
          <a:p>
            <a:r>
              <a:rPr lang="es-MX" dirty="0"/>
              <a:t>INFO ACTUAL</a:t>
            </a:r>
          </a:p>
        </p:txBody>
      </p:sp>
      <p:pic>
        <p:nvPicPr>
          <p:cNvPr id="29" name="Imagen 28">
            <a:extLst>
              <a:ext uri="{FF2B5EF4-FFF2-40B4-BE49-F238E27FC236}">
                <a16:creationId xmlns:a16="http://schemas.microsoft.com/office/drawing/2014/main" id="{C376A366-636E-4E4A-B7AD-D1F908AB2D17}"/>
              </a:ext>
            </a:extLst>
          </p:cNvPr>
          <p:cNvPicPr>
            <a:picLocks noChangeAspect="1"/>
          </p:cNvPicPr>
          <p:nvPr/>
        </p:nvPicPr>
        <p:blipFill>
          <a:blip r:embed="rId10"/>
          <a:stretch>
            <a:fillRect/>
          </a:stretch>
        </p:blipFill>
        <p:spPr>
          <a:xfrm>
            <a:off x="10293281" y="4424928"/>
            <a:ext cx="1038225" cy="400050"/>
          </a:xfrm>
          <a:prstGeom prst="rect">
            <a:avLst/>
          </a:prstGeom>
        </p:spPr>
      </p:pic>
      <p:pic>
        <p:nvPicPr>
          <p:cNvPr id="30" name="Imagen 29">
            <a:extLst>
              <a:ext uri="{FF2B5EF4-FFF2-40B4-BE49-F238E27FC236}">
                <a16:creationId xmlns:a16="http://schemas.microsoft.com/office/drawing/2014/main" id="{582F22C6-EDC5-4539-8C2D-BAC12DC49E1F}"/>
              </a:ext>
            </a:extLst>
          </p:cNvPr>
          <p:cNvPicPr>
            <a:picLocks noChangeAspect="1"/>
          </p:cNvPicPr>
          <p:nvPr/>
        </p:nvPicPr>
        <p:blipFill>
          <a:blip r:embed="rId11"/>
          <a:stretch>
            <a:fillRect/>
          </a:stretch>
        </p:blipFill>
        <p:spPr>
          <a:xfrm>
            <a:off x="9805111" y="4815084"/>
            <a:ext cx="2200275" cy="419100"/>
          </a:xfrm>
          <a:prstGeom prst="rect">
            <a:avLst/>
          </a:prstGeom>
        </p:spPr>
      </p:pic>
      <p:sp>
        <p:nvSpPr>
          <p:cNvPr id="31" name="CuadroTexto 30">
            <a:extLst>
              <a:ext uri="{FF2B5EF4-FFF2-40B4-BE49-F238E27FC236}">
                <a16:creationId xmlns:a16="http://schemas.microsoft.com/office/drawing/2014/main" id="{4EB19214-320F-420A-8B66-22A053331823}"/>
              </a:ext>
            </a:extLst>
          </p:cNvPr>
          <p:cNvSpPr txBox="1"/>
          <p:nvPr/>
        </p:nvSpPr>
        <p:spPr>
          <a:xfrm>
            <a:off x="171934" y="5400552"/>
            <a:ext cx="6530707" cy="1200329"/>
          </a:xfrm>
          <a:prstGeom prst="rect">
            <a:avLst/>
          </a:prstGeom>
          <a:noFill/>
          <a:ln>
            <a:solidFill>
              <a:schemeClr val="tx1"/>
            </a:solidFill>
          </a:ln>
        </p:spPr>
        <p:txBody>
          <a:bodyPr wrap="square" rtlCol="0">
            <a:spAutoFit/>
          </a:bodyPr>
          <a:lstStyle/>
          <a:p>
            <a:r>
              <a:rPr lang="es-MX" dirty="0"/>
              <a:t>Finalmente, se debe notar que x2 y x3 valiendo 0 no implica que las restricciones duales que tienen asociadas, sean distintas de 0 pues cero por cero es cero. Por lo anterior en todo desarrollo se busco demostrar que las expresiones eran distintas de cero.</a:t>
            </a:r>
          </a:p>
        </p:txBody>
      </p:sp>
      <p:sp>
        <p:nvSpPr>
          <p:cNvPr id="32" name="CuadroTexto 31">
            <a:extLst>
              <a:ext uri="{FF2B5EF4-FFF2-40B4-BE49-F238E27FC236}">
                <a16:creationId xmlns:a16="http://schemas.microsoft.com/office/drawing/2014/main" id="{AC4F5BD6-2A31-49EC-A0BE-24E9C7E0A5DB}"/>
              </a:ext>
            </a:extLst>
          </p:cNvPr>
          <p:cNvSpPr txBox="1"/>
          <p:nvPr/>
        </p:nvSpPr>
        <p:spPr>
          <a:xfrm>
            <a:off x="8017575" y="5677551"/>
            <a:ext cx="3275860"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txBody>
          <a:bodyPr wrap="square" rtlCol="0">
            <a:spAutoFit/>
          </a:bodyPr>
          <a:lstStyle/>
          <a:p>
            <a:r>
              <a:rPr lang="es-MX" dirty="0"/>
              <a:t>Las soluciones finales son (7,3,3)o (5,5,3) para el primal y (1,0,0,1,0) para el dual </a:t>
            </a:r>
          </a:p>
        </p:txBody>
      </p:sp>
      <p:pic>
        <p:nvPicPr>
          <p:cNvPr id="33" name="Imagen 32">
            <a:extLst>
              <a:ext uri="{FF2B5EF4-FFF2-40B4-BE49-F238E27FC236}">
                <a16:creationId xmlns:a16="http://schemas.microsoft.com/office/drawing/2014/main" id="{3068E7C7-4D28-463D-A18E-B6F8864DB732}"/>
              </a:ext>
            </a:extLst>
          </p:cNvPr>
          <p:cNvPicPr>
            <a:picLocks noChangeAspect="1"/>
          </p:cNvPicPr>
          <p:nvPr/>
        </p:nvPicPr>
        <p:blipFill>
          <a:blip r:embed="rId12"/>
          <a:stretch>
            <a:fillRect/>
          </a:stretch>
        </p:blipFill>
        <p:spPr>
          <a:xfrm>
            <a:off x="9805111" y="5239846"/>
            <a:ext cx="2133600" cy="371475"/>
          </a:xfrm>
          <a:prstGeom prst="rect">
            <a:avLst/>
          </a:prstGeom>
        </p:spPr>
      </p:pic>
      <p:sp>
        <p:nvSpPr>
          <p:cNvPr id="34" name="Flecha: a la derecha 33">
            <a:extLst>
              <a:ext uri="{FF2B5EF4-FFF2-40B4-BE49-F238E27FC236}">
                <a16:creationId xmlns:a16="http://schemas.microsoft.com/office/drawing/2014/main" id="{514857B2-B209-47F9-8ADE-18E81A325282}"/>
              </a:ext>
            </a:extLst>
          </p:cNvPr>
          <p:cNvSpPr/>
          <p:nvPr/>
        </p:nvSpPr>
        <p:spPr>
          <a:xfrm>
            <a:off x="6721170" y="5731960"/>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0731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E91A302-CA76-4A06-892D-4A867CE2C88C}"/>
              </a:ext>
            </a:extLst>
          </p:cNvPr>
          <p:cNvPicPr>
            <a:picLocks noChangeAspect="1"/>
          </p:cNvPicPr>
          <p:nvPr/>
        </p:nvPicPr>
        <p:blipFill>
          <a:blip r:embed="rId2"/>
          <a:stretch>
            <a:fillRect/>
          </a:stretch>
        </p:blipFill>
        <p:spPr>
          <a:xfrm>
            <a:off x="0" y="11097"/>
            <a:ext cx="12192000" cy="894240"/>
          </a:xfrm>
          <a:prstGeom prst="rect">
            <a:avLst/>
          </a:prstGeom>
        </p:spPr>
      </p:pic>
      <p:pic>
        <p:nvPicPr>
          <p:cNvPr id="3" name="Imagen 2">
            <a:extLst>
              <a:ext uri="{FF2B5EF4-FFF2-40B4-BE49-F238E27FC236}">
                <a16:creationId xmlns:a16="http://schemas.microsoft.com/office/drawing/2014/main" id="{66BB1E6A-3D20-414A-934C-963161FCD9F9}"/>
              </a:ext>
            </a:extLst>
          </p:cNvPr>
          <p:cNvPicPr>
            <a:picLocks noChangeAspect="1"/>
          </p:cNvPicPr>
          <p:nvPr/>
        </p:nvPicPr>
        <p:blipFill>
          <a:blip r:embed="rId3"/>
          <a:stretch>
            <a:fillRect/>
          </a:stretch>
        </p:blipFill>
        <p:spPr>
          <a:xfrm>
            <a:off x="6571603" y="2283457"/>
            <a:ext cx="4705350" cy="1514475"/>
          </a:xfrm>
          <a:prstGeom prst="rect">
            <a:avLst/>
          </a:prstGeom>
        </p:spPr>
      </p:pic>
      <p:pic>
        <p:nvPicPr>
          <p:cNvPr id="4" name="Imagen 3">
            <a:extLst>
              <a:ext uri="{FF2B5EF4-FFF2-40B4-BE49-F238E27FC236}">
                <a16:creationId xmlns:a16="http://schemas.microsoft.com/office/drawing/2014/main" id="{5A16B0F3-99D6-4997-86D9-337810570DDC}"/>
              </a:ext>
            </a:extLst>
          </p:cNvPr>
          <p:cNvPicPr>
            <a:picLocks noChangeAspect="1"/>
          </p:cNvPicPr>
          <p:nvPr/>
        </p:nvPicPr>
        <p:blipFill>
          <a:blip r:embed="rId4"/>
          <a:stretch>
            <a:fillRect/>
          </a:stretch>
        </p:blipFill>
        <p:spPr>
          <a:xfrm>
            <a:off x="919161" y="1502945"/>
            <a:ext cx="2744657" cy="2223966"/>
          </a:xfrm>
          <a:prstGeom prst="rect">
            <a:avLst/>
          </a:prstGeom>
        </p:spPr>
      </p:pic>
      <p:sp>
        <p:nvSpPr>
          <p:cNvPr id="9" name="CuadroTexto 8">
            <a:extLst>
              <a:ext uri="{FF2B5EF4-FFF2-40B4-BE49-F238E27FC236}">
                <a16:creationId xmlns:a16="http://schemas.microsoft.com/office/drawing/2014/main" id="{493849DE-2BA8-4B9F-A8A8-022A8768F4BE}"/>
              </a:ext>
            </a:extLst>
          </p:cNvPr>
          <p:cNvSpPr txBox="1"/>
          <p:nvPr/>
        </p:nvSpPr>
        <p:spPr>
          <a:xfrm>
            <a:off x="851248" y="4154749"/>
            <a:ext cx="2880482" cy="1200329"/>
          </a:xfrm>
          <a:prstGeom prst="rect">
            <a:avLst/>
          </a:prstGeom>
          <a:noFill/>
        </p:spPr>
        <p:txBody>
          <a:bodyPr wrap="square" rtlCol="0">
            <a:spAutoFit/>
          </a:bodyPr>
          <a:lstStyle/>
          <a:p>
            <a:r>
              <a:rPr lang="es-MX" dirty="0"/>
              <a:t>Solución encontrada tanteando:</a:t>
            </a:r>
          </a:p>
          <a:p>
            <a:r>
              <a:rPr lang="es-MX" dirty="0"/>
              <a:t> (7,3,3) o (5,5,3) con Valor óptimo 13</a:t>
            </a:r>
          </a:p>
        </p:txBody>
      </p:sp>
      <p:sp>
        <p:nvSpPr>
          <p:cNvPr id="10" name="CuadroTexto 9">
            <a:extLst>
              <a:ext uri="{FF2B5EF4-FFF2-40B4-BE49-F238E27FC236}">
                <a16:creationId xmlns:a16="http://schemas.microsoft.com/office/drawing/2014/main" id="{B315D5FF-65B7-488B-AFA4-06109355F1A2}"/>
              </a:ext>
            </a:extLst>
          </p:cNvPr>
          <p:cNvSpPr txBox="1"/>
          <p:nvPr/>
        </p:nvSpPr>
        <p:spPr>
          <a:xfrm>
            <a:off x="7020030" y="4154749"/>
            <a:ext cx="3136023" cy="646331"/>
          </a:xfrm>
          <a:prstGeom prst="rect">
            <a:avLst/>
          </a:prstGeom>
          <a:noFill/>
        </p:spPr>
        <p:txBody>
          <a:bodyPr wrap="square" rtlCol="0">
            <a:spAutoFit/>
          </a:bodyPr>
          <a:lstStyle/>
          <a:p>
            <a:r>
              <a:rPr lang="es-MX" dirty="0"/>
              <a:t>Solución encontrada (1,0,0,1,0)</a:t>
            </a:r>
          </a:p>
          <a:p>
            <a:r>
              <a:rPr lang="es-MX" dirty="0"/>
              <a:t>Con Valor óptimo 13.</a:t>
            </a:r>
          </a:p>
        </p:txBody>
      </p:sp>
      <p:cxnSp>
        <p:nvCxnSpPr>
          <p:cNvPr id="12" name="Conector: angular 11">
            <a:extLst>
              <a:ext uri="{FF2B5EF4-FFF2-40B4-BE49-F238E27FC236}">
                <a16:creationId xmlns:a16="http://schemas.microsoft.com/office/drawing/2014/main" id="{5205D0D7-0DB7-4DB2-B45F-D737362312AA}"/>
              </a:ext>
            </a:extLst>
          </p:cNvPr>
          <p:cNvCxnSpPr>
            <a:stCxn id="9" idx="2"/>
          </p:cNvCxnSpPr>
          <p:nvPr/>
        </p:nvCxnSpPr>
        <p:spPr>
          <a:xfrm rot="16200000" flipH="1">
            <a:off x="3086438" y="4560128"/>
            <a:ext cx="131321" cy="1721219"/>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B903A6A3-1D50-4719-BD93-9B079FF8CF6C}"/>
              </a:ext>
            </a:extLst>
          </p:cNvPr>
          <p:cNvCxnSpPr>
            <a:stCxn id="10" idx="2"/>
          </p:cNvCxnSpPr>
          <p:nvPr/>
        </p:nvCxnSpPr>
        <p:spPr>
          <a:xfrm rot="5400000">
            <a:off x="7284926" y="4183284"/>
            <a:ext cx="685320" cy="1920912"/>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3A0730C-535E-4D41-9103-D4A8E206614C}"/>
              </a:ext>
            </a:extLst>
          </p:cNvPr>
          <p:cNvSpPr txBox="1"/>
          <p:nvPr/>
        </p:nvSpPr>
        <p:spPr>
          <a:xfrm>
            <a:off x="4012707" y="5301734"/>
            <a:ext cx="2752077" cy="369332"/>
          </a:xfrm>
          <a:prstGeom prst="rect">
            <a:avLst/>
          </a:prstGeom>
          <a:noFill/>
        </p:spPr>
        <p:txBody>
          <a:bodyPr wrap="square" rtlCol="0">
            <a:spAutoFit/>
          </a:bodyPr>
          <a:lstStyle/>
          <a:p>
            <a:r>
              <a:rPr lang="es-MX" dirty="0"/>
              <a:t>ES LA SOLUCIÓN ÓPTIMA</a:t>
            </a:r>
          </a:p>
        </p:txBody>
      </p:sp>
      <p:sp>
        <p:nvSpPr>
          <p:cNvPr id="16" name="Rectángulo 15">
            <a:extLst>
              <a:ext uri="{FF2B5EF4-FFF2-40B4-BE49-F238E27FC236}">
                <a16:creationId xmlns:a16="http://schemas.microsoft.com/office/drawing/2014/main" id="{9B6D6B74-96FD-411A-B89F-86FC3F1CA45D}"/>
              </a:ext>
            </a:extLst>
          </p:cNvPr>
          <p:cNvSpPr/>
          <p:nvPr/>
        </p:nvSpPr>
        <p:spPr>
          <a:xfrm>
            <a:off x="3803815" y="2498101"/>
            <a:ext cx="2627790" cy="772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APLICANDO EL COROLARIO</a:t>
            </a:r>
          </a:p>
        </p:txBody>
      </p:sp>
      <p:sp>
        <p:nvSpPr>
          <p:cNvPr id="17" name="CuadroTexto 16">
            <a:extLst>
              <a:ext uri="{FF2B5EF4-FFF2-40B4-BE49-F238E27FC236}">
                <a16:creationId xmlns:a16="http://schemas.microsoft.com/office/drawing/2014/main" id="{94B4246F-880C-4FF0-B9D9-5F8B7A81CFB4}"/>
              </a:ext>
            </a:extLst>
          </p:cNvPr>
          <p:cNvSpPr txBox="1"/>
          <p:nvPr/>
        </p:nvSpPr>
        <p:spPr>
          <a:xfrm>
            <a:off x="3803815" y="5722567"/>
            <a:ext cx="3275860"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txBody>
          <a:bodyPr wrap="square" rtlCol="0">
            <a:spAutoFit/>
          </a:bodyPr>
          <a:lstStyle/>
          <a:p>
            <a:r>
              <a:rPr lang="es-MX" dirty="0"/>
              <a:t>Las soluciones finales son (7,3,3)o (5,5,3) para el primal y (1,0,0,1,0) para el dual </a:t>
            </a:r>
          </a:p>
        </p:txBody>
      </p:sp>
      <p:sp>
        <p:nvSpPr>
          <p:cNvPr id="18" name="CuadroTexto 17">
            <a:extLst>
              <a:ext uri="{FF2B5EF4-FFF2-40B4-BE49-F238E27FC236}">
                <a16:creationId xmlns:a16="http://schemas.microsoft.com/office/drawing/2014/main" id="{A69B5873-3D8D-48FE-8AE7-C4C4616CDCE7}"/>
              </a:ext>
            </a:extLst>
          </p:cNvPr>
          <p:cNvSpPr txBox="1"/>
          <p:nvPr/>
        </p:nvSpPr>
        <p:spPr>
          <a:xfrm>
            <a:off x="3837385" y="967612"/>
            <a:ext cx="7435454" cy="923330"/>
          </a:xfrm>
          <a:prstGeom prst="rect">
            <a:avLst/>
          </a:prstGeom>
          <a:noFill/>
          <a:ln>
            <a:solidFill>
              <a:schemeClr val="tx1"/>
            </a:solidFill>
          </a:ln>
        </p:spPr>
        <p:txBody>
          <a:bodyPr wrap="square" rtlCol="0">
            <a:spAutoFit/>
          </a:bodyPr>
          <a:lstStyle/>
          <a:p>
            <a:r>
              <a:rPr lang="es-MX" dirty="0"/>
              <a:t>Este método es muy rápido si es que tu intuición para encontrar soluciones al ojo es buena, si no, sirve también para comprobar que el resultado obtenido por holgura complementaria es correcto.</a:t>
            </a:r>
          </a:p>
        </p:txBody>
      </p:sp>
    </p:spTree>
    <p:extLst>
      <p:ext uri="{BB962C8B-B14F-4D97-AF65-F5344CB8AC3E}">
        <p14:creationId xmlns:p14="http://schemas.microsoft.com/office/powerpoint/2010/main" val="219035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693D1C-D422-4DCE-B330-50EC7C0F5DB2}"/>
              </a:ext>
            </a:extLst>
          </p:cNvPr>
          <p:cNvPicPr>
            <a:picLocks noChangeAspect="1"/>
          </p:cNvPicPr>
          <p:nvPr/>
        </p:nvPicPr>
        <p:blipFill>
          <a:blip r:embed="rId2"/>
          <a:stretch>
            <a:fillRect/>
          </a:stretch>
        </p:blipFill>
        <p:spPr>
          <a:xfrm>
            <a:off x="0" y="0"/>
            <a:ext cx="4972050" cy="438150"/>
          </a:xfrm>
          <a:prstGeom prst="rect">
            <a:avLst/>
          </a:prstGeom>
        </p:spPr>
      </p:pic>
      <p:pic>
        <p:nvPicPr>
          <p:cNvPr id="5" name="Imagen 4">
            <a:extLst>
              <a:ext uri="{FF2B5EF4-FFF2-40B4-BE49-F238E27FC236}">
                <a16:creationId xmlns:a16="http://schemas.microsoft.com/office/drawing/2014/main" id="{7B904CCA-4F8E-4CE3-B50D-00339F47A265}"/>
              </a:ext>
            </a:extLst>
          </p:cNvPr>
          <p:cNvPicPr>
            <a:picLocks noChangeAspect="1"/>
          </p:cNvPicPr>
          <p:nvPr/>
        </p:nvPicPr>
        <p:blipFill>
          <a:blip r:embed="rId3"/>
          <a:stretch>
            <a:fillRect/>
          </a:stretch>
        </p:blipFill>
        <p:spPr>
          <a:xfrm>
            <a:off x="5392191" y="219075"/>
            <a:ext cx="1924407" cy="1559326"/>
          </a:xfrm>
          <a:prstGeom prst="rect">
            <a:avLst/>
          </a:prstGeom>
        </p:spPr>
      </p:pic>
      <p:pic>
        <p:nvPicPr>
          <p:cNvPr id="6" name="Imagen 5">
            <a:extLst>
              <a:ext uri="{FF2B5EF4-FFF2-40B4-BE49-F238E27FC236}">
                <a16:creationId xmlns:a16="http://schemas.microsoft.com/office/drawing/2014/main" id="{2835DE21-E845-4B47-9023-973B69F21E84}"/>
              </a:ext>
            </a:extLst>
          </p:cNvPr>
          <p:cNvPicPr>
            <a:picLocks noChangeAspect="1"/>
          </p:cNvPicPr>
          <p:nvPr/>
        </p:nvPicPr>
        <p:blipFill>
          <a:blip r:embed="rId4"/>
          <a:stretch>
            <a:fillRect/>
          </a:stretch>
        </p:blipFill>
        <p:spPr>
          <a:xfrm>
            <a:off x="8575829" y="438149"/>
            <a:ext cx="3282083" cy="1056379"/>
          </a:xfrm>
          <a:prstGeom prst="rect">
            <a:avLst/>
          </a:prstGeom>
        </p:spPr>
      </p:pic>
      <p:sp>
        <p:nvSpPr>
          <p:cNvPr id="7" name="Flecha: a la derecha 6">
            <a:extLst>
              <a:ext uri="{FF2B5EF4-FFF2-40B4-BE49-F238E27FC236}">
                <a16:creationId xmlns:a16="http://schemas.microsoft.com/office/drawing/2014/main" id="{A68369C4-BDC5-4AA9-B34B-269ADB6C0800}"/>
              </a:ext>
            </a:extLst>
          </p:cNvPr>
          <p:cNvSpPr/>
          <p:nvPr/>
        </p:nvSpPr>
        <p:spPr>
          <a:xfrm>
            <a:off x="7316598" y="594863"/>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id="{ACAF83D9-ABEE-47D8-84F6-EE484DFB2F4A}"/>
              </a:ext>
            </a:extLst>
          </p:cNvPr>
          <p:cNvSpPr txBox="1"/>
          <p:nvPr/>
        </p:nvSpPr>
        <p:spPr>
          <a:xfrm>
            <a:off x="7426032" y="68817"/>
            <a:ext cx="3830216" cy="369332"/>
          </a:xfrm>
          <a:prstGeom prst="rect">
            <a:avLst/>
          </a:prstGeom>
          <a:noFill/>
        </p:spPr>
        <p:txBody>
          <a:bodyPr wrap="none" rtlCol="0">
            <a:spAutoFit/>
          </a:bodyPr>
          <a:lstStyle/>
          <a:p>
            <a:r>
              <a:rPr lang="es-MX" dirty="0"/>
              <a:t>Recordando el dual del caso particular </a:t>
            </a:r>
          </a:p>
        </p:txBody>
      </p:sp>
      <p:pic>
        <p:nvPicPr>
          <p:cNvPr id="10" name="Imagen 9">
            <a:extLst>
              <a:ext uri="{FF2B5EF4-FFF2-40B4-BE49-F238E27FC236}">
                <a16:creationId xmlns:a16="http://schemas.microsoft.com/office/drawing/2014/main" id="{1092DD57-B7E1-4058-B9F6-A1A1641413A7}"/>
              </a:ext>
            </a:extLst>
          </p:cNvPr>
          <p:cNvPicPr>
            <a:picLocks noChangeAspect="1"/>
          </p:cNvPicPr>
          <p:nvPr/>
        </p:nvPicPr>
        <p:blipFill>
          <a:blip r:embed="rId5"/>
          <a:stretch>
            <a:fillRect/>
          </a:stretch>
        </p:blipFill>
        <p:spPr>
          <a:xfrm>
            <a:off x="342530" y="3487729"/>
            <a:ext cx="2209800" cy="428625"/>
          </a:xfrm>
          <a:prstGeom prst="rect">
            <a:avLst/>
          </a:prstGeom>
        </p:spPr>
      </p:pic>
      <p:sp>
        <p:nvSpPr>
          <p:cNvPr id="15" name="Rectángulo 14">
            <a:extLst>
              <a:ext uri="{FF2B5EF4-FFF2-40B4-BE49-F238E27FC236}">
                <a16:creationId xmlns:a16="http://schemas.microsoft.com/office/drawing/2014/main" id="{1915591D-D876-4551-A0BB-ABB9BC9162AE}"/>
              </a:ext>
            </a:extLst>
          </p:cNvPr>
          <p:cNvSpPr/>
          <p:nvPr/>
        </p:nvSpPr>
        <p:spPr>
          <a:xfrm>
            <a:off x="342530" y="2154189"/>
            <a:ext cx="11447016" cy="826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 idea es utilizar el caso particular de este problema, donde reemplazamos los valores en las restricciones y teníamos un número finito de variables, para obtener una intuición de la forma final del dual del problema primal genérico (1).</a:t>
            </a:r>
          </a:p>
          <a:p>
            <a:pPr algn="ctr"/>
            <a:r>
              <a:rPr lang="es-MX" dirty="0"/>
              <a:t>Continuando con esta idea, se tiene que descomponer el primal en sus partes y obtener la información a usar.</a:t>
            </a:r>
          </a:p>
        </p:txBody>
      </p:sp>
      <p:sp>
        <p:nvSpPr>
          <p:cNvPr id="19" name="Flecha: a la derecha 18">
            <a:extLst>
              <a:ext uri="{FF2B5EF4-FFF2-40B4-BE49-F238E27FC236}">
                <a16:creationId xmlns:a16="http://schemas.microsoft.com/office/drawing/2014/main" id="{CDBC6EBF-9F1A-4AD6-85BD-1EFB5F2A01E5}"/>
              </a:ext>
            </a:extLst>
          </p:cNvPr>
          <p:cNvSpPr/>
          <p:nvPr/>
        </p:nvSpPr>
        <p:spPr>
          <a:xfrm>
            <a:off x="2638951" y="3529994"/>
            <a:ext cx="1134059" cy="3319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Flecha: a la derecha 19">
            <a:extLst>
              <a:ext uri="{FF2B5EF4-FFF2-40B4-BE49-F238E27FC236}">
                <a16:creationId xmlns:a16="http://schemas.microsoft.com/office/drawing/2014/main" id="{52CA3D70-4F83-45AC-AD9B-E729B66B9256}"/>
              </a:ext>
            </a:extLst>
          </p:cNvPr>
          <p:cNvSpPr/>
          <p:nvPr/>
        </p:nvSpPr>
        <p:spPr>
          <a:xfrm>
            <a:off x="4376705" y="4365231"/>
            <a:ext cx="905509" cy="3319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Flecha: a la derecha 20">
            <a:extLst>
              <a:ext uri="{FF2B5EF4-FFF2-40B4-BE49-F238E27FC236}">
                <a16:creationId xmlns:a16="http://schemas.microsoft.com/office/drawing/2014/main" id="{30E0C96E-B0F4-4AF9-8C30-D4EC2380A296}"/>
              </a:ext>
            </a:extLst>
          </p:cNvPr>
          <p:cNvSpPr/>
          <p:nvPr/>
        </p:nvSpPr>
        <p:spPr>
          <a:xfrm>
            <a:off x="4452906" y="5506337"/>
            <a:ext cx="829308" cy="3319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6" name="Grupo 25">
            <a:extLst>
              <a:ext uri="{FF2B5EF4-FFF2-40B4-BE49-F238E27FC236}">
                <a16:creationId xmlns:a16="http://schemas.microsoft.com/office/drawing/2014/main" id="{04EE65CD-A615-4FB7-A200-78DF9011CF50}"/>
              </a:ext>
            </a:extLst>
          </p:cNvPr>
          <p:cNvGrpSpPr/>
          <p:nvPr/>
        </p:nvGrpSpPr>
        <p:grpSpPr>
          <a:xfrm>
            <a:off x="537792" y="521552"/>
            <a:ext cx="4029075" cy="1358212"/>
            <a:chOff x="5445295" y="3053852"/>
            <a:chExt cx="6344251" cy="2166305"/>
          </a:xfrm>
        </p:grpSpPr>
        <p:pic>
          <p:nvPicPr>
            <p:cNvPr id="22" name="Imagen 21">
              <a:extLst>
                <a:ext uri="{FF2B5EF4-FFF2-40B4-BE49-F238E27FC236}">
                  <a16:creationId xmlns:a16="http://schemas.microsoft.com/office/drawing/2014/main" id="{0977DE93-B492-423A-92CE-87CC8D9F37B8}"/>
                </a:ext>
              </a:extLst>
            </p:cNvPr>
            <p:cNvPicPr>
              <a:picLocks noChangeAspect="1"/>
            </p:cNvPicPr>
            <p:nvPr/>
          </p:nvPicPr>
          <p:blipFill>
            <a:blip r:embed="rId6"/>
            <a:stretch>
              <a:fillRect/>
            </a:stretch>
          </p:blipFill>
          <p:spPr>
            <a:xfrm>
              <a:off x="5445295" y="3056131"/>
              <a:ext cx="3228527" cy="2152147"/>
            </a:xfrm>
            <a:prstGeom prst="rect">
              <a:avLst/>
            </a:prstGeom>
          </p:spPr>
        </p:pic>
        <p:pic>
          <p:nvPicPr>
            <p:cNvPr id="23" name="Imagen 22">
              <a:extLst>
                <a:ext uri="{FF2B5EF4-FFF2-40B4-BE49-F238E27FC236}">
                  <a16:creationId xmlns:a16="http://schemas.microsoft.com/office/drawing/2014/main" id="{FE148C68-9B7B-42AF-9D0A-B99F2246CF6A}"/>
                </a:ext>
              </a:extLst>
            </p:cNvPr>
            <p:cNvPicPr>
              <a:picLocks noChangeAspect="1"/>
            </p:cNvPicPr>
            <p:nvPr/>
          </p:nvPicPr>
          <p:blipFill>
            <a:blip r:embed="rId7"/>
            <a:stretch>
              <a:fillRect/>
            </a:stretch>
          </p:blipFill>
          <p:spPr>
            <a:xfrm>
              <a:off x="8615476" y="3053852"/>
              <a:ext cx="3174070" cy="2166305"/>
            </a:xfrm>
            <a:prstGeom prst="rect">
              <a:avLst/>
            </a:prstGeom>
          </p:spPr>
        </p:pic>
        <p:pic>
          <p:nvPicPr>
            <p:cNvPr id="24" name="Imagen 23">
              <a:extLst>
                <a:ext uri="{FF2B5EF4-FFF2-40B4-BE49-F238E27FC236}">
                  <a16:creationId xmlns:a16="http://schemas.microsoft.com/office/drawing/2014/main" id="{ABC3AFA7-4550-461B-A9E8-0D78F962833C}"/>
                </a:ext>
              </a:extLst>
            </p:cNvPr>
            <p:cNvPicPr>
              <a:picLocks noChangeAspect="1"/>
            </p:cNvPicPr>
            <p:nvPr/>
          </p:nvPicPr>
          <p:blipFill>
            <a:blip r:embed="rId8"/>
            <a:stretch>
              <a:fillRect/>
            </a:stretch>
          </p:blipFill>
          <p:spPr>
            <a:xfrm>
              <a:off x="6854547" y="3076600"/>
              <a:ext cx="1819275" cy="342900"/>
            </a:xfrm>
            <a:prstGeom prst="rect">
              <a:avLst/>
            </a:prstGeom>
          </p:spPr>
        </p:pic>
        <p:pic>
          <p:nvPicPr>
            <p:cNvPr id="25" name="Imagen 24">
              <a:extLst>
                <a:ext uri="{FF2B5EF4-FFF2-40B4-BE49-F238E27FC236}">
                  <a16:creationId xmlns:a16="http://schemas.microsoft.com/office/drawing/2014/main" id="{74A4317F-142E-44DE-9E62-90DB364C12AE}"/>
                </a:ext>
              </a:extLst>
            </p:cNvPr>
            <p:cNvPicPr>
              <a:picLocks noChangeAspect="1"/>
            </p:cNvPicPr>
            <p:nvPr/>
          </p:nvPicPr>
          <p:blipFill>
            <a:blip r:embed="rId9"/>
            <a:stretch>
              <a:fillRect/>
            </a:stretch>
          </p:blipFill>
          <p:spPr>
            <a:xfrm>
              <a:off x="8655513" y="3142283"/>
              <a:ext cx="1828800" cy="342901"/>
            </a:xfrm>
            <a:prstGeom prst="rect">
              <a:avLst/>
            </a:prstGeom>
          </p:spPr>
        </p:pic>
      </p:grpSp>
      <p:grpSp>
        <p:nvGrpSpPr>
          <p:cNvPr id="32" name="Grupo 31">
            <a:extLst>
              <a:ext uri="{FF2B5EF4-FFF2-40B4-BE49-F238E27FC236}">
                <a16:creationId xmlns:a16="http://schemas.microsoft.com/office/drawing/2014/main" id="{C7E7208B-2511-43AE-90B0-2A743658C46A}"/>
              </a:ext>
            </a:extLst>
          </p:cNvPr>
          <p:cNvGrpSpPr/>
          <p:nvPr/>
        </p:nvGrpSpPr>
        <p:grpSpPr>
          <a:xfrm>
            <a:off x="288221" y="4274693"/>
            <a:ext cx="4029075" cy="511251"/>
            <a:chOff x="271430" y="4422940"/>
            <a:chExt cx="4029075" cy="511251"/>
          </a:xfrm>
        </p:grpSpPr>
        <p:pic>
          <p:nvPicPr>
            <p:cNvPr id="18" name="Imagen 17">
              <a:extLst>
                <a:ext uri="{FF2B5EF4-FFF2-40B4-BE49-F238E27FC236}">
                  <a16:creationId xmlns:a16="http://schemas.microsoft.com/office/drawing/2014/main" id="{25F95F7C-AE96-4E0D-8722-0548C71307EC}"/>
                </a:ext>
              </a:extLst>
            </p:cNvPr>
            <p:cNvPicPr>
              <a:picLocks noChangeAspect="1"/>
            </p:cNvPicPr>
            <p:nvPr/>
          </p:nvPicPr>
          <p:blipFill>
            <a:blip r:embed="rId10"/>
            <a:stretch>
              <a:fillRect/>
            </a:stretch>
          </p:blipFill>
          <p:spPr>
            <a:xfrm>
              <a:off x="271430" y="4496041"/>
              <a:ext cx="4029075" cy="438150"/>
            </a:xfrm>
            <a:prstGeom prst="rect">
              <a:avLst/>
            </a:prstGeom>
          </p:spPr>
        </p:pic>
        <p:pic>
          <p:nvPicPr>
            <p:cNvPr id="27" name="Imagen 26">
              <a:extLst>
                <a:ext uri="{FF2B5EF4-FFF2-40B4-BE49-F238E27FC236}">
                  <a16:creationId xmlns:a16="http://schemas.microsoft.com/office/drawing/2014/main" id="{DFD36B16-9B0B-4235-85A7-6DB72C769001}"/>
                </a:ext>
              </a:extLst>
            </p:cNvPr>
            <p:cNvPicPr>
              <a:picLocks noChangeAspect="1"/>
            </p:cNvPicPr>
            <p:nvPr/>
          </p:nvPicPr>
          <p:blipFill>
            <a:blip r:embed="rId11"/>
            <a:stretch>
              <a:fillRect/>
            </a:stretch>
          </p:blipFill>
          <p:spPr>
            <a:xfrm>
              <a:off x="271430" y="4422940"/>
              <a:ext cx="4029075" cy="126200"/>
            </a:xfrm>
            <a:prstGeom prst="rect">
              <a:avLst/>
            </a:prstGeom>
          </p:spPr>
        </p:pic>
      </p:grpSp>
      <p:grpSp>
        <p:nvGrpSpPr>
          <p:cNvPr id="33" name="Grupo 32">
            <a:extLst>
              <a:ext uri="{FF2B5EF4-FFF2-40B4-BE49-F238E27FC236}">
                <a16:creationId xmlns:a16="http://schemas.microsoft.com/office/drawing/2014/main" id="{C1E7358F-D76D-4478-BC7C-9AA1A3FDEB99}"/>
              </a:ext>
            </a:extLst>
          </p:cNvPr>
          <p:cNvGrpSpPr/>
          <p:nvPr/>
        </p:nvGrpSpPr>
        <p:grpSpPr>
          <a:xfrm>
            <a:off x="271430" y="5367512"/>
            <a:ext cx="4105275" cy="528639"/>
            <a:chOff x="271430" y="5549465"/>
            <a:chExt cx="4105275" cy="528639"/>
          </a:xfrm>
        </p:grpSpPr>
        <p:pic>
          <p:nvPicPr>
            <p:cNvPr id="17" name="Imagen 16">
              <a:extLst>
                <a:ext uri="{FF2B5EF4-FFF2-40B4-BE49-F238E27FC236}">
                  <a16:creationId xmlns:a16="http://schemas.microsoft.com/office/drawing/2014/main" id="{86DE6181-0C41-42B7-A85B-FA0E62D01A56}"/>
                </a:ext>
              </a:extLst>
            </p:cNvPr>
            <p:cNvPicPr>
              <a:picLocks noChangeAspect="1"/>
            </p:cNvPicPr>
            <p:nvPr/>
          </p:nvPicPr>
          <p:blipFill>
            <a:blip r:embed="rId12"/>
            <a:stretch>
              <a:fillRect/>
            </a:stretch>
          </p:blipFill>
          <p:spPr>
            <a:xfrm>
              <a:off x="271430" y="5630429"/>
              <a:ext cx="4105275" cy="447675"/>
            </a:xfrm>
            <a:prstGeom prst="rect">
              <a:avLst/>
            </a:prstGeom>
          </p:spPr>
        </p:pic>
        <p:pic>
          <p:nvPicPr>
            <p:cNvPr id="28" name="Imagen 27">
              <a:extLst>
                <a:ext uri="{FF2B5EF4-FFF2-40B4-BE49-F238E27FC236}">
                  <a16:creationId xmlns:a16="http://schemas.microsoft.com/office/drawing/2014/main" id="{47F74CF9-DB5A-4CF6-A68A-A222453C88B2}"/>
                </a:ext>
              </a:extLst>
            </p:cNvPr>
            <p:cNvPicPr>
              <a:picLocks noChangeAspect="1"/>
            </p:cNvPicPr>
            <p:nvPr/>
          </p:nvPicPr>
          <p:blipFill>
            <a:blip r:embed="rId11"/>
            <a:stretch>
              <a:fillRect/>
            </a:stretch>
          </p:blipFill>
          <p:spPr>
            <a:xfrm>
              <a:off x="271430" y="5549465"/>
              <a:ext cx="4105275" cy="80964"/>
            </a:xfrm>
            <a:prstGeom prst="rect">
              <a:avLst/>
            </a:prstGeom>
          </p:spPr>
        </p:pic>
      </p:grpSp>
      <p:sp>
        <p:nvSpPr>
          <p:cNvPr id="29" name="CuadroTexto 28">
            <a:extLst>
              <a:ext uri="{FF2B5EF4-FFF2-40B4-BE49-F238E27FC236}">
                <a16:creationId xmlns:a16="http://schemas.microsoft.com/office/drawing/2014/main" id="{8D7D8BD6-B837-45CF-8788-43F80484484D}"/>
              </a:ext>
            </a:extLst>
          </p:cNvPr>
          <p:cNvSpPr txBox="1"/>
          <p:nvPr/>
        </p:nvSpPr>
        <p:spPr>
          <a:xfrm>
            <a:off x="3950563" y="3314322"/>
            <a:ext cx="7838983" cy="646331"/>
          </a:xfrm>
          <a:prstGeom prst="rect">
            <a:avLst/>
          </a:prstGeom>
          <a:noFill/>
          <a:ln>
            <a:solidFill>
              <a:schemeClr val="tx1"/>
            </a:solidFill>
          </a:ln>
        </p:spPr>
        <p:txBody>
          <a:bodyPr wrap="square" rtlCol="0">
            <a:spAutoFit/>
          </a:bodyPr>
          <a:lstStyle/>
          <a:p>
            <a:r>
              <a:rPr lang="es-MX" dirty="0"/>
              <a:t>La función objetivo es un 1 (vector de dimensión de la cardinalidad de P haciendo producto punto (transpuesto) con </a:t>
            </a:r>
            <a:r>
              <a:rPr lang="es-MX" dirty="0" err="1"/>
              <a:t>yp</a:t>
            </a:r>
            <a:r>
              <a:rPr lang="es-MX" dirty="0"/>
              <a:t>, así que ese 1 (el c primal) será el “b” dual.</a:t>
            </a:r>
          </a:p>
        </p:txBody>
      </p:sp>
      <p:sp>
        <p:nvSpPr>
          <p:cNvPr id="30" name="CuadroTexto 29">
            <a:extLst>
              <a:ext uri="{FF2B5EF4-FFF2-40B4-BE49-F238E27FC236}">
                <a16:creationId xmlns:a16="http://schemas.microsoft.com/office/drawing/2014/main" id="{C9FCBCAF-8335-49FA-A41B-FAE65DDCAB2F}"/>
              </a:ext>
            </a:extLst>
          </p:cNvPr>
          <p:cNvSpPr txBox="1"/>
          <p:nvPr/>
        </p:nvSpPr>
        <p:spPr>
          <a:xfrm>
            <a:off x="5282214" y="3975875"/>
            <a:ext cx="6638356" cy="1200329"/>
          </a:xfrm>
          <a:prstGeom prst="rect">
            <a:avLst/>
          </a:prstGeom>
          <a:noFill/>
          <a:ln>
            <a:solidFill>
              <a:schemeClr val="tx1"/>
            </a:solidFill>
          </a:ln>
        </p:spPr>
        <p:txBody>
          <a:bodyPr wrap="square" rtlCol="0">
            <a:spAutoFit/>
          </a:bodyPr>
          <a:lstStyle/>
          <a:p>
            <a:r>
              <a:rPr lang="es-MX" dirty="0"/>
              <a:t>Como la restricción es menor e igual, las variables duales  serán mayor e igual que cero. Notar que si en el primar son 5 restricciones, en el dual son 5 variables. En este caso, tendremos un cantidad de variables igual a la cardinalidad del conjunto A de aristas. </a:t>
            </a:r>
          </a:p>
        </p:txBody>
      </p:sp>
      <p:sp>
        <p:nvSpPr>
          <p:cNvPr id="31" name="CuadroTexto 30">
            <a:extLst>
              <a:ext uri="{FF2B5EF4-FFF2-40B4-BE49-F238E27FC236}">
                <a16:creationId xmlns:a16="http://schemas.microsoft.com/office/drawing/2014/main" id="{9B22B2AF-0D0D-4E4D-A0F5-5D53E00C1730}"/>
              </a:ext>
            </a:extLst>
          </p:cNvPr>
          <p:cNvSpPr txBox="1"/>
          <p:nvPr/>
        </p:nvSpPr>
        <p:spPr>
          <a:xfrm>
            <a:off x="5282214" y="5264593"/>
            <a:ext cx="6419324" cy="1477328"/>
          </a:xfrm>
          <a:prstGeom prst="rect">
            <a:avLst/>
          </a:prstGeom>
          <a:noFill/>
          <a:ln>
            <a:solidFill>
              <a:schemeClr val="tx1"/>
            </a:solidFill>
          </a:ln>
        </p:spPr>
        <p:txBody>
          <a:bodyPr wrap="square" rtlCol="0">
            <a:spAutoFit/>
          </a:bodyPr>
          <a:lstStyle/>
          <a:p>
            <a:r>
              <a:rPr lang="es-MX" dirty="0"/>
              <a:t>Como la variable es positiva, entonces las restricciones duales serán mayor e igual que  la constante de la función objetivo. Notar que esto es posible porque la cantidad de restricciones duales es igual a la cantidad de variables primales. Es decir, la cardinalidad de P (P es el conjunto de rutas, de inicio a fin, factibles)</a:t>
            </a:r>
          </a:p>
        </p:txBody>
      </p:sp>
    </p:spTree>
    <p:extLst>
      <p:ext uri="{BB962C8B-B14F-4D97-AF65-F5344CB8AC3E}">
        <p14:creationId xmlns:p14="http://schemas.microsoft.com/office/powerpoint/2010/main" val="338231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831DAA-5F60-4B7F-A268-F05823D5520D}"/>
              </a:ext>
            </a:extLst>
          </p:cNvPr>
          <p:cNvPicPr>
            <a:picLocks noChangeAspect="1"/>
          </p:cNvPicPr>
          <p:nvPr/>
        </p:nvPicPr>
        <p:blipFill>
          <a:blip r:embed="rId2"/>
          <a:stretch>
            <a:fillRect/>
          </a:stretch>
        </p:blipFill>
        <p:spPr>
          <a:xfrm>
            <a:off x="0" y="0"/>
            <a:ext cx="4972050" cy="438150"/>
          </a:xfrm>
          <a:prstGeom prst="rect">
            <a:avLst/>
          </a:prstGeom>
        </p:spPr>
      </p:pic>
      <p:pic>
        <p:nvPicPr>
          <p:cNvPr id="3" name="Imagen 2">
            <a:extLst>
              <a:ext uri="{FF2B5EF4-FFF2-40B4-BE49-F238E27FC236}">
                <a16:creationId xmlns:a16="http://schemas.microsoft.com/office/drawing/2014/main" id="{6BA11BF2-C04C-4E03-8E08-917618073EAC}"/>
              </a:ext>
            </a:extLst>
          </p:cNvPr>
          <p:cNvPicPr>
            <a:picLocks noChangeAspect="1"/>
          </p:cNvPicPr>
          <p:nvPr/>
        </p:nvPicPr>
        <p:blipFill>
          <a:blip r:embed="rId3"/>
          <a:stretch>
            <a:fillRect/>
          </a:stretch>
        </p:blipFill>
        <p:spPr>
          <a:xfrm>
            <a:off x="1185539" y="2906697"/>
            <a:ext cx="5257800" cy="1524000"/>
          </a:xfrm>
          <a:prstGeom prst="rect">
            <a:avLst/>
          </a:prstGeom>
        </p:spPr>
      </p:pic>
      <p:cxnSp>
        <p:nvCxnSpPr>
          <p:cNvPr id="8" name="Conector recto de flecha 7">
            <a:extLst>
              <a:ext uri="{FF2B5EF4-FFF2-40B4-BE49-F238E27FC236}">
                <a16:creationId xmlns:a16="http://schemas.microsoft.com/office/drawing/2014/main" id="{F9ED4461-B3D7-4437-A64F-AFD28298611A}"/>
              </a:ext>
            </a:extLst>
          </p:cNvPr>
          <p:cNvCxnSpPr>
            <a:cxnSpLocks/>
          </p:cNvCxnSpPr>
          <p:nvPr/>
        </p:nvCxnSpPr>
        <p:spPr>
          <a:xfrm flipV="1">
            <a:off x="3699029" y="2032987"/>
            <a:ext cx="2210539" cy="12162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DE87899-23F2-4AAB-91B5-66E1C7A5EF66}"/>
              </a:ext>
            </a:extLst>
          </p:cNvPr>
          <p:cNvCxnSpPr>
            <a:cxnSpLocks/>
          </p:cNvCxnSpPr>
          <p:nvPr/>
        </p:nvCxnSpPr>
        <p:spPr>
          <a:xfrm>
            <a:off x="5751251" y="3596939"/>
            <a:ext cx="1262108" cy="118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4E121CEA-8F74-40B0-92E2-9A0DD554E0F3}"/>
              </a:ext>
            </a:extLst>
          </p:cNvPr>
          <p:cNvCxnSpPr>
            <a:cxnSpLocks/>
          </p:cNvCxnSpPr>
          <p:nvPr/>
        </p:nvCxnSpPr>
        <p:spPr>
          <a:xfrm>
            <a:off x="3658155" y="4088167"/>
            <a:ext cx="1146143" cy="1389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echa: a la derecha 16">
            <a:extLst>
              <a:ext uri="{FF2B5EF4-FFF2-40B4-BE49-F238E27FC236}">
                <a16:creationId xmlns:a16="http://schemas.microsoft.com/office/drawing/2014/main" id="{8BB1C0E9-DD83-4F36-AFBA-EC8AF7E83CC7}"/>
              </a:ext>
            </a:extLst>
          </p:cNvPr>
          <p:cNvSpPr/>
          <p:nvPr/>
        </p:nvSpPr>
        <p:spPr>
          <a:xfrm>
            <a:off x="12351169" y="4242124"/>
            <a:ext cx="654618" cy="30130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CuadroTexto 20">
            <a:extLst>
              <a:ext uri="{FF2B5EF4-FFF2-40B4-BE49-F238E27FC236}">
                <a16:creationId xmlns:a16="http://schemas.microsoft.com/office/drawing/2014/main" id="{DCFCE838-C4CE-4BDF-BB9D-F2CDEC426BD6}"/>
              </a:ext>
            </a:extLst>
          </p:cNvPr>
          <p:cNvSpPr txBox="1"/>
          <p:nvPr/>
        </p:nvSpPr>
        <p:spPr>
          <a:xfrm>
            <a:off x="4636733" y="859839"/>
            <a:ext cx="7395099" cy="923330"/>
          </a:xfrm>
          <a:prstGeom prst="rect">
            <a:avLst/>
          </a:prstGeom>
          <a:noFill/>
          <a:ln>
            <a:solidFill>
              <a:schemeClr val="tx1"/>
            </a:solidFill>
          </a:ln>
        </p:spPr>
        <p:txBody>
          <a:bodyPr wrap="square" rtlCol="0">
            <a:spAutoFit/>
          </a:bodyPr>
          <a:lstStyle/>
          <a:p>
            <a:r>
              <a:rPr lang="es-MX" dirty="0"/>
              <a:t>El lado derecho de las restricciones, es decir, el vector “b” del primal, pasa a estar en la función objetivo haciendo producto punto con las variables duales. </a:t>
            </a:r>
          </a:p>
        </p:txBody>
      </p:sp>
      <p:sp>
        <p:nvSpPr>
          <p:cNvPr id="22" name="CuadroTexto 21">
            <a:extLst>
              <a:ext uri="{FF2B5EF4-FFF2-40B4-BE49-F238E27FC236}">
                <a16:creationId xmlns:a16="http://schemas.microsoft.com/office/drawing/2014/main" id="{5E4F07A1-FCFA-44E6-8004-66FC05C193E7}"/>
              </a:ext>
            </a:extLst>
          </p:cNvPr>
          <p:cNvSpPr txBox="1"/>
          <p:nvPr/>
        </p:nvSpPr>
        <p:spPr>
          <a:xfrm>
            <a:off x="2053701" y="5603845"/>
            <a:ext cx="7395099" cy="923330"/>
          </a:xfrm>
          <a:prstGeom prst="rect">
            <a:avLst/>
          </a:prstGeom>
          <a:noFill/>
          <a:ln>
            <a:solidFill>
              <a:schemeClr val="tx1"/>
            </a:solidFill>
          </a:ln>
        </p:spPr>
        <p:txBody>
          <a:bodyPr wrap="square" rtlCol="0">
            <a:spAutoFit/>
          </a:bodyPr>
          <a:lstStyle/>
          <a:p>
            <a:r>
              <a:rPr lang="es-MX" dirty="0"/>
              <a:t>La cantidad de variables duales era igual a la cardinalidad del conjunto “A” pero aun más, si antes las restricciones eran </a:t>
            </a:r>
            <a:r>
              <a:rPr lang="es-MX" b="1" dirty="0"/>
              <a:t>para todo a en A</a:t>
            </a:r>
            <a:r>
              <a:rPr lang="es-MX" dirty="0"/>
              <a:t>, entonces las variables duales asociadas a esas restricciones </a:t>
            </a:r>
            <a:r>
              <a:rPr lang="es-MX" b="1" dirty="0"/>
              <a:t>tendrán sub índice “a”.</a:t>
            </a:r>
            <a:endParaRPr lang="es-MX" dirty="0"/>
          </a:p>
        </p:txBody>
      </p:sp>
      <p:sp>
        <p:nvSpPr>
          <p:cNvPr id="24" name="CuadroTexto 23">
            <a:extLst>
              <a:ext uri="{FF2B5EF4-FFF2-40B4-BE49-F238E27FC236}">
                <a16:creationId xmlns:a16="http://schemas.microsoft.com/office/drawing/2014/main" id="{314EFF0B-A480-4D15-B9F7-3C0A07F0165D}"/>
              </a:ext>
            </a:extLst>
          </p:cNvPr>
          <p:cNvSpPr txBox="1"/>
          <p:nvPr/>
        </p:nvSpPr>
        <p:spPr>
          <a:xfrm>
            <a:off x="7064646" y="2299037"/>
            <a:ext cx="4665215" cy="3139321"/>
          </a:xfrm>
          <a:prstGeom prst="rect">
            <a:avLst/>
          </a:prstGeom>
          <a:noFill/>
          <a:ln>
            <a:solidFill>
              <a:schemeClr val="tx1"/>
            </a:solidFill>
          </a:ln>
        </p:spPr>
        <p:txBody>
          <a:bodyPr wrap="square" rtlCol="0">
            <a:spAutoFit/>
          </a:bodyPr>
          <a:lstStyle/>
          <a:p>
            <a:r>
              <a:rPr lang="es-MX" dirty="0"/>
              <a:t>¿</a:t>
            </a:r>
            <a:r>
              <a:rPr lang="es-MX" b="1" dirty="0"/>
              <a:t>de donde sale la sumatoria? </a:t>
            </a:r>
            <a:r>
              <a:rPr lang="es-MX" dirty="0"/>
              <a:t>La cantidad de restricciones duales es igual al la cantidad de variables primales, eso es verdad, pero </a:t>
            </a:r>
            <a:r>
              <a:rPr lang="es-MX" b="1" dirty="0"/>
              <a:t>HAY MÁS.</a:t>
            </a:r>
            <a:endParaRPr lang="es-MX" dirty="0"/>
          </a:p>
          <a:p>
            <a:r>
              <a:rPr lang="es-MX" dirty="0"/>
              <a:t>Si la restricción era </a:t>
            </a:r>
            <a:r>
              <a:rPr lang="es-MX" b="1" dirty="0"/>
              <a:t>para todo m en M</a:t>
            </a:r>
            <a:r>
              <a:rPr lang="es-MX" dirty="0"/>
              <a:t> en el primal, entonces la restricción dual tendrá una </a:t>
            </a:r>
            <a:r>
              <a:rPr lang="es-MX" b="1" dirty="0"/>
              <a:t>sumatoria</a:t>
            </a:r>
            <a:r>
              <a:rPr lang="es-MX" dirty="0"/>
              <a:t> </a:t>
            </a:r>
            <a:r>
              <a:rPr lang="es-MX" b="1" dirty="0"/>
              <a:t>sobre m en M</a:t>
            </a:r>
            <a:r>
              <a:rPr lang="es-MX" dirty="0"/>
              <a:t>.</a:t>
            </a:r>
          </a:p>
          <a:p>
            <a:r>
              <a:rPr lang="es-MX" dirty="0"/>
              <a:t>También, si la restricción primal tenía una </a:t>
            </a:r>
            <a:r>
              <a:rPr lang="es-MX" b="1" dirty="0"/>
              <a:t>sumatoria sobre p en P</a:t>
            </a:r>
            <a:r>
              <a:rPr lang="es-MX" dirty="0"/>
              <a:t>, entonces la restricción dual tendrá un </a:t>
            </a:r>
            <a:r>
              <a:rPr lang="es-MX" b="1" dirty="0"/>
              <a:t>para todo p en P.</a:t>
            </a:r>
          </a:p>
          <a:p>
            <a:endParaRPr lang="es-MX" dirty="0"/>
          </a:p>
        </p:txBody>
      </p:sp>
      <p:pic>
        <p:nvPicPr>
          <p:cNvPr id="25" name="Imagen 24">
            <a:extLst>
              <a:ext uri="{FF2B5EF4-FFF2-40B4-BE49-F238E27FC236}">
                <a16:creationId xmlns:a16="http://schemas.microsoft.com/office/drawing/2014/main" id="{EBB38365-6AA2-4EC2-8D04-CD22C97AF4E8}"/>
              </a:ext>
            </a:extLst>
          </p:cNvPr>
          <p:cNvPicPr>
            <a:picLocks noChangeAspect="1"/>
          </p:cNvPicPr>
          <p:nvPr/>
        </p:nvPicPr>
        <p:blipFill>
          <a:blip r:embed="rId4"/>
          <a:stretch>
            <a:fillRect/>
          </a:stretch>
        </p:blipFill>
        <p:spPr>
          <a:xfrm>
            <a:off x="0" y="291163"/>
            <a:ext cx="4343400" cy="1362075"/>
          </a:xfrm>
          <a:prstGeom prst="rect">
            <a:avLst/>
          </a:prstGeom>
        </p:spPr>
      </p:pic>
      <p:cxnSp>
        <p:nvCxnSpPr>
          <p:cNvPr id="32" name="Conector recto de flecha 31">
            <a:extLst>
              <a:ext uri="{FF2B5EF4-FFF2-40B4-BE49-F238E27FC236}">
                <a16:creationId xmlns:a16="http://schemas.microsoft.com/office/drawing/2014/main" id="{B370B330-6C43-4143-985A-8D1D05B44D10}"/>
              </a:ext>
            </a:extLst>
          </p:cNvPr>
          <p:cNvCxnSpPr>
            <a:cxnSpLocks/>
          </p:cNvCxnSpPr>
          <p:nvPr/>
        </p:nvCxnSpPr>
        <p:spPr>
          <a:xfrm flipH="1">
            <a:off x="1793289" y="3817398"/>
            <a:ext cx="1544716" cy="965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5D2BD380-7742-490F-896D-0994A36D4D56}"/>
              </a:ext>
            </a:extLst>
          </p:cNvPr>
          <p:cNvSpPr txBox="1"/>
          <p:nvPr/>
        </p:nvSpPr>
        <p:spPr>
          <a:xfrm>
            <a:off x="0" y="4827583"/>
            <a:ext cx="4343400" cy="461665"/>
          </a:xfrm>
          <a:prstGeom prst="rect">
            <a:avLst/>
          </a:prstGeom>
          <a:noFill/>
        </p:spPr>
        <p:txBody>
          <a:bodyPr wrap="square" rtlCol="0">
            <a:spAutoFit/>
          </a:bodyPr>
          <a:lstStyle/>
          <a:p>
            <a:r>
              <a:rPr lang="es-MX" sz="1200" dirty="0"/>
              <a:t>Esa condición en la suma es sobre los “a” , así que se mantiene con los “a” pues no tiene sentido ponerla en el para todo p en P.</a:t>
            </a:r>
          </a:p>
        </p:txBody>
      </p:sp>
      <p:sp>
        <p:nvSpPr>
          <p:cNvPr id="36" name="CuadroTexto 35">
            <a:extLst>
              <a:ext uri="{FF2B5EF4-FFF2-40B4-BE49-F238E27FC236}">
                <a16:creationId xmlns:a16="http://schemas.microsoft.com/office/drawing/2014/main" id="{7672B6A1-8140-4416-8F9D-3DF4AB978E1D}"/>
              </a:ext>
            </a:extLst>
          </p:cNvPr>
          <p:cNvSpPr txBox="1"/>
          <p:nvPr/>
        </p:nvSpPr>
        <p:spPr>
          <a:xfrm>
            <a:off x="10093671" y="6137513"/>
            <a:ext cx="1938161" cy="553998"/>
          </a:xfrm>
          <a:prstGeom prst="rect">
            <a:avLst/>
          </a:prstGeom>
          <a:noFill/>
          <a:ln w="19050">
            <a:solidFill>
              <a:schemeClr val="tx1"/>
            </a:solidFill>
          </a:ln>
        </p:spPr>
        <p:txBody>
          <a:bodyPr wrap="square" rtlCol="0">
            <a:spAutoFit/>
          </a:bodyPr>
          <a:lstStyle/>
          <a:p>
            <a:r>
              <a:rPr lang="es-MX" sz="1000" dirty="0"/>
              <a:t>Hay una manera matemática de hacer esto, si quieres saber manda un correo y lo vemos </a:t>
            </a:r>
          </a:p>
        </p:txBody>
      </p:sp>
    </p:spTree>
    <p:extLst>
      <p:ext uri="{BB962C8B-B14F-4D97-AF65-F5344CB8AC3E}">
        <p14:creationId xmlns:p14="http://schemas.microsoft.com/office/powerpoint/2010/main" val="134931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9C8C51-51A6-44A2-A4EE-7F22733911FB}"/>
              </a:ext>
            </a:extLst>
          </p:cNvPr>
          <p:cNvPicPr>
            <a:picLocks noChangeAspect="1"/>
          </p:cNvPicPr>
          <p:nvPr/>
        </p:nvPicPr>
        <p:blipFill>
          <a:blip r:embed="rId2"/>
          <a:stretch>
            <a:fillRect/>
          </a:stretch>
        </p:blipFill>
        <p:spPr>
          <a:xfrm>
            <a:off x="0" y="0"/>
            <a:ext cx="12192000" cy="1423221"/>
          </a:xfrm>
          <a:prstGeom prst="rect">
            <a:avLst/>
          </a:prstGeom>
        </p:spPr>
      </p:pic>
      <p:sp>
        <p:nvSpPr>
          <p:cNvPr id="5" name="Rectángulo 4">
            <a:extLst>
              <a:ext uri="{FF2B5EF4-FFF2-40B4-BE49-F238E27FC236}">
                <a16:creationId xmlns:a16="http://schemas.microsoft.com/office/drawing/2014/main" id="{E8452499-B8D8-4A3A-B24B-23CE244CA441}"/>
              </a:ext>
            </a:extLst>
          </p:cNvPr>
          <p:cNvSpPr/>
          <p:nvPr/>
        </p:nvSpPr>
        <p:spPr>
          <a:xfrm>
            <a:off x="1097593" y="1481269"/>
            <a:ext cx="10123781" cy="1389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Primero que todo </a:t>
            </a:r>
            <a:r>
              <a:rPr lang="es-MX" b="1" dirty="0"/>
              <a:t>¿Qué es precio sombra?.</a:t>
            </a:r>
          </a:p>
          <a:p>
            <a:pPr algn="just"/>
            <a:r>
              <a:rPr lang="es-MX" dirty="0"/>
              <a:t>Los precios sombra son, por definición, cuanto varía el valor óptimo primal cuando el cambia el vector </a:t>
            </a:r>
            <a:r>
              <a:rPr lang="es-MX" b="1" dirty="0"/>
              <a:t>“b” en 1 unidad en alguna coordenada i.</a:t>
            </a:r>
            <a:r>
              <a:rPr lang="es-MX" dirty="0"/>
              <a:t> </a:t>
            </a:r>
          </a:p>
          <a:p>
            <a:pPr algn="just"/>
            <a:r>
              <a:rPr lang="es-MX" dirty="0"/>
              <a:t>Para saber ese “cuanto” primero se tiene que tener claro que, cuando construimos un problema dual, cada </a:t>
            </a:r>
            <a:r>
              <a:rPr lang="es-MX" b="1" dirty="0"/>
              <a:t>restricción i primal tiene una variable dual </a:t>
            </a:r>
            <a:r>
              <a:rPr lang="es-MX" b="1" dirty="0" err="1"/>
              <a:t>y_i</a:t>
            </a:r>
            <a:r>
              <a:rPr lang="es-MX" b="1" dirty="0"/>
              <a:t> asociada. Ese valor </a:t>
            </a:r>
            <a:r>
              <a:rPr lang="es-MX" b="1" dirty="0" err="1"/>
              <a:t>y_i</a:t>
            </a:r>
            <a:r>
              <a:rPr lang="es-MX" b="1" dirty="0"/>
              <a:t> en el óptimo es “Ese cuanto”.</a:t>
            </a:r>
          </a:p>
        </p:txBody>
      </p:sp>
      <p:sp>
        <p:nvSpPr>
          <p:cNvPr id="6" name="CuadroTexto 5">
            <a:extLst>
              <a:ext uri="{FF2B5EF4-FFF2-40B4-BE49-F238E27FC236}">
                <a16:creationId xmlns:a16="http://schemas.microsoft.com/office/drawing/2014/main" id="{0148AFB4-70E2-4F7E-9B4E-32408E8E4F24}"/>
              </a:ext>
            </a:extLst>
          </p:cNvPr>
          <p:cNvSpPr txBox="1"/>
          <p:nvPr/>
        </p:nvSpPr>
        <p:spPr>
          <a:xfrm>
            <a:off x="218705" y="3098751"/>
            <a:ext cx="4200896" cy="646331"/>
          </a:xfrm>
          <a:prstGeom prst="rect">
            <a:avLst/>
          </a:prstGeom>
          <a:noFill/>
          <a:ln>
            <a:solidFill>
              <a:schemeClr val="tx1"/>
            </a:solidFill>
          </a:ln>
        </p:spPr>
        <p:txBody>
          <a:bodyPr wrap="square" rtlCol="0">
            <a:spAutoFit/>
          </a:bodyPr>
          <a:lstStyle/>
          <a:p>
            <a:r>
              <a:rPr lang="es-MX" dirty="0"/>
              <a:t>Miremos el problema original, ¿cuales son los precios sombras de cada restricción? </a:t>
            </a:r>
          </a:p>
        </p:txBody>
      </p:sp>
      <p:pic>
        <p:nvPicPr>
          <p:cNvPr id="8" name="Imagen 7">
            <a:extLst>
              <a:ext uri="{FF2B5EF4-FFF2-40B4-BE49-F238E27FC236}">
                <a16:creationId xmlns:a16="http://schemas.microsoft.com/office/drawing/2014/main" id="{CE5C62CA-B8C3-499C-B36E-35220EA02999}"/>
              </a:ext>
            </a:extLst>
          </p:cNvPr>
          <p:cNvPicPr>
            <a:picLocks noChangeAspect="1"/>
          </p:cNvPicPr>
          <p:nvPr/>
        </p:nvPicPr>
        <p:blipFill>
          <a:blip r:embed="rId3"/>
          <a:stretch>
            <a:fillRect/>
          </a:stretch>
        </p:blipFill>
        <p:spPr>
          <a:xfrm>
            <a:off x="151820" y="5835699"/>
            <a:ext cx="3009900" cy="847725"/>
          </a:xfrm>
          <a:prstGeom prst="rect">
            <a:avLst/>
          </a:prstGeom>
        </p:spPr>
      </p:pic>
      <p:pic>
        <p:nvPicPr>
          <p:cNvPr id="9" name="Imagen 8">
            <a:extLst>
              <a:ext uri="{FF2B5EF4-FFF2-40B4-BE49-F238E27FC236}">
                <a16:creationId xmlns:a16="http://schemas.microsoft.com/office/drawing/2014/main" id="{CAACFD91-62A7-4F87-B25C-53D3A4B6A5B9}"/>
              </a:ext>
            </a:extLst>
          </p:cNvPr>
          <p:cNvPicPr>
            <a:picLocks noChangeAspect="1"/>
          </p:cNvPicPr>
          <p:nvPr/>
        </p:nvPicPr>
        <p:blipFill>
          <a:blip r:embed="rId4"/>
          <a:stretch>
            <a:fillRect/>
          </a:stretch>
        </p:blipFill>
        <p:spPr>
          <a:xfrm>
            <a:off x="156398" y="3968799"/>
            <a:ext cx="3067050" cy="1657350"/>
          </a:xfrm>
          <a:prstGeom prst="rect">
            <a:avLst/>
          </a:prstGeom>
        </p:spPr>
      </p:pic>
      <p:pic>
        <p:nvPicPr>
          <p:cNvPr id="10" name="Imagen 9">
            <a:extLst>
              <a:ext uri="{FF2B5EF4-FFF2-40B4-BE49-F238E27FC236}">
                <a16:creationId xmlns:a16="http://schemas.microsoft.com/office/drawing/2014/main" id="{45B012C2-8F6B-4665-AB8F-FC3A4373B023}"/>
              </a:ext>
            </a:extLst>
          </p:cNvPr>
          <p:cNvPicPr>
            <a:picLocks noChangeAspect="1"/>
          </p:cNvPicPr>
          <p:nvPr/>
        </p:nvPicPr>
        <p:blipFill>
          <a:blip r:embed="rId5"/>
          <a:stretch>
            <a:fillRect/>
          </a:stretch>
        </p:blipFill>
        <p:spPr>
          <a:xfrm>
            <a:off x="3707325" y="4245515"/>
            <a:ext cx="458030" cy="1380634"/>
          </a:xfrm>
          <a:prstGeom prst="rect">
            <a:avLst/>
          </a:prstGeom>
        </p:spPr>
      </p:pic>
      <p:pic>
        <p:nvPicPr>
          <p:cNvPr id="11" name="Imagen 10">
            <a:extLst>
              <a:ext uri="{FF2B5EF4-FFF2-40B4-BE49-F238E27FC236}">
                <a16:creationId xmlns:a16="http://schemas.microsoft.com/office/drawing/2014/main" id="{1C511734-1566-4B51-B715-329D47198178}"/>
              </a:ext>
            </a:extLst>
          </p:cNvPr>
          <p:cNvPicPr>
            <a:picLocks noChangeAspect="1"/>
          </p:cNvPicPr>
          <p:nvPr/>
        </p:nvPicPr>
        <p:blipFill>
          <a:blip r:embed="rId6"/>
          <a:stretch>
            <a:fillRect/>
          </a:stretch>
        </p:blipFill>
        <p:spPr>
          <a:xfrm>
            <a:off x="4165355" y="4245515"/>
            <a:ext cx="209550" cy="1390650"/>
          </a:xfrm>
          <a:prstGeom prst="rect">
            <a:avLst/>
          </a:prstGeom>
        </p:spPr>
      </p:pic>
      <p:cxnSp>
        <p:nvCxnSpPr>
          <p:cNvPr id="13" name="Conector recto de flecha 12">
            <a:extLst>
              <a:ext uri="{FF2B5EF4-FFF2-40B4-BE49-F238E27FC236}">
                <a16:creationId xmlns:a16="http://schemas.microsoft.com/office/drawing/2014/main" id="{F7A95C85-2104-4D6E-B45B-C305C9A43062}"/>
              </a:ext>
            </a:extLst>
          </p:cNvPr>
          <p:cNvCxnSpPr/>
          <p:nvPr/>
        </p:nvCxnSpPr>
        <p:spPr>
          <a:xfrm>
            <a:off x="3000375" y="4431713"/>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21CC046-4041-4CC1-BFEE-05F8FCA18B2B}"/>
              </a:ext>
            </a:extLst>
          </p:cNvPr>
          <p:cNvCxnSpPr/>
          <p:nvPr/>
        </p:nvCxnSpPr>
        <p:spPr>
          <a:xfrm>
            <a:off x="3000375" y="4689170"/>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5947735A-CE40-49B3-AB46-46A9C116A1FC}"/>
              </a:ext>
            </a:extLst>
          </p:cNvPr>
          <p:cNvCxnSpPr/>
          <p:nvPr/>
        </p:nvCxnSpPr>
        <p:spPr>
          <a:xfrm>
            <a:off x="3001854" y="4948104"/>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A07A23B1-D3C2-4E0D-B542-C62DD994C9FB}"/>
              </a:ext>
            </a:extLst>
          </p:cNvPr>
          <p:cNvCxnSpPr/>
          <p:nvPr/>
        </p:nvCxnSpPr>
        <p:spPr>
          <a:xfrm>
            <a:off x="3003331" y="5215914"/>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1107BFD-2A7A-41A6-975A-8451E39F8424}"/>
              </a:ext>
            </a:extLst>
          </p:cNvPr>
          <p:cNvCxnSpPr/>
          <p:nvPr/>
        </p:nvCxnSpPr>
        <p:spPr>
          <a:xfrm>
            <a:off x="3022565" y="5492604"/>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E1F3EA24-7A58-4689-8EE5-28FC8E0CAD98}"/>
              </a:ext>
            </a:extLst>
          </p:cNvPr>
          <p:cNvCxnSpPr/>
          <p:nvPr/>
        </p:nvCxnSpPr>
        <p:spPr>
          <a:xfrm>
            <a:off x="4270130" y="4467225"/>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14E98785-C291-4EB8-B578-B0F83F591ACF}"/>
              </a:ext>
            </a:extLst>
          </p:cNvPr>
          <p:cNvCxnSpPr/>
          <p:nvPr/>
        </p:nvCxnSpPr>
        <p:spPr>
          <a:xfrm>
            <a:off x="4270130" y="4724682"/>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95BE9B8D-63AF-45C5-90B3-343A2150BE5A}"/>
              </a:ext>
            </a:extLst>
          </p:cNvPr>
          <p:cNvCxnSpPr/>
          <p:nvPr/>
        </p:nvCxnSpPr>
        <p:spPr>
          <a:xfrm>
            <a:off x="4271609" y="4983616"/>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850C028A-41FE-434E-B321-517089A058F8}"/>
              </a:ext>
            </a:extLst>
          </p:cNvPr>
          <p:cNvCxnSpPr/>
          <p:nvPr/>
        </p:nvCxnSpPr>
        <p:spPr>
          <a:xfrm>
            <a:off x="4273086" y="5251426"/>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91ADDC5E-29DB-4A99-A98D-9C33814993BA}"/>
              </a:ext>
            </a:extLst>
          </p:cNvPr>
          <p:cNvCxnSpPr/>
          <p:nvPr/>
        </p:nvCxnSpPr>
        <p:spPr>
          <a:xfrm>
            <a:off x="4292320" y="5528116"/>
            <a:ext cx="706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upo 32">
            <a:extLst>
              <a:ext uri="{FF2B5EF4-FFF2-40B4-BE49-F238E27FC236}">
                <a16:creationId xmlns:a16="http://schemas.microsoft.com/office/drawing/2014/main" id="{334EA579-02BE-406C-B3CF-42FFBA273FB4}"/>
              </a:ext>
            </a:extLst>
          </p:cNvPr>
          <p:cNvGrpSpPr/>
          <p:nvPr/>
        </p:nvGrpSpPr>
        <p:grpSpPr>
          <a:xfrm>
            <a:off x="5065782" y="4281885"/>
            <a:ext cx="288209" cy="1403461"/>
            <a:chOff x="5074353" y="4383256"/>
            <a:chExt cx="288209" cy="1403461"/>
          </a:xfrm>
        </p:grpSpPr>
        <p:pic>
          <p:nvPicPr>
            <p:cNvPr id="25" name="Imagen 24">
              <a:extLst>
                <a:ext uri="{FF2B5EF4-FFF2-40B4-BE49-F238E27FC236}">
                  <a16:creationId xmlns:a16="http://schemas.microsoft.com/office/drawing/2014/main" id="{A77676FD-F5F1-4960-885D-D7F3A6777BA7}"/>
                </a:ext>
              </a:extLst>
            </p:cNvPr>
            <p:cNvPicPr>
              <a:picLocks noChangeAspect="1"/>
            </p:cNvPicPr>
            <p:nvPr/>
          </p:nvPicPr>
          <p:blipFill>
            <a:blip r:embed="rId7"/>
            <a:stretch>
              <a:fillRect/>
            </a:stretch>
          </p:blipFill>
          <p:spPr>
            <a:xfrm>
              <a:off x="5074353" y="4640182"/>
              <a:ext cx="230204" cy="601499"/>
            </a:xfrm>
            <a:prstGeom prst="rect">
              <a:avLst/>
            </a:prstGeom>
          </p:spPr>
        </p:pic>
        <p:pic>
          <p:nvPicPr>
            <p:cNvPr id="26" name="Imagen 25">
              <a:extLst>
                <a:ext uri="{FF2B5EF4-FFF2-40B4-BE49-F238E27FC236}">
                  <a16:creationId xmlns:a16="http://schemas.microsoft.com/office/drawing/2014/main" id="{77DA9F55-E1BB-4E42-849D-E17A7472A6AD}"/>
                </a:ext>
              </a:extLst>
            </p:cNvPr>
            <p:cNvPicPr>
              <a:picLocks noChangeAspect="1"/>
            </p:cNvPicPr>
            <p:nvPr/>
          </p:nvPicPr>
          <p:blipFill>
            <a:blip r:embed="rId8"/>
            <a:stretch>
              <a:fillRect/>
            </a:stretch>
          </p:blipFill>
          <p:spPr>
            <a:xfrm>
              <a:off x="5081855" y="4385064"/>
              <a:ext cx="167258" cy="304106"/>
            </a:xfrm>
            <a:prstGeom prst="rect">
              <a:avLst/>
            </a:prstGeom>
          </p:spPr>
        </p:pic>
        <p:pic>
          <p:nvPicPr>
            <p:cNvPr id="27" name="Imagen 26">
              <a:extLst>
                <a:ext uri="{FF2B5EF4-FFF2-40B4-BE49-F238E27FC236}">
                  <a16:creationId xmlns:a16="http://schemas.microsoft.com/office/drawing/2014/main" id="{CAFFFFEE-6F86-4803-960C-668CA810937C}"/>
                </a:ext>
              </a:extLst>
            </p:cNvPr>
            <p:cNvPicPr>
              <a:picLocks noChangeAspect="1"/>
            </p:cNvPicPr>
            <p:nvPr/>
          </p:nvPicPr>
          <p:blipFill>
            <a:blip r:embed="rId8"/>
            <a:stretch>
              <a:fillRect/>
            </a:stretch>
          </p:blipFill>
          <p:spPr>
            <a:xfrm>
              <a:off x="5074353" y="5188498"/>
              <a:ext cx="167258" cy="304106"/>
            </a:xfrm>
            <a:prstGeom prst="rect">
              <a:avLst/>
            </a:prstGeom>
          </p:spPr>
        </p:pic>
        <p:pic>
          <p:nvPicPr>
            <p:cNvPr id="29" name="Imagen 28">
              <a:extLst>
                <a:ext uri="{FF2B5EF4-FFF2-40B4-BE49-F238E27FC236}">
                  <a16:creationId xmlns:a16="http://schemas.microsoft.com/office/drawing/2014/main" id="{16E954A1-2D1A-45CC-A012-9E500E0E347E}"/>
                </a:ext>
              </a:extLst>
            </p:cNvPr>
            <p:cNvPicPr>
              <a:picLocks noChangeAspect="1"/>
            </p:cNvPicPr>
            <p:nvPr/>
          </p:nvPicPr>
          <p:blipFill>
            <a:blip r:embed="rId9"/>
            <a:stretch>
              <a:fillRect/>
            </a:stretch>
          </p:blipFill>
          <p:spPr>
            <a:xfrm>
              <a:off x="5248261" y="4383256"/>
              <a:ext cx="114301" cy="1300531"/>
            </a:xfrm>
            <a:prstGeom prst="rect">
              <a:avLst/>
            </a:prstGeom>
          </p:spPr>
        </p:pic>
        <p:pic>
          <p:nvPicPr>
            <p:cNvPr id="30" name="Imagen 29">
              <a:extLst>
                <a:ext uri="{FF2B5EF4-FFF2-40B4-BE49-F238E27FC236}">
                  <a16:creationId xmlns:a16="http://schemas.microsoft.com/office/drawing/2014/main" id="{972BDC76-9E84-41ED-95C2-1A4237C42903}"/>
                </a:ext>
              </a:extLst>
            </p:cNvPr>
            <p:cNvPicPr>
              <a:picLocks noChangeAspect="1"/>
            </p:cNvPicPr>
            <p:nvPr/>
          </p:nvPicPr>
          <p:blipFill>
            <a:blip r:embed="rId10"/>
            <a:stretch>
              <a:fillRect/>
            </a:stretch>
          </p:blipFill>
          <p:spPr>
            <a:xfrm>
              <a:off x="5206913" y="5226587"/>
              <a:ext cx="85725" cy="457200"/>
            </a:xfrm>
            <a:prstGeom prst="rect">
              <a:avLst/>
            </a:prstGeom>
          </p:spPr>
        </p:pic>
        <p:pic>
          <p:nvPicPr>
            <p:cNvPr id="31" name="Imagen 30">
              <a:extLst>
                <a:ext uri="{FF2B5EF4-FFF2-40B4-BE49-F238E27FC236}">
                  <a16:creationId xmlns:a16="http://schemas.microsoft.com/office/drawing/2014/main" id="{FA683221-7117-4377-AD1F-9A5D1012DE0B}"/>
                </a:ext>
              </a:extLst>
            </p:cNvPr>
            <p:cNvPicPr>
              <a:picLocks noChangeAspect="1"/>
            </p:cNvPicPr>
            <p:nvPr/>
          </p:nvPicPr>
          <p:blipFill>
            <a:blip r:embed="rId8"/>
            <a:stretch>
              <a:fillRect/>
            </a:stretch>
          </p:blipFill>
          <p:spPr>
            <a:xfrm>
              <a:off x="5089208" y="5185220"/>
              <a:ext cx="167258" cy="304106"/>
            </a:xfrm>
            <a:prstGeom prst="rect">
              <a:avLst/>
            </a:prstGeom>
          </p:spPr>
        </p:pic>
        <p:pic>
          <p:nvPicPr>
            <p:cNvPr id="32" name="Imagen 31">
              <a:extLst>
                <a:ext uri="{FF2B5EF4-FFF2-40B4-BE49-F238E27FC236}">
                  <a16:creationId xmlns:a16="http://schemas.microsoft.com/office/drawing/2014/main" id="{48F60238-7E4B-4985-BB01-897653E14E16}"/>
                </a:ext>
              </a:extLst>
            </p:cNvPr>
            <p:cNvPicPr>
              <a:picLocks noChangeAspect="1"/>
            </p:cNvPicPr>
            <p:nvPr/>
          </p:nvPicPr>
          <p:blipFill>
            <a:blip r:embed="rId11"/>
            <a:stretch>
              <a:fillRect/>
            </a:stretch>
          </p:blipFill>
          <p:spPr>
            <a:xfrm>
              <a:off x="5074353" y="5453823"/>
              <a:ext cx="288209" cy="332894"/>
            </a:xfrm>
            <a:prstGeom prst="rect">
              <a:avLst/>
            </a:prstGeom>
          </p:spPr>
        </p:pic>
        <p:pic>
          <p:nvPicPr>
            <p:cNvPr id="28" name="Imagen 27">
              <a:extLst>
                <a:ext uri="{FF2B5EF4-FFF2-40B4-BE49-F238E27FC236}">
                  <a16:creationId xmlns:a16="http://schemas.microsoft.com/office/drawing/2014/main" id="{1F2569FA-E6BA-47D0-890A-B2DA14924EED}"/>
                </a:ext>
              </a:extLst>
            </p:cNvPr>
            <p:cNvPicPr>
              <a:picLocks noChangeAspect="1"/>
            </p:cNvPicPr>
            <p:nvPr/>
          </p:nvPicPr>
          <p:blipFill>
            <a:blip r:embed="rId12"/>
            <a:stretch>
              <a:fillRect/>
            </a:stretch>
          </p:blipFill>
          <p:spPr>
            <a:xfrm>
              <a:off x="5113254" y="5431146"/>
              <a:ext cx="167258" cy="304106"/>
            </a:xfrm>
            <a:prstGeom prst="rect">
              <a:avLst/>
            </a:prstGeom>
          </p:spPr>
        </p:pic>
      </p:grpSp>
      <p:sp>
        <p:nvSpPr>
          <p:cNvPr id="34" name="Flecha: a la derecha 33">
            <a:extLst>
              <a:ext uri="{FF2B5EF4-FFF2-40B4-BE49-F238E27FC236}">
                <a16:creationId xmlns:a16="http://schemas.microsoft.com/office/drawing/2014/main" id="{E7C4C4AA-5307-4A2B-AACD-1FDA9CECCFFD}"/>
              </a:ext>
            </a:extLst>
          </p:cNvPr>
          <p:cNvSpPr/>
          <p:nvPr/>
        </p:nvSpPr>
        <p:spPr>
          <a:xfrm>
            <a:off x="3154616" y="5888086"/>
            <a:ext cx="706950"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CuadroTexto 34">
            <a:extLst>
              <a:ext uri="{FF2B5EF4-FFF2-40B4-BE49-F238E27FC236}">
                <a16:creationId xmlns:a16="http://schemas.microsoft.com/office/drawing/2014/main" id="{4F52021F-17AB-46DB-AC25-83B16D7780D2}"/>
              </a:ext>
            </a:extLst>
          </p:cNvPr>
          <p:cNvSpPr txBox="1"/>
          <p:nvPr/>
        </p:nvSpPr>
        <p:spPr>
          <a:xfrm>
            <a:off x="3936340" y="5912854"/>
            <a:ext cx="1588062" cy="646331"/>
          </a:xfrm>
          <a:prstGeom prst="rect">
            <a:avLst/>
          </a:prstGeom>
          <a:noFill/>
          <a:ln>
            <a:solidFill>
              <a:schemeClr val="tx1"/>
            </a:solidFill>
          </a:ln>
        </p:spPr>
        <p:txBody>
          <a:bodyPr wrap="square" rtlCol="0">
            <a:spAutoFit/>
          </a:bodyPr>
          <a:lstStyle/>
          <a:p>
            <a:r>
              <a:rPr lang="es-MX" dirty="0"/>
              <a:t>No tienen precio sombra</a:t>
            </a:r>
          </a:p>
        </p:txBody>
      </p:sp>
      <p:sp>
        <p:nvSpPr>
          <p:cNvPr id="36" name="Flecha: a la derecha 35">
            <a:extLst>
              <a:ext uri="{FF2B5EF4-FFF2-40B4-BE49-F238E27FC236}">
                <a16:creationId xmlns:a16="http://schemas.microsoft.com/office/drawing/2014/main" id="{8990C7C0-3AA3-4BC2-85C8-B8157769D643}"/>
              </a:ext>
            </a:extLst>
          </p:cNvPr>
          <p:cNvSpPr/>
          <p:nvPr/>
        </p:nvSpPr>
        <p:spPr>
          <a:xfrm>
            <a:off x="5520397" y="4576629"/>
            <a:ext cx="1023403"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CuadroTexto 36">
            <a:extLst>
              <a:ext uri="{FF2B5EF4-FFF2-40B4-BE49-F238E27FC236}">
                <a16:creationId xmlns:a16="http://schemas.microsoft.com/office/drawing/2014/main" id="{2687888D-4E98-4134-BFD5-8ABABFD67CEB}"/>
              </a:ext>
            </a:extLst>
          </p:cNvPr>
          <p:cNvSpPr txBox="1"/>
          <p:nvPr/>
        </p:nvSpPr>
        <p:spPr>
          <a:xfrm>
            <a:off x="6951460" y="3629189"/>
            <a:ext cx="4438835" cy="2862322"/>
          </a:xfrm>
          <a:prstGeom prst="rect">
            <a:avLst/>
          </a:prstGeom>
          <a:noFill/>
          <a:ln>
            <a:solidFill>
              <a:schemeClr val="tx1"/>
            </a:solidFill>
          </a:ln>
        </p:spPr>
        <p:txBody>
          <a:bodyPr wrap="square" rtlCol="0">
            <a:spAutoFit/>
          </a:bodyPr>
          <a:lstStyle/>
          <a:p>
            <a:r>
              <a:rPr lang="es-MX" dirty="0"/>
              <a:t>El precio sombra de cada restricción es:</a:t>
            </a:r>
          </a:p>
          <a:p>
            <a:pPr marL="342900" indent="-342900">
              <a:buFont typeface="+mj-lt"/>
              <a:buAutoNum type="arabicPeriod"/>
            </a:pPr>
            <a:r>
              <a:rPr lang="es-MX" dirty="0"/>
              <a:t>La restricción 1 tiene precio sombra de 1</a:t>
            </a:r>
          </a:p>
          <a:p>
            <a:pPr marL="342900" indent="-342900">
              <a:buFont typeface="+mj-lt"/>
              <a:buAutoNum type="arabicPeriod"/>
            </a:pPr>
            <a:r>
              <a:rPr lang="es-MX" dirty="0"/>
              <a:t>La restricción 2 tiene precio sombra de 0</a:t>
            </a:r>
          </a:p>
          <a:p>
            <a:pPr marL="342900" indent="-342900">
              <a:buFont typeface="+mj-lt"/>
              <a:buAutoNum type="arabicPeriod"/>
            </a:pPr>
            <a:r>
              <a:rPr lang="es-MX" dirty="0"/>
              <a:t>La restricción 3 tiene precio sombra de 0</a:t>
            </a:r>
          </a:p>
          <a:p>
            <a:pPr marL="342900" indent="-342900">
              <a:buFont typeface="+mj-lt"/>
              <a:buAutoNum type="arabicPeriod"/>
            </a:pPr>
            <a:r>
              <a:rPr lang="es-MX" dirty="0"/>
              <a:t>La restricción 4 tiene precio sombra de 1</a:t>
            </a:r>
          </a:p>
          <a:p>
            <a:pPr marL="342900" indent="-342900">
              <a:buFont typeface="+mj-lt"/>
              <a:buAutoNum type="arabicPeriod"/>
            </a:pPr>
            <a:r>
              <a:rPr lang="es-MX" dirty="0"/>
              <a:t>La restricción 5 tiene precio sombra de 0</a:t>
            </a:r>
          </a:p>
          <a:p>
            <a:r>
              <a:rPr lang="es-MX" dirty="0"/>
              <a:t>Finalmente esto quiere decir que si cambio el 10 de la restricción 1 a un 11, entonces el valor óptimo crece en 1 unidad. </a:t>
            </a:r>
          </a:p>
          <a:p>
            <a:pPr marL="342900" indent="-342900">
              <a:buFont typeface="+mj-lt"/>
              <a:buAutoNum type="arabicPeriod"/>
            </a:pPr>
            <a:endParaRPr lang="es-MX" dirty="0"/>
          </a:p>
        </p:txBody>
      </p:sp>
    </p:spTree>
    <p:extLst>
      <p:ext uri="{BB962C8B-B14F-4D97-AF65-F5344CB8AC3E}">
        <p14:creationId xmlns:p14="http://schemas.microsoft.com/office/powerpoint/2010/main" val="245917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FCD8605-45D7-4F08-89B5-599D03070FEA}"/>
              </a:ext>
            </a:extLst>
          </p:cNvPr>
          <p:cNvPicPr>
            <a:picLocks noChangeAspect="1"/>
          </p:cNvPicPr>
          <p:nvPr/>
        </p:nvPicPr>
        <p:blipFill>
          <a:blip r:embed="rId2"/>
          <a:stretch>
            <a:fillRect/>
          </a:stretch>
        </p:blipFill>
        <p:spPr>
          <a:xfrm>
            <a:off x="0" y="0"/>
            <a:ext cx="12192000" cy="1423221"/>
          </a:xfrm>
          <a:prstGeom prst="rect">
            <a:avLst/>
          </a:prstGeom>
        </p:spPr>
      </p:pic>
      <p:sp>
        <p:nvSpPr>
          <p:cNvPr id="3" name="Rectángulo 2">
            <a:extLst>
              <a:ext uri="{FF2B5EF4-FFF2-40B4-BE49-F238E27FC236}">
                <a16:creationId xmlns:a16="http://schemas.microsoft.com/office/drawing/2014/main" id="{5C6516C0-2BE2-4E35-BB9B-16AEB90FDA9B}"/>
              </a:ext>
            </a:extLst>
          </p:cNvPr>
          <p:cNvSpPr/>
          <p:nvPr/>
        </p:nvSpPr>
        <p:spPr>
          <a:xfrm>
            <a:off x="715853" y="1578924"/>
            <a:ext cx="5380147" cy="40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t>ANALISIS GRAFICO DEL PROBLEMA PARTICULAR</a:t>
            </a:r>
          </a:p>
        </p:txBody>
      </p:sp>
      <p:grpSp>
        <p:nvGrpSpPr>
          <p:cNvPr id="4" name="Grupo 3">
            <a:extLst>
              <a:ext uri="{FF2B5EF4-FFF2-40B4-BE49-F238E27FC236}">
                <a16:creationId xmlns:a16="http://schemas.microsoft.com/office/drawing/2014/main" id="{4CE3FCC8-1543-4016-9C1E-B461A586A224}"/>
              </a:ext>
            </a:extLst>
          </p:cNvPr>
          <p:cNvGrpSpPr/>
          <p:nvPr/>
        </p:nvGrpSpPr>
        <p:grpSpPr>
          <a:xfrm>
            <a:off x="1168616" y="2135423"/>
            <a:ext cx="3857186" cy="3024990"/>
            <a:chOff x="337211" y="1290637"/>
            <a:chExt cx="5191125" cy="4819650"/>
          </a:xfrm>
        </p:grpSpPr>
        <p:sp>
          <p:nvSpPr>
            <p:cNvPr id="5" name="Flecha: a la derecha 4">
              <a:extLst>
                <a:ext uri="{FF2B5EF4-FFF2-40B4-BE49-F238E27FC236}">
                  <a16:creationId xmlns:a16="http://schemas.microsoft.com/office/drawing/2014/main" id="{EFD09DE8-C1DE-4C99-B60C-B9056A8819EC}"/>
                </a:ext>
              </a:extLst>
            </p:cNvPr>
            <p:cNvSpPr/>
            <p:nvPr/>
          </p:nvSpPr>
          <p:spPr>
            <a:xfrm>
              <a:off x="1312485" y="3867310"/>
              <a:ext cx="1340528"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92B4201C-FCDA-4F31-A832-4B643B96E800}"/>
                </a:ext>
              </a:extLst>
            </p:cNvPr>
            <p:cNvPicPr>
              <a:picLocks noChangeAspect="1"/>
            </p:cNvPicPr>
            <p:nvPr/>
          </p:nvPicPr>
          <p:blipFill>
            <a:blip r:embed="rId3"/>
            <a:stretch>
              <a:fillRect/>
            </a:stretch>
          </p:blipFill>
          <p:spPr>
            <a:xfrm>
              <a:off x="337211" y="1290637"/>
              <a:ext cx="5191125" cy="4819650"/>
            </a:xfrm>
            <a:prstGeom prst="rect">
              <a:avLst/>
            </a:prstGeom>
          </p:spPr>
        </p:pic>
        <p:sp>
          <p:nvSpPr>
            <p:cNvPr id="7" name="Rectángulo 6">
              <a:extLst>
                <a:ext uri="{FF2B5EF4-FFF2-40B4-BE49-F238E27FC236}">
                  <a16:creationId xmlns:a16="http://schemas.microsoft.com/office/drawing/2014/main" id="{6082F38B-CDA0-4CA2-A2AA-5D507FBD456C}"/>
                </a:ext>
              </a:extLst>
            </p:cNvPr>
            <p:cNvSpPr/>
            <p:nvPr/>
          </p:nvSpPr>
          <p:spPr>
            <a:xfrm>
              <a:off x="1605263" y="2547893"/>
              <a:ext cx="600168" cy="28812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10</a:t>
              </a:r>
            </a:p>
          </p:txBody>
        </p:sp>
        <p:sp>
          <p:nvSpPr>
            <p:cNvPr id="8" name="Rectángulo 7">
              <a:extLst>
                <a:ext uri="{FF2B5EF4-FFF2-40B4-BE49-F238E27FC236}">
                  <a16:creationId xmlns:a16="http://schemas.microsoft.com/office/drawing/2014/main" id="{E9B67318-10AE-442E-9FE9-07FD655F4B87}"/>
                </a:ext>
              </a:extLst>
            </p:cNvPr>
            <p:cNvSpPr/>
            <p:nvPr/>
          </p:nvSpPr>
          <p:spPr>
            <a:xfrm>
              <a:off x="1614590" y="4432707"/>
              <a:ext cx="479393" cy="47382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3</a:t>
              </a:r>
            </a:p>
          </p:txBody>
        </p:sp>
        <p:sp>
          <p:nvSpPr>
            <p:cNvPr id="9" name="Rectángulo 8">
              <a:extLst>
                <a:ext uri="{FF2B5EF4-FFF2-40B4-BE49-F238E27FC236}">
                  <a16:creationId xmlns:a16="http://schemas.microsoft.com/office/drawing/2014/main" id="{50F4822D-938B-412F-AEA4-D7BD010CF8FF}"/>
                </a:ext>
              </a:extLst>
            </p:cNvPr>
            <p:cNvSpPr/>
            <p:nvPr/>
          </p:nvSpPr>
          <p:spPr>
            <a:xfrm>
              <a:off x="2918928" y="3512203"/>
              <a:ext cx="505185" cy="5573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5</a:t>
              </a:r>
            </a:p>
          </p:txBody>
        </p:sp>
        <p:sp>
          <p:nvSpPr>
            <p:cNvPr id="10" name="Rectángulo 9">
              <a:extLst>
                <a:ext uri="{FF2B5EF4-FFF2-40B4-BE49-F238E27FC236}">
                  <a16:creationId xmlns:a16="http://schemas.microsoft.com/office/drawing/2014/main" id="{8A2F8D57-EBFC-4886-A079-6B25B64B6F0E}"/>
                </a:ext>
              </a:extLst>
            </p:cNvPr>
            <p:cNvSpPr/>
            <p:nvPr/>
          </p:nvSpPr>
          <p:spPr>
            <a:xfrm>
              <a:off x="4090453" y="2547893"/>
              <a:ext cx="479393" cy="47382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7</a:t>
              </a:r>
            </a:p>
          </p:txBody>
        </p:sp>
        <p:sp>
          <p:nvSpPr>
            <p:cNvPr id="11" name="Rectángulo 10">
              <a:extLst>
                <a:ext uri="{FF2B5EF4-FFF2-40B4-BE49-F238E27FC236}">
                  <a16:creationId xmlns:a16="http://schemas.microsoft.com/office/drawing/2014/main" id="{34A55B75-C443-4C15-B4F9-15C77EDFC31A}"/>
                </a:ext>
              </a:extLst>
            </p:cNvPr>
            <p:cNvSpPr/>
            <p:nvPr/>
          </p:nvSpPr>
          <p:spPr>
            <a:xfrm>
              <a:off x="3850756" y="4670668"/>
              <a:ext cx="479393" cy="47382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9</a:t>
              </a:r>
            </a:p>
          </p:txBody>
        </p:sp>
      </p:grpSp>
      <p:sp>
        <p:nvSpPr>
          <p:cNvPr id="12" name="CuadroTexto 11">
            <a:extLst>
              <a:ext uri="{FF2B5EF4-FFF2-40B4-BE49-F238E27FC236}">
                <a16:creationId xmlns:a16="http://schemas.microsoft.com/office/drawing/2014/main" id="{85CF8351-70D0-4F4C-92F5-BF03522DD1F5}"/>
              </a:ext>
            </a:extLst>
          </p:cNvPr>
          <p:cNvSpPr txBox="1"/>
          <p:nvPr/>
        </p:nvSpPr>
        <p:spPr>
          <a:xfrm>
            <a:off x="1459279" y="5487848"/>
            <a:ext cx="3275860"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txBody>
          <a:bodyPr wrap="square" rtlCol="0">
            <a:spAutoFit/>
          </a:bodyPr>
          <a:lstStyle/>
          <a:p>
            <a:r>
              <a:rPr lang="es-MX" dirty="0"/>
              <a:t>Las soluciones finales son (7,3,3)o (5,5,3) para el primal y (1,0,0,1,0) para el dual </a:t>
            </a:r>
          </a:p>
        </p:txBody>
      </p:sp>
      <p:sp>
        <p:nvSpPr>
          <p:cNvPr id="13" name="CuadroTexto 12">
            <a:extLst>
              <a:ext uri="{FF2B5EF4-FFF2-40B4-BE49-F238E27FC236}">
                <a16:creationId xmlns:a16="http://schemas.microsoft.com/office/drawing/2014/main" id="{28470708-2542-4EA3-B096-DCCF6FB9CA0C}"/>
              </a:ext>
            </a:extLst>
          </p:cNvPr>
          <p:cNvSpPr txBox="1"/>
          <p:nvPr/>
        </p:nvSpPr>
        <p:spPr>
          <a:xfrm>
            <a:off x="5345558" y="2136338"/>
            <a:ext cx="6470621" cy="2585323"/>
          </a:xfrm>
          <a:prstGeom prst="rect">
            <a:avLst/>
          </a:prstGeom>
          <a:noFill/>
          <a:ln>
            <a:solidFill>
              <a:schemeClr val="tx1"/>
            </a:solidFill>
          </a:ln>
        </p:spPr>
        <p:txBody>
          <a:bodyPr wrap="square" rtlCol="0">
            <a:spAutoFit/>
          </a:bodyPr>
          <a:lstStyle/>
          <a:p>
            <a:r>
              <a:rPr lang="es-MX" dirty="0"/>
              <a:t>El precio sombra de cada restricción es:</a:t>
            </a:r>
          </a:p>
          <a:p>
            <a:pPr marL="342900" indent="-342900">
              <a:buFont typeface="+mj-lt"/>
              <a:buAutoNum type="arabicPeriod"/>
            </a:pPr>
            <a:r>
              <a:rPr lang="es-MX" dirty="0"/>
              <a:t>La restricción 1 tiene precio sombra de 1</a:t>
            </a:r>
          </a:p>
          <a:p>
            <a:pPr marL="342900" indent="-342900">
              <a:buFont typeface="+mj-lt"/>
              <a:buAutoNum type="arabicPeriod"/>
            </a:pPr>
            <a:r>
              <a:rPr lang="es-MX" dirty="0"/>
              <a:t>La restricción 2 tiene precio sombra de 0</a:t>
            </a:r>
          </a:p>
          <a:p>
            <a:pPr marL="342900" indent="-342900">
              <a:buFont typeface="+mj-lt"/>
              <a:buAutoNum type="arabicPeriod"/>
            </a:pPr>
            <a:r>
              <a:rPr lang="es-MX" dirty="0"/>
              <a:t>La restricción 3 tiene precio sombra de 0</a:t>
            </a:r>
          </a:p>
          <a:p>
            <a:pPr marL="342900" indent="-342900">
              <a:buFont typeface="+mj-lt"/>
              <a:buAutoNum type="arabicPeriod"/>
            </a:pPr>
            <a:r>
              <a:rPr lang="es-MX" dirty="0"/>
              <a:t>La restricción 4 tiene precio sombra de 1</a:t>
            </a:r>
          </a:p>
          <a:p>
            <a:pPr marL="342900" indent="-342900">
              <a:buFont typeface="+mj-lt"/>
              <a:buAutoNum type="arabicPeriod"/>
            </a:pPr>
            <a:r>
              <a:rPr lang="es-MX" dirty="0"/>
              <a:t>La restricción 5 tiene precio sombra de 0</a:t>
            </a:r>
          </a:p>
          <a:p>
            <a:r>
              <a:rPr lang="es-MX" dirty="0"/>
              <a:t>Finalmente esto quiere decir que si cambio el 10 de la restricción 1 a un 11, entonces el valor óptimo crece en 1 unidad. </a:t>
            </a:r>
          </a:p>
          <a:p>
            <a:pPr marL="342900" indent="-342900">
              <a:buFont typeface="+mj-lt"/>
              <a:buAutoNum type="arabicPeriod"/>
            </a:pPr>
            <a:endParaRPr lang="es-MX" dirty="0"/>
          </a:p>
        </p:txBody>
      </p:sp>
      <p:sp>
        <p:nvSpPr>
          <p:cNvPr id="14" name="Flecha: a la derecha 13">
            <a:extLst>
              <a:ext uri="{FF2B5EF4-FFF2-40B4-BE49-F238E27FC236}">
                <a16:creationId xmlns:a16="http://schemas.microsoft.com/office/drawing/2014/main" id="{DD3F17F0-0FF4-4D70-A79B-3F0DB647E912}"/>
              </a:ext>
            </a:extLst>
          </p:cNvPr>
          <p:cNvSpPr/>
          <p:nvPr/>
        </p:nvSpPr>
        <p:spPr>
          <a:xfrm rot="5400000">
            <a:off x="7992692" y="4549192"/>
            <a:ext cx="494353" cy="50445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a:extLst>
              <a:ext uri="{FF2B5EF4-FFF2-40B4-BE49-F238E27FC236}">
                <a16:creationId xmlns:a16="http://schemas.microsoft.com/office/drawing/2014/main" id="{3794D0FE-6CBE-4D09-AA90-A5AA87C88221}"/>
              </a:ext>
            </a:extLst>
          </p:cNvPr>
          <p:cNvSpPr txBox="1"/>
          <p:nvPr/>
        </p:nvSpPr>
        <p:spPr>
          <a:xfrm>
            <a:off x="5876579" y="5267061"/>
            <a:ext cx="4394885" cy="1477328"/>
          </a:xfrm>
          <a:prstGeom prst="rect">
            <a:avLst/>
          </a:prstGeom>
          <a:noFill/>
          <a:ln>
            <a:solidFill>
              <a:schemeClr val="tx1"/>
            </a:solidFill>
          </a:ln>
        </p:spPr>
        <p:txBody>
          <a:bodyPr wrap="square" rtlCol="0">
            <a:spAutoFit/>
          </a:bodyPr>
          <a:lstStyle/>
          <a:p>
            <a:r>
              <a:rPr lang="es-MX" dirty="0"/>
              <a:t>Se puede notar que el flujo de p1 es 7, el de p2 es 3, y el de p3 es 3. Pero si se fuera a aumentar esa capacidad de 3 a 4, entonces fácilmente podría ir una unidad más de flujo.</a:t>
            </a:r>
          </a:p>
          <a:p>
            <a:pPr marL="342900" indent="-342900">
              <a:buFont typeface="+mj-lt"/>
              <a:buAutoNum type="arabicPeriod"/>
            </a:pPr>
            <a:endParaRPr lang="es-MX" dirty="0"/>
          </a:p>
        </p:txBody>
      </p:sp>
    </p:spTree>
    <p:extLst>
      <p:ext uri="{BB962C8B-B14F-4D97-AF65-F5344CB8AC3E}">
        <p14:creationId xmlns:p14="http://schemas.microsoft.com/office/powerpoint/2010/main" val="397950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37CA53-CF67-41B9-A390-4E6D15909FE7}"/>
              </a:ext>
            </a:extLst>
          </p:cNvPr>
          <p:cNvPicPr>
            <a:picLocks noChangeAspect="1"/>
          </p:cNvPicPr>
          <p:nvPr/>
        </p:nvPicPr>
        <p:blipFill>
          <a:blip r:embed="rId2"/>
          <a:stretch>
            <a:fillRect/>
          </a:stretch>
        </p:blipFill>
        <p:spPr>
          <a:xfrm>
            <a:off x="0" y="982676"/>
            <a:ext cx="12192000" cy="3528668"/>
          </a:xfrm>
          <a:prstGeom prst="rect">
            <a:avLst/>
          </a:prstGeom>
        </p:spPr>
      </p:pic>
      <p:sp>
        <p:nvSpPr>
          <p:cNvPr id="3" name="CuadroTexto 2">
            <a:extLst>
              <a:ext uri="{FF2B5EF4-FFF2-40B4-BE49-F238E27FC236}">
                <a16:creationId xmlns:a16="http://schemas.microsoft.com/office/drawing/2014/main" id="{FB24CF09-7CDD-43CB-9DF6-A841396013A3}"/>
              </a:ext>
            </a:extLst>
          </p:cNvPr>
          <p:cNvSpPr txBox="1"/>
          <p:nvPr/>
        </p:nvSpPr>
        <p:spPr>
          <a:xfrm>
            <a:off x="650978" y="4625894"/>
            <a:ext cx="7463211" cy="2031325"/>
          </a:xfrm>
          <a:prstGeom prst="rect">
            <a:avLst/>
          </a:prstGeom>
          <a:noFill/>
          <a:ln>
            <a:solidFill>
              <a:schemeClr val="tx1"/>
            </a:solidFill>
          </a:ln>
        </p:spPr>
        <p:txBody>
          <a:bodyPr wrap="square" rtlCol="0">
            <a:spAutoFit/>
          </a:bodyPr>
          <a:lstStyle/>
          <a:p>
            <a:r>
              <a:rPr lang="es-MX" dirty="0"/>
              <a:t>Comentarios iniciales.</a:t>
            </a:r>
          </a:p>
          <a:p>
            <a:r>
              <a:rPr lang="es-MX" dirty="0"/>
              <a:t>La variable </a:t>
            </a:r>
            <a:r>
              <a:rPr lang="es-MX" dirty="0" err="1"/>
              <a:t>YP_i</a:t>
            </a:r>
            <a:r>
              <a:rPr lang="es-MX" dirty="0"/>
              <a:t> indica la cantidad de flujo desde el inicio del grafo hasta el final del grafo que iría por el camino i. </a:t>
            </a:r>
          </a:p>
          <a:p>
            <a:r>
              <a:rPr lang="es-MX" dirty="0"/>
              <a:t>Se debe notar que las restricciones de capacidad capacidad que enfrenta </a:t>
            </a:r>
            <a:r>
              <a:rPr lang="es-MX" dirty="0" err="1"/>
              <a:t>YP_i</a:t>
            </a:r>
            <a:r>
              <a:rPr lang="es-MX" dirty="0"/>
              <a:t>, es la capacidad de la tubería por donde pasa en el momento, finalmente, si tienes una tubería que aguanta 5 litros, y después una que aguanta 3 litros a continuación ¿ cuantos litros puedo mandar por ahí?</a:t>
            </a:r>
          </a:p>
        </p:txBody>
      </p:sp>
      <p:sp>
        <p:nvSpPr>
          <p:cNvPr id="7" name="Rectángulo 6">
            <a:extLst>
              <a:ext uri="{FF2B5EF4-FFF2-40B4-BE49-F238E27FC236}">
                <a16:creationId xmlns:a16="http://schemas.microsoft.com/office/drawing/2014/main" id="{04844EDE-1425-443C-8EBC-E7A4B3BE7D1F}"/>
              </a:ext>
            </a:extLst>
          </p:cNvPr>
          <p:cNvSpPr/>
          <p:nvPr/>
        </p:nvSpPr>
        <p:spPr>
          <a:xfrm>
            <a:off x="8700116" y="5212958"/>
            <a:ext cx="1455938" cy="1012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F9F76741-7529-438E-9728-68AF5208365C}"/>
              </a:ext>
            </a:extLst>
          </p:cNvPr>
          <p:cNvSpPr/>
          <p:nvPr/>
        </p:nvSpPr>
        <p:spPr>
          <a:xfrm>
            <a:off x="10156054" y="5456890"/>
            <a:ext cx="1455938"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7B6537B5-36C1-444B-AD0F-5E9334F47DDA}"/>
              </a:ext>
            </a:extLst>
          </p:cNvPr>
          <p:cNvSpPr txBox="1"/>
          <p:nvPr/>
        </p:nvSpPr>
        <p:spPr>
          <a:xfrm>
            <a:off x="8842158" y="5516635"/>
            <a:ext cx="1020932" cy="369332"/>
          </a:xfrm>
          <a:prstGeom prst="rect">
            <a:avLst/>
          </a:prstGeom>
          <a:noFill/>
        </p:spPr>
        <p:txBody>
          <a:bodyPr wrap="square" rtlCol="0">
            <a:spAutoFit/>
          </a:bodyPr>
          <a:lstStyle/>
          <a:p>
            <a:r>
              <a:rPr lang="es-MX" dirty="0"/>
              <a:t>5 </a:t>
            </a:r>
            <a:r>
              <a:rPr lang="es-MX" dirty="0" err="1"/>
              <a:t>lts</a:t>
            </a:r>
            <a:r>
              <a:rPr lang="es-MX" dirty="0"/>
              <a:t> </a:t>
            </a:r>
            <a:r>
              <a:rPr lang="es-MX" dirty="0" err="1"/>
              <a:t>max</a:t>
            </a:r>
            <a:endParaRPr lang="es-MX" dirty="0"/>
          </a:p>
        </p:txBody>
      </p:sp>
      <p:sp>
        <p:nvSpPr>
          <p:cNvPr id="11" name="CuadroTexto 10">
            <a:extLst>
              <a:ext uri="{FF2B5EF4-FFF2-40B4-BE49-F238E27FC236}">
                <a16:creationId xmlns:a16="http://schemas.microsoft.com/office/drawing/2014/main" id="{905225A2-7444-4F8C-9EBB-B9B700C7E2A3}"/>
              </a:ext>
            </a:extLst>
          </p:cNvPr>
          <p:cNvSpPr txBox="1"/>
          <p:nvPr/>
        </p:nvSpPr>
        <p:spPr>
          <a:xfrm>
            <a:off x="10373557" y="5456890"/>
            <a:ext cx="1020932" cy="369332"/>
          </a:xfrm>
          <a:prstGeom prst="rect">
            <a:avLst/>
          </a:prstGeom>
          <a:noFill/>
        </p:spPr>
        <p:txBody>
          <a:bodyPr wrap="square" rtlCol="0">
            <a:spAutoFit/>
          </a:bodyPr>
          <a:lstStyle/>
          <a:p>
            <a:r>
              <a:rPr lang="es-MX" dirty="0"/>
              <a:t>3 </a:t>
            </a:r>
            <a:r>
              <a:rPr lang="es-MX" dirty="0" err="1"/>
              <a:t>lts</a:t>
            </a:r>
            <a:r>
              <a:rPr lang="es-MX" dirty="0"/>
              <a:t> </a:t>
            </a:r>
            <a:r>
              <a:rPr lang="es-MX" dirty="0" err="1"/>
              <a:t>max</a:t>
            </a:r>
            <a:endParaRPr lang="es-MX" dirty="0"/>
          </a:p>
        </p:txBody>
      </p:sp>
      <p:sp>
        <p:nvSpPr>
          <p:cNvPr id="12" name="Elipse 11">
            <a:extLst>
              <a:ext uri="{FF2B5EF4-FFF2-40B4-BE49-F238E27FC236}">
                <a16:creationId xmlns:a16="http://schemas.microsoft.com/office/drawing/2014/main" id="{6DC24FE2-E2B6-448A-A655-CD7760FA4184}"/>
              </a:ext>
            </a:extLst>
          </p:cNvPr>
          <p:cNvSpPr/>
          <p:nvPr/>
        </p:nvSpPr>
        <p:spPr>
          <a:xfrm>
            <a:off x="8170785" y="5488890"/>
            <a:ext cx="510466" cy="3693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a:t>
            </a:r>
          </a:p>
        </p:txBody>
      </p:sp>
      <p:sp>
        <p:nvSpPr>
          <p:cNvPr id="14" name="Elipse 13">
            <a:extLst>
              <a:ext uri="{FF2B5EF4-FFF2-40B4-BE49-F238E27FC236}">
                <a16:creationId xmlns:a16="http://schemas.microsoft.com/office/drawing/2014/main" id="{9803532D-67DF-4B18-BDD5-1A18483B46EC}"/>
              </a:ext>
            </a:extLst>
          </p:cNvPr>
          <p:cNvSpPr/>
          <p:nvPr/>
        </p:nvSpPr>
        <p:spPr>
          <a:xfrm>
            <a:off x="11649723" y="5505992"/>
            <a:ext cx="510466" cy="369332"/>
          </a:xfrm>
          <a:prstGeom prst="ellipse">
            <a:avLst/>
          </a:prstGeom>
          <a:solidFill>
            <a:schemeClr val="bg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a:t>
            </a:r>
          </a:p>
        </p:txBody>
      </p:sp>
    </p:spTree>
    <p:extLst>
      <p:ext uri="{BB962C8B-B14F-4D97-AF65-F5344CB8AC3E}">
        <p14:creationId xmlns:p14="http://schemas.microsoft.com/office/powerpoint/2010/main" val="221918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33A25F66-4003-48A2-B97A-82FB517BA4CF}"/>
              </a:ext>
            </a:extLst>
          </p:cNvPr>
          <p:cNvGrpSpPr/>
          <p:nvPr/>
        </p:nvGrpSpPr>
        <p:grpSpPr>
          <a:xfrm>
            <a:off x="950312" y="266736"/>
            <a:ext cx="10291376" cy="4953000"/>
            <a:chOff x="933450" y="742950"/>
            <a:chExt cx="10291376" cy="4953000"/>
          </a:xfrm>
        </p:grpSpPr>
        <p:pic>
          <p:nvPicPr>
            <p:cNvPr id="2" name="Imagen 1">
              <a:extLst>
                <a:ext uri="{FF2B5EF4-FFF2-40B4-BE49-F238E27FC236}">
                  <a16:creationId xmlns:a16="http://schemas.microsoft.com/office/drawing/2014/main" id="{04CBF68B-1649-473C-A673-57A23F49EFCA}"/>
                </a:ext>
              </a:extLst>
            </p:cNvPr>
            <p:cNvPicPr>
              <a:picLocks noChangeAspect="1"/>
            </p:cNvPicPr>
            <p:nvPr/>
          </p:nvPicPr>
          <p:blipFill>
            <a:blip r:embed="rId2"/>
            <a:stretch>
              <a:fillRect/>
            </a:stretch>
          </p:blipFill>
          <p:spPr>
            <a:xfrm>
              <a:off x="933450" y="742950"/>
              <a:ext cx="5053399" cy="4953000"/>
            </a:xfrm>
            <a:prstGeom prst="rect">
              <a:avLst/>
            </a:prstGeom>
          </p:spPr>
        </p:pic>
        <p:pic>
          <p:nvPicPr>
            <p:cNvPr id="4" name="Imagen 3">
              <a:extLst>
                <a:ext uri="{FF2B5EF4-FFF2-40B4-BE49-F238E27FC236}">
                  <a16:creationId xmlns:a16="http://schemas.microsoft.com/office/drawing/2014/main" id="{1E9917B4-7F2A-4570-8138-09BA6D104BB2}"/>
                </a:ext>
              </a:extLst>
            </p:cNvPr>
            <p:cNvPicPr>
              <a:picLocks noChangeAspect="1"/>
            </p:cNvPicPr>
            <p:nvPr/>
          </p:nvPicPr>
          <p:blipFill>
            <a:blip r:embed="rId3"/>
            <a:stretch>
              <a:fillRect/>
            </a:stretch>
          </p:blipFill>
          <p:spPr>
            <a:xfrm>
              <a:off x="5986849" y="742950"/>
              <a:ext cx="5237977" cy="523875"/>
            </a:xfrm>
            <a:prstGeom prst="rect">
              <a:avLst/>
            </a:prstGeom>
          </p:spPr>
        </p:pic>
        <p:pic>
          <p:nvPicPr>
            <p:cNvPr id="5" name="Imagen 4">
              <a:extLst>
                <a:ext uri="{FF2B5EF4-FFF2-40B4-BE49-F238E27FC236}">
                  <a16:creationId xmlns:a16="http://schemas.microsoft.com/office/drawing/2014/main" id="{805C556D-94FB-4848-933D-447253E80987}"/>
                </a:ext>
              </a:extLst>
            </p:cNvPr>
            <p:cNvPicPr>
              <a:picLocks noChangeAspect="1"/>
            </p:cNvPicPr>
            <p:nvPr/>
          </p:nvPicPr>
          <p:blipFill>
            <a:blip r:embed="rId4"/>
            <a:stretch>
              <a:fillRect/>
            </a:stretch>
          </p:blipFill>
          <p:spPr>
            <a:xfrm>
              <a:off x="5986849" y="1200150"/>
              <a:ext cx="5237977" cy="552450"/>
            </a:xfrm>
            <a:prstGeom prst="rect">
              <a:avLst/>
            </a:prstGeom>
          </p:spPr>
        </p:pic>
        <p:pic>
          <p:nvPicPr>
            <p:cNvPr id="6" name="Imagen 5">
              <a:extLst>
                <a:ext uri="{FF2B5EF4-FFF2-40B4-BE49-F238E27FC236}">
                  <a16:creationId xmlns:a16="http://schemas.microsoft.com/office/drawing/2014/main" id="{6AEE0C31-6159-41E5-9457-7722E6DB8B5F}"/>
                </a:ext>
              </a:extLst>
            </p:cNvPr>
            <p:cNvPicPr>
              <a:picLocks noChangeAspect="1"/>
            </p:cNvPicPr>
            <p:nvPr/>
          </p:nvPicPr>
          <p:blipFill>
            <a:blip r:embed="rId5"/>
            <a:stretch>
              <a:fillRect/>
            </a:stretch>
          </p:blipFill>
          <p:spPr>
            <a:xfrm>
              <a:off x="5986849" y="1573566"/>
              <a:ext cx="5237977" cy="4122384"/>
            </a:xfrm>
            <a:prstGeom prst="rect">
              <a:avLst/>
            </a:prstGeom>
          </p:spPr>
        </p:pic>
      </p:grpSp>
      <p:pic>
        <p:nvPicPr>
          <p:cNvPr id="8" name="Imagen 7">
            <a:extLst>
              <a:ext uri="{FF2B5EF4-FFF2-40B4-BE49-F238E27FC236}">
                <a16:creationId xmlns:a16="http://schemas.microsoft.com/office/drawing/2014/main" id="{F86F7692-7822-4DE7-8D4B-A1AEA5D0143E}"/>
              </a:ext>
            </a:extLst>
          </p:cNvPr>
          <p:cNvPicPr>
            <a:picLocks noChangeAspect="1"/>
          </p:cNvPicPr>
          <p:nvPr/>
        </p:nvPicPr>
        <p:blipFill>
          <a:blip r:embed="rId6"/>
          <a:stretch>
            <a:fillRect/>
          </a:stretch>
        </p:blipFill>
        <p:spPr>
          <a:xfrm>
            <a:off x="950312" y="5219736"/>
            <a:ext cx="10291376" cy="605865"/>
          </a:xfrm>
          <a:prstGeom prst="rect">
            <a:avLst/>
          </a:prstGeom>
        </p:spPr>
      </p:pic>
      <p:grpSp>
        <p:nvGrpSpPr>
          <p:cNvPr id="15" name="Grupo 14">
            <a:extLst>
              <a:ext uri="{FF2B5EF4-FFF2-40B4-BE49-F238E27FC236}">
                <a16:creationId xmlns:a16="http://schemas.microsoft.com/office/drawing/2014/main" id="{5753A9B8-744B-4BE9-B93A-CDBAC762B71F}"/>
              </a:ext>
            </a:extLst>
          </p:cNvPr>
          <p:cNvGrpSpPr/>
          <p:nvPr/>
        </p:nvGrpSpPr>
        <p:grpSpPr>
          <a:xfrm>
            <a:off x="1994720" y="1819500"/>
            <a:ext cx="2964583" cy="2477882"/>
            <a:chOff x="1605264" y="2547892"/>
            <a:chExt cx="2964583" cy="2477882"/>
          </a:xfrm>
        </p:grpSpPr>
        <p:sp>
          <p:nvSpPr>
            <p:cNvPr id="10" name="Rectángulo 9">
              <a:extLst>
                <a:ext uri="{FF2B5EF4-FFF2-40B4-BE49-F238E27FC236}">
                  <a16:creationId xmlns:a16="http://schemas.microsoft.com/office/drawing/2014/main" id="{F31653F1-B401-48C6-8547-2F4AE3BF9B79}"/>
                </a:ext>
              </a:extLst>
            </p:cNvPr>
            <p:cNvSpPr/>
            <p:nvPr/>
          </p:nvSpPr>
          <p:spPr>
            <a:xfrm>
              <a:off x="1605264" y="2547892"/>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10</a:t>
              </a:r>
            </a:p>
          </p:txBody>
        </p:sp>
        <p:sp>
          <p:nvSpPr>
            <p:cNvPr id="11" name="Rectángulo 10">
              <a:extLst>
                <a:ext uri="{FF2B5EF4-FFF2-40B4-BE49-F238E27FC236}">
                  <a16:creationId xmlns:a16="http://schemas.microsoft.com/office/drawing/2014/main" id="{4E03B3D6-38D5-4921-AF91-7A4B45A97623}"/>
                </a:ext>
              </a:extLst>
            </p:cNvPr>
            <p:cNvSpPr/>
            <p:nvPr/>
          </p:nvSpPr>
          <p:spPr>
            <a:xfrm>
              <a:off x="1614590" y="4432707"/>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3</a:t>
              </a:r>
            </a:p>
          </p:txBody>
        </p:sp>
        <p:sp>
          <p:nvSpPr>
            <p:cNvPr id="12" name="Rectángulo 11">
              <a:extLst>
                <a:ext uri="{FF2B5EF4-FFF2-40B4-BE49-F238E27FC236}">
                  <a16:creationId xmlns:a16="http://schemas.microsoft.com/office/drawing/2014/main" id="{1D3B9D6D-B273-4723-9A24-DF1719D4CF74}"/>
                </a:ext>
              </a:extLst>
            </p:cNvPr>
            <p:cNvSpPr/>
            <p:nvPr/>
          </p:nvSpPr>
          <p:spPr>
            <a:xfrm>
              <a:off x="2918928" y="3512204"/>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5</a:t>
              </a:r>
            </a:p>
          </p:txBody>
        </p:sp>
        <p:sp>
          <p:nvSpPr>
            <p:cNvPr id="13" name="Rectángulo 12">
              <a:extLst>
                <a:ext uri="{FF2B5EF4-FFF2-40B4-BE49-F238E27FC236}">
                  <a16:creationId xmlns:a16="http://schemas.microsoft.com/office/drawing/2014/main" id="{F36E347A-06F1-4C13-A5D6-28B478882964}"/>
                </a:ext>
              </a:extLst>
            </p:cNvPr>
            <p:cNvSpPr/>
            <p:nvPr/>
          </p:nvSpPr>
          <p:spPr>
            <a:xfrm>
              <a:off x="4090453" y="2547892"/>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7</a:t>
              </a:r>
            </a:p>
          </p:txBody>
        </p:sp>
        <p:sp>
          <p:nvSpPr>
            <p:cNvPr id="14" name="Rectángulo 13">
              <a:extLst>
                <a:ext uri="{FF2B5EF4-FFF2-40B4-BE49-F238E27FC236}">
                  <a16:creationId xmlns:a16="http://schemas.microsoft.com/office/drawing/2014/main" id="{C8BB373A-2AA2-41B9-A282-B9BC5181F054}"/>
                </a:ext>
              </a:extLst>
            </p:cNvPr>
            <p:cNvSpPr/>
            <p:nvPr/>
          </p:nvSpPr>
          <p:spPr>
            <a:xfrm>
              <a:off x="3850756" y="4670668"/>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9</a:t>
              </a:r>
            </a:p>
          </p:txBody>
        </p:sp>
      </p:grpSp>
    </p:spTree>
    <p:extLst>
      <p:ext uri="{BB962C8B-B14F-4D97-AF65-F5344CB8AC3E}">
        <p14:creationId xmlns:p14="http://schemas.microsoft.com/office/powerpoint/2010/main" val="238254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2C1A5B-CA58-4B4A-A08A-DA643831DCAC}"/>
              </a:ext>
            </a:extLst>
          </p:cNvPr>
          <p:cNvPicPr>
            <a:picLocks noChangeAspect="1"/>
          </p:cNvPicPr>
          <p:nvPr/>
        </p:nvPicPr>
        <p:blipFill>
          <a:blip r:embed="rId2"/>
          <a:stretch>
            <a:fillRect/>
          </a:stretch>
        </p:blipFill>
        <p:spPr>
          <a:xfrm>
            <a:off x="140516" y="2113440"/>
            <a:ext cx="2962275" cy="2400300"/>
          </a:xfrm>
          <a:prstGeom prst="rect">
            <a:avLst/>
          </a:prstGeom>
        </p:spPr>
      </p:pic>
      <p:sp>
        <p:nvSpPr>
          <p:cNvPr id="3" name="Flecha: a la derecha 2">
            <a:extLst>
              <a:ext uri="{FF2B5EF4-FFF2-40B4-BE49-F238E27FC236}">
                <a16:creationId xmlns:a16="http://schemas.microsoft.com/office/drawing/2014/main" id="{7505FB88-9C1F-479E-88FA-43DFD910B569}"/>
              </a:ext>
            </a:extLst>
          </p:cNvPr>
          <p:cNvSpPr/>
          <p:nvPr/>
        </p:nvSpPr>
        <p:spPr>
          <a:xfrm>
            <a:off x="3102791" y="3057525"/>
            <a:ext cx="1340528" cy="742950"/>
          </a:xfrm>
          <a:prstGeom prst="rightArrow">
            <a:avLst/>
          </a:prstGeom>
          <a:solidFill>
            <a:schemeClr val="bg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2CE844FA-9EC5-46BC-80B8-A9E0F6AF2B35}"/>
              </a:ext>
            </a:extLst>
          </p:cNvPr>
          <p:cNvSpPr txBox="1"/>
          <p:nvPr/>
        </p:nvSpPr>
        <p:spPr>
          <a:xfrm>
            <a:off x="4506941" y="2186214"/>
            <a:ext cx="2962275" cy="4431983"/>
          </a:xfrm>
          <a:prstGeom prst="rect">
            <a:avLst/>
          </a:prstGeom>
          <a:solidFill>
            <a:schemeClr val="bg1">
              <a:lumMod val="95000"/>
              <a:lumOff val="5000"/>
            </a:schemeClr>
          </a:solidFill>
        </p:spPr>
        <p:txBody>
          <a:bodyPr wrap="square" rtlCol="0">
            <a:spAutoFit/>
          </a:bodyPr>
          <a:lstStyle/>
          <a:p>
            <a:r>
              <a:rPr lang="es-MX" b="1" u="sng" dirty="0"/>
              <a:t>ANALISIS CTES PROBLEMA </a:t>
            </a:r>
          </a:p>
          <a:p>
            <a:r>
              <a:rPr lang="es-MX" dirty="0"/>
              <a:t>El vector b es </a:t>
            </a:r>
            <a:r>
              <a:rPr lang="es-MX" b="1" dirty="0"/>
              <a:t>:(10,7,5,3,9)</a:t>
            </a:r>
          </a:p>
          <a:p>
            <a:r>
              <a:rPr lang="es-MX" dirty="0"/>
              <a:t>La cantidad de restricciones es: </a:t>
            </a:r>
            <a:r>
              <a:rPr lang="es-MX" b="1" dirty="0"/>
              <a:t>5</a:t>
            </a:r>
            <a:endParaRPr lang="es-MX" dirty="0"/>
          </a:p>
          <a:p>
            <a:r>
              <a:rPr lang="es-MX" dirty="0"/>
              <a:t>La cantidad de variables </a:t>
            </a:r>
            <a:r>
              <a:rPr lang="es-MX" dirty="0" err="1"/>
              <a:t>yp_i</a:t>
            </a:r>
            <a:endParaRPr lang="es-MX" dirty="0"/>
          </a:p>
          <a:p>
            <a:r>
              <a:rPr lang="es-MX" dirty="0"/>
              <a:t>es </a:t>
            </a:r>
            <a:r>
              <a:rPr lang="es-MX" b="1" dirty="0"/>
              <a:t>3.</a:t>
            </a:r>
          </a:p>
          <a:p>
            <a:r>
              <a:rPr lang="es-MX" dirty="0"/>
              <a:t>La función </a:t>
            </a:r>
            <a:r>
              <a:rPr lang="es-MX" dirty="0" err="1"/>
              <a:t>obetivo</a:t>
            </a:r>
            <a:r>
              <a:rPr lang="es-MX" dirty="0"/>
              <a:t> es:</a:t>
            </a:r>
          </a:p>
          <a:p>
            <a:r>
              <a:rPr lang="es-MX" dirty="0"/>
              <a:t>1*yp_1+1*yp_2+1*yp_3</a:t>
            </a:r>
          </a:p>
          <a:p>
            <a:r>
              <a:rPr lang="es-MX" dirty="0"/>
              <a:t>Es decir </a:t>
            </a:r>
            <a:r>
              <a:rPr lang="es-MX" b="1" dirty="0"/>
              <a:t>1</a:t>
            </a:r>
            <a:r>
              <a:rPr lang="es-MX" b="1" baseline="30000" dirty="0"/>
              <a:t>t</a:t>
            </a:r>
            <a:r>
              <a:rPr lang="es-MX" dirty="0"/>
              <a:t>yp.</a:t>
            </a:r>
          </a:p>
          <a:p>
            <a:r>
              <a:rPr lang="es-MX" dirty="0"/>
              <a:t>Su matriz A es:</a:t>
            </a:r>
          </a:p>
          <a:p>
            <a:pPr algn="ctr"/>
            <a:r>
              <a:rPr lang="es-MX" b="1" dirty="0"/>
              <a:t>1 1 0</a:t>
            </a:r>
          </a:p>
          <a:p>
            <a:pPr algn="ctr"/>
            <a:r>
              <a:rPr lang="es-MX" b="1" dirty="0"/>
              <a:t>1 0 0</a:t>
            </a:r>
          </a:p>
          <a:p>
            <a:pPr algn="ctr"/>
            <a:r>
              <a:rPr lang="es-MX" b="1" dirty="0"/>
              <a:t>0 1 0</a:t>
            </a:r>
          </a:p>
          <a:p>
            <a:pPr algn="ctr"/>
            <a:r>
              <a:rPr lang="es-MX" b="1" dirty="0"/>
              <a:t>0 0 1</a:t>
            </a:r>
          </a:p>
          <a:p>
            <a:pPr algn="ctr"/>
            <a:r>
              <a:rPr lang="es-MX" b="1" dirty="0"/>
              <a:t>0 1 1</a:t>
            </a:r>
          </a:p>
          <a:p>
            <a:endParaRPr lang="es-MX" b="1" baseline="30000" dirty="0"/>
          </a:p>
        </p:txBody>
      </p:sp>
      <p:pic>
        <p:nvPicPr>
          <p:cNvPr id="6" name="Imagen 5">
            <a:extLst>
              <a:ext uri="{FF2B5EF4-FFF2-40B4-BE49-F238E27FC236}">
                <a16:creationId xmlns:a16="http://schemas.microsoft.com/office/drawing/2014/main" id="{ADF590B6-0556-4AA0-A3CC-7D248CD38B7A}"/>
              </a:ext>
            </a:extLst>
          </p:cNvPr>
          <p:cNvPicPr>
            <a:picLocks noChangeAspect="1"/>
          </p:cNvPicPr>
          <p:nvPr/>
        </p:nvPicPr>
        <p:blipFill>
          <a:blip r:embed="rId3"/>
          <a:stretch>
            <a:fillRect/>
          </a:stretch>
        </p:blipFill>
        <p:spPr>
          <a:xfrm>
            <a:off x="3457944" y="239803"/>
            <a:ext cx="5276111" cy="1873637"/>
          </a:xfrm>
          <a:prstGeom prst="rect">
            <a:avLst/>
          </a:prstGeom>
        </p:spPr>
      </p:pic>
      <p:sp>
        <p:nvSpPr>
          <p:cNvPr id="7" name="Flecha: a la derecha 6">
            <a:extLst>
              <a:ext uri="{FF2B5EF4-FFF2-40B4-BE49-F238E27FC236}">
                <a16:creationId xmlns:a16="http://schemas.microsoft.com/office/drawing/2014/main" id="{9483B38A-5998-4B4C-AB92-BB9A281CECFA}"/>
              </a:ext>
            </a:extLst>
          </p:cNvPr>
          <p:cNvSpPr/>
          <p:nvPr/>
        </p:nvSpPr>
        <p:spPr>
          <a:xfrm>
            <a:off x="7523176" y="3057525"/>
            <a:ext cx="1353799" cy="742950"/>
          </a:xfrm>
          <a:prstGeom prst="rightArrow">
            <a:avLst/>
          </a:prstGeom>
          <a:solidFill>
            <a:schemeClr val="bg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id="{DF6052F2-F072-4B53-B913-9A2C177F942D}"/>
              </a:ext>
            </a:extLst>
          </p:cNvPr>
          <p:cNvSpPr txBox="1"/>
          <p:nvPr/>
        </p:nvSpPr>
        <p:spPr>
          <a:xfrm>
            <a:off x="8930935" y="2384951"/>
            <a:ext cx="2962275" cy="4247317"/>
          </a:xfrm>
          <a:prstGeom prst="rect">
            <a:avLst/>
          </a:prstGeom>
          <a:solidFill>
            <a:schemeClr val="bg1">
              <a:lumMod val="65000"/>
              <a:lumOff val="35000"/>
            </a:schemeClr>
          </a:solidFill>
        </p:spPr>
        <p:txBody>
          <a:bodyPr wrap="square" rtlCol="0">
            <a:spAutoFit/>
          </a:bodyPr>
          <a:lstStyle/>
          <a:p>
            <a:r>
              <a:rPr lang="es-MX" b="1" dirty="0"/>
              <a:t>DUAL</a:t>
            </a:r>
          </a:p>
          <a:p>
            <a:endParaRPr lang="es-MX" b="1" dirty="0"/>
          </a:p>
          <a:p>
            <a:r>
              <a:rPr lang="es-MX" dirty="0"/>
              <a:t>Cantidad de variables: 5</a:t>
            </a:r>
          </a:p>
          <a:p>
            <a:r>
              <a:rPr lang="es-MX" dirty="0"/>
              <a:t>Cantidad de restricciones: 3</a:t>
            </a:r>
          </a:p>
          <a:p>
            <a:r>
              <a:rPr lang="es-MX" dirty="0"/>
              <a:t>Su vector b’ es (1,1,1), es decir, c.</a:t>
            </a:r>
          </a:p>
          <a:p>
            <a:r>
              <a:rPr lang="es-MX" dirty="0"/>
              <a:t>Su vector c’ será (10,7,5,3,9), es decir, b.</a:t>
            </a:r>
          </a:p>
          <a:p>
            <a:r>
              <a:rPr lang="es-MX" dirty="0"/>
              <a:t>Su matriz A será la matriz A del problema dual, pero transpuesta.</a:t>
            </a:r>
          </a:p>
          <a:p>
            <a:r>
              <a:rPr lang="es-MX" dirty="0"/>
              <a:t>A</a:t>
            </a:r>
            <a:r>
              <a:rPr lang="es-MX" b="1" baseline="30000" dirty="0"/>
              <a:t>t</a:t>
            </a:r>
            <a:r>
              <a:rPr lang="es-MX" dirty="0"/>
              <a:t>:</a:t>
            </a:r>
          </a:p>
          <a:p>
            <a:r>
              <a:rPr lang="es-MX" dirty="0"/>
              <a:t>1 1 0 0 0</a:t>
            </a:r>
          </a:p>
          <a:p>
            <a:r>
              <a:rPr lang="es-MX" dirty="0"/>
              <a:t>1 0 1 0 1</a:t>
            </a:r>
          </a:p>
          <a:p>
            <a:r>
              <a:rPr lang="es-MX" dirty="0"/>
              <a:t>0 0 0 1 1</a:t>
            </a:r>
          </a:p>
        </p:txBody>
      </p:sp>
    </p:spTree>
    <p:extLst>
      <p:ext uri="{BB962C8B-B14F-4D97-AF65-F5344CB8AC3E}">
        <p14:creationId xmlns:p14="http://schemas.microsoft.com/office/powerpoint/2010/main" val="3763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2AAE5E-9855-4E51-BA73-458DE0A4F348}"/>
              </a:ext>
            </a:extLst>
          </p:cNvPr>
          <p:cNvPicPr>
            <a:picLocks noChangeAspect="1"/>
          </p:cNvPicPr>
          <p:nvPr/>
        </p:nvPicPr>
        <p:blipFill>
          <a:blip r:embed="rId2"/>
          <a:stretch>
            <a:fillRect/>
          </a:stretch>
        </p:blipFill>
        <p:spPr>
          <a:xfrm>
            <a:off x="88777" y="122345"/>
            <a:ext cx="2962275" cy="2400300"/>
          </a:xfrm>
          <a:prstGeom prst="rect">
            <a:avLst/>
          </a:prstGeom>
        </p:spPr>
      </p:pic>
      <p:sp>
        <p:nvSpPr>
          <p:cNvPr id="4" name="Flecha: a la derecha 3">
            <a:extLst>
              <a:ext uri="{FF2B5EF4-FFF2-40B4-BE49-F238E27FC236}">
                <a16:creationId xmlns:a16="http://schemas.microsoft.com/office/drawing/2014/main" id="{CD6F4DD1-F75C-4E6A-9809-7443AFBDCE1E}"/>
              </a:ext>
            </a:extLst>
          </p:cNvPr>
          <p:cNvSpPr/>
          <p:nvPr/>
        </p:nvSpPr>
        <p:spPr>
          <a:xfrm>
            <a:off x="3301083" y="4087798"/>
            <a:ext cx="1340528"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id="{F7F2E9E9-1751-4D13-BC8A-DF763C2425DC}"/>
              </a:ext>
            </a:extLst>
          </p:cNvPr>
          <p:cNvSpPr txBox="1"/>
          <p:nvPr/>
        </p:nvSpPr>
        <p:spPr>
          <a:xfrm>
            <a:off x="88777" y="2610683"/>
            <a:ext cx="2962275" cy="4247317"/>
          </a:xfrm>
          <a:prstGeom prst="rect">
            <a:avLst/>
          </a:prstGeom>
          <a:solidFill>
            <a:schemeClr val="bg2">
              <a:lumMod val="90000"/>
              <a:lumOff val="10000"/>
            </a:schemeClr>
          </a:solidFill>
        </p:spPr>
        <p:txBody>
          <a:bodyPr wrap="square" rtlCol="0">
            <a:spAutoFit/>
          </a:bodyPr>
          <a:lstStyle/>
          <a:p>
            <a:r>
              <a:rPr lang="es-MX" b="1" dirty="0"/>
              <a:t>DUAL</a:t>
            </a:r>
          </a:p>
          <a:p>
            <a:endParaRPr lang="es-MX" b="1" dirty="0"/>
          </a:p>
          <a:p>
            <a:r>
              <a:rPr lang="es-MX" dirty="0"/>
              <a:t>Cantidad de variables: 5</a:t>
            </a:r>
          </a:p>
          <a:p>
            <a:r>
              <a:rPr lang="es-MX" dirty="0"/>
              <a:t>Cantidad de restricciones: 3</a:t>
            </a:r>
          </a:p>
          <a:p>
            <a:r>
              <a:rPr lang="es-MX" dirty="0"/>
              <a:t>Su vector b’ es (1,1,1), es decir, c.</a:t>
            </a:r>
          </a:p>
          <a:p>
            <a:r>
              <a:rPr lang="es-MX" dirty="0"/>
              <a:t>Su vector c’ será (10,7,5,3,9), es decir, b.</a:t>
            </a:r>
          </a:p>
          <a:p>
            <a:r>
              <a:rPr lang="es-MX" dirty="0"/>
              <a:t>Su matriz A será la matriz A del problema dual, pero transpuesta.</a:t>
            </a:r>
          </a:p>
          <a:p>
            <a:r>
              <a:rPr lang="es-MX" dirty="0"/>
              <a:t>A</a:t>
            </a:r>
            <a:r>
              <a:rPr lang="es-MX" b="1" baseline="30000" dirty="0"/>
              <a:t>t</a:t>
            </a:r>
            <a:r>
              <a:rPr lang="es-MX" dirty="0"/>
              <a:t>:</a:t>
            </a:r>
          </a:p>
          <a:p>
            <a:r>
              <a:rPr lang="es-MX" dirty="0"/>
              <a:t>1 1 0 0 0</a:t>
            </a:r>
          </a:p>
          <a:p>
            <a:r>
              <a:rPr lang="es-MX" dirty="0"/>
              <a:t>1 0 1 0 1</a:t>
            </a:r>
          </a:p>
          <a:p>
            <a:r>
              <a:rPr lang="es-MX" dirty="0"/>
              <a:t>0 0 0 1 1</a:t>
            </a:r>
          </a:p>
        </p:txBody>
      </p:sp>
      <p:pic>
        <p:nvPicPr>
          <p:cNvPr id="18" name="Imagen 17">
            <a:extLst>
              <a:ext uri="{FF2B5EF4-FFF2-40B4-BE49-F238E27FC236}">
                <a16:creationId xmlns:a16="http://schemas.microsoft.com/office/drawing/2014/main" id="{1919CB8C-E306-4536-9529-40E8908ED9A1}"/>
              </a:ext>
            </a:extLst>
          </p:cNvPr>
          <p:cNvPicPr>
            <a:picLocks noChangeAspect="1"/>
          </p:cNvPicPr>
          <p:nvPr/>
        </p:nvPicPr>
        <p:blipFill>
          <a:blip r:embed="rId3"/>
          <a:stretch>
            <a:fillRect/>
          </a:stretch>
        </p:blipFill>
        <p:spPr>
          <a:xfrm>
            <a:off x="4344464" y="349741"/>
            <a:ext cx="3228527" cy="2152147"/>
          </a:xfrm>
          <a:prstGeom prst="rect">
            <a:avLst/>
          </a:prstGeom>
        </p:spPr>
      </p:pic>
      <p:pic>
        <p:nvPicPr>
          <p:cNvPr id="19" name="Imagen 18">
            <a:extLst>
              <a:ext uri="{FF2B5EF4-FFF2-40B4-BE49-F238E27FC236}">
                <a16:creationId xmlns:a16="http://schemas.microsoft.com/office/drawing/2014/main" id="{1E078BFF-3BFB-4AE6-9C7C-E74DDFB6B41D}"/>
              </a:ext>
            </a:extLst>
          </p:cNvPr>
          <p:cNvPicPr>
            <a:picLocks noChangeAspect="1"/>
          </p:cNvPicPr>
          <p:nvPr/>
        </p:nvPicPr>
        <p:blipFill>
          <a:blip r:embed="rId4"/>
          <a:stretch>
            <a:fillRect/>
          </a:stretch>
        </p:blipFill>
        <p:spPr>
          <a:xfrm>
            <a:off x="7514645" y="347462"/>
            <a:ext cx="3174070" cy="2166305"/>
          </a:xfrm>
          <a:prstGeom prst="rect">
            <a:avLst/>
          </a:prstGeom>
        </p:spPr>
      </p:pic>
      <p:pic>
        <p:nvPicPr>
          <p:cNvPr id="21" name="Imagen 20">
            <a:extLst>
              <a:ext uri="{FF2B5EF4-FFF2-40B4-BE49-F238E27FC236}">
                <a16:creationId xmlns:a16="http://schemas.microsoft.com/office/drawing/2014/main" id="{58F37B71-396D-45BD-9918-FCF78B217DC0}"/>
              </a:ext>
            </a:extLst>
          </p:cNvPr>
          <p:cNvPicPr>
            <a:picLocks noChangeAspect="1"/>
          </p:cNvPicPr>
          <p:nvPr/>
        </p:nvPicPr>
        <p:blipFill>
          <a:blip r:embed="rId5"/>
          <a:stretch>
            <a:fillRect/>
          </a:stretch>
        </p:blipFill>
        <p:spPr>
          <a:xfrm>
            <a:off x="5753716" y="370210"/>
            <a:ext cx="1819275" cy="342900"/>
          </a:xfrm>
          <a:prstGeom prst="rect">
            <a:avLst/>
          </a:prstGeom>
        </p:spPr>
      </p:pic>
      <p:pic>
        <p:nvPicPr>
          <p:cNvPr id="22" name="Imagen 21">
            <a:extLst>
              <a:ext uri="{FF2B5EF4-FFF2-40B4-BE49-F238E27FC236}">
                <a16:creationId xmlns:a16="http://schemas.microsoft.com/office/drawing/2014/main" id="{71561DCB-56E9-4AA1-97DD-9A016F5DE4B0}"/>
              </a:ext>
            </a:extLst>
          </p:cNvPr>
          <p:cNvPicPr>
            <a:picLocks noChangeAspect="1"/>
          </p:cNvPicPr>
          <p:nvPr/>
        </p:nvPicPr>
        <p:blipFill>
          <a:blip r:embed="rId6"/>
          <a:stretch>
            <a:fillRect/>
          </a:stretch>
        </p:blipFill>
        <p:spPr>
          <a:xfrm>
            <a:off x="7460865" y="416695"/>
            <a:ext cx="1828800" cy="342900"/>
          </a:xfrm>
          <a:prstGeom prst="rect">
            <a:avLst/>
          </a:prstGeom>
        </p:spPr>
      </p:pic>
      <p:pic>
        <p:nvPicPr>
          <p:cNvPr id="25" name="Imagen 24">
            <a:extLst>
              <a:ext uri="{FF2B5EF4-FFF2-40B4-BE49-F238E27FC236}">
                <a16:creationId xmlns:a16="http://schemas.microsoft.com/office/drawing/2014/main" id="{2F67480C-E3B3-43C0-8DA8-8B7D8FD0D7A5}"/>
              </a:ext>
            </a:extLst>
          </p:cNvPr>
          <p:cNvPicPr>
            <a:picLocks noChangeAspect="1"/>
          </p:cNvPicPr>
          <p:nvPr/>
        </p:nvPicPr>
        <p:blipFill>
          <a:blip r:embed="rId7"/>
          <a:stretch>
            <a:fillRect/>
          </a:stretch>
        </p:blipFill>
        <p:spPr>
          <a:xfrm>
            <a:off x="5220316" y="3702035"/>
            <a:ext cx="4705350" cy="1514475"/>
          </a:xfrm>
          <a:prstGeom prst="rect">
            <a:avLst/>
          </a:prstGeom>
        </p:spPr>
      </p:pic>
    </p:spTree>
    <p:extLst>
      <p:ext uri="{BB962C8B-B14F-4D97-AF65-F5344CB8AC3E}">
        <p14:creationId xmlns:p14="http://schemas.microsoft.com/office/powerpoint/2010/main" val="69736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9DBD3D1-92F1-4CBC-8010-4D44E2DA3423}"/>
              </a:ext>
            </a:extLst>
          </p:cNvPr>
          <p:cNvPicPr>
            <a:picLocks noChangeAspect="1"/>
          </p:cNvPicPr>
          <p:nvPr/>
        </p:nvPicPr>
        <p:blipFill>
          <a:blip r:embed="rId2"/>
          <a:stretch>
            <a:fillRect/>
          </a:stretch>
        </p:blipFill>
        <p:spPr>
          <a:xfrm>
            <a:off x="0" y="11097"/>
            <a:ext cx="12192000" cy="894240"/>
          </a:xfrm>
          <a:prstGeom prst="rect">
            <a:avLst/>
          </a:prstGeom>
        </p:spPr>
      </p:pic>
      <p:pic>
        <p:nvPicPr>
          <p:cNvPr id="3" name="Imagen 2">
            <a:extLst>
              <a:ext uri="{FF2B5EF4-FFF2-40B4-BE49-F238E27FC236}">
                <a16:creationId xmlns:a16="http://schemas.microsoft.com/office/drawing/2014/main" id="{FB6BAB71-CBA6-4728-8B27-95FA02235D1C}"/>
              </a:ext>
            </a:extLst>
          </p:cNvPr>
          <p:cNvPicPr>
            <a:picLocks noChangeAspect="1"/>
          </p:cNvPicPr>
          <p:nvPr/>
        </p:nvPicPr>
        <p:blipFill>
          <a:blip r:embed="rId3"/>
          <a:stretch>
            <a:fillRect/>
          </a:stretch>
        </p:blipFill>
        <p:spPr>
          <a:xfrm>
            <a:off x="7384764" y="1028700"/>
            <a:ext cx="2744657" cy="2223966"/>
          </a:xfrm>
          <a:prstGeom prst="rect">
            <a:avLst/>
          </a:prstGeom>
        </p:spPr>
      </p:pic>
      <p:sp>
        <p:nvSpPr>
          <p:cNvPr id="13" name="CuadroTexto 12">
            <a:extLst>
              <a:ext uri="{FF2B5EF4-FFF2-40B4-BE49-F238E27FC236}">
                <a16:creationId xmlns:a16="http://schemas.microsoft.com/office/drawing/2014/main" id="{7D5E949E-87C4-4E4F-A783-FF41D44FFF8D}"/>
              </a:ext>
            </a:extLst>
          </p:cNvPr>
          <p:cNvSpPr txBox="1"/>
          <p:nvPr/>
        </p:nvSpPr>
        <p:spPr>
          <a:xfrm>
            <a:off x="6158118" y="3175571"/>
            <a:ext cx="5767526" cy="3416320"/>
          </a:xfrm>
          <a:prstGeom prst="rect">
            <a:avLst/>
          </a:prstGeom>
          <a:noFill/>
          <a:ln>
            <a:solidFill>
              <a:schemeClr val="tx1"/>
            </a:solidFill>
          </a:ln>
        </p:spPr>
        <p:txBody>
          <a:bodyPr wrap="square" rtlCol="0">
            <a:spAutoFit/>
          </a:bodyPr>
          <a:lstStyle/>
          <a:p>
            <a:r>
              <a:rPr lang="es-MX" dirty="0"/>
              <a:t>Notemos que estamos en un problema entero maximizando sujetos a distintas cotas superiores para las variables o sumas de estas.</a:t>
            </a:r>
          </a:p>
          <a:p>
            <a:r>
              <a:rPr lang="es-MX" dirty="0"/>
              <a:t>Un método de tanteo es formar SBF y ver cual es mejor al ojo.</a:t>
            </a:r>
          </a:p>
          <a:p>
            <a:r>
              <a:rPr lang="es-MX" dirty="0"/>
              <a:t>Notemos que yp1 es menor que 7, y que yp2 es menor que 5, pero sumadas son menores que 10. Estas restricciones son </a:t>
            </a:r>
            <a:r>
              <a:rPr lang="es-MX" dirty="0" err="1"/>
              <a:t>l.d</a:t>
            </a:r>
            <a:r>
              <a:rPr lang="es-MX" dirty="0"/>
              <a:t>, así que solo podemos usar 2, pero a la vez, si usamos yp1=7 y yp2=5, no se cumple que la suma sea menor que 10.</a:t>
            </a:r>
          </a:p>
          <a:p>
            <a:r>
              <a:rPr lang="es-MX" dirty="0"/>
              <a:t>Se elige finalmente yp1= 7, yp2=3, yp3=3 con valor óptimo 13. Notar que haciendo lo mismo se obtiene (5,5,3)</a:t>
            </a:r>
          </a:p>
        </p:txBody>
      </p:sp>
      <p:grpSp>
        <p:nvGrpSpPr>
          <p:cNvPr id="23" name="Grupo 22">
            <a:extLst>
              <a:ext uri="{FF2B5EF4-FFF2-40B4-BE49-F238E27FC236}">
                <a16:creationId xmlns:a16="http://schemas.microsoft.com/office/drawing/2014/main" id="{8028E3B5-C059-4E53-A5CB-7FC90ABA11B3}"/>
              </a:ext>
            </a:extLst>
          </p:cNvPr>
          <p:cNvGrpSpPr/>
          <p:nvPr/>
        </p:nvGrpSpPr>
        <p:grpSpPr>
          <a:xfrm>
            <a:off x="337211" y="1290637"/>
            <a:ext cx="5191125" cy="4819650"/>
            <a:chOff x="337211" y="1290637"/>
            <a:chExt cx="5191125" cy="4819650"/>
          </a:xfrm>
        </p:grpSpPr>
        <p:sp>
          <p:nvSpPr>
            <p:cNvPr id="11" name="Flecha: a la derecha 10">
              <a:extLst>
                <a:ext uri="{FF2B5EF4-FFF2-40B4-BE49-F238E27FC236}">
                  <a16:creationId xmlns:a16="http://schemas.microsoft.com/office/drawing/2014/main" id="{E3D2F99F-8FD4-4466-A185-DE25A9480ED5}"/>
                </a:ext>
              </a:extLst>
            </p:cNvPr>
            <p:cNvSpPr/>
            <p:nvPr/>
          </p:nvSpPr>
          <p:spPr>
            <a:xfrm>
              <a:off x="1312485" y="3867310"/>
              <a:ext cx="1340528"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Imagen 14">
              <a:extLst>
                <a:ext uri="{FF2B5EF4-FFF2-40B4-BE49-F238E27FC236}">
                  <a16:creationId xmlns:a16="http://schemas.microsoft.com/office/drawing/2014/main" id="{5DD79AB2-B3CC-45A8-876F-CC631788BFB5}"/>
                </a:ext>
              </a:extLst>
            </p:cNvPr>
            <p:cNvPicPr>
              <a:picLocks noChangeAspect="1"/>
            </p:cNvPicPr>
            <p:nvPr/>
          </p:nvPicPr>
          <p:blipFill>
            <a:blip r:embed="rId4"/>
            <a:stretch>
              <a:fillRect/>
            </a:stretch>
          </p:blipFill>
          <p:spPr>
            <a:xfrm>
              <a:off x="337211" y="1290637"/>
              <a:ext cx="5191125" cy="4819650"/>
            </a:xfrm>
            <a:prstGeom prst="rect">
              <a:avLst/>
            </a:prstGeom>
          </p:spPr>
        </p:pic>
        <p:sp>
          <p:nvSpPr>
            <p:cNvPr id="16" name="Rectángulo 15">
              <a:extLst>
                <a:ext uri="{FF2B5EF4-FFF2-40B4-BE49-F238E27FC236}">
                  <a16:creationId xmlns:a16="http://schemas.microsoft.com/office/drawing/2014/main" id="{7D32B830-E8C9-4EBD-8C2A-75C63B5FA464}"/>
                </a:ext>
              </a:extLst>
            </p:cNvPr>
            <p:cNvSpPr/>
            <p:nvPr/>
          </p:nvSpPr>
          <p:spPr>
            <a:xfrm>
              <a:off x="1605264" y="2547892"/>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10</a:t>
              </a:r>
            </a:p>
          </p:txBody>
        </p:sp>
        <p:sp>
          <p:nvSpPr>
            <p:cNvPr id="18" name="Rectángulo 17">
              <a:extLst>
                <a:ext uri="{FF2B5EF4-FFF2-40B4-BE49-F238E27FC236}">
                  <a16:creationId xmlns:a16="http://schemas.microsoft.com/office/drawing/2014/main" id="{6F7FD521-6865-4697-983E-BF27D1601D1D}"/>
                </a:ext>
              </a:extLst>
            </p:cNvPr>
            <p:cNvSpPr/>
            <p:nvPr/>
          </p:nvSpPr>
          <p:spPr>
            <a:xfrm>
              <a:off x="1614590" y="4432707"/>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3</a:t>
              </a:r>
            </a:p>
          </p:txBody>
        </p:sp>
        <p:sp>
          <p:nvSpPr>
            <p:cNvPr id="19" name="Rectángulo 18">
              <a:extLst>
                <a:ext uri="{FF2B5EF4-FFF2-40B4-BE49-F238E27FC236}">
                  <a16:creationId xmlns:a16="http://schemas.microsoft.com/office/drawing/2014/main" id="{27DA744E-5F75-4307-9096-A1F4967B5D86}"/>
                </a:ext>
              </a:extLst>
            </p:cNvPr>
            <p:cNvSpPr/>
            <p:nvPr/>
          </p:nvSpPr>
          <p:spPr>
            <a:xfrm>
              <a:off x="2918928" y="3512204"/>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5</a:t>
              </a:r>
            </a:p>
          </p:txBody>
        </p:sp>
        <p:sp>
          <p:nvSpPr>
            <p:cNvPr id="20" name="Rectángulo 19">
              <a:extLst>
                <a:ext uri="{FF2B5EF4-FFF2-40B4-BE49-F238E27FC236}">
                  <a16:creationId xmlns:a16="http://schemas.microsoft.com/office/drawing/2014/main" id="{A3661E23-F017-4446-AC9E-31B278904094}"/>
                </a:ext>
              </a:extLst>
            </p:cNvPr>
            <p:cNvSpPr/>
            <p:nvPr/>
          </p:nvSpPr>
          <p:spPr>
            <a:xfrm>
              <a:off x="4090453" y="2547892"/>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7</a:t>
              </a:r>
            </a:p>
          </p:txBody>
        </p:sp>
        <p:sp>
          <p:nvSpPr>
            <p:cNvPr id="21" name="Rectángulo 20">
              <a:extLst>
                <a:ext uri="{FF2B5EF4-FFF2-40B4-BE49-F238E27FC236}">
                  <a16:creationId xmlns:a16="http://schemas.microsoft.com/office/drawing/2014/main" id="{1FECBC35-4365-47B2-ABC4-1449206E21A8}"/>
                </a:ext>
              </a:extLst>
            </p:cNvPr>
            <p:cNvSpPr/>
            <p:nvPr/>
          </p:nvSpPr>
          <p:spPr>
            <a:xfrm>
              <a:off x="3850756" y="4670668"/>
              <a:ext cx="479394" cy="3551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dirty="0"/>
                <a:t>9</a:t>
              </a:r>
            </a:p>
          </p:txBody>
        </p:sp>
      </p:grpSp>
    </p:spTree>
    <p:extLst>
      <p:ext uri="{BB962C8B-B14F-4D97-AF65-F5344CB8AC3E}">
        <p14:creationId xmlns:p14="http://schemas.microsoft.com/office/powerpoint/2010/main" val="379532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240F4D-FFE1-4A43-B8C2-22ED579080F8}"/>
              </a:ext>
            </a:extLst>
          </p:cNvPr>
          <p:cNvPicPr>
            <a:picLocks noChangeAspect="1"/>
          </p:cNvPicPr>
          <p:nvPr/>
        </p:nvPicPr>
        <p:blipFill>
          <a:blip r:embed="rId2"/>
          <a:stretch>
            <a:fillRect/>
          </a:stretch>
        </p:blipFill>
        <p:spPr>
          <a:xfrm>
            <a:off x="457061" y="1393378"/>
            <a:ext cx="4705350" cy="1514475"/>
          </a:xfrm>
          <a:prstGeom prst="rect">
            <a:avLst/>
          </a:prstGeom>
        </p:spPr>
      </p:pic>
      <p:sp>
        <p:nvSpPr>
          <p:cNvPr id="3" name="Flecha: a la derecha 2">
            <a:extLst>
              <a:ext uri="{FF2B5EF4-FFF2-40B4-BE49-F238E27FC236}">
                <a16:creationId xmlns:a16="http://schemas.microsoft.com/office/drawing/2014/main" id="{DE4BFA80-75BE-4789-96F4-0F084CB6F23F}"/>
              </a:ext>
            </a:extLst>
          </p:cNvPr>
          <p:cNvSpPr/>
          <p:nvPr/>
        </p:nvSpPr>
        <p:spPr>
          <a:xfrm>
            <a:off x="5237873" y="1885190"/>
            <a:ext cx="679096"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id="{942A182A-4BD0-4D9C-95B5-FCFBC5E759D1}"/>
              </a:ext>
            </a:extLst>
          </p:cNvPr>
          <p:cNvPicPr>
            <a:picLocks noChangeAspect="1"/>
          </p:cNvPicPr>
          <p:nvPr/>
        </p:nvPicPr>
        <p:blipFill>
          <a:blip r:embed="rId3"/>
          <a:stretch>
            <a:fillRect/>
          </a:stretch>
        </p:blipFill>
        <p:spPr>
          <a:xfrm>
            <a:off x="0" y="11097"/>
            <a:ext cx="12192000" cy="894240"/>
          </a:xfrm>
          <a:prstGeom prst="rect">
            <a:avLst/>
          </a:prstGeom>
        </p:spPr>
      </p:pic>
      <p:sp>
        <p:nvSpPr>
          <p:cNvPr id="6" name="CuadroTexto 5">
            <a:extLst>
              <a:ext uri="{FF2B5EF4-FFF2-40B4-BE49-F238E27FC236}">
                <a16:creationId xmlns:a16="http://schemas.microsoft.com/office/drawing/2014/main" id="{DB2513E3-9410-4EC1-B286-AB5A3B038551}"/>
              </a:ext>
            </a:extLst>
          </p:cNvPr>
          <p:cNvSpPr txBox="1"/>
          <p:nvPr/>
        </p:nvSpPr>
        <p:spPr>
          <a:xfrm>
            <a:off x="5916969" y="1102503"/>
            <a:ext cx="5767526" cy="2308324"/>
          </a:xfrm>
          <a:prstGeom prst="rect">
            <a:avLst/>
          </a:prstGeom>
          <a:noFill/>
          <a:ln>
            <a:solidFill>
              <a:schemeClr val="tx1"/>
            </a:solidFill>
          </a:ln>
        </p:spPr>
        <p:txBody>
          <a:bodyPr wrap="square" rtlCol="0">
            <a:spAutoFit/>
          </a:bodyPr>
          <a:lstStyle/>
          <a:p>
            <a:r>
              <a:rPr lang="es-MX" dirty="0"/>
              <a:t>La idea es similar. Queremos el valor más pequeño posible sujeto a cotas inferiores de las variables.</a:t>
            </a:r>
          </a:p>
          <a:p>
            <a:r>
              <a:rPr lang="es-MX" dirty="0"/>
              <a:t>Notemos que la intuición nos dice que mientras más variables cero tengamos, mejor, como también que las variables con costo mayor asociado fueran 0.</a:t>
            </a:r>
          </a:p>
          <a:p>
            <a:endParaRPr lang="es-MX" dirty="0"/>
          </a:p>
          <a:p>
            <a:r>
              <a:rPr lang="es-MX" dirty="0"/>
              <a:t>¿Es posible hacer ambas?</a:t>
            </a:r>
          </a:p>
          <a:p>
            <a:r>
              <a:rPr lang="es-MX" dirty="0"/>
              <a:t> </a:t>
            </a:r>
            <a:endParaRPr lang="es-MX" b="1" dirty="0"/>
          </a:p>
        </p:txBody>
      </p:sp>
      <p:sp>
        <p:nvSpPr>
          <p:cNvPr id="10" name="Flecha: a la derecha 9">
            <a:extLst>
              <a:ext uri="{FF2B5EF4-FFF2-40B4-BE49-F238E27FC236}">
                <a16:creationId xmlns:a16="http://schemas.microsoft.com/office/drawing/2014/main" id="{26C7C14F-A81A-42CF-8385-CB57825A27D9}"/>
              </a:ext>
            </a:extLst>
          </p:cNvPr>
          <p:cNvSpPr/>
          <p:nvPr/>
        </p:nvSpPr>
        <p:spPr>
          <a:xfrm>
            <a:off x="457061" y="3997753"/>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2492A1E7-91D2-4495-9ABA-5EC4309A4F4A}"/>
              </a:ext>
            </a:extLst>
          </p:cNvPr>
          <p:cNvSpPr txBox="1"/>
          <p:nvPr/>
        </p:nvSpPr>
        <p:spPr>
          <a:xfrm>
            <a:off x="1643850" y="4034507"/>
            <a:ext cx="5767526" cy="2308324"/>
          </a:xfrm>
          <a:prstGeom prst="rect">
            <a:avLst/>
          </a:prstGeom>
          <a:noFill/>
          <a:ln>
            <a:solidFill>
              <a:schemeClr val="tx1"/>
            </a:solidFill>
          </a:ln>
        </p:spPr>
        <p:txBody>
          <a:bodyPr wrap="square" rtlCol="0">
            <a:spAutoFit/>
          </a:bodyPr>
          <a:lstStyle/>
          <a:p>
            <a:r>
              <a:rPr lang="es-MX" dirty="0"/>
              <a:t>Si intentamos hacer las con mayor costo cero, estaríamos haciendo también que las variables no repetidas en las restricciones sean distintas de cero para poder cumplirlas, lo que contradice la otra intuición.</a:t>
            </a:r>
          </a:p>
          <a:p>
            <a:r>
              <a:rPr lang="es-MX" dirty="0"/>
              <a:t>Por ejemplo el punto (0,1,1,1,0)  tiene valor óptimo 15 pero tiene 3 variables 1, en cambio el punto (1,0,0,0,1) tiene solo 2 variables 1, pero tiene valor óptimo 19.</a:t>
            </a:r>
          </a:p>
          <a:p>
            <a:endParaRPr lang="es-MX" b="1" dirty="0"/>
          </a:p>
        </p:txBody>
      </p:sp>
      <p:sp>
        <p:nvSpPr>
          <p:cNvPr id="12" name="CuadroTexto 11">
            <a:extLst>
              <a:ext uri="{FF2B5EF4-FFF2-40B4-BE49-F238E27FC236}">
                <a16:creationId xmlns:a16="http://schemas.microsoft.com/office/drawing/2014/main" id="{2842BE75-5086-4B71-BB3B-22FF1DE365A6}"/>
              </a:ext>
            </a:extLst>
          </p:cNvPr>
          <p:cNvSpPr txBox="1"/>
          <p:nvPr/>
        </p:nvSpPr>
        <p:spPr>
          <a:xfrm>
            <a:off x="8256233" y="4542338"/>
            <a:ext cx="3249227" cy="646331"/>
          </a:xfrm>
          <a:prstGeom prst="rect">
            <a:avLst/>
          </a:prstGeom>
          <a:noFill/>
          <a:ln>
            <a:solidFill>
              <a:schemeClr val="bg1"/>
            </a:solidFill>
          </a:ln>
        </p:spPr>
        <p:txBody>
          <a:bodyPr wrap="square" rtlCol="0">
            <a:spAutoFit/>
          </a:bodyPr>
          <a:lstStyle/>
          <a:p>
            <a:r>
              <a:rPr lang="es-MX" b="1" dirty="0"/>
              <a:t>¿Qué hacer cuando la intuición parece no dar resultado? </a:t>
            </a:r>
          </a:p>
        </p:txBody>
      </p:sp>
    </p:spTree>
    <p:extLst>
      <p:ext uri="{BB962C8B-B14F-4D97-AF65-F5344CB8AC3E}">
        <p14:creationId xmlns:p14="http://schemas.microsoft.com/office/powerpoint/2010/main" val="8175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05F1EC-C234-4CB3-B097-08BC8335CEF4}"/>
              </a:ext>
            </a:extLst>
          </p:cNvPr>
          <p:cNvPicPr>
            <a:picLocks noChangeAspect="1"/>
          </p:cNvPicPr>
          <p:nvPr/>
        </p:nvPicPr>
        <p:blipFill>
          <a:blip r:embed="rId2"/>
          <a:stretch>
            <a:fillRect/>
          </a:stretch>
        </p:blipFill>
        <p:spPr>
          <a:xfrm>
            <a:off x="0" y="11097"/>
            <a:ext cx="12192000" cy="894240"/>
          </a:xfrm>
          <a:prstGeom prst="rect">
            <a:avLst/>
          </a:prstGeom>
        </p:spPr>
      </p:pic>
      <p:pic>
        <p:nvPicPr>
          <p:cNvPr id="3" name="Imagen 2">
            <a:extLst>
              <a:ext uri="{FF2B5EF4-FFF2-40B4-BE49-F238E27FC236}">
                <a16:creationId xmlns:a16="http://schemas.microsoft.com/office/drawing/2014/main" id="{4D1D2B46-F661-488D-8C63-50D1A05F94C4}"/>
              </a:ext>
            </a:extLst>
          </p:cNvPr>
          <p:cNvPicPr>
            <a:picLocks noChangeAspect="1"/>
          </p:cNvPicPr>
          <p:nvPr/>
        </p:nvPicPr>
        <p:blipFill>
          <a:blip r:embed="rId3"/>
          <a:stretch>
            <a:fillRect/>
          </a:stretch>
        </p:blipFill>
        <p:spPr>
          <a:xfrm>
            <a:off x="3386692" y="1011638"/>
            <a:ext cx="4705350" cy="1514475"/>
          </a:xfrm>
          <a:prstGeom prst="rect">
            <a:avLst/>
          </a:prstGeom>
        </p:spPr>
      </p:pic>
      <p:sp>
        <p:nvSpPr>
          <p:cNvPr id="4" name="CuadroTexto 3">
            <a:extLst>
              <a:ext uri="{FF2B5EF4-FFF2-40B4-BE49-F238E27FC236}">
                <a16:creationId xmlns:a16="http://schemas.microsoft.com/office/drawing/2014/main" id="{792D87B4-7E43-4E28-91A6-ABF2622CB113}"/>
              </a:ext>
            </a:extLst>
          </p:cNvPr>
          <p:cNvSpPr txBox="1"/>
          <p:nvPr/>
        </p:nvSpPr>
        <p:spPr>
          <a:xfrm>
            <a:off x="1555072" y="2632414"/>
            <a:ext cx="9081856" cy="369332"/>
          </a:xfrm>
          <a:prstGeom prst="rect">
            <a:avLst/>
          </a:prstGeom>
          <a:noFill/>
        </p:spPr>
        <p:txBody>
          <a:bodyPr wrap="square" rtlCol="0">
            <a:spAutoFit/>
          </a:bodyPr>
          <a:lstStyle/>
          <a:p>
            <a:r>
              <a:rPr lang="es-MX" b="1" dirty="0"/>
              <a:t>INTRODUCIENDO, COROLARIO DUALIDAD FUERTE!  Y HOLGURA COMPLEMENTARIA !!</a:t>
            </a:r>
          </a:p>
        </p:txBody>
      </p:sp>
      <p:pic>
        <p:nvPicPr>
          <p:cNvPr id="5" name="Imagen 4">
            <a:extLst>
              <a:ext uri="{FF2B5EF4-FFF2-40B4-BE49-F238E27FC236}">
                <a16:creationId xmlns:a16="http://schemas.microsoft.com/office/drawing/2014/main" id="{0C4A98D2-4358-4387-9779-9ACFBAF1D60C}"/>
              </a:ext>
            </a:extLst>
          </p:cNvPr>
          <p:cNvPicPr>
            <a:picLocks noChangeAspect="1"/>
          </p:cNvPicPr>
          <p:nvPr/>
        </p:nvPicPr>
        <p:blipFill>
          <a:blip r:embed="rId4"/>
          <a:stretch>
            <a:fillRect/>
          </a:stretch>
        </p:blipFill>
        <p:spPr>
          <a:xfrm>
            <a:off x="1555072" y="3060347"/>
            <a:ext cx="8949406" cy="795908"/>
          </a:xfrm>
          <a:prstGeom prst="rect">
            <a:avLst/>
          </a:prstGeom>
        </p:spPr>
      </p:pic>
      <p:sp>
        <p:nvSpPr>
          <p:cNvPr id="7" name="Flecha: a la derecha 6">
            <a:extLst>
              <a:ext uri="{FF2B5EF4-FFF2-40B4-BE49-F238E27FC236}">
                <a16:creationId xmlns:a16="http://schemas.microsoft.com/office/drawing/2014/main" id="{FC568287-72C7-4DBA-B1E6-4ABBA6BB7860}"/>
              </a:ext>
            </a:extLst>
          </p:cNvPr>
          <p:cNvSpPr/>
          <p:nvPr/>
        </p:nvSpPr>
        <p:spPr>
          <a:xfrm>
            <a:off x="1555072" y="4033263"/>
            <a:ext cx="989999" cy="46771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id="{01FFC0DA-730F-440E-B627-E44858AC5FD0}"/>
              </a:ext>
            </a:extLst>
          </p:cNvPr>
          <p:cNvSpPr txBox="1"/>
          <p:nvPr/>
        </p:nvSpPr>
        <p:spPr>
          <a:xfrm>
            <a:off x="2681056" y="3941685"/>
            <a:ext cx="7599286" cy="646331"/>
          </a:xfrm>
          <a:prstGeom prst="rect">
            <a:avLst/>
          </a:prstGeom>
          <a:noFill/>
        </p:spPr>
        <p:txBody>
          <a:bodyPr wrap="square" rtlCol="0">
            <a:spAutoFit/>
          </a:bodyPr>
          <a:lstStyle/>
          <a:p>
            <a:r>
              <a:rPr lang="es-MX" dirty="0"/>
              <a:t>Si encuentras una solución en el primal y en el dual con el MISMO VALOR OPTIMO, entonces esas soluciones asociadas son ÓPTIMAS.</a:t>
            </a:r>
          </a:p>
        </p:txBody>
      </p:sp>
      <p:pic>
        <p:nvPicPr>
          <p:cNvPr id="9" name="Imagen 8">
            <a:extLst>
              <a:ext uri="{FF2B5EF4-FFF2-40B4-BE49-F238E27FC236}">
                <a16:creationId xmlns:a16="http://schemas.microsoft.com/office/drawing/2014/main" id="{2492765E-6993-4847-A974-F34B6200C80F}"/>
              </a:ext>
            </a:extLst>
          </p:cNvPr>
          <p:cNvPicPr>
            <a:picLocks noChangeAspect="1"/>
          </p:cNvPicPr>
          <p:nvPr/>
        </p:nvPicPr>
        <p:blipFill>
          <a:blip r:embed="rId5"/>
          <a:stretch>
            <a:fillRect/>
          </a:stretch>
        </p:blipFill>
        <p:spPr>
          <a:xfrm>
            <a:off x="1555072" y="4673446"/>
            <a:ext cx="9305925" cy="1828800"/>
          </a:xfrm>
          <a:prstGeom prst="rect">
            <a:avLst/>
          </a:prstGeom>
        </p:spPr>
      </p:pic>
    </p:spTree>
    <p:extLst>
      <p:ext uri="{BB962C8B-B14F-4D97-AF65-F5344CB8AC3E}">
        <p14:creationId xmlns:p14="http://schemas.microsoft.com/office/powerpoint/2010/main" val="340959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770D77A-7E4B-4230-AAAD-7BB6F8D88E34}"/>
              </a:ext>
            </a:extLst>
          </p:cNvPr>
          <p:cNvPicPr>
            <a:picLocks noChangeAspect="1"/>
          </p:cNvPicPr>
          <p:nvPr/>
        </p:nvPicPr>
        <p:blipFill>
          <a:blip r:embed="rId2"/>
          <a:stretch>
            <a:fillRect/>
          </a:stretch>
        </p:blipFill>
        <p:spPr>
          <a:xfrm>
            <a:off x="0" y="11097"/>
            <a:ext cx="12192000" cy="894240"/>
          </a:xfrm>
          <a:prstGeom prst="rect">
            <a:avLst/>
          </a:prstGeom>
        </p:spPr>
      </p:pic>
      <p:sp>
        <p:nvSpPr>
          <p:cNvPr id="4" name="CuadroTexto 3">
            <a:extLst>
              <a:ext uri="{FF2B5EF4-FFF2-40B4-BE49-F238E27FC236}">
                <a16:creationId xmlns:a16="http://schemas.microsoft.com/office/drawing/2014/main" id="{E5B8DE27-025E-4B96-9828-1D3992CD45FE}"/>
              </a:ext>
            </a:extLst>
          </p:cNvPr>
          <p:cNvSpPr txBox="1"/>
          <p:nvPr/>
        </p:nvSpPr>
        <p:spPr>
          <a:xfrm>
            <a:off x="4228706" y="1648048"/>
            <a:ext cx="2371725" cy="2031325"/>
          </a:xfrm>
          <a:prstGeom prst="rect">
            <a:avLst/>
          </a:prstGeom>
          <a:noFill/>
          <a:ln>
            <a:solidFill>
              <a:schemeClr val="tx1"/>
            </a:solidFill>
          </a:ln>
        </p:spPr>
        <p:txBody>
          <a:bodyPr wrap="square" rtlCol="0">
            <a:spAutoFit/>
          </a:bodyPr>
          <a:lstStyle/>
          <a:p>
            <a:r>
              <a:rPr lang="es-MX" dirty="0"/>
              <a:t>Ahora se utilizará el método de holgura complementara. Este método es un sistema de ecuaciones que te ayuda a encontrar el óptimo.</a:t>
            </a:r>
          </a:p>
        </p:txBody>
      </p:sp>
      <p:pic>
        <p:nvPicPr>
          <p:cNvPr id="5" name="Imagen 4">
            <a:extLst>
              <a:ext uri="{FF2B5EF4-FFF2-40B4-BE49-F238E27FC236}">
                <a16:creationId xmlns:a16="http://schemas.microsoft.com/office/drawing/2014/main" id="{EF60E2B6-8DAD-4C53-A922-20162E4D4570}"/>
              </a:ext>
            </a:extLst>
          </p:cNvPr>
          <p:cNvPicPr>
            <a:picLocks noChangeAspect="1"/>
          </p:cNvPicPr>
          <p:nvPr/>
        </p:nvPicPr>
        <p:blipFill>
          <a:blip r:embed="rId3"/>
          <a:stretch>
            <a:fillRect/>
          </a:stretch>
        </p:blipFill>
        <p:spPr>
          <a:xfrm>
            <a:off x="94277" y="1648048"/>
            <a:ext cx="2744657" cy="2223966"/>
          </a:xfrm>
          <a:prstGeom prst="rect">
            <a:avLst/>
          </a:prstGeom>
        </p:spPr>
      </p:pic>
      <p:pic>
        <p:nvPicPr>
          <p:cNvPr id="6" name="Imagen 5">
            <a:extLst>
              <a:ext uri="{FF2B5EF4-FFF2-40B4-BE49-F238E27FC236}">
                <a16:creationId xmlns:a16="http://schemas.microsoft.com/office/drawing/2014/main" id="{69933314-A20C-4647-829E-557DFB6DEC20}"/>
              </a:ext>
            </a:extLst>
          </p:cNvPr>
          <p:cNvPicPr>
            <a:picLocks noChangeAspect="1"/>
          </p:cNvPicPr>
          <p:nvPr/>
        </p:nvPicPr>
        <p:blipFill>
          <a:blip r:embed="rId4"/>
          <a:stretch>
            <a:fillRect/>
          </a:stretch>
        </p:blipFill>
        <p:spPr>
          <a:xfrm>
            <a:off x="0" y="4097969"/>
            <a:ext cx="4705350" cy="1514475"/>
          </a:xfrm>
          <a:prstGeom prst="rect">
            <a:avLst/>
          </a:prstGeom>
        </p:spPr>
      </p:pic>
      <p:sp>
        <p:nvSpPr>
          <p:cNvPr id="8" name="Flecha: a la derecha 7">
            <a:extLst>
              <a:ext uri="{FF2B5EF4-FFF2-40B4-BE49-F238E27FC236}">
                <a16:creationId xmlns:a16="http://schemas.microsoft.com/office/drawing/2014/main" id="{C1482A61-A72B-4EB1-8C54-2317C19659F5}"/>
              </a:ext>
            </a:extLst>
          </p:cNvPr>
          <p:cNvSpPr/>
          <p:nvPr/>
        </p:nvSpPr>
        <p:spPr>
          <a:xfrm>
            <a:off x="2918926" y="2130177"/>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Flecha: a la derecha 8">
            <a:extLst>
              <a:ext uri="{FF2B5EF4-FFF2-40B4-BE49-F238E27FC236}">
                <a16:creationId xmlns:a16="http://schemas.microsoft.com/office/drawing/2014/main" id="{9CDFED1B-3667-4DBD-BB44-0A7FF4CDE443}"/>
              </a:ext>
            </a:extLst>
          </p:cNvPr>
          <p:cNvSpPr/>
          <p:nvPr/>
        </p:nvSpPr>
        <p:spPr>
          <a:xfrm>
            <a:off x="4946203" y="4483731"/>
            <a:ext cx="1149797" cy="7429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Imagen 9">
            <a:extLst>
              <a:ext uri="{FF2B5EF4-FFF2-40B4-BE49-F238E27FC236}">
                <a16:creationId xmlns:a16="http://schemas.microsoft.com/office/drawing/2014/main" id="{12CF5F11-E609-4226-B9AE-8F2C3CF19E76}"/>
              </a:ext>
            </a:extLst>
          </p:cNvPr>
          <p:cNvPicPr>
            <a:picLocks noChangeAspect="1"/>
          </p:cNvPicPr>
          <p:nvPr/>
        </p:nvPicPr>
        <p:blipFill>
          <a:blip r:embed="rId5"/>
          <a:stretch>
            <a:fillRect/>
          </a:stretch>
        </p:blipFill>
        <p:spPr>
          <a:xfrm>
            <a:off x="6911035" y="1700850"/>
            <a:ext cx="3267075" cy="2076450"/>
          </a:xfrm>
          <a:prstGeom prst="rect">
            <a:avLst/>
          </a:prstGeom>
        </p:spPr>
      </p:pic>
      <p:pic>
        <p:nvPicPr>
          <p:cNvPr id="11" name="Imagen 10">
            <a:extLst>
              <a:ext uri="{FF2B5EF4-FFF2-40B4-BE49-F238E27FC236}">
                <a16:creationId xmlns:a16="http://schemas.microsoft.com/office/drawing/2014/main" id="{39309968-554E-4721-BC11-20525A647115}"/>
              </a:ext>
            </a:extLst>
          </p:cNvPr>
          <p:cNvPicPr>
            <a:picLocks noChangeAspect="1"/>
          </p:cNvPicPr>
          <p:nvPr/>
        </p:nvPicPr>
        <p:blipFill>
          <a:blip r:embed="rId6"/>
          <a:stretch>
            <a:fillRect/>
          </a:stretch>
        </p:blipFill>
        <p:spPr>
          <a:xfrm>
            <a:off x="6600431" y="4345619"/>
            <a:ext cx="3714750" cy="1200150"/>
          </a:xfrm>
          <a:prstGeom prst="rect">
            <a:avLst/>
          </a:prstGeom>
        </p:spPr>
      </p:pic>
      <p:sp>
        <p:nvSpPr>
          <p:cNvPr id="13" name="Rectángulo 12">
            <a:extLst>
              <a:ext uri="{FF2B5EF4-FFF2-40B4-BE49-F238E27FC236}">
                <a16:creationId xmlns:a16="http://schemas.microsoft.com/office/drawing/2014/main" id="{10931B9A-773C-4661-9F22-9F30FCC484D5}"/>
              </a:ext>
            </a:extLst>
          </p:cNvPr>
          <p:cNvSpPr/>
          <p:nvPr/>
        </p:nvSpPr>
        <p:spPr>
          <a:xfrm>
            <a:off x="9165927" y="595370"/>
            <a:ext cx="2627790" cy="772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APLICANDO HOLGURA COMPLEMENTARIA</a:t>
            </a:r>
          </a:p>
        </p:txBody>
      </p:sp>
    </p:spTree>
    <p:extLst>
      <p:ext uri="{BB962C8B-B14F-4D97-AF65-F5344CB8AC3E}">
        <p14:creationId xmlns:p14="http://schemas.microsoft.com/office/powerpoint/2010/main" val="187645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1787</Words>
  <Application>Microsoft Office PowerPoint</Application>
  <PresentationFormat>Panorámica</PresentationFormat>
  <Paragraphs>131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Calibri</vt:lpstr>
      <vt:lpstr>Corbel</vt:lpstr>
      <vt:lpstr>Wingdings</vt:lpstr>
      <vt:lpstr>Con bandas</vt:lpstr>
      <vt:lpstr>Optimización AUX 8 DUALIDAD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Optimización AUX 7 Ejercicios tipo Control</dc:title>
  <dc:creator>Matías Muñoz Flores</dc:creator>
  <cp:lastModifiedBy>Matías Muñoz Flores</cp:lastModifiedBy>
  <cp:revision>41</cp:revision>
  <dcterms:created xsi:type="dcterms:W3CDTF">2020-06-03T19:58:43Z</dcterms:created>
  <dcterms:modified xsi:type="dcterms:W3CDTF">2020-06-19T23:14:00Z</dcterms:modified>
</cp:coreProperties>
</file>