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325" r:id="rId2"/>
    <p:sldId id="257" r:id="rId3"/>
    <p:sldId id="265" r:id="rId4"/>
    <p:sldId id="258" r:id="rId5"/>
    <p:sldId id="259" r:id="rId6"/>
    <p:sldId id="260" r:id="rId7"/>
    <p:sldId id="327" r:id="rId8"/>
    <p:sldId id="262" r:id="rId9"/>
    <p:sldId id="263" r:id="rId10"/>
    <p:sldId id="266" r:id="rId11"/>
    <p:sldId id="267" r:id="rId12"/>
    <p:sldId id="268" r:id="rId13"/>
    <p:sldId id="271" r:id="rId14"/>
    <p:sldId id="272" r:id="rId15"/>
    <p:sldId id="269" r:id="rId16"/>
    <p:sldId id="270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273" r:id="rId25"/>
    <p:sldId id="274" r:id="rId26"/>
    <p:sldId id="275" r:id="rId27"/>
    <p:sldId id="276" r:id="rId28"/>
    <p:sldId id="284" r:id="rId29"/>
    <p:sldId id="285" r:id="rId30"/>
    <p:sldId id="286" r:id="rId31"/>
    <p:sldId id="287" r:id="rId32"/>
    <p:sldId id="335" r:id="rId33"/>
    <p:sldId id="288" r:id="rId34"/>
    <p:sldId id="289" r:id="rId35"/>
    <p:sldId id="290" r:id="rId36"/>
    <p:sldId id="291" r:id="rId37"/>
    <p:sldId id="336" r:id="rId38"/>
    <p:sldId id="337" r:id="rId39"/>
    <p:sldId id="323" r:id="rId40"/>
    <p:sldId id="324" r:id="rId41"/>
    <p:sldId id="32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30C625-B953-4C60-A12F-1DFF31FF94A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CL"/>
        </a:p>
      </dgm:t>
    </dgm:pt>
    <dgm:pt modelId="{42DAFB4E-139F-4DFE-B174-0039057CB454}">
      <dgm:prSet custT="1"/>
      <dgm:spPr/>
      <dgm:t>
        <a:bodyPr/>
        <a:lstStyle/>
        <a:p>
          <a:pPr rtl="0"/>
          <a:r>
            <a:rPr lang="es-ES" sz="2000" dirty="0"/>
            <a:t>Las medidas, típicamente son aditivas y permiten sumas que involucran todas las tablas dimensionales</a:t>
          </a:r>
          <a:endParaRPr lang="es-CL" sz="2000" dirty="0"/>
        </a:p>
      </dgm:t>
    </dgm:pt>
    <dgm:pt modelId="{DC4AD7E1-C6DD-4379-823D-D4B15252B43F}" type="parTrans" cxnId="{66C4970D-9CD0-491B-8E46-3E7C04271AF1}">
      <dgm:prSet/>
      <dgm:spPr/>
      <dgm:t>
        <a:bodyPr/>
        <a:lstStyle/>
        <a:p>
          <a:endParaRPr lang="es-CL"/>
        </a:p>
      </dgm:t>
    </dgm:pt>
    <dgm:pt modelId="{C8605F3D-74B7-469E-86E0-33331B83F1D7}" type="sibTrans" cxnId="{66C4970D-9CD0-491B-8E46-3E7C04271AF1}">
      <dgm:prSet/>
      <dgm:spPr/>
      <dgm:t>
        <a:bodyPr/>
        <a:lstStyle/>
        <a:p>
          <a:endParaRPr lang="es-CL"/>
        </a:p>
      </dgm:t>
    </dgm:pt>
    <dgm:pt modelId="{627782C7-61C2-45D6-AC2F-A2AD32ABF7B1}">
      <dgm:prSet custT="1"/>
      <dgm:spPr/>
      <dgm:t>
        <a:bodyPr/>
        <a:lstStyle/>
        <a:p>
          <a:pPr rtl="0"/>
          <a:r>
            <a:rPr lang="es-ES" sz="1800" dirty="0"/>
            <a:t>Por ejemplo, la cantidad en una tabla </a:t>
          </a:r>
          <a:r>
            <a:rPr lang="es-ES" sz="1800" dirty="0" err="1"/>
            <a:t>fact</a:t>
          </a:r>
          <a:r>
            <a:rPr lang="es-ES" sz="1800" dirty="0"/>
            <a:t> de ventas. </a:t>
          </a:r>
          <a:endParaRPr lang="es-CL" sz="1800" dirty="0"/>
        </a:p>
      </dgm:t>
    </dgm:pt>
    <dgm:pt modelId="{F0206261-ABCE-4BB9-8FB0-6177B709889F}" type="parTrans" cxnId="{7EDE44BA-FF64-4CCF-9055-A49BE734FDD9}">
      <dgm:prSet/>
      <dgm:spPr/>
      <dgm:t>
        <a:bodyPr/>
        <a:lstStyle/>
        <a:p>
          <a:endParaRPr lang="es-CL"/>
        </a:p>
      </dgm:t>
    </dgm:pt>
    <dgm:pt modelId="{B644FD90-CAB6-4CF0-9BC2-A50D7C2A15F5}" type="sibTrans" cxnId="{7EDE44BA-FF64-4CCF-9055-A49BE734FDD9}">
      <dgm:prSet/>
      <dgm:spPr/>
      <dgm:t>
        <a:bodyPr/>
        <a:lstStyle/>
        <a:p>
          <a:endParaRPr lang="es-CL"/>
        </a:p>
      </dgm:t>
    </dgm:pt>
    <dgm:pt modelId="{BB136C4A-783D-4E0F-8532-F6B4C0CB9964}">
      <dgm:prSet custT="1"/>
      <dgm:spPr/>
      <dgm:t>
        <a:bodyPr/>
        <a:lstStyle/>
        <a:p>
          <a:pPr rtl="0"/>
          <a:r>
            <a:rPr lang="es-ES" sz="1800" dirty="0"/>
            <a:t>Una suma de la cantidad por cliente, producto, fecha o cualquier combinación de las dimensiones, entrega un valor. </a:t>
          </a:r>
          <a:endParaRPr lang="es-CL" sz="1800" dirty="0"/>
        </a:p>
      </dgm:t>
    </dgm:pt>
    <dgm:pt modelId="{09B9802E-862F-46A4-BB7A-AF1BF6498C1B}" type="parTrans" cxnId="{9BD21766-8F25-423D-8FF5-BAC20FACC414}">
      <dgm:prSet/>
      <dgm:spPr/>
      <dgm:t>
        <a:bodyPr/>
        <a:lstStyle/>
        <a:p>
          <a:endParaRPr lang="es-CL"/>
        </a:p>
      </dgm:t>
    </dgm:pt>
    <dgm:pt modelId="{22B8AC6B-D97E-4DCC-B0EA-6DFDE633662F}" type="sibTrans" cxnId="{9BD21766-8F25-423D-8FF5-BAC20FACC414}">
      <dgm:prSet/>
      <dgm:spPr/>
      <dgm:t>
        <a:bodyPr/>
        <a:lstStyle/>
        <a:p>
          <a:endParaRPr lang="es-CL"/>
        </a:p>
      </dgm:t>
    </dgm:pt>
    <dgm:pt modelId="{24261693-9F58-4BC7-904C-79DE6EBE60E3}">
      <dgm:prSet custT="1"/>
      <dgm:spPr/>
      <dgm:t>
        <a:bodyPr/>
        <a:lstStyle/>
        <a:p>
          <a:pPr rtl="0"/>
          <a:r>
            <a:rPr lang="es-ES" sz="2000" dirty="0"/>
            <a:t>Medidas </a:t>
          </a:r>
          <a:r>
            <a:rPr lang="es-ES" sz="2000" dirty="0" err="1"/>
            <a:t>Semi</a:t>
          </a:r>
          <a:r>
            <a:rPr lang="es-ES" sz="2000" dirty="0"/>
            <a:t> aditivas. Sólo tienen sentido si se involucran algunas y no todas las dimensiones.</a:t>
          </a:r>
          <a:endParaRPr lang="es-CL" sz="2000" dirty="0"/>
        </a:p>
      </dgm:t>
    </dgm:pt>
    <dgm:pt modelId="{DA32A64B-C4D7-409F-8903-4015A8415999}" type="parTrans" cxnId="{F5494DDE-276A-4530-AC2F-496748B3B149}">
      <dgm:prSet/>
      <dgm:spPr/>
      <dgm:t>
        <a:bodyPr/>
        <a:lstStyle/>
        <a:p>
          <a:endParaRPr lang="es-CL"/>
        </a:p>
      </dgm:t>
    </dgm:pt>
    <dgm:pt modelId="{A17EE3A8-0431-4ED2-ACCA-2EA3109E06CB}" type="sibTrans" cxnId="{F5494DDE-276A-4530-AC2F-496748B3B149}">
      <dgm:prSet/>
      <dgm:spPr/>
      <dgm:t>
        <a:bodyPr/>
        <a:lstStyle/>
        <a:p>
          <a:endParaRPr lang="es-CL"/>
        </a:p>
      </dgm:t>
    </dgm:pt>
    <dgm:pt modelId="{C826A2B5-A098-4E9E-9F21-3BDF086A9D64}">
      <dgm:prSet custT="1"/>
      <dgm:spPr/>
      <dgm:t>
        <a:bodyPr/>
        <a:lstStyle/>
        <a:p>
          <a:pPr rtl="0"/>
          <a:r>
            <a:rPr lang="es-ES" sz="1800" dirty="0"/>
            <a:t>Los balances son un tipo clásico de estas medidas. Por ejemplo, cantidad en stock en un sistema de ventas, en un rango de tiempo. </a:t>
          </a:r>
          <a:endParaRPr lang="es-CL" sz="1800" dirty="0"/>
        </a:p>
      </dgm:t>
    </dgm:pt>
    <dgm:pt modelId="{E48BD9D5-61F6-465C-8F03-A045188153F2}" type="parTrans" cxnId="{C08E3CC3-FA25-4E27-BC26-B8910420E672}">
      <dgm:prSet/>
      <dgm:spPr/>
      <dgm:t>
        <a:bodyPr/>
        <a:lstStyle/>
        <a:p>
          <a:endParaRPr lang="es-CL"/>
        </a:p>
      </dgm:t>
    </dgm:pt>
    <dgm:pt modelId="{FD59C8C6-7975-400E-8076-F0DA17624C4C}" type="sibTrans" cxnId="{C08E3CC3-FA25-4E27-BC26-B8910420E672}">
      <dgm:prSet/>
      <dgm:spPr/>
      <dgm:t>
        <a:bodyPr/>
        <a:lstStyle/>
        <a:p>
          <a:endParaRPr lang="es-CL"/>
        </a:p>
      </dgm:t>
    </dgm:pt>
    <dgm:pt modelId="{D0C347C2-A771-40E4-B51A-45223EF3CD25}">
      <dgm:prSet custT="1"/>
      <dgm:spPr/>
      <dgm:t>
        <a:bodyPr/>
        <a:lstStyle/>
        <a:p>
          <a:pPr rtl="0"/>
          <a:r>
            <a:rPr lang="es-ES" sz="2000" dirty="0"/>
            <a:t>No aditivas. No se pueden aplicar funciones de agregación. Por ejemplo los márgenes en porcentaje, o cualquier tipo de tasa.</a:t>
          </a:r>
          <a:endParaRPr lang="es-CL" sz="2000" dirty="0"/>
        </a:p>
      </dgm:t>
    </dgm:pt>
    <dgm:pt modelId="{05488944-6EEE-4C7E-9B49-977B45417090}" type="parTrans" cxnId="{1594C591-C3AD-4EF1-9B12-B69460C3463A}">
      <dgm:prSet/>
      <dgm:spPr/>
      <dgm:t>
        <a:bodyPr/>
        <a:lstStyle/>
        <a:p>
          <a:endParaRPr lang="es-CL"/>
        </a:p>
      </dgm:t>
    </dgm:pt>
    <dgm:pt modelId="{10A9DBF1-BE34-4DB6-B28F-E94DAD5E8544}" type="sibTrans" cxnId="{1594C591-C3AD-4EF1-9B12-B69460C3463A}">
      <dgm:prSet/>
      <dgm:spPr/>
      <dgm:t>
        <a:bodyPr/>
        <a:lstStyle/>
        <a:p>
          <a:endParaRPr lang="es-CL"/>
        </a:p>
      </dgm:t>
    </dgm:pt>
    <dgm:pt modelId="{A0F78E7A-F627-473C-8771-8A12D70FA7E5}">
      <dgm:prSet custT="1"/>
      <dgm:spPr/>
      <dgm:t>
        <a:bodyPr/>
        <a:lstStyle/>
        <a:p>
          <a:pPr rtl="0"/>
          <a:r>
            <a:rPr lang="es-ES" sz="1800" dirty="0"/>
            <a:t>En este caso, la única dimensión que importa es el tiempo. </a:t>
          </a:r>
          <a:endParaRPr lang="es-CL" sz="1800" dirty="0"/>
        </a:p>
      </dgm:t>
    </dgm:pt>
    <dgm:pt modelId="{CAA77A28-2441-4344-9A52-41AB20C93341}" type="sibTrans" cxnId="{4341A274-CD73-4FB2-8665-832461B42162}">
      <dgm:prSet/>
      <dgm:spPr/>
      <dgm:t>
        <a:bodyPr/>
        <a:lstStyle/>
        <a:p>
          <a:endParaRPr lang="es-CL"/>
        </a:p>
      </dgm:t>
    </dgm:pt>
    <dgm:pt modelId="{B04286B1-57C6-4EE0-9E16-DB7A3EF04B74}" type="parTrans" cxnId="{4341A274-CD73-4FB2-8665-832461B42162}">
      <dgm:prSet/>
      <dgm:spPr/>
      <dgm:t>
        <a:bodyPr/>
        <a:lstStyle/>
        <a:p>
          <a:endParaRPr lang="es-CL"/>
        </a:p>
      </dgm:t>
    </dgm:pt>
    <dgm:pt modelId="{2FBD0888-51D8-4A4B-B1DC-BE834AC6490A}" type="pres">
      <dgm:prSet presAssocID="{D030C625-B953-4C60-A12F-1DFF31FF94A7}" presName="linear" presStyleCnt="0">
        <dgm:presLayoutVars>
          <dgm:animLvl val="lvl"/>
          <dgm:resizeHandles val="exact"/>
        </dgm:presLayoutVars>
      </dgm:prSet>
      <dgm:spPr/>
    </dgm:pt>
    <dgm:pt modelId="{8CCA9FEF-080D-45A5-8825-104A28F2F45C}" type="pres">
      <dgm:prSet presAssocID="{42DAFB4E-139F-4DFE-B174-0039057CB454}" presName="parentText" presStyleLbl="node1" presStyleIdx="0" presStyleCnt="3" custScaleY="64662">
        <dgm:presLayoutVars>
          <dgm:chMax val="0"/>
          <dgm:bulletEnabled val="1"/>
        </dgm:presLayoutVars>
      </dgm:prSet>
      <dgm:spPr/>
    </dgm:pt>
    <dgm:pt modelId="{46C0A150-4842-4053-978E-D49B02716836}" type="pres">
      <dgm:prSet presAssocID="{42DAFB4E-139F-4DFE-B174-0039057CB454}" presName="childText" presStyleLbl="revTx" presStyleIdx="0" presStyleCnt="2">
        <dgm:presLayoutVars>
          <dgm:bulletEnabled val="1"/>
        </dgm:presLayoutVars>
      </dgm:prSet>
      <dgm:spPr/>
    </dgm:pt>
    <dgm:pt modelId="{5892C451-664E-4461-9B9D-CBF846426808}" type="pres">
      <dgm:prSet presAssocID="{24261693-9F58-4BC7-904C-79DE6EBE60E3}" presName="parentText" presStyleLbl="node1" presStyleIdx="1" presStyleCnt="3" custScaleY="62940">
        <dgm:presLayoutVars>
          <dgm:chMax val="0"/>
          <dgm:bulletEnabled val="1"/>
        </dgm:presLayoutVars>
      </dgm:prSet>
      <dgm:spPr/>
    </dgm:pt>
    <dgm:pt modelId="{AB2B4803-3131-4CCF-8467-CAE5017156DB}" type="pres">
      <dgm:prSet presAssocID="{24261693-9F58-4BC7-904C-79DE6EBE60E3}" presName="childText" presStyleLbl="revTx" presStyleIdx="1" presStyleCnt="2">
        <dgm:presLayoutVars>
          <dgm:bulletEnabled val="1"/>
        </dgm:presLayoutVars>
      </dgm:prSet>
      <dgm:spPr/>
    </dgm:pt>
    <dgm:pt modelId="{87539BF4-51DA-42AE-82D4-AC5F60BC2F26}" type="pres">
      <dgm:prSet presAssocID="{D0C347C2-A771-40E4-B51A-45223EF3CD25}" presName="parentText" presStyleLbl="node1" presStyleIdx="2" presStyleCnt="3" custScaleY="64777">
        <dgm:presLayoutVars>
          <dgm:chMax val="0"/>
          <dgm:bulletEnabled val="1"/>
        </dgm:presLayoutVars>
      </dgm:prSet>
      <dgm:spPr/>
    </dgm:pt>
  </dgm:ptLst>
  <dgm:cxnLst>
    <dgm:cxn modelId="{66C4970D-9CD0-491B-8E46-3E7C04271AF1}" srcId="{D030C625-B953-4C60-A12F-1DFF31FF94A7}" destId="{42DAFB4E-139F-4DFE-B174-0039057CB454}" srcOrd="0" destOrd="0" parTransId="{DC4AD7E1-C6DD-4379-823D-D4B15252B43F}" sibTransId="{C8605F3D-74B7-469E-86E0-33331B83F1D7}"/>
    <dgm:cxn modelId="{BB2C3B12-9C5C-418A-B73B-6F713109C96E}" type="presOf" srcId="{24261693-9F58-4BC7-904C-79DE6EBE60E3}" destId="{5892C451-664E-4461-9B9D-CBF846426808}" srcOrd="0" destOrd="0" presId="urn:microsoft.com/office/officeart/2005/8/layout/vList2"/>
    <dgm:cxn modelId="{7FDEBF1E-A553-40C8-A001-0F99281FBB79}" type="presOf" srcId="{C826A2B5-A098-4E9E-9F21-3BDF086A9D64}" destId="{AB2B4803-3131-4CCF-8467-CAE5017156DB}" srcOrd="0" destOrd="0" presId="urn:microsoft.com/office/officeart/2005/8/layout/vList2"/>
    <dgm:cxn modelId="{F0BE6D2B-1DF3-486D-8EEB-38A46ADF2867}" type="presOf" srcId="{BB136C4A-783D-4E0F-8532-F6B4C0CB9964}" destId="{46C0A150-4842-4053-978E-D49B02716836}" srcOrd="0" destOrd="1" presId="urn:microsoft.com/office/officeart/2005/8/layout/vList2"/>
    <dgm:cxn modelId="{9BD21766-8F25-423D-8FF5-BAC20FACC414}" srcId="{42DAFB4E-139F-4DFE-B174-0039057CB454}" destId="{BB136C4A-783D-4E0F-8532-F6B4C0CB9964}" srcOrd="1" destOrd="0" parTransId="{09B9802E-862F-46A4-BB7A-AF1BF6498C1B}" sibTransId="{22B8AC6B-D97E-4DCC-B0EA-6DFDE633662F}"/>
    <dgm:cxn modelId="{BC8AFA6A-0788-4258-BD60-8B848C4F3BBD}" type="presOf" srcId="{D0C347C2-A771-40E4-B51A-45223EF3CD25}" destId="{87539BF4-51DA-42AE-82D4-AC5F60BC2F26}" srcOrd="0" destOrd="0" presId="urn:microsoft.com/office/officeart/2005/8/layout/vList2"/>
    <dgm:cxn modelId="{4341A274-CD73-4FB2-8665-832461B42162}" srcId="{24261693-9F58-4BC7-904C-79DE6EBE60E3}" destId="{A0F78E7A-F627-473C-8771-8A12D70FA7E5}" srcOrd="1" destOrd="0" parTransId="{B04286B1-57C6-4EE0-9E16-DB7A3EF04B74}" sibTransId="{CAA77A28-2441-4344-9A52-41AB20C93341}"/>
    <dgm:cxn modelId="{1594C591-C3AD-4EF1-9B12-B69460C3463A}" srcId="{D030C625-B953-4C60-A12F-1DFF31FF94A7}" destId="{D0C347C2-A771-40E4-B51A-45223EF3CD25}" srcOrd="2" destOrd="0" parTransId="{05488944-6EEE-4C7E-9B49-977B45417090}" sibTransId="{10A9DBF1-BE34-4DB6-B28F-E94DAD5E8544}"/>
    <dgm:cxn modelId="{7EDE44BA-FF64-4CCF-9055-A49BE734FDD9}" srcId="{42DAFB4E-139F-4DFE-B174-0039057CB454}" destId="{627782C7-61C2-45D6-AC2F-A2AD32ABF7B1}" srcOrd="0" destOrd="0" parTransId="{F0206261-ABCE-4BB9-8FB0-6177B709889F}" sibTransId="{B644FD90-CAB6-4CF0-9BC2-A50D7C2A15F5}"/>
    <dgm:cxn modelId="{C08E3CC3-FA25-4E27-BC26-B8910420E672}" srcId="{24261693-9F58-4BC7-904C-79DE6EBE60E3}" destId="{C826A2B5-A098-4E9E-9F21-3BDF086A9D64}" srcOrd="0" destOrd="0" parTransId="{E48BD9D5-61F6-465C-8F03-A045188153F2}" sibTransId="{FD59C8C6-7975-400E-8076-F0DA17624C4C}"/>
    <dgm:cxn modelId="{59600FC8-6D97-4BF5-A6E0-A1104A014B88}" type="presOf" srcId="{627782C7-61C2-45D6-AC2F-A2AD32ABF7B1}" destId="{46C0A150-4842-4053-978E-D49B02716836}" srcOrd="0" destOrd="0" presId="urn:microsoft.com/office/officeart/2005/8/layout/vList2"/>
    <dgm:cxn modelId="{0E2272D8-1526-425E-A7FA-D8B86A66752B}" type="presOf" srcId="{D030C625-B953-4C60-A12F-1DFF31FF94A7}" destId="{2FBD0888-51D8-4A4B-B1DC-BE834AC6490A}" srcOrd="0" destOrd="0" presId="urn:microsoft.com/office/officeart/2005/8/layout/vList2"/>
    <dgm:cxn modelId="{F5494DDE-276A-4530-AC2F-496748B3B149}" srcId="{D030C625-B953-4C60-A12F-1DFF31FF94A7}" destId="{24261693-9F58-4BC7-904C-79DE6EBE60E3}" srcOrd="1" destOrd="0" parTransId="{DA32A64B-C4D7-409F-8903-4015A8415999}" sibTransId="{A17EE3A8-0431-4ED2-ACCA-2EA3109E06CB}"/>
    <dgm:cxn modelId="{AF612FE2-DBAA-4B9A-AAAD-60B343163FD3}" type="presOf" srcId="{A0F78E7A-F627-473C-8771-8A12D70FA7E5}" destId="{AB2B4803-3131-4CCF-8467-CAE5017156DB}" srcOrd="0" destOrd="1" presId="urn:microsoft.com/office/officeart/2005/8/layout/vList2"/>
    <dgm:cxn modelId="{A0A889F9-F13C-47F8-84D0-FB9125924BF1}" type="presOf" srcId="{42DAFB4E-139F-4DFE-B174-0039057CB454}" destId="{8CCA9FEF-080D-45A5-8825-104A28F2F45C}" srcOrd="0" destOrd="0" presId="urn:microsoft.com/office/officeart/2005/8/layout/vList2"/>
    <dgm:cxn modelId="{4655AC36-3810-49B5-B03E-CD66CBE7A4E6}" type="presParOf" srcId="{2FBD0888-51D8-4A4B-B1DC-BE834AC6490A}" destId="{8CCA9FEF-080D-45A5-8825-104A28F2F45C}" srcOrd="0" destOrd="0" presId="urn:microsoft.com/office/officeart/2005/8/layout/vList2"/>
    <dgm:cxn modelId="{D6DE2621-BC0E-4FC4-BA35-639CE22F264F}" type="presParOf" srcId="{2FBD0888-51D8-4A4B-B1DC-BE834AC6490A}" destId="{46C0A150-4842-4053-978E-D49B02716836}" srcOrd="1" destOrd="0" presId="urn:microsoft.com/office/officeart/2005/8/layout/vList2"/>
    <dgm:cxn modelId="{54B9E69C-8663-41E3-9880-1C2DA8D67D7E}" type="presParOf" srcId="{2FBD0888-51D8-4A4B-B1DC-BE834AC6490A}" destId="{5892C451-664E-4461-9B9D-CBF846426808}" srcOrd="2" destOrd="0" presId="urn:microsoft.com/office/officeart/2005/8/layout/vList2"/>
    <dgm:cxn modelId="{91947EF7-F5C2-4963-B772-038F0831C177}" type="presParOf" srcId="{2FBD0888-51D8-4A4B-B1DC-BE834AC6490A}" destId="{AB2B4803-3131-4CCF-8467-CAE5017156DB}" srcOrd="3" destOrd="0" presId="urn:microsoft.com/office/officeart/2005/8/layout/vList2"/>
    <dgm:cxn modelId="{9904B4F3-46EF-448D-9AEC-A21CC4AE19A6}" type="presParOf" srcId="{2FBD0888-51D8-4A4B-B1DC-BE834AC6490A}" destId="{87539BF4-51DA-42AE-82D4-AC5F60BC2F2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A9FEF-080D-45A5-8825-104A28F2F45C}">
      <dsp:nvSpPr>
        <dsp:cNvPr id="0" name=""/>
        <dsp:cNvSpPr/>
      </dsp:nvSpPr>
      <dsp:spPr>
        <a:xfrm>
          <a:off x="0" y="10917"/>
          <a:ext cx="7289800" cy="7747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Las medidas, típicamente son aditivas y permiten sumas que involucran todas las tablas dimensionales</a:t>
          </a:r>
          <a:endParaRPr lang="es-CL" sz="2000" kern="1200" dirty="0"/>
        </a:p>
      </dsp:txBody>
      <dsp:txXfrm>
        <a:off x="37818" y="48735"/>
        <a:ext cx="7214164" cy="699066"/>
      </dsp:txXfrm>
    </dsp:sp>
    <dsp:sp modelId="{46C0A150-4842-4053-978E-D49B02716836}">
      <dsp:nvSpPr>
        <dsp:cNvPr id="0" name=""/>
        <dsp:cNvSpPr/>
      </dsp:nvSpPr>
      <dsp:spPr>
        <a:xfrm>
          <a:off x="0" y="785619"/>
          <a:ext cx="72898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1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Por ejemplo, la cantidad en una tabla </a:t>
          </a:r>
          <a:r>
            <a:rPr lang="es-ES" sz="1800" kern="1200" dirty="0" err="1"/>
            <a:t>fact</a:t>
          </a:r>
          <a:r>
            <a:rPr lang="es-ES" sz="1800" kern="1200" dirty="0"/>
            <a:t> de ventas. </a:t>
          </a:r>
          <a:endParaRPr lang="es-C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Una suma de la cantidad por cliente, producto, fecha o cualquier combinación de las dimensiones, entrega un valor. </a:t>
          </a:r>
          <a:endParaRPr lang="es-CL" sz="1800" kern="1200" dirty="0"/>
        </a:p>
      </dsp:txBody>
      <dsp:txXfrm>
        <a:off x="0" y="785619"/>
        <a:ext cx="7289800" cy="1059840"/>
      </dsp:txXfrm>
    </dsp:sp>
    <dsp:sp modelId="{5892C451-664E-4461-9B9D-CBF846426808}">
      <dsp:nvSpPr>
        <dsp:cNvPr id="0" name=""/>
        <dsp:cNvSpPr/>
      </dsp:nvSpPr>
      <dsp:spPr>
        <a:xfrm>
          <a:off x="0" y="1845459"/>
          <a:ext cx="7289800" cy="7540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Medidas </a:t>
          </a:r>
          <a:r>
            <a:rPr lang="es-ES" sz="2000" kern="1200" dirty="0" err="1"/>
            <a:t>Semi</a:t>
          </a:r>
          <a:r>
            <a:rPr lang="es-ES" sz="2000" kern="1200" dirty="0"/>
            <a:t> aditivas. Sólo tienen sentido si se involucran algunas y no todas las dimensiones.</a:t>
          </a:r>
          <a:endParaRPr lang="es-CL" sz="2000" kern="1200" dirty="0"/>
        </a:p>
      </dsp:txBody>
      <dsp:txXfrm>
        <a:off x="36811" y="1882270"/>
        <a:ext cx="7216178" cy="680449"/>
      </dsp:txXfrm>
    </dsp:sp>
    <dsp:sp modelId="{AB2B4803-3131-4CCF-8467-CAE5017156DB}">
      <dsp:nvSpPr>
        <dsp:cNvPr id="0" name=""/>
        <dsp:cNvSpPr/>
      </dsp:nvSpPr>
      <dsp:spPr>
        <a:xfrm>
          <a:off x="0" y="2599531"/>
          <a:ext cx="72898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1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Los balances son un tipo clásico de estas medidas. Por ejemplo, cantidad en stock en un sistema de ventas, en un rango de tiempo. </a:t>
          </a:r>
          <a:endParaRPr lang="es-C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1800" kern="1200" dirty="0"/>
            <a:t>En este caso, la única dimensión que importa es el tiempo. </a:t>
          </a:r>
          <a:endParaRPr lang="es-CL" sz="1800" kern="1200" dirty="0"/>
        </a:p>
      </dsp:txBody>
      <dsp:txXfrm>
        <a:off x="0" y="2599531"/>
        <a:ext cx="7289800" cy="1059840"/>
      </dsp:txXfrm>
    </dsp:sp>
    <dsp:sp modelId="{87539BF4-51DA-42AE-82D4-AC5F60BC2F26}">
      <dsp:nvSpPr>
        <dsp:cNvPr id="0" name=""/>
        <dsp:cNvSpPr/>
      </dsp:nvSpPr>
      <dsp:spPr>
        <a:xfrm>
          <a:off x="0" y="3659371"/>
          <a:ext cx="7289800" cy="7760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No aditivas. No se pueden aplicar funciones de agregación. Por ejemplo los márgenes en porcentaje, o cualquier tipo de tasa.</a:t>
          </a:r>
          <a:endParaRPr lang="es-CL" sz="2000" kern="1200" dirty="0"/>
        </a:p>
      </dsp:txBody>
      <dsp:txXfrm>
        <a:off x="37885" y="3697256"/>
        <a:ext cx="7214030" cy="700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04270-A58C-4C01-96C5-DD462EA68D3A}" type="datetimeFigureOut">
              <a:rPr lang="es-CL" smtClean="0"/>
              <a:t>23-03-2020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6C031-31A5-45AB-AD48-D1444AA207F2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894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25158-4F39-4141-A199-6D82CBA7C2D3}" type="slidenum">
              <a:rPr lang="es-CL" smtClean="0">
                <a:solidFill>
                  <a:prstClr val="black"/>
                </a:solidFill>
              </a:rPr>
              <a:pPr/>
              <a:t>1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56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CL">
              <a:ea typeface="ＭＳ Ｐゴシック" pitchFamily="34" charset="-128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8184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490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796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8102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2D7FDA5-EA3F-4157-A7B4-44F8A28F7B1D}" type="slidenum">
              <a:rPr lang="en-US" altLang="es-CL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2</a:t>
            </a:fld>
            <a:endParaRPr lang="en-US" altLang="es-CL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970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ea typeface="ＭＳ Ｐゴシック" panose="020B0600070205080204" pitchFamily="34" charset="-128"/>
            </a:endParaRPr>
          </a:p>
        </p:txBody>
      </p:sp>
      <p:sp>
        <p:nvSpPr>
          <p:cNvPr id="6554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E7E0331-253E-47AB-8BC5-C276F8F7372D}" type="slidenum">
              <a:rPr lang="es-ES_tradnl" smtClean="0"/>
              <a:pPr>
                <a:spcBef>
                  <a:spcPct val="0"/>
                </a:spcBef>
              </a:pPr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6923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CL">
              <a:ea typeface="ＭＳ Ｐゴシック" pitchFamily="34" charset="-128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8184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490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796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8102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2D7FDA5-EA3F-4157-A7B4-44F8A28F7B1D}" type="slidenum">
              <a:rPr lang="en-US" altLang="es-CL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37</a:t>
            </a:fld>
            <a:endParaRPr lang="en-US" altLang="es-CL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84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CL">
              <a:ea typeface="ＭＳ Ｐゴシック" pitchFamily="34" charset="-128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85372" indent="-302066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208265" indent="-2416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91571" indent="-2416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74878" indent="-24165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58184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141490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624796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108102" indent="-241653" defTabSz="4833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12D7FDA5-EA3F-4157-A7B4-44F8A28F7B1D}" type="slidenum">
              <a:rPr lang="en-US" altLang="es-CL" smtClean="0">
                <a:solidFill>
                  <a:prstClr val="black"/>
                </a:solidFill>
                <a:latin typeface="Calibri" pitchFamily="34" charset="0"/>
              </a:rPr>
              <a:pPr eaLnBrk="1" hangingPunct="1"/>
              <a:t>38</a:t>
            </a:fld>
            <a:endParaRPr lang="en-US" altLang="es-CL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55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25158-4F39-4141-A199-6D82CBA7C2D3}" type="slidenum">
              <a:rPr lang="es-CL" smtClean="0">
                <a:solidFill>
                  <a:prstClr val="black"/>
                </a:solidFill>
              </a:rPr>
              <a:pPr/>
              <a:t>41</a:t>
            </a:fld>
            <a:endParaRPr lang="es-C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35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D7F8AE4-5594-468C-B9A8-7AB27170B1F2}" type="datetime1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58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06B4E-90F2-4A9E-8CD5-FA3A2777CC0C}" type="datetime1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403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01EF9-1D90-467C-B7C3-05C1E5C9F111}" type="datetime1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8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CCA3-4BA9-48FE-AA07-5BC7F8A4F4FD}" type="datetime1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1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2CF2-C062-4FE1-B61D-B40CBB4D8EAE}" type="datetime1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526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9711-8E1D-4071-B4D6-D3083FC187F9}" type="datetime1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050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58D05-6F31-43F5-BC7E-5AED909D14A0}" type="datetime1">
              <a:rPr lang="es-CL" smtClean="0"/>
              <a:t>23-03-2020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67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ACF-8053-466C-9937-C90A4AED7021}" type="datetime1">
              <a:rPr lang="es-CL" smtClean="0"/>
              <a:t>23-03-2020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6727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5B7B-4E3E-4216-A785-C520852C99A2}" type="datetime1">
              <a:rPr lang="es-CL" smtClean="0"/>
              <a:t>23-03-2020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310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85AE7-97DE-41F6-99FF-6640E8FA3090}" type="datetime1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664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0478-3C0C-4075-BA87-F5B385FA989C}" type="datetime1">
              <a:rPr lang="es-CL" smtClean="0"/>
              <a:t>23-03-2020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48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2DA9F9F-FC35-4E84-ACD7-D8AAEABBF57E}" type="datetime1">
              <a:rPr lang="es-CL" smtClean="0"/>
              <a:t>23-03-2020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es-CL" dirty="0"/>
              <a:t>IN5523 – Otoño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A82FF20-5812-4B5E-972C-CBEAA2C2AF73}" type="slidenum">
              <a:rPr lang="es-CL" smtClean="0"/>
              <a:t>‹#›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88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Data </a:t>
            </a:r>
            <a:r>
              <a:rPr lang="es-CL" dirty="0" err="1"/>
              <a:t>Warehousing</a:t>
            </a:r>
            <a:r>
              <a:rPr lang="es-CL" dirty="0"/>
              <a:t> v.2020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/>
              <a:t>Héctor Álvarez Gómez</a:t>
            </a:r>
          </a:p>
          <a:p>
            <a:r>
              <a:rPr lang="es-CL"/>
              <a:t>Felipe Vildoso Castillo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pPr/>
              <a:t>1</a:t>
            </a:fld>
            <a:endParaRPr lang="es-CL"/>
          </a:p>
        </p:txBody>
      </p:sp>
      <p:pic>
        <p:nvPicPr>
          <p:cNvPr id="1026" name="Picture 2" descr="fcfm_dii_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443" y="7"/>
            <a:ext cx="3990643" cy="151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88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6225700" y="2371716"/>
            <a:ext cx="1894715" cy="25920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33791" y="2040340"/>
            <a:ext cx="0" cy="29234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Orientado al dato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10</a:t>
            </a:fld>
            <a:endParaRPr lang="es-CL"/>
          </a:p>
        </p:txBody>
      </p:sp>
      <p:grpSp>
        <p:nvGrpSpPr>
          <p:cNvPr id="68614" name="Group 2"/>
          <p:cNvGrpSpPr>
            <a:grpSpLocks/>
          </p:cNvGrpSpPr>
          <p:nvPr/>
        </p:nvGrpSpPr>
        <p:grpSpPr bwMode="auto">
          <a:xfrm>
            <a:off x="2108241" y="1593560"/>
            <a:ext cx="1960562" cy="2277049"/>
            <a:chOff x="308" y="770"/>
            <a:chExt cx="1414" cy="1826"/>
          </a:xfrm>
        </p:grpSpPr>
        <p:sp>
          <p:nvSpPr>
            <p:cNvPr id="68658" name="Rectangle 3"/>
            <p:cNvSpPr>
              <a:spLocks noChangeArrowheads="1"/>
            </p:cNvSpPr>
            <p:nvPr/>
          </p:nvSpPr>
          <p:spPr bwMode="auto">
            <a:xfrm>
              <a:off x="308" y="770"/>
              <a:ext cx="851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Customer</a:t>
              </a:r>
            </a:p>
          </p:txBody>
        </p:sp>
        <p:grpSp>
          <p:nvGrpSpPr>
            <p:cNvPr id="68659" name="Group 4"/>
            <p:cNvGrpSpPr>
              <a:grpSpLocks/>
            </p:cNvGrpSpPr>
            <p:nvPr/>
          </p:nvGrpSpPr>
          <p:grpSpPr bwMode="auto">
            <a:xfrm>
              <a:off x="356" y="1026"/>
              <a:ext cx="1366" cy="1570"/>
              <a:chOff x="356" y="1026"/>
              <a:chExt cx="1366" cy="1570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356" y="1026"/>
                <a:ext cx="1366" cy="43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20" name="Rectangle 6"/>
              <p:cNvSpPr>
                <a:spLocks noChangeArrowheads="1"/>
              </p:cNvSpPr>
              <p:nvPr/>
            </p:nvSpPr>
            <p:spPr bwMode="auto">
              <a:xfrm>
                <a:off x="356" y="1488"/>
                <a:ext cx="1366" cy="107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8662" name="Rectangle 7"/>
              <p:cNvSpPr>
                <a:spLocks noChangeArrowheads="1"/>
              </p:cNvSpPr>
              <p:nvPr/>
            </p:nvSpPr>
            <p:spPr bwMode="auto">
              <a:xfrm>
                <a:off x="377" y="1030"/>
                <a:ext cx="961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Customer ID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Status Date</a:t>
                </a:r>
              </a:p>
            </p:txBody>
          </p:sp>
          <p:sp>
            <p:nvSpPr>
              <p:cNvPr id="68663" name="Rectangle 8"/>
              <p:cNvSpPr>
                <a:spLocks noChangeArrowheads="1"/>
              </p:cNvSpPr>
              <p:nvPr/>
            </p:nvSpPr>
            <p:spPr bwMode="auto">
              <a:xfrm>
                <a:off x="377" y="1537"/>
                <a:ext cx="1232" cy="10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err="1">
                    <a:latin typeface="Arial" panose="020B0604020202020204" pitchFamily="34" charset="0"/>
                  </a:rPr>
                  <a:t>Cust</a:t>
                </a:r>
                <a:r>
                  <a:rPr lang="en-US" sz="1600" dirty="0">
                    <a:latin typeface="Arial" panose="020B0604020202020204" pitchFamily="34" charset="0"/>
                  </a:rPr>
                  <a:t> </a:t>
                </a:r>
                <a:r>
                  <a:rPr lang="en-US" sz="1600" dirty="0" err="1">
                    <a:latin typeface="Arial" panose="020B0604020202020204" pitchFamily="34" charset="0"/>
                  </a:rPr>
                  <a:t>Addr</a:t>
                </a:r>
                <a:r>
                  <a:rPr lang="en-US" sz="1600" dirty="0">
                    <a:latin typeface="Arial" panose="020B0604020202020204" pitchFamily="34" charset="0"/>
                  </a:rPr>
                  <a:t> State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err="1">
                    <a:latin typeface="Arial" panose="020B0604020202020204" pitchFamily="34" charset="0"/>
                  </a:rPr>
                  <a:t>Cust</a:t>
                </a:r>
                <a:r>
                  <a:rPr lang="en-US" sz="1600" dirty="0">
                    <a:latin typeface="Arial" panose="020B0604020202020204" pitchFamily="34" charset="0"/>
                  </a:rPr>
                  <a:t> ZIP Code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Customer Type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Customer Status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...</a:t>
                </a:r>
              </a:p>
            </p:txBody>
          </p:sp>
        </p:grpSp>
      </p:grpSp>
      <p:grpSp>
        <p:nvGrpSpPr>
          <p:cNvPr id="68615" name="Group 9"/>
          <p:cNvGrpSpPr>
            <a:grpSpLocks/>
          </p:cNvGrpSpPr>
          <p:nvPr/>
        </p:nvGrpSpPr>
        <p:grpSpPr bwMode="auto">
          <a:xfrm>
            <a:off x="4855655" y="1524001"/>
            <a:ext cx="2000250" cy="2579286"/>
            <a:chOff x="2117" y="770"/>
            <a:chExt cx="1443" cy="1933"/>
          </a:xfrm>
        </p:grpSpPr>
        <p:grpSp>
          <p:nvGrpSpPr>
            <p:cNvPr id="68652" name="Group 10"/>
            <p:cNvGrpSpPr>
              <a:grpSpLocks/>
            </p:cNvGrpSpPr>
            <p:nvPr/>
          </p:nvGrpSpPr>
          <p:grpSpPr bwMode="auto">
            <a:xfrm>
              <a:off x="2194" y="1017"/>
              <a:ext cx="1366" cy="1686"/>
              <a:chOff x="2194" y="1017"/>
              <a:chExt cx="1366" cy="1686"/>
            </a:xfrm>
          </p:grpSpPr>
          <p:sp>
            <p:nvSpPr>
              <p:cNvPr id="30" name="Rectangle 11"/>
              <p:cNvSpPr>
                <a:spLocks noChangeArrowheads="1"/>
              </p:cNvSpPr>
              <p:nvPr/>
            </p:nvSpPr>
            <p:spPr bwMode="auto">
              <a:xfrm>
                <a:off x="2194" y="1017"/>
                <a:ext cx="1366" cy="61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31" name="Rectangle 12"/>
              <p:cNvSpPr>
                <a:spLocks noChangeArrowheads="1"/>
              </p:cNvSpPr>
              <p:nvPr/>
            </p:nvSpPr>
            <p:spPr bwMode="auto">
              <a:xfrm>
                <a:off x="2194" y="1663"/>
                <a:ext cx="1366" cy="103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8656" name="Rectangle 13"/>
              <p:cNvSpPr>
                <a:spLocks noChangeArrowheads="1"/>
              </p:cNvSpPr>
              <p:nvPr/>
            </p:nvSpPr>
            <p:spPr bwMode="auto">
              <a:xfrm>
                <a:off x="2215" y="1021"/>
                <a:ext cx="1034" cy="6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Arial" panose="020B0604020202020204" pitchFamily="34" charset="0"/>
                  </a:rPr>
                  <a:t>Customer ID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Arial" panose="020B0604020202020204" pitchFamily="34" charset="0"/>
                  </a:rPr>
                  <a:t>Activity Date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Arial" panose="020B0604020202020204" pitchFamily="34" charset="0"/>
                  </a:rPr>
                  <a:t>Product Code</a:t>
                </a:r>
              </a:p>
            </p:txBody>
          </p:sp>
          <p:sp>
            <p:nvSpPr>
              <p:cNvPr id="68657" name="Rectangle 14"/>
              <p:cNvSpPr>
                <a:spLocks noChangeArrowheads="1"/>
              </p:cNvSpPr>
              <p:nvPr/>
            </p:nvSpPr>
            <p:spPr bwMode="auto">
              <a:xfrm>
                <a:off x="2215" y="1713"/>
                <a:ext cx="1132" cy="9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Product Name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Sales Rep ID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err="1">
                    <a:latin typeface="Arial" panose="020B0604020202020204" pitchFamily="34" charset="0"/>
                  </a:rPr>
                  <a:t>Qty</a:t>
                </a:r>
                <a:r>
                  <a:rPr lang="en-US" sz="1600" dirty="0">
                    <a:latin typeface="Arial" panose="020B0604020202020204" pitchFamily="34" charset="0"/>
                  </a:rPr>
                  <a:t> Purchased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Total Dollars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Promotion Flag</a:t>
                </a:r>
              </a:p>
            </p:txBody>
          </p:sp>
        </p:grpSp>
        <p:sp>
          <p:nvSpPr>
            <p:cNvPr id="68653" name="Rectangle 15"/>
            <p:cNvSpPr>
              <a:spLocks noChangeArrowheads="1"/>
            </p:cNvSpPr>
            <p:nvPr/>
          </p:nvSpPr>
          <p:spPr bwMode="auto">
            <a:xfrm>
              <a:off x="2117" y="770"/>
              <a:ext cx="1304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Cust Purchases</a:t>
              </a:r>
            </a:p>
          </p:txBody>
        </p:sp>
      </p:grpSp>
      <p:grpSp>
        <p:nvGrpSpPr>
          <p:cNvPr id="68616" name="Group 16"/>
          <p:cNvGrpSpPr>
            <a:grpSpLocks/>
          </p:cNvGrpSpPr>
          <p:nvPr/>
        </p:nvGrpSpPr>
        <p:grpSpPr bwMode="auto">
          <a:xfrm>
            <a:off x="7922031" y="1431768"/>
            <a:ext cx="1900239" cy="2576229"/>
            <a:chOff x="4134" y="770"/>
            <a:chExt cx="1370" cy="1935"/>
          </a:xfrm>
        </p:grpSpPr>
        <p:grpSp>
          <p:nvGrpSpPr>
            <p:cNvPr id="68646" name="Group 17"/>
            <p:cNvGrpSpPr>
              <a:grpSpLocks/>
            </p:cNvGrpSpPr>
            <p:nvPr/>
          </p:nvGrpSpPr>
          <p:grpSpPr bwMode="auto">
            <a:xfrm>
              <a:off x="4134" y="1016"/>
              <a:ext cx="1370" cy="1689"/>
              <a:chOff x="4134" y="1016"/>
              <a:chExt cx="1370" cy="1689"/>
            </a:xfrm>
          </p:grpSpPr>
          <p:sp>
            <p:nvSpPr>
              <p:cNvPr id="37" name="Rectangle 18"/>
              <p:cNvSpPr>
                <a:spLocks noChangeArrowheads="1"/>
              </p:cNvSpPr>
              <p:nvPr/>
            </p:nvSpPr>
            <p:spPr bwMode="auto">
              <a:xfrm>
                <a:off x="4134" y="1016"/>
                <a:ext cx="1370" cy="43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38" name="Rectangle 19"/>
              <p:cNvSpPr>
                <a:spLocks noChangeArrowheads="1"/>
              </p:cNvSpPr>
              <p:nvPr/>
            </p:nvSpPr>
            <p:spPr bwMode="auto">
              <a:xfrm>
                <a:off x="4134" y="1478"/>
                <a:ext cx="1370" cy="119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8650" name="Rectangle 20"/>
              <p:cNvSpPr>
                <a:spLocks noChangeArrowheads="1"/>
              </p:cNvSpPr>
              <p:nvPr/>
            </p:nvSpPr>
            <p:spPr bwMode="auto">
              <a:xfrm>
                <a:off x="4155" y="1020"/>
                <a:ext cx="1287" cy="4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Product Code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err="1">
                    <a:latin typeface="Arial" panose="020B0604020202020204" pitchFamily="34" charset="0"/>
                  </a:rPr>
                  <a:t>ProdRef</a:t>
                </a:r>
                <a:r>
                  <a:rPr lang="en-US" sz="1600" dirty="0">
                    <a:latin typeface="Arial" panose="020B0604020202020204" pitchFamily="34" charset="0"/>
                  </a:rPr>
                  <a:t> Eff. Date</a:t>
                </a:r>
              </a:p>
            </p:txBody>
          </p:sp>
          <p:sp>
            <p:nvSpPr>
              <p:cNvPr id="68651" name="Rectangle 21"/>
              <p:cNvSpPr>
                <a:spLocks noChangeArrowheads="1"/>
              </p:cNvSpPr>
              <p:nvPr/>
            </p:nvSpPr>
            <p:spPr bwMode="auto">
              <a:xfrm>
                <a:off x="4155" y="1528"/>
                <a:ext cx="1329" cy="11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err="1">
                    <a:latin typeface="Arial" panose="020B0604020202020204" pitchFamily="34" charset="0"/>
                  </a:rPr>
                  <a:t>ProdRef</a:t>
                </a:r>
                <a:r>
                  <a:rPr lang="en-US" sz="1600" dirty="0">
                    <a:latin typeface="Arial" panose="020B0604020202020204" pitchFamily="34" charset="0"/>
                  </a:rPr>
                  <a:t> End Date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Product Name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Unit Price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Product Category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Product Type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Product Sub Type</a:t>
                </a:r>
              </a:p>
            </p:txBody>
          </p:sp>
        </p:grpSp>
        <p:sp>
          <p:nvSpPr>
            <p:cNvPr id="68647" name="Rectangle 22"/>
            <p:cNvSpPr>
              <a:spLocks noChangeArrowheads="1"/>
            </p:cNvSpPr>
            <p:nvPr/>
          </p:nvSpPr>
          <p:spPr bwMode="auto">
            <a:xfrm>
              <a:off x="4189" y="770"/>
              <a:ext cx="1008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Product Ref</a:t>
              </a:r>
            </a:p>
          </p:txBody>
        </p:sp>
      </p:grpSp>
      <p:grpSp>
        <p:nvGrpSpPr>
          <p:cNvPr id="68617" name="Group 37"/>
          <p:cNvGrpSpPr>
            <a:grpSpLocks/>
          </p:cNvGrpSpPr>
          <p:nvPr/>
        </p:nvGrpSpPr>
        <p:grpSpPr bwMode="auto">
          <a:xfrm>
            <a:off x="2160085" y="4398962"/>
            <a:ext cx="2079626" cy="1822450"/>
            <a:chOff x="308" y="2738"/>
            <a:chExt cx="1500" cy="1462"/>
          </a:xfrm>
        </p:grpSpPr>
        <p:sp>
          <p:nvSpPr>
            <p:cNvPr id="68640" name="Rectangle 38"/>
            <p:cNvSpPr>
              <a:spLocks noChangeArrowheads="1"/>
            </p:cNvSpPr>
            <p:nvPr/>
          </p:nvSpPr>
          <p:spPr bwMode="auto">
            <a:xfrm>
              <a:off x="308" y="2738"/>
              <a:ext cx="1209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Cust Averages</a:t>
              </a:r>
            </a:p>
          </p:txBody>
        </p:sp>
        <p:grpSp>
          <p:nvGrpSpPr>
            <p:cNvPr id="68641" name="Group 39"/>
            <p:cNvGrpSpPr>
              <a:grpSpLocks/>
            </p:cNvGrpSpPr>
            <p:nvPr/>
          </p:nvGrpSpPr>
          <p:grpSpPr bwMode="auto">
            <a:xfrm>
              <a:off x="352" y="3034"/>
              <a:ext cx="1456" cy="1166"/>
              <a:chOff x="352" y="3034"/>
              <a:chExt cx="1456" cy="1166"/>
            </a:xfrm>
          </p:grpSpPr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52" y="3034"/>
                <a:ext cx="1456" cy="44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2" y="3498"/>
                <a:ext cx="1456" cy="63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8644" name="Rectangle 42"/>
              <p:cNvSpPr>
                <a:spLocks noChangeArrowheads="1"/>
              </p:cNvSpPr>
              <p:nvPr/>
            </p:nvSpPr>
            <p:spPr bwMode="auto">
              <a:xfrm>
                <a:off x="376" y="3054"/>
                <a:ext cx="1369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Customer ID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Cust Average Date</a:t>
                </a:r>
              </a:p>
            </p:txBody>
          </p:sp>
          <p:sp>
            <p:nvSpPr>
              <p:cNvPr id="68645" name="Rectangle 43"/>
              <p:cNvSpPr>
                <a:spLocks noChangeArrowheads="1"/>
              </p:cNvSpPr>
              <p:nvPr/>
            </p:nvSpPr>
            <p:spPr bwMode="auto">
              <a:xfrm>
                <a:off x="376" y="3535"/>
                <a:ext cx="1418" cy="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err="1">
                    <a:latin typeface="Arial" panose="020B0604020202020204" pitchFamily="34" charset="0"/>
                  </a:rPr>
                  <a:t>Cust</a:t>
                </a:r>
                <a:r>
                  <a:rPr lang="en-US" sz="1600" dirty="0">
                    <a:latin typeface="Arial" panose="020B0604020202020204" pitchFamily="34" charset="0"/>
                  </a:rPr>
                  <a:t> Avg. End Date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err="1">
                    <a:latin typeface="Arial" panose="020B0604020202020204" pitchFamily="34" charset="0"/>
                  </a:rPr>
                  <a:t>Cust</a:t>
                </a:r>
                <a:r>
                  <a:rPr lang="en-US" sz="1600" dirty="0">
                    <a:latin typeface="Arial" panose="020B0604020202020204" pitchFamily="34" charset="0"/>
                  </a:rPr>
                  <a:t> Avg. Rev.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 err="1">
                    <a:latin typeface="Arial" panose="020B0604020202020204" pitchFamily="34" charset="0"/>
                  </a:rPr>
                  <a:t>Cust</a:t>
                </a:r>
                <a:r>
                  <a:rPr lang="en-US" sz="1600" dirty="0">
                    <a:latin typeface="Arial" panose="020B0604020202020204" pitchFamily="34" charset="0"/>
                  </a:rPr>
                  <a:t> Longevity</a:t>
                </a:r>
              </a:p>
            </p:txBody>
          </p:sp>
        </p:grpSp>
      </p:grpSp>
      <p:grpSp>
        <p:nvGrpSpPr>
          <p:cNvPr id="68618" name="Group 30"/>
          <p:cNvGrpSpPr>
            <a:grpSpLocks/>
          </p:cNvGrpSpPr>
          <p:nvPr/>
        </p:nvGrpSpPr>
        <p:grpSpPr bwMode="auto">
          <a:xfrm>
            <a:off x="4709607" y="4471986"/>
            <a:ext cx="2217739" cy="1471612"/>
            <a:chOff x="2048" y="3008"/>
            <a:chExt cx="1600" cy="1181"/>
          </a:xfrm>
        </p:grpSpPr>
        <p:grpSp>
          <p:nvGrpSpPr>
            <p:cNvPr id="68634" name="Group 31"/>
            <p:cNvGrpSpPr>
              <a:grpSpLocks/>
            </p:cNvGrpSpPr>
            <p:nvPr/>
          </p:nvGrpSpPr>
          <p:grpSpPr bwMode="auto">
            <a:xfrm>
              <a:off x="2128" y="3254"/>
              <a:ext cx="1520" cy="935"/>
              <a:chOff x="2128" y="3254"/>
              <a:chExt cx="1520" cy="935"/>
            </a:xfrm>
          </p:grpSpPr>
          <p:sp>
            <p:nvSpPr>
              <p:cNvPr id="58" name="Rectangle 32"/>
              <p:cNvSpPr>
                <a:spLocks noChangeArrowheads="1"/>
              </p:cNvSpPr>
              <p:nvPr/>
            </p:nvSpPr>
            <p:spPr bwMode="auto">
              <a:xfrm>
                <a:off x="2128" y="3254"/>
                <a:ext cx="1504" cy="2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59" name="Rectangle 33"/>
              <p:cNvSpPr>
                <a:spLocks noChangeArrowheads="1"/>
              </p:cNvSpPr>
              <p:nvPr/>
            </p:nvSpPr>
            <p:spPr bwMode="auto">
              <a:xfrm>
                <a:off x="2128" y="3524"/>
                <a:ext cx="1504" cy="61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8638" name="Rectangle 34"/>
              <p:cNvSpPr>
                <a:spLocks noChangeArrowheads="1"/>
              </p:cNvSpPr>
              <p:nvPr/>
            </p:nvSpPr>
            <p:spPr bwMode="auto">
              <a:xfrm>
                <a:off x="2149" y="3258"/>
                <a:ext cx="673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Arial" panose="020B0604020202020204" pitchFamily="34" charset="0"/>
                  </a:rPr>
                  <a:t>Store ID</a:t>
                </a:r>
              </a:p>
            </p:txBody>
          </p:sp>
          <p:sp>
            <p:nvSpPr>
              <p:cNvPr id="68639" name="Rectangle 35"/>
              <p:cNvSpPr>
                <a:spLocks noChangeArrowheads="1"/>
              </p:cNvSpPr>
              <p:nvPr/>
            </p:nvSpPr>
            <p:spPr bwMode="auto">
              <a:xfrm>
                <a:off x="2160" y="3524"/>
                <a:ext cx="1488" cy="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Store Name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Store Location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dirty="0">
                    <a:latin typeface="Arial" panose="020B0604020202020204" pitchFamily="34" charset="0"/>
                  </a:rPr>
                  <a:t>Distribution Channel</a:t>
                </a:r>
              </a:p>
            </p:txBody>
          </p:sp>
        </p:grpSp>
        <p:sp>
          <p:nvSpPr>
            <p:cNvPr id="68635" name="Rectangle 36"/>
            <p:cNvSpPr>
              <a:spLocks noChangeArrowheads="1"/>
            </p:cNvSpPr>
            <p:nvPr/>
          </p:nvSpPr>
          <p:spPr bwMode="auto">
            <a:xfrm>
              <a:off x="2048" y="3008"/>
              <a:ext cx="1388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Outlet Reference</a:t>
              </a:r>
            </a:p>
          </p:txBody>
        </p:sp>
      </p:grpSp>
      <p:sp>
        <p:nvSpPr>
          <p:cNvPr id="56" name="Line 37"/>
          <p:cNvSpPr>
            <a:spLocks noChangeShapeType="1"/>
          </p:cNvSpPr>
          <p:nvPr/>
        </p:nvSpPr>
        <p:spPr bwMode="auto">
          <a:xfrm>
            <a:off x="4108499" y="2196841"/>
            <a:ext cx="853892" cy="227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08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sp>
        <p:nvSpPr>
          <p:cNvPr id="62" name="Line 38"/>
          <p:cNvSpPr>
            <a:spLocks noChangeShapeType="1"/>
          </p:cNvSpPr>
          <p:nvPr/>
        </p:nvSpPr>
        <p:spPr bwMode="auto">
          <a:xfrm flipV="1">
            <a:off x="6869619" y="1953247"/>
            <a:ext cx="1096963" cy="582612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08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grpSp>
        <p:nvGrpSpPr>
          <p:cNvPr id="68623" name="Group 23"/>
          <p:cNvGrpSpPr>
            <a:grpSpLocks/>
          </p:cNvGrpSpPr>
          <p:nvPr/>
        </p:nvGrpSpPr>
        <p:grpSpPr bwMode="auto">
          <a:xfrm>
            <a:off x="7626109" y="4540576"/>
            <a:ext cx="2073274" cy="1314007"/>
            <a:chOff x="4009" y="3106"/>
            <a:chExt cx="1495" cy="1053"/>
          </a:xfrm>
        </p:grpSpPr>
        <p:grpSp>
          <p:nvGrpSpPr>
            <p:cNvPr id="68625" name="Group 24"/>
            <p:cNvGrpSpPr>
              <a:grpSpLocks/>
            </p:cNvGrpSpPr>
            <p:nvPr/>
          </p:nvGrpSpPr>
          <p:grpSpPr bwMode="auto">
            <a:xfrm>
              <a:off x="4009" y="3373"/>
              <a:ext cx="1495" cy="786"/>
              <a:chOff x="4009" y="3373"/>
              <a:chExt cx="1495" cy="786"/>
            </a:xfrm>
          </p:grpSpPr>
          <p:sp>
            <p:nvSpPr>
              <p:cNvPr id="71" name="Rectangle 25"/>
              <p:cNvSpPr>
                <a:spLocks noChangeArrowheads="1"/>
              </p:cNvSpPr>
              <p:nvPr/>
            </p:nvSpPr>
            <p:spPr bwMode="auto">
              <a:xfrm>
                <a:off x="4009" y="3373"/>
                <a:ext cx="1495" cy="2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72" name="Rectangle 26"/>
              <p:cNvSpPr>
                <a:spLocks noChangeArrowheads="1"/>
              </p:cNvSpPr>
              <p:nvPr/>
            </p:nvSpPr>
            <p:spPr bwMode="auto">
              <a:xfrm>
                <a:off x="4009" y="3642"/>
                <a:ext cx="1495" cy="4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8629" name="Rectangle 27"/>
              <p:cNvSpPr>
                <a:spLocks noChangeArrowheads="1"/>
              </p:cNvSpPr>
              <p:nvPr/>
            </p:nvSpPr>
            <p:spPr bwMode="auto">
              <a:xfrm>
                <a:off x="4026" y="3376"/>
                <a:ext cx="1000" cy="2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Arial" panose="020B0604020202020204" pitchFamily="34" charset="0"/>
                  </a:rPr>
                  <a:t>Sales Rep ID</a:t>
                </a:r>
              </a:p>
            </p:txBody>
          </p:sp>
          <p:sp>
            <p:nvSpPr>
              <p:cNvPr id="68630" name="Rectangle 28"/>
              <p:cNvSpPr>
                <a:spLocks noChangeArrowheads="1"/>
              </p:cNvSpPr>
              <p:nvPr/>
            </p:nvSpPr>
            <p:spPr bwMode="auto">
              <a:xfrm>
                <a:off x="4026" y="3692"/>
                <a:ext cx="1444" cy="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Arial" panose="020B0604020202020204" pitchFamily="34" charset="0"/>
                  </a:rPr>
                  <a:t>Sales Person Name</a:t>
                </a:r>
              </a:p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>
                    <a:latin typeface="Arial" panose="020B0604020202020204" pitchFamily="34" charset="0"/>
                  </a:rPr>
                  <a:t>Store ID</a:t>
                </a:r>
              </a:p>
            </p:txBody>
          </p:sp>
        </p:grpSp>
        <p:sp>
          <p:nvSpPr>
            <p:cNvPr id="68626" name="Rectangle 29"/>
            <p:cNvSpPr>
              <a:spLocks noChangeArrowheads="1"/>
            </p:cNvSpPr>
            <p:nvPr/>
          </p:nvSpPr>
          <p:spPr bwMode="auto">
            <a:xfrm>
              <a:off x="4243" y="3106"/>
              <a:ext cx="1202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Sales Rep Ref</a:t>
              </a:r>
            </a:p>
          </p:txBody>
        </p:sp>
      </p:grpSp>
      <p:sp>
        <p:nvSpPr>
          <p:cNvPr id="75" name="Line 43"/>
          <p:cNvSpPr>
            <a:spLocks noChangeShapeType="1"/>
          </p:cNvSpPr>
          <p:nvPr/>
        </p:nvSpPr>
        <p:spPr bwMode="auto">
          <a:xfrm>
            <a:off x="6930191" y="5055619"/>
            <a:ext cx="668467" cy="48387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 sz="1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-108" charset="0"/>
              <a:ea typeface="ＭＳ Ｐゴシック" pitchFamily="27" charset="-128"/>
              <a:cs typeface="ＭＳ Ｐゴシック" pitchFamily="27" charset="-128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833791" y="2040341"/>
            <a:ext cx="341004" cy="5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1833791" y="4966507"/>
            <a:ext cx="341004" cy="519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913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Orientado a la informacion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11</a:t>
            </a:fld>
            <a:endParaRPr lang="es-CL"/>
          </a:p>
        </p:txBody>
      </p:sp>
      <p:grpSp>
        <p:nvGrpSpPr>
          <p:cNvPr id="69638" name="Group 63"/>
          <p:cNvGrpSpPr>
            <a:grpSpLocks/>
          </p:cNvGrpSpPr>
          <p:nvPr/>
        </p:nvGrpSpPr>
        <p:grpSpPr bwMode="auto">
          <a:xfrm>
            <a:off x="2163446" y="1636714"/>
            <a:ext cx="7443788" cy="4597400"/>
            <a:chOff x="457200" y="1301750"/>
            <a:chExt cx="8205793" cy="4794253"/>
          </a:xfrm>
        </p:grpSpPr>
        <p:sp>
          <p:nvSpPr>
            <p:cNvPr id="68" name="Line 2"/>
            <p:cNvSpPr>
              <a:spLocks noChangeShapeType="1"/>
            </p:cNvSpPr>
            <p:nvPr/>
          </p:nvSpPr>
          <p:spPr bwMode="auto">
            <a:xfrm>
              <a:off x="2693712" y="1856333"/>
              <a:ext cx="887255" cy="438701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69640" name="Rectangle 3"/>
            <p:cNvSpPr>
              <a:spLocks noChangeArrowheads="1"/>
            </p:cNvSpPr>
            <p:nvPr/>
          </p:nvSpPr>
          <p:spPr bwMode="auto">
            <a:xfrm>
              <a:off x="458789" y="1301750"/>
              <a:ext cx="2285636" cy="38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Dimension Table 1</a:t>
              </a:r>
            </a:p>
          </p:txBody>
        </p:sp>
        <p:grpSp>
          <p:nvGrpSpPr>
            <p:cNvPr id="69641" name="Group 75"/>
            <p:cNvGrpSpPr>
              <a:grpSpLocks/>
            </p:cNvGrpSpPr>
            <p:nvPr/>
          </p:nvGrpSpPr>
          <p:grpSpPr bwMode="auto">
            <a:xfrm>
              <a:off x="500063" y="1662115"/>
              <a:ext cx="2316162" cy="1781177"/>
              <a:chOff x="315" y="1047"/>
              <a:chExt cx="1459" cy="1122"/>
            </a:xfrm>
          </p:grpSpPr>
          <p:sp>
            <p:nvSpPr>
              <p:cNvPr id="109" name="Rectangle 5"/>
              <p:cNvSpPr>
                <a:spLocks noChangeArrowheads="1"/>
              </p:cNvSpPr>
              <p:nvPr/>
            </p:nvSpPr>
            <p:spPr bwMode="auto">
              <a:xfrm>
                <a:off x="309" y="1047"/>
                <a:ext cx="1465" cy="24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10" name="Rectangle 6"/>
              <p:cNvSpPr>
                <a:spLocks noChangeArrowheads="1"/>
              </p:cNvSpPr>
              <p:nvPr/>
            </p:nvSpPr>
            <p:spPr bwMode="auto">
              <a:xfrm>
                <a:off x="309" y="1328"/>
                <a:ext cx="1465" cy="85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6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sp>
          <p:nvSpPr>
            <p:cNvPr id="77" name="Line 7"/>
            <p:cNvSpPr>
              <a:spLocks noChangeShapeType="1"/>
            </p:cNvSpPr>
            <p:nvPr/>
          </p:nvSpPr>
          <p:spPr bwMode="auto">
            <a:xfrm flipV="1">
              <a:off x="5504226" y="1708997"/>
              <a:ext cx="960756" cy="146675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78" name="Line 8"/>
            <p:cNvSpPr>
              <a:spLocks noChangeShapeType="1"/>
            </p:cNvSpPr>
            <p:nvPr/>
          </p:nvSpPr>
          <p:spPr bwMode="auto">
            <a:xfrm flipV="1">
              <a:off x="2618462" y="2295034"/>
              <a:ext cx="1037755" cy="2565985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79" name="Line 9"/>
            <p:cNvSpPr>
              <a:spLocks noChangeShapeType="1"/>
            </p:cNvSpPr>
            <p:nvPr/>
          </p:nvSpPr>
          <p:spPr bwMode="auto">
            <a:xfrm>
              <a:off x="5652977" y="3101250"/>
              <a:ext cx="887254" cy="1759769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grpSp>
          <p:nvGrpSpPr>
            <p:cNvPr id="69645" name="Group 10"/>
            <p:cNvGrpSpPr>
              <a:grpSpLocks/>
            </p:cNvGrpSpPr>
            <p:nvPr/>
          </p:nvGrpSpPr>
          <p:grpSpPr bwMode="auto">
            <a:xfrm>
              <a:off x="457200" y="3886200"/>
              <a:ext cx="2352676" cy="2141538"/>
              <a:chOff x="288" y="2712"/>
              <a:chExt cx="1482" cy="1349"/>
            </a:xfrm>
          </p:grpSpPr>
          <p:sp>
            <p:nvSpPr>
              <p:cNvPr id="69670" name="Rectangle 11"/>
              <p:cNvSpPr>
                <a:spLocks noChangeArrowheads="1"/>
              </p:cNvSpPr>
              <p:nvPr/>
            </p:nvSpPr>
            <p:spPr bwMode="auto">
              <a:xfrm>
                <a:off x="288" y="2712"/>
                <a:ext cx="1440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Arial" panose="020B0604020202020204" pitchFamily="34" charset="0"/>
                  </a:rPr>
                  <a:t>Dimension Table 2</a:t>
                </a:r>
              </a:p>
            </p:txBody>
          </p:sp>
          <p:grpSp>
            <p:nvGrpSpPr>
              <p:cNvPr id="69671" name="Group 12"/>
              <p:cNvGrpSpPr>
                <a:grpSpLocks/>
              </p:cNvGrpSpPr>
              <p:nvPr/>
            </p:nvGrpSpPr>
            <p:grpSpPr bwMode="auto">
              <a:xfrm>
                <a:off x="314" y="2939"/>
                <a:ext cx="1456" cy="1122"/>
                <a:chOff x="314" y="2939"/>
                <a:chExt cx="1456" cy="1122"/>
              </a:xfrm>
            </p:grpSpPr>
            <p:sp>
              <p:nvSpPr>
                <p:cNvPr id="107" name="Rectangle 13"/>
                <p:cNvSpPr>
                  <a:spLocks noChangeArrowheads="1"/>
                </p:cNvSpPr>
                <p:nvPr/>
              </p:nvSpPr>
              <p:spPr bwMode="auto">
                <a:xfrm>
                  <a:off x="314" y="2939"/>
                  <a:ext cx="1450" cy="24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08" name="Rectangle 14"/>
                <p:cNvSpPr>
                  <a:spLocks noChangeArrowheads="1"/>
                </p:cNvSpPr>
                <p:nvPr/>
              </p:nvSpPr>
              <p:spPr bwMode="auto">
                <a:xfrm>
                  <a:off x="314" y="3220"/>
                  <a:ext cx="1450" cy="85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</p:grpSp>
        <p:grpSp>
          <p:nvGrpSpPr>
            <p:cNvPr id="69646" name="Group 15"/>
            <p:cNvGrpSpPr>
              <a:grpSpLocks/>
            </p:cNvGrpSpPr>
            <p:nvPr/>
          </p:nvGrpSpPr>
          <p:grpSpPr bwMode="auto">
            <a:xfrm>
              <a:off x="6342064" y="1301750"/>
              <a:ext cx="2319338" cy="2141538"/>
              <a:chOff x="3995" y="820"/>
              <a:chExt cx="1461" cy="1349"/>
            </a:xfrm>
          </p:grpSpPr>
          <p:grpSp>
            <p:nvGrpSpPr>
              <p:cNvPr id="69666" name="Group 16"/>
              <p:cNvGrpSpPr>
                <a:grpSpLocks/>
              </p:cNvGrpSpPr>
              <p:nvPr/>
            </p:nvGrpSpPr>
            <p:grpSpPr bwMode="auto">
              <a:xfrm>
                <a:off x="3995" y="1047"/>
                <a:ext cx="1456" cy="1122"/>
                <a:chOff x="3995" y="1047"/>
                <a:chExt cx="1456" cy="1122"/>
              </a:xfrm>
            </p:grpSpPr>
            <p:sp>
              <p:nvSpPr>
                <p:cNvPr id="103" name="Rectangle 17"/>
                <p:cNvSpPr>
                  <a:spLocks noChangeArrowheads="1"/>
                </p:cNvSpPr>
                <p:nvPr/>
              </p:nvSpPr>
              <p:spPr bwMode="auto">
                <a:xfrm>
                  <a:off x="3995" y="1047"/>
                  <a:ext cx="1450" cy="24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04" name="Rectangle 18"/>
                <p:cNvSpPr>
                  <a:spLocks noChangeArrowheads="1"/>
                </p:cNvSpPr>
                <p:nvPr/>
              </p:nvSpPr>
              <p:spPr bwMode="auto">
                <a:xfrm>
                  <a:off x="3995" y="1328"/>
                  <a:ext cx="1450" cy="85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sp>
            <p:nvSpPr>
              <p:cNvPr id="69667" name="Rectangle 19"/>
              <p:cNvSpPr>
                <a:spLocks noChangeArrowheads="1"/>
              </p:cNvSpPr>
              <p:nvPr/>
            </p:nvSpPr>
            <p:spPr bwMode="auto">
              <a:xfrm>
                <a:off x="4016" y="820"/>
                <a:ext cx="1440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Arial" panose="020B0604020202020204" pitchFamily="34" charset="0"/>
                  </a:rPr>
                  <a:t>Dimension Table 3</a:t>
                </a:r>
              </a:p>
            </p:txBody>
          </p:sp>
        </p:grpSp>
        <p:grpSp>
          <p:nvGrpSpPr>
            <p:cNvPr id="69647" name="Group 20"/>
            <p:cNvGrpSpPr>
              <a:grpSpLocks/>
            </p:cNvGrpSpPr>
            <p:nvPr/>
          </p:nvGrpSpPr>
          <p:grpSpPr bwMode="auto">
            <a:xfrm>
              <a:off x="6343654" y="3954465"/>
              <a:ext cx="2319339" cy="2141538"/>
              <a:chOff x="3996" y="2712"/>
              <a:chExt cx="1461" cy="1349"/>
            </a:xfrm>
          </p:grpSpPr>
          <p:sp>
            <p:nvSpPr>
              <p:cNvPr id="69662" name="Rectangle 21"/>
              <p:cNvSpPr>
                <a:spLocks noChangeArrowheads="1"/>
              </p:cNvSpPr>
              <p:nvPr/>
            </p:nvSpPr>
            <p:spPr bwMode="auto">
              <a:xfrm>
                <a:off x="4017" y="2712"/>
                <a:ext cx="1440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>
                    <a:latin typeface="Arial" panose="020B0604020202020204" pitchFamily="34" charset="0"/>
                  </a:rPr>
                  <a:t>Dimension Table 4</a:t>
                </a:r>
              </a:p>
            </p:txBody>
          </p:sp>
          <p:grpSp>
            <p:nvGrpSpPr>
              <p:cNvPr id="69663" name="Group 22"/>
              <p:cNvGrpSpPr>
                <a:grpSpLocks/>
              </p:cNvGrpSpPr>
              <p:nvPr/>
            </p:nvGrpSpPr>
            <p:grpSpPr bwMode="auto">
              <a:xfrm>
                <a:off x="3996" y="2939"/>
                <a:ext cx="1456" cy="1122"/>
                <a:chOff x="3996" y="2939"/>
                <a:chExt cx="1456" cy="1122"/>
              </a:xfrm>
            </p:grpSpPr>
            <p:sp>
              <p:nvSpPr>
                <p:cNvPr id="99" name="Rectangle 23"/>
                <p:cNvSpPr>
                  <a:spLocks noChangeArrowheads="1"/>
                </p:cNvSpPr>
                <p:nvPr/>
              </p:nvSpPr>
              <p:spPr bwMode="auto">
                <a:xfrm>
                  <a:off x="3996" y="2939"/>
                  <a:ext cx="1450" cy="24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00" name="Rectangle 24"/>
                <p:cNvSpPr>
                  <a:spLocks noChangeArrowheads="1"/>
                </p:cNvSpPr>
                <p:nvPr/>
              </p:nvSpPr>
              <p:spPr bwMode="auto">
                <a:xfrm>
                  <a:off x="3996" y="3216"/>
                  <a:ext cx="1450" cy="84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6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</p:grpSp>
        <p:sp>
          <p:nvSpPr>
            <p:cNvPr id="69648" name="Rectangle 25"/>
            <p:cNvSpPr>
              <a:spLocks noChangeArrowheads="1"/>
            </p:cNvSpPr>
            <p:nvPr/>
          </p:nvSpPr>
          <p:spPr bwMode="auto">
            <a:xfrm>
              <a:off x="3673475" y="1651000"/>
              <a:ext cx="1756921" cy="47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Fact Table</a:t>
              </a:r>
            </a:p>
          </p:txBody>
        </p:sp>
        <p:sp>
          <p:nvSpPr>
            <p:cNvPr id="69649" name="Rectangle 26"/>
            <p:cNvSpPr>
              <a:spLocks noChangeArrowheads="1"/>
            </p:cNvSpPr>
            <p:nvPr/>
          </p:nvSpPr>
          <p:spPr bwMode="auto">
            <a:xfrm>
              <a:off x="6386512" y="4343399"/>
              <a:ext cx="2120519" cy="38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Dimension Key 4</a:t>
              </a:r>
            </a:p>
          </p:txBody>
        </p:sp>
        <p:sp>
          <p:nvSpPr>
            <p:cNvPr id="69650" name="Rectangle 27"/>
            <p:cNvSpPr>
              <a:spLocks noChangeArrowheads="1"/>
            </p:cNvSpPr>
            <p:nvPr/>
          </p:nvSpPr>
          <p:spPr bwMode="auto">
            <a:xfrm>
              <a:off x="6386512" y="4800602"/>
              <a:ext cx="2191203" cy="1249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Description 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Aggregatn Lvl 4.1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Aggregatn Lvl 4.2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Aggregatn Lvl 4.n</a:t>
              </a:r>
            </a:p>
          </p:txBody>
        </p:sp>
        <p:sp>
          <p:nvSpPr>
            <p:cNvPr id="69651" name="Rectangle 28"/>
            <p:cNvSpPr>
              <a:spLocks noChangeArrowheads="1"/>
            </p:cNvSpPr>
            <p:nvPr/>
          </p:nvSpPr>
          <p:spPr bwMode="auto">
            <a:xfrm>
              <a:off x="542925" y="1666876"/>
              <a:ext cx="2120519" cy="38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Dimension Key 1</a:t>
              </a:r>
            </a:p>
          </p:txBody>
        </p:sp>
        <p:sp>
          <p:nvSpPr>
            <p:cNvPr id="69652" name="Rectangle 29"/>
            <p:cNvSpPr>
              <a:spLocks noChangeArrowheads="1"/>
            </p:cNvSpPr>
            <p:nvPr/>
          </p:nvSpPr>
          <p:spPr bwMode="auto">
            <a:xfrm>
              <a:off x="542925" y="2181226"/>
              <a:ext cx="2191203" cy="1249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panose="020B0604020202020204" pitchFamily="34" charset="0"/>
                </a:rPr>
                <a:t>Description 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>
                  <a:latin typeface="Arial" panose="020B0604020202020204" pitchFamily="34" charset="0"/>
                </a:rPr>
                <a:t>Aggregatn</a:t>
              </a:r>
              <a:r>
                <a:rPr lang="en-US" sz="1800" dirty="0">
                  <a:latin typeface="Arial" panose="020B0604020202020204" pitchFamily="34" charset="0"/>
                </a:rPr>
                <a:t> </a:t>
              </a:r>
              <a:r>
                <a:rPr lang="en-US" sz="1800" dirty="0" err="1">
                  <a:latin typeface="Arial" panose="020B0604020202020204" pitchFamily="34" charset="0"/>
                </a:rPr>
                <a:t>Lvl</a:t>
              </a:r>
              <a:r>
                <a:rPr lang="en-US" sz="1800" dirty="0">
                  <a:latin typeface="Arial" panose="020B0604020202020204" pitchFamily="34" charset="0"/>
                </a:rPr>
                <a:t> 1.1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>
                  <a:latin typeface="Arial" panose="020B0604020202020204" pitchFamily="34" charset="0"/>
                </a:rPr>
                <a:t>Aggregatn</a:t>
              </a:r>
              <a:r>
                <a:rPr lang="en-US" sz="1800" dirty="0">
                  <a:latin typeface="Arial" panose="020B0604020202020204" pitchFamily="34" charset="0"/>
                </a:rPr>
                <a:t> </a:t>
              </a:r>
              <a:r>
                <a:rPr lang="en-US" sz="1800" dirty="0" err="1">
                  <a:latin typeface="Arial" panose="020B0604020202020204" pitchFamily="34" charset="0"/>
                </a:rPr>
                <a:t>Lvl</a:t>
              </a:r>
              <a:r>
                <a:rPr lang="en-US" sz="1800" dirty="0">
                  <a:latin typeface="Arial" panose="020B0604020202020204" pitchFamily="34" charset="0"/>
                </a:rPr>
                <a:t> 1.2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 err="1">
                  <a:latin typeface="Arial" panose="020B0604020202020204" pitchFamily="34" charset="0"/>
                </a:rPr>
                <a:t>Aggregatn</a:t>
              </a:r>
              <a:r>
                <a:rPr lang="en-US" sz="1800" dirty="0">
                  <a:latin typeface="Arial" panose="020B0604020202020204" pitchFamily="34" charset="0"/>
                </a:rPr>
                <a:t> </a:t>
              </a:r>
              <a:r>
                <a:rPr lang="en-US" sz="1800" dirty="0" err="1">
                  <a:latin typeface="Arial" panose="020B0604020202020204" pitchFamily="34" charset="0"/>
                </a:rPr>
                <a:t>Lvl</a:t>
              </a:r>
              <a:r>
                <a:rPr lang="en-US" sz="1800" dirty="0">
                  <a:latin typeface="Arial" panose="020B0604020202020204" pitchFamily="34" charset="0"/>
                </a:rPr>
                <a:t> 1.n</a:t>
              </a:r>
            </a:p>
          </p:txBody>
        </p:sp>
        <p:sp>
          <p:nvSpPr>
            <p:cNvPr id="69653" name="Rectangle 30"/>
            <p:cNvSpPr>
              <a:spLocks noChangeArrowheads="1"/>
            </p:cNvSpPr>
            <p:nvPr/>
          </p:nvSpPr>
          <p:spPr bwMode="auto">
            <a:xfrm>
              <a:off x="541339" y="4267200"/>
              <a:ext cx="2120519" cy="38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Dimension Key 2</a:t>
              </a:r>
            </a:p>
          </p:txBody>
        </p:sp>
        <p:sp>
          <p:nvSpPr>
            <p:cNvPr id="69654" name="Rectangle 31"/>
            <p:cNvSpPr>
              <a:spLocks noChangeArrowheads="1"/>
            </p:cNvSpPr>
            <p:nvPr/>
          </p:nvSpPr>
          <p:spPr bwMode="auto">
            <a:xfrm>
              <a:off x="541339" y="4800602"/>
              <a:ext cx="2191203" cy="1249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Description 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Aggregatn Lvl 2.1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Aggregatn Lvl 2.2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Aggregatn Lvl 2.n</a:t>
              </a:r>
            </a:p>
          </p:txBody>
        </p:sp>
        <p:sp>
          <p:nvSpPr>
            <p:cNvPr id="69655" name="Rectangle 32"/>
            <p:cNvSpPr>
              <a:spLocks noChangeArrowheads="1"/>
            </p:cNvSpPr>
            <p:nvPr/>
          </p:nvSpPr>
          <p:spPr bwMode="auto">
            <a:xfrm>
              <a:off x="6384925" y="1666876"/>
              <a:ext cx="2120519" cy="382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Dimension Key 3</a:t>
              </a:r>
            </a:p>
          </p:txBody>
        </p:sp>
        <p:grpSp>
          <p:nvGrpSpPr>
            <p:cNvPr id="69656" name="Group 33"/>
            <p:cNvGrpSpPr>
              <a:grpSpLocks/>
            </p:cNvGrpSpPr>
            <p:nvPr/>
          </p:nvGrpSpPr>
          <p:grpSpPr bwMode="auto">
            <a:xfrm>
              <a:off x="3532188" y="2101851"/>
              <a:ext cx="2168525" cy="3832227"/>
              <a:chOff x="2225" y="1324"/>
              <a:chExt cx="1366" cy="2414"/>
            </a:xfrm>
          </p:grpSpPr>
          <p:sp>
            <p:nvSpPr>
              <p:cNvPr id="95" name="Rectangle 34"/>
              <p:cNvSpPr>
                <a:spLocks noChangeArrowheads="1"/>
              </p:cNvSpPr>
              <p:nvPr/>
            </p:nvSpPr>
            <p:spPr bwMode="auto">
              <a:xfrm>
                <a:off x="2225" y="1324"/>
                <a:ext cx="1366" cy="79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96" name="Rectangle 35"/>
              <p:cNvSpPr>
                <a:spLocks noChangeArrowheads="1"/>
              </p:cNvSpPr>
              <p:nvPr/>
            </p:nvSpPr>
            <p:spPr bwMode="auto">
              <a:xfrm>
                <a:off x="2225" y="2155"/>
                <a:ext cx="1366" cy="158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sp>
          <p:nvSpPr>
            <p:cNvPr id="69657" name="Rectangle 36"/>
            <p:cNvSpPr>
              <a:spLocks noChangeArrowheads="1"/>
            </p:cNvSpPr>
            <p:nvPr/>
          </p:nvSpPr>
          <p:spPr bwMode="auto">
            <a:xfrm>
              <a:off x="6384925" y="2181226"/>
              <a:ext cx="2191203" cy="1249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Description 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Aggregatn Lvl 3.1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Aggregatn Lvl 3.2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Aggregatn Lvl 3.n</a:t>
              </a:r>
            </a:p>
          </p:txBody>
        </p:sp>
        <p:sp>
          <p:nvSpPr>
            <p:cNvPr id="69658" name="Rectangle 37"/>
            <p:cNvSpPr>
              <a:spLocks noChangeArrowheads="1"/>
            </p:cNvSpPr>
            <p:nvPr/>
          </p:nvSpPr>
          <p:spPr bwMode="auto">
            <a:xfrm>
              <a:off x="3567114" y="2106613"/>
              <a:ext cx="2120519" cy="12490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Dimension Key 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Dimension Key 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Dimension Key 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Dimension Key 4</a:t>
              </a:r>
            </a:p>
          </p:txBody>
        </p:sp>
        <p:sp>
          <p:nvSpPr>
            <p:cNvPr id="69659" name="Rectangle 38"/>
            <p:cNvSpPr>
              <a:spLocks noChangeArrowheads="1"/>
            </p:cNvSpPr>
            <p:nvPr/>
          </p:nvSpPr>
          <p:spPr bwMode="auto">
            <a:xfrm>
              <a:off x="3567114" y="3498850"/>
              <a:ext cx="904755" cy="2404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Fact 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Fact 2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Fact 3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Fact 4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.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panose="020B0604020202020204" pitchFamily="34" charset="0"/>
                </a:rPr>
                <a:t>Fact 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38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Tablas Dimensionales</a:t>
            </a:r>
            <a:endParaRPr lang="es-ES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Representan las entidades de negocio en una empresa</a:t>
            </a:r>
            <a:r>
              <a:rPr lang="es-ES" sz="2400" dirty="0"/>
              <a:t>, la cual usualmente representa información por </a:t>
            </a:r>
            <a:r>
              <a:rPr lang="es-ES" sz="2400" u="sng" dirty="0"/>
              <a:t>jerarquías</a:t>
            </a:r>
            <a:r>
              <a:rPr lang="es-ES" sz="2400" dirty="0"/>
              <a:t>, tales como  departamentos, lugares y productos.</a:t>
            </a:r>
          </a:p>
          <a:p>
            <a:r>
              <a:rPr lang="es-ES" sz="2400" dirty="0"/>
              <a:t>Usualmente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cambian poco</a:t>
            </a:r>
            <a:r>
              <a:rPr lang="es-ES" sz="2400" dirty="0"/>
              <a:t> y no son muy largas, pero afectan el rendimiento de las consultas debido a los </a:t>
            </a:r>
            <a:r>
              <a:rPr lang="es-ES" sz="2400" i="1" dirty="0" err="1"/>
              <a:t>joins</a:t>
            </a:r>
            <a:r>
              <a:rPr lang="es-ES" sz="2400" dirty="0"/>
              <a:t> con la </a:t>
            </a:r>
            <a:r>
              <a:rPr lang="es-ES" sz="2400" i="1" dirty="0" err="1"/>
              <a:t>Fact</a:t>
            </a:r>
            <a:r>
              <a:rPr lang="es-ES" sz="2400" i="1" dirty="0"/>
              <a:t> </a:t>
            </a:r>
            <a:r>
              <a:rPr lang="es-ES" sz="2400" i="1" dirty="0" err="1"/>
              <a:t>Table</a:t>
            </a:r>
            <a:r>
              <a:rPr lang="es-ES" sz="2400" dirty="0"/>
              <a:t>.</a:t>
            </a:r>
          </a:p>
          <a:p>
            <a:r>
              <a:rPr lang="es-ES" sz="2400" dirty="0"/>
              <a:t>A veces es necesaria una “</a:t>
            </a:r>
            <a:r>
              <a:rPr lang="es-ES" sz="2400" u="sng" dirty="0"/>
              <a:t>llave subrogante o sustituta</a:t>
            </a:r>
            <a:r>
              <a:rPr lang="es-ES" sz="2400" dirty="0"/>
              <a:t>”.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848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Tablas Dimensionales: </a:t>
            </a:r>
            <a:br>
              <a:rPr lang="es-ES_tradnl" dirty="0"/>
            </a:br>
            <a:r>
              <a:rPr lang="es-ES_tradnl" dirty="0"/>
              <a:t>Llave subrogante</a:t>
            </a:r>
            <a:endParaRPr lang="es-ES" dirty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Supongamos que en la </a:t>
            </a:r>
            <a:r>
              <a:rPr lang="es-ES" sz="2400" i="1" dirty="0" err="1"/>
              <a:t>Fact</a:t>
            </a:r>
            <a:r>
              <a:rPr lang="es-ES" sz="2400" i="1" dirty="0"/>
              <a:t> </a:t>
            </a:r>
            <a:r>
              <a:rPr lang="es-ES" sz="2400" i="1" dirty="0" err="1"/>
              <a:t>Table</a:t>
            </a:r>
            <a:r>
              <a:rPr lang="es-ES" sz="2400" i="1" dirty="0"/>
              <a:t> </a:t>
            </a:r>
            <a:r>
              <a:rPr lang="es-ES" sz="2400" dirty="0"/>
              <a:t>se desea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mantener 3 años</a:t>
            </a:r>
            <a:r>
              <a:rPr lang="es-ES" sz="2400" dirty="0"/>
              <a:t> de historia acerca de los productos vendidos.</a:t>
            </a:r>
          </a:p>
          <a:p>
            <a:r>
              <a:rPr lang="es-ES" sz="2400" dirty="0"/>
              <a:t>En el Sistema Operacional se decidió limpiar el archivo de productos cada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18 meses </a:t>
            </a:r>
            <a:r>
              <a:rPr lang="es-ES" sz="2400" dirty="0"/>
              <a:t>¿qué hacemos? </a:t>
            </a:r>
          </a:p>
          <a:p>
            <a:r>
              <a:rPr lang="es-ES" sz="2400" dirty="0"/>
              <a:t>Algunos </a:t>
            </a:r>
            <a:r>
              <a:rPr lang="es-ES" sz="2400" u="sng" dirty="0"/>
              <a:t>escenarios que se pueden presentar </a:t>
            </a:r>
            <a:r>
              <a:rPr lang="es-ES" sz="2400" dirty="0"/>
              <a:t>en producción: </a:t>
            </a:r>
          </a:p>
          <a:p>
            <a:pPr lvl="1"/>
            <a:r>
              <a:rPr lang="es-ES" sz="2000" dirty="0"/>
              <a:t>Reutilizar las llaves que fueron borradas, ¿pero qué pasa en el DW? </a:t>
            </a:r>
          </a:p>
          <a:p>
            <a:pPr lvl="1"/>
            <a:r>
              <a:rPr lang="es-ES" sz="2000" dirty="0"/>
              <a:t>Se pudo cometer un error y re utilizar llaves, aun cuando no se debía. </a:t>
            </a:r>
          </a:p>
          <a:p>
            <a:pPr lvl="1"/>
            <a:r>
              <a:rPr lang="es-ES" sz="2000" dirty="0"/>
              <a:t>Se produjo una reasignación de llaves y a nadie le avisaron.</a:t>
            </a:r>
          </a:p>
          <a:p>
            <a:pPr lvl="1"/>
            <a:r>
              <a:rPr lang="es-ES" sz="2000" dirty="0"/>
              <a:t>Se produjo un re formateo de la llave, antes eran 10 caracteres y ahora 12.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920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>
            <a:off x="3939796" y="4894296"/>
            <a:ext cx="2213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939796" y="4557739"/>
            <a:ext cx="2213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Tablas Dimensionales: </a:t>
            </a:r>
            <a:br>
              <a:rPr lang="es-ES_tradnl" dirty="0"/>
            </a:br>
            <a:r>
              <a:rPr lang="es-ES_tradnl" dirty="0"/>
              <a:t>Llave subrogante</a:t>
            </a:r>
            <a:endParaRPr lang="es-ES" dirty="0"/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La crisis originada por estos cambios sucede muchas veces en un DW. Evidentemente, los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intereses</a:t>
            </a:r>
            <a:r>
              <a:rPr lang="es-ES" sz="2400" dirty="0"/>
              <a:t> de Producción (Sistema Operacional) y del DW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son distintos</a:t>
            </a:r>
            <a:r>
              <a:rPr lang="es-ES" sz="2400" dirty="0"/>
              <a:t>.</a:t>
            </a:r>
          </a:p>
          <a:p>
            <a:r>
              <a:rPr lang="es-ES" sz="2400" dirty="0"/>
              <a:t>Entonces, se requiere una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llave subrogante</a:t>
            </a:r>
            <a:r>
              <a:rPr lang="es-ES" sz="2400" dirty="0"/>
              <a:t>.</a:t>
            </a:r>
          </a:p>
          <a:p>
            <a:endParaRPr lang="es-ES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14</a:t>
            </a:fld>
            <a:endParaRPr lang="es-CL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806310"/>
              </p:ext>
            </p:extLst>
          </p:nvPr>
        </p:nvGraphicFramePr>
        <p:xfrm>
          <a:off x="2721499" y="3987965"/>
          <a:ext cx="2336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Producto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ID</a:t>
                      </a:r>
                      <a:r>
                        <a:rPr lang="en-CA" baseline="0" dirty="0"/>
                        <a:t> Producto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Código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Nombre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Descripción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504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Categoría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29784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76595" y="4340298"/>
            <a:ext cx="3637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err="1">
                <a:solidFill>
                  <a:schemeClr val="accent3">
                    <a:lumMod val="75000"/>
                  </a:schemeClr>
                </a:solidFill>
              </a:rPr>
              <a:t>Llave</a:t>
            </a:r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b="1" dirty="0" err="1">
                <a:solidFill>
                  <a:schemeClr val="accent3">
                    <a:lumMod val="75000"/>
                  </a:schemeClr>
                </a:solidFill>
              </a:rPr>
              <a:t>Subrrogante</a:t>
            </a:r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dirty="0" err="1"/>
              <a:t>como</a:t>
            </a:r>
            <a:r>
              <a:rPr lang="en-CA" dirty="0"/>
              <a:t> </a:t>
            </a:r>
            <a:r>
              <a:rPr lang="en-CA" i="1" dirty="0"/>
              <a:t>Primary Key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77358" y="4700965"/>
            <a:ext cx="3821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/>
              <a:t>Primary Key </a:t>
            </a:r>
            <a:r>
              <a:rPr lang="en-CA" dirty="0" err="1"/>
              <a:t>en</a:t>
            </a:r>
            <a:r>
              <a:rPr lang="en-CA" dirty="0"/>
              <a:t> el </a:t>
            </a:r>
            <a:r>
              <a:rPr lang="en-CA" b="1" dirty="0">
                <a:solidFill>
                  <a:schemeClr val="accent3">
                    <a:lumMod val="75000"/>
                  </a:schemeClr>
                </a:solidFill>
              </a:rPr>
              <a:t>Sistema </a:t>
            </a:r>
            <a:r>
              <a:rPr lang="en-CA" b="1" dirty="0" err="1">
                <a:solidFill>
                  <a:schemeClr val="accent3">
                    <a:lumMod val="75000"/>
                  </a:schemeClr>
                </a:solidFill>
              </a:rPr>
              <a:t>Operacional</a:t>
            </a:r>
            <a:endParaRPr lang="en-CA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31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Tablas Dimensionales: </a:t>
            </a:r>
            <a:br>
              <a:rPr lang="es-ES_tradnl" dirty="0"/>
            </a:br>
            <a:r>
              <a:rPr lang="es-ES_tradnl" dirty="0"/>
              <a:t>Llave subrogante</a:t>
            </a:r>
            <a:endParaRPr lang="es-ES" dirty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/>
              <a:t>Se trata de una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llave artificial </a:t>
            </a:r>
            <a:r>
              <a:rPr lang="es-ES" sz="2400" dirty="0"/>
              <a:t>que es usada como sustituta de una llave natural. Es una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generalización</a:t>
            </a:r>
            <a:r>
              <a:rPr lang="es-ES" sz="2400" dirty="0"/>
              <a:t> del registro necesaria y forma parte elemental del diseño de un DW. </a:t>
            </a:r>
          </a:p>
          <a:p>
            <a:r>
              <a:rPr lang="es-ES" sz="2400" dirty="0"/>
              <a:t>Cada </a:t>
            </a:r>
            <a:r>
              <a:rPr lang="es-ES" sz="2400" i="1" dirty="0" err="1"/>
              <a:t>join</a:t>
            </a:r>
            <a:r>
              <a:rPr lang="es-ES" sz="2400" dirty="0"/>
              <a:t> entre dimensiones y </a:t>
            </a:r>
            <a:r>
              <a:rPr lang="es-ES" sz="2400" i="1" dirty="0" err="1"/>
              <a:t>Fact</a:t>
            </a:r>
            <a:r>
              <a:rPr lang="es-ES" sz="2400" i="1" dirty="0"/>
              <a:t> </a:t>
            </a:r>
            <a:r>
              <a:rPr lang="es-ES" sz="2400" i="1" dirty="0" err="1"/>
              <a:t>Tables</a:t>
            </a:r>
            <a:r>
              <a:rPr lang="es-ES" sz="2400" i="1" dirty="0"/>
              <a:t> </a:t>
            </a:r>
            <a:r>
              <a:rPr lang="es-ES" sz="2400" u="sng" dirty="0"/>
              <a:t>se basan en claves subrogantes</a:t>
            </a:r>
            <a:r>
              <a:rPr lang="es-ES" sz="2400" dirty="0"/>
              <a:t>. </a:t>
            </a:r>
          </a:p>
          <a:p>
            <a:r>
              <a:rPr lang="es-ES" sz="2400" dirty="0"/>
              <a:t>En el Sistema Operacional, los datos que se cargarán en la tabla dimensional tienen su propia llave natural, la idea es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cambiarla por una sustituta</a:t>
            </a:r>
            <a:r>
              <a:rPr lang="es-ES" sz="2400" dirty="0"/>
              <a:t>. 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93681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Tablas Dimensionales: </a:t>
            </a:r>
            <a:br>
              <a:rPr lang="es-ES_tradnl" dirty="0"/>
            </a:br>
            <a:r>
              <a:rPr lang="es-ES_tradnl" dirty="0"/>
              <a:t>Llave subrogante</a:t>
            </a:r>
            <a:endParaRPr lang="es-ES" dirty="0"/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Generalmente, las claves subrogantes se </a:t>
            </a:r>
            <a:r>
              <a:rPr lang="es-ES" sz="2400" u="sng" dirty="0"/>
              <a:t>implementan con números enteros en crecimiento</a:t>
            </a:r>
            <a:r>
              <a:rPr lang="es-ES" sz="2400" dirty="0"/>
              <a:t>.</a:t>
            </a:r>
          </a:p>
          <a:p>
            <a:r>
              <a:rPr lang="es-ES" sz="2400" dirty="0"/>
              <a:t>Este tipo de llave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NO</a:t>
            </a:r>
            <a:r>
              <a:rPr lang="es-ES" sz="2400" dirty="0"/>
              <a:t> debe ser:</a:t>
            </a:r>
          </a:p>
          <a:p>
            <a:pPr lvl="1"/>
            <a:r>
              <a:rPr lang="es-ES" sz="2000" dirty="0"/>
              <a:t>La clásica clave que dice de que se trata con sólo verla.</a:t>
            </a:r>
          </a:p>
          <a:p>
            <a:pPr lvl="1"/>
            <a:r>
              <a:rPr lang="es-ES" sz="2000" dirty="0"/>
              <a:t>Compuesta por llaves naturales. </a:t>
            </a:r>
          </a:p>
          <a:p>
            <a:r>
              <a:rPr lang="es-ES" sz="2400" dirty="0"/>
              <a:t>Lo que se desea es mantener una llave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independiente</a:t>
            </a:r>
            <a:r>
              <a:rPr lang="es-ES" sz="2400" dirty="0"/>
              <a:t> de las llaves de los Sistemas Operacionales. 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667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Tablas Dimensionales</a:t>
            </a:r>
            <a:endParaRPr lang="es-ES" dirty="0"/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Son pequeñas comparada con la </a:t>
            </a:r>
            <a:r>
              <a:rPr lang="es-ES" sz="2400" i="1" dirty="0"/>
              <a:t>Fact</a:t>
            </a:r>
            <a:r>
              <a:rPr lang="es-ES" sz="2400" dirty="0"/>
              <a:t>. No hace falta que los atributos estén relacionados y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no se aplican reglas de normalización</a:t>
            </a:r>
            <a:r>
              <a:rPr lang="es-ES" sz="2400" dirty="0"/>
              <a:t>.</a:t>
            </a:r>
          </a:p>
          <a:p>
            <a:r>
              <a:rPr lang="es-ES" sz="2400" dirty="0"/>
              <a:t>Los atributos cualifican consultas y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sirven para los cálculos</a:t>
            </a:r>
            <a:r>
              <a:rPr lang="es-ES" sz="2400" dirty="0"/>
              <a:t>.</a:t>
            </a:r>
          </a:p>
          <a:p>
            <a:r>
              <a:rPr lang="es-ES" sz="2400" dirty="0"/>
              <a:t>Una característica de las dimensiones es la estabilidad de sus datos. Por ejemplo, se puede agregar un nuevo producto, pero modificaciones como nombres de cliente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casi</a:t>
            </a:r>
            <a:r>
              <a:rPr lang="es-ES" sz="2400" dirty="0"/>
              <a:t> no suceden.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0480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es-ES_tradnl" sz="4400"/>
              <a:t>Tablas Dimensionales</a:t>
            </a:r>
            <a:endParaRPr lang="es-ES" sz="4400"/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r>
              <a:rPr lang="es-ES"/>
              <a:t>Por otro lado, siempre hay eventos que obligan a realizar cambios en el DW. Por eso hablamos de </a:t>
            </a:r>
            <a:r>
              <a:rPr lang="es-ES" u="sng"/>
              <a:t>dimensiones de cambio lento</a:t>
            </a:r>
            <a:r>
              <a:rPr lang="es-ES"/>
              <a:t>.</a:t>
            </a:r>
          </a:p>
          <a:p>
            <a:r>
              <a:rPr lang="es-ES"/>
              <a:t>Existen </a:t>
            </a:r>
            <a:r>
              <a:rPr lang="es-ES" b="1"/>
              <a:t>3 categorías de cambios </a:t>
            </a:r>
            <a:r>
              <a:rPr lang="es-ES"/>
              <a:t>en una dimensión:</a:t>
            </a:r>
          </a:p>
          <a:p>
            <a:pPr lvl="1"/>
            <a:r>
              <a:rPr lang="es-ES"/>
              <a:t>Tipo 1: Sobrescribir un registro.</a:t>
            </a:r>
          </a:p>
          <a:p>
            <a:pPr lvl="1"/>
            <a:r>
              <a:rPr lang="es-ES"/>
              <a:t>Tipo 2: Agregar un nuevo registro.</a:t>
            </a:r>
          </a:p>
          <a:p>
            <a:pPr lvl="1"/>
            <a:r>
              <a:rPr lang="es-ES"/>
              <a:t>Tipo 3: Crear un nuevo atributo.</a:t>
            </a:r>
          </a:p>
          <a:p>
            <a:endParaRPr lang="es-E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846783"/>
            <a:ext cx="5455921" cy="3164433"/>
          </a:xfrm>
          <a:prstGeom prst="rect">
            <a:avLst/>
          </a:prstGeom>
        </p:spPr>
      </p:pic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09C1CAB-88FE-4DAF-9D46-75207F4F79D9}" type="slidenum">
              <a:rPr lang="es-CL" smtClean="0"/>
              <a:pPr>
                <a:spcAft>
                  <a:spcPts val="600"/>
                </a:spcAft>
              </a:pPr>
              <a:t>18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4966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Tipo 1 Sobreescribir un Registro</a:t>
            </a:r>
            <a:endParaRPr lang="es-ES" dirty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Hay cambios que afectan el análisis de los resultados, por ejemplo si se modifica un atributo que es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usado para calcular una suma</a:t>
            </a:r>
            <a:r>
              <a:rPr lang="es-ES" sz="2400" dirty="0"/>
              <a:t>.</a:t>
            </a:r>
          </a:p>
          <a:p>
            <a:r>
              <a:rPr lang="es-ES" sz="2400" dirty="0"/>
              <a:t>En otros casos, </a:t>
            </a:r>
            <a:r>
              <a:rPr lang="es-ES" sz="2400" u="sng" dirty="0"/>
              <a:t>el cambio no afecta ningún cálculo</a:t>
            </a:r>
            <a:r>
              <a:rPr lang="es-ES" sz="2400" dirty="0"/>
              <a:t>, por ejemplo modificar una dirección en la tabla dimensional de los clientes.</a:t>
            </a:r>
          </a:p>
          <a:p>
            <a:r>
              <a:rPr lang="es-ES" sz="2400" dirty="0"/>
              <a:t>Este tipo de cambios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impide hacer seguimientos </a:t>
            </a:r>
            <a:r>
              <a:rPr lang="es-ES" sz="2400" dirty="0"/>
              <a:t>al comportamiento histórico (pasar de servicio plata a oro).</a:t>
            </a:r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19</a:t>
            </a:fld>
            <a:endParaRPr lang="es-CL"/>
          </a:p>
        </p:txBody>
      </p:sp>
      <p:grpSp>
        <p:nvGrpSpPr>
          <p:cNvPr id="81927" name="Group 15"/>
          <p:cNvGrpSpPr>
            <a:grpSpLocks/>
          </p:cNvGrpSpPr>
          <p:nvPr/>
        </p:nvGrpSpPr>
        <p:grpSpPr bwMode="auto">
          <a:xfrm>
            <a:off x="3651917" y="5364865"/>
            <a:ext cx="4570413" cy="1184276"/>
            <a:chOff x="1447800" y="5226050"/>
            <a:chExt cx="3657918" cy="565086"/>
          </a:xfrm>
        </p:grpSpPr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1447800" y="5486626"/>
              <a:ext cx="762331" cy="3045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8" name="Text Box 5"/>
            <p:cNvSpPr txBox="1">
              <a:spLocks noChangeArrowheads="1"/>
            </p:cNvSpPr>
            <p:nvPr/>
          </p:nvSpPr>
          <p:spPr bwMode="auto">
            <a:xfrm>
              <a:off x="1447800" y="5475264"/>
              <a:ext cx="622492" cy="1615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s-CL" sz="16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ea typeface="ＭＳ Ｐゴシック" pitchFamily="-110" charset="-128"/>
                </a:rPr>
                <a:t>12345</a:t>
              </a:r>
              <a:endParaRPr lang="es-CL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2210131" y="5486626"/>
              <a:ext cx="761061" cy="3045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CL">
                <a:effectLst>
                  <a:outerShdw blurRad="38100" dist="38100" dir="2700000" algn="tl">
                    <a:srgbClr val="DDDDDD"/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2258412" y="5486626"/>
              <a:ext cx="513440" cy="1615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s-CL" sz="16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ea typeface="ＭＳ Ｐゴシック" pitchFamily="-110" charset="-128"/>
                </a:rPr>
                <a:t>Juan</a:t>
              </a:r>
              <a:endParaRPr lang="es-CL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2971192" y="5486626"/>
              <a:ext cx="762331" cy="3045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23" name="Text Box 9"/>
            <p:cNvSpPr txBox="1">
              <a:spLocks noChangeArrowheads="1"/>
            </p:cNvSpPr>
            <p:nvPr/>
          </p:nvSpPr>
          <p:spPr bwMode="auto">
            <a:xfrm>
              <a:off x="2971192" y="5486626"/>
              <a:ext cx="581437" cy="1615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s-CL" sz="160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ea typeface="ＭＳ Ｐゴシック" pitchFamily="-110" charset="-128"/>
                </a:rPr>
                <a:t>Perez</a:t>
              </a:r>
              <a:endParaRPr lang="es-CL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24" name="Rectangle 10"/>
            <p:cNvSpPr>
              <a:spLocks noChangeArrowheads="1"/>
            </p:cNvSpPr>
            <p:nvPr/>
          </p:nvSpPr>
          <p:spPr bwMode="auto">
            <a:xfrm>
              <a:off x="3733522" y="5486626"/>
              <a:ext cx="762331" cy="3045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28" name="Text Box 11"/>
            <p:cNvSpPr txBox="1">
              <a:spLocks noChangeArrowheads="1"/>
            </p:cNvSpPr>
            <p:nvPr/>
          </p:nvSpPr>
          <p:spPr bwMode="auto">
            <a:xfrm>
              <a:off x="3657289" y="5486626"/>
              <a:ext cx="690489" cy="1615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s-CL" sz="1600" i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  <a:ea typeface="ＭＳ Ｐゴシック" pitchFamily="-110" charset="-128"/>
                </a:rPr>
                <a:t>soltero</a:t>
              </a:r>
              <a:endParaRPr lang="es-CL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4267154" y="5226050"/>
              <a:ext cx="677660" cy="16154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s-CL" sz="1600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ea typeface="ＭＳ Ｐゴシック" pitchFamily="-110" charset="-128"/>
                </a:rPr>
                <a:t>Casado</a:t>
              </a:r>
              <a:endParaRPr lang="es-CL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30" name="Rectangle 13"/>
            <p:cNvSpPr>
              <a:spLocks noChangeArrowheads="1"/>
            </p:cNvSpPr>
            <p:nvPr/>
          </p:nvSpPr>
          <p:spPr bwMode="auto">
            <a:xfrm>
              <a:off x="4267154" y="5257864"/>
              <a:ext cx="838564" cy="30451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459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3.4 Modelo Estrella y Snowflake</a:t>
            </a:r>
            <a:endParaRPr lang="en-U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Capitulo 3 - Modelos de Data Warehouse y operaciones OLAP</a:t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/>
              <a:t>IN5523 – Otoño 2020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16A-02C7-4D6B-8CE0-85AB403DAC17}" type="slidenum">
              <a:rPr lang="es-ES_tradnl" smtClean="0"/>
              <a:pPr/>
              <a:t>2</a:t>
            </a:fld>
            <a:endParaRPr lang="es-ES_tradnl"/>
          </a:p>
        </p:txBody>
      </p:sp>
      <p:pic>
        <p:nvPicPr>
          <p:cNvPr id="7" name="Picture 2" descr="fcfm_dii_png.png">
            <a:extLst>
              <a:ext uri="{FF2B5EF4-FFF2-40B4-BE49-F238E27FC236}">
                <a16:creationId xmlns:a16="http://schemas.microsoft.com/office/drawing/2014/main" id="{A36E511E-C6F8-4339-A94E-7AB10D09B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443" y="7"/>
            <a:ext cx="3990643" cy="151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819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Tipo 2 Agregar un nuevo Registro</a:t>
            </a:r>
            <a:endParaRPr lang="es-ES" dirty="0"/>
          </a:p>
        </p:txBody>
      </p:sp>
      <p:sp>
        <p:nvSpPr>
          <p:cNvPr id="829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Los datos antes del cambio continúan siendo resumidos y siendo analizados como antes, pero los nuevos datos se resumen y se analizan de acuerdo con el nuevo valor; esto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causa divisiones en la forma del análisis</a:t>
            </a:r>
            <a:r>
              <a:rPr lang="es-ES" sz="2400" dirty="0"/>
              <a:t>.</a:t>
            </a:r>
          </a:p>
          <a:p>
            <a:r>
              <a:rPr lang="es-ES" sz="2400" dirty="0"/>
              <a:t>Por ejemplo, en una empresa los vendedores reciben comisión por ventas. Las comisiones inciden en la comisión de sus jefes y ejecutivos y son calculadas por grupo de venta.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4548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Tipo 2 Agregar un nuevo Registro</a:t>
            </a:r>
            <a:endParaRPr lang="es-ES" dirty="0"/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Cuando un vendedor es transferido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a otro grupo</a:t>
            </a:r>
            <a:r>
              <a:rPr lang="es-ES" sz="2400" dirty="0"/>
              <a:t>, la información histórica se aplica </a:t>
            </a:r>
            <a:r>
              <a:rPr lang="es-ES" sz="2400" u="sng" dirty="0"/>
              <a:t>al grupo de origen y la próxima al nuevo grupo</a:t>
            </a:r>
            <a:r>
              <a:rPr lang="es-ES" sz="2400" dirty="0"/>
              <a:t>. Además, el total histórico de comisiones del empleado,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debe mantenerse independiente </a:t>
            </a:r>
            <a:r>
              <a:rPr lang="es-ES" sz="2400" dirty="0"/>
              <a:t>de los grupos donde trabajó.</a:t>
            </a:r>
          </a:p>
          <a:p>
            <a:r>
              <a:rPr lang="es-ES" sz="2400" dirty="0"/>
              <a:t>Un cambio del tipo 1 no es apropiado porque movería </a:t>
            </a:r>
            <a:r>
              <a:rPr lang="es-ES" sz="2400" u="sng" dirty="0"/>
              <a:t>todas las comisiones del vendedor al nuevo grupo</a:t>
            </a:r>
            <a:r>
              <a:rPr lang="es-ES" sz="2400" dirty="0"/>
              <a:t>. El cambio de tipo 2,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mantiene el registro original y agrega uno nuevo</a:t>
            </a:r>
            <a:r>
              <a:rPr lang="es-ES" sz="2400" dirty="0"/>
              <a:t>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248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Tipo 2  Agregar un nuevo Registro</a:t>
            </a:r>
            <a:endParaRPr lang="es-ES" dirty="0"/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400" dirty="0"/>
              <a:t>Para documentar el cambio, se puede agrega un nuevo campo como: </a:t>
            </a:r>
          </a:p>
          <a:p>
            <a:pPr lvl="1"/>
            <a:r>
              <a:rPr lang="es-CL" sz="2400" dirty="0" err="1"/>
              <a:t>Boolean</a:t>
            </a:r>
            <a:r>
              <a:rPr lang="es-CL" sz="2400" dirty="0"/>
              <a:t> que muestra el registro actual. </a:t>
            </a:r>
          </a:p>
          <a:p>
            <a:pPr lvl="1"/>
            <a:r>
              <a:rPr lang="es-CL" sz="2400" dirty="0"/>
              <a:t>Date con la fecha del cambio.</a:t>
            </a:r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22</a:t>
            </a:fld>
            <a:endParaRPr lang="es-CL"/>
          </a:p>
        </p:txBody>
      </p:sp>
      <p:grpSp>
        <p:nvGrpSpPr>
          <p:cNvPr id="84999" name="Group 15"/>
          <p:cNvGrpSpPr>
            <a:grpSpLocks/>
          </p:cNvGrpSpPr>
          <p:nvPr/>
        </p:nvGrpSpPr>
        <p:grpSpPr bwMode="auto">
          <a:xfrm>
            <a:off x="3027084" y="3871659"/>
            <a:ext cx="5820079" cy="2362200"/>
            <a:chOff x="1905000" y="4156075"/>
            <a:chExt cx="5271414" cy="1863725"/>
          </a:xfrm>
        </p:grpSpPr>
        <p:graphicFrame>
          <p:nvGraphicFramePr>
            <p:cNvPr id="85000" name="Object 2"/>
            <p:cNvGraphicFramePr>
              <a:graphicFrameLocks noChangeAspect="1"/>
            </p:cNvGraphicFramePr>
            <p:nvPr/>
          </p:nvGraphicFramePr>
          <p:xfrm>
            <a:off x="1905000" y="4552950"/>
            <a:ext cx="1924050" cy="1466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Hoja de cálculo" r:id="rId3" imgW="2029767" imgH="1557495" progId="Excel.Sheet.8">
                    <p:embed/>
                  </p:oleObj>
                </mc:Choice>
                <mc:Fallback>
                  <p:oleObj name="Hoja de cálculo" r:id="rId3" imgW="2029767" imgH="1557495" progId="Excel.Sheet.8">
                    <p:embed/>
                    <p:pic>
                      <p:nvPicPr>
                        <p:cNvPr id="8500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4552950"/>
                          <a:ext cx="1924050" cy="1466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5001" name="Object 3"/>
            <p:cNvGraphicFramePr>
              <a:graphicFrameLocks noChangeAspect="1"/>
            </p:cNvGraphicFramePr>
            <p:nvPr/>
          </p:nvGraphicFramePr>
          <p:xfrm>
            <a:off x="5076825" y="4895850"/>
            <a:ext cx="1933575" cy="819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Hoja de cálculo" r:id="rId5" imgW="2049864" imgH="874207" progId="Excel.Sheet.8">
                    <p:embed/>
                  </p:oleObj>
                </mc:Choice>
                <mc:Fallback>
                  <p:oleObj name="Hoja de cálculo" r:id="rId5" imgW="2049864" imgH="874207" progId="Excel.Sheet.8">
                    <p:embed/>
                    <p:pic>
                      <p:nvPicPr>
                        <p:cNvPr id="85001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6825" y="4895850"/>
                          <a:ext cx="1933575" cy="819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 Box 6"/>
            <p:cNvSpPr txBox="1">
              <a:spLocks noChangeArrowheads="1"/>
            </p:cNvSpPr>
            <p:nvPr/>
          </p:nvSpPr>
          <p:spPr bwMode="auto">
            <a:xfrm>
              <a:off x="2117800" y="4156075"/>
              <a:ext cx="1214068" cy="29139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s-CL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ea typeface="ＭＳ Ｐゴシック" pitchFamily="-110" charset="-128"/>
                </a:rPr>
                <a:t>Fact Table</a:t>
              </a:r>
              <a:endParaRPr lang="es-CL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245115" y="4434131"/>
              <a:ext cx="1931299" cy="29139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s-CL"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ea typeface="ＭＳ Ｐゴシック" pitchFamily="-110" charset="-128"/>
                </a:rPr>
                <a:t>Tabla dimensiomal</a:t>
              </a:r>
              <a:endParaRPr lang="es-CL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ＭＳ Ｐゴシック" pitchFamily="-110" charset="-128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 flipH="1" flipV="1">
              <a:off x="3810145" y="4724712"/>
              <a:ext cx="1295498" cy="4571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23" name="Line 9"/>
            <p:cNvSpPr>
              <a:spLocks noChangeShapeType="1"/>
            </p:cNvSpPr>
            <p:nvPr/>
          </p:nvSpPr>
          <p:spPr bwMode="auto">
            <a:xfrm flipH="1">
              <a:off x="3657734" y="5486234"/>
              <a:ext cx="1447910" cy="764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9860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Tipo 3 Crear un nuevo atributo</a:t>
            </a:r>
            <a:endParaRPr lang="es-ES_tradnl" dirty="0"/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400" dirty="0"/>
              <a:t>Permiten un seguimiento de los cambios y se implementa </a:t>
            </a:r>
            <a:r>
              <a:rPr lang="es-CL" sz="2400" b="1" dirty="0">
                <a:solidFill>
                  <a:schemeClr val="accent3">
                    <a:lumMod val="75000"/>
                  </a:schemeClr>
                </a:solidFill>
              </a:rPr>
              <a:t>agregando un campo adicional</a:t>
            </a:r>
            <a:r>
              <a:rPr lang="es-CL" sz="2400" dirty="0"/>
              <a:t>, tal como lo dice su nombre. Sólo se mantienen el dato original y el actual.</a:t>
            </a:r>
          </a:p>
          <a:p>
            <a:r>
              <a:rPr lang="es-CL" sz="2400" dirty="0"/>
              <a:t>La ventaja es que </a:t>
            </a:r>
            <a:r>
              <a:rPr lang="es-CL" sz="2400" b="1" dirty="0">
                <a:solidFill>
                  <a:schemeClr val="accent3">
                    <a:lumMod val="75000"/>
                  </a:schemeClr>
                </a:solidFill>
              </a:rPr>
              <a:t>evitan repetir registros </a:t>
            </a:r>
            <a:r>
              <a:rPr lang="es-CL" sz="2400" dirty="0"/>
              <a:t>para mantener la historia de los cambios.</a:t>
            </a:r>
          </a:p>
          <a:p>
            <a:r>
              <a:rPr lang="es-CL" sz="2400" dirty="0"/>
              <a:t>La desventaja es que </a:t>
            </a:r>
            <a:r>
              <a:rPr lang="es-CL" sz="2400" b="1" dirty="0">
                <a:solidFill>
                  <a:schemeClr val="accent3">
                    <a:lumMod val="75000"/>
                  </a:schemeClr>
                </a:solidFill>
              </a:rPr>
              <a:t>complican la consulta </a:t>
            </a:r>
            <a:r>
              <a:rPr lang="es-CL" sz="2400" dirty="0"/>
              <a:t>al necesitar acceder a campos adicionales.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23</a:t>
            </a:fld>
            <a:endParaRPr lang="es-CL"/>
          </a:p>
        </p:txBody>
      </p:sp>
      <p:graphicFrame>
        <p:nvGraphicFramePr>
          <p:cNvPr id="860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266856"/>
              </p:ext>
            </p:extLst>
          </p:nvPr>
        </p:nvGraphicFramePr>
        <p:xfrm>
          <a:off x="2774823" y="5311391"/>
          <a:ext cx="63246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Hoja de cálculo" r:id="rId3" imgW="4170066" imgH="351692" progId="Excel.Sheet.8">
                  <p:embed/>
                </p:oleObj>
              </mc:Choice>
              <mc:Fallback>
                <p:oleObj name="Hoja de cálculo" r:id="rId3" imgW="4170066" imgH="351692" progId="Excel.Sheet.8">
                  <p:embed/>
                  <p:pic>
                    <p:nvPicPr>
                      <p:cNvPr id="860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823" y="5311391"/>
                        <a:ext cx="632460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182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 de Hecho</a:t>
            </a:r>
            <a:endParaRPr lang="es-ES" dirty="0"/>
          </a:p>
        </p:txBody>
      </p:sp>
      <p:sp>
        <p:nvSpPr>
          <p:cNvPr id="75779" name="1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Cuantifica los datos </a:t>
            </a:r>
            <a:r>
              <a:rPr lang="es-ES" sz="2400" dirty="0"/>
              <a:t>que han sido descritos por las tablas dimensionales. El número de niveles de </a:t>
            </a:r>
            <a:r>
              <a:rPr lang="es-ES" sz="2400" u="sng" dirty="0"/>
              <a:t>agregación</a:t>
            </a:r>
            <a:r>
              <a:rPr lang="es-ES" sz="2400" dirty="0"/>
              <a:t> es configurable.</a:t>
            </a:r>
          </a:p>
          <a:p>
            <a:r>
              <a:rPr lang="es-ES" sz="2400" dirty="0"/>
              <a:t>La clave de la tabla es la “concatenación” de las claves foráneas.</a:t>
            </a:r>
          </a:p>
          <a:p>
            <a:pPr marL="345186" lvl="1" indent="-171450"/>
            <a:r>
              <a:rPr lang="es-ES" sz="2000" dirty="0"/>
              <a:t>Siempre contiene una tabla dimensional sobre el tiempo.</a:t>
            </a:r>
          </a:p>
          <a:p>
            <a:r>
              <a:rPr lang="es-ES" sz="2400" dirty="0"/>
              <a:t>Su tamaño, en la práctica representa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aproximadamente el 70% del DW</a:t>
            </a:r>
            <a:r>
              <a:rPr lang="es-ES" sz="2400" dirty="0"/>
              <a:t>. En algunos motores, se puede </a:t>
            </a:r>
            <a:r>
              <a:rPr lang="es-ES" sz="2400" dirty="0" err="1"/>
              <a:t>particionar</a:t>
            </a:r>
            <a:r>
              <a:rPr lang="es-ES" sz="2400" dirty="0"/>
              <a:t> para mejorar el rendimiento.</a:t>
            </a:r>
          </a:p>
          <a:p>
            <a:endParaRPr lang="es-CL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0785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 de Hecho</a:t>
            </a:r>
            <a:endParaRPr lang="es-ES" dirty="0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600" dirty="0"/>
              <a:t>La mayoría de los datos de un DW están almacenados en unas pocas </a:t>
            </a:r>
            <a:r>
              <a:rPr lang="es-ES" sz="2600" i="1" dirty="0" err="1"/>
              <a:t>Fact</a:t>
            </a:r>
            <a:r>
              <a:rPr lang="es-ES" sz="2600" i="1" dirty="0"/>
              <a:t> </a:t>
            </a:r>
            <a:r>
              <a:rPr lang="es-ES" sz="2600" i="1" dirty="0" err="1"/>
              <a:t>Tables</a:t>
            </a:r>
            <a:r>
              <a:rPr lang="es-ES" sz="2600" dirty="0"/>
              <a:t>, que contienen muchos registros. Cada fila debe almacenarse al </a:t>
            </a:r>
            <a:r>
              <a:rPr lang="es-ES" sz="2600" b="1" dirty="0">
                <a:solidFill>
                  <a:schemeClr val="accent3">
                    <a:lumMod val="75000"/>
                  </a:schemeClr>
                </a:solidFill>
              </a:rPr>
              <a:t>mismo nivel de detalle</a:t>
            </a:r>
            <a:r>
              <a:rPr lang="es-ES" sz="2600" dirty="0"/>
              <a:t>.</a:t>
            </a:r>
          </a:p>
          <a:p>
            <a:r>
              <a:rPr lang="es-ES" sz="2600" dirty="0"/>
              <a:t>Las típicas medidas que contiene son: </a:t>
            </a:r>
            <a:r>
              <a:rPr lang="es-ES" sz="2600" u="sng" dirty="0"/>
              <a:t>ventas, unidades e inventario</a:t>
            </a:r>
            <a:r>
              <a:rPr lang="es-ES" sz="2600" dirty="0"/>
              <a:t>.</a:t>
            </a:r>
          </a:p>
          <a:p>
            <a:r>
              <a:rPr lang="es-ES" sz="2600" dirty="0"/>
              <a:t>Información relevante a diferente nivel de granularidad, debe </a:t>
            </a:r>
            <a:r>
              <a:rPr lang="es-ES" sz="2600" b="1" dirty="0">
                <a:solidFill>
                  <a:schemeClr val="accent3">
                    <a:lumMod val="75000"/>
                  </a:schemeClr>
                </a:solidFill>
              </a:rPr>
              <a:t>almacenarse en </a:t>
            </a:r>
            <a:r>
              <a:rPr lang="es-ES" sz="2600" b="1" i="1" dirty="0" err="1">
                <a:solidFill>
                  <a:schemeClr val="accent3">
                    <a:lumMod val="75000"/>
                  </a:schemeClr>
                </a:solidFill>
              </a:rPr>
              <a:t>Fact</a:t>
            </a:r>
            <a:r>
              <a:rPr lang="es-ES" sz="26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600" b="1" i="1" dirty="0" err="1">
                <a:solidFill>
                  <a:schemeClr val="accent3">
                    <a:lumMod val="75000"/>
                  </a:schemeClr>
                </a:solidFill>
              </a:rPr>
              <a:t>Tables</a:t>
            </a:r>
            <a:r>
              <a:rPr lang="es-ES" sz="26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600" b="1" dirty="0">
                <a:solidFill>
                  <a:schemeClr val="accent3">
                    <a:lumMod val="75000"/>
                  </a:schemeClr>
                </a:solidFill>
              </a:rPr>
              <a:t>distintas</a:t>
            </a:r>
            <a:r>
              <a:rPr lang="es-ES" sz="2600" dirty="0"/>
              <a:t>.</a:t>
            </a:r>
          </a:p>
          <a:p>
            <a:r>
              <a:rPr lang="es-ES" sz="2600" dirty="0"/>
              <a:t>Las claves foráneas relacionan el hecho con las dimensionales, por lo que </a:t>
            </a:r>
            <a:r>
              <a:rPr lang="es-ES" sz="2600" b="1" dirty="0">
                <a:solidFill>
                  <a:schemeClr val="accent3">
                    <a:lumMod val="75000"/>
                  </a:schemeClr>
                </a:solidFill>
              </a:rPr>
              <a:t>¡no pueden ser nulas!</a:t>
            </a:r>
            <a:endParaRPr lang="es-ES_tradnl" sz="2600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S" sz="2600" dirty="0"/>
              <a:t>Los valores son generalmente numéricos y representan una </a:t>
            </a:r>
            <a:r>
              <a:rPr lang="es-ES" sz="2600" b="1" dirty="0">
                <a:solidFill>
                  <a:schemeClr val="accent3">
                    <a:lumMod val="75000"/>
                  </a:schemeClr>
                </a:solidFill>
              </a:rPr>
              <a:t>medida</a:t>
            </a:r>
            <a:r>
              <a:rPr lang="es-ES" sz="2600" dirty="0"/>
              <a:t>.</a:t>
            </a:r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8186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 de Hecho:</a:t>
            </a:r>
            <a:br>
              <a:rPr lang="es-ES_tradnl" dirty="0"/>
            </a:br>
            <a:r>
              <a:rPr lang="es-ES_tradnl" dirty="0"/>
              <a:t>Medidas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925601"/>
              </p:ext>
            </p:extLst>
          </p:nvPr>
        </p:nvGraphicFramePr>
        <p:xfrm>
          <a:off x="2292350" y="1862357"/>
          <a:ext cx="7289800" cy="4446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95853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6635920" y="3806418"/>
            <a:ext cx="16691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Tabla de Hecho: </a:t>
            </a:r>
            <a:br>
              <a:rPr lang="es-ES_tradnl" dirty="0"/>
            </a:br>
            <a:r>
              <a:rPr lang="es-ES_tradnl" dirty="0"/>
              <a:t>Medidas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27</a:t>
            </a:fld>
            <a:endParaRPr lang="es-CL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661087" y="3439976"/>
            <a:ext cx="16691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61087" y="3086641"/>
            <a:ext cx="16691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56447"/>
              </p:ext>
            </p:extLst>
          </p:nvPr>
        </p:nvGraphicFramePr>
        <p:xfrm>
          <a:off x="5442792" y="2516867"/>
          <a:ext cx="176253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5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Sales Fact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TimeKey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ProductKey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StoreKey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QntSold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504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Revenue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297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CustomerCount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662505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120240" y="2671143"/>
            <a:ext cx="28826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err="1"/>
              <a:t>QntSold</a:t>
            </a:r>
            <a:r>
              <a:rPr lang="en-CA" sz="2400" i="1" dirty="0"/>
              <a:t> y Revenue </a:t>
            </a:r>
            <a:r>
              <a:rPr lang="en-CA" sz="2400" dirty="0"/>
              <a:t>son </a:t>
            </a:r>
            <a:r>
              <a:rPr lang="en-CA" sz="2400" b="1" dirty="0" err="1">
                <a:solidFill>
                  <a:schemeClr val="accent3">
                    <a:lumMod val="75000"/>
                  </a:schemeClr>
                </a:solidFill>
              </a:rPr>
              <a:t>Medidas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2400" b="1" dirty="0" err="1">
                <a:solidFill>
                  <a:schemeClr val="accent3">
                    <a:lumMod val="75000"/>
                  </a:schemeClr>
                </a:solidFill>
              </a:rPr>
              <a:t>Aditivas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937644"/>
              </p:ext>
            </p:extLst>
          </p:nvPr>
        </p:nvGraphicFramePr>
        <p:xfrm>
          <a:off x="8398456" y="2862670"/>
          <a:ext cx="17625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5">
                  <a:extLst>
                    <a:ext uri="{9D8B030D-6E8A-4147-A177-3AD203B41FA5}">
                      <a16:colId xmlns:a16="http://schemas.microsoft.com/office/drawing/2014/main" val="4160509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Time Dim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97943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767849"/>
              </p:ext>
            </p:extLst>
          </p:nvPr>
        </p:nvGraphicFramePr>
        <p:xfrm>
          <a:off x="8398456" y="3264246"/>
          <a:ext cx="17625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5">
                  <a:extLst>
                    <a:ext uri="{9D8B030D-6E8A-4147-A177-3AD203B41FA5}">
                      <a16:colId xmlns:a16="http://schemas.microsoft.com/office/drawing/2014/main" val="4160509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Product Dim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97943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16604"/>
              </p:ext>
            </p:extLst>
          </p:nvPr>
        </p:nvGraphicFramePr>
        <p:xfrm>
          <a:off x="8398456" y="3654005"/>
          <a:ext cx="176253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5">
                  <a:extLst>
                    <a:ext uri="{9D8B030D-6E8A-4147-A177-3AD203B41FA5}">
                      <a16:colId xmlns:a16="http://schemas.microsoft.com/office/drawing/2014/main" val="4160509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Store Dim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297943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120239" y="3827442"/>
            <a:ext cx="32543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err="1"/>
              <a:t>CustomerCount</a:t>
            </a:r>
            <a:r>
              <a:rPr lang="en-CA" sz="2400" i="1" dirty="0"/>
              <a:t> </a:t>
            </a:r>
            <a:r>
              <a:rPr lang="en-CA" sz="2400" dirty="0" err="1"/>
              <a:t>es</a:t>
            </a:r>
            <a:r>
              <a:rPr lang="en-CA" sz="2400" dirty="0"/>
              <a:t> </a:t>
            </a:r>
            <a:r>
              <a:rPr lang="en-CA" sz="2400" b="1" dirty="0" err="1">
                <a:solidFill>
                  <a:schemeClr val="accent3">
                    <a:lumMod val="75000"/>
                  </a:schemeClr>
                </a:solidFill>
              </a:rPr>
              <a:t>Medida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 Semi-</a:t>
            </a:r>
            <a:r>
              <a:rPr lang="en-CA" sz="2400" b="1" dirty="0" err="1">
                <a:solidFill>
                  <a:schemeClr val="accent3">
                    <a:lumMod val="75000"/>
                  </a:schemeClr>
                </a:solidFill>
              </a:rPr>
              <a:t>Aditiva</a:t>
            </a:r>
            <a:r>
              <a:rPr lang="en-CA" sz="2400" b="1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9987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Modelo Estrella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28</a:t>
            </a:fld>
            <a:endParaRPr lang="es-CL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702777" y="1818855"/>
            <a:ext cx="6437165" cy="10081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2075" tIns="46039" rIns="92075" bIns="46039"/>
          <a:lstStyle/>
          <a:p>
            <a:pPr marL="285744" indent="-285744" algn="ctr">
              <a:lnSpc>
                <a:spcPct val="80000"/>
              </a:lnSpc>
              <a:spcBef>
                <a:spcPct val="30000"/>
              </a:spcBef>
              <a:buSzPct val="90000"/>
              <a:defRPr/>
            </a:pPr>
            <a:r>
              <a:rPr lang="es-ES" sz="2400" kern="0" dirty="0">
                <a:solidFill>
                  <a:schemeClr val="tx1"/>
                </a:solidFill>
              </a:rPr>
              <a:t>La idea es proveer acceso multidimensional en un ambienta de datos organizado en torno a categorías.</a:t>
            </a:r>
          </a:p>
          <a:p>
            <a:pPr marL="285744" indent="-285744">
              <a:lnSpc>
                <a:spcPct val="80000"/>
              </a:lnSpc>
              <a:spcBef>
                <a:spcPct val="30000"/>
              </a:spcBef>
              <a:buSzPct val="90000"/>
              <a:buFontTx/>
              <a:buChar char="-"/>
              <a:defRPr/>
            </a:pPr>
            <a:endParaRPr lang="es-ES" sz="2000" kern="0" dirty="0">
              <a:solidFill>
                <a:schemeClr val="tx1"/>
              </a:solidFill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2733104" y="3005095"/>
            <a:ext cx="6400800" cy="834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2075" tIns="46039" rIns="92075" bIns="46039" anchor="ctr"/>
          <a:lstStyle/>
          <a:p>
            <a:pPr marL="285744" indent="-285744" algn="ctr">
              <a:lnSpc>
                <a:spcPct val="80000"/>
              </a:lnSpc>
              <a:spcBef>
                <a:spcPct val="30000"/>
              </a:spcBef>
              <a:buSzPct val="90000"/>
              <a:defRPr/>
            </a:pPr>
            <a:r>
              <a:rPr lang="es-ES" sz="2400" kern="0" dirty="0">
                <a:solidFill>
                  <a:srgbClr val="000000"/>
                </a:solidFill>
              </a:rPr>
              <a:t>¿Qué pasa si tenemos muchas dimensiones?</a:t>
            </a:r>
          </a:p>
        </p:txBody>
      </p:sp>
      <p:grpSp>
        <p:nvGrpSpPr>
          <p:cNvPr id="86" name="Group 2"/>
          <p:cNvGrpSpPr>
            <a:grpSpLocks/>
          </p:cNvGrpSpPr>
          <p:nvPr/>
        </p:nvGrpSpPr>
        <p:grpSpPr bwMode="auto">
          <a:xfrm>
            <a:off x="3847406" y="4158352"/>
            <a:ext cx="4073525" cy="2449512"/>
            <a:chOff x="1274" y="912"/>
            <a:chExt cx="3218" cy="2022"/>
          </a:xfrm>
        </p:grpSpPr>
        <p:sp>
          <p:nvSpPr>
            <p:cNvPr id="88" name="Line 3"/>
            <p:cNvSpPr>
              <a:spLocks noChangeShapeType="1"/>
            </p:cNvSpPr>
            <p:nvPr/>
          </p:nvSpPr>
          <p:spPr bwMode="auto">
            <a:xfrm flipH="1">
              <a:off x="2758" y="960"/>
              <a:ext cx="1204" cy="692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grpSp>
          <p:nvGrpSpPr>
            <p:cNvPr id="89" name="Group 4"/>
            <p:cNvGrpSpPr>
              <a:grpSpLocks/>
            </p:cNvGrpSpPr>
            <p:nvPr/>
          </p:nvGrpSpPr>
          <p:grpSpPr bwMode="auto">
            <a:xfrm>
              <a:off x="3857" y="912"/>
              <a:ext cx="516" cy="580"/>
              <a:chOff x="3857" y="912"/>
              <a:chExt cx="516" cy="580"/>
            </a:xfrm>
          </p:grpSpPr>
          <p:sp>
            <p:nvSpPr>
              <p:cNvPr id="139" name="Rectangle 5"/>
              <p:cNvSpPr>
                <a:spLocks noChangeArrowheads="1"/>
              </p:cNvSpPr>
              <p:nvPr/>
            </p:nvSpPr>
            <p:spPr bwMode="auto">
              <a:xfrm>
                <a:off x="3865" y="919"/>
                <a:ext cx="507" cy="11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40" name="Rectangle 6"/>
              <p:cNvSpPr>
                <a:spLocks noChangeArrowheads="1"/>
              </p:cNvSpPr>
              <p:nvPr/>
            </p:nvSpPr>
            <p:spPr bwMode="auto">
              <a:xfrm>
                <a:off x="3865" y="1063"/>
                <a:ext cx="507" cy="4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41" name="Rectangle 7"/>
              <p:cNvSpPr>
                <a:spLocks noChangeArrowheads="1"/>
              </p:cNvSpPr>
              <p:nvPr/>
            </p:nvSpPr>
            <p:spPr bwMode="auto">
              <a:xfrm>
                <a:off x="3880" y="912"/>
                <a:ext cx="493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42" name="Rectangle 8"/>
              <p:cNvSpPr>
                <a:spLocks noChangeArrowheads="1"/>
              </p:cNvSpPr>
              <p:nvPr/>
            </p:nvSpPr>
            <p:spPr bwMode="auto">
              <a:xfrm>
                <a:off x="3857" y="1081"/>
                <a:ext cx="513" cy="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sp>
          <p:nvSpPr>
            <p:cNvPr id="90" name="Line 9"/>
            <p:cNvSpPr>
              <a:spLocks noChangeShapeType="1"/>
            </p:cNvSpPr>
            <p:nvPr/>
          </p:nvSpPr>
          <p:spPr bwMode="auto">
            <a:xfrm flipV="1">
              <a:off x="1764" y="1744"/>
              <a:ext cx="899" cy="20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91" name="Line 10"/>
            <p:cNvSpPr>
              <a:spLocks noChangeShapeType="1"/>
            </p:cNvSpPr>
            <p:nvPr/>
          </p:nvSpPr>
          <p:spPr bwMode="auto">
            <a:xfrm>
              <a:off x="2990" y="1744"/>
              <a:ext cx="1028" cy="391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92" name="Line 11"/>
            <p:cNvSpPr>
              <a:spLocks noChangeShapeType="1"/>
            </p:cNvSpPr>
            <p:nvPr/>
          </p:nvSpPr>
          <p:spPr bwMode="auto">
            <a:xfrm>
              <a:off x="1685" y="960"/>
              <a:ext cx="1351" cy="646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93" name="Line 12"/>
            <p:cNvSpPr>
              <a:spLocks noChangeShapeType="1"/>
            </p:cNvSpPr>
            <p:nvPr/>
          </p:nvSpPr>
          <p:spPr bwMode="auto">
            <a:xfrm flipV="1">
              <a:off x="2197" y="1744"/>
              <a:ext cx="513" cy="692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94" name="Line 13"/>
            <p:cNvSpPr>
              <a:spLocks noChangeShapeType="1"/>
            </p:cNvSpPr>
            <p:nvPr/>
          </p:nvSpPr>
          <p:spPr bwMode="auto">
            <a:xfrm flipV="1">
              <a:off x="2990" y="1375"/>
              <a:ext cx="419" cy="232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95" name="Line 14"/>
            <p:cNvSpPr>
              <a:spLocks noChangeShapeType="1"/>
            </p:cNvSpPr>
            <p:nvPr/>
          </p:nvSpPr>
          <p:spPr bwMode="auto">
            <a:xfrm>
              <a:off x="3091" y="1842"/>
              <a:ext cx="203" cy="574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96" name="Line 15"/>
            <p:cNvSpPr>
              <a:spLocks noChangeShapeType="1"/>
            </p:cNvSpPr>
            <p:nvPr/>
          </p:nvSpPr>
          <p:spPr bwMode="auto">
            <a:xfrm>
              <a:off x="2416" y="1436"/>
              <a:ext cx="291" cy="123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grpSp>
          <p:nvGrpSpPr>
            <p:cNvPr id="97" name="Group 16"/>
            <p:cNvGrpSpPr>
              <a:grpSpLocks/>
            </p:cNvGrpSpPr>
            <p:nvPr/>
          </p:nvGrpSpPr>
          <p:grpSpPr bwMode="auto">
            <a:xfrm>
              <a:off x="2616" y="1517"/>
              <a:ext cx="493" cy="1250"/>
              <a:chOff x="2616" y="1517"/>
              <a:chExt cx="493" cy="1250"/>
            </a:xfrm>
          </p:grpSpPr>
          <p:sp>
            <p:nvSpPr>
              <p:cNvPr id="135" name="Rectangle 17"/>
              <p:cNvSpPr>
                <a:spLocks noChangeArrowheads="1"/>
              </p:cNvSpPr>
              <p:nvPr/>
            </p:nvSpPr>
            <p:spPr bwMode="auto">
              <a:xfrm>
                <a:off x="2618" y="1525"/>
                <a:ext cx="473" cy="3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36" name="Rectangle 18"/>
              <p:cNvSpPr>
                <a:spLocks noChangeArrowheads="1"/>
              </p:cNvSpPr>
              <p:nvPr/>
            </p:nvSpPr>
            <p:spPr bwMode="auto">
              <a:xfrm>
                <a:off x="2618" y="1955"/>
                <a:ext cx="473" cy="80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37" name="Rectangle 19"/>
              <p:cNvSpPr>
                <a:spLocks noChangeArrowheads="1"/>
              </p:cNvSpPr>
              <p:nvPr/>
            </p:nvSpPr>
            <p:spPr bwMode="auto">
              <a:xfrm>
                <a:off x="2616" y="1517"/>
                <a:ext cx="493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38" name="Rectangle 20"/>
              <p:cNvSpPr>
                <a:spLocks noChangeArrowheads="1"/>
              </p:cNvSpPr>
              <p:nvPr/>
            </p:nvSpPr>
            <p:spPr bwMode="auto">
              <a:xfrm>
                <a:off x="2616" y="1972"/>
                <a:ext cx="207" cy="7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8" name="Group 21"/>
            <p:cNvGrpSpPr>
              <a:grpSpLocks/>
            </p:cNvGrpSpPr>
            <p:nvPr/>
          </p:nvGrpSpPr>
          <p:grpSpPr bwMode="auto">
            <a:xfrm>
              <a:off x="1926" y="2356"/>
              <a:ext cx="516" cy="578"/>
              <a:chOff x="1926" y="2356"/>
              <a:chExt cx="516" cy="578"/>
            </a:xfrm>
          </p:grpSpPr>
          <p:sp>
            <p:nvSpPr>
              <p:cNvPr id="131" name="Rectangle 22"/>
              <p:cNvSpPr>
                <a:spLocks noChangeArrowheads="1"/>
              </p:cNvSpPr>
              <p:nvPr/>
            </p:nvSpPr>
            <p:spPr bwMode="auto">
              <a:xfrm>
                <a:off x="1929" y="2363"/>
                <a:ext cx="505" cy="1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32" name="Rectangle 23"/>
              <p:cNvSpPr>
                <a:spLocks noChangeArrowheads="1"/>
              </p:cNvSpPr>
              <p:nvPr/>
            </p:nvSpPr>
            <p:spPr bwMode="auto">
              <a:xfrm>
                <a:off x="1929" y="2505"/>
                <a:ext cx="505" cy="4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33" name="Rectangle 24"/>
              <p:cNvSpPr>
                <a:spLocks noChangeArrowheads="1"/>
              </p:cNvSpPr>
              <p:nvPr/>
            </p:nvSpPr>
            <p:spPr bwMode="auto">
              <a:xfrm>
                <a:off x="1926" y="2356"/>
                <a:ext cx="493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34" name="Rectangle 25"/>
              <p:cNvSpPr>
                <a:spLocks noChangeArrowheads="1"/>
              </p:cNvSpPr>
              <p:nvPr/>
            </p:nvSpPr>
            <p:spPr bwMode="auto">
              <a:xfrm>
                <a:off x="1926" y="2523"/>
                <a:ext cx="513" cy="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9" name="Group 26"/>
            <p:cNvGrpSpPr>
              <a:grpSpLocks/>
            </p:cNvGrpSpPr>
            <p:nvPr/>
          </p:nvGrpSpPr>
          <p:grpSpPr bwMode="auto">
            <a:xfrm>
              <a:off x="1926" y="1374"/>
              <a:ext cx="516" cy="580"/>
              <a:chOff x="1926" y="1374"/>
              <a:chExt cx="516" cy="580"/>
            </a:xfrm>
          </p:grpSpPr>
          <p:sp>
            <p:nvSpPr>
              <p:cNvPr id="127" name="Rectangle 27"/>
              <p:cNvSpPr>
                <a:spLocks noChangeArrowheads="1"/>
              </p:cNvSpPr>
              <p:nvPr/>
            </p:nvSpPr>
            <p:spPr bwMode="auto">
              <a:xfrm>
                <a:off x="1929" y="1381"/>
                <a:ext cx="505" cy="1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8" name="Rectangle 28"/>
              <p:cNvSpPr>
                <a:spLocks noChangeArrowheads="1"/>
              </p:cNvSpPr>
              <p:nvPr/>
            </p:nvSpPr>
            <p:spPr bwMode="auto">
              <a:xfrm>
                <a:off x="1929" y="1525"/>
                <a:ext cx="505" cy="4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9" name="Rectangle 29"/>
              <p:cNvSpPr>
                <a:spLocks noChangeArrowheads="1"/>
              </p:cNvSpPr>
              <p:nvPr/>
            </p:nvSpPr>
            <p:spPr bwMode="auto">
              <a:xfrm>
                <a:off x="1926" y="1377"/>
                <a:ext cx="493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30" name="Rectangle 30"/>
              <p:cNvSpPr>
                <a:spLocks noChangeArrowheads="1"/>
              </p:cNvSpPr>
              <p:nvPr/>
            </p:nvSpPr>
            <p:spPr bwMode="auto">
              <a:xfrm>
                <a:off x="1926" y="1542"/>
                <a:ext cx="513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100" name="Group 31"/>
            <p:cNvGrpSpPr>
              <a:grpSpLocks/>
            </p:cNvGrpSpPr>
            <p:nvPr/>
          </p:nvGrpSpPr>
          <p:grpSpPr bwMode="auto">
            <a:xfrm>
              <a:off x="3258" y="2356"/>
              <a:ext cx="516" cy="578"/>
              <a:chOff x="3258" y="2356"/>
              <a:chExt cx="516" cy="578"/>
            </a:xfrm>
          </p:grpSpPr>
          <p:sp>
            <p:nvSpPr>
              <p:cNvPr id="123" name="Rectangle 32"/>
              <p:cNvSpPr>
                <a:spLocks noChangeArrowheads="1"/>
              </p:cNvSpPr>
              <p:nvPr/>
            </p:nvSpPr>
            <p:spPr bwMode="auto">
              <a:xfrm>
                <a:off x="3259" y="2363"/>
                <a:ext cx="507" cy="1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4" name="Rectangle 33"/>
              <p:cNvSpPr>
                <a:spLocks noChangeArrowheads="1"/>
              </p:cNvSpPr>
              <p:nvPr/>
            </p:nvSpPr>
            <p:spPr bwMode="auto">
              <a:xfrm>
                <a:off x="3259" y="2505"/>
                <a:ext cx="507" cy="4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5" name="Rectangle 34"/>
              <p:cNvSpPr>
                <a:spLocks noChangeArrowheads="1"/>
              </p:cNvSpPr>
              <p:nvPr/>
            </p:nvSpPr>
            <p:spPr bwMode="auto">
              <a:xfrm>
                <a:off x="3258" y="2356"/>
                <a:ext cx="493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6" name="Rectangle 35"/>
              <p:cNvSpPr>
                <a:spLocks noChangeArrowheads="1"/>
              </p:cNvSpPr>
              <p:nvPr/>
            </p:nvSpPr>
            <p:spPr bwMode="auto">
              <a:xfrm>
                <a:off x="3258" y="2523"/>
                <a:ext cx="513" cy="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101" name="Group 36"/>
            <p:cNvGrpSpPr>
              <a:grpSpLocks/>
            </p:cNvGrpSpPr>
            <p:nvPr/>
          </p:nvGrpSpPr>
          <p:grpSpPr bwMode="auto">
            <a:xfrm>
              <a:off x="3258" y="1374"/>
              <a:ext cx="516" cy="580"/>
              <a:chOff x="3258" y="1374"/>
              <a:chExt cx="516" cy="580"/>
            </a:xfrm>
          </p:grpSpPr>
          <p:sp>
            <p:nvSpPr>
              <p:cNvPr id="119" name="Rectangle 37"/>
              <p:cNvSpPr>
                <a:spLocks noChangeArrowheads="1"/>
              </p:cNvSpPr>
              <p:nvPr/>
            </p:nvSpPr>
            <p:spPr bwMode="auto">
              <a:xfrm>
                <a:off x="3259" y="1381"/>
                <a:ext cx="507" cy="1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0" name="Rectangle 38"/>
              <p:cNvSpPr>
                <a:spLocks noChangeArrowheads="1"/>
              </p:cNvSpPr>
              <p:nvPr/>
            </p:nvSpPr>
            <p:spPr bwMode="auto">
              <a:xfrm>
                <a:off x="3259" y="1525"/>
                <a:ext cx="507" cy="4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1" name="Rectangle 39"/>
              <p:cNvSpPr>
                <a:spLocks noChangeArrowheads="1"/>
              </p:cNvSpPr>
              <p:nvPr/>
            </p:nvSpPr>
            <p:spPr bwMode="auto">
              <a:xfrm>
                <a:off x="3258" y="1377"/>
                <a:ext cx="493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2" name="Rectangle 40"/>
              <p:cNvSpPr>
                <a:spLocks noChangeArrowheads="1"/>
              </p:cNvSpPr>
              <p:nvPr/>
            </p:nvSpPr>
            <p:spPr bwMode="auto">
              <a:xfrm>
                <a:off x="3258" y="1542"/>
                <a:ext cx="513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sp>
          <p:nvSpPr>
            <p:cNvPr id="102" name="Rectangle 41"/>
            <p:cNvSpPr>
              <a:spLocks noChangeArrowheads="1"/>
            </p:cNvSpPr>
            <p:nvPr/>
          </p:nvSpPr>
          <p:spPr bwMode="auto">
            <a:xfrm>
              <a:off x="1909" y="2236"/>
              <a:ext cx="538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03" name="Rectangle 42"/>
            <p:cNvSpPr>
              <a:spLocks noChangeArrowheads="1"/>
            </p:cNvSpPr>
            <p:nvPr/>
          </p:nvSpPr>
          <p:spPr bwMode="auto">
            <a:xfrm>
              <a:off x="1909" y="1255"/>
              <a:ext cx="538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grpSp>
          <p:nvGrpSpPr>
            <p:cNvPr id="104" name="Group 43"/>
            <p:cNvGrpSpPr>
              <a:grpSpLocks/>
            </p:cNvGrpSpPr>
            <p:nvPr/>
          </p:nvGrpSpPr>
          <p:grpSpPr bwMode="auto">
            <a:xfrm>
              <a:off x="1274" y="912"/>
              <a:ext cx="516" cy="580"/>
              <a:chOff x="1274" y="912"/>
              <a:chExt cx="516" cy="580"/>
            </a:xfrm>
          </p:grpSpPr>
          <p:sp>
            <p:nvSpPr>
              <p:cNvPr id="115" name="Rectangle 44"/>
              <p:cNvSpPr>
                <a:spLocks noChangeArrowheads="1"/>
              </p:cNvSpPr>
              <p:nvPr/>
            </p:nvSpPr>
            <p:spPr bwMode="auto">
              <a:xfrm>
                <a:off x="1275" y="919"/>
                <a:ext cx="507" cy="11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16" name="Rectangle 45"/>
              <p:cNvSpPr>
                <a:spLocks noChangeArrowheads="1"/>
              </p:cNvSpPr>
              <p:nvPr/>
            </p:nvSpPr>
            <p:spPr bwMode="auto">
              <a:xfrm>
                <a:off x="1275" y="1063"/>
                <a:ext cx="507" cy="4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17" name="Rectangle 46"/>
              <p:cNvSpPr>
                <a:spLocks noChangeArrowheads="1"/>
              </p:cNvSpPr>
              <p:nvPr/>
            </p:nvSpPr>
            <p:spPr bwMode="auto">
              <a:xfrm>
                <a:off x="1274" y="912"/>
                <a:ext cx="493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18" name="Rectangle 47"/>
              <p:cNvSpPr>
                <a:spLocks noChangeArrowheads="1"/>
              </p:cNvSpPr>
              <p:nvPr/>
            </p:nvSpPr>
            <p:spPr bwMode="auto">
              <a:xfrm>
                <a:off x="1274" y="1081"/>
                <a:ext cx="513" cy="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105" name="Group 48"/>
            <p:cNvGrpSpPr>
              <a:grpSpLocks/>
            </p:cNvGrpSpPr>
            <p:nvPr/>
          </p:nvGrpSpPr>
          <p:grpSpPr bwMode="auto">
            <a:xfrm>
              <a:off x="1274" y="1882"/>
              <a:ext cx="516" cy="579"/>
              <a:chOff x="1274" y="1882"/>
              <a:chExt cx="516" cy="579"/>
            </a:xfrm>
          </p:grpSpPr>
          <p:sp>
            <p:nvSpPr>
              <p:cNvPr id="111" name="Rectangle 49"/>
              <p:cNvSpPr>
                <a:spLocks noChangeArrowheads="1"/>
              </p:cNvSpPr>
              <p:nvPr/>
            </p:nvSpPr>
            <p:spPr bwMode="auto">
              <a:xfrm>
                <a:off x="1275" y="1888"/>
                <a:ext cx="507" cy="1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12" name="Rectangle 50"/>
              <p:cNvSpPr>
                <a:spLocks noChangeArrowheads="1"/>
              </p:cNvSpPr>
              <p:nvPr/>
            </p:nvSpPr>
            <p:spPr bwMode="auto">
              <a:xfrm>
                <a:off x="1275" y="2032"/>
                <a:ext cx="507" cy="4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13" name="Rectangle 51"/>
              <p:cNvSpPr>
                <a:spLocks noChangeArrowheads="1"/>
              </p:cNvSpPr>
              <p:nvPr/>
            </p:nvSpPr>
            <p:spPr bwMode="auto">
              <a:xfrm>
                <a:off x="1274" y="1882"/>
                <a:ext cx="493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14" name="Rectangle 52"/>
              <p:cNvSpPr>
                <a:spLocks noChangeArrowheads="1"/>
              </p:cNvSpPr>
              <p:nvPr/>
            </p:nvSpPr>
            <p:spPr bwMode="auto">
              <a:xfrm>
                <a:off x="1274" y="2048"/>
                <a:ext cx="513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106" name="Group 53"/>
            <p:cNvGrpSpPr>
              <a:grpSpLocks/>
            </p:cNvGrpSpPr>
            <p:nvPr/>
          </p:nvGrpSpPr>
          <p:grpSpPr bwMode="auto">
            <a:xfrm>
              <a:off x="3977" y="2020"/>
              <a:ext cx="515" cy="580"/>
              <a:chOff x="3977" y="2020"/>
              <a:chExt cx="515" cy="580"/>
            </a:xfrm>
          </p:grpSpPr>
          <p:sp>
            <p:nvSpPr>
              <p:cNvPr id="107" name="Rectangle 54"/>
              <p:cNvSpPr>
                <a:spLocks noChangeArrowheads="1"/>
              </p:cNvSpPr>
              <p:nvPr/>
            </p:nvSpPr>
            <p:spPr bwMode="auto">
              <a:xfrm>
                <a:off x="3978" y="2027"/>
                <a:ext cx="507" cy="1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08" name="Rectangle 55"/>
              <p:cNvSpPr>
                <a:spLocks noChangeArrowheads="1"/>
              </p:cNvSpPr>
              <p:nvPr/>
            </p:nvSpPr>
            <p:spPr bwMode="auto">
              <a:xfrm>
                <a:off x="3978" y="2171"/>
                <a:ext cx="507" cy="4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09" name="Rectangle 56"/>
              <p:cNvSpPr>
                <a:spLocks noChangeArrowheads="1"/>
              </p:cNvSpPr>
              <p:nvPr/>
            </p:nvSpPr>
            <p:spPr bwMode="auto">
              <a:xfrm>
                <a:off x="3977" y="2023"/>
                <a:ext cx="494" cy="1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10" name="Rectangle 57"/>
              <p:cNvSpPr>
                <a:spLocks noChangeArrowheads="1"/>
              </p:cNvSpPr>
              <p:nvPr/>
            </p:nvSpPr>
            <p:spPr bwMode="auto">
              <a:xfrm>
                <a:off x="3977" y="2188"/>
                <a:ext cx="515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41039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Combinar dimensiones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29</a:t>
            </a:fld>
            <a:endParaRPr lang="es-CL"/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046835" y="1930593"/>
            <a:ext cx="70866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2075" tIns="46039" rIns="92075" bIns="46039"/>
          <a:lstStyle/>
          <a:p>
            <a:pPr marL="285744" indent="-285744" algn="ctr">
              <a:lnSpc>
                <a:spcPct val="80000"/>
              </a:lnSpc>
              <a:spcBef>
                <a:spcPct val="30000"/>
              </a:spcBef>
              <a:buSzPct val="90000"/>
              <a:defRPr/>
            </a:pPr>
            <a:r>
              <a:rPr lang="es-ES" sz="2000" kern="0" dirty="0">
                <a:solidFill>
                  <a:schemeClr val="tx1"/>
                </a:solidFill>
              </a:rPr>
              <a:t>Se pueden identificar las dimensiones que son lógica o funcionalmente similares y combinar unas pocas dimensiones.</a:t>
            </a:r>
          </a:p>
          <a:p>
            <a:pPr marL="285744" indent="-285744">
              <a:lnSpc>
                <a:spcPct val="80000"/>
              </a:lnSpc>
              <a:spcBef>
                <a:spcPct val="30000"/>
              </a:spcBef>
              <a:buSzPct val="90000"/>
              <a:buFontTx/>
              <a:buChar char="-"/>
              <a:defRPr/>
            </a:pPr>
            <a:endParaRPr lang="es-ES" sz="2000" kern="0" dirty="0">
              <a:solidFill>
                <a:schemeClr val="tx1"/>
              </a:solidFill>
            </a:endParaRPr>
          </a:p>
        </p:txBody>
      </p:sp>
      <p:grpSp>
        <p:nvGrpSpPr>
          <p:cNvPr id="88071" name="Group 139"/>
          <p:cNvGrpSpPr>
            <a:grpSpLocks/>
          </p:cNvGrpSpPr>
          <p:nvPr/>
        </p:nvGrpSpPr>
        <p:grpSpPr bwMode="auto">
          <a:xfrm>
            <a:off x="2536973" y="2661344"/>
            <a:ext cx="6232526" cy="3946525"/>
            <a:chOff x="66675" y="1095376"/>
            <a:chExt cx="8702675" cy="5508628"/>
          </a:xfrm>
        </p:grpSpPr>
        <p:sp>
          <p:nvSpPr>
            <p:cNvPr id="141" name="Line 2"/>
            <p:cNvSpPr>
              <a:spLocks noChangeShapeType="1"/>
            </p:cNvSpPr>
            <p:nvPr/>
          </p:nvSpPr>
          <p:spPr bwMode="auto">
            <a:xfrm>
              <a:off x="5945303" y="4190932"/>
              <a:ext cx="913271" cy="1602067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43" name="Line 4"/>
            <p:cNvSpPr>
              <a:spLocks noChangeShapeType="1"/>
            </p:cNvSpPr>
            <p:nvPr/>
          </p:nvSpPr>
          <p:spPr bwMode="auto">
            <a:xfrm>
              <a:off x="5867719" y="3885143"/>
              <a:ext cx="1066222" cy="686917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44" name="Line 5"/>
            <p:cNvSpPr>
              <a:spLocks noChangeShapeType="1"/>
            </p:cNvSpPr>
            <p:nvPr/>
          </p:nvSpPr>
          <p:spPr bwMode="auto">
            <a:xfrm flipV="1">
              <a:off x="2972738" y="3581571"/>
              <a:ext cx="228318" cy="2362107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45" name="Line 6"/>
            <p:cNvSpPr>
              <a:spLocks noChangeShapeType="1"/>
            </p:cNvSpPr>
            <p:nvPr/>
          </p:nvSpPr>
          <p:spPr bwMode="auto">
            <a:xfrm flipV="1">
              <a:off x="5867719" y="1523036"/>
              <a:ext cx="760321" cy="1449172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46" name="Line 7"/>
            <p:cNvSpPr>
              <a:spLocks noChangeShapeType="1"/>
            </p:cNvSpPr>
            <p:nvPr/>
          </p:nvSpPr>
          <p:spPr bwMode="auto">
            <a:xfrm>
              <a:off x="2207985" y="1600592"/>
              <a:ext cx="917704" cy="837595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48" name="Line 15"/>
            <p:cNvSpPr>
              <a:spLocks noChangeShapeType="1"/>
            </p:cNvSpPr>
            <p:nvPr/>
          </p:nvSpPr>
          <p:spPr bwMode="auto">
            <a:xfrm flipV="1">
              <a:off x="1675983" y="2743976"/>
              <a:ext cx="1525074" cy="1446956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50" name="Line 23"/>
            <p:cNvSpPr>
              <a:spLocks noChangeShapeType="1"/>
            </p:cNvSpPr>
            <p:nvPr/>
          </p:nvSpPr>
          <p:spPr bwMode="auto">
            <a:xfrm>
              <a:off x="6096037" y="3275782"/>
              <a:ext cx="837904" cy="152894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56" name="Line 56"/>
            <p:cNvSpPr>
              <a:spLocks noChangeShapeType="1"/>
            </p:cNvSpPr>
            <p:nvPr/>
          </p:nvSpPr>
          <p:spPr bwMode="auto">
            <a:xfrm>
              <a:off x="5335716" y="3885143"/>
              <a:ext cx="532003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57" name="Line 57"/>
            <p:cNvSpPr>
              <a:spLocks noChangeShapeType="1"/>
            </p:cNvSpPr>
            <p:nvPr/>
          </p:nvSpPr>
          <p:spPr bwMode="auto">
            <a:xfrm>
              <a:off x="5335716" y="3275782"/>
              <a:ext cx="760321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58" name="Line 58"/>
            <p:cNvSpPr>
              <a:spLocks noChangeShapeType="1"/>
            </p:cNvSpPr>
            <p:nvPr/>
          </p:nvSpPr>
          <p:spPr bwMode="auto">
            <a:xfrm>
              <a:off x="5180549" y="2972209"/>
              <a:ext cx="68717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59" name="Line 59"/>
            <p:cNvSpPr>
              <a:spLocks noChangeShapeType="1"/>
            </p:cNvSpPr>
            <p:nvPr/>
          </p:nvSpPr>
          <p:spPr bwMode="auto">
            <a:xfrm>
              <a:off x="3125690" y="2438187"/>
              <a:ext cx="379051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60" name="Line 60"/>
            <p:cNvSpPr>
              <a:spLocks noChangeShapeType="1"/>
            </p:cNvSpPr>
            <p:nvPr/>
          </p:nvSpPr>
          <p:spPr bwMode="auto">
            <a:xfrm>
              <a:off x="3201057" y="2743976"/>
              <a:ext cx="303684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61" name="Line 61"/>
            <p:cNvSpPr>
              <a:spLocks noChangeShapeType="1"/>
            </p:cNvSpPr>
            <p:nvPr/>
          </p:nvSpPr>
          <p:spPr bwMode="auto">
            <a:xfrm>
              <a:off x="5639402" y="4190932"/>
              <a:ext cx="305901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62" name="Line 62"/>
            <p:cNvSpPr>
              <a:spLocks noChangeShapeType="1"/>
            </p:cNvSpPr>
            <p:nvPr/>
          </p:nvSpPr>
          <p:spPr bwMode="auto">
            <a:xfrm>
              <a:off x="3201057" y="3581571"/>
              <a:ext cx="303684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42" name="Rectangle 3"/>
            <p:cNvSpPr>
              <a:spLocks noChangeArrowheads="1"/>
            </p:cNvSpPr>
            <p:nvPr/>
          </p:nvSpPr>
          <p:spPr bwMode="auto">
            <a:xfrm>
              <a:off x="3453758" y="2249838"/>
              <a:ext cx="2249927" cy="214495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05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grpSp>
          <p:nvGrpSpPr>
            <p:cNvPr id="88078" name="Group 146"/>
            <p:cNvGrpSpPr>
              <a:grpSpLocks/>
            </p:cNvGrpSpPr>
            <p:nvPr/>
          </p:nvGrpSpPr>
          <p:grpSpPr bwMode="auto">
            <a:xfrm>
              <a:off x="6534151" y="1095376"/>
              <a:ext cx="1816100" cy="1652589"/>
              <a:chOff x="4116" y="690"/>
              <a:chExt cx="1144" cy="1041"/>
            </a:xfrm>
          </p:grpSpPr>
          <p:grpSp>
            <p:nvGrpSpPr>
              <p:cNvPr id="88134" name="Group 9"/>
              <p:cNvGrpSpPr>
                <a:grpSpLocks/>
              </p:cNvGrpSpPr>
              <p:nvPr/>
            </p:nvGrpSpPr>
            <p:grpSpPr bwMode="auto">
              <a:xfrm>
                <a:off x="4116" y="958"/>
                <a:ext cx="1144" cy="773"/>
                <a:chOff x="4116" y="958"/>
                <a:chExt cx="1144" cy="773"/>
              </a:xfrm>
            </p:grpSpPr>
            <p:sp>
              <p:nvSpPr>
                <p:cNvPr id="205" name="Rectangle 10"/>
                <p:cNvSpPr>
                  <a:spLocks noChangeArrowheads="1"/>
                </p:cNvSpPr>
                <p:nvPr/>
              </p:nvSpPr>
              <p:spPr bwMode="auto">
                <a:xfrm>
                  <a:off x="4116" y="958"/>
                  <a:ext cx="1144" cy="24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206" name="Rectangle 11"/>
                <p:cNvSpPr>
                  <a:spLocks noChangeArrowheads="1"/>
                </p:cNvSpPr>
                <p:nvPr/>
              </p:nvSpPr>
              <p:spPr bwMode="auto">
                <a:xfrm>
                  <a:off x="4116" y="1205"/>
                  <a:ext cx="1144" cy="50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80970" name="Rectangle 12"/>
                <p:cNvSpPr>
                  <a:spLocks noChangeArrowheads="1"/>
                </p:cNvSpPr>
                <p:nvPr/>
              </p:nvSpPr>
              <p:spPr bwMode="auto">
                <a:xfrm>
                  <a:off x="4143" y="979"/>
                  <a:ext cx="935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 dirty="0" err="1">
                      <a:latin typeface="Arial" charset="0"/>
                      <a:ea typeface="ＭＳ Ｐゴシック" pitchFamily="-110" charset="-128"/>
                    </a:rPr>
                    <a:t>Cust</a:t>
                  </a:r>
                  <a:r>
                    <a:rPr lang="en-US" sz="1051" dirty="0">
                      <a:latin typeface="Arial" charset="0"/>
                      <a:ea typeface="ＭＳ Ｐゴシック" pitchFamily="-110" charset="-128"/>
                    </a:rPr>
                    <a:t> ZIP Code</a:t>
                  </a:r>
                </a:p>
              </p:txBody>
            </p:sp>
            <p:sp>
              <p:nvSpPr>
                <p:cNvPr id="80971" name="Rectangle 13"/>
                <p:cNvSpPr>
                  <a:spLocks noChangeArrowheads="1"/>
                </p:cNvSpPr>
                <p:nvPr/>
              </p:nvSpPr>
              <p:spPr bwMode="auto">
                <a:xfrm>
                  <a:off x="4143" y="1226"/>
                  <a:ext cx="929" cy="5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City</a:t>
                  </a:r>
                </a:p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State/Province</a:t>
                  </a:r>
                </a:p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Country</a:t>
                  </a:r>
                </a:p>
              </p:txBody>
            </p:sp>
          </p:grpSp>
          <p:sp>
            <p:nvSpPr>
              <p:cNvPr id="80967" name="Rectangle 14"/>
              <p:cNvSpPr>
                <a:spLocks noChangeArrowheads="1"/>
              </p:cNvSpPr>
              <p:nvPr/>
            </p:nvSpPr>
            <p:spPr bwMode="auto">
              <a:xfrm>
                <a:off x="4116" y="690"/>
                <a:ext cx="884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8900" tIns="44451" rIns="88900" bIns="44451">
                <a:spAutoFit/>
              </a:bodyPr>
              <a:lstStyle/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Cust Location</a:t>
                </a:r>
              </a:p>
            </p:txBody>
          </p:sp>
        </p:grpSp>
        <p:grpSp>
          <p:nvGrpSpPr>
            <p:cNvPr id="88080" name="Group 16"/>
            <p:cNvGrpSpPr>
              <a:grpSpLocks/>
            </p:cNvGrpSpPr>
            <p:nvPr/>
          </p:nvGrpSpPr>
          <p:grpSpPr bwMode="auto">
            <a:xfrm>
              <a:off x="66676" y="3575052"/>
              <a:ext cx="1584324" cy="2133602"/>
              <a:chOff x="42" y="2406"/>
              <a:chExt cx="998" cy="1344"/>
            </a:xfrm>
          </p:grpSpPr>
          <p:sp>
            <p:nvSpPr>
              <p:cNvPr id="80960" name="Rectangle 17"/>
              <p:cNvSpPr>
                <a:spLocks noChangeArrowheads="1"/>
              </p:cNvSpPr>
              <p:nvPr/>
            </p:nvSpPr>
            <p:spPr bwMode="auto">
              <a:xfrm>
                <a:off x="196" y="2406"/>
                <a:ext cx="567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8900" tIns="44451" rIns="88900" bIns="44451">
                <a:spAutoFit/>
              </a:bodyPr>
              <a:lstStyle/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Product</a:t>
                </a:r>
              </a:p>
            </p:txBody>
          </p:sp>
          <p:grpSp>
            <p:nvGrpSpPr>
              <p:cNvPr id="88129" name="Group 18"/>
              <p:cNvGrpSpPr>
                <a:grpSpLocks/>
              </p:cNvGrpSpPr>
              <p:nvPr/>
            </p:nvGrpSpPr>
            <p:grpSpPr bwMode="auto">
              <a:xfrm>
                <a:off x="42" y="2600"/>
                <a:ext cx="998" cy="1150"/>
                <a:chOff x="42" y="2600"/>
                <a:chExt cx="998" cy="1150"/>
              </a:xfrm>
            </p:grpSpPr>
            <p:sp>
              <p:nvSpPr>
                <p:cNvPr id="199" name="Rectangle 19"/>
                <p:cNvSpPr>
                  <a:spLocks noChangeArrowheads="1"/>
                </p:cNvSpPr>
                <p:nvPr/>
              </p:nvSpPr>
              <p:spPr bwMode="auto">
                <a:xfrm>
                  <a:off x="42" y="2632"/>
                  <a:ext cx="998" cy="24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200" name="Rectangle 20"/>
                <p:cNvSpPr>
                  <a:spLocks noChangeArrowheads="1"/>
                </p:cNvSpPr>
                <p:nvPr/>
              </p:nvSpPr>
              <p:spPr bwMode="auto">
                <a:xfrm>
                  <a:off x="42" y="2879"/>
                  <a:ext cx="998" cy="87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80964" name="Rectangle 21"/>
                <p:cNvSpPr>
                  <a:spLocks noChangeArrowheads="1"/>
                </p:cNvSpPr>
                <p:nvPr/>
              </p:nvSpPr>
              <p:spPr bwMode="auto">
                <a:xfrm>
                  <a:off x="77" y="2600"/>
                  <a:ext cx="884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Product Code</a:t>
                  </a:r>
                </a:p>
              </p:txBody>
            </p:sp>
            <p:sp>
              <p:nvSpPr>
                <p:cNvPr id="80965" name="Rectangle 22"/>
                <p:cNvSpPr>
                  <a:spLocks noChangeArrowheads="1"/>
                </p:cNvSpPr>
                <p:nvPr/>
              </p:nvSpPr>
              <p:spPr bwMode="auto">
                <a:xfrm>
                  <a:off x="42" y="2907"/>
                  <a:ext cx="949" cy="6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Product Name</a:t>
                  </a:r>
                </a:p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Category</a:t>
                  </a:r>
                </a:p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Product Type</a:t>
                  </a:r>
                </a:p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Prod Sub Type</a:t>
                  </a:r>
                </a:p>
              </p:txBody>
            </p:sp>
          </p:grpSp>
        </p:grpSp>
        <p:grpSp>
          <p:nvGrpSpPr>
            <p:cNvPr id="88082" name="Group 24"/>
            <p:cNvGrpSpPr>
              <a:grpSpLocks/>
            </p:cNvGrpSpPr>
            <p:nvPr/>
          </p:nvGrpSpPr>
          <p:grpSpPr bwMode="auto">
            <a:xfrm>
              <a:off x="3343275" y="1665290"/>
              <a:ext cx="2360613" cy="4938714"/>
              <a:chOff x="2106" y="1049"/>
              <a:chExt cx="1487" cy="3111"/>
            </a:xfrm>
          </p:grpSpPr>
          <p:sp>
            <p:nvSpPr>
              <p:cNvPr id="80957" name="Rectangle 25"/>
              <p:cNvSpPr>
                <a:spLocks noChangeArrowheads="1"/>
              </p:cNvSpPr>
              <p:nvPr/>
            </p:nvSpPr>
            <p:spPr bwMode="auto">
              <a:xfrm>
                <a:off x="2176" y="2800"/>
                <a:ext cx="1417" cy="136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lIns="88900" tIns="44451" rIns="88900" bIns="44451" anchor="ctr"/>
              <a:lstStyle/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Days of Activity</a:t>
                </a:r>
              </a:p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Unit Price</a:t>
                </a:r>
              </a:p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Total Quantity</a:t>
                </a:r>
              </a:p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Total Dollars</a:t>
                </a:r>
              </a:p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Returned Qty</a:t>
                </a:r>
              </a:p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Returned Dollars</a:t>
                </a:r>
              </a:p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Promotion Qty</a:t>
                </a:r>
              </a:p>
            </p:txBody>
          </p:sp>
          <p:sp>
            <p:nvSpPr>
              <p:cNvPr id="80958" name="Rectangle 26"/>
              <p:cNvSpPr>
                <a:spLocks noChangeArrowheads="1"/>
              </p:cNvSpPr>
              <p:nvPr/>
            </p:nvSpPr>
            <p:spPr bwMode="auto">
              <a:xfrm>
                <a:off x="2106" y="1421"/>
                <a:ext cx="1242" cy="1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8900" tIns="44451" rIns="88900" bIns="44451">
                <a:spAutoFit/>
              </a:bodyPr>
              <a:lstStyle/>
              <a:p>
                <a:pPr marL="106360"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Sales Rep ID</a:t>
                </a:r>
              </a:p>
              <a:p>
                <a:pPr marL="106360"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Product Code</a:t>
                </a:r>
              </a:p>
              <a:p>
                <a:pPr marL="106360"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Cust ZIP Code</a:t>
                </a:r>
              </a:p>
              <a:p>
                <a:pPr marL="106360"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Customer Type</a:t>
                </a:r>
              </a:p>
              <a:p>
                <a:pPr marL="106360"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Cust Avg. Rev.</a:t>
                </a:r>
              </a:p>
              <a:p>
                <a:pPr marL="106360"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Cust Longevity</a:t>
                </a:r>
              </a:p>
              <a:p>
                <a:pPr marL="106360"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Week Ending Date</a:t>
                </a:r>
              </a:p>
            </p:txBody>
          </p:sp>
          <p:sp>
            <p:nvSpPr>
              <p:cNvPr id="80959" name="Rectangle 27"/>
              <p:cNvSpPr>
                <a:spLocks noChangeArrowheads="1"/>
              </p:cNvSpPr>
              <p:nvPr/>
            </p:nvSpPr>
            <p:spPr bwMode="auto">
              <a:xfrm>
                <a:off x="2208" y="1049"/>
                <a:ext cx="785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8900" tIns="44451" rIns="88900" bIns="44451">
                <a:spAutoFit/>
              </a:bodyPr>
              <a:lstStyle/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Purchases1</a:t>
                </a:r>
              </a:p>
            </p:txBody>
          </p:sp>
        </p:grpSp>
        <p:grpSp>
          <p:nvGrpSpPr>
            <p:cNvPr id="88083" name="Group 28"/>
            <p:cNvGrpSpPr>
              <a:grpSpLocks/>
            </p:cNvGrpSpPr>
            <p:nvPr/>
          </p:nvGrpSpPr>
          <p:grpSpPr bwMode="auto">
            <a:xfrm>
              <a:off x="6684963" y="2667004"/>
              <a:ext cx="1955800" cy="1109664"/>
              <a:chOff x="4211" y="1819"/>
              <a:chExt cx="1232" cy="699"/>
            </a:xfrm>
          </p:grpSpPr>
          <p:grpSp>
            <p:nvGrpSpPr>
              <p:cNvPr id="88119" name="Group 29"/>
              <p:cNvGrpSpPr>
                <a:grpSpLocks/>
              </p:cNvGrpSpPr>
              <p:nvPr/>
            </p:nvGrpSpPr>
            <p:grpSpPr bwMode="auto">
              <a:xfrm>
                <a:off x="4277" y="2025"/>
                <a:ext cx="1166" cy="493"/>
                <a:chOff x="4277" y="2025"/>
                <a:chExt cx="1166" cy="493"/>
              </a:xfrm>
            </p:grpSpPr>
            <p:sp>
              <p:nvSpPr>
                <p:cNvPr id="190" name="Rectangle 30"/>
                <p:cNvSpPr>
                  <a:spLocks noChangeArrowheads="1"/>
                </p:cNvSpPr>
                <p:nvPr/>
              </p:nvSpPr>
              <p:spPr bwMode="auto">
                <a:xfrm>
                  <a:off x="4277" y="2025"/>
                  <a:ext cx="1166" cy="22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91" name="Rectangle 31"/>
                <p:cNvSpPr>
                  <a:spLocks noChangeArrowheads="1"/>
                </p:cNvSpPr>
                <p:nvPr/>
              </p:nvSpPr>
              <p:spPr bwMode="auto">
                <a:xfrm>
                  <a:off x="4277" y="2276"/>
                  <a:ext cx="1166" cy="20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80955" name="Rectangle 32"/>
                <p:cNvSpPr>
                  <a:spLocks noChangeArrowheads="1"/>
                </p:cNvSpPr>
                <p:nvPr/>
              </p:nvSpPr>
              <p:spPr bwMode="auto">
                <a:xfrm>
                  <a:off x="4302" y="2046"/>
                  <a:ext cx="969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Customer Type</a:t>
                  </a:r>
                </a:p>
              </p:txBody>
            </p:sp>
            <p:sp>
              <p:nvSpPr>
                <p:cNvPr id="80956" name="Rectangle 33"/>
                <p:cNvSpPr>
                  <a:spLocks noChangeArrowheads="1"/>
                </p:cNvSpPr>
                <p:nvPr/>
              </p:nvSpPr>
              <p:spPr bwMode="auto">
                <a:xfrm>
                  <a:off x="4302" y="2297"/>
                  <a:ext cx="1001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Cust Type Desc</a:t>
                  </a:r>
                </a:p>
              </p:txBody>
            </p:sp>
          </p:grpSp>
          <p:sp>
            <p:nvSpPr>
              <p:cNvPr id="80952" name="Rectangle 34"/>
              <p:cNvSpPr>
                <a:spLocks noChangeArrowheads="1"/>
              </p:cNvSpPr>
              <p:nvPr/>
            </p:nvSpPr>
            <p:spPr bwMode="auto">
              <a:xfrm>
                <a:off x="4211" y="1819"/>
                <a:ext cx="969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8900" tIns="44451" rIns="88900" bIns="44451">
                <a:spAutoFit/>
              </a:bodyPr>
              <a:lstStyle/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Customer Type</a:t>
                </a:r>
              </a:p>
            </p:txBody>
          </p:sp>
        </p:grpSp>
        <p:grpSp>
          <p:nvGrpSpPr>
            <p:cNvPr id="88084" name="Group 35"/>
            <p:cNvGrpSpPr>
              <a:grpSpLocks/>
            </p:cNvGrpSpPr>
            <p:nvPr/>
          </p:nvGrpSpPr>
          <p:grpSpPr bwMode="auto">
            <a:xfrm>
              <a:off x="6684967" y="3810006"/>
              <a:ext cx="1973263" cy="1068389"/>
              <a:chOff x="4211" y="2587"/>
              <a:chExt cx="1243" cy="673"/>
            </a:xfrm>
          </p:grpSpPr>
          <p:grpSp>
            <p:nvGrpSpPr>
              <p:cNvPr id="88113" name="Group 36"/>
              <p:cNvGrpSpPr>
                <a:grpSpLocks/>
              </p:cNvGrpSpPr>
              <p:nvPr/>
            </p:nvGrpSpPr>
            <p:grpSpPr bwMode="auto">
              <a:xfrm>
                <a:off x="4288" y="2789"/>
                <a:ext cx="1166" cy="471"/>
                <a:chOff x="4288" y="2789"/>
                <a:chExt cx="1166" cy="471"/>
              </a:xfrm>
            </p:grpSpPr>
            <p:sp>
              <p:nvSpPr>
                <p:cNvPr id="184" name="Rectangle 37"/>
                <p:cNvSpPr>
                  <a:spLocks noChangeArrowheads="1"/>
                </p:cNvSpPr>
                <p:nvPr/>
              </p:nvSpPr>
              <p:spPr bwMode="auto">
                <a:xfrm>
                  <a:off x="4288" y="2789"/>
                  <a:ext cx="1166" cy="20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85" name="Rectangle 38"/>
                <p:cNvSpPr>
                  <a:spLocks noChangeArrowheads="1"/>
                </p:cNvSpPr>
                <p:nvPr/>
              </p:nvSpPr>
              <p:spPr bwMode="auto">
                <a:xfrm>
                  <a:off x="4288" y="3024"/>
                  <a:ext cx="1166" cy="22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80949" name="Rectangle 39"/>
                <p:cNvSpPr>
                  <a:spLocks noChangeArrowheads="1"/>
                </p:cNvSpPr>
                <p:nvPr/>
              </p:nvSpPr>
              <p:spPr bwMode="auto">
                <a:xfrm>
                  <a:off x="4313" y="2809"/>
                  <a:ext cx="943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Cust Longevity</a:t>
                  </a:r>
                </a:p>
              </p:txBody>
            </p:sp>
            <p:sp>
              <p:nvSpPr>
                <p:cNvPr id="80950" name="Rectangle 40"/>
                <p:cNvSpPr>
                  <a:spLocks noChangeArrowheads="1"/>
                </p:cNvSpPr>
                <p:nvPr/>
              </p:nvSpPr>
              <p:spPr bwMode="auto">
                <a:xfrm>
                  <a:off x="4313" y="3039"/>
                  <a:ext cx="1035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Cust Long. Desc</a:t>
                  </a:r>
                </a:p>
              </p:txBody>
            </p:sp>
          </p:grpSp>
          <p:sp>
            <p:nvSpPr>
              <p:cNvPr id="80946" name="Rectangle 41"/>
              <p:cNvSpPr>
                <a:spLocks noChangeArrowheads="1"/>
              </p:cNvSpPr>
              <p:nvPr/>
            </p:nvSpPr>
            <p:spPr bwMode="auto">
              <a:xfrm>
                <a:off x="4211" y="2587"/>
                <a:ext cx="1214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8900" tIns="44451" rIns="88900" bIns="44451">
                <a:spAutoFit/>
              </a:bodyPr>
              <a:lstStyle/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Customer Longevity</a:t>
                </a:r>
              </a:p>
            </p:txBody>
          </p:sp>
        </p:grpSp>
        <p:grpSp>
          <p:nvGrpSpPr>
            <p:cNvPr id="88085" name="Group 42"/>
            <p:cNvGrpSpPr>
              <a:grpSpLocks/>
            </p:cNvGrpSpPr>
            <p:nvPr/>
          </p:nvGrpSpPr>
          <p:grpSpPr bwMode="auto">
            <a:xfrm>
              <a:off x="1185864" y="5399088"/>
              <a:ext cx="2119314" cy="1204912"/>
              <a:chOff x="747" y="3625"/>
              <a:chExt cx="1335" cy="759"/>
            </a:xfrm>
          </p:grpSpPr>
          <p:grpSp>
            <p:nvGrpSpPr>
              <p:cNvPr id="88107" name="Group 43"/>
              <p:cNvGrpSpPr>
                <a:grpSpLocks/>
              </p:cNvGrpSpPr>
              <p:nvPr/>
            </p:nvGrpSpPr>
            <p:grpSpPr bwMode="auto">
              <a:xfrm>
                <a:off x="747" y="3844"/>
                <a:ext cx="1193" cy="540"/>
                <a:chOff x="747" y="3844"/>
                <a:chExt cx="1193" cy="540"/>
              </a:xfrm>
            </p:grpSpPr>
            <p:sp>
              <p:nvSpPr>
                <p:cNvPr id="178" name="Rectangle 44"/>
                <p:cNvSpPr>
                  <a:spLocks noChangeArrowheads="1"/>
                </p:cNvSpPr>
                <p:nvPr/>
              </p:nvSpPr>
              <p:spPr bwMode="auto">
                <a:xfrm>
                  <a:off x="756" y="3869"/>
                  <a:ext cx="1184" cy="246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79" name="Rectangle 45"/>
                <p:cNvSpPr>
                  <a:spLocks noChangeArrowheads="1"/>
                </p:cNvSpPr>
                <p:nvPr/>
              </p:nvSpPr>
              <p:spPr bwMode="auto">
                <a:xfrm>
                  <a:off x="747" y="4109"/>
                  <a:ext cx="1170" cy="27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80943" name="Rectangle 46"/>
                <p:cNvSpPr>
                  <a:spLocks noChangeArrowheads="1"/>
                </p:cNvSpPr>
                <p:nvPr/>
              </p:nvSpPr>
              <p:spPr bwMode="auto">
                <a:xfrm>
                  <a:off x="781" y="3844"/>
                  <a:ext cx="947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Cust Avg. Rev.</a:t>
                  </a:r>
                </a:p>
              </p:txBody>
            </p:sp>
            <p:sp>
              <p:nvSpPr>
                <p:cNvPr id="80944" name="Rectangle 47"/>
                <p:cNvSpPr>
                  <a:spLocks noChangeArrowheads="1"/>
                </p:cNvSpPr>
                <p:nvPr/>
              </p:nvSpPr>
              <p:spPr bwMode="auto">
                <a:xfrm>
                  <a:off x="756" y="4109"/>
                  <a:ext cx="974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Avg. Rev. Desc</a:t>
                  </a:r>
                </a:p>
              </p:txBody>
            </p:sp>
          </p:grpSp>
          <p:sp>
            <p:nvSpPr>
              <p:cNvPr id="80940" name="Rectangle 48"/>
              <p:cNvSpPr>
                <a:spLocks noChangeArrowheads="1"/>
              </p:cNvSpPr>
              <p:nvPr/>
            </p:nvSpPr>
            <p:spPr bwMode="auto">
              <a:xfrm>
                <a:off x="972" y="3625"/>
                <a:ext cx="1110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8900" tIns="44451" rIns="88900" bIns="44451">
                <a:spAutoFit/>
              </a:bodyPr>
              <a:lstStyle/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Average Revenue</a:t>
                </a:r>
              </a:p>
            </p:txBody>
          </p:sp>
        </p:grpSp>
        <p:grpSp>
          <p:nvGrpSpPr>
            <p:cNvPr id="88086" name="Group 49"/>
            <p:cNvGrpSpPr>
              <a:grpSpLocks/>
            </p:cNvGrpSpPr>
            <p:nvPr/>
          </p:nvGrpSpPr>
          <p:grpSpPr bwMode="auto">
            <a:xfrm>
              <a:off x="6684963" y="4838701"/>
              <a:ext cx="2084387" cy="1465263"/>
              <a:chOff x="4211" y="3333"/>
              <a:chExt cx="1313" cy="923"/>
            </a:xfrm>
          </p:grpSpPr>
          <p:grpSp>
            <p:nvGrpSpPr>
              <p:cNvPr id="88101" name="Group 50"/>
              <p:cNvGrpSpPr>
                <a:grpSpLocks/>
              </p:cNvGrpSpPr>
              <p:nvPr/>
            </p:nvGrpSpPr>
            <p:grpSpPr bwMode="auto">
              <a:xfrm>
                <a:off x="4274" y="3511"/>
                <a:ext cx="1250" cy="745"/>
                <a:chOff x="4274" y="3511"/>
                <a:chExt cx="1250" cy="745"/>
              </a:xfrm>
            </p:grpSpPr>
            <p:sp>
              <p:nvSpPr>
                <p:cNvPr id="172" name="Rectangle 51"/>
                <p:cNvSpPr>
                  <a:spLocks noChangeArrowheads="1"/>
                </p:cNvSpPr>
                <p:nvPr/>
              </p:nvSpPr>
              <p:spPr bwMode="auto">
                <a:xfrm>
                  <a:off x="4274" y="3520"/>
                  <a:ext cx="1250" cy="20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73" name="Rectangle 52"/>
                <p:cNvSpPr>
                  <a:spLocks noChangeArrowheads="1"/>
                </p:cNvSpPr>
                <p:nvPr/>
              </p:nvSpPr>
              <p:spPr bwMode="auto">
                <a:xfrm>
                  <a:off x="4274" y="3758"/>
                  <a:ext cx="1250" cy="486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80937" name="Rectangle 53"/>
                <p:cNvSpPr>
                  <a:spLocks noChangeArrowheads="1"/>
                </p:cNvSpPr>
                <p:nvPr/>
              </p:nvSpPr>
              <p:spPr bwMode="auto">
                <a:xfrm>
                  <a:off x="4304" y="3511"/>
                  <a:ext cx="1148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Week Ending Date</a:t>
                  </a:r>
                </a:p>
              </p:txBody>
            </p:sp>
            <p:sp>
              <p:nvSpPr>
                <p:cNvPr id="80938" name="Rectangle 54"/>
                <p:cNvSpPr>
                  <a:spLocks noChangeArrowheads="1"/>
                </p:cNvSpPr>
                <p:nvPr/>
              </p:nvSpPr>
              <p:spPr bwMode="auto">
                <a:xfrm>
                  <a:off x="4292" y="3751"/>
                  <a:ext cx="659" cy="5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Month</a:t>
                  </a:r>
                </a:p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Quarter</a:t>
                  </a:r>
                </a:p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Year</a:t>
                  </a:r>
                </a:p>
              </p:txBody>
            </p:sp>
          </p:grpSp>
          <p:sp>
            <p:nvSpPr>
              <p:cNvPr id="80934" name="Rectangle 55"/>
              <p:cNvSpPr>
                <a:spLocks noChangeArrowheads="1"/>
              </p:cNvSpPr>
              <p:nvPr/>
            </p:nvSpPr>
            <p:spPr bwMode="auto">
              <a:xfrm>
                <a:off x="4211" y="3333"/>
                <a:ext cx="1035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8900" tIns="44451" rIns="88900" bIns="44451">
                <a:spAutoFit/>
              </a:bodyPr>
              <a:lstStyle/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Date Information</a:t>
                </a:r>
              </a:p>
            </p:txBody>
          </p:sp>
        </p:grpSp>
        <p:grpSp>
          <p:nvGrpSpPr>
            <p:cNvPr id="88094" name="Group 63"/>
            <p:cNvGrpSpPr>
              <a:grpSpLocks/>
            </p:cNvGrpSpPr>
            <p:nvPr/>
          </p:nvGrpSpPr>
          <p:grpSpPr bwMode="auto">
            <a:xfrm>
              <a:off x="66675" y="1095376"/>
              <a:ext cx="2282825" cy="2435226"/>
              <a:chOff x="42" y="690"/>
              <a:chExt cx="1438" cy="1534"/>
            </a:xfrm>
          </p:grpSpPr>
          <p:sp>
            <p:nvSpPr>
              <p:cNvPr id="80927" name="Rectangle 64"/>
              <p:cNvSpPr>
                <a:spLocks noChangeArrowheads="1"/>
              </p:cNvSpPr>
              <p:nvPr/>
            </p:nvSpPr>
            <p:spPr bwMode="auto">
              <a:xfrm>
                <a:off x="42" y="690"/>
                <a:ext cx="1283" cy="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88900" tIns="44451" rIns="88900" bIns="44451">
                <a:spAutoFit/>
              </a:bodyPr>
              <a:lstStyle/>
              <a:p>
                <a:pPr defTabSz="877866">
                  <a:defRPr/>
                </a:pPr>
                <a:r>
                  <a:rPr lang="en-US" sz="1051">
                    <a:latin typeface="Arial" charset="0"/>
                    <a:ea typeface="ＭＳ Ｐゴシック" pitchFamily="-110" charset="-128"/>
                  </a:rPr>
                  <a:t>Selling Responsibility</a:t>
                </a:r>
              </a:p>
            </p:txBody>
          </p:sp>
          <p:grpSp>
            <p:nvGrpSpPr>
              <p:cNvPr id="88096" name="Group 65"/>
              <p:cNvGrpSpPr>
                <a:grpSpLocks/>
              </p:cNvGrpSpPr>
              <p:nvPr/>
            </p:nvGrpSpPr>
            <p:grpSpPr bwMode="auto">
              <a:xfrm>
                <a:off x="155" y="951"/>
                <a:ext cx="1325" cy="1273"/>
                <a:chOff x="155" y="951"/>
                <a:chExt cx="1325" cy="1273"/>
              </a:xfrm>
            </p:grpSpPr>
            <p:sp>
              <p:nvSpPr>
                <p:cNvPr id="166" name="Rectangle 66"/>
                <p:cNvSpPr>
                  <a:spLocks noChangeArrowheads="1"/>
                </p:cNvSpPr>
                <p:nvPr/>
              </p:nvSpPr>
              <p:spPr bwMode="auto">
                <a:xfrm>
                  <a:off x="155" y="951"/>
                  <a:ext cx="1325" cy="21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67" name="Rectangle 67"/>
                <p:cNvSpPr>
                  <a:spLocks noChangeArrowheads="1"/>
                </p:cNvSpPr>
                <p:nvPr/>
              </p:nvSpPr>
              <p:spPr bwMode="auto">
                <a:xfrm>
                  <a:off x="155" y="1195"/>
                  <a:ext cx="1325" cy="102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05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80931" name="Rectangle 68"/>
                <p:cNvSpPr>
                  <a:spLocks noChangeArrowheads="1"/>
                </p:cNvSpPr>
                <p:nvPr/>
              </p:nvSpPr>
              <p:spPr bwMode="auto">
                <a:xfrm>
                  <a:off x="166" y="969"/>
                  <a:ext cx="857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>
                      <a:latin typeface="Arial" charset="0"/>
                      <a:ea typeface="ＭＳ Ｐゴシック" pitchFamily="-110" charset="-128"/>
                    </a:rPr>
                    <a:t>Sales Rep ID</a:t>
                  </a:r>
                </a:p>
              </p:txBody>
            </p:sp>
            <p:sp>
              <p:nvSpPr>
                <p:cNvPr id="80932" name="Rectangle 69"/>
                <p:cNvSpPr>
                  <a:spLocks noChangeArrowheads="1"/>
                </p:cNvSpPr>
                <p:nvPr/>
              </p:nvSpPr>
              <p:spPr bwMode="auto">
                <a:xfrm>
                  <a:off x="177" y="1255"/>
                  <a:ext cx="1056" cy="7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88900" tIns="44451" rIns="88900" bIns="44451">
                  <a:spAutoFit/>
                </a:bodyPr>
                <a:lstStyle/>
                <a:p>
                  <a:pPr defTabSz="877866">
                    <a:defRPr/>
                  </a:pPr>
                  <a:r>
                    <a:rPr lang="en-US" sz="1051" dirty="0">
                      <a:latin typeface="Arial" charset="0"/>
                      <a:ea typeface="ＭＳ Ｐゴシック" pitchFamily="-110" charset="-128"/>
                    </a:rPr>
                    <a:t>Sales Rep Name</a:t>
                  </a:r>
                </a:p>
                <a:p>
                  <a:pPr defTabSz="877866">
                    <a:defRPr/>
                  </a:pPr>
                  <a:r>
                    <a:rPr lang="en-US" sz="1051" dirty="0">
                      <a:latin typeface="Arial" charset="0"/>
                      <a:ea typeface="ＭＳ Ｐゴシック" pitchFamily="-110" charset="-128"/>
                    </a:rPr>
                    <a:t>Store ID</a:t>
                  </a:r>
                </a:p>
                <a:p>
                  <a:pPr defTabSz="877866">
                    <a:defRPr/>
                  </a:pPr>
                  <a:r>
                    <a:rPr lang="en-US" sz="1051" dirty="0">
                      <a:latin typeface="Arial" charset="0"/>
                      <a:ea typeface="ＭＳ Ｐゴシック" pitchFamily="-110" charset="-128"/>
                    </a:rPr>
                    <a:t>Store Name</a:t>
                  </a:r>
                </a:p>
                <a:p>
                  <a:pPr defTabSz="877866">
                    <a:defRPr/>
                  </a:pPr>
                  <a:r>
                    <a:rPr lang="en-US" sz="1051" dirty="0">
                      <a:latin typeface="Arial" charset="0"/>
                      <a:ea typeface="ＭＳ Ｐゴシック" pitchFamily="-110" charset="-128"/>
                    </a:rPr>
                    <a:t>Store Location</a:t>
                  </a:r>
                </a:p>
                <a:p>
                  <a:pPr defTabSz="877866">
                    <a:defRPr/>
                  </a:pPr>
                  <a:r>
                    <a:rPr lang="en-US" sz="1051" dirty="0">
                      <a:latin typeface="Arial" charset="0"/>
                      <a:ea typeface="ＭＳ Ｐゴシック" pitchFamily="-110" charset="-128"/>
                    </a:rPr>
                    <a:t>Sales Channel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5350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Requerimientos del negocio</a:t>
            </a:r>
            <a:endParaRPr lang="es-ES" dirty="0"/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Preguntas del Negocio</a:t>
            </a:r>
          </a:p>
          <a:p>
            <a:pPr lvl="1"/>
            <a:r>
              <a:rPr lang="es-ES" sz="2000" dirty="0"/>
              <a:t>¿Qué tipo de clientes compra alguno de nuestros videos y dónde?</a:t>
            </a:r>
          </a:p>
          <a:p>
            <a:pPr lvl="1"/>
            <a:r>
              <a:rPr lang="es-ES" sz="2000" dirty="0"/>
              <a:t>¿Hay patrones geográficos de compra de un producto en particular?</a:t>
            </a:r>
          </a:p>
          <a:p>
            <a:pPr lvl="1"/>
            <a:r>
              <a:rPr lang="es-ES" sz="2000" dirty="0"/>
              <a:t>¿Existe alguna relación entre los datos demográficos y el comportamiento de compra?</a:t>
            </a:r>
          </a:p>
          <a:p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Medida</a:t>
            </a:r>
            <a:endParaRPr lang="es-ES" b="1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s-ES" sz="2000" dirty="0"/>
              <a:t>Ventas por cliente, tipo de producto, ubicación, periodo de tiempo.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83787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¿Donde o como combino las dimensiones?</a:t>
            </a:r>
            <a:endParaRPr lang="es-ES" dirty="0"/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/>
              <a:t>Dominio del tipo de cliente:</a:t>
            </a:r>
          </a:p>
          <a:p>
            <a:pPr lvl="1"/>
            <a:r>
              <a:rPr lang="es-ES"/>
              <a:t>Retail</a:t>
            </a:r>
          </a:p>
          <a:p>
            <a:pPr lvl="1"/>
            <a:r>
              <a:rPr lang="es-ES"/>
              <a:t>Venta al por mayor</a:t>
            </a:r>
          </a:p>
          <a:p>
            <a:pPr lvl="1"/>
            <a:r>
              <a:rPr lang="es-ES"/>
              <a:t>Gobierno</a:t>
            </a:r>
          </a:p>
          <a:p>
            <a:r>
              <a:rPr lang="es-ES"/>
              <a:t>Dominio del cliente según promedio de rentabilidad:</a:t>
            </a:r>
          </a:p>
          <a:p>
            <a:pPr lvl="1"/>
            <a:r>
              <a:rPr lang="es-ES"/>
              <a:t>$0 to $50 por mes</a:t>
            </a:r>
          </a:p>
          <a:p>
            <a:pPr lvl="1"/>
            <a:r>
              <a:rPr lang="es-ES"/>
              <a:t>$50 to $100 por mes</a:t>
            </a:r>
          </a:p>
          <a:p>
            <a:pPr lvl="1"/>
            <a:r>
              <a:rPr lang="es-ES"/>
              <a:t>$100 a $150 por mes</a:t>
            </a:r>
          </a:p>
          <a:p>
            <a:pPr lvl="1"/>
            <a:r>
              <a:rPr lang="es-ES"/>
              <a:t>$150 a $200 por mes</a:t>
            </a:r>
          </a:p>
          <a:p>
            <a:pPr lvl="1"/>
            <a:r>
              <a:rPr lang="es-ES"/>
              <a:t>Sobre $200 por mes</a:t>
            </a:r>
          </a:p>
          <a:p>
            <a:r>
              <a:rPr lang="es-ES"/>
              <a:t>Dominio del tiempo que llevan como clientes:</a:t>
            </a:r>
          </a:p>
          <a:p>
            <a:pPr lvl="1"/>
            <a:r>
              <a:rPr lang="es-ES"/>
              <a:t>0 a 6 meses</a:t>
            </a:r>
          </a:p>
          <a:p>
            <a:pPr lvl="1"/>
            <a:r>
              <a:rPr lang="es-ES"/>
              <a:t>6 meses a un año</a:t>
            </a:r>
          </a:p>
          <a:p>
            <a:pPr lvl="1"/>
            <a:r>
              <a:rPr lang="es-ES"/>
              <a:t>1  a 2 años</a:t>
            </a:r>
          </a:p>
          <a:p>
            <a:pPr lvl="1"/>
            <a:r>
              <a:rPr lang="es-ES"/>
              <a:t>sobre los 2 años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30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188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¿Donde o como combino las dimensiones?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31</a:t>
            </a:fld>
            <a:endParaRPr lang="es-CL"/>
          </a:p>
        </p:txBody>
      </p:sp>
      <p:grpSp>
        <p:nvGrpSpPr>
          <p:cNvPr id="90118" name="Group 16"/>
          <p:cNvGrpSpPr>
            <a:grpSpLocks/>
          </p:cNvGrpSpPr>
          <p:nvPr/>
        </p:nvGrpSpPr>
        <p:grpSpPr bwMode="auto">
          <a:xfrm>
            <a:off x="2137665" y="1674868"/>
            <a:ext cx="7493000" cy="4795839"/>
            <a:chOff x="152400" y="1008064"/>
            <a:chExt cx="8675690" cy="5386391"/>
          </a:xfrm>
        </p:grpSpPr>
        <p:sp>
          <p:nvSpPr>
            <p:cNvPr id="18" name="Line 2"/>
            <p:cNvSpPr>
              <a:spLocks noChangeShapeType="1"/>
            </p:cNvSpPr>
            <p:nvPr/>
          </p:nvSpPr>
          <p:spPr bwMode="auto">
            <a:xfrm>
              <a:off x="6247440" y="5715138"/>
              <a:ext cx="610239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3455412" y="2250803"/>
              <a:ext cx="2247959" cy="161003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90121" name="Rectangle 4"/>
            <p:cNvSpPr>
              <a:spLocks noChangeArrowheads="1"/>
            </p:cNvSpPr>
            <p:nvPr/>
          </p:nvSpPr>
          <p:spPr bwMode="auto">
            <a:xfrm>
              <a:off x="3454400" y="3835400"/>
              <a:ext cx="2249488" cy="18542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88900" tIns="44451" rIns="88900" bIns="44451" anchor="ctr"/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>
                  <a:latin typeface="Arial" panose="020B0604020202020204" pitchFamily="34" charset="0"/>
                </a:rPr>
                <a:t>Days of Activity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>
                  <a:latin typeface="Arial" panose="020B0604020202020204" pitchFamily="34" charset="0"/>
                </a:rPr>
                <a:t>Total Quantity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>
                  <a:latin typeface="Arial" panose="020B0604020202020204" pitchFamily="34" charset="0"/>
                </a:rPr>
                <a:t>Total Dollars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>
                  <a:latin typeface="Arial" panose="020B0604020202020204" pitchFamily="34" charset="0"/>
                </a:rPr>
                <a:t>Returned </a:t>
              </a:r>
              <a:r>
                <a:rPr lang="en-US" sz="1200" dirty="0" err="1">
                  <a:latin typeface="Arial" panose="020B0604020202020204" pitchFamily="34" charset="0"/>
                </a:rPr>
                <a:t>Qty</a:t>
              </a:r>
              <a:endParaRPr lang="en-US" sz="1200" dirty="0"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>
                  <a:latin typeface="Arial" panose="020B0604020202020204" pitchFamily="34" charset="0"/>
                </a:rPr>
                <a:t>Returned Dollars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 dirty="0">
                  <a:latin typeface="Arial" panose="020B0604020202020204" pitchFamily="34" charset="0"/>
                </a:rPr>
                <a:t>Promotion </a:t>
              </a:r>
              <a:r>
                <a:rPr lang="en-US" sz="1200" dirty="0" err="1">
                  <a:latin typeface="Arial" panose="020B0604020202020204" pitchFamily="34" charset="0"/>
                </a:rPr>
                <a:t>Qty</a:t>
              </a:r>
              <a:endParaRPr lang="en-US" sz="1200" dirty="0">
                <a:latin typeface="Arial" panose="020B0604020202020204" pitchFamily="34" charset="0"/>
              </a:endParaRPr>
            </a:p>
          </p:txBody>
        </p:sp>
        <p:sp>
          <p:nvSpPr>
            <p:cNvPr id="90122" name="Rectangle 5"/>
            <p:cNvSpPr>
              <a:spLocks noChangeArrowheads="1"/>
            </p:cNvSpPr>
            <p:nvPr/>
          </p:nvSpPr>
          <p:spPr bwMode="auto">
            <a:xfrm>
              <a:off x="3419475" y="2266951"/>
              <a:ext cx="1810511" cy="11378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marL="106363"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latin typeface="Arial" panose="020B0604020202020204" pitchFamily="34" charset="0"/>
                </a:rPr>
                <a:t>Sales Rep ID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latin typeface="Arial" panose="020B0604020202020204" pitchFamily="34" charset="0"/>
                </a:rPr>
                <a:t>Product Code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latin typeface="Arial" panose="020B0604020202020204" pitchFamily="34" charset="0"/>
                </a:rPr>
                <a:t>Cust ZIP Code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latin typeface="Arial" panose="020B0604020202020204" pitchFamily="34" charset="0"/>
                </a:rPr>
                <a:t>Cust Info AK1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latin typeface="Arial" panose="020B0604020202020204" pitchFamily="34" charset="0"/>
                </a:rPr>
                <a:t>Week Ending Date</a:t>
              </a:r>
            </a:p>
          </p:txBody>
        </p:sp>
        <p:sp>
          <p:nvSpPr>
            <p:cNvPr id="23" name="Line 6"/>
            <p:cNvSpPr>
              <a:spLocks noChangeShapeType="1"/>
            </p:cNvSpPr>
            <p:nvPr/>
          </p:nvSpPr>
          <p:spPr bwMode="auto">
            <a:xfrm>
              <a:off x="5944159" y="3580908"/>
              <a:ext cx="303281" cy="213423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24" name="Line 7"/>
            <p:cNvSpPr>
              <a:spLocks noChangeShapeType="1"/>
            </p:cNvSpPr>
            <p:nvPr/>
          </p:nvSpPr>
          <p:spPr bwMode="auto">
            <a:xfrm>
              <a:off x="6096718" y="3276018"/>
              <a:ext cx="610239" cy="230005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90125" name="Rectangle 8"/>
            <p:cNvSpPr>
              <a:spLocks noChangeArrowheads="1"/>
            </p:cNvSpPr>
            <p:nvPr/>
          </p:nvSpPr>
          <p:spPr bwMode="auto">
            <a:xfrm>
              <a:off x="3676650" y="1800226"/>
              <a:ext cx="1025711" cy="308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8900" tIns="44451" rIns="88900" bIns="44451">
              <a:spAutoFit/>
            </a:bodyPr>
            <a:lstStyle>
              <a:lvl1pPr defTabSz="877888"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 defTabSz="877888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 defTabSz="877888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 defTabSz="877888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 defTabSz="877888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877888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latin typeface="Arial" panose="020B0604020202020204" pitchFamily="34" charset="0"/>
                </a:rPr>
                <a:t>Fact Table</a:t>
              </a:r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5639039" y="3580908"/>
              <a:ext cx="305120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5561840" y="3276018"/>
              <a:ext cx="534878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sz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grpSp>
          <p:nvGrpSpPr>
            <p:cNvPr id="90128" name="Group 30"/>
            <p:cNvGrpSpPr>
              <a:grpSpLocks/>
            </p:cNvGrpSpPr>
            <p:nvPr/>
          </p:nvGrpSpPr>
          <p:grpSpPr bwMode="auto">
            <a:xfrm>
              <a:off x="6376990" y="2695577"/>
              <a:ext cx="2451100" cy="2074863"/>
              <a:chOff x="4017" y="1866"/>
              <a:chExt cx="1544" cy="1307"/>
            </a:xfrm>
          </p:grpSpPr>
          <p:grpSp>
            <p:nvGrpSpPr>
              <p:cNvPr id="90166" name="Group 12"/>
              <p:cNvGrpSpPr>
                <a:grpSpLocks/>
              </p:cNvGrpSpPr>
              <p:nvPr/>
            </p:nvGrpSpPr>
            <p:grpSpPr bwMode="auto">
              <a:xfrm>
                <a:off x="4072" y="2037"/>
                <a:ext cx="1489" cy="1136"/>
                <a:chOff x="4072" y="2037"/>
                <a:chExt cx="1489" cy="1136"/>
              </a:xfrm>
            </p:grpSpPr>
            <p:sp>
              <p:nvSpPr>
                <p:cNvPr id="71" name="Rectangle 13"/>
                <p:cNvSpPr>
                  <a:spLocks noChangeArrowheads="1"/>
                </p:cNvSpPr>
                <p:nvPr/>
              </p:nvSpPr>
              <p:spPr bwMode="auto">
                <a:xfrm>
                  <a:off x="4072" y="2042"/>
                  <a:ext cx="1489" cy="25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72" name="Rectangle 14"/>
                <p:cNvSpPr>
                  <a:spLocks noChangeArrowheads="1"/>
                </p:cNvSpPr>
                <p:nvPr/>
              </p:nvSpPr>
              <p:spPr bwMode="auto">
                <a:xfrm>
                  <a:off x="4072" y="2324"/>
                  <a:ext cx="1489" cy="84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90170" name="Rectangle 15"/>
                <p:cNvSpPr>
                  <a:spLocks noChangeArrowheads="1"/>
                </p:cNvSpPr>
                <p:nvPr/>
              </p:nvSpPr>
              <p:spPr bwMode="auto">
                <a:xfrm>
                  <a:off x="4095" y="2037"/>
                  <a:ext cx="817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Cust Info AK1</a:t>
                  </a:r>
                </a:p>
              </p:txBody>
            </p:sp>
            <p:sp>
              <p:nvSpPr>
                <p:cNvPr id="90171" name="Rectangle 16"/>
                <p:cNvSpPr>
                  <a:spLocks noChangeArrowheads="1"/>
                </p:cNvSpPr>
                <p:nvPr/>
              </p:nvSpPr>
              <p:spPr bwMode="auto">
                <a:xfrm>
                  <a:off x="4095" y="2368"/>
                  <a:ext cx="1087" cy="5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Customer Type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Cust Type Desc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Cust Avg. Revenue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Cust Longevity</a:t>
                  </a:r>
                </a:p>
              </p:txBody>
            </p:sp>
          </p:grpSp>
          <p:sp>
            <p:nvSpPr>
              <p:cNvPr id="90167" name="Rectangle 17"/>
              <p:cNvSpPr>
                <a:spLocks noChangeArrowheads="1"/>
              </p:cNvSpPr>
              <p:nvPr/>
            </p:nvSpPr>
            <p:spPr bwMode="auto">
              <a:xfrm>
                <a:off x="4017" y="1866"/>
                <a:ext cx="928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200" dirty="0">
                    <a:latin typeface="Arial" panose="020B0604020202020204" pitchFamily="34" charset="0"/>
                  </a:rPr>
                  <a:t>Customer Info 1</a:t>
                </a:r>
              </a:p>
            </p:txBody>
          </p:sp>
        </p:grpSp>
        <p:grpSp>
          <p:nvGrpSpPr>
            <p:cNvPr id="90129" name="Group 18"/>
            <p:cNvGrpSpPr>
              <a:grpSpLocks/>
            </p:cNvGrpSpPr>
            <p:nvPr/>
          </p:nvGrpSpPr>
          <p:grpSpPr bwMode="auto">
            <a:xfrm>
              <a:off x="5181600" y="1524000"/>
              <a:ext cx="1447800" cy="1447800"/>
              <a:chOff x="3264" y="960"/>
              <a:chExt cx="912" cy="912"/>
            </a:xfrm>
          </p:grpSpPr>
          <p:sp>
            <p:nvSpPr>
              <p:cNvPr id="67" name="Line 19"/>
              <p:cNvSpPr>
                <a:spLocks noChangeShapeType="1"/>
              </p:cNvSpPr>
              <p:nvPr/>
            </p:nvSpPr>
            <p:spPr bwMode="auto">
              <a:xfrm flipV="1">
                <a:off x="3695" y="960"/>
                <a:ext cx="478" cy="912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8" name="Line 20"/>
              <p:cNvSpPr>
                <a:spLocks noChangeShapeType="1"/>
              </p:cNvSpPr>
              <p:nvPr/>
            </p:nvSpPr>
            <p:spPr bwMode="auto">
              <a:xfrm>
                <a:off x="3264" y="1872"/>
                <a:ext cx="432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0130" name="Group 21"/>
            <p:cNvGrpSpPr>
              <a:grpSpLocks/>
            </p:cNvGrpSpPr>
            <p:nvPr/>
          </p:nvGrpSpPr>
          <p:grpSpPr bwMode="auto">
            <a:xfrm>
              <a:off x="1676400" y="2743200"/>
              <a:ext cx="1828800" cy="1447800"/>
              <a:chOff x="1056" y="1728"/>
              <a:chExt cx="1152" cy="912"/>
            </a:xfrm>
          </p:grpSpPr>
          <p:sp>
            <p:nvSpPr>
              <p:cNvPr id="65" name="Line 22"/>
              <p:cNvSpPr>
                <a:spLocks noChangeShapeType="1"/>
              </p:cNvSpPr>
              <p:nvPr/>
            </p:nvSpPr>
            <p:spPr bwMode="auto">
              <a:xfrm flipV="1">
                <a:off x="1056" y="1728"/>
                <a:ext cx="960" cy="912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6" name="Line 23"/>
              <p:cNvSpPr>
                <a:spLocks noChangeShapeType="1"/>
              </p:cNvSpPr>
              <p:nvPr/>
            </p:nvSpPr>
            <p:spPr bwMode="auto">
              <a:xfrm>
                <a:off x="2017" y="1728"/>
                <a:ext cx="191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0131" name="Group 24"/>
            <p:cNvGrpSpPr>
              <a:grpSpLocks/>
            </p:cNvGrpSpPr>
            <p:nvPr/>
          </p:nvGrpSpPr>
          <p:grpSpPr bwMode="auto">
            <a:xfrm>
              <a:off x="6418266" y="1008064"/>
              <a:ext cx="1633538" cy="1668464"/>
              <a:chOff x="4043" y="635"/>
              <a:chExt cx="1029" cy="1051"/>
            </a:xfrm>
          </p:grpSpPr>
          <p:grpSp>
            <p:nvGrpSpPr>
              <p:cNvPr id="90156" name="Group 25"/>
              <p:cNvGrpSpPr>
                <a:grpSpLocks/>
              </p:cNvGrpSpPr>
              <p:nvPr/>
            </p:nvGrpSpPr>
            <p:grpSpPr bwMode="auto">
              <a:xfrm>
                <a:off x="4095" y="862"/>
                <a:ext cx="956" cy="824"/>
                <a:chOff x="4095" y="862"/>
                <a:chExt cx="956" cy="824"/>
              </a:xfrm>
            </p:grpSpPr>
            <p:sp>
              <p:nvSpPr>
                <p:cNvPr id="61" name="Rectangle 26"/>
                <p:cNvSpPr>
                  <a:spLocks noChangeArrowheads="1"/>
                </p:cNvSpPr>
                <p:nvPr/>
              </p:nvSpPr>
              <p:spPr bwMode="auto">
                <a:xfrm>
                  <a:off x="4095" y="873"/>
                  <a:ext cx="956" cy="21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62" name="Rectangle 27"/>
                <p:cNvSpPr>
                  <a:spLocks noChangeArrowheads="1"/>
                </p:cNvSpPr>
                <p:nvPr/>
              </p:nvSpPr>
              <p:spPr bwMode="auto">
                <a:xfrm>
                  <a:off x="4095" y="1100"/>
                  <a:ext cx="956" cy="586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90160" name="Rectangle 28"/>
                <p:cNvSpPr>
                  <a:spLocks noChangeArrowheads="1"/>
                </p:cNvSpPr>
                <p:nvPr/>
              </p:nvSpPr>
              <p:spPr bwMode="auto">
                <a:xfrm>
                  <a:off x="4095" y="862"/>
                  <a:ext cx="864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Cust ZIP Code</a:t>
                  </a:r>
                </a:p>
              </p:txBody>
            </p:sp>
            <p:sp>
              <p:nvSpPr>
                <p:cNvPr id="90161" name="Rectangle 29"/>
                <p:cNvSpPr>
                  <a:spLocks noChangeArrowheads="1"/>
                </p:cNvSpPr>
                <p:nvPr/>
              </p:nvSpPr>
              <p:spPr bwMode="auto">
                <a:xfrm>
                  <a:off x="4095" y="1100"/>
                  <a:ext cx="859" cy="4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City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State/Province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Country</a:t>
                  </a:r>
                </a:p>
              </p:txBody>
            </p:sp>
          </p:grpSp>
          <p:sp>
            <p:nvSpPr>
              <p:cNvPr id="90157" name="Rectangle 30"/>
              <p:cNvSpPr>
                <a:spLocks noChangeArrowheads="1"/>
              </p:cNvSpPr>
              <p:nvPr/>
            </p:nvSpPr>
            <p:spPr bwMode="auto">
              <a:xfrm>
                <a:off x="4043" y="635"/>
                <a:ext cx="102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Arial" panose="020B0604020202020204" pitchFamily="34" charset="0"/>
                  </a:rPr>
                  <a:t>Cust Location</a:t>
                </a:r>
              </a:p>
            </p:txBody>
          </p:sp>
        </p:grpSp>
        <p:grpSp>
          <p:nvGrpSpPr>
            <p:cNvPr id="90132" name="Group 31"/>
            <p:cNvGrpSpPr>
              <a:grpSpLocks/>
            </p:cNvGrpSpPr>
            <p:nvPr/>
          </p:nvGrpSpPr>
          <p:grpSpPr bwMode="auto">
            <a:xfrm>
              <a:off x="255588" y="3521077"/>
              <a:ext cx="1620837" cy="2193927"/>
              <a:chOff x="161" y="2218"/>
              <a:chExt cx="1021" cy="1382"/>
            </a:xfrm>
          </p:grpSpPr>
          <p:sp>
            <p:nvSpPr>
              <p:cNvPr id="90150" name="Rectangle 32"/>
              <p:cNvSpPr>
                <a:spLocks noChangeArrowheads="1"/>
              </p:cNvSpPr>
              <p:nvPr/>
            </p:nvSpPr>
            <p:spPr bwMode="auto">
              <a:xfrm>
                <a:off x="161" y="2218"/>
                <a:ext cx="517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Arial" panose="020B0604020202020204" pitchFamily="34" charset="0"/>
                  </a:rPr>
                  <a:t>Product</a:t>
                </a:r>
              </a:p>
            </p:txBody>
          </p:sp>
          <p:grpSp>
            <p:nvGrpSpPr>
              <p:cNvPr id="90151" name="Group 33"/>
              <p:cNvGrpSpPr>
                <a:grpSpLocks/>
              </p:cNvGrpSpPr>
              <p:nvPr/>
            </p:nvGrpSpPr>
            <p:grpSpPr bwMode="auto">
              <a:xfrm>
                <a:off x="192" y="2419"/>
                <a:ext cx="990" cy="1181"/>
                <a:chOff x="192" y="2419"/>
                <a:chExt cx="990" cy="1181"/>
              </a:xfrm>
            </p:grpSpPr>
            <p:sp>
              <p:nvSpPr>
                <p:cNvPr id="55" name="Rectangle 34"/>
                <p:cNvSpPr>
                  <a:spLocks noChangeArrowheads="1"/>
                </p:cNvSpPr>
                <p:nvPr/>
              </p:nvSpPr>
              <p:spPr bwMode="auto">
                <a:xfrm>
                  <a:off x="192" y="2419"/>
                  <a:ext cx="990" cy="24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56" name="Rectangle 35"/>
                <p:cNvSpPr>
                  <a:spLocks noChangeArrowheads="1"/>
                </p:cNvSpPr>
                <p:nvPr/>
              </p:nvSpPr>
              <p:spPr bwMode="auto">
                <a:xfrm>
                  <a:off x="192" y="2695"/>
                  <a:ext cx="990" cy="90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90154" name="Rectangle 36"/>
                <p:cNvSpPr>
                  <a:spLocks noChangeArrowheads="1"/>
                </p:cNvSpPr>
                <p:nvPr/>
              </p:nvSpPr>
              <p:spPr bwMode="auto">
                <a:xfrm>
                  <a:off x="195" y="2448"/>
                  <a:ext cx="815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Product Code</a:t>
                  </a:r>
                </a:p>
              </p:txBody>
            </p:sp>
            <p:sp>
              <p:nvSpPr>
                <p:cNvPr id="90155" name="Rectangle 37"/>
                <p:cNvSpPr>
                  <a:spLocks noChangeArrowheads="1"/>
                </p:cNvSpPr>
                <p:nvPr/>
              </p:nvSpPr>
              <p:spPr bwMode="auto">
                <a:xfrm>
                  <a:off x="195" y="2771"/>
                  <a:ext cx="870" cy="5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Product Name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Category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Product Type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Prod Sub Type</a:t>
                  </a:r>
                </a:p>
              </p:txBody>
            </p:sp>
          </p:grpSp>
        </p:grpSp>
        <p:grpSp>
          <p:nvGrpSpPr>
            <p:cNvPr id="90133" name="Group 38"/>
            <p:cNvGrpSpPr>
              <a:grpSpLocks/>
            </p:cNvGrpSpPr>
            <p:nvPr/>
          </p:nvGrpSpPr>
          <p:grpSpPr bwMode="auto">
            <a:xfrm>
              <a:off x="2209800" y="1600200"/>
              <a:ext cx="1295400" cy="838200"/>
              <a:chOff x="1392" y="1008"/>
              <a:chExt cx="816" cy="528"/>
            </a:xfrm>
          </p:grpSpPr>
          <p:sp>
            <p:nvSpPr>
              <p:cNvPr id="51" name="Line 39"/>
              <p:cNvSpPr>
                <a:spLocks noChangeShapeType="1"/>
              </p:cNvSpPr>
              <p:nvPr/>
            </p:nvSpPr>
            <p:spPr bwMode="auto">
              <a:xfrm>
                <a:off x="1392" y="1008"/>
                <a:ext cx="578" cy="528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52" name="Line 40"/>
              <p:cNvSpPr>
                <a:spLocks noChangeShapeType="1"/>
              </p:cNvSpPr>
              <p:nvPr/>
            </p:nvSpPr>
            <p:spPr bwMode="auto">
              <a:xfrm>
                <a:off x="1968" y="1536"/>
                <a:ext cx="240" cy="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0134" name="Group 41"/>
            <p:cNvGrpSpPr>
              <a:grpSpLocks/>
            </p:cNvGrpSpPr>
            <p:nvPr/>
          </p:nvGrpSpPr>
          <p:grpSpPr bwMode="auto">
            <a:xfrm>
              <a:off x="152400" y="1179513"/>
              <a:ext cx="2211388" cy="2244726"/>
              <a:chOff x="96" y="743"/>
              <a:chExt cx="1393" cy="1414"/>
            </a:xfrm>
          </p:grpSpPr>
          <p:sp>
            <p:nvSpPr>
              <p:cNvPr id="90142" name="Rectangle 42"/>
              <p:cNvSpPr>
                <a:spLocks noChangeArrowheads="1"/>
              </p:cNvSpPr>
              <p:nvPr/>
            </p:nvSpPr>
            <p:spPr bwMode="auto">
              <a:xfrm>
                <a:off x="96" y="743"/>
                <a:ext cx="118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Arial" panose="020B0604020202020204" pitchFamily="34" charset="0"/>
                  </a:rPr>
                  <a:t>Selling Responsibility</a:t>
                </a:r>
              </a:p>
            </p:txBody>
          </p:sp>
          <p:grpSp>
            <p:nvGrpSpPr>
              <p:cNvPr id="90143" name="Group 43"/>
              <p:cNvGrpSpPr>
                <a:grpSpLocks/>
              </p:cNvGrpSpPr>
              <p:nvPr/>
            </p:nvGrpSpPr>
            <p:grpSpPr bwMode="auto">
              <a:xfrm>
                <a:off x="162" y="944"/>
                <a:ext cx="1327" cy="1213"/>
                <a:chOff x="162" y="944"/>
                <a:chExt cx="1327" cy="1213"/>
              </a:xfrm>
            </p:grpSpPr>
            <p:sp>
              <p:nvSpPr>
                <p:cNvPr id="47" name="Rectangle 44"/>
                <p:cNvSpPr>
                  <a:spLocks noChangeArrowheads="1"/>
                </p:cNvSpPr>
                <p:nvPr/>
              </p:nvSpPr>
              <p:spPr bwMode="auto">
                <a:xfrm>
                  <a:off x="162" y="944"/>
                  <a:ext cx="1327" cy="21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48" name="Rectangle 45"/>
                <p:cNvSpPr>
                  <a:spLocks noChangeArrowheads="1"/>
                </p:cNvSpPr>
                <p:nvPr/>
              </p:nvSpPr>
              <p:spPr bwMode="auto">
                <a:xfrm>
                  <a:off x="162" y="1192"/>
                  <a:ext cx="1327" cy="96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90146" name="Rectangle 46"/>
                <p:cNvSpPr>
                  <a:spLocks noChangeArrowheads="1"/>
                </p:cNvSpPr>
                <p:nvPr/>
              </p:nvSpPr>
              <p:spPr bwMode="auto">
                <a:xfrm>
                  <a:off x="166" y="969"/>
                  <a:ext cx="790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Sales Rep ID</a:t>
                  </a:r>
                </a:p>
              </p:txBody>
            </p:sp>
            <p:sp>
              <p:nvSpPr>
                <p:cNvPr id="90147" name="Rectangle 47"/>
                <p:cNvSpPr>
                  <a:spLocks noChangeArrowheads="1"/>
                </p:cNvSpPr>
                <p:nvPr/>
              </p:nvSpPr>
              <p:spPr bwMode="auto">
                <a:xfrm>
                  <a:off x="177" y="1254"/>
                  <a:ext cx="976" cy="7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Sales Rep Name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Store ID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Store Name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Store Location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Sales Channel</a:t>
                  </a:r>
                </a:p>
              </p:txBody>
            </p:sp>
          </p:grpSp>
        </p:grpSp>
        <p:grpSp>
          <p:nvGrpSpPr>
            <p:cNvPr id="90135" name="Group 48"/>
            <p:cNvGrpSpPr>
              <a:grpSpLocks/>
            </p:cNvGrpSpPr>
            <p:nvPr/>
          </p:nvGrpSpPr>
          <p:grpSpPr bwMode="auto">
            <a:xfrm>
              <a:off x="6684963" y="4800604"/>
              <a:ext cx="2084387" cy="1593851"/>
              <a:chOff x="4211" y="3333"/>
              <a:chExt cx="1313" cy="1004"/>
            </a:xfrm>
          </p:grpSpPr>
          <p:grpSp>
            <p:nvGrpSpPr>
              <p:cNvPr id="90136" name="Group 49"/>
              <p:cNvGrpSpPr>
                <a:grpSpLocks/>
              </p:cNvGrpSpPr>
              <p:nvPr/>
            </p:nvGrpSpPr>
            <p:grpSpPr bwMode="auto">
              <a:xfrm>
                <a:off x="4277" y="3511"/>
                <a:ext cx="1247" cy="826"/>
                <a:chOff x="4277" y="3511"/>
                <a:chExt cx="1247" cy="826"/>
              </a:xfrm>
            </p:grpSpPr>
            <p:sp>
              <p:nvSpPr>
                <p:cNvPr id="41" name="Rectangle 50"/>
                <p:cNvSpPr>
                  <a:spLocks noChangeArrowheads="1"/>
                </p:cNvSpPr>
                <p:nvPr/>
              </p:nvSpPr>
              <p:spPr bwMode="auto">
                <a:xfrm>
                  <a:off x="4277" y="3515"/>
                  <a:ext cx="1247" cy="21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42" name="Rectangle 51"/>
                <p:cNvSpPr>
                  <a:spLocks noChangeArrowheads="1"/>
                </p:cNvSpPr>
                <p:nvPr/>
              </p:nvSpPr>
              <p:spPr bwMode="auto">
                <a:xfrm>
                  <a:off x="4277" y="3759"/>
                  <a:ext cx="1247" cy="57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90140" name="Rectangle 52"/>
                <p:cNvSpPr>
                  <a:spLocks noChangeArrowheads="1"/>
                </p:cNvSpPr>
                <p:nvPr/>
              </p:nvSpPr>
              <p:spPr bwMode="auto">
                <a:xfrm>
                  <a:off x="4304" y="3511"/>
                  <a:ext cx="1062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Week Ending Date</a:t>
                  </a:r>
                </a:p>
              </p:txBody>
            </p:sp>
            <p:sp>
              <p:nvSpPr>
                <p:cNvPr id="90141" name="Rectangle 53"/>
                <p:cNvSpPr>
                  <a:spLocks noChangeArrowheads="1"/>
                </p:cNvSpPr>
                <p:nvPr/>
              </p:nvSpPr>
              <p:spPr bwMode="auto">
                <a:xfrm>
                  <a:off x="4292" y="3751"/>
                  <a:ext cx="661" cy="4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88900" tIns="44451" rIns="88900" bIns="44451">
                  <a:spAutoFit/>
                </a:bodyPr>
                <a:lstStyle>
                  <a:lvl1pPr defTabSz="877888">
                    <a:spcBef>
                      <a:spcPts val="600"/>
                    </a:spcBef>
                    <a:buClr>
                      <a:schemeClr val="accent1"/>
                    </a:buClr>
                    <a:buSzPct val="80000"/>
                    <a:buFont typeface="Wingdings 2" panose="05020102010507070707" pitchFamily="18" charset="2"/>
                    <a:buChar char=""/>
                    <a:defRPr sz="32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 defTabSz="877888">
                    <a:spcBef>
                      <a:spcPts val="550"/>
                    </a:spcBef>
                    <a:buClr>
                      <a:schemeClr val="accent1"/>
                    </a:buClr>
                    <a:buFont typeface="Verdana" panose="020B0604030504040204" pitchFamily="34" charset="0"/>
                    <a:buChar char="◦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 defTabSz="877888">
                    <a:spcBef>
                      <a:spcPct val="20000"/>
                    </a:spcBef>
                    <a:buClr>
                      <a:schemeClr val="accent2"/>
                    </a:buClr>
                    <a:buFont typeface="Wingdings 2" panose="05020102010507070707" pitchFamily="18" charset="2"/>
                    <a:buChar char="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3pPr>
                  <a:lvl4pPr marL="1600200" indent="-228600" defTabSz="877888">
                    <a:spcBef>
                      <a:spcPct val="20000"/>
                    </a:spcBef>
                    <a:buClr>
                      <a:srgbClr val="C32D2E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4pPr>
                  <a:lvl5pPr marL="2057400" indent="-228600" defTabSz="877888">
                    <a:spcBef>
                      <a:spcPct val="20000"/>
                    </a:spcBef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5pPr>
                  <a:lvl6pPr marL="25146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6pPr>
                  <a:lvl7pPr marL="29718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7pPr>
                  <a:lvl8pPr marL="34290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8pPr>
                  <a:lvl9pPr marL="3886200" indent="-228600" defTabSz="877888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rgbClr val="84AA33"/>
                    </a:buClr>
                    <a:buFont typeface="Wingdings 2" panose="05020102010507070707" pitchFamily="18" charset="2"/>
                    <a:buChar char=""/>
                    <a:defRPr sz="20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Month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Quarter</a:t>
                  </a:r>
                </a:p>
                <a:p>
                  <a:pPr eaLnBrk="1" hangingPunct="1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sz="1200">
                      <a:latin typeface="Arial" panose="020B0604020202020204" pitchFamily="34" charset="0"/>
                    </a:rPr>
                    <a:t>Year</a:t>
                  </a:r>
                </a:p>
              </p:txBody>
            </p:sp>
          </p:grpSp>
          <p:sp>
            <p:nvSpPr>
              <p:cNvPr id="90137" name="Rectangle 54"/>
              <p:cNvSpPr>
                <a:spLocks noChangeArrowheads="1"/>
              </p:cNvSpPr>
              <p:nvPr/>
            </p:nvSpPr>
            <p:spPr bwMode="auto">
              <a:xfrm>
                <a:off x="4211" y="3333"/>
                <a:ext cx="959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88900" tIns="44451" rIns="88900" bIns="44451">
                <a:spAutoFit/>
              </a:bodyPr>
              <a:lstStyle>
                <a:lvl1pPr defTabSz="877888">
                  <a:spcBef>
                    <a:spcPts val="600"/>
                  </a:spcBef>
                  <a:buClr>
                    <a:schemeClr val="accent1"/>
                  </a:buClr>
                  <a:buSzPct val="80000"/>
                  <a:buFont typeface="Wingdings 2" panose="05020102010507070707" pitchFamily="18" charset="2"/>
                  <a:buChar char=""/>
                  <a:defRPr sz="32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 defTabSz="877888">
                  <a:spcBef>
                    <a:spcPts val="550"/>
                  </a:spcBef>
                  <a:buClr>
                    <a:schemeClr val="accent1"/>
                  </a:buClr>
                  <a:buFont typeface="Verdana" panose="020B0604030504040204" pitchFamily="34" charset="0"/>
                  <a:buChar char="◦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 defTabSz="877888">
                  <a:spcBef>
                    <a:spcPct val="20000"/>
                  </a:spcBef>
                  <a:buClr>
                    <a:schemeClr val="accent2"/>
                  </a:buClr>
                  <a:buFont typeface="Wingdings 2" panose="05020102010507070707" pitchFamily="18" charset="2"/>
                  <a:buChar char="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 defTabSz="877888">
                  <a:spcBef>
                    <a:spcPct val="20000"/>
                  </a:spcBef>
                  <a:buClr>
                    <a:srgbClr val="C32D2E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 defTabSz="877888">
                  <a:spcBef>
                    <a:spcPct val="20000"/>
                  </a:spcBef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877888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84AA33"/>
                  </a:buClr>
                  <a:buFont typeface="Wingdings 2" panose="05020102010507070707" pitchFamily="18" charset="2"/>
                  <a:buChar char=""/>
                  <a:defRPr sz="20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200">
                    <a:latin typeface="Arial" panose="020B0604020202020204" pitchFamily="34" charset="0"/>
                  </a:rPr>
                  <a:t>Date Information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646689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s-ES_tradnl"/>
              <a:t>Dimensión Tiempo</a:t>
            </a:r>
            <a:endParaRPr lang="es-E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8" r="15299" b="-2"/>
          <a:stretch/>
        </p:blipFill>
        <p:spPr>
          <a:xfrm>
            <a:off x="1601180" y="2386051"/>
            <a:ext cx="2461499" cy="3448851"/>
          </a:xfrm>
          <a:prstGeom prst="rect">
            <a:avLst/>
          </a:prstGeom>
        </p:spPr>
      </p:pic>
      <p:sp>
        <p:nvSpPr>
          <p:cNvPr id="95235" name="85 Marcador de contenido"/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>
            <a:normAutofit/>
          </a:bodyPr>
          <a:lstStyle/>
          <a:p>
            <a:r>
              <a:rPr lang="es-ES" u="sng"/>
              <a:t>¿Siempre hay que reducir dimensiones?</a:t>
            </a:r>
          </a:p>
          <a:p>
            <a:r>
              <a:rPr lang="es-ES"/>
              <a:t>Recomendación para la dimensión tiempo:</a:t>
            </a:r>
          </a:p>
          <a:p>
            <a:pPr lvl="1"/>
            <a:r>
              <a:rPr lang="es-ES"/>
              <a:t>Una dimensión para periodos </a:t>
            </a:r>
            <a:r>
              <a:rPr lang="es-ES" b="1"/>
              <a:t>dentro de un día</a:t>
            </a:r>
            <a:r>
              <a:rPr lang="es-ES"/>
              <a:t>.</a:t>
            </a:r>
          </a:p>
          <a:p>
            <a:pPr lvl="1"/>
            <a:r>
              <a:rPr lang="es-ES"/>
              <a:t>Otra dimensión para periodos </a:t>
            </a:r>
            <a:r>
              <a:rPr lang="es-ES" b="1"/>
              <a:t>superiores al día</a:t>
            </a:r>
            <a:r>
              <a:rPr lang="es-ES"/>
              <a:t>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09C1CAB-88FE-4DAF-9D46-75207F4F79D9}" type="slidenum">
              <a:rPr lang="es-CL" smtClean="0"/>
              <a:pPr>
                <a:spcAft>
                  <a:spcPts val="600"/>
                </a:spcAft>
              </a:pPr>
              <a:t>32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80577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Varias </a:t>
            </a:r>
            <a:r>
              <a:rPr lang="es-ES_tradnl" dirty="0" err="1"/>
              <a:t>Fact</a:t>
            </a:r>
            <a:r>
              <a:rPr lang="es-ES_tradnl" dirty="0"/>
              <a:t> </a:t>
            </a:r>
            <a:r>
              <a:rPr lang="es-ES_tradnl" dirty="0" err="1"/>
              <a:t>Tables</a:t>
            </a:r>
            <a:endParaRPr lang="es-ES" dirty="0"/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División lógica agrupando las dimensiones según múltiples </a:t>
            </a:r>
            <a:r>
              <a:rPr lang="es-ES" sz="2400" i="1" dirty="0" err="1"/>
              <a:t>Fact</a:t>
            </a:r>
            <a:r>
              <a:rPr lang="es-ES" sz="2400" i="1" dirty="0"/>
              <a:t> </a:t>
            </a:r>
            <a:r>
              <a:rPr lang="es-ES" sz="2400" i="1" dirty="0" err="1"/>
              <a:t>Tables</a:t>
            </a:r>
            <a:r>
              <a:rPr lang="es-ES" sz="2400" dirty="0"/>
              <a:t>.</a:t>
            </a:r>
          </a:p>
          <a:p>
            <a:r>
              <a:rPr lang="es-ES" sz="2400" dirty="0"/>
              <a:t>Requiere que los usuarios definan correctamente cuales son sus necesidades de información esenciales.</a:t>
            </a:r>
          </a:p>
          <a:p>
            <a:r>
              <a:rPr lang="es-ES" sz="2400" dirty="0"/>
              <a:t>Podría incrementar la redundancia de datos.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33</a:t>
            </a:fld>
            <a:endParaRPr lang="es-CL"/>
          </a:p>
        </p:txBody>
      </p:sp>
      <p:grpSp>
        <p:nvGrpSpPr>
          <p:cNvPr id="91143" name="Group 68"/>
          <p:cNvGrpSpPr>
            <a:grpSpLocks/>
          </p:cNvGrpSpPr>
          <p:nvPr/>
        </p:nvGrpSpPr>
        <p:grpSpPr bwMode="auto">
          <a:xfrm>
            <a:off x="2554382" y="4201582"/>
            <a:ext cx="7108831" cy="2162127"/>
            <a:chOff x="977901" y="1331916"/>
            <a:chExt cx="7181856" cy="2356474"/>
          </a:xfrm>
        </p:grpSpPr>
        <p:grpSp>
          <p:nvGrpSpPr>
            <p:cNvPr id="91144" name="Group 74"/>
            <p:cNvGrpSpPr>
              <a:grpSpLocks/>
            </p:cNvGrpSpPr>
            <p:nvPr/>
          </p:nvGrpSpPr>
          <p:grpSpPr bwMode="auto">
            <a:xfrm>
              <a:off x="3492503" y="1771652"/>
              <a:ext cx="2152652" cy="1865316"/>
              <a:chOff x="2200" y="1116"/>
              <a:chExt cx="1356" cy="1175"/>
            </a:xfrm>
          </p:grpSpPr>
          <p:sp>
            <p:nvSpPr>
              <p:cNvPr id="152" name="Line 3"/>
              <p:cNvSpPr>
                <a:spLocks noChangeShapeType="1"/>
              </p:cNvSpPr>
              <p:nvPr/>
            </p:nvSpPr>
            <p:spPr bwMode="auto">
              <a:xfrm flipV="1">
                <a:off x="2410" y="1459"/>
                <a:ext cx="373" cy="48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53" name="Line 4"/>
              <p:cNvSpPr>
                <a:spLocks noChangeShapeType="1"/>
              </p:cNvSpPr>
              <p:nvPr/>
            </p:nvSpPr>
            <p:spPr bwMode="auto">
              <a:xfrm flipV="1">
                <a:off x="2985" y="1201"/>
                <a:ext cx="305" cy="160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54" name="Line 5"/>
              <p:cNvSpPr>
                <a:spLocks noChangeShapeType="1"/>
              </p:cNvSpPr>
              <p:nvPr/>
            </p:nvSpPr>
            <p:spPr bwMode="auto">
              <a:xfrm>
                <a:off x="3021" y="1459"/>
                <a:ext cx="197" cy="471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55" name="Line 6"/>
              <p:cNvSpPr>
                <a:spLocks noChangeShapeType="1"/>
              </p:cNvSpPr>
              <p:nvPr/>
            </p:nvSpPr>
            <p:spPr bwMode="auto">
              <a:xfrm>
                <a:off x="2570" y="1243"/>
                <a:ext cx="213" cy="8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grpSp>
            <p:nvGrpSpPr>
              <p:cNvPr id="91225" name="Group 7"/>
              <p:cNvGrpSpPr>
                <a:grpSpLocks/>
              </p:cNvGrpSpPr>
              <p:nvPr/>
            </p:nvGrpSpPr>
            <p:grpSpPr bwMode="auto">
              <a:xfrm>
                <a:off x="2714" y="1300"/>
                <a:ext cx="359" cy="874"/>
                <a:chOff x="2714" y="1300"/>
                <a:chExt cx="359" cy="874"/>
              </a:xfrm>
            </p:grpSpPr>
            <p:sp>
              <p:nvSpPr>
                <p:cNvPr id="179" name="Rectangle 8"/>
                <p:cNvSpPr>
                  <a:spLocks noChangeArrowheads="1"/>
                </p:cNvSpPr>
                <p:nvPr/>
              </p:nvSpPr>
              <p:spPr bwMode="auto">
                <a:xfrm>
                  <a:off x="2722" y="1310"/>
                  <a:ext cx="317" cy="26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80" name="Rectangle 9"/>
                <p:cNvSpPr>
                  <a:spLocks noChangeArrowheads="1"/>
                </p:cNvSpPr>
                <p:nvPr/>
              </p:nvSpPr>
              <p:spPr bwMode="auto">
                <a:xfrm>
                  <a:off x="2722" y="1611"/>
                  <a:ext cx="317" cy="55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81" name="Rectangle 10"/>
                <p:cNvSpPr>
                  <a:spLocks noChangeArrowheads="1"/>
                </p:cNvSpPr>
                <p:nvPr/>
              </p:nvSpPr>
              <p:spPr bwMode="auto">
                <a:xfrm>
                  <a:off x="2714" y="1300"/>
                  <a:ext cx="3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82" name="Rectangle 11"/>
                <p:cNvSpPr>
                  <a:spLocks noChangeArrowheads="1"/>
                </p:cNvSpPr>
                <p:nvPr/>
              </p:nvSpPr>
              <p:spPr bwMode="auto">
                <a:xfrm>
                  <a:off x="2714" y="1618"/>
                  <a:ext cx="150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226" name="Group 12"/>
              <p:cNvGrpSpPr>
                <a:grpSpLocks/>
              </p:cNvGrpSpPr>
              <p:nvPr/>
            </p:nvGrpSpPr>
            <p:grpSpPr bwMode="auto">
              <a:xfrm>
                <a:off x="2213" y="1886"/>
                <a:ext cx="374" cy="405"/>
                <a:chOff x="2213" y="1886"/>
                <a:chExt cx="374" cy="405"/>
              </a:xfrm>
            </p:grpSpPr>
            <p:sp>
              <p:nvSpPr>
                <p:cNvPr id="175" name="Rectangle 13"/>
                <p:cNvSpPr>
                  <a:spLocks noChangeArrowheads="1"/>
                </p:cNvSpPr>
                <p:nvPr/>
              </p:nvSpPr>
              <p:spPr bwMode="auto">
                <a:xfrm>
                  <a:off x="2219" y="1892"/>
                  <a:ext cx="359" cy="7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76" name="Rectangle 14"/>
                <p:cNvSpPr>
                  <a:spLocks noChangeArrowheads="1"/>
                </p:cNvSpPr>
                <p:nvPr/>
              </p:nvSpPr>
              <p:spPr bwMode="auto">
                <a:xfrm>
                  <a:off x="2219" y="1990"/>
                  <a:ext cx="359" cy="29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77" name="Rectangle 15"/>
                <p:cNvSpPr>
                  <a:spLocks noChangeArrowheads="1"/>
                </p:cNvSpPr>
                <p:nvPr/>
              </p:nvSpPr>
              <p:spPr bwMode="auto">
                <a:xfrm>
                  <a:off x="2213" y="1879"/>
                  <a:ext cx="359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78" name="Rectangle 16"/>
                <p:cNvSpPr>
                  <a:spLocks noChangeArrowheads="1"/>
                </p:cNvSpPr>
                <p:nvPr/>
              </p:nvSpPr>
              <p:spPr bwMode="auto">
                <a:xfrm>
                  <a:off x="2213" y="2002"/>
                  <a:ext cx="374" cy="2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227" name="Group 17"/>
              <p:cNvGrpSpPr>
                <a:grpSpLocks/>
              </p:cNvGrpSpPr>
              <p:nvPr/>
            </p:nvGrpSpPr>
            <p:grpSpPr bwMode="auto">
              <a:xfrm>
                <a:off x="2213" y="1200"/>
                <a:ext cx="374" cy="406"/>
                <a:chOff x="2213" y="1200"/>
                <a:chExt cx="374" cy="406"/>
              </a:xfrm>
            </p:grpSpPr>
            <p:sp>
              <p:nvSpPr>
                <p:cNvPr id="171" name="Rectangle 18"/>
                <p:cNvSpPr>
                  <a:spLocks noChangeArrowheads="1"/>
                </p:cNvSpPr>
                <p:nvPr/>
              </p:nvSpPr>
              <p:spPr bwMode="auto">
                <a:xfrm>
                  <a:off x="2219" y="1206"/>
                  <a:ext cx="359" cy="7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72" name="Rectangle 19"/>
                <p:cNvSpPr>
                  <a:spLocks noChangeArrowheads="1"/>
                </p:cNvSpPr>
                <p:nvPr/>
              </p:nvSpPr>
              <p:spPr bwMode="auto">
                <a:xfrm>
                  <a:off x="2219" y="1310"/>
                  <a:ext cx="359" cy="29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73" name="Rectangle 20"/>
                <p:cNvSpPr>
                  <a:spLocks noChangeArrowheads="1"/>
                </p:cNvSpPr>
                <p:nvPr/>
              </p:nvSpPr>
              <p:spPr bwMode="auto">
                <a:xfrm>
                  <a:off x="2213" y="1200"/>
                  <a:ext cx="359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74" name="Rectangle 21"/>
                <p:cNvSpPr>
                  <a:spLocks noChangeArrowheads="1"/>
                </p:cNvSpPr>
                <p:nvPr/>
              </p:nvSpPr>
              <p:spPr bwMode="auto">
                <a:xfrm>
                  <a:off x="2213" y="1316"/>
                  <a:ext cx="374" cy="2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228" name="Group 22"/>
              <p:cNvGrpSpPr>
                <a:grpSpLocks/>
              </p:cNvGrpSpPr>
              <p:nvPr/>
            </p:nvGrpSpPr>
            <p:grpSpPr bwMode="auto">
              <a:xfrm>
                <a:off x="3182" y="1886"/>
                <a:ext cx="374" cy="405"/>
                <a:chOff x="3182" y="1886"/>
                <a:chExt cx="374" cy="405"/>
              </a:xfrm>
            </p:grpSpPr>
            <p:sp>
              <p:nvSpPr>
                <p:cNvPr id="167" name="Rectangle 23"/>
                <p:cNvSpPr>
                  <a:spLocks noChangeArrowheads="1"/>
                </p:cNvSpPr>
                <p:nvPr/>
              </p:nvSpPr>
              <p:spPr bwMode="auto">
                <a:xfrm>
                  <a:off x="3185" y="1892"/>
                  <a:ext cx="360" cy="73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68" name="Rectangle 24"/>
                <p:cNvSpPr>
                  <a:spLocks noChangeArrowheads="1"/>
                </p:cNvSpPr>
                <p:nvPr/>
              </p:nvSpPr>
              <p:spPr bwMode="auto">
                <a:xfrm>
                  <a:off x="3185" y="1990"/>
                  <a:ext cx="360" cy="29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69" name="Rectangle 25"/>
                <p:cNvSpPr>
                  <a:spLocks noChangeArrowheads="1"/>
                </p:cNvSpPr>
                <p:nvPr/>
              </p:nvSpPr>
              <p:spPr bwMode="auto">
                <a:xfrm>
                  <a:off x="3182" y="1879"/>
                  <a:ext cx="357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70" name="Rectangle 26"/>
                <p:cNvSpPr>
                  <a:spLocks noChangeArrowheads="1"/>
                </p:cNvSpPr>
                <p:nvPr/>
              </p:nvSpPr>
              <p:spPr bwMode="auto">
                <a:xfrm>
                  <a:off x="3182" y="2002"/>
                  <a:ext cx="374" cy="2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229" name="Group 27"/>
              <p:cNvGrpSpPr>
                <a:grpSpLocks/>
              </p:cNvGrpSpPr>
              <p:nvPr/>
            </p:nvGrpSpPr>
            <p:grpSpPr bwMode="auto">
              <a:xfrm>
                <a:off x="3182" y="1200"/>
                <a:ext cx="374" cy="406"/>
                <a:chOff x="3182" y="1200"/>
                <a:chExt cx="374" cy="406"/>
              </a:xfrm>
            </p:grpSpPr>
            <p:sp>
              <p:nvSpPr>
                <p:cNvPr id="163" name="Rectangle 28"/>
                <p:cNvSpPr>
                  <a:spLocks noChangeArrowheads="1"/>
                </p:cNvSpPr>
                <p:nvPr/>
              </p:nvSpPr>
              <p:spPr bwMode="auto">
                <a:xfrm>
                  <a:off x="3185" y="1206"/>
                  <a:ext cx="360" cy="7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64" name="Rectangle 29"/>
                <p:cNvSpPr>
                  <a:spLocks noChangeArrowheads="1"/>
                </p:cNvSpPr>
                <p:nvPr/>
              </p:nvSpPr>
              <p:spPr bwMode="auto">
                <a:xfrm>
                  <a:off x="3185" y="1310"/>
                  <a:ext cx="360" cy="29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65" name="Rectangle 30"/>
                <p:cNvSpPr>
                  <a:spLocks noChangeArrowheads="1"/>
                </p:cNvSpPr>
                <p:nvPr/>
              </p:nvSpPr>
              <p:spPr bwMode="auto">
                <a:xfrm>
                  <a:off x="3182" y="1200"/>
                  <a:ext cx="357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66" name="Rectangle 31"/>
                <p:cNvSpPr>
                  <a:spLocks noChangeArrowheads="1"/>
                </p:cNvSpPr>
                <p:nvPr/>
              </p:nvSpPr>
              <p:spPr bwMode="auto">
                <a:xfrm>
                  <a:off x="3182" y="1316"/>
                  <a:ext cx="374" cy="2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sp>
            <p:nvSpPr>
              <p:cNvPr id="161" name="Rectangle 32"/>
              <p:cNvSpPr>
                <a:spLocks noChangeArrowheads="1"/>
              </p:cNvSpPr>
              <p:nvPr/>
            </p:nvSpPr>
            <p:spPr bwMode="auto">
              <a:xfrm>
                <a:off x="2200" y="1800"/>
                <a:ext cx="389" cy="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62" name="Rectangle 33"/>
              <p:cNvSpPr>
                <a:spLocks noChangeArrowheads="1"/>
              </p:cNvSpPr>
              <p:nvPr/>
            </p:nvSpPr>
            <p:spPr bwMode="auto">
              <a:xfrm>
                <a:off x="2200" y="1116"/>
                <a:ext cx="38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1145" name="Group 34"/>
            <p:cNvGrpSpPr>
              <a:grpSpLocks/>
            </p:cNvGrpSpPr>
            <p:nvPr/>
          </p:nvGrpSpPr>
          <p:grpSpPr bwMode="auto">
            <a:xfrm>
              <a:off x="977901" y="1331916"/>
              <a:ext cx="2152652" cy="1865316"/>
              <a:chOff x="616" y="839"/>
              <a:chExt cx="1356" cy="1175"/>
            </a:xfrm>
          </p:grpSpPr>
          <p:sp>
            <p:nvSpPr>
              <p:cNvPr id="121" name="Line 35"/>
              <p:cNvSpPr>
                <a:spLocks noChangeShapeType="1"/>
              </p:cNvSpPr>
              <p:nvPr/>
            </p:nvSpPr>
            <p:spPr bwMode="auto">
              <a:xfrm flipV="1">
                <a:off x="825" y="1182"/>
                <a:ext cx="373" cy="48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2" name="Line 36"/>
              <p:cNvSpPr>
                <a:spLocks noChangeShapeType="1"/>
              </p:cNvSpPr>
              <p:nvPr/>
            </p:nvSpPr>
            <p:spPr bwMode="auto">
              <a:xfrm flipV="1">
                <a:off x="1401" y="924"/>
                <a:ext cx="305" cy="161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3" name="Line 37"/>
              <p:cNvSpPr>
                <a:spLocks noChangeShapeType="1"/>
              </p:cNvSpPr>
              <p:nvPr/>
            </p:nvSpPr>
            <p:spPr bwMode="auto">
              <a:xfrm>
                <a:off x="1436" y="1141"/>
                <a:ext cx="187" cy="512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24" name="Line 38"/>
              <p:cNvSpPr>
                <a:spLocks noChangeShapeType="1"/>
              </p:cNvSpPr>
              <p:nvPr/>
            </p:nvSpPr>
            <p:spPr bwMode="auto">
              <a:xfrm>
                <a:off x="985" y="967"/>
                <a:ext cx="213" cy="85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grpSp>
            <p:nvGrpSpPr>
              <p:cNvPr id="91194" name="Group 39"/>
              <p:cNvGrpSpPr>
                <a:grpSpLocks/>
              </p:cNvGrpSpPr>
              <p:nvPr/>
            </p:nvGrpSpPr>
            <p:grpSpPr bwMode="auto">
              <a:xfrm>
                <a:off x="1129" y="1023"/>
                <a:ext cx="359" cy="874"/>
                <a:chOff x="1129" y="1023"/>
                <a:chExt cx="359" cy="874"/>
              </a:xfrm>
            </p:grpSpPr>
            <p:sp>
              <p:nvSpPr>
                <p:cNvPr id="148" name="Rectangle 40"/>
                <p:cNvSpPr>
                  <a:spLocks noChangeArrowheads="1"/>
                </p:cNvSpPr>
                <p:nvPr/>
              </p:nvSpPr>
              <p:spPr bwMode="auto">
                <a:xfrm>
                  <a:off x="1137" y="1033"/>
                  <a:ext cx="317" cy="26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49" name="Rectangle 41"/>
                <p:cNvSpPr>
                  <a:spLocks noChangeArrowheads="1"/>
                </p:cNvSpPr>
                <p:nvPr/>
              </p:nvSpPr>
              <p:spPr bwMode="auto">
                <a:xfrm>
                  <a:off x="1137" y="1334"/>
                  <a:ext cx="317" cy="55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50" name="Rectangle 42"/>
                <p:cNvSpPr>
                  <a:spLocks noChangeArrowheads="1"/>
                </p:cNvSpPr>
                <p:nvPr/>
              </p:nvSpPr>
              <p:spPr bwMode="auto">
                <a:xfrm>
                  <a:off x="1129" y="1023"/>
                  <a:ext cx="359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51" name="Rectangle 43"/>
                <p:cNvSpPr>
                  <a:spLocks noChangeArrowheads="1"/>
                </p:cNvSpPr>
                <p:nvPr/>
              </p:nvSpPr>
              <p:spPr bwMode="auto">
                <a:xfrm>
                  <a:off x="1129" y="1341"/>
                  <a:ext cx="151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195" name="Group 44"/>
              <p:cNvGrpSpPr>
                <a:grpSpLocks/>
              </p:cNvGrpSpPr>
              <p:nvPr/>
            </p:nvGrpSpPr>
            <p:grpSpPr bwMode="auto">
              <a:xfrm>
                <a:off x="628" y="1610"/>
                <a:ext cx="375" cy="404"/>
                <a:chOff x="628" y="1610"/>
                <a:chExt cx="375" cy="404"/>
              </a:xfrm>
            </p:grpSpPr>
            <p:sp>
              <p:nvSpPr>
                <p:cNvPr id="144" name="Rectangle 45"/>
                <p:cNvSpPr>
                  <a:spLocks noChangeArrowheads="1"/>
                </p:cNvSpPr>
                <p:nvPr/>
              </p:nvSpPr>
              <p:spPr bwMode="auto">
                <a:xfrm>
                  <a:off x="635" y="1616"/>
                  <a:ext cx="359" cy="7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45" name="Rectangle 46"/>
                <p:cNvSpPr>
                  <a:spLocks noChangeArrowheads="1"/>
                </p:cNvSpPr>
                <p:nvPr/>
              </p:nvSpPr>
              <p:spPr bwMode="auto">
                <a:xfrm>
                  <a:off x="635" y="1720"/>
                  <a:ext cx="359" cy="28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46" name="Rectangle 47"/>
                <p:cNvSpPr>
                  <a:spLocks noChangeArrowheads="1"/>
                </p:cNvSpPr>
                <p:nvPr/>
              </p:nvSpPr>
              <p:spPr bwMode="auto">
                <a:xfrm>
                  <a:off x="628" y="1610"/>
                  <a:ext cx="359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47" name="Rectangle 48"/>
                <p:cNvSpPr>
                  <a:spLocks noChangeArrowheads="1"/>
                </p:cNvSpPr>
                <p:nvPr/>
              </p:nvSpPr>
              <p:spPr bwMode="auto">
                <a:xfrm>
                  <a:off x="628" y="1726"/>
                  <a:ext cx="37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196" name="Group 49"/>
              <p:cNvGrpSpPr>
                <a:grpSpLocks/>
              </p:cNvGrpSpPr>
              <p:nvPr/>
            </p:nvGrpSpPr>
            <p:grpSpPr bwMode="auto">
              <a:xfrm>
                <a:off x="628" y="923"/>
                <a:ext cx="375" cy="406"/>
                <a:chOff x="628" y="923"/>
                <a:chExt cx="375" cy="406"/>
              </a:xfrm>
            </p:grpSpPr>
            <p:sp>
              <p:nvSpPr>
                <p:cNvPr id="140" name="Rectangle 50"/>
                <p:cNvSpPr>
                  <a:spLocks noChangeArrowheads="1"/>
                </p:cNvSpPr>
                <p:nvPr/>
              </p:nvSpPr>
              <p:spPr bwMode="auto">
                <a:xfrm>
                  <a:off x="635" y="932"/>
                  <a:ext cx="359" cy="7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41" name="Rectangle 51"/>
                <p:cNvSpPr>
                  <a:spLocks noChangeArrowheads="1"/>
                </p:cNvSpPr>
                <p:nvPr/>
              </p:nvSpPr>
              <p:spPr bwMode="auto">
                <a:xfrm>
                  <a:off x="635" y="1033"/>
                  <a:ext cx="359" cy="29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42" name="Rectangle 52"/>
                <p:cNvSpPr>
                  <a:spLocks noChangeArrowheads="1"/>
                </p:cNvSpPr>
                <p:nvPr/>
              </p:nvSpPr>
              <p:spPr bwMode="auto">
                <a:xfrm>
                  <a:off x="628" y="923"/>
                  <a:ext cx="359" cy="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43" name="Rectangle 53"/>
                <p:cNvSpPr>
                  <a:spLocks noChangeArrowheads="1"/>
                </p:cNvSpPr>
                <p:nvPr/>
              </p:nvSpPr>
              <p:spPr bwMode="auto">
                <a:xfrm>
                  <a:off x="628" y="1040"/>
                  <a:ext cx="375" cy="2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197" name="Group 54"/>
              <p:cNvGrpSpPr>
                <a:grpSpLocks/>
              </p:cNvGrpSpPr>
              <p:nvPr/>
            </p:nvGrpSpPr>
            <p:grpSpPr bwMode="auto">
              <a:xfrm>
                <a:off x="1597" y="1610"/>
                <a:ext cx="375" cy="404"/>
                <a:chOff x="1597" y="1610"/>
                <a:chExt cx="375" cy="404"/>
              </a:xfrm>
            </p:grpSpPr>
            <p:sp>
              <p:nvSpPr>
                <p:cNvPr id="136" name="Rectangle 55"/>
                <p:cNvSpPr>
                  <a:spLocks noChangeArrowheads="1"/>
                </p:cNvSpPr>
                <p:nvPr/>
              </p:nvSpPr>
              <p:spPr bwMode="auto">
                <a:xfrm>
                  <a:off x="1600" y="1616"/>
                  <a:ext cx="361" cy="7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37" name="Rectangle 56"/>
                <p:cNvSpPr>
                  <a:spLocks noChangeArrowheads="1"/>
                </p:cNvSpPr>
                <p:nvPr/>
              </p:nvSpPr>
              <p:spPr bwMode="auto">
                <a:xfrm>
                  <a:off x="1600" y="1720"/>
                  <a:ext cx="361" cy="28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38" name="Rectangle 57"/>
                <p:cNvSpPr>
                  <a:spLocks noChangeArrowheads="1"/>
                </p:cNvSpPr>
                <p:nvPr/>
              </p:nvSpPr>
              <p:spPr bwMode="auto">
                <a:xfrm>
                  <a:off x="1597" y="1610"/>
                  <a:ext cx="357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39" name="Rectangle 58"/>
                <p:cNvSpPr>
                  <a:spLocks noChangeArrowheads="1"/>
                </p:cNvSpPr>
                <p:nvPr/>
              </p:nvSpPr>
              <p:spPr bwMode="auto">
                <a:xfrm>
                  <a:off x="1597" y="1726"/>
                  <a:ext cx="37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198" name="Group 59"/>
              <p:cNvGrpSpPr>
                <a:grpSpLocks/>
              </p:cNvGrpSpPr>
              <p:nvPr/>
            </p:nvGrpSpPr>
            <p:grpSpPr bwMode="auto">
              <a:xfrm>
                <a:off x="1597" y="923"/>
                <a:ext cx="375" cy="406"/>
                <a:chOff x="1597" y="923"/>
                <a:chExt cx="375" cy="406"/>
              </a:xfrm>
            </p:grpSpPr>
            <p:sp>
              <p:nvSpPr>
                <p:cNvPr id="132" name="Rectangle 60"/>
                <p:cNvSpPr>
                  <a:spLocks noChangeArrowheads="1"/>
                </p:cNvSpPr>
                <p:nvPr/>
              </p:nvSpPr>
              <p:spPr bwMode="auto">
                <a:xfrm>
                  <a:off x="1600" y="932"/>
                  <a:ext cx="361" cy="7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33" name="Rectangle 61"/>
                <p:cNvSpPr>
                  <a:spLocks noChangeArrowheads="1"/>
                </p:cNvSpPr>
                <p:nvPr/>
              </p:nvSpPr>
              <p:spPr bwMode="auto">
                <a:xfrm>
                  <a:off x="1600" y="1033"/>
                  <a:ext cx="361" cy="29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34" name="Rectangle 62"/>
                <p:cNvSpPr>
                  <a:spLocks noChangeArrowheads="1"/>
                </p:cNvSpPr>
                <p:nvPr/>
              </p:nvSpPr>
              <p:spPr bwMode="auto">
                <a:xfrm>
                  <a:off x="1597" y="923"/>
                  <a:ext cx="357" cy="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35" name="Rectangle 63"/>
                <p:cNvSpPr>
                  <a:spLocks noChangeArrowheads="1"/>
                </p:cNvSpPr>
                <p:nvPr/>
              </p:nvSpPr>
              <p:spPr bwMode="auto">
                <a:xfrm>
                  <a:off x="1597" y="1040"/>
                  <a:ext cx="375" cy="2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sp>
            <p:nvSpPr>
              <p:cNvPr id="130" name="Rectangle 64"/>
              <p:cNvSpPr>
                <a:spLocks noChangeArrowheads="1"/>
              </p:cNvSpPr>
              <p:nvPr/>
            </p:nvSpPr>
            <p:spPr bwMode="auto">
              <a:xfrm>
                <a:off x="616" y="1526"/>
                <a:ext cx="389" cy="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31" name="Rectangle 65"/>
              <p:cNvSpPr>
                <a:spLocks noChangeArrowheads="1"/>
              </p:cNvSpPr>
              <p:nvPr/>
            </p:nvSpPr>
            <p:spPr bwMode="auto">
              <a:xfrm>
                <a:off x="616" y="839"/>
                <a:ext cx="389" cy="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1146" name="Group 66"/>
            <p:cNvGrpSpPr>
              <a:grpSpLocks/>
            </p:cNvGrpSpPr>
            <p:nvPr/>
          </p:nvGrpSpPr>
          <p:grpSpPr bwMode="auto">
            <a:xfrm>
              <a:off x="6007105" y="1406527"/>
              <a:ext cx="2152652" cy="1863729"/>
              <a:chOff x="3784" y="886"/>
              <a:chExt cx="1356" cy="1174"/>
            </a:xfrm>
          </p:grpSpPr>
          <p:sp>
            <p:nvSpPr>
              <p:cNvPr id="90" name="Line 67"/>
              <p:cNvSpPr>
                <a:spLocks noChangeShapeType="1"/>
              </p:cNvSpPr>
              <p:nvPr/>
            </p:nvSpPr>
            <p:spPr bwMode="auto">
              <a:xfrm flipV="1">
                <a:off x="3994" y="1228"/>
                <a:ext cx="373" cy="484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91" name="Line 68"/>
              <p:cNvSpPr>
                <a:spLocks noChangeShapeType="1"/>
              </p:cNvSpPr>
              <p:nvPr/>
            </p:nvSpPr>
            <p:spPr bwMode="auto">
              <a:xfrm flipV="1">
                <a:off x="4569" y="970"/>
                <a:ext cx="305" cy="161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92" name="Line 69"/>
              <p:cNvSpPr>
                <a:spLocks noChangeShapeType="1"/>
              </p:cNvSpPr>
              <p:nvPr/>
            </p:nvSpPr>
            <p:spPr bwMode="auto">
              <a:xfrm>
                <a:off x="4644" y="1297"/>
                <a:ext cx="158" cy="402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93" name="Line 70"/>
              <p:cNvSpPr>
                <a:spLocks noChangeShapeType="1"/>
              </p:cNvSpPr>
              <p:nvPr/>
            </p:nvSpPr>
            <p:spPr bwMode="auto">
              <a:xfrm>
                <a:off x="4154" y="1012"/>
                <a:ext cx="213" cy="85"/>
              </a:xfrm>
              <a:prstGeom prst="line">
                <a:avLst/>
              </a:prstGeom>
              <a:ln>
                <a:headEnd type="none" w="sm" len="sm"/>
                <a:tailEnd type="non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grpSp>
            <p:nvGrpSpPr>
              <p:cNvPr id="91163" name="Group 71"/>
              <p:cNvGrpSpPr>
                <a:grpSpLocks/>
              </p:cNvGrpSpPr>
              <p:nvPr/>
            </p:nvGrpSpPr>
            <p:grpSpPr bwMode="auto">
              <a:xfrm>
                <a:off x="4298" y="1069"/>
                <a:ext cx="359" cy="874"/>
                <a:chOff x="4298" y="1069"/>
                <a:chExt cx="359" cy="874"/>
              </a:xfrm>
            </p:grpSpPr>
            <p:sp>
              <p:nvSpPr>
                <p:cNvPr id="117" name="Rectangle 72"/>
                <p:cNvSpPr>
                  <a:spLocks noChangeArrowheads="1"/>
                </p:cNvSpPr>
                <p:nvPr/>
              </p:nvSpPr>
              <p:spPr bwMode="auto">
                <a:xfrm>
                  <a:off x="4324" y="1079"/>
                  <a:ext cx="317" cy="269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18" name="Rectangle 73"/>
                <p:cNvSpPr>
                  <a:spLocks noChangeArrowheads="1"/>
                </p:cNvSpPr>
                <p:nvPr/>
              </p:nvSpPr>
              <p:spPr bwMode="auto">
                <a:xfrm>
                  <a:off x="4324" y="1380"/>
                  <a:ext cx="317" cy="55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19" name="Rectangle 74"/>
                <p:cNvSpPr>
                  <a:spLocks noChangeArrowheads="1"/>
                </p:cNvSpPr>
                <p:nvPr/>
              </p:nvSpPr>
              <p:spPr bwMode="auto">
                <a:xfrm>
                  <a:off x="4298" y="1069"/>
                  <a:ext cx="359" cy="28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20" name="Rectangle 75"/>
                <p:cNvSpPr>
                  <a:spLocks noChangeArrowheads="1"/>
                </p:cNvSpPr>
                <p:nvPr/>
              </p:nvSpPr>
              <p:spPr bwMode="auto">
                <a:xfrm>
                  <a:off x="4298" y="1387"/>
                  <a:ext cx="150" cy="55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164" name="Group 76"/>
              <p:cNvGrpSpPr>
                <a:grpSpLocks/>
              </p:cNvGrpSpPr>
              <p:nvPr/>
            </p:nvGrpSpPr>
            <p:grpSpPr bwMode="auto">
              <a:xfrm>
                <a:off x="3797" y="1656"/>
                <a:ext cx="374" cy="404"/>
                <a:chOff x="3797" y="1656"/>
                <a:chExt cx="374" cy="404"/>
              </a:xfrm>
            </p:grpSpPr>
            <p:sp>
              <p:nvSpPr>
                <p:cNvPr id="113" name="Rectangle 77"/>
                <p:cNvSpPr>
                  <a:spLocks noChangeArrowheads="1"/>
                </p:cNvSpPr>
                <p:nvPr/>
              </p:nvSpPr>
              <p:spPr bwMode="auto">
                <a:xfrm>
                  <a:off x="3803" y="1662"/>
                  <a:ext cx="359" cy="7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14" name="Rectangle 78"/>
                <p:cNvSpPr>
                  <a:spLocks noChangeArrowheads="1"/>
                </p:cNvSpPr>
                <p:nvPr/>
              </p:nvSpPr>
              <p:spPr bwMode="auto">
                <a:xfrm>
                  <a:off x="3803" y="1760"/>
                  <a:ext cx="359" cy="29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15" name="Rectangle 79"/>
                <p:cNvSpPr>
                  <a:spLocks noChangeArrowheads="1"/>
                </p:cNvSpPr>
                <p:nvPr/>
              </p:nvSpPr>
              <p:spPr bwMode="auto">
                <a:xfrm>
                  <a:off x="3797" y="1649"/>
                  <a:ext cx="359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16" name="Rectangle 80"/>
                <p:cNvSpPr>
                  <a:spLocks noChangeArrowheads="1"/>
                </p:cNvSpPr>
                <p:nvPr/>
              </p:nvSpPr>
              <p:spPr bwMode="auto">
                <a:xfrm>
                  <a:off x="3797" y="1772"/>
                  <a:ext cx="37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165" name="Group 81"/>
              <p:cNvGrpSpPr>
                <a:grpSpLocks/>
              </p:cNvGrpSpPr>
              <p:nvPr/>
            </p:nvGrpSpPr>
            <p:grpSpPr bwMode="auto">
              <a:xfrm>
                <a:off x="3797" y="969"/>
                <a:ext cx="374" cy="406"/>
                <a:chOff x="3797" y="969"/>
                <a:chExt cx="374" cy="406"/>
              </a:xfrm>
            </p:grpSpPr>
            <p:sp>
              <p:nvSpPr>
                <p:cNvPr id="109" name="Rectangle 82"/>
                <p:cNvSpPr>
                  <a:spLocks noChangeArrowheads="1"/>
                </p:cNvSpPr>
                <p:nvPr/>
              </p:nvSpPr>
              <p:spPr bwMode="auto">
                <a:xfrm>
                  <a:off x="3803" y="975"/>
                  <a:ext cx="359" cy="7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10" name="Rectangle 83"/>
                <p:cNvSpPr>
                  <a:spLocks noChangeArrowheads="1"/>
                </p:cNvSpPr>
                <p:nvPr/>
              </p:nvSpPr>
              <p:spPr bwMode="auto">
                <a:xfrm>
                  <a:off x="3803" y="1079"/>
                  <a:ext cx="359" cy="29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11" name="Rectangle 84"/>
                <p:cNvSpPr>
                  <a:spLocks noChangeArrowheads="1"/>
                </p:cNvSpPr>
                <p:nvPr/>
              </p:nvSpPr>
              <p:spPr bwMode="auto">
                <a:xfrm>
                  <a:off x="3797" y="969"/>
                  <a:ext cx="359" cy="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12" name="Rectangle 85"/>
                <p:cNvSpPr>
                  <a:spLocks noChangeArrowheads="1"/>
                </p:cNvSpPr>
                <p:nvPr/>
              </p:nvSpPr>
              <p:spPr bwMode="auto">
                <a:xfrm>
                  <a:off x="3797" y="1085"/>
                  <a:ext cx="374" cy="2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166" name="Group 86"/>
              <p:cNvGrpSpPr>
                <a:grpSpLocks/>
              </p:cNvGrpSpPr>
              <p:nvPr/>
            </p:nvGrpSpPr>
            <p:grpSpPr bwMode="auto">
              <a:xfrm>
                <a:off x="4766" y="1656"/>
                <a:ext cx="374" cy="404"/>
                <a:chOff x="4766" y="1656"/>
                <a:chExt cx="374" cy="404"/>
              </a:xfrm>
            </p:grpSpPr>
            <p:sp>
              <p:nvSpPr>
                <p:cNvPr id="105" name="Rectangle 87"/>
                <p:cNvSpPr>
                  <a:spLocks noChangeArrowheads="1"/>
                </p:cNvSpPr>
                <p:nvPr/>
              </p:nvSpPr>
              <p:spPr bwMode="auto">
                <a:xfrm>
                  <a:off x="4769" y="1662"/>
                  <a:ext cx="360" cy="7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06" name="Rectangle 88"/>
                <p:cNvSpPr>
                  <a:spLocks noChangeArrowheads="1"/>
                </p:cNvSpPr>
                <p:nvPr/>
              </p:nvSpPr>
              <p:spPr bwMode="auto">
                <a:xfrm>
                  <a:off x="4769" y="1760"/>
                  <a:ext cx="360" cy="29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07" name="Rectangle 89"/>
                <p:cNvSpPr>
                  <a:spLocks noChangeArrowheads="1"/>
                </p:cNvSpPr>
                <p:nvPr/>
              </p:nvSpPr>
              <p:spPr bwMode="auto">
                <a:xfrm>
                  <a:off x="4766" y="1649"/>
                  <a:ext cx="357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08" name="Rectangle 90"/>
                <p:cNvSpPr>
                  <a:spLocks noChangeArrowheads="1"/>
                </p:cNvSpPr>
                <p:nvPr/>
              </p:nvSpPr>
              <p:spPr bwMode="auto">
                <a:xfrm>
                  <a:off x="4766" y="1772"/>
                  <a:ext cx="37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grpSp>
            <p:nvGrpSpPr>
              <p:cNvPr id="91167" name="Group 91"/>
              <p:cNvGrpSpPr>
                <a:grpSpLocks/>
              </p:cNvGrpSpPr>
              <p:nvPr/>
            </p:nvGrpSpPr>
            <p:grpSpPr bwMode="auto">
              <a:xfrm>
                <a:off x="4766" y="969"/>
                <a:ext cx="374" cy="406"/>
                <a:chOff x="4766" y="969"/>
                <a:chExt cx="374" cy="406"/>
              </a:xfrm>
            </p:grpSpPr>
            <p:sp>
              <p:nvSpPr>
                <p:cNvPr id="101" name="Rectangle 92"/>
                <p:cNvSpPr>
                  <a:spLocks noChangeArrowheads="1"/>
                </p:cNvSpPr>
                <p:nvPr/>
              </p:nvSpPr>
              <p:spPr bwMode="auto">
                <a:xfrm>
                  <a:off x="4769" y="975"/>
                  <a:ext cx="360" cy="72"/>
                </a:xfrm>
                <a:prstGeom prst="rect">
                  <a:avLst/>
                </a:prstGeom>
                <a:solidFill>
                  <a:srgbClr val="FDE3BA"/>
                </a:solidFill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02" name="Rectangle 93"/>
                <p:cNvSpPr>
                  <a:spLocks noChangeArrowheads="1"/>
                </p:cNvSpPr>
                <p:nvPr/>
              </p:nvSpPr>
              <p:spPr bwMode="auto">
                <a:xfrm>
                  <a:off x="4769" y="1079"/>
                  <a:ext cx="360" cy="290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03" name="Rectangle 94"/>
                <p:cNvSpPr>
                  <a:spLocks noChangeArrowheads="1"/>
                </p:cNvSpPr>
                <p:nvPr/>
              </p:nvSpPr>
              <p:spPr bwMode="auto">
                <a:xfrm>
                  <a:off x="4766" y="969"/>
                  <a:ext cx="357" cy="87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  <p:sp>
              <p:nvSpPr>
                <p:cNvPr id="104" name="Rectangle 95"/>
                <p:cNvSpPr>
                  <a:spLocks noChangeArrowheads="1"/>
                </p:cNvSpPr>
                <p:nvPr/>
              </p:nvSpPr>
              <p:spPr bwMode="auto">
                <a:xfrm>
                  <a:off x="4766" y="1085"/>
                  <a:ext cx="374" cy="2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-108" charset="0"/>
                    <a:ea typeface="ＭＳ Ｐゴシック" pitchFamily="27" charset="-128"/>
                    <a:cs typeface="ＭＳ Ｐゴシック" pitchFamily="27" charset="-128"/>
                  </a:endParaRPr>
                </a:p>
              </p:txBody>
            </p:sp>
          </p:grpSp>
          <p:sp>
            <p:nvSpPr>
              <p:cNvPr id="99" name="Rectangle 96"/>
              <p:cNvSpPr>
                <a:spLocks noChangeArrowheads="1"/>
              </p:cNvSpPr>
              <p:nvPr/>
            </p:nvSpPr>
            <p:spPr bwMode="auto">
              <a:xfrm>
                <a:off x="3784" y="1569"/>
                <a:ext cx="389" cy="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00" name="Rectangle 97"/>
              <p:cNvSpPr>
                <a:spLocks noChangeArrowheads="1"/>
              </p:cNvSpPr>
              <p:nvPr/>
            </p:nvSpPr>
            <p:spPr bwMode="auto">
              <a:xfrm>
                <a:off x="3784" y="886"/>
                <a:ext cx="389" cy="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sp>
          <p:nvSpPr>
            <p:cNvPr id="91147" name="Rectangle 98"/>
            <p:cNvSpPr>
              <a:spLocks noChangeArrowheads="1"/>
            </p:cNvSpPr>
            <p:nvPr/>
          </p:nvSpPr>
          <p:spPr bwMode="auto">
            <a:xfrm>
              <a:off x="1050925" y="1660526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91148" name="Rectangle 99"/>
            <p:cNvSpPr>
              <a:spLocks noChangeArrowheads="1"/>
            </p:cNvSpPr>
            <p:nvPr/>
          </p:nvSpPr>
          <p:spPr bwMode="auto">
            <a:xfrm>
              <a:off x="2574925" y="1660526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91149" name="Rectangle 100"/>
            <p:cNvSpPr>
              <a:spLocks noChangeArrowheads="1"/>
            </p:cNvSpPr>
            <p:nvPr/>
          </p:nvSpPr>
          <p:spPr bwMode="auto">
            <a:xfrm>
              <a:off x="1050925" y="2727326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91150" name="Rectangle 101"/>
            <p:cNvSpPr>
              <a:spLocks noChangeArrowheads="1"/>
            </p:cNvSpPr>
            <p:nvPr/>
          </p:nvSpPr>
          <p:spPr bwMode="auto">
            <a:xfrm>
              <a:off x="2574925" y="2727326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D</a:t>
              </a:r>
            </a:p>
          </p:txBody>
        </p:sp>
        <p:sp>
          <p:nvSpPr>
            <p:cNvPr id="91151" name="Rectangle 102"/>
            <p:cNvSpPr>
              <a:spLocks noChangeArrowheads="1"/>
            </p:cNvSpPr>
            <p:nvPr/>
          </p:nvSpPr>
          <p:spPr bwMode="auto">
            <a:xfrm>
              <a:off x="3565525" y="2117726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91152" name="Rectangle 103"/>
            <p:cNvSpPr>
              <a:spLocks noChangeArrowheads="1"/>
            </p:cNvSpPr>
            <p:nvPr/>
          </p:nvSpPr>
          <p:spPr bwMode="auto">
            <a:xfrm>
              <a:off x="5089525" y="2117726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91153" name="Rectangle 104"/>
            <p:cNvSpPr>
              <a:spLocks noChangeArrowheads="1"/>
            </p:cNvSpPr>
            <p:nvPr/>
          </p:nvSpPr>
          <p:spPr bwMode="auto">
            <a:xfrm>
              <a:off x="3565525" y="3184525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91154" name="Rectangle 105"/>
            <p:cNvSpPr>
              <a:spLocks noChangeArrowheads="1"/>
            </p:cNvSpPr>
            <p:nvPr/>
          </p:nvSpPr>
          <p:spPr bwMode="auto">
            <a:xfrm>
              <a:off x="5089525" y="3184525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F</a:t>
              </a:r>
            </a:p>
          </p:txBody>
        </p:sp>
        <p:sp>
          <p:nvSpPr>
            <p:cNvPr id="91155" name="Rectangle 106"/>
            <p:cNvSpPr>
              <a:spLocks noChangeArrowheads="1"/>
            </p:cNvSpPr>
            <p:nvPr/>
          </p:nvSpPr>
          <p:spPr bwMode="auto">
            <a:xfrm>
              <a:off x="6080125" y="1736725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91156" name="Rectangle 107"/>
            <p:cNvSpPr>
              <a:spLocks noChangeArrowheads="1"/>
            </p:cNvSpPr>
            <p:nvPr/>
          </p:nvSpPr>
          <p:spPr bwMode="auto">
            <a:xfrm>
              <a:off x="7604125" y="1736725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E</a:t>
              </a:r>
            </a:p>
          </p:txBody>
        </p:sp>
        <p:sp>
          <p:nvSpPr>
            <p:cNvPr id="91157" name="Rectangle 108"/>
            <p:cNvSpPr>
              <a:spLocks noChangeArrowheads="1"/>
            </p:cNvSpPr>
            <p:nvPr/>
          </p:nvSpPr>
          <p:spPr bwMode="auto">
            <a:xfrm>
              <a:off x="6080125" y="2803525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G</a:t>
              </a:r>
            </a:p>
          </p:txBody>
        </p:sp>
        <p:sp>
          <p:nvSpPr>
            <p:cNvPr id="91158" name="Rectangle 109"/>
            <p:cNvSpPr>
              <a:spLocks noChangeArrowheads="1"/>
            </p:cNvSpPr>
            <p:nvPr/>
          </p:nvSpPr>
          <p:spPr bwMode="auto">
            <a:xfrm>
              <a:off x="7604125" y="2803525"/>
              <a:ext cx="473076" cy="503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9" rIns="92075" bIns="46039">
              <a:spAutoFit/>
            </a:bodyPr>
            <a:lstStyle>
              <a:lvl1pPr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"/>
                <a:defRPr sz="32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ts val="550"/>
                </a:spcBef>
                <a:buClr>
                  <a:schemeClr val="accent1"/>
                </a:buClr>
                <a:buFont typeface="Verdana" panose="020B0604030504040204" pitchFamily="34" charset="0"/>
                <a:buChar char="◦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Wingdings 2" panose="05020102010507070707" pitchFamily="18" charset="2"/>
                <a:buChar char="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32D2E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4AA33"/>
                </a:buClr>
                <a:buFont typeface="Wingdings 2" panose="05020102010507070707" pitchFamily="18" charset="2"/>
                <a:buChar char="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Arial" panose="020B0604020202020204" pitchFamily="34" charset="0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2711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Dimensiones muy Complejas</a:t>
            </a:r>
            <a:endParaRPr lang="es-ES" dirty="0"/>
          </a:p>
        </p:txBody>
      </p:sp>
      <p:sp>
        <p:nvSpPr>
          <p:cNvPr id="921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El número de niveles de agregación con  las tablas dimensionales llega a ser inmanejable.</a:t>
            </a:r>
          </a:p>
          <a:p>
            <a:r>
              <a:rPr lang="es-ES" sz="2400" dirty="0"/>
              <a:t>Combinación lógica o funcionalmente incorrecta de niveles de agregación.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34</a:t>
            </a:fld>
            <a:endParaRPr lang="es-CL"/>
          </a:p>
        </p:txBody>
      </p:sp>
      <p:grpSp>
        <p:nvGrpSpPr>
          <p:cNvPr id="92167" name="Group 2"/>
          <p:cNvGrpSpPr>
            <a:grpSpLocks/>
          </p:cNvGrpSpPr>
          <p:nvPr/>
        </p:nvGrpSpPr>
        <p:grpSpPr bwMode="auto">
          <a:xfrm>
            <a:off x="4635506" y="3719518"/>
            <a:ext cx="2962275" cy="2727325"/>
            <a:chOff x="1943" y="1056"/>
            <a:chExt cx="1866" cy="1719"/>
          </a:xfrm>
        </p:grpSpPr>
        <p:sp>
          <p:nvSpPr>
            <p:cNvPr id="126" name="Line 3"/>
            <p:cNvSpPr>
              <a:spLocks noChangeShapeType="1"/>
            </p:cNvSpPr>
            <p:nvPr/>
          </p:nvSpPr>
          <p:spPr bwMode="auto">
            <a:xfrm flipV="1">
              <a:off x="2232" y="1545"/>
              <a:ext cx="513" cy="681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27" name="Line 4"/>
            <p:cNvSpPr>
              <a:spLocks noChangeShapeType="1"/>
            </p:cNvSpPr>
            <p:nvPr/>
          </p:nvSpPr>
          <p:spPr bwMode="auto">
            <a:xfrm flipV="1">
              <a:off x="3025" y="1176"/>
              <a:ext cx="419" cy="231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28" name="Line 5"/>
            <p:cNvSpPr>
              <a:spLocks noChangeShapeType="1"/>
            </p:cNvSpPr>
            <p:nvPr/>
          </p:nvSpPr>
          <p:spPr bwMode="auto">
            <a:xfrm>
              <a:off x="2452" y="1237"/>
              <a:ext cx="293" cy="124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grpSp>
          <p:nvGrpSpPr>
            <p:cNvPr id="92171" name="Group 6"/>
            <p:cNvGrpSpPr>
              <a:grpSpLocks/>
            </p:cNvGrpSpPr>
            <p:nvPr/>
          </p:nvGrpSpPr>
          <p:grpSpPr bwMode="auto">
            <a:xfrm>
              <a:off x="2651" y="1318"/>
              <a:ext cx="493" cy="1250"/>
              <a:chOff x="2651" y="1318"/>
              <a:chExt cx="493" cy="1250"/>
            </a:xfrm>
          </p:grpSpPr>
          <p:sp>
            <p:nvSpPr>
              <p:cNvPr id="196" name="Rectangle 7"/>
              <p:cNvSpPr>
                <a:spLocks noChangeArrowheads="1"/>
              </p:cNvSpPr>
              <p:nvPr/>
            </p:nvSpPr>
            <p:spPr bwMode="auto">
              <a:xfrm>
                <a:off x="2654" y="1326"/>
                <a:ext cx="473" cy="39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97" name="Rectangle 8"/>
              <p:cNvSpPr>
                <a:spLocks noChangeArrowheads="1"/>
              </p:cNvSpPr>
              <p:nvPr/>
            </p:nvSpPr>
            <p:spPr bwMode="auto">
              <a:xfrm>
                <a:off x="2654" y="1756"/>
                <a:ext cx="473" cy="79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98" name="Rectangle 9"/>
              <p:cNvSpPr>
                <a:spLocks noChangeArrowheads="1"/>
              </p:cNvSpPr>
              <p:nvPr/>
            </p:nvSpPr>
            <p:spPr bwMode="auto">
              <a:xfrm>
                <a:off x="2651" y="1318"/>
                <a:ext cx="493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99" name="Rectangle 10"/>
              <p:cNvSpPr>
                <a:spLocks noChangeArrowheads="1"/>
              </p:cNvSpPr>
              <p:nvPr/>
            </p:nvSpPr>
            <p:spPr bwMode="auto">
              <a:xfrm>
                <a:off x="2651" y="1773"/>
                <a:ext cx="207" cy="7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2172" name="Group 11"/>
            <p:cNvGrpSpPr>
              <a:grpSpLocks/>
            </p:cNvGrpSpPr>
            <p:nvPr/>
          </p:nvGrpSpPr>
          <p:grpSpPr bwMode="auto">
            <a:xfrm>
              <a:off x="1961" y="2157"/>
              <a:ext cx="516" cy="578"/>
              <a:chOff x="1961" y="2157"/>
              <a:chExt cx="516" cy="578"/>
            </a:xfrm>
          </p:grpSpPr>
          <p:sp>
            <p:nvSpPr>
              <p:cNvPr id="192" name="Rectangle 12"/>
              <p:cNvSpPr>
                <a:spLocks noChangeArrowheads="1"/>
              </p:cNvSpPr>
              <p:nvPr/>
            </p:nvSpPr>
            <p:spPr bwMode="auto">
              <a:xfrm>
                <a:off x="1963" y="2163"/>
                <a:ext cx="507" cy="11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93" name="Rectangle 13"/>
              <p:cNvSpPr>
                <a:spLocks noChangeArrowheads="1"/>
              </p:cNvSpPr>
              <p:nvPr/>
            </p:nvSpPr>
            <p:spPr bwMode="auto">
              <a:xfrm>
                <a:off x="1963" y="2306"/>
                <a:ext cx="507" cy="4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94" name="Rectangle 14"/>
              <p:cNvSpPr>
                <a:spLocks noChangeArrowheads="1"/>
              </p:cNvSpPr>
              <p:nvPr/>
            </p:nvSpPr>
            <p:spPr bwMode="auto">
              <a:xfrm>
                <a:off x="1961" y="2157"/>
                <a:ext cx="495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95" name="Rectangle 15"/>
              <p:cNvSpPr>
                <a:spLocks noChangeArrowheads="1"/>
              </p:cNvSpPr>
              <p:nvPr/>
            </p:nvSpPr>
            <p:spPr bwMode="auto">
              <a:xfrm>
                <a:off x="1961" y="2324"/>
                <a:ext cx="516" cy="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2173" name="Group 16"/>
            <p:cNvGrpSpPr>
              <a:grpSpLocks/>
            </p:cNvGrpSpPr>
            <p:nvPr/>
          </p:nvGrpSpPr>
          <p:grpSpPr bwMode="auto">
            <a:xfrm>
              <a:off x="1961" y="1175"/>
              <a:ext cx="516" cy="580"/>
              <a:chOff x="1961" y="1175"/>
              <a:chExt cx="516" cy="580"/>
            </a:xfrm>
          </p:grpSpPr>
          <p:sp>
            <p:nvSpPr>
              <p:cNvPr id="188" name="Rectangle 17"/>
              <p:cNvSpPr>
                <a:spLocks noChangeArrowheads="1"/>
              </p:cNvSpPr>
              <p:nvPr/>
            </p:nvSpPr>
            <p:spPr bwMode="auto">
              <a:xfrm>
                <a:off x="1963" y="1181"/>
                <a:ext cx="507" cy="1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89" name="Rectangle 18"/>
              <p:cNvSpPr>
                <a:spLocks noChangeArrowheads="1"/>
              </p:cNvSpPr>
              <p:nvPr/>
            </p:nvSpPr>
            <p:spPr bwMode="auto">
              <a:xfrm>
                <a:off x="1963" y="1326"/>
                <a:ext cx="507" cy="42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90" name="Rectangle 19"/>
              <p:cNvSpPr>
                <a:spLocks noChangeArrowheads="1"/>
              </p:cNvSpPr>
              <p:nvPr/>
            </p:nvSpPr>
            <p:spPr bwMode="auto">
              <a:xfrm>
                <a:off x="1961" y="1175"/>
                <a:ext cx="495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91" name="Rectangle 20"/>
              <p:cNvSpPr>
                <a:spLocks noChangeArrowheads="1"/>
              </p:cNvSpPr>
              <p:nvPr/>
            </p:nvSpPr>
            <p:spPr bwMode="auto">
              <a:xfrm>
                <a:off x="1961" y="1343"/>
                <a:ext cx="516" cy="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2174" name="Group 21"/>
            <p:cNvGrpSpPr>
              <a:grpSpLocks/>
            </p:cNvGrpSpPr>
            <p:nvPr/>
          </p:nvGrpSpPr>
          <p:grpSpPr bwMode="auto">
            <a:xfrm>
              <a:off x="3293" y="1175"/>
              <a:ext cx="516" cy="1600"/>
              <a:chOff x="3293" y="1175"/>
              <a:chExt cx="516" cy="1600"/>
            </a:xfrm>
          </p:grpSpPr>
          <p:sp>
            <p:nvSpPr>
              <p:cNvPr id="184" name="Rectangle 22"/>
              <p:cNvSpPr>
                <a:spLocks noChangeArrowheads="1"/>
              </p:cNvSpPr>
              <p:nvPr/>
            </p:nvSpPr>
            <p:spPr bwMode="auto">
              <a:xfrm>
                <a:off x="3294" y="1181"/>
                <a:ext cx="507" cy="1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85" name="Rectangle 23"/>
              <p:cNvSpPr>
                <a:spLocks noChangeArrowheads="1"/>
              </p:cNvSpPr>
              <p:nvPr/>
            </p:nvSpPr>
            <p:spPr bwMode="auto">
              <a:xfrm>
                <a:off x="3294" y="1326"/>
                <a:ext cx="507" cy="1449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86" name="Rectangle 24"/>
              <p:cNvSpPr>
                <a:spLocks noChangeArrowheads="1"/>
              </p:cNvSpPr>
              <p:nvPr/>
            </p:nvSpPr>
            <p:spPr bwMode="auto">
              <a:xfrm>
                <a:off x="3293" y="1175"/>
                <a:ext cx="495" cy="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187" name="Rectangle 25"/>
              <p:cNvSpPr>
                <a:spLocks noChangeArrowheads="1"/>
              </p:cNvSpPr>
              <p:nvPr/>
            </p:nvSpPr>
            <p:spPr bwMode="auto">
              <a:xfrm>
                <a:off x="3293" y="1343"/>
                <a:ext cx="516" cy="4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sp>
          <p:nvSpPr>
            <p:cNvPr id="159" name="Rectangle 26"/>
            <p:cNvSpPr>
              <a:spLocks noChangeArrowheads="1"/>
            </p:cNvSpPr>
            <p:nvPr/>
          </p:nvSpPr>
          <p:spPr bwMode="auto">
            <a:xfrm>
              <a:off x="1943" y="2036"/>
              <a:ext cx="53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160" name="Rectangle 27"/>
            <p:cNvSpPr>
              <a:spLocks noChangeArrowheads="1"/>
            </p:cNvSpPr>
            <p:nvPr/>
          </p:nvSpPr>
          <p:spPr bwMode="auto">
            <a:xfrm>
              <a:off x="1943" y="1056"/>
              <a:ext cx="53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60411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Posibles Soluciones</a:t>
            </a:r>
            <a:endParaRPr lang="es-ES" dirty="0"/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Dividir una dimensión muy compleja en varias dimensiones más pequeñas y manejables, usando alguna función de agregación  por niveles.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35</a:t>
            </a:fld>
            <a:endParaRPr lang="es-CL"/>
          </a:p>
        </p:txBody>
      </p:sp>
      <p:grpSp>
        <p:nvGrpSpPr>
          <p:cNvPr id="93191" name="Group 2"/>
          <p:cNvGrpSpPr>
            <a:grpSpLocks/>
          </p:cNvGrpSpPr>
          <p:nvPr/>
        </p:nvGrpSpPr>
        <p:grpSpPr bwMode="auto">
          <a:xfrm>
            <a:off x="2867032" y="3544895"/>
            <a:ext cx="3497263" cy="2181225"/>
            <a:chOff x="1935" y="747"/>
            <a:chExt cx="2751" cy="1963"/>
          </a:xfrm>
        </p:grpSpPr>
        <p:sp>
          <p:nvSpPr>
            <p:cNvPr id="42" name="Line 3"/>
            <p:cNvSpPr>
              <a:spLocks noChangeShapeType="1"/>
            </p:cNvSpPr>
            <p:nvPr/>
          </p:nvSpPr>
          <p:spPr bwMode="auto">
            <a:xfrm flipH="1" flipV="1">
              <a:off x="3670" y="1151"/>
              <a:ext cx="607" cy="46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43" name="Line 4"/>
            <p:cNvSpPr>
              <a:spLocks noChangeShapeType="1"/>
            </p:cNvSpPr>
            <p:nvPr/>
          </p:nvSpPr>
          <p:spPr bwMode="auto">
            <a:xfrm flipV="1">
              <a:off x="3670" y="1243"/>
              <a:ext cx="0" cy="877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44" name="Line 5"/>
            <p:cNvSpPr>
              <a:spLocks noChangeShapeType="1"/>
            </p:cNvSpPr>
            <p:nvPr/>
          </p:nvSpPr>
          <p:spPr bwMode="auto">
            <a:xfrm flipV="1">
              <a:off x="2223" y="1520"/>
              <a:ext cx="512" cy="691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45" name="Line 6"/>
            <p:cNvSpPr>
              <a:spLocks noChangeShapeType="1"/>
            </p:cNvSpPr>
            <p:nvPr/>
          </p:nvSpPr>
          <p:spPr bwMode="auto">
            <a:xfrm flipV="1">
              <a:off x="3016" y="1151"/>
              <a:ext cx="420" cy="23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46" name="Line 7"/>
            <p:cNvSpPr>
              <a:spLocks noChangeShapeType="1"/>
            </p:cNvSpPr>
            <p:nvPr/>
          </p:nvSpPr>
          <p:spPr bwMode="auto">
            <a:xfrm flipH="1">
              <a:off x="3694" y="828"/>
              <a:ext cx="392" cy="396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47" name="Line 8"/>
            <p:cNvSpPr>
              <a:spLocks noChangeShapeType="1"/>
            </p:cNvSpPr>
            <p:nvPr/>
          </p:nvSpPr>
          <p:spPr bwMode="auto">
            <a:xfrm>
              <a:off x="2444" y="1211"/>
              <a:ext cx="291" cy="124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grpSp>
          <p:nvGrpSpPr>
            <p:cNvPr id="93200" name="Group 9"/>
            <p:cNvGrpSpPr>
              <a:grpSpLocks/>
            </p:cNvGrpSpPr>
            <p:nvPr/>
          </p:nvGrpSpPr>
          <p:grpSpPr bwMode="auto">
            <a:xfrm>
              <a:off x="2643" y="1293"/>
              <a:ext cx="490" cy="1250"/>
              <a:chOff x="2643" y="1293"/>
              <a:chExt cx="490" cy="1250"/>
            </a:xfrm>
          </p:grpSpPr>
          <p:sp>
            <p:nvSpPr>
              <p:cNvPr id="81" name="Rectangle 10"/>
              <p:cNvSpPr>
                <a:spLocks noChangeArrowheads="1"/>
              </p:cNvSpPr>
              <p:nvPr/>
            </p:nvSpPr>
            <p:spPr bwMode="auto">
              <a:xfrm>
                <a:off x="2643" y="1301"/>
                <a:ext cx="472" cy="39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82" name="Rectangle 11"/>
              <p:cNvSpPr>
                <a:spLocks noChangeArrowheads="1"/>
              </p:cNvSpPr>
              <p:nvPr/>
            </p:nvSpPr>
            <p:spPr bwMode="auto">
              <a:xfrm>
                <a:off x="2643" y="1707"/>
                <a:ext cx="472" cy="80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83" name="Rectangle 12"/>
              <p:cNvSpPr>
                <a:spLocks noChangeArrowheads="1"/>
              </p:cNvSpPr>
              <p:nvPr/>
            </p:nvSpPr>
            <p:spPr bwMode="auto">
              <a:xfrm>
                <a:off x="2643" y="1293"/>
                <a:ext cx="490" cy="4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84" name="Rectangle 13"/>
              <p:cNvSpPr>
                <a:spLocks noChangeArrowheads="1"/>
              </p:cNvSpPr>
              <p:nvPr/>
            </p:nvSpPr>
            <p:spPr bwMode="auto">
              <a:xfrm>
                <a:off x="2643" y="1749"/>
                <a:ext cx="204" cy="7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3201" name="Group 14"/>
            <p:cNvGrpSpPr>
              <a:grpSpLocks/>
            </p:cNvGrpSpPr>
            <p:nvPr/>
          </p:nvGrpSpPr>
          <p:grpSpPr bwMode="auto">
            <a:xfrm>
              <a:off x="1950" y="2130"/>
              <a:ext cx="519" cy="580"/>
              <a:chOff x="1950" y="2130"/>
              <a:chExt cx="519" cy="580"/>
            </a:xfrm>
          </p:grpSpPr>
          <p:sp>
            <p:nvSpPr>
              <p:cNvPr id="77" name="Rectangle 15"/>
              <p:cNvSpPr>
                <a:spLocks noChangeArrowheads="1"/>
              </p:cNvSpPr>
              <p:nvPr/>
            </p:nvSpPr>
            <p:spPr bwMode="auto">
              <a:xfrm>
                <a:off x="1955" y="2137"/>
                <a:ext cx="507" cy="1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78" name="Rectangle 16"/>
              <p:cNvSpPr>
                <a:spLocks noChangeArrowheads="1"/>
              </p:cNvSpPr>
              <p:nvPr/>
            </p:nvSpPr>
            <p:spPr bwMode="auto">
              <a:xfrm>
                <a:off x="1955" y="2256"/>
                <a:ext cx="507" cy="42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79" name="Rectangle 17"/>
              <p:cNvSpPr>
                <a:spLocks noChangeArrowheads="1"/>
              </p:cNvSpPr>
              <p:nvPr/>
            </p:nvSpPr>
            <p:spPr bwMode="auto">
              <a:xfrm>
                <a:off x="1950" y="2130"/>
                <a:ext cx="498" cy="1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80" name="Rectangle 18"/>
              <p:cNvSpPr>
                <a:spLocks noChangeArrowheads="1"/>
              </p:cNvSpPr>
              <p:nvPr/>
            </p:nvSpPr>
            <p:spPr bwMode="auto">
              <a:xfrm>
                <a:off x="1950" y="2299"/>
                <a:ext cx="519" cy="4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3202" name="Group 19"/>
            <p:cNvGrpSpPr>
              <a:grpSpLocks/>
            </p:cNvGrpSpPr>
            <p:nvPr/>
          </p:nvGrpSpPr>
          <p:grpSpPr bwMode="auto">
            <a:xfrm>
              <a:off x="1950" y="1150"/>
              <a:ext cx="519" cy="539"/>
              <a:chOff x="1950" y="1150"/>
              <a:chExt cx="519" cy="539"/>
            </a:xfrm>
          </p:grpSpPr>
          <p:sp>
            <p:nvSpPr>
              <p:cNvPr id="73" name="Rectangle 20"/>
              <p:cNvSpPr>
                <a:spLocks noChangeArrowheads="1"/>
              </p:cNvSpPr>
              <p:nvPr/>
            </p:nvSpPr>
            <p:spPr bwMode="auto">
              <a:xfrm>
                <a:off x="1955" y="1156"/>
                <a:ext cx="507" cy="1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75" name="Rectangle 22"/>
              <p:cNvSpPr>
                <a:spLocks noChangeArrowheads="1"/>
              </p:cNvSpPr>
              <p:nvPr/>
            </p:nvSpPr>
            <p:spPr bwMode="auto">
              <a:xfrm>
                <a:off x="1950" y="1150"/>
                <a:ext cx="498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76" name="Rectangle 23"/>
              <p:cNvSpPr>
                <a:spLocks noChangeArrowheads="1"/>
              </p:cNvSpPr>
              <p:nvPr/>
            </p:nvSpPr>
            <p:spPr bwMode="auto">
              <a:xfrm>
                <a:off x="1950" y="1279"/>
                <a:ext cx="519" cy="4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3203" name="Group 24"/>
            <p:cNvGrpSpPr>
              <a:grpSpLocks/>
            </p:cNvGrpSpPr>
            <p:nvPr/>
          </p:nvGrpSpPr>
          <p:grpSpPr bwMode="auto">
            <a:xfrm>
              <a:off x="4028" y="747"/>
              <a:ext cx="519" cy="577"/>
              <a:chOff x="4028" y="747"/>
              <a:chExt cx="519" cy="577"/>
            </a:xfrm>
          </p:grpSpPr>
          <p:sp>
            <p:nvSpPr>
              <p:cNvPr id="69" name="Rectangle 25"/>
              <p:cNvSpPr>
                <a:spLocks noChangeArrowheads="1"/>
              </p:cNvSpPr>
              <p:nvPr/>
            </p:nvSpPr>
            <p:spPr bwMode="auto">
              <a:xfrm>
                <a:off x="4032" y="753"/>
                <a:ext cx="508" cy="1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70" name="Rectangle 26"/>
              <p:cNvSpPr>
                <a:spLocks noChangeArrowheads="1"/>
              </p:cNvSpPr>
              <p:nvPr/>
            </p:nvSpPr>
            <p:spPr bwMode="auto">
              <a:xfrm>
                <a:off x="4032" y="876"/>
                <a:ext cx="508" cy="4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71" name="Rectangle 27"/>
              <p:cNvSpPr>
                <a:spLocks noChangeArrowheads="1"/>
              </p:cNvSpPr>
              <p:nvPr/>
            </p:nvSpPr>
            <p:spPr bwMode="auto">
              <a:xfrm>
                <a:off x="4028" y="747"/>
                <a:ext cx="497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72" name="Rectangle 28"/>
              <p:cNvSpPr>
                <a:spLocks noChangeArrowheads="1"/>
              </p:cNvSpPr>
              <p:nvPr/>
            </p:nvSpPr>
            <p:spPr bwMode="auto">
              <a:xfrm>
                <a:off x="4028" y="914"/>
                <a:ext cx="519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3204" name="Group 29"/>
            <p:cNvGrpSpPr>
              <a:grpSpLocks/>
            </p:cNvGrpSpPr>
            <p:nvPr/>
          </p:nvGrpSpPr>
          <p:grpSpPr bwMode="auto">
            <a:xfrm>
              <a:off x="3285" y="1150"/>
              <a:ext cx="516" cy="539"/>
              <a:chOff x="3285" y="1150"/>
              <a:chExt cx="516" cy="539"/>
            </a:xfrm>
          </p:grpSpPr>
          <p:sp>
            <p:nvSpPr>
              <p:cNvPr id="65" name="Rectangle 30"/>
              <p:cNvSpPr>
                <a:spLocks noChangeArrowheads="1"/>
              </p:cNvSpPr>
              <p:nvPr/>
            </p:nvSpPr>
            <p:spPr bwMode="auto">
              <a:xfrm>
                <a:off x="3286" y="1156"/>
                <a:ext cx="507" cy="11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7" name="Rectangle 32"/>
              <p:cNvSpPr>
                <a:spLocks noChangeArrowheads="1"/>
              </p:cNvSpPr>
              <p:nvPr/>
            </p:nvSpPr>
            <p:spPr bwMode="auto">
              <a:xfrm>
                <a:off x="3285" y="1150"/>
                <a:ext cx="495" cy="1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8" name="Rectangle 33"/>
              <p:cNvSpPr>
                <a:spLocks noChangeArrowheads="1"/>
              </p:cNvSpPr>
              <p:nvPr/>
            </p:nvSpPr>
            <p:spPr bwMode="auto">
              <a:xfrm>
                <a:off x="3285" y="1279"/>
                <a:ext cx="516" cy="4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sp>
          <p:nvSpPr>
            <p:cNvPr id="53" name="Rectangle 34"/>
            <p:cNvSpPr>
              <a:spLocks noChangeArrowheads="1"/>
            </p:cNvSpPr>
            <p:nvPr/>
          </p:nvSpPr>
          <p:spPr bwMode="auto">
            <a:xfrm>
              <a:off x="1935" y="2011"/>
              <a:ext cx="53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sp>
          <p:nvSpPr>
            <p:cNvPr id="54" name="Rectangle 35"/>
            <p:cNvSpPr>
              <a:spLocks noChangeArrowheads="1"/>
            </p:cNvSpPr>
            <p:nvPr/>
          </p:nvSpPr>
          <p:spPr bwMode="auto">
            <a:xfrm>
              <a:off x="1935" y="1031"/>
              <a:ext cx="537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-108" charset="0"/>
                <a:ea typeface="ＭＳ Ｐゴシック" pitchFamily="27" charset="-128"/>
                <a:cs typeface="ＭＳ Ｐゴシック" pitchFamily="27" charset="-128"/>
              </a:endParaRPr>
            </a:p>
          </p:txBody>
        </p:sp>
        <p:grpSp>
          <p:nvGrpSpPr>
            <p:cNvPr id="93207" name="Group 36"/>
            <p:cNvGrpSpPr>
              <a:grpSpLocks/>
            </p:cNvGrpSpPr>
            <p:nvPr/>
          </p:nvGrpSpPr>
          <p:grpSpPr bwMode="auto">
            <a:xfrm>
              <a:off x="4174" y="1530"/>
              <a:ext cx="512" cy="581"/>
              <a:chOff x="4174" y="1530"/>
              <a:chExt cx="512" cy="581"/>
            </a:xfrm>
          </p:grpSpPr>
          <p:sp>
            <p:nvSpPr>
              <p:cNvPr id="61" name="Rectangle 37"/>
              <p:cNvSpPr>
                <a:spLocks noChangeArrowheads="1"/>
              </p:cNvSpPr>
              <p:nvPr/>
            </p:nvSpPr>
            <p:spPr bwMode="auto">
              <a:xfrm>
                <a:off x="4174" y="1537"/>
                <a:ext cx="504" cy="11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2" name="Rectangle 38"/>
              <p:cNvSpPr>
                <a:spLocks noChangeArrowheads="1"/>
              </p:cNvSpPr>
              <p:nvPr/>
            </p:nvSpPr>
            <p:spPr bwMode="auto">
              <a:xfrm>
                <a:off x="4174" y="1656"/>
                <a:ext cx="504" cy="42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3" name="Rectangle 39"/>
              <p:cNvSpPr>
                <a:spLocks noChangeArrowheads="1"/>
              </p:cNvSpPr>
              <p:nvPr/>
            </p:nvSpPr>
            <p:spPr bwMode="auto">
              <a:xfrm>
                <a:off x="4174" y="1530"/>
                <a:ext cx="491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4" name="Rectangle 40"/>
              <p:cNvSpPr>
                <a:spLocks noChangeArrowheads="1"/>
              </p:cNvSpPr>
              <p:nvPr/>
            </p:nvSpPr>
            <p:spPr bwMode="auto">
              <a:xfrm>
                <a:off x="4174" y="1697"/>
                <a:ext cx="512" cy="4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  <p:grpSp>
          <p:nvGrpSpPr>
            <p:cNvPr id="93208" name="Group 41"/>
            <p:cNvGrpSpPr>
              <a:grpSpLocks/>
            </p:cNvGrpSpPr>
            <p:nvPr/>
          </p:nvGrpSpPr>
          <p:grpSpPr bwMode="auto">
            <a:xfrm>
              <a:off x="3518" y="1993"/>
              <a:ext cx="516" cy="577"/>
              <a:chOff x="3518" y="1993"/>
              <a:chExt cx="516" cy="577"/>
            </a:xfrm>
          </p:grpSpPr>
          <p:sp>
            <p:nvSpPr>
              <p:cNvPr id="57" name="Rectangle 42"/>
              <p:cNvSpPr>
                <a:spLocks noChangeArrowheads="1"/>
              </p:cNvSpPr>
              <p:nvPr/>
            </p:nvSpPr>
            <p:spPr bwMode="auto">
              <a:xfrm>
                <a:off x="3521" y="2000"/>
                <a:ext cx="506" cy="11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58" name="Rectangle 43"/>
              <p:cNvSpPr>
                <a:spLocks noChangeArrowheads="1"/>
              </p:cNvSpPr>
              <p:nvPr/>
            </p:nvSpPr>
            <p:spPr bwMode="auto">
              <a:xfrm>
                <a:off x="3521" y="2122"/>
                <a:ext cx="506" cy="42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59" name="Rectangle 44"/>
              <p:cNvSpPr>
                <a:spLocks noChangeArrowheads="1"/>
              </p:cNvSpPr>
              <p:nvPr/>
            </p:nvSpPr>
            <p:spPr bwMode="auto">
              <a:xfrm>
                <a:off x="3518" y="1993"/>
                <a:ext cx="495" cy="1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  <p:sp>
            <p:nvSpPr>
              <p:cNvPr id="60" name="Rectangle 45"/>
              <p:cNvSpPr>
                <a:spLocks noChangeArrowheads="1"/>
              </p:cNvSpPr>
              <p:nvPr/>
            </p:nvSpPr>
            <p:spPr bwMode="auto">
              <a:xfrm>
                <a:off x="3518" y="2161"/>
                <a:ext cx="516" cy="4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-108" charset="0"/>
                  <a:ea typeface="ＭＳ Ｐゴシック" pitchFamily="27" charset="-128"/>
                  <a:cs typeface="ＭＳ Ｐゴシック" pitchFamily="27" charset="-128"/>
                </a:endParaRPr>
              </a:p>
            </p:txBody>
          </p:sp>
        </p:grpSp>
      </p:grpSp>
      <p:sp>
        <p:nvSpPr>
          <p:cNvPr id="85" name="Rectangle 3"/>
          <p:cNvSpPr txBox="1">
            <a:spLocks noChangeArrowheads="1"/>
          </p:cNvSpPr>
          <p:nvPr/>
        </p:nvSpPr>
        <p:spPr bwMode="auto">
          <a:xfrm>
            <a:off x="3233157" y="1785295"/>
            <a:ext cx="5115068" cy="31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2075" tIns="46039" rIns="92075" bIns="46039"/>
          <a:lstStyle/>
          <a:p>
            <a:pPr marL="285744" indent="-285744" algn="ctr">
              <a:lnSpc>
                <a:spcPct val="80000"/>
              </a:lnSpc>
              <a:spcBef>
                <a:spcPct val="30000"/>
              </a:spcBef>
              <a:buSzPct val="90000"/>
              <a:defRPr/>
            </a:pPr>
            <a:r>
              <a:rPr lang="es-ES" sz="2400" kern="0" dirty="0">
                <a:solidFill>
                  <a:schemeClr val="tx1"/>
                </a:solidFill>
              </a:rPr>
              <a:t>Snowflake o Copo de Nieve</a:t>
            </a:r>
          </a:p>
          <a:p>
            <a:pPr marL="285744" indent="-285744">
              <a:lnSpc>
                <a:spcPct val="80000"/>
              </a:lnSpc>
              <a:spcBef>
                <a:spcPct val="30000"/>
              </a:spcBef>
              <a:buSzPct val="90000"/>
              <a:buFontTx/>
              <a:buChar char="-"/>
              <a:defRPr/>
            </a:pPr>
            <a:endParaRPr lang="es-ES" sz="2000" kern="0" dirty="0">
              <a:solidFill>
                <a:schemeClr val="tx1"/>
              </a:solidFill>
            </a:endParaRPr>
          </a:p>
        </p:txBody>
      </p:sp>
      <p:sp>
        <p:nvSpPr>
          <p:cNvPr id="93193" name="Content Placeholder 2"/>
          <p:cNvSpPr txBox="1">
            <a:spLocks/>
          </p:cNvSpPr>
          <p:nvPr/>
        </p:nvSpPr>
        <p:spPr bwMode="auto">
          <a:xfrm>
            <a:off x="6553200" y="3479802"/>
            <a:ext cx="3352800" cy="235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1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" sz="2000">
                <a:latin typeface="Arial" panose="020B0604020202020204" pitchFamily="34" charset="0"/>
              </a:rPr>
              <a:t>Identificar las jerarquías y “dimensionalizar” la dimensión primaria.</a:t>
            </a:r>
          </a:p>
          <a:p>
            <a:pPr eaLnBrk="1" hangingPunct="1">
              <a:spcBef>
                <a:spcPct val="1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s-ES" sz="2000">
                <a:latin typeface="Arial" panose="020B0604020202020204" pitchFamily="34" charset="0"/>
              </a:rPr>
              <a:t>Las dimensiones secundarias describen a la primaria, no poseen datos agregados.</a:t>
            </a:r>
            <a:endParaRPr lang="es-ES" sz="2000"/>
          </a:p>
        </p:txBody>
      </p:sp>
    </p:spTree>
    <p:extLst>
      <p:ext uri="{BB962C8B-B14F-4D97-AF65-F5344CB8AC3E}">
        <p14:creationId xmlns:p14="http://schemas.microsoft.com/office/powerpoint/2010/main" val="321762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Snowflake</a:t>
            </a:r>
            <a:endParaRPr lang="es-ES" dirty="0"/>
          </a:p>
        </p:txBody>
      </p:sp>
      <p:sp>
        <p:nvSpPr>
          <p:cNvPr id="94211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Ambos esquemas,  </a:t>
            </a:r>
            <a:r>
              <a:rPr lang="es-ES" sz="2400" b="1" i="1" dirty="0" err="1">
                <a:solidFill>
                  <a:schemeClr val="accent3">
                    <a:lumMod val="75000"/>
                  </a:schemeClr>
                </a:solidFill>
              </a:rPr>
              <a:t>Star</a:t>
            </a:r>
            <a:r>
              <a:rPr lang="es-ES" sz="2400" dirty="0"/>
              <a:t> y </a:t>
            </a:r>
            <a:r>
              <a:rPr lang="es-ES" sz="2400" b="1" i="1" dirty="0" err="1">
                <a:solidFill>
                  <a:schemeClr val="accent3">
                    <a:lumMod val="75000"/>
                  </a:schemeClr>
                </a:solidFill>
              </a:rPr>
              <a:t>Snowflake</a:t>
            </a:r>
            <a:r>
              <a:rPr lang="es-ES" sz="2400" dirty="0"/>
              <a:t> son modelos dimensionales. La diferencia es su implementación física.</a:t>
            </a:r>
          </a:p>
          <a:p>
            <a:r>
              <a:rPr lang="es-ES" sz="2400" dirty="0" err="1"/>
              <a:t>Snowflake</a:t>
            </a:r>
            <a:r>
              <a:rPr lang="es-ES" sz="2400" dirty="0"/>
              <a:t> posee una mantención más fácil, por cuanto es más normalizado, pero el modelo estrella es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más intuitivo </a:t>
            </a:r>
            <a:r>
              <a:rPr lang="es-ES" sz="2400" dirty="0"/>
              <a:t>para los </a:t>
            </a:r>
            <a:r>
              <a:rPr lang="es-ES" sz="2400" dirty="0" err="1"/>
              <a:t>end</a:t>
            </a:r>
            <a:r>
              <a:rPr lang="es-ES" sz="2400" dirty="0"/>
              <a:t> </a:t>
            </a:r>
            <a:r>
              <a:rPr lang="es-ES" sz="2400" dirty="0" err="1"/>
              <a:t>user</a:t>
            </a:r>
            <a:r>
              <a:rPr lang="es-ES" sz="2400" dirty="0"/>
              <a:t>. </a:t>
            </a:r>
          </a:p>
          <a:p>
            <a:r>
              <a:rPr lang="es-ES" sz="2400" dirty="0"/>
              <a:t>La decisión de cuál usar,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depende de la naturaleza de la dimensión</a:t>
            </a:r>
            <a:r>
              <a:rPr lang="es-ES" sz="2400" dirty="0"/>
              <a:t>, por ejemplo si cambia frecuentemente y como es su facilidad de uso versus su mantención.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36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75721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Ejemplo</a:t>
            </a:r>
            <a:endParaRPr lang="en-U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Capitulo 3 - Modelos de Data Warehouse y operaciones OLAP</a:t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/>
              <a:t>IN5523 – Otoño 2020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16A-02C7-4D6B-8CE0-85AB403DAC17}" type="slidenum">
              <a:rPr lang="es-ES_tradnl" smtClean="0"/>
              <a:pPr/>
              <a:t>37</a:t>
            </a:fld>
            <a:endParaRPr lang="es-ES_tradnl"/>
          </a:p>
        </p:txBody>
      </p:sp>
      <p:pic>
        <p:nvPicPr>
          <p:cNvPr id="7" name="Picture 2" descr="fcfm_dii_png.png">
            <a:extLst>
              <a:ext uri="{FF2B5EF4-FFF2-40B4-BE49-F238E27FC236}">
                <a16:creationId xmlns:a16="http://schemas.microsoft.com/office/drawing/2014/main" id="{A36E511E-C6F8-4339-A94E-7AB10D09B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443" y="7"/>
            <a:ext cx="3990643" cy="151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09594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dirty="0"/>
              <a:t>IN5523 – Otoño 2020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BA16A-02C7-4D6B-8CE0-85AB403DAC17}" type="slidenum">
              <a:rPr lang="es-ES_tradnl" smtClean="0"/>
              <a:pPr/>
              <a:t>38</a:t>
            </a:fld>
            <a:endParaRPr lang="es-ES_tradn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A21A7AE-7826-4175-B54D-FF7B4AB48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162" y="0"/>
            <a:ext cx="113756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4430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s-ES_tradnl"/>
              <a:t>Resumen</a:t>
            </a:r>
            <a:endParaRPr lang="es-E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03" y="2386051"/>
            <a:ext cx="3293652" cy="3448851"/>
          </a:xfrm>
          <a:prstGeom prst="rect">
            <a:avLst/>
          </a:prstGeom>
        </p:spPr>
      </p:pic>
      <p:sp>
        <p:nvSpPr>
          <p:cNvPr id="137219" name="Content Placeholder 2"/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>
            <a:normAutofit/>
          </a:bodyPr>
          <a:lstStyle/>
          <a:p>
            <a:r>
              <a:rPr lang="es-ES"/>
              <a:t>El modelo estrella permite sostener una </a:t>
            </a:r>
            <a:r>
              <a:rPr lang="es-ES" b="1"/>
              <a:t>estructura de múltiples dimensiones </a:t>
            </a:r>
            <a:r>
              <a:rPr lang="es-ES"/>
              <a:t>en una base de datos relacional.</a:t>
            </a:r>
          </a:p>
          <a:p>
            <a:r>
              <a:rPr lang="es-ES"/>
              <a:t>En el modelo estrella existen dos tipos de tablas: </a:t>
            </a:r>
            <a:r>
              <a:rPr lang="es-ES" b="1" i="1" err="1"/>
              <a:t>Fact</a:t>
            </a:r>
            <a:r>
              <a:rPr lang="es-ES" b="1"/>
              <a:t> y Dimensiones</a:t>
            </a:r>
            <a:r>
              <a:rPr lang="es-ES"/>
              <a:t>.</a:t>
            </a:r>
          </a:p>
          <a:p>
            <a:r>
              <a:rPr lang="es-ES"/>
              <a:t>La llave subrogante es fundamental en las dimensiones.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09C1CAB-88FE-4DAF-9D46-75207F4F79D9}" type="slidenum">
              <a:rPr lang="es-CL" smtClean="0"/>
              <a:pPr>
                <a:spcAft>
                  <a:spcPts val="600"/>
                </a:spcAft>
              </a:pPr>
              <a:t>39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1073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Hipercubo y Modelo Estrella</a:t>
            </a:r>
            <a:endParaRPr lang="es-ES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b="1" dirty="0" err="1">
                <a:solidFill>
                  <a:schemeClr val="accent3">
                    <a:lumMod val="75000"/>
                  </a:schemeClr>
                </a:solidFill>
              </a:rPr>
              <a:t>Hipercubo</a:t>
            </a:r>
            <a:endParaRPr lang="es-ES_tradnl" b="1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s-ES_tradnl" sz="2000" dirty="0"/>
              <a:t>Representación para visualizar los datos de una manera multidimensional.</a:t>
            </a:r>
          </a:p>
          <a:p>
            <a:r>
              <a:rPr lang="es-ES_tradnl" sz="2400" b="1" dirty="0">
                <a:solidFill>
                  <a:schemeClr val="accent3">
                    <a:lumMod val="75000"/>
                  </a:schemeClr>
                </a:solidFill>
              </a:rPr>
              <a:t>Modelo Estrella</a:t>
            </a:r>
          </a:p>
          <a:p>
            <a:pPr lvl="1"/>
            <a:r>
              <a:rPr lang="es-ES_tradnl" sz="2000" dirty="0"/>
              <a:t>Implementado en una </a:t>
            </a:r>
            <a:r>
              <a:rPr lang="es-ES_tradnl" sz="2000" b="1" dirty="0">
                <a:solidFill>
                  <a:schemeClr val="accent3">
                    <a:lumMod val="75000"/>
                  </a:schemeClr>
                </a:solidFill>
              </a:rPr>
              <a:t>base de datos relacional </a:t>
            </a:r>
            <a:r>
              <a:rPr lang="es-ES_tradnl" sz="2000" dirty="0"/>
              <a:t>se pueden crear estructuras (tablas) que modelan un conjunto de </a:t>
            </a:r>
            <a:r>
              <a:rPr lang="es-ES_tradnl" sz="2000" u="sng" dirty="0"/>
              <a:t>Dimensiones</a:t>
            </a:r>
            <a:r>
              <a:rPr lang="es-ES_tradnl" sz="2000" dirty="0"/>
              <a:t> relacionadas con una estructura central (</a:t>
            </a:r>
            <a:r>
              <a:rPr lang="es-ES_tradnl" sz="2000" i="1" u="sng" dirty="0" err="1"/>
              <a:t>Fact</a:t>
            </a:r>
            <a:r>
              <a:rPr lang="es-ES_tradnl" sz="2000" i="1" u="sng" dirty="0"/>
              <a:t> </a:t>
            </a:r>
            <a:r>
              <a:rPr lang="es-ES_tradnl" sz="2000" i="1" u="sng" dirty="0" err="1"/>
              <a:t>Table</a:t>
            </a:r>
            <a:r>
              <a:rPr lang="es-ES_tradnl" sz="2000" dirty="0"/>
              <a:t>) de almacenamiento de información.</a:t>
            </a:r>
            <a:endParaRPr lang="es-ES" sz="20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296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es-ES_tradnl"/>
              <a:t>Resumen</a:t>
            </a:r>
            <a:endParaRPr lang="es-E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103" y="2386051"/>
            <a:ext cx="3293652" cy="3448851"/>
          </a:xfrm>
          <a:prstGeom prst="rect">
            <a:avLst/>
          </a:prstGeom>
        </p:spPr>
      </p:pic>
      <p:sp>
        <p:nvSpPr>
          <p:cNvPr id="138243" name="Content Placeholder 2"/>
          <p:cNvSpPr>
            <a:spLocks noGrp="1"/>
          </p:cNvSpPr>
          <p:nvPr>
            <p:ph idx="1"/>
          </p:nvPr>
        </p:nvSpPr>
        <p:spPr>
          <a:xfrm>
            <a:off x="5063613" y="2286000"/>
            <a:ext cx="5680587" cy="4023360"/>
          </a:xfrm>
        </p:spPr>
        <p:txBody>
          <a:bodyPr>
            <a:normAutofit/>
          </a:bodyPr>
          <a:lstStyle/>
          <a:p>
            <a:r>
              <a:rPr lang="es-ES"/>
              <a:t>Hay 3 tipos de cambios en las dimensiones: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/>
              <a:t>Sobrescribir un registro.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/>
              <a:t>Agregar nuevo registro.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/>
              <a:t>Crear nuevo atributo.</a:t>
            </a:r>
          </a:p>
          <a:p>
            <a:r>
              <a:rPr lang="es-ES" b="1" i="1" err="1"/>
              <a:t>Snowflake</a:t>
            </a:r>
            <a:r>
              <a:rPr lang="es-ES"/>
              <a:t> es un modelo estrella </a:t>
            </a:r>
            <a:r>
              <a:rPr lang="es-ES" u="sng"/>
              <a:t>más normalizado </a:t>
            </a:r>
            <a:r>
              <a:rPr lang="es-ES"/>
              <a:t>que puede ser útil cuando hay muchas dimensiones.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10837334" y="6470704"/>
            <a:ext cx="973666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09C1CAB-88FE-4DAF-9D46-75207F4F79D9}" type="slidenum">
              <a:rPr lang="es-CL" smtClean="0"/>
              <a:pPr>
                <a:spcAft>
                  <a:spcPts val="600"/>
                </a:spcAft>
              </a:pPr>
              <a:t>40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93285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Data </a:t>
            </a:r>
            <a:r>
              <a:rPr lang="es-CL" dirty="0" err="1"/>
              <a:t>Warehousing</a:t>
            </a:r>
            <a:r>
              <a:rPr lang="es-CL" dirty="0"/>
              <a:t> v.2020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/>
              <a:t>Héctor Álvarez Gómez</a:t>
            </a:r>
          </a:p>
          <a:p>
            <a:r>
              <a:rPr lang="es-CL"/>
              <a:t>Felipe Vildoso Castillo</a:t>
            </a:r>
            <a:endParaRPr lang="es-C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2FF20-5812-4B5E-972C-CBEAA2C2AF73}" type="slidenum">
              <a:rPr lang="es-CL" smtClean="0"/>
              <a:pPr/>
              <a:t>41</a:t>
            </a:fld>
            <a:endParaRPr lang="es-CL"/>
          </a:p>
        </p:txBody>
      </p:sp>
      <p:pic>
        <p:nvPicPr>
          <p:cNvPr id="1026" name="Picture 2" descr="fcfm_dii_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443" y="7"/>
            <a:ext cx="3990643" cy="151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906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Modelamiento Estrella</a:t>
            </a:r>
            <a:endParaRPr lang="es-ES" dirty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/>
              <a:t>El cubo requiere de una </a:t>
            </a:r>
            <a:r>
              <a:rPr lang="es-ES_tradnl" sz="2400" b="1" dirty="0">
                <a:solidFill>
                  <a:schemeClr val="accent3">
                    <a:lumMod val="75000"/>
                  </a:schemeClr>
                </a:solidFill>
              </a:rPr>
              <a:t>base de datos multidimensional </a:t>
            </a:r>
            <a:r>
              <a:rPr lang="es-ES_tradnl" sz="2400" dirty="0"/>
              <a:t>para ser implementado.</a:t>
            </a:r>
          </a:p>
          <a:p>
            <a:r>
              <a:rPr lang="es-ES_tradnl" sz="2400" dirty="0"/>
              <a:t>Un esquema </a:t>
            </a:r>
            <a:r>
              <a:rPr lang="es-ES_tradnl" sz="2400" u="sng" dirty="0"/>
              <a:t>alternativo</a:t>
            </a:r>
            <a:r>
              <a:rPr lang="es-ES_tradnl" sz="2400" dirty="0"/>
              <a:t> permite usar los conceptos de </a:t>
            </a:r>
            <a:r>
              <a:rPr lang="es-ES_tradnl" sz="2400" dirty="0" err="1"/>
              <a:t>multidimensionalidad</a:t>
            </a:r>
            <a:r>
              <a:rPr lang="es-ES_tradnl" sz="2400" dirty="0"/>
              <a:t> y </a:t>
            </a:r>
            <a:r>
              <a:rPr lang="es-ES_tradnl" sz="2400" b="1" dirty="0">
                <a:solidFill>
                  <a:schemeClr val="accent3">
                    <a:lumMod val="75000"/>
                  </a:schemeClr>
                </a:solidFill>
              </a:rPr>
              <a:t>aplicarlos en una base de datos relacional</a:t>
            </a:r>
            <a:r>
              <a:rPr lang="es-ES_tradnl" sz="2400" dirty="0"/>
              <a:t>. Este esquema es el conocido como </a:t>
            </a:r>
            <a:r>
              <a:rPr lang="es-ES_tradnl" sz="2400" u="sng" dirty="0"/>
              <a:t>Modelo Estrella</a:t>
            </a:r>
            <a:r>
              <a:rPr lang="es-ES_tradnl" sz="2400" dirty="0"/>
              <a:t>, porque su representación gráfica se asemeja a la forma de una estrella.</a:t>
            </a:r>
          </a:p>
          <a:p>
            <a:r>
              <a:rPr lang="es-ES_tradnl" sz="2400" dirty="0"/>
              <a:t>El esquema general de cómo se estructura un modelo estrella, considera una tabla central llamada </a:t>
            </a:r>
            <a:r>
              <a:rPr lang="es-ES_tradnl" sz="2400" b="1" i="1" dirty="0" err="1">
                <a:solidFill>
                  <a:schemeClr val="accent3">
                    <a:lumMod val="75000"/>
                  </a:schemeClr>
                </a:solidFill>
              </a:rPr>
              <a:t>Fact</a:t>
            </a:r>
            <a:r>
              <a:rPr lang="es-ES_tradnl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_tradnl" sz="2400" b="1" i="1" dirty="0" err="1">
                <a:solidFill>
                  <a:schemeClr val="accent3">
                    <a:lumMod val="75000"/>
                  </a:schemeClr>
                </a:solidFill>
              </a:rPr>
              <a:t>Table</a:t>
            </a:r>
            <a:r>
              <a:rPr lang="es-ES_tradnl" sz="24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_tradnl" sz="2400" dirty="0"/>
              <a:t>y </a:t>
            </a:r>
            <a:r>
              <a:rPr lang="es-ES_tradnl" sz="2400" b="1" dirty="0">
                <a:solidFill>
                  <a:schemeClr val="accent3">
                    <a:lumMod val="75000"/>
                  </a:schemeClr>
                </a:solidFill>
              </a:rPr>
              <a:t>Tablas Dimensionales</a:t>
            </a:r>
            <a:r>
              <a:rPr lang="es-ES_tradnl" sz="2400" dirty="0"/>
              <a:t>.</a:t>
            </a:r>
            <a:endParaRPr lang="es-ES" sz="2400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4371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447" name="Straight Connector 61446"/>
          <p:cNvCxnSpPr/>
          <p:nvPr/>
        </p:nvCxnSpPr>
        <p:spPr>
          <a:xfrm flipV="1">
            <a:off x="3035137" y="4098618"/>
            <a:ext cx="3028986" cy="1152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4" name="Straight Connector 61443"/>
          <p:cNvCxnSpPr/>
          <p:nvPr/>
        </p:nvCxnSpPr>
        <p:spPr>
          <a:xfrm>
            <a:off x="2997201" y="3015339"/>
            <a:ext cx="3066923" cy="1057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0" name="Straight Connector 61439"/>
          <p:cNvCxnSpPr/>
          <p:nvPr/>
        </p:nvCxnSpPr>
        <p:spPr>
          <a:xfrm flipH="1">
            <a:off x="6064124" y="3131152"/>
            <a:ext cx="2838649" cy="907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6064124" y="4086002"/>
            <a:ext cx="2838649" cy="1124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Modelamiento Estrella: Ejemplo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6</a:t>
            </a:fld>
            <a:endParaRPr lang="es-CL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645211"/>
              </p:ext>
            </p:extLst>
          </p:nvPr>
        </p:nvGraphicFramePr>
        <p:xfrm>
          <a:off x="4844923" y="2600531"/>
          <a:ext cx="2336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Ventas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95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948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92928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20042"/>
              </p:ext>
            </p:extLst>
          </p:nvPr>
        </p:nvGraphicFramePr>
        <p:xfrm>
          <a:off x="1955474" y="4289631"/>
          <a:ext cx="233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Región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369859"/>
              </p:ext>
            </p:extLst>
          </p:nvPr>
        </p:nvGraphicFramePr>
        <p:xfrm>
          <a:off x="1955474" y="2099559"/>
          <a:ext cx="233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Tiempo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963995"/>
              </p:ext>
            </p:extLst>
          </p:nvPr>
        </p:nvGraphicFramePr>
        <p:xfrm>
          <a:off x="7734372" y="2202996"/>
          <a:ext cx="233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Mercado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198770"/>
              </p:ext>
            </p:extLst>
          </p:nvPr>
        </p:nvGraphicFramePr>
        <p:xfrm>
          <a:off x="7734372" y="4289631"/>
          <a:ext cx="233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Producto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……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6064123" y="2133600"/>
            <a:ext cx="0" cy="279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0443" y="1770650"/>
            <a:ext cx="112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Fact Table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73444" y="6087735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Dimensiones</a:t>
            </a:r>
            <a:endParaRPr lang="en-CA" dirty="0"/>
          </a:p>
        </p:txBody>
      </p:sp>
      <p:cxnSp>
        <p:nvCxnSpPr>
          <p:cNvPr id="61442" name="Straight Connector 61441"/>
          <p:cNvCxnSpPr/>
          <p:nvPr/>
        </p:nvCxnSpPr>
        <p:spPr>
          <a:xfrm>
            <a:off x="3467100" y="6317367"/>
            <a:ext cx="168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69100" y="6317367"/>
            <a:ext cx="168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9" name="Straight Arrow Connector 61448"/>
          <p:cNvCxnSpPr/>
          <p:nvPr/>
        </p:nvCxnSpPr>
        <p:spPr>
          <a:xfrm flipH="1" flipV="1">
            <a:off x="3123874" y="5905501"/>
            <a:ext cx="343226" cy="411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53" name="Straight Arrow Connector 61452"/>
          <p:cNvCxnSpPr/>
          <p:nvPr/>
        </p:nvCxnSpPr>
        <p:spPr>
          <a:xfrm flipV="1">
            <a:off x="8458200" y="5839245"/>
            <a:ext cx="444572" cy="478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248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5944998" y="2793535"/>
            <a:ext cx="2957774" cy="1160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5970166" y="3953759"/>
            <a:ext cx="2932607" cy="871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7" name="Straight Connector 61446"/>
          <p:cNvCxnSpPr/>
          <p:nvPr/>
        </p:nvCxnSpPr>
        <p:spPr>
          <a:xfrm flipV="1">
            <a:off x="3035137" y="4098618"/>
            <a:ext cx="3028986" cy="1152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4" name="Straight Connector 61443"/>
          <p:cNvCxnSpPr/>
          <p:nvPr/>
        </p:nvCxnSpPr>
        <p:spPr>
          <a:xfrm>
            <a:off x="2997201" y="3015339"/>
            <a:ext cx="3066923" cy="1057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Modelamiento Estrella: Ejemplo</a:t>
            </a:r>
            <a:endParaRPr lang="es-ES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7</a:t>
            </a:fld>
            <a:endParaRPr lang="es-CL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18129"/>
              </p:ext>
            </p:extLst>
          </p:nvPr>
        </p:nvGraphicFramePr>
        <p:xfrm>
          <a:off x="4844923" y="2600531"/>
          <a:ext cx="2336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Ventas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ID</a:t>
                      </a:r>
                      <a:r>
                        <a:rPr lang="en-CA" baseline="0" dirty="0"/>
                        <a:t> </a:t>
                      </a:r>
                      <a:r>
                        <a:rPr lang="en-CA" baseline="0" dirty="0" err="1"/>
                        <a:t>Tiempo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ID</a:t>
                      </a:r>
                      <a:r>
                        <a:rPr lang="en-CA" baseline="0" dirty="0"/>
                        <a:t> </a:t>
                      </a:r>
                      <a:r>
                        <a:rPr lang="en-CA" baseline="0" dirty="0" err="1"/>
                        <a:t>Región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ID</a:t>
                      </a:r>
                      <a:r>
                        <a:rPr lang="en-CA" baseline="0" dirty="0"/>
                        <a:t> Mercado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ID</a:t>
                      </a:r>
                      <a:r>
                        <a:rPr lang="en-CA" baseline="0" dirty="0"/>
                        <a:t> Producto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958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Monto_Venta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94891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470745"/>
              </p:ext>
            </p:extLst>
          </p:nvPr>
        </p:nvGraphicFramePr>
        <p:xfrm>
          <a:off x="1955474" y="4289631"/>
          <a:ext cx="233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Región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ID </a:t>
                      </a:r>
                      <a:r>
                        <a:rPr lang="en-CA" dirty="0" err="1"/>
                        <a:t>Región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Código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Descripción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91939"/>
              </p:ext>
            </p:extLst>
          </p:nvPr>
        </p:nvGraphicFramePr>
        <p:xfrm>
          <a:off x="1955474" y="2099559"/>
          <a:ext cx="2336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/>
                        <a:t>Tiempo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ID</a:t>
                      </a:r>
                      <a:r>
                        <a:rPr lang="en-CA" baseline="0" dirty="0"/>
                        <a:t> </a:t>
                      </a:r>
                      <a:r>
                        <a:rPr lang="en-CA" baseline="0" dirty="0" err="1"/>
                        <a:t>Tiempo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Año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Mes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Día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56274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24760"/>
              </p:ext>
            </p:extLst>
          </p:nvPr>
        </p:nvGraphicFramePr>
        <p:xfrm>
          <a:off x="7745403" y="1858851"/>
          <a:ext cx="2336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Mercado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ID</a:t>
                      </a:r>
                      <a:r>
                        <a:rPr lang="en-CA" baseline="0" dirty="0"/>
                        <a:t> Mercado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Código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Descripción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297206"/>
              </p:ext>
            </p:extLst>
          </p:nvPr>
        </p:nvGraphicFramePr>
        <p:xfrm>
          <a:off x="7704560" y="3551737"/>
          <a:ext cx="2336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70877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/>
                        <a:t>Producto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9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ID</a:t>
                      </a:r>
                      <a:r>
                        <a:rPr lang="en-CA" baseline="0" dirty="0"/>
                        <a:t> Producto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58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Código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14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Nombre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15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Descripción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504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err="1"/>
                        <a:t>Categoría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297841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>
            <a:off x="6064123" y="2133600"/>
            <a:ext cx="0" cy="279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0443" y="1770650"/>
            <a:ext cx="112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Fact Table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73444" y="6087735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/>
              <a:t>Dimensiones</a:t>
            </a:r>
            <a:endParaRPr lang="en-CA" dirty="0"/>
          </a:p>
        </p:txBody>
      </p:sp>
      <p:cxnSp>
        <p:nvCxnSpPr>
          <p:cNvPr id="61442" name="Straight Connector 61441"/>
          <p:cNvCxnSpPr/>
          <p:nvPr/>
        </p:nvCxnSpPr>
        <p:spPr>
          <a:xfrm>
            <a:off x="3467100" y="6317367"/>
            <a:ext cx="168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769100" y="6317367"/>
            <a:ext cx="168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49" name="Straight Arrow Connector 61448"/>
          <p:cNvCxnSpPr/>
          <p:nvPr/>
        </p:nvCxnSpPr>
        <p:spPr>
          <a:xfrm flipH="1" flipV="1">
            <a:off x="3123874" y="5905501"/>
            <a:ext cx="343226" cy="411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453" name="Straight Arrow Connector 61452"/>
          <p:cNvCxnSpPr/>
          <p:nvPr/>
        </p:nvCxnSpPr>
        <p:spPr>
          <a:xfrm flipV="1">
            <a:off x="8458200" y="5839245"/>
            <a:ext cx="444572" cy="478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000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Modelamiento Estrella</a:t>
            </a:r>
            <a:endParaRPr lang="es-ES" dirty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b="1" dirty="0" err="1">
                <a:solidFill>
                  <a:schemeClr val="accent3">
                    <a:lumMod val="75000"/>
                  </a:schemeClr>
                </a:solidFill>
              </a:rPr>
              <a:t>Star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400" b="1" dirty="0" err="1">
                <a:solidFill>
                  <a:schemeClr val="accent3">
                    <a:lumMod val="75000"/>
                  </a:schemeClr>
                </a:solidFill>
              </a:rPr>
              <a:t>Query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s-ES" sz="2400" dirty="0"/>
              <a:t>(Consulta Estrella) considera un </a:t>
            </a:r>
            <a:r>
              <a:rPr lang="es-ES" sz="2400" i="1" dirty="0"/>
              <a:t>“</a:t>
            </a:r>
            <a:r>
              <a:rPr lang="es-ES" sz="2400" i="1" u="sng" dirty="0" err="1"/>
              <a:t>super</a:t>
            </a:r>
            <a:r>
              <a:rPr lang="es-ES" sz="2400" i="1" u="sng" dirty="0"/>
              <a:t> </a:t>
            </a:r>
            <a:r>
              <a:rPr lang="es-ES" sz="2400" i="1" u="sng" dirty="0" err="1"/>
              <a:t>join</a:t>
            </a:r>
            <a:r>
              <a:rPr lang="es-ES" sz="2400" i="1" dirty="0"/>
              <a:t>” </a:t>
            </a:r>
            <a:r>
              <a:rPr lang="es-ES" sz="2400" dirty="0"/>
              <a:t>entre todas las tablas del modelo estrella. </a:t>
            </a:r>
          </a:p>
          <a:p>
            <a:pPr marL="0" indent="0">
              <a:buNone/>
            </a:pPr>
            <a:r>
              <a:rPr lang="es-ES" sz="2400" dirty="0"/>
              <a:t>Varios motores relacionales consideran optimizaciones para </a:t>
            </a:r>
            <a:r>
              <a:rPr lang="es-ES" sz="2400" b="1" dirty="0">
                <a:solidFill>
                  <a:schemeClr val="accent3">
                    <a:lumMod val="75000"/>
                  </a:schemeClr>
                </a:solidFill>
              </a:rPr>
              <a:t>apoyar el rendimiento </a:t>
            </a:r>
            <a:r>
              <a:rPr lang="es-ES" sz="2400" dirty="0"/>
              <a:t>de esta. Su implementación es a base del </a:t>
            </a:r>
            <a:r>
              <a:rPr lang="es-ES" sz="2400" i="1" dirty="0"/>
              <a:t>SELECT</a:t>
            </a:r>
            <a:r>
              <a:rPr lang="es-ES" sz="2400" dirty="0"/>
              <a:t> tradicional sobre un modelo estrella.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/>
              <a:t>Crea una base con tiempo de respuesta relativamente rápidos.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/>
              <a:t>Proporciona un diseño fácil de modificar.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/>
              <a:t>Simula como “ven” el problema los usuarios finales.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/>
              <a:t>Simplifica la navegación de Metadatos.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ES" sz="2000" dirty="0"/>
              <a:t>Facilita el uso de herramientas relacionales.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3763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Modelamiento Estrella: </a:t>
            </a:r>
            <a:br>
              <a:rPr lang="es-ES_tradnl" dirty="0"/>
            </a:br>
            <a:r>
              <a:rPr lang="es-ES_tradnl" dirty="0"/>
              <a:t>Consulta SQL</a:t>
            </a:r>
            <a:endParaRPr lang="es-E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451488" y="1849772"/>
            <a:ext cx="7290055" cy="4023360"/>
          </a:xfrm>
        </p:spPr>
        <p:txBody>
          <a:bodyPr>
            <a:noAutofit/>
          </a:bodyPr>
          <a:lstStyle/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SELECT SUM (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monto_venta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FROM   ventas, tiempo, región, mercado, producto</a:t>
            </a: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tiempo.año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= 1999</a:t>
            </a: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   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tiempo.mes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= 'SEPTIEMBRE'</a:t>
            </a: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   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mercado.codigo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= 'ADULTOS'</a:t>
            </a: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   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region.codigo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= 'NORTE'</a:t>
            </a: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   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producto.categoria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'LIBROS'</a:t>
            </a: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/*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Joins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tiempo.id_tiempo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=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ventas.id_tiempo</a:t>
            </a:r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   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region.id_region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=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ventas.id_region</a:t>
            </a:r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   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mercado.id_mercado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=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ventas.id_mercado</a:t>
            </a:r>
            <a:endParaRPr lang="es-E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10899" lvl="2" indent="0">
              <a:buNone/>
            </a:pP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AND   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producto.id_producto</a:t>
            </a:r>
            <a:r>
              <a:rPr lang="es-E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s-E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ventas.id_producto</a:t>
            </a:r>
            <a:endParaRPr lang="en-CA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/>
              <a:t>IN5523 – Otoño 2020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1CAB-88FE-4DAF-9D46-75207F4F79D9}" type="slidenum">
              <a:rPr lang="es-CL" smtClean="0"/>
              <a:pPr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2864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2751</Words>
  <Application>Microsoft Office PowerPoint</Application>
  <PresentationFormat>Widescreen</PresentationFormat>
  <Paragraphs>533</Paragraphs>
  <Slides>41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Arial</vt:lpstr>
      <vt:lpstr>Calibri</vt:lpstr>
      <vt:lpstr>Comic Sans MS</vt:lpstr>
      <vt:lpstr>Courier New</vt:lpstr>
      <vt:lpstr>Gill Sans MT</vt:lpstr>
      <vt:lpstr>Tw Cen MT</vt:lpstr>
      <vt:lpstr>Tw Cen MT Condensed</vt:lpstr>
      <vt:lpstr>Wingdings</vt:lpstr>
      <vt:lpstr>Wingdings 3</vt:lpstr>
      <vt:lpstr>Integral</vt:lpstr>
      <vt:lpstr>Hoja de cálculo</vt:lpstr>
      <vt:lpstr>Data Warehousing v.2020</vt:lpstr>
      <vt:lpstr>3.4 Modelo Estrella y Snowflake</vt:lpstr>
      <vt:lpstr>Requerimientos del negocio</vt:lpstr>
      <vt:lpstr>Hipercubo y Modelo Estrella</vt:lpstr>
      <vt:lpstr>Modelamiento Estrella</vt:lpstr>
      <vt:lpstr>Modelamiento Estrella: Ejemplo</vt:lpstr>
      <vt:lpstr>Modelamiento Estrella: Ejemplo</vt:lpstr>
      <vt:lpstr>Modelamiento Estrella</vt:lpstr>
      <vt:lpstr>Modelamiento Estrella:  Consulta SQL</vt:lpstr>
      <vt:lpstr>Orientado al dato</vt:lpstr>
      <vt:lpstr>Orientado a la informacion</vt:lpstr>
      <vt:lpstr>Tablas Dimensionales</vt:lpstr>
      <vt:lpstr>Tablas Dimensionales:  Llave subrogante</vt:lpstr>
      <vt:lpstr>Tablas Dimensionales:  Llave subrogante</vt:lpstr>
      <vt:lpstr>Tablas Dimensionales:  Llave subrogante</vt:lpstr>
      <vt:lpstr>Tablas Dimensionales:  Llave subrogante</vt:lpstr>
      <vt:lpstr>Tablas Dimensionales</vt:lpstr>
      <vt:lpstr>Tablas Dimensionales</vt:lpstr>
      <vt:lpstr>Tipo 1 Sobreescribir un Registro</vt:lpstr>
      <vt:lpstr>Tipo 2 Agregar un nuevo Registro</vt:lpstr>
      <vt:lpstr>Tipo 2 Agregar un nuevo Registro</vt:lpstr>
      <vt:lpstr>Tipo 2  Agregar un nuevo Registro</vt:lpstr>
      <vt:lpstr>Tipo 3 Crear un nuevo atributo</vt:lpstr>
      <vt:lpstr>Tabla de Hecho</vt:lpstr>
      <vt:lpstr>Tabla de Hecho</vt:lpstr>
      <vt:lpstr>Tabla de Hecho: Medidas</vt:lpstr>
      <vt:lpstr>Tabla de Hecho:  Medidas</vt:lpstr>
      <vt:lpstr>Modelo Estrella</vt:lpstr>
      <vt:lpstr>Combinar dimensiones</vt:lpstr>
      <vt:lpstr>¿Donde o como combino las dimensiones?</vt:lpstr>
      <vt:lpstr>¿Donde o como combino las dimensiones?</vt:lpstr>
      <vt:lpstr>Dimensión Tiempo</vt:lpstr>
      <vt:lpstr>Varias Fact Tables</vt:lpstr>
      <vt:lpstr>Dimensiones muy Complejas</vt:lpstr>
      <vt:lpstr>Posibles Soluciones</vt:lpstr>
      <vt:lpstr>Snowflake</vt:lpstr>
      <vt:lpstr>Ejemplo</vt:lpstr>
      <vt:lpstr>PowerPoint Presentation</vt:lpstr>
      <vt:lpstr>Resumen</vt:lpstr>
      <vt:lpstr>Resumen</vt:lpstr>
      <vt:lpstr>Data Warehousing v.2020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Warehousing v.2019</dc:title>
  <dc:creator>Felipe Esteban Vildoso Castillo (fvildoso)</dc:creator>
  <cp:lastModifiedBy>Hector Alvarez</cp:lastModifiedBy>
  <cp:revision>2</cp:revision>
  <dcterms:created xsi:type="dcterms:W3CDTF">2019-03-27T19:07:48Z</dcterms:created>
  <dcterms:modified xsi:type="dcterms:W3CDTF">2020-03-23T19:43:57Z</dcterms:modified>
</cp:coreProperties>
</file>