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  <p:sldMasterId id="2147483814" r:id="rId2"/>
  </p:sldMasterIdLst>
  <p:sldIdLst>
    <p:sldId id="256" r:id="rId3"/>
    <p:sldId id="257" r:id="rId4"/>
    <p:sldId id="258" r:id="rId5"/>
    <p:sldId id="259" r:id="rId6"/>
    <p:sldId id="260" r:id="rId7"/>
    <p:sldId id="262" r:id="rId8"/>
    <p:sldId id="263" r:id="rId9"/>
    <p:sldId id="268" r:id="rId10"/>
    <p:sldId id="264" r:id="rId11"/>
    <p:sldId id="265" r:id="rId12"/>
    <p:sldId id="266" r:id="rId13"/>
    <p:sldId id="267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6" d="100"/>
          <a:sy n="76" d="100"/>
        </p:scale>
        <p:origin x="51" y="1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1" descr="Tag=AccentColor&#10;Flavor=Light&#10;Target=Fill">
            <a:extLst>
              <a:ext uri="{FF2B5EF4-FFF2-40B4-BE49-F238E27FC236}">
                <a16:creationId xmlns:a16="http://schemas.microsoft.com/office/drawing/2014/main" id="{0D57E7FA-E8FC-45AC-868F-CDC8144939D6}"/>
              </a:ext>
            </a:extLst>
          </p:cNvPr>
          <p:cNvSpPr/>
          <p:nvPr/>
        </p:nvSpPr>
        <p:spPr>
          <a:xfrm rot="10800000" flipV="1">
            <a:off x="2599854" y="527562"/>
            <a:ext cx="6992292" cy="5102484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8760" y="1591056"/>
            <a:ext cx="5705856" cy="326440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8616"/>
            <a:ext cx="5705856" cy="996696"/>
          </a:xfrm>
        </p:spPr>
        <p:txBody>
          <a:bodyPr/>
          <a:lstStyle>
            <a:lvl1pPr marL="0" indent="0" algn="l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951E3-0794-422C-AF76-0AD4A7FB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EBFA8-0291-4D77-A9D9-B17FC238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AC4D4-C4EE-4624-A329-C608A1D5A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005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107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C888B-58B8-4428-8B1D-4E26FC5D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14F67B-D516-42FA-A2CA-2DCD37CFE8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BA5FF-4919-4FF8-9C04-06CE156B7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DA970-128E-4150-8E5A-A1B056E8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C6CD1-EE5E-42EF-B76D-BB803BA6A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930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0C2A1B-34CA-4877-9435-D77DF3257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55E5E-4A81-44CC-8D99-F56E625D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EECF-A221-4ECC-AD9C-E197D516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F41AE-0DDE-49ED-9F0C-E0E16F59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47FB7-77F0-4C43-B81E-D04B31C9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73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19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4044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140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76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343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8736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523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4185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621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09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1790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361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94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344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50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784" y="1572768"/>
            <a:ext cx="6501384" cy="4096512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135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142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 descr="Mask ID=&#10;Mask position=bottom, center&#10;Mask family= brushstroke, landscape, wide">
            <a:extLst>
              <a:ext uri="{FF2B5EF4-FFF2-40B4-BE49-F238E27FC236}">
                <a16:creationId xmlns:a16="http://schemas.microsoft.com/office/drawing/2014/main" id="{736BF44D-E8DD-45FA-931D-CBCC67D57944}"/>
              </a:ext>
            </a:extLst>
          </p:cNvPr>
          <p:cNvSpPr/>
          <p:nvPr/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5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252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736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64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968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F1373F-BE6C-424E-9B80-BE58CD7C52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892168"/>
          </a:xfrm>
        </p:spPr>
        <p:txBody>
          <a:bodyPr>
            <a:normAutofit/>
          </a:bodyPr>
          <a:lstStyle/>
          <a:p>
            <a:r>
              <a:rPr lang="es-C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Auxiliar 3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895CE7B-6CA2-4589-99EE-68373DAC77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4528123"/>
            <a:ext cx="10058400" cy="1143000"/>
          </a:xfrm>
        </p:spPr>
        <p:txBody>
          <a:bodyPr>
            <a:normAutofit fontScale="92500"/>
          </a:bodyPr>
          <a:lstStyle/>
          <a:p>
            <a:r>
              <a:rPr lang="es-CL" dirty="0">
                <a:solidFill>
                  <a:schemeClr val="tx1"/>
                </a:solidFill>
              </a:rPr>
              <a:t>Modelamiento y optimización – 15 de abril 2020</a:t>
            </a:r>
          </a:p>
          <a:p>
            <a:r>
              <a:rPr lang="es-CL" dirty="0">
                <a:solidFill>
                  <a:schemeClr val="tx1"/>
                </a:solidFill>
              </a:rPr>
              <a:t>Cristián lira, Matías muñoz, macarena Osorio y pablo </a:t>
            </a:r>
            <a:r>
              <a:rPr lang="es-CL" dirty="0" err="1">
                <a:solidFill>
                  <a:schemeClr val="tx1"/>
                </a:solidFill>
              </a:rPr>
              <a:t>ubilla</a:t>
            </a:r>
            <a:endParaRPr lang="es-C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88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6997FF87-C1DC-4AF0-8127-081DE0031025}"/>
              </a:ext>
            </a:extLst>
          </p:cNvPr>
          <p:cNvSpPr/>
          <p:nvPr/>
        </p:nvSpPr>
        <p:spPr>
          <a:xfrm>
            <a:off x="1040130" y="1352619"/>
            <a:ext cx="10172700" cy="640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ABF474-6A48-463E-B243-9AF9B9B33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389299"/>
            <a:ext cx="10058400" cy="5385773"/>
          </a:xfrm>
        </p:spPr>
        <p:txBody>
          <a:bodyPr/>
          <a:lstStyle/>
          <a:p>
            <a:r>
              <a:rPr lang="es-CL" u="sng" dirty="0">
                <a:solidFill>
                  <a:srgbClr val="7030A0"/>
                </a:solidFill>
              </a:rPr>
              <a:t>Restricciones:</a:t>
            </a:r>
          </a:p>
          <a:p>
            <a:r>
              <a:rPr lang="es-CL" dirty="0"/>
              <a:t>1. Respetar la oferta de cada centro de distribución.</a:t>
            </a:r>
          </a:p>
          <a:p>
            <a:endParaRPr lang="es-CL" dirty="0"/>
          </a:p>
          <a:p>
            <a:endParaRPr lang="es-CL" dirty="0"/>
          </a:p>
          <a:p>
            <a:r>
              <a:rPr lang="es-CL" dirty="0"/>
              <a:t>2. Satisfacer la demanda de cada hospital.</a:t>
            </a:r>
          </a:p>
          <a:p>
            <a:endParaRPr lang="es-CL" dirty="0"/>
          </a:p>
          <a:p>
            <a:endParaRPr lang="es-CL" dirty="0"/>
          </a:p>
          <a:p>
            <a:r>
              <a:rPr lang="es-CL" dirty="0"/>
              <a:t>3. Relación entre variables (envío mascarillas por un arco sólo si decido usarlo).</a:t>
            </a:r>
          </a:p>
          <a:p>
            <a:endParaRPr lang="es-CL" dirty="0"/>
          </a:p>
          <a:p>
            <a:endParaRPr lang="es-CL" dirty="0"/>
          </a:p>
          <a:p>
            <a:r>
              <a:rPr lang="es-CL" dirty="0"/>
              <a:t>4. Naturaleza de las variables.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D6C3D1A-227E-4F44-AE36-2AD455FF2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974" y="1151251"/>
            <a:ext cx="3448050" cy="8763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03DD98F-EA61-4DF4-A9FB-3B14D73179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5311" y="2571771"/>
            <a:ext cx="3381375" cy="8382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0A282CB-AD38-40AE-A706-BF663F6174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2867" y="4001932"/>
            <a:ext cx="4467225" cy="6477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DF95C08-3766-4E5C-B6F6-B4B5605CBD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7036" y="5341684"/>
            <a:ext cx="3200400" cy="866775"/>
          </a:xfrm>
          <a:prstGeom prst="rect">
            <a:avLst/>
          </a:prstGeom>
        </p:spPr>
      </p:pic>
      <p:pic>
        <p:nvPicPr>
          <p:cNvPr id="14" name="Imagen 13" descr="Imagen que contiene texto&#10;&#10;Descripción generada automáticamente">
            <a:extLst>
              <a:ext uri="{FF2B5EF4-FFF2-40B4-BE49-F238E27FC236}">
                <a16:creationId xmlns:a16="http://schemas.microsoft.com/office/drawing/2014/main" id="{EB4517D1-47A2-43BA-A817-9AAFDF7F3C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218" y="3921128"/>
            <a:ext cx="3429510" cy="185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441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6997FF87-C1DC-4AF0-8127-081DE0031025}"/>
              </a:ext>
            </a:extLst>
          </p:cNvPr>
          <p:cNvSpPr/>
          <p:nvPr/>
        </p:nvSpPr>
        <p:spPr>
          <a:xfrm>
            <a:off x="1040130" y="1352619"/>
            <a:ext cx="10172700" cy="640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ABF474-6A48-463E-B243-9AF9B9B33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940914"/>
            <a:ext cx="10058400" cy="3834158"/>
          </a:xfrm>
        </p:spPr>
        <p:txBody>
          <a:bodyPr/>
          <a:lstStyle/>
          <a:p>
            <a:r>
              <a:rPr lang="es-CL" u="sng" dirty="0">
                <a:solidFill>
                  <a:srgbClr val="7030A0"/>
                </a:solidFill>
              </a:rPr>
              <a:t>Variables de decisión:</a:t>
            </a:r>
            <a:r>
              <a:rPr lang="es-CL" dirty="0">
                <a:solidFill>
                  <a:srgbClr val="7030A0"/>
                </a:solidFill>
              </a:rPr>
              <a:t> </a:t>
            </a:r>
            <a:r>
              <a:rPr lang="es-CL" dirty="0"/>
              <a:t>mantenemos las variables de la parte a, pero agregamos una que nos indica cuántas mascarillas extra piden los hospitales en J’.</a:t>
            </a:r>
          </a:p>
          <a:p>
            <a:endParaRPr lang="es-CL" u="sng" dirty="0"/>
          </a:p>
          <a:p>
            <a:endParaRPr lang="es-CL" u="sng" dirty="0"/>
          </a:p>
          <a:p>
            <a:endParaRPr lang="es-CL" u="sng" dirty="0"/>
          </a:p>
          <a:p>
            <a:endParaRPr lang="es-CL" u="sng" dirty="0"/>
          </a:p>
          <a:p>
            <a:endParaRPr lang="es-CL" u="sng" dirty="0"/>
          </a:p>
          <a:p>
            <a:r>
              <a:rPr lang="es-CL" u="sng" dirty="0">
                <a:solidFill>
                  <a:srgbClr val="7030A0"/>
                </a:solidFill>
              </a:rPr>
              <a:t>Función objetivo:</a:t>
            </a:r>
            <a:r>
              <a:rPr lang="es-CL" dirty="0">
                <a:solidFill>
                  <a:srgbClr val="7030A0"/>
                </a:solidFill>
              </a:rPr>
              <a:t> </a:t>
            </a:r>
            <a:r>
              <a:rPr lang="es-CL" dirty="0"/>
              <a:t>agregamos el costo de las mascarillas extra.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ABA5169-98DC-4552-B494-A3F042D6A1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7981" y="2683315"/>
            <a:ext cx="8036037" cy="176296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D928984-771F-46E0-B30F-D6D62B761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800" y="5344666"/>
            <a:ext cx="3069360" cy="86081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D08C192-672C-4215-93E9-74AE18D006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863"/>
          <a:stretch/>
        </p:blipFill>
        <p:spPr>
          <a:xfrm>
            <a:off x="1006792" y="299155"/>
            <a:ext cx="10239375" cy="164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590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6997FF87-C1DC-4AF0-8127-081DE0031025}"/>
              </a:ext>
            </a:extLst>
          </p:cNvPr>
          <p:cNvSpPr/>
          <p:nvPr/>
        </p:nvSpPr>
        <p:spPr>
          <a:xfrm>
            <a:off x="1040130" y="1352619"/>
            <a:ext cx="10172700" cy="640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ABF474-6A48-463E-B243-9AF9B9B33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389299"/>
            <a:ext cx="10058400" cy="5385773"/>
          </a:xfrm>
        </p:spPr>
        <p:txBody>
          <a:bodyPr>
            <a:normAutofit/>
          </a:bodyPr>
          <a:lstStyle/>
          <a:p>
            <a:r>
              <a:rPr lang="es-CL" u="sng" dirty="0">
                <a:solidFill>
                  <a:srgbClr val="7030A0"/>
                </a:solidFill>
              </a:rPr>
              <a:t>Restricciones:</a:t>
            </a:r>
          </a:p>
          <a:p>
            <a:r>
              <a:rPr lang="es-CL" dirty="0"/>
              <a:t>1. Respetar la oferta de cada centro de distribución (igual a la parte a).</a:t>
            </a:r>
          </a:p>
          <a:p>
            <a:endParaRPr lang="es-CL" dirty="0"/>
          </a:p>
          <a:p>
            <a:endParaRPr lang="es-CL" dirty="0"/>
          </a:p>
          <a:p>
            <a:r>
              <a:rPr lang="es-CL" dirty="0"/>
              <a:t>2. Satisfacer la demanda de cada hospital considerando aquellos que deben pedir extra.</a:t>
            </a:r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sz="1200" dirty="0"/>
          </a:p>
          <a:p>
            <a:r>
              <a:rPr lang="es-CL" dirty="0"/>
              <a:t>3. Relación entre variables (igual a parte a).</a:t>
            </a:r>
          </a:p>
          <a:p>
            <a:endParaRPr lang="es-CL" sz="100" dirty="0"/>
          </a:p>
          <a:p>
            <a:r>
              <a:rPr lang="es-CL" dirty="0"/>
              <a:t>4. Naturaleza de las variables (agregamos variable z).</a:t>
            </a:r>
          </a:p>
          <a:p>
            <a:endParaRPr lang="es-CL" dirty="0"/>
          </a:p>
          <a:p>
            <a:endParaRPr lang="es-C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D6C3D1A-227E-4F44-AE36-2AD455FF2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974" y="1151251"/>
            <a:ext cx="3448050" cy="8763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0A282CB-AD38-40AE-A706-BF663F6174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4213845"/>
            <a:ext cx="4467225" cy="6477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D78E184-F3FB-456C-BB41-18745F3284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7650" y="2576512"/>
            <a:ext cx="3891293" cy="162743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48F1383-630F-4BC4-A354-98CC3D66C5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0285" y="4938545"/>
            <a:ext cx="2945820" cy="1347648"/>
          </a:xfrm>
          <a:prstGeom prst="rect">
            <a:avLst/>
          </a:prstGeom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4895AA86-412D-46C3-A51B-1F1BDBC085B2}"/>
              </a:ext>
            </a:extLst>
          </p:cNvPr>
          <p:cNvCxnSpPr/>
          <p:nvPr/>
        </p:nvCxnSpPr>
        <p:spPr>
          <a:xfrm>
            <a:off x="1147525" y="4870336"/>
            <a:ext cx="9896948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324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F1373F-BE6C-424E-9B80-BE58CD7C52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892168"/>
          </a:xfrm>
        </p:spPr>
        <p:txBody>
          <a:bodyPr>
            <a:normAutofit/>
          </a:bodyPr>
          <a:lstStyle/>
          <a:p>
            <a:r>
              <a:rPr lang="es-C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Auxiliar 3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895CE7B-6CA2-4589-99EE-68373DAC77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4528123"/>
            <a:ext cx="10058400" cy="1143000"/>
          </a:xfrm>
        </p:spPr>
        <p:txBody>
          <a:bodyPr>
            <a:normAutofit fontScale="92500"/>
          </a:bodyPr>
          <a:lstStyle/>
          <a:p>
            <a:r>
              <a:rPr lang="es-CL" dirty="0">
                <a:solidFill>
                  <a:schemeClr val="tx1"/>
                </a:solidFill>
              </a:rPr>
              <a:t>Modelamiento y optimización – 15 de abril 2020</a:t>
            </a:r>
          </a:p>
          <a:p>
            <a:r>
              <a:rPr lang="es-CL" dirty="0">
                <a:solidFill>
                  <a:schemeClr val="tx1"/>
                </a:solidFill>
              </a:rPr>
              <a:t>Cristián lira, Matías muñoz, macarena Osorio y pablo </a:t>
            </a:r>
            <a:r>
              <a:rPr lang="es-CL" dirty="0" err="1">
                <a:solidFill>
                  <a:schemeClr val="tx1"/>
                </a:solidFill>
              </a:rPr>
              <a:t>ubilla</a:t>
            </a:r>
            <a:endParaRPr lang="es-C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969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710C6E-79A0-4978-9389-EAED8870E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Resumen sobre grafos</a:t>
            </a:r>
          </a:p>
        </p:txBody>
      </p:sp>
      <p:pic>
        <p:nvPicPr>
          <p:cNvPr id="5" name="Marcador de contenido 4" descr="Imagen que contiene bola de billar, deporte, cuarto, billar&#10;&#10;Descripción generada automáticamente">
            <a:extLst>
              <a:ext uri="{FF2B5EF4-FFF2-40B4-BE49-F238E27FC236}">
                <a16:creationId xmlns:a16="http://schemas.microsoft.com/office/drawing/2014/main" id="{49834F6A-A353-4406-A7B5-3C9902594D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67" y="2822456"/>
            <a:ext cx="2787003" cy="1843138"/>
          </a:xfrm>
        </p:spPr>
      </p:pic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E381DABD-EC87-4B27-942D-CC92DF95FEC9}"/>
              </a:ext>
            </a:extLst>
          </p:cNvPr>
          <p:cNvSpPr txBox="1">
            <a:spLocks/>
          </p:cNvSpPr>
          <p:nvPr/>
        </p:nvSpPr>
        <p:spPr>
          <a:xfrm>
            <a:off x="3744228" y="1845734"/>
            <a:ext cx="7411452" cy="4023360"/>
          </a:xfrm>
          <a:prstGeom prst="rect">
            <a:avLst/>
          </a:prstGeom>
        </p:spPr>
        <p:txBody>
          <a:bodyPr vert="horz" lIns="0" tIns="45720" rIns="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s-CL" dirty="0"/>
              <a:t> Un grafo es una colección de nodos que se encuentran unidos mediante arcos.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L" dirty="0"/>
              <a:t> El grafo G=(V,E) tiene un conjunto de nodos V y un conjunto de arcos 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L" dirty="0"/>
              <a:t> Un arco suele escribirse como un par ordenado (</a:t>
            </a:r>
            <a:r>
              <a:rPr lang="es-CL" dirty="0" err="1"/>
              <a:t>i,j</a:t>
            </a:r>
            <a:r>
              <a:rPr lang="es-CL" dirty="0"/>
              <a:t>) que indica que este une a los nodos i y j.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L" dirty="0"/>
              <a:t> Cuando un grafo es dirigido, nos importa el sentido de los arcos y entonces distinguimos entre (</a:t>
            </a:r>
            <a:r>
              <a:rPr lang="es-CL" dirty="0" err="1"/>
              <a:t>i,j</a:t>
            </a:r>
            <a:r>
              <a:rPr lang="es-CL" dirty="0"/>
              <a:t>) y (</a:t>
            </a:r>
            <a:r>
              <a:rPr lang="es-CL" dirty="0" err="1"/>
              <a:t>j,i</a:t>
            </a:r>
            <a:r>
              <a:rPr lang="es-CL" dirty="0"/>
              <a:t>). Cuando el grafo es no dirigido, los arcos no tienen sentido y (</a:t>
            </a:r>
            <a:r>
              <a:rPr lang="es-CL" dirty="0" err="1"/>
              <a:t>i,j</a:t>
            </a:r>
            <a:r>
              <a:rPr lang="es-CL" dirty="0"/>
              <a:t>) = (</a:t>
            </a:r>
            <a:r>
              <a:rPr lang="es-CL" dirty="0" err="1"/>
              <a:t>j,i</a:t>
            </a:r>
            <a:r>
              <a:rPr lang="es-CL" dirty="0"/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L" dirty="0"/>
              <a:t> Los nodos pueden tener atributos (demanda, importancia, etc.), al igual que los arcos (distancia, costo, etc.).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L" dirty="0"/>
              <a:t> El grafo del ejemplo tiene 6 nodos y 7 arcos. Es no dirigido.</a:t>
            </a:r>
          </a:p>
        </p:txBody>
      </p:sp>
    </p:spTree>
    <p:extLst>
      <p:ext uri="{BB962C8B-B14F-4D97-AF65-F5344CB8AC3E}">
        <p14:creationId xmlns:p14="http://schemas.microsoft.com/office/powerpoint/2010/main" val="3590391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888296-17F0-4742-A173-A6E9F3802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P1: Flujo a costo mínimo</a:t>
            </a:r>
          </a:p>
        </p:txBody>
      </p:sp>
      <p:sp>
        <p:nvSpPr>
          <p:cNvPr id="9" name="Marcador de contenido 4">
            <a:extLst>
              <a:ext uri="{FF2B5EF4-FFF2-40B4-BE49-F238E27FC236}">
                <a16:creationId xmlns:a16="http://schemas.microsoft.com/office/drawing/2014/main" id="{EA2F22B3-3C0C-41BE-944C-8CFE69BAE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8312" y="4904070"/>
            <a:ext cx="2609447" cy="1222413"/>
          </a:xfrm>
        </p:spPr>
        <p:txBody>
          <a:bodyPr>
            <a:normAutofit/>
          </a:bodyPr>
          <a:lstStyle/>
          <a:p>
            <a:r>
              <a:rPr lang="es-CL" dirty="0"/>
              <a:t>Ejemplo en una red con 4 nodos y 5 arcos:</a:t>
            </a:r>
          </a:p>
        </p:txBody>
      </p:sp>
      <p:pic>
        <p:nvPicPr>
          <p:cNvPr id="8" name="Imagen 7" descr="Imagen que contiene texto, mapa&#10;&#10;Descripción generada automáticamente">
            <a:extLst>
              <a:ext uri="{FF2B5EF4-FFF2-40B4-BE49-F238E27FC236}">
                <a16:creationId xmlns:a16="http://schemas.microsoft.com/office/drawing/2014/main" id="{0A81A080-3AD3-45D4-A489-BE493C2BD0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40" r="19615" b="33333"/>
          <a:stretch/>
        </p:blipFill>
        <p:spPr>
          <a:xfrm>
            <a:off x="5533382" y="4389120"/>
            <a:ext cx="5429793" cy="1915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6533EAD-1A44-4CA3-8F7E-1E77FE9715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75" y="1825642"/>
            <a:ext cx="9376009" cy="256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692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8F3C86CE-610D-4A0F-8E35-9EC0E98942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9650" y="2849085"/>
            <a:ext cx="4727007" cy="2868328"/>
          </a:xfrm>
        </p:spPr>
        <p:txBody>
          <a:bodyPr>
            <a:normAutofit/>
          </a:bodyPr>
          <a:lstStyle/>
          <a:p>
            <a:r>
              <a:rPr lang="es-CL" dirty="0"/>
              <a:t>El flujo que sale de un nodo i es: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900DF17-AF03-490C-B1FC-0E6DEE221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175" y="3257407"/>
            <a:ext cx="2595559" cy="785211"/>
          </a:xfrm>
          <a:prstGeom prst="rect">
            <a:avLst/>
          </a:prstGeom>
        </p:spPr>
      </p:pic>
      <p:sp>
        <p:nvSpPr>
          <p:cNvPr id="14" name="Marcador de contenido 4">
            <a:extLst>
              <a:ext uri="{FF2B5EF4-FFF2-40B4-BE49-F238E27FC236}">
                <a16:creationId xmlns:a16="http://schemas.microsoft.com/office/drawing/2014/main" id="{B717F9C2-ADAE-4BED-8C4D-647D01A1C95E}"/>
              </a:ext>
            </a:extLst>
          </p:cNvPr>
          <p:cNvSpPr txBox="1">
            <a:spLocks/>
          </p:cNvSpPr>
          <p:nvPr/>
        </p:nvSpPr>
        <p:spPr>
          <a:xfrm>
            <a:off x="6455345" y="2849085"/>
            <a:ext cx="4727007" cy="2868328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/>
              <a:t>El flujo que entra a un nodo i es:</a:t>
            </a:r>
          </a:p>
          <a:p>
            <a:endParaRPr lang="es-CL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09B00F4-F7A6-4524-9E75-DF249A963E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1226" y="3257407"/>
            <a:ext cx="2314575" cy="676275"/>
          </a:xfrm>
          <a:prstGeom prst="rect">
            <a:avLst/>
          </a:prstGeom>
        </p:spPr>
      </p:pic>
      <p:pic>
        <p:nvPicPr>
          <p:cNvPr id="16" name="Imagen 15" descr="Imagen que contiene texto&#10;&#10;Descripción generada automáticamente">
            <a:extLst>
              <a:ext uri="{FF2B5EF4-FFF2-40B4-BE49-F238E27FC236}">
                <a16:creationId xmlns:a16="http://schemas.microsoft.com/office/drawing/2014/main" id="{9F4997AE-5BDB-4F8F-82AF-4D1DC99EE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547" y="4231166"/>
            <a:ext cx="2213934" cy="1952144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BB4243CE-B504-4955-9882-81886D5DAC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987" y="4162867"/>
            <a:ext cx="2213933" cy="196286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62C75FD-C770-4780-A189-B610F158297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25522"/>
          <a:stretch/>
        </p:blipFill>
        <p:spPr>
          <a:xfrm>
            <a:off x="897856" y="381583"/>
            <a:ext cx="10490535" cy="213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423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6997FF87-C1DC-4AF0-8127-081DE0031025}"/>
              </a:ext>
            </a:extLst>
          </p:cNvPr>
          <p:cNvSpPr/>
          <p:nvPr/>
        </p:nvSpPr>
        <p:spPr>
          <a:xfrm>
            <a:off x="1040130" y="1352619"/>
            <a:ext cx="10172700" cy="640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ABF474-6A48-463E-B243-9AF9B9B33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176950"/>
            <a:ext cx="10058400" cy="4692144"/>
          </a:xfrm>
        </p:spPr>
        <p:txBody>
          <a:bodyPr/>
          <a:lstStyle/>
          <a:p>
            <a:r>
              <a:rPr lang="es-CL" u="sng" dirty="0">
                <a:solidFill>
                  <a:srgbClr val="7030A0"/>
                </a:solidFill>
              </a:rPr>
              <a:t>Variable de decisión:</a:t>
            </a:r>
          </a:p>
          <a:p>
            <a:r>
              <a:rPr lang="es-CL" dirty="0"/>
              <a:t>Debemos decidir cuánto flujo enviar por cada arco para satisfacer las demandas de los nodos.</a:t>
            </a:r>
          </a:p>
          <a:p>
            <a:endParaRPr lang="es-CL" dirty="0"/>
          </a:p>
          <a:p>
            <a:endParaRPr lang="es-CL" dirty="0"/>
          </a:p>
          <a:p>
            <a:r>
              <a:rPr lang="es-CL" u="sng" dirty="0">
                <a:solidFill>
                  <a:srgbClr val="7030A0"/>
                </a:solidFill>
              </a:rPr>
              <a:t>Restricciones:</a:t>
            </a:r>
          </a:p>
          <a:p>
            <a:r>
              <a:rPr lang="es-CL" dirty="0"/>
              <a:t>1. Cada nodo envía/recibe lo que ofrece/demanda: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505E5BC-9471-4300-9FA8-74E52CA5D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3722" y="2169270"/>
            <a:ext cx="6604555" cy="537716"/>
          </a:xfrm>
          <a:prstGeom prst="rect">
            <a:avLst/>
          </a:prstGeom>
        </p:spPr>
      </p:pic>
      <p:pic>
        <p:nvPicPr>
          <p:cNvPr id="8" name="Imagen 7" descr="Imagen que contiene texto, reloj&#10;&#10;Descripción generada automáticamente">
            <a:extLst>
              <a:ext uri="{FF2B5EF4-FFF2-40B4-BE49-F238E27FC236}">
                <a16:creationId xmlns:a16="http://schemas.microsoft.com/office/drawing/2014/main" id="{E14B90DF-148B-409B-9C87-2412293670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987" y="3988710"/>
            <a:ext cx="6702025" cy="203134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917453F-9049-45ED-9287-5A2DD74926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4996"/>
          <a:stretch/>
        </p:blipFill>
        <p:spPr>
          <a:xfrm>
            <a:off x="1407994" y="383400"/>
            <a:ext cx="9376009" cy="64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04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6997FF87-C1DC-4AF0-8127-081DE0031025}"/>
              </a:ext>
            </a:extLst>
          </p:cNvPr>
          <p:cNvSpPr/>
          <p:nvPr/>
        </p:nvSpPr>
        <p:spPr>
          <a:xfrm>
            <a:off x="1040130" y="1352619"/>
            <a:ext cx="10172700" cy="640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ABF474-6A48-463E-B243-9AF9B9B33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506994"/>
            <a:ext cx="10058400" cy="5362100"/>
          </a:xfrm>
        </p:spPr>
        <p:txBody>
          <a:bodyPr/>
          <a:lstStyle/>
          <a:p>
            <a:r>
              <a:rPr lang="es-CL" dirty="0"/>
              <a:t>2. Respetar el flujo máximo que soporta cada tubería:</a:t>
            </a:r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r>
              <a:rPr lang="es-CL" dirty="0"/>
              <a:t>3. Naturaleza de la variable:</a:t>
            </a:r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r>
              <a:rPr lang="es-CL" u="sng" dirty="0">
                <a:solidFill>
                  <a:srgbClr val="7030A0"/>
                </a:solidFill>
              </a:rPr>
              <a:t>Función objetivo:</a:t>
            </a:r>
            <a:r>
              <a:rPr lang="es-CL" dirty="0">
                <a:solidFill>
                  <a:srgbClr val="7030A0"/>
                </a:solidFill>
              </a:rPr>
              <a:t> </a:t>
            </a:r>
            <a:r>
              <a:rPr lang="es-CL" dirty="0"/>
              <a:t>se debe minimizar el costo por usar los arcos</a:t>
            </a:r>
            <a:endParaRPr lang="es-CL" u="sng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04454CF-4B4A-4DFD-B169-15AD2B9A3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2" y="2894564"/>
            <a:ext cx="4486275" cy="74295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C133A63-722B-47E4-80C4-71D952866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524" y="1048921"/>
            <a:ext cx="4552950" cy="78105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9324CAF-B8D5-4630-B963-EEBCAC68B6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2480" y="4617409"/>
            <a:ext cx="304800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53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888296-17F0-4742-A173-A6E9F3802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P2: Problema de transporte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CFC049E-52D7-4EE2-9529-7E2FA7DB4F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982152"/>
            <a:ext cx="102393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06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texto, mapa&#10;&#10;Descripción generada automáticamente">
            <a:extLst>
              <a:ext uri="{FF2B5EF4-FFF2-40B4-BE49-F238E27FC236}">
                <a16:creationId xmlns:a16="http://schemas.microsoft.com/office/drawing/2014/main" id="{73F0D31D-C0E0-45DB-A944-D3B5721A83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37" y="663963"/>
            <a:ext cx="11162085" cy="5530074"/>
          </a:xfrm>
        </p:spPr>
      </p:pic>
    </p:spTree>
    <p:extLst>
      <p:ext uri="{BB962C8B-B14F-4D97-AF65-F5344CB8AC3E}">
        <p14:creationId xmlns:p14="http://schemas.microsoft.com/office/powerpoint/2010/main" val="2199144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6997FF87-C1DC-4AF0-8127-081DE0031025}"/>
              </a:ext>
            </a:extLst>
          </p:cNvPr>
          <p:cNvSpPr/>
          <p:nvPr/>
        </p:nvSpPr>
        <p:spPr>
          <a:xfrm>
            <a:off x="1040130" y="1352619"/>
            <a:ext cx="10172700" cy="640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ABF474-6A48-463E-B243-9AF9B9B33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082928"/>
            <a:ext cx="10058400" cy="4692144"/>
          </a:xfrm>
        </p:spPr>
        <p:txBody>
          <a:bodyPr/>
          <a:lstStyle/>
          <a:p>
            <a:r>
              <a:rPr lang="es-CL" dirty="0"/>
              <a:t>En este caso la oferta es igual a la demanda.</a:t>
            </a:r>
          </a:p>
          <a:p>
            <a:r>
              <a:rPr lang="es-CL" u="sng" dirty="0">
                <a:solidFill>
                  <a:srgbClr val="7030A0"/>
                </a:solidFill>
              </a:rPr>
              <a:t>Variables de decisión:</a:t>
            </a:r>
          </a:p>
          <a:p>
            <a:r>
              <a:rPr lang="es-CL" dirty="0"/>
              <a:t>Debemos decidir si usar o no una ruta, además de cuántas mascarillas enviar por dicha ruta.</a:t>
            </a:r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r>
              <a:rPr lang="es-CL" u="sng" dirty="0">
                <a:solidFill>
                  <a:srgbClr val="7030A0"/>
                </a:solidFill>
              </a:rPr>
              <a:t>Función objetivo:</a:t>
            </a:r>
            <a:r>
              <a:rPr lang="es-CL" dirty="0"/>
              <a:t> considera el costo de usar cada ruta.</a:t>
            </a:r>
            <a:endParaRPr lang="es-CL" u="sng" dirty="0"/>
          </a:p>
          <a:p>
            <a:endParaRPr lang="es-CL" u="sng" dirty="0"/>
          </a:p>
          <a:p>
            <a:endParaRPr lang="es-CL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580B69B-5409-406E-8FCA-14CAB5D613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661" b="42505"/>
          <a:stretch/>
        </p:blipFill>
        <p:spPr>
          <a:xfrm>
            <a:off x="803415" y="354112"/>
            <a:ext cx="10163175" cy="64098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FDAE19E-6B5C-4C83-A875-8FBA69166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856" y="2493338"/>
            <a:ext cx="7060287" cy="126503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C12FC98-0E28-4641-ADB4-3D2F4BF71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1586" y="4820121"/>
            <a:ext cx="20288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683517"/>
      </p:ext>
    </p:extLst>
  </p:cSld>
  <p:clrMapOvr>
    <a:masterClrMapping/>
  </p:clrMapOvr>
</p:sld>
</file>

<file path=ppt/theme/theme1.xml><?xml version="1.0" encoding="utf-8"?>
<a:theme xmlns:a="http://schemas.openxmlformats.org/drawingml/2006/main" name="BrushVTI">
  <a:themeElements>
    <a:clrScheme name="AnalogousFromDarkSeedLeftStep">
      <a:dk1>
        <a:srgbClr val="000000"/>
      </a:dk1>
      <a:lt1>
        <a:srgbClr val="FFFFFF"/>
      </a:lt1>
      <a:dk2>
        <a:srgbClr val="412434"/>
      </a:dk2>
      <a:lt2>
        <a:srgbClr val="E2E8E7"/>
      </a:lt2>
      <a:accent1>
        <a:srgbClr val="E72949"/>
      </a:accent1>
      <a:accent2>
        <a:srgbClr val="D51786"/>
      </a:accent2>
      <a:accent3>
        <a:srgbClr val="E629E7"/>
      </a:accent3>
      <a:accent4>
        <a:srgbClr val="8517D5"/>
      </a:accent4>
      <a:accent5>
        <a:srgbClr val="5436E8"/>
      </a:accent5>
      <a:accent6>
        <a:srgbClr val="204FD7"/>
      </a:accent6>
      <a:hlink>
        <a:srgbClr val="8664CB"/>
      </a:hlink>
      <a:folHlink>
        <a:srgbClr val="7F7F7F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VTI" id="{7102FA3A-9D7B-4497-8C4B-FB535AAFDE06}" vid="{C6D41F62-6FAB-440A-BEC7-CB7BF190811F}"/>
    </a:ext>
  </a:extLst>
</a:theme>
</file>

<file path=ppt/theme/theme2.xml><?xml version="1.0" encoding="utf-8"?>
<a:theme xmlns:a="http://schemas.openxmlformats.org/drawingml/2006/main" name="Retrospección">
  <a:themeElements>
    <a:clrScheme name="Retrospección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ció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492</Words>
  <Application>Microsoft Office PowerPoint</Application>
  <PresentationFormat>Panorámica</PresentationFormat>
  <Paragraphs>71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Elephant</vt:lpstr>
      <vt:lpstr>BrushVTI</vt:lpstr>
      <vt:lpstr>Retrospección</vt:lpstr>
      <vt:lpstr>Auxiliar 3</vt:lpstr>
      <vt:lpstr>Resumen sobre grafos</vt:lpstr>
      <vt:lpstr>P1: Flujo a costo mínimo</vt:lpstr>
      <vt:lpstr>Presentación de PowerPoint</vt:lpstr>
      <vt:lpstr>Presentación de PowerPoint</vt:lpstr>
      <vt:lpstr>Presentación de PowerPoint</vt:lpstr>
      <vt:lpstr>P2: Problema de transporte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Auxiliar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Auxiliar 3</dc:title>
  <dc:creator>Cristián Lira Camilo</dc:creator>
  <cp:lastModifiedBy>Cristián Lira Camilo</cp:lastModifiedBy>
  <cp:revision>17</cp:revision>
  <dcterms:created xsi:type="dcterms:W3CDTF">2020-04-14T18:30:02Z</dcterms:created>
  <dcterms:modified xsi:type="dcterms:W3CDTF">2020-04-15T07:15:17Z</dcterms:modified>
</cp:coreProperties>
</file>