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68" r:id="rId7"/>
    <p:sldId id="258" r:id="rId8"/>
    <p:sldId id="259" r:id="rId9"/>
    <p:sldId id="261" r:id="rId10"/>
    <p:sldId id="260" r:id="rId11"/>
    <p:sldId id="262" r:id="rId12"/>
    <p:sldId id="275" r:id="rId13"/>
    <p:sldId id="263" r:id="rId14"/>
    <p:sldId id="264" r:id="rId15"/>
    <p:sldId id="265" r:id="rId16"/>
    <p:sldId id="267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44D327-C8ED-49F2-9BCB-91356F097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7F5628-A6EB-4F31-88A9-D7364E3286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38B0F3-8EA7-4E48-8DD2-2AF072F46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B69CDB-ACC3-42F2-A081-11CF84986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29C5A2-3B24-42DA-AF15-F41EF2915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28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EAB03-CA43-4395-AEB8-6515A2BF3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51A365-2F9A-442A-AF40-221946FD0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ACBC54-F805-41C0-8549-9D9491829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DC2D82-CEF3-4F88-8527-11966B439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21F5AE-00C9-458E-875F-4240DD039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89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B0104F6-046A-425C-AD3E-CF9A0A3F2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52AD2F5-D5A7-4CA9-8CAF-C8FDED47F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30361C-16A0-4FB0-A229-213C0275E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3BB054-8C53-40B4-AD3D-1892A064D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B20231-EA73-4334-AB12-04F3068AE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64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990038-9E16-4D45-AB8F-83D29F64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725E8B-1826-4D24-BDF9-6F6490963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558C88-4678-4C40-BDB3-31689597B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253634-AA1A-4C27-937E-F65D7937C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30AFE25-E1DF-4CBA-ACEE-BC1CF5AF2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6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6E205-37FB-4F1D-85EF-A87EDFFEF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5CD70-B7DE-4DE6-9E9F-C838DE863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5344FD-4353-4A32-98D1-C0F23097D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378AFEF-14F8-4C7F-9E3B-21CAD431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4F1939-A73D-4C99-AE56-8D2449077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98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61AE78-DA9C-4429-8FC4-5AB93450E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BF3757-5A16-4EC3-9C31-BB75E4825A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5B13752-B902-494B-BDA4-109738DFD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2BAE63-958A-40DC-9AA4-B05BFD012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9DE79D-FD79-45C5-8C10-5DBFFCE46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095BD2F-7C6F-4D51-944F-78C40AB91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05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4D180-7506-4D09-BDCB-D24CED002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8BA940-D8DA-4FAF-BD4A-0D955585E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48CB325-0526-4F4E-80F3-02D3D2F27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662DB20-9196-4B6E-A184-08FB8EED8A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FF73BC8-3D46-41BE-9E6A-CB9EA9A6E2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32B0A6-D98B-464F-B389-55C1C3CB5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55C365-605A-429D-93EA-0F4C4B272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82E2430-E344-400E-83E0-2804E74F1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3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23183A-8F77-49AC-8F37-0A6A6EE13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3F05099-C0AC-4717-B8CC-7C26F3C1E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35A79F2-1DF4-432D-935B-8401CF338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98DA11E-F2B8-413D-9C89-FC8A85BFA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1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39FA5C6-D1AC-4C60-BD73-F90BE3F77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7F4182-DF99-4847-B8FF-3A29D2FF6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D388E2C-2222-4527-B7B4-E0DDE8581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41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B3765A-7846-46C2-A752-0E9A87C65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3ABDCE-D184-4D06-8EB9-2F2C94D11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70463F3-EDA1-49A0-8FAC-075F2EA35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737EB7B-B0DD-4EAD-8FF3-EB99EEC8E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633110-9063-41A1-AB1E-D7F69AADE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EBA028C-6CE3-4261-913F-EB65A6CBE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0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D652B6-0C0E-4735-BECD-FC5E28C87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A7B7C08-4388-4232-AD1A-A47D7EC05B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DFDA36B-9001-4F15-AAF2-B7564EC1B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23DF55-2015-499A-B692-D15E9CCF9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898B39-3609-48CE-B5F0-93A021986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81AD074-56AD-468E-8726-F8F285022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73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C9CB798-BF25-4E33-ADA6-B89686832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676515D-2E65-4FD9-929F-A1A8F464C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1BC641-23FA-496A-BE65-EB59197D0A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9FBF3-46F4-4956-9490-B464F0B8A38C}" type="datetimeFigureOut">
              <a:rPr lang="en-US" smtClean="0"/>
              <a:t>5/6/2020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BFFAC1-7438-4A08-A0F2-6F4CF11130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244A6B-AED4-4945-BE1B-185372E50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0E900-F08E-45A0-90A9-0230E008D37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0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52A7B76-6032-44E3-B13B-EB546DF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9278" y="1233241"/>
            <a:ext cx="3240506" cy="40646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AUXILIAR N°6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29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1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9154D89-30A7-4BF8-8AF6-30498BF54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/>
              <a:t>MODELAMIENTO Y OPTIMIZACIÓN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/>
              <a:t>IN3701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/>
              <a:t>Cristián Lira - Matías Muñoz – Macarena Osorio – Pablo Ubilla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142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637845-77A0-491A-A43C-80BEB2257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Soluciones Básicas factibles</a:t>
            </a:r>
            <a:br>
              <a:rPr lang="es-CL" dirty="0"/>
            </a:b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1C40DC-A173-4DF5-AA74-A48A1F145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8050" y="1825625"/>
            <a:ext cx="4535750" cy="4351338"/>
          </a:xfrm>
        </p:spPr>
        <p:txBody>
          <a:bodyPr/>
          <a:lstStyle/>
          <a:p>
            <a:endParaRPr lang="es-CL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restricciones</a:t>
            </a:r>
            <a:r>
              <a:rPr lang="en-US" dirty="0"/>
              <a:t> </a:t>
            </a:r>
            <a:r>
              <a:rPr lang="en-US" dirty="0" err="1"/>
              <a:t>activas</a:t>
            </a:r>
            <a:r>
              <a:rPr lang="en-US" dirty="0"/>
              <a:t> </a:t>
            </a:r>
            <a:r>
              <a:rPr lang="en-US" dirty="0" err="1"/>
              <a:t>l.i</a:t>
            </a:r>
            <a:endParaRPr lang="en-US" dirty="0"/>
          </a:p>
          <a:p>
            <a:r>
              <a:rPr lang="en-US" dirty="0" err="1"/>
              <a:t>Pertenece</a:t>
            </a:r>
            <a:r>
              <a:rPr lang="en-US" dirty="0"/>
              <a:t> al </a:t>
            </a:r>
            <a:r>
              <a:rPr lang="en-US" dirty="0" err="1"/>
              <a:t>Poliedro</a:t>
            </a:r>
            <a:endParaRPr lang="en-U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FFDF07-C54C-4040-815E-CA9E2069B4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50" t="22222" r="20500" b="8000"/>
          <a:stretch/>
        </p:blipFill>
        <p:spPr>
          <a:xfrm>
            <a:off x="396240" y="1351280"/>
            <a:ext cx="6211739" cy="505307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59A8058-6254-4B32-BA15-47CD978039A4}"/>
              </a:ext>
            </a:extLst>
          </p:cNvPr>
          <p:cNvSpPr/>
          <p:nvPr/>
        </p:nvSpPr>
        <p:spPr>
          <a:xfrm>
            <a:off x="7049939" y="2434675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sz="3200" dirty="0"/>
              <a:t>A=(4/3,-1/3)</a:t>
            </a:r>
          </a:p>
          <a:p>
            <a:r>
              <a:rPr lang="es-CL" sz="3200" dirty="0"/>
              <a:t>B=(-2,3)</a:t>
            </a:r>
          </a:p>
          <a:p>
            <a:r>
              <a:rPr lang="es-CL" sz="3200" dirty="0"/>
              <a:t>C=(-1,7)</a:t>
            </a:r>
          </a:p>
          <a:p>
            <a:endParaRPr lang="es-CL" sz="3200" dirty="0"/>
          </a:p>
        </p:txBody>
      </p:sp>
    </p:spTree>
    <p:extLst>
      <p:ext uri="{BB962C8B-B14F-4D97-AF65-F5344CB8AC3E}">
        <p14:creationId xmlns:p14="http://schemas.microsoft.com/office/powerpoint/2010/main" val="732276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2ECAA-2BDF-4EF4-9A65-D16E58A78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Rayo</a:t>
            </a:r>
            <a:br>
              <a:rPr lang="es-CL" dirty="0"/>
            </a:b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56C531EC-1085-4596-A4EA-E86B9660561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6381" y="1825624"/>
                <a:ext cx="4355619" cy="4351339"/>
              </a:xfrm>
            </p:spPr>
            <p:txBody>
              <a:bodyPr/>
              <a:lstStyle/>
              <a:p>
                <a:r>
                  <a:rPr lang="es-CL" dirty="0"/>
                  <a:t>La dirección definida por el vector (2,1) es paralela a la restricción X-2Y≤2</a:t>
                </a:r>
              </a:p>
              <a:p>
                <a:r>
                  <a:rPr lang="es-CL" dirty="0"/>
                  <a:t> Cualquier punto x del poliedro. Al sumar:</a:t>
                </a:r>
              </a:p>
              <a:p>
                <a:r>
                  <a:rPr lang="es-CL" dirty="0"/>
                  <a:t> x + </a:t>
                </a:r>
                <a14:m>
                  <m:oMath xmlns:m="http://schemas.openxmlformats.org/officeDocument/2006/math"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</m:t>
                        </m:r>
                      </m:e>
                    </m:d>
                  </m:oMath>
                </a14:m>
                <a:r>
                  <a:rPr lang="en-US" dirty="0"/>
                  <a:t>; se </a:t>
                </a:r>
                <a:r>
                  <a:rPr lang="en-US" dirty="0" err="1"/>
                  <a:t>mantiene</a:t>
                </a:r>
                <a:r>
                  <a:rPr lang="en-US" dirty="0"/>
                  <a:t> </a:t>
                </a:r>
                <a:r>
                  <a:rPr lang="en-US" dirty="0" err="1"/>
                  <a:t>en</a:t>
                </a:r>
                <a:r>
                  <a:rPr lang="en-US" dirty="0"/>
                  <a:t> el </a:t>
                </a:r>
                <a:r>
                  <a:rPr lang="en-US" dirty="0" err="1"/>
                  <a:t>poliedro</a:t>
                </a:r>
                <a:r>
                  <a:rPr lang="en-US" dirty="0"/>
                  <a:t>.</a:t>
                </a:r>
              </a:p>
            </p:txBody>
          </p:sp>
        </mc:Choice>
        <mc:Fallback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56C531EC-1085-4596-A4EA-E86B9660561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6381" y="1825624"/>
                <a:ext cx="4355619" cy="4351339"/>
              </a:xfrm>
              <a:blipFill>
                <a:blip r:embed="rId2"/>
                <a:stretch>
                  <a:fillRect l="-2517" t="-2241" r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>
            <a:extLst>
              <a:ext uri="{FF2B5EF4-FFF2-40B4-BE49-F238E27FC236}">
                <a16:creationId xmlns:a16="http://schemas.microsoft.com/office/drawing/2014/main" id="{339DCC80-B04A-460F-B07E-B5539001D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" y="1960561"/>
            <a:ext cx="7657311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42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2ECAA-2BDF-4EF4-9A65-D16E58A78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Rayo</a:t>
            </a:r>
            <a:br>
              <a:rPr lang="es-CL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56C531EC-1085-4596-A4EA-E86B9660561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6381" y="1825624"/>
                <a:ext cx="4355619" cy="4351339"/>
              </a:xfrm>
            </p:spPr>
            <p:txBody>
              <a:bodyPr/>
              <a:lstStyle/>
              <a:p>
                <a:r>
                  <a:rPr lang="es-CL" dirty="0"/>
                  <a:t>La dirección definida por el vector (2,1) es paralela a la restricción X-2Y≤2</a:t>
                </a:r>
              </a:p>
              <a:p>
                <a:r>
                  <a:rPr lang="es-CL" dirty="0"/>
                  <a:t> Cualquier punto x del poliedro. Al sumar:</a:t>
                </a:r>
              </a:p>
              <a:p>
                <a:r>
                  <a:rPr lang="es-CL" dirty="0"/>
                  <a:t> x + </a:t>
                </a:r>
                <a14:m>
                  <m:oMath xmlns:m="http://schemas.openxmlformats.org/officeDocument/2006/math"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</m:t>
                        </m:r>
                      </m:e>
                    </m:d>
                  </m:oMath>
                </a14:m>
                <a:r>
                  <a:rPr lang="en-US" dirty="0"/>
                  <a:t>; se </a:t>
                </a:r>
                <a:r>
                  <a:rPr lang="en-US" dirty="0" err="1"/>
                  <a:t>mantiene</a:t>
                </a:r>
                <a:r>
                  <a:rPr lang="en-US" dirty="0"/>
                  <a:t> </a:t>
                </a:r>
                <a:r>
                  <a:rPr lang="en-US" dirty="0" err="1"/>
                  <a:t>en</a:t>
                </a:r>
                <a:r>
                  <a:rPr lang="en-US" dirty="0"/>
                  <a:t> el </a:t>
                </a:r>
                <a:r>
                  <a:rPr lang="en-US" dirty="0" err="1"/>
                  <a:t>poliedro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Marcador de contenido 2">
                <a:extLst>
                  <a:ext uri="{FF2B5EF4-FFF2-40B4-BE49-F238E27FC236}">
                    <a16:creationId xmlns:a16="http://schemas.microsoft.com/office/drawing/2014/main" id="{56C531EC-1085-4596-A4EA-E86B9660561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6381" y="1825624"/>
                <a:ext cx="4355619" cy="4351339"/>
              </a:xfrm>
              <a:blipFill>
                <a:blip r:embed="rId2"/>
                <a:stretch>
                  <a:fillRect l="-2517" t="-2241" r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>
            <a:extLst>
              <a:ext uri="{FF2B5EF4-FFF2-40B4-BE49-F238E27FC236}">
                <a16:creationId xmlns:a16="http://schemas.microsoft.com/office/drawing/2014/main" id="{339DCC80-B04A-460F-B07E-B5539001D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960561"/>
            <a:ext cx="7657311" cy="43513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3BB279-B347-489D-B876-127A5EE95AE7}"/>
              </a:ext>
            </a:extLst>
          </p:cNvPr>
          <p:cNvSpPr txBox="1"/>
          <p:nvPr/>
        </p:nvSpPr>
        <p:spPr>
          <a:xfrm>
            <a:off x="7950454" y="5442011"/>
            <a:ext cx="424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¿Qué otra dirección puede formar un rayo?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609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8F4E6A-D109-4087-9242-03A3D02EF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H=(0,1) ¿es factible?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3A64E-7CF2-4F47-88A6-DCAAB6A8F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073676" cy="43513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7C61D5F-19D2-433C-9E6C-B4F1B832BF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0" t="24652" r="-2084"/>
          <a:stretch/>
        </p:blipFill>
        <p:spPr>
          <a:xfrm>
            <a:off x="355600" y="1417638"/>
            <a:ext cx="9398000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42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8F4E6A-D109-4087-9242-03A3D02EF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H=0,1 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3A64E-7CF2-4F47-88A6-DCAAB6A8F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073676" cy="4351338"/>
          </a:xfrm>
        </p:spPr>
        <p:txBody>
          <a:bodyPr/>
          <a:lstStyle/>
          <a:p>
            <a:r>
              <a:rPr lang="es-CL" dirty="0"/>
              <a:t>X+Y≥1</a:t>
            </a:r>
          </a:p>
          <a:p>
            <a:r>
              <a:rPr lang="es-CL" dirty="0"/>
              <a:t>X-2Y≤1</a:t>
            </a:r>
          </a:p>
          <a:p>
            <a:r>
              <a:rPr lang="es-CL" dirty="0"/>
              <a:t>4X-Y  ≥ 11</a:t>
            </a:r>
          </a:p>
          <a:p>
            <a:r>
              <a:rPr lang="es-CL" dirty="0"/>
              <a:t>-X+Y ≤ 8</a:t>
            </a:r>
            <a:endParaRPr lang="en-US" dirty="0"/>
          </a:p>
          <a:p>
            <a:endParaRPr lang="en-US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DE6DB36-0CF4-405B-A15F-761713B759AA}"/>
              </a:ext>
            </a:extLst>
          </p:cNvPr>
          <p:cNvSpPr/>
          <p:nvPr/>
        </p:nvSpPr>
        <p:spPr>
          <a:xfrm>
            <a:off x="5015882" y="1624614"/>
            <a:ext cx="41281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/>
              <a:t>0+1≥1</a:t>
            </a:r>
          </a:p>
          <a:p>
            <a:r>
              <a:rPr lang="es-CL" sz="3200" dirty="0"/>
              <a:t>0-2≤1</a:t>
            </a:r>
          </a:p>
          <a:p>
            <a:r>
              <a:rPr lang="es-CL" sz="3200" dirty="0"/>
              <a:t>0-1  ≥ -11</a:t>
            </a:r>
          </a:p>
          <a:p>
            <a:r>
              <a:rPr lang="es-CL" sz="3200" dirty="0"/>
              <a:t>-0+1 ≤ 8</a:t>
            </a:r>
            <a:endParaRPr lang="en-US" sz="3200" dirty="0"/>
          </a:p>
        </p:txBody>
      </p:sp>
      <p:pic>
        <p:nvPicPr>
          <p:cNvPr id="7" name="Gráfico 6" descr="Marca de verificación">
            <a:extLst>
              <a:ext uri="{FF2B5EF4-FFF2-40B4-BE49-F238E27FC236}">
                <a16:creationId xmlns:a16="http://schemas.microsoft.com/office/drawing/2014/main" id="{8E3719E7-91AE-46AB-9FCD-AABB0269D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96578" y="2160973"/>
            <a:ext cx="1268027" cy="126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41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91C2B-CA59-42AC-8F92-F6F0D5A40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Combinación Convexa para H: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641C37-CF62-47F3-9365-C6859DB0D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H=(0,1)</a:t>
            </a:r>
          </a:p>
          <a:p>
            <a:r>
              <a:rPr lang="es-CL" dirty="0"/>
              <a:t>A=(4/3,-1/3)</a:t>
            </a:r>
          </a:p>
          <a:p>
            <a:r>
              <a:rPr lang="es-CL" dirty="0"/>
              <a:t>B=(-2,3)</a:t>
            </a:r>
          </a:p>
          <a:p>
            <a:r>
              <a:rPr lang="es-CL" dirty="0"/>
              <a:t>(0,1) = </a:t>
            </a:r>
            <a:r>
              <a:rPr lang="el-GR" dirty="0"/>
              <a:t>λ</a:t>
            </a:r>
            <a:r>
              <a:rPr lang="es-CL" dirty="0"/>
              <a:t> A + (1-</a:t>
            </a:r>
            <a:r>
              <a:rPr lang="el-GR" dirty="0"/>
              <a:t> λ</a:t>
            </a:r>
            <a:r>
              <a:rPr lang="es-CL" dirty="0"/>
              <a:t> ) B,      </a:t>
            </a:r>
            <a:r>
              <a:rPr lang="el-GR" dirty="0"/>
              <a:t>λ</a:t>
            </a:r>
            <a:r>
              <a:rPr lang="es-CL" dirty="0"/>
              <a:t> entre 0 y 1  </a:t>
            </a:r>
          </a:p>
          <a:p>
            <a:r>
              <a:rPr lang="es-CL" dirty="0"/>
              <a:t> Puede escribirse como combinación convexa de A y B (?)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535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91C2B-CA59-42AC-8F92-F6F0D5A40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Combinación Convexa para H: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641C37-CF62-47F3-9365-C6859DB0D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H=(0,1)</a:t>
            </a:r>
          </a:p>
          <a:p>
            <a:r>
              <a:rPr lang="es-CL" dirty="0"/>
              <a:t>A=(4/3,-1/3)</a:t>
            </a:r>
          </a:p>
          <a:p>
            <a:r>
              <a:rPr lang="es-CL" dirty="0"/>
              <a:t>B=(-2,3)</a:t>
            </a:r>
          </a:p>
          <a:p>
            <a:r>
              <a:rPr lang="es-CL" dirty="0"/>
              <a:t>(0,1) = </a:t>
            </a:r>
            <a:r>
              <a:rPr lang="el-GR" dirty="0"/>
              <a:t>λ</a:t>
            </a:r>
            <a:r>
              <a:rPr lang="es-CL" dirty="0"/>
              <a:t> A + (1-</a:t>
            </a:r>
            <a:r>
              <a:rPr lang="el-GR" dirty="0"/>
              <a:t> λ</a:t>
            </a:r>
            <a:r>
              <a:rPr lang="es-CL" dirty="0"/>
              <a:t> ) B,      </a:t>
            </a:r>
            <a:r>
              <a:rPr lang="el-GR" dirty="0"/>
              <a:t>λ</a:t>
            </a:r>
            <a:r>
              <a:rPr lang="es-CL" dirty="0"/>
              <a:t> entre 0 y 1    (?)</a:t>
            </a:r>
          </a:p>
          <a:p>
            <a:r>
              <a:rPr lang="es-CL" dirty="0">
                <a:solidFill>
                  <a:schemeClr val="accent6"/>
                </a:solidFill>
              </a:rPr>
              <a:t>Sí</a:t>
            </a:r>
          </a:p>
          <a:p>
            <a:r>
              <a:rPr lang="es-CL" dirty="0"/>
              <a:t>0=</a:t>
            </a:r>
            <a:r>
              <a:rPr lang="el-GR" dirty="0"/>
              <a:t> λ</a:t>
            </a:r>
            <a:r>
              <a:rPr lang="es-CL" dirty="0"/>
              <a:t> *4/3 + (1-</a:t>
            </a:r>
            <a:r>
              <a:rPr lang="el-GR" dirty="0"/>
              <a:t> λ</a:t>
            </a:r>
            <a:r>
              <a:rPr lang="es-CL" dirty="0"/>
              <a:t>) * -2</a:t>
            </a:r>
          </a:p>
          <a:p>
            <a:r>
              <a:rPr lang="es-CL" dirty="0"/>
              <a:t>1=</a:t>
            </a:r>
            <a:r>
              <a:rPr lang="el-GR" dirty="0"/>
              <a:t>λ</a:t>
            </a:r>
            <a:r>
              <a:rPr lang="es-CL" dirty="0"/>
              <a:t> * -1/3 + (1-</a:t>
            </a:r>
            <a:r>
              <a:rPr lang="el-GR" dirty="0"/>
              <a:t> λ</a:t>
            </a:r>
            <a:r>
              <a:rPr lang="es-CL" dirty="0"/>
              <a:t> ) *3</a:t>
            </a:r>
          </a:p>
          <a:p>
            <a:r>
              <a:rPr lang="el-GR" dirty="0"/>
              <a:t>λ</a:t>
            </a:r>
            <a:r>
              <a:rPr lang="es-CL" dirty="0"/>
              <a:t> = 3/5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72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6255E-2E7C-4D3D-B9C4-1D5F40C71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66DDF1-3CEE-428A-9F94-2EB17DD20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E469B38-727F-42E7-B866-3BD489986F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0" t="24652" r="-2084"/>
          <a:stretch/>
        </p:blipFill>
        <p:spPr>
          <a:xfrm>
            <a:off x="-2219734" y="-1115923"/>
            <a:ext cx="15271270" cy="8396619"/>
          </a:xfrm>
          <a:prstGeom prst="rect">
            <a:avLst/>
          </a:prstGeom>
        </p:spPr>
      </p:pic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1DA39D85-158F-4092-A924-EA86527C09D7}"/>
              </a:ext>
            </a:extLst>
          </p:cNvPr>
          <p:cNvCxnSpPr>
            <a:cxnSpLocks/>
          </p:cNvCxnSpPr>
          <p:nvPr/>
        </p:nvCxnSpPr>
        <p:spPr>
          <a:xfrm>
            <a:off x="4517136" y="3236976"/>
            <a:ext cx="289560" cy="292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26966E6F-92E7-43D0-92D6-9039C395A9CB}"/>
              </a:ext>
            </a:extLst>
          </p:cNvPr>
          <p:cNvCxnSpPr/>
          <p:nvPr/>
        </p:nvCxnSpPr>
        <p:spPr>
          <a:xfrm flipH="1" flipV="1">
            <a:off x="4928616" y="3657600"/>
            <a:ext cx="146304" cy="173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996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9344B-9025-48C4-B7C0-D6587A2B0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86745C-DDA5-4F13-A77A-53F6F5781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FC9AB-CCBD-40A9-A11B-3FF8A756E8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26" t="44593" r="1249" b="46504"/>
          <a:stretch/>
        </p:blipFill>
        <p:spPr>
          <a:xfrm>
            <a:off x="172720" y="142717"/>
            <a:ext cx="12913360" cy="140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53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9344B-9025-48C4-B7C0-D6587A2B0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86745C-DDA5-4F13-A77A-53F6F5781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FC9AB-CCBD-40A9-A11B-3FF8A756E8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26" t="44593" r="1249" b="39457"/>
          <a:stretch/>
        </p:blipFill>
        <p:spPr>
          <a:xfrm>
            <a:off x="172720" y="142717"/>
            <a:ext cx="12913360" cy="251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3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9344B-9025-48C4-B7C0-D6587A2B0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86745C-DDA5-4F13-A77A-53F6F5781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FC9AB-CCBD-40A9-A11B-3FF8A756E8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26" t="44593" r="1249" b="34539"/>
          <a:stretch/>
        </p:blipFill>
        <p:spPr>
          <a:xfrm>
            <a:off x="172720" y="142717"/>
            <a:ext cx="12913360" cy="32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66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9344B-9025-48C4-B7C0-D6587A2B0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86745C-DDA5-4F13-A77A-53F6F5781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FC9AB-CCBD-40A9-A11B-3FF8A756E8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26" t="44593" r="1249" b="25036"/>
          <a:stretch/>
        </p:blipFill>
        <p:spPr>
          <a:xfrm>
            <a:off x="172720" y="142717"/>
            <a:ext cx="12913360" cy="478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92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9344B-9025-48C4-B7C0-D6587A2B0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86745C-DDA5-4F13-A77A-53F6F5781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F92FEA7-123F-44C9-B42D-ECE6482E79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00" t="44889" r="5167" b="9930"/>
          <a:stretch/>
        </p:blipFill>
        <p:spPr>
          <a:xfrm>
            <a:off x="582466" y="608965"/>
            <a:ext cx="11027068" cy="535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1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BDC77D-AEDB-4E5E-B9A6-D210D912B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965"/>
            <a:ext cx="10515600" cy="1325563"/>
          </a:xfrm>
        </p:spPr>
        <p:txBody>
          <a:bodyPr/>
          <a:lstStyle/>
          <a:p>
            <a:r>
              <a:rPr lang="es-CL" dirty="0"/>
              <a:t>Región factible</a:t>
            </a:r>
            <a:br>
              <a:rPr lang="es-CL" dirty="0"/>
            </a:b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F9EEDF-BCE3-4320-A77F-0315FA901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4800" y="1103318"/>
            <a:ext cx="2788920" cy="5073645"/>
          </a:xfrm>
        </p:spPr>
        <p:txBody>
          <a:bodyPr/>
          <a:lstStyle/>
          <a:p>
            <a:r>
              <a:rPr lang="es-CL" dirty="0"/>
              <a:t>X+Y≥1</a:t>
            </a:r>
          </a:p>
          <a:p>
            <a:r>
              <a:rPr lang="es-CL" dirty="0"/>
              <a:t>X-2Y≤2</a:t>
            </a:r>
          </a:p>
          <a:p>
            <a:r>
              <a:rPr lang="es-CL" dirty="0"/>
              <a:t>4X-Y  ≥ -11</a:t>
            </a:r>
          </a:p>
          <a:p>
            <a:r>
              <a:rPr lang="es-CL" dirty="0"/>
              <a:t>-X+Y ≤ 8</a:t>
            </a:r>
            <a:endParaRPr lang="en-U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2DE30E2-AD57-47A2-93FC-DA32204B4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351" y="1103318"/>
            <a:ext cx="8600887" cy="559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42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FEBF7-9E2D-4624-88A7-46C16D503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503" y="18255"/>
            <a:ext cx="10515600" cy="1325563"/>
          </a:xfrm>
        </p:spPr>
        <p:txBody>
          <a:bodyPr/>
          <a:lstStyle/>
          <a:p>
            <a:r>
              <a:rPr lang="es-CL" dirty="0"/>
              <a:t>Soluciones Básicas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BFD6F5-A307-4AE9-80C2-EE3C5CB71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1226" y="1704513"/>
            <a:ext cx="3532573" cy="4472450"/>
          </a:xfrm>
        </p:spPr>
        <p:txBody>
          <a:bodyPr/>
          <a:lstStyle/>
          <a:p>
            <a:r>
              <a:rPr lang="es-CL" dirty="0"/>
              <a:t>A=(4/3,-1/3)</a:t>
            </a:r>
          </a:p>
          <a:p>
            <a:r>
              <a:rPr lang="es-CL" dirty="0"/>
              <a:t>B=(-2,3)</a:t>
            </a:r>
          </a:p>
          <a:p>
            <a:r>
              <a:rPr lang="es-CL" dirty="0"/>
              <a:t>C=(-1,7)</a:t>
            </a:r>
          </a:p>
          <a:p>
            <a:r>
              <a:rPr lang="es-CL" dirty="0"/>
              <a:t>E=(-3,43,-2,71)</a:t>
            </a:r>
          </a:p>
          <a:p>
            <a:r>
              <a:rPr lang="es-CL" dirty="0"/>
              <a:t>F=(-18,-10)</a:t>
            </a:r>
            <a:endParaRPr lang="en-U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0987F15-4926-4BEC-8CB2-02F21BFFE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" y="1269999"/>
            <a:ext cx="7422493" cy="504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59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FEBF7-9E2D-4624-88A7-46C16D503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503" y="18255"/>
            <a:ext cx="10515600" cy="1325563"/>
          </a:xfrm>
        </p:spPr>
        <p:txBody>
          <a:bodyPr/>
          <a:lstStyle/>
          <a:p>
            <a:r>
              <a:rPr lang="es-CL" dirty="0"/>
              <a:t>Soluciones Básicas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BFD6F5-A307-4AE9-80C2-EE3C5CB71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1226" y="1704513"/>
            <a:ext cx="3532573" cy="4472450"/>
          </a:xfrm>
        </p:spPr>
        <p:txBody>
          <a:bodyPr/>
          <a:lstStyle/>
          <a:p>
            <a:r>
              <a:rPr lang="es-CL" dirty="0"/>
              <a:t>A=(4/3,-1/3)</a:t>
            </a:r>
          </a:p>
          <a:p>
            <a:r>
              <a:rPr lang="es-CL" dirty="0"/>
              <a:t>B=(-2,3)</a:t>
            </a:r>
          </a:p>
          <a:p>
            <a:r>
              <a:rPr lang="es-CL" dirty="0"/>
              <a:t>C=(-1,7)</a:t>
            </a:r>
          </a:p>
          <a:p>
            <a:r>
              <a:rPr lang="es-CL" dirty="0"/>
              <a:t>E=(-3,43,-2,71)</a:t>
            </a:r>
          </a:p>
          <a:p>
            <a:r>
              <a:rPr lang="es-CL" dirty="0"/>
              <a:t>F=(-18,-10)</a:t>
            </a:r>
            <a:endParaRPr lang="en-U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0987F15-4926-4BEC-8CB2-02F21BFFE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" y="1269999"/>
            <a:ext cx="7422493" cy="504253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E283D04-B47F-4B01-A134-B8EAE6CE3F84}"/>
              </a:ext>
            </a:extLst>
          </p:cNvPr>
          <p:cNvSpPr txBox="1"/>
          <p:nvPr/>
        </p:nvSpPr>
        <p:spPr>
          <a:xfrm>
            <a:off x="8487052" y="5415379"/>
            <a:ext cx="3532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/>
              <a:t>¿Cuáles son factibles?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7645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373</Words>
  <Application>Microsoft Office PowerPoint</Application>
  <PresentationFormat>Panorámica</PresentationFormat>
  <Paragraphs>67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Tema de Office</vt:lpstr>
      <vt:lpstr>AUXILIAR N°6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Región factible </vt:lpstr>
      <vt:lpstr>Soluciones Básicas</vt:lpstr>
      <vt:lpstr>Soluciones Básicas</vt:lpstr>
      <vt:lpstr>Soluciones Básicas factibles </vt:lpstr>
      <vt:lpstr>Rayo </vt:lpstr>
      <vt:lpstr>Rayo </vt:lpstr>
      <vt:lpstr>H=(0,1) ¿es factible?</vt:lpstr>
      <vt:lpstr>H=0,1 </vt:lpstr>
      <vt:lpstr>Combinación Convexa para H:</vt:lpstr>
      <vt:lpstr>Combinación Convexa para H: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N°6</dc:title>
  <dc:creator>Wow Ubilla</dc:creator>
  <cp:lastModifiedBy>Wow Ubilla</cp:lastModifiedBy>
  <cp:revision>6</cp:revision>
  <dcterms:created xsi:type="dcterms:W3CDTF">2020-05-05T05:21:31Z</dcterms:created>
  <dcterms:modified xsi:type="dcterms:W3CDTF">2020-05-06T20:00:46Z</dcterms:modified>
</cp:coreProperties>
</file>