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87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341" r:id="rId34"/>
    <p:sldId id="352" r:id="rId35"/>
    <p:sldId id="354" r:id="rId36"/>
    <p:sldId id="28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bg>
      <p:bgPr>
        <a:gradFill>
          <a:gsLst>
            <a:gs pos="0">
              <a:schemeClr val="accent1"/>
            </a:gs>
            <a:gs pos="37000">
              <a:schemeClr val="dk2"/>
            </a:gs>
            <a:gs pos="100000">
              <a:schemeClr val="dk2"/>
            </a:gs>
          </a:gsLst>
          <a:lin ang="10800025" scaled="0"/>
        </a:gra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609600" y="1402167"/>
            <a:ext cx="3696400" cy="955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body" idx="1"/>
          </p:nvPr>
        </p:nvSpPr>
        <p:spPr>
          <a:xfrm>
            <a:off x="609600" y="2733067"/>
            <a:ext cx="3696400" cy="332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2" name="Google Shape;62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46B4B30B-FEE0-4C3B-93DC-09FEE1124C0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116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6B85F-E362-4D25-8048-A22D3E4C2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D41797A-503F-4379-B043-8968D9D2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E9EA7-9E5F-4964-A9BF-3B8850F12864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EEF262-5C29-4845-8A70-6E39E57FB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56E8A8B-302A-4D7D-A458-AD0ECAF3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7BCB7-F214-4688-9C2F-6E58A2767E1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746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Wednesday, June 17,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794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7" r:id="rId2"/>
  </p:sldLayoutIdLst>
  <p:transition>
    <p:fade thruBlk="1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5EE0CA1-D3EE-4024-8924-687FF7C9B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valle, naturaleza, cañón, montaña&#10;&#10;Descripción generada automáticamente">
            <a:extLst>
              <a:ext uri="{FF2B5EF4-FFF2-40B4-BE49-F238E27FC236}">
                <a16:creationId xmlns:a16="http://schemas.microsoft.com/office/drawing/2014/main" id="{E78E2FCC-C970-4066-913D-D2D60A223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r="2" b="2"/>
          <a:stretch/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310312">
                <a:moveTo>
                  <a:pt x="0" y="0"/>
                </a:moveTo>
                <a:lnTo>
                  <a:pt x="12192000" y="0"/>
                </a:lnTo>
                <a:lnTo>
                  <a:pt x="12192000" y="6310312"/>
                </a:lnTo>
                <a:lnTo>
                  <a:pt x="0" y="6310312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4804E21-918A-4DEB-A293-321C85B83FAB}"/>
              </a:ext>
            </a:extLst>
          </p:cNvPr>
          <p:cNvSpPr/>
          <p:nvPr/>
        </p:nvSpPr>
        <p:spPr>
          <a:xfrm>
            <a:off x="5787974" y="3429000"/>
            <a:ext cx="6133309" cy="2862322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accent2"/>
              </a:contourClr>
            </a:sp3d>
          </a:bodyPr>
          <a:lstStyle/>
          <a:p>
            <a:pPr algn="ctr"/>
            <a:r>
              <a:rPr lang="es-ES" sz="6000" b="1" cap="none" spc="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reflection blurRad="6350" stA="53000" endA="300" endPos="35500" dir="5400000" sy="-90000" algn="bl" rotWithShape="0"/>
                </a:effectLst>
              </a:rPr>
              <a:t>Laboratorio #7: Columnas Estratigráficas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0E502E87-C043-4DBC-9EB0-213E6C29DB8A}"/>
              </a:ext>
            </a:extLst>
          </p:cNvPr>
          <p:cNvSpPr/>
          <p:nvPr/>
        </p:nvSpPr>
        <p:spPr>
          <a:xfrm>
            <a:off x="448300" y="4302297"/>
            <a:ext cx="5068957" cy="1631216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accent2"/>
              </a:contourClr>
            </a:sp3d>
          </a:bodyPr>
          <a:lstStyle/>
          <a:p>
            <a:pPr lvl="0" algn="ctr">
              <a:defRPr/>
            </a:pPr>
            <a:r>
              <a:rPr lang="es-ES" sz="20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  <a:cs typeface="Calibri" pitchFamily="34" charset="0"/>
              </a:rPr>
              <a:t>GL3101-3: Geología General</a:t>
            </a:r>
          </a:p>
          <a:p>
            <a:pPr lvl="0" algn="ctr">
              <a:defRPr/>
            </a:pPr>
            <a:r>
              <a:rPr lang="es-ES" sz="20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  <a:cs typeface="Calibri" pitchFamily="34" charset="0"/>
              </a:rPr>
              <a:t>Profesora: Irene del Real</a:t>
            </a:r>
          </a:p>
          <a:p>
            <a:pPr lvl="0" algn="ctr">
              <a:defRPr/>
            </a:pPr>
            <a:r>
              <a:rPr lang="es-CL" sz="20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  <a:cs typeface="Calibri" pitchFamily="34" charset="0"/>
              </a:rPr>
              <a:t>Auxiliares: Valentina Araya - Sergio Moraga Garay</a:t>
            </a:r>
          </a:p>
          <a:p>
            <a:pPr lvl="0" algn="ctr">
              <a:defRPr/>
            </a:pPr>
            <a:r>
              <a:rPr lang="es-CL" sz="20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  <a:cs typeface="Calibri" pitchFamily="34" charset="0"/>
              </a:rPr>
              <a:t>Ayudantes: Miyali Riquelme – Tomás Jofré</a:t>
            </a:r>
          </a:p>
          <a:p>
            <a:pPr lvl="0" algn="ctr">
              <a:defRPr/>
            </a:pPr>
            <a:r>
              <a:rPr lang="es-ES" sz="20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  <a:cs typeface="Calibri" pitchFamily="34" charset="0"/>
              </a:rPr>
              <a:t>Miércoles 17 de Junio de 2020</a:t>
            </a:r>
          </a:p>
        </p:txBody>
      </p:sp>
    </p:spTree>
    <p:extLst>
      <p:ext uri="{BB962C8B-B14F-4D97-AF65-F5344CB8AC3E}">
        <p14:creationId xmlns:p14="http://schemas.microsoft.com/office/powerpoint/2010/main" val="1653148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9887A9-3CEC-4F75-A56F-462BE016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00" y="0"/>
            <a:ext cx="6572250" cy="1556034"/>
          </a:xfrm>
        </p:spPr>
        <p:txBody>
          <a:bodyPr/>
          <a:lstStyle/>
          <a:p>
            <a:r>
              <a:rPr lang="es-CL" u="sng" dirty="0"/>
              <a:t>Unidades litoestratigráficas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1A43BE-1B7D-47F5-A41E-C45EED83D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4500" y="1556034"/>
            <a:ext cx="6496050" cy="5014982"/>
          </a:xfrm>
        </p:spPr>
        <p:txBody>
          <a:bodyPr/>
          <a:lstStyle/>
          <a:p>
            <a:pPr algn="just"/>
            <a:r>
              <a:rPr lang="en-US" sz="2000" b="1" dirty="0">
                <a:latin typeface="Abadi Extra Light" panose="020B0204020104020204" pitchFamily="34" charset="0"/>
              </a:rPr>
              <a:t>FORMACIÓN</a:t>
            </a:r>
            <a:r>
              <a:rPr lang="en-US" sz="2000" dirty="0">
                <a:latin typeface="Abadi Extra Light" panose="020B0204020104020204" pitchFamily="34" charset="0"/>
              </a:rPr>
              <a:t> (</a:t>
            </a:r>
            <a:r>
              <a:rPr lang="en-US" sz="2000" dirty="0" err="1">
                <a:latin typeface="Abadi Extra Light" panose="020B0204020104020204" pitchFamily="34" charset="0"/>
              </a:rPr>
              <a:t>unidad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básica</a:t>
            </a:r>
            <a:r>
              <a:rPr lang="en-US" sz="2000" dirty="0">
                <a:latin typeface="Abadi Extra Light" panose="020B0204020104020204" pitchFamily="34" charset="0"/>
              </a:rPr>
              <a:t>)</a:t>
            </a:r>
          </a:p>
          <a:p>
            <a:pPr lvl="1" algn="just"/>
            <a:r>
              <a:rPr lang="en-US" sz="2000" dirty="0" err="1">
                <a:latin typeface="Abadi Extra Light" panose="020B0204020104020204" pitchFamily="34" charset="0"/>
              </a:rPr>
              <a:t>Cuerpo</a:t>
            </a:r>
            <a:r>
              <a:rPr lang="en-US" sz="2000" dirty="0">
                <a:latin typeface="Abadi Extra Light" panose="020B0204020104020204" pitchFamily="34" charset="0"/>
              </a:rPr>
              <a:t> de material que </a:t>
            </a:r>
            <a:r>
              <a:rPr lang="en-US" sz="2000" dirty="0" err="1">
                <a:latin typeface="Abadi Extra Light" panose="020B0204020104020204" pitchFamily="34" charset="0"/>
              </a:rPr>
              <a:t>puede</a:t>
            </a:r>
            <a:r>
              <a:rPr lang="en-US" sz="2000" dirty="0">
                <a:latin typeface="Abadi Extra Light" panose="020B0204020104020204" pitchFamily="34" charset="0"/>
              </a:rPr>
              <a:t> ser </a:t>
            </a:r>
            <a:r>
              <a:rPr lang="en-US" sz="2000" dirty="0" err="1">
                <a:latin typeface="Abadi Extra Light" panose="020B0204020104020204" pitchFamily="34" charset="0"/>
              </a:rPr>
              <a:t>identificado</a:t>
            </a:r>
            <a:r>
              <a:rPr lang="en-US" sz="2000" dirty="0">
                <a:latin typeface="Abadi Extra Light" panose="020B0204020104020204" pitchFamily="34" charset="0"/>
              </a:rPr>
              <a:t> por sus </a:t>
            </a:r>
            <a:r>
              <a:rPr lang="en-US" sz="2000" dirty="0" err="1">
                <a:latin typeface="Abadi Extra Light" panose="020B0204020104020204" pitchFamily="34" charset="0"/>
              </a:rPr>
              <a:t>características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litológicas</a:t>
            </a:r>
            <a:r>
              <a:rPr lang="en-US" sz="2000" dirty="0">
                <a:latin typeface="Abadi Extra Light" panose="020B0204020104020204" pitchFamily="34" charset="0"/>
              </a:rPr>
              <a:t> y </a:t>
            </a:r>
            <a:r>
              <a:rPr lang="en-US" sz="2000" dirty="0" err="1">
                <a:latin typeface="Abadi Extra Light" panose="020B0204020104020204" pitchFamily="34" charset="0"/>
              </a:rPr>
              <a:t>su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posición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estratigráfica</a:t>
            </a:r>
            <a:r>
              <a:rPr lang="en-US" sz="2000" dirty="0">
                <a:latin typeface="Abadi Extra Light" panose="020B0204020104020204" pitchFamily="34" charset="0"/>
              </a:rPr>
              <a:t>.</a:t>
            </a:r>
          </a:p>
          <a:p>
            <a:pPr lvl="1" algn="just"/>
            <a:r>
              <a:rPr lang="en-US" sz="2000" dirty="0" err="1">
                <a:latin typeface="Abadi Extra Light" panose="020B0204020104020204" pitchFamily="34" charset="0"/>
              </a:rPr>
              <a:t>Puede</a:t>
            </a:r>
            <a:r>
              <a:rPr lang="en-US" sz="2000" dirty="0">
                <a:latin typeface="Abadi Extra Light" panose="020B0204020104020204" pitchFamily="34" charset="0"/>
              </a:rPr>
              <a:t> ser </a:t>
            </a:r>
            <a:r>
              <a:rPr lang="en-US" sz="2000" dirty="0" err="1">
                <a:latin typeface="Abadi Extra Light" panose="020B0204020104020204" pitchFamily="34" charset="0"/>
              </a:rPr>
              <a:t>diacrónica</a:t>
            </a:r>
            <a:r>
              <a:rPr lang="en-US" sz="2000" dirty="0">
                <a:latin typeface="Abadi Extra Light" panose="020B0204020104020204" pitchFamily="34" charset="0"/>
              </a:rPr>
              <a:t> (</a:t>
            </a:r>
            <a:r>
              <a:rPr lang="en-US" sz="2000" dirty="0" err="1">
                <a:latin typeface="Abadi Extra Light" panose="020B0204020104020204" pitchFamily="34" charset="0"/>
              </a:rPr>
              <a:t>formado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en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diferentes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periodos</a:t>
            </a:r>
            <a:r>
              <a:rPr lang="en-US" sz="2000" dirty="0">
                <a:latin typeface="Abadi Extra Light" panose="020B0204020104020204" pitchFamily="34" charset="0"/>
              </a:rPr>
              <a:t>).</a:t>
            </a:r>
          </a:p>
          <a:p>
            <a:pPr lvl="1" algn="just"/>
            <a:r>
              <a:rPr lang="en-US" sz="2000" dirty="0" err="1">
                <a:latin typeface="Abadi Extra Light" panose="020B0204020104020204" pitchFamily="34" charset="0"/>
              </a:rPr>
              <a:t>Puede</a:t>
            </a:r>
            <a:r>
              <a:rPr lang="en-US" sz="2000" dirty="0">
                <a:latin typeface="Abadi Extra Light" panose="020B0204020104020204" pitchFamily="34" charset="0"/>
              </a:rPr>
              <a:t> ser </a:t>
            </a:r>
            <a:r>
              <a:rPr lang="en-US" sz="2000" dirty="0" err="1">
                <a:latin typeface="Abadi Extra Light" panose="020B0204020104020204" pitchFamily="34" charset="0"/>
              </a:rPr>
              <a:t>mapeada</a:t>
            </a:r>
            <a:r>
              <a:rPr lang="en-US" sz="2000" dirty="0">
                <a:latin typeface="Abadi Extra Light" panose="020B0204020104020204" pitchFamily="34" charset="0"/>
              </a:rPr>
              <a:t> a </a:t>
            </a:r>
            <a:r>
              <a:rPr lang="en-US" sz="2000" dirty="0" err="1">
                <a:latin typeface="Abadi Extra Light" panose="020B0204020104020204" pitchFamily="34" charset="0"/>
              </a:rPr>
              <a:t>esacala</a:t>
            </a:r>
            <a:r>
              <a:rPr lang="en-US" sz="2000" dirty="0">
                <a:latin typeface="Abadi Extra Light" panose="020B0204020104020204" pitchFamily="34" charset="0"/>
              </a:rPr>
              <a:t> 1:25.000.</a:t>
            </a:r>
          </a:p>
          <a:p>
            <a:pPr algn="just"/>
            <a:r>
              <a:rPr lang="en-US" sz="2000" dirty="0" err="1">
                <a:latin typeface="Abadi Extra Light" panose="020B0204020104020204" pitchFamily="34" charset="0"/>
              </a:rPr>
              <a:t>Subdivisiones</a:t>
            </a:r>
            <a:r>
              <a:rPr lang="en-US" sz="2000" dirty="0">
                <a:latin typeface="Abadi Extra Light" panose="020B0204020104020204" pitchFamily="34" charset="0"/>
              </a:rPr>
              <a:t>:</a:t>
            </a:r>
          </a:p>
          <a:p>
            <a:pPr lvl="1" algn="just"/>
            <a:r>
              <a:rPr lang="en-US" sz="2000" dirty="0" err="1">
                <a:latin typeface="Abadi Extra Light" panose="020B0204020104020204" pitchFamily="34" charset="0"/>
              </a:rPr>
              <a:t>Miembro</a:t>
            </a:r>
            <a:r>
              <a:rPr lang="en-US" sz="2000" dirty="0">
                <a:latin typeface="Abadi Extra Light" panose="020B0204020104020204" pitchFamily="34" charset="0"/>
              </a:rPr>
              <a:t> (</a:t>
            </a:r>
            <a:r>
              <a:rPr lang="en-US" sz="2000" dirty="0" err="1">
                <a:latin typeface="Abadi Extra Light" panose="020B0204020104020204" pitchFamily="34" charset="0"/>
              </a:rPr>
              <a:t>carac</a:t>
            </a:r>
            <a:r>
              <a:rPr lang="en-US" sz="2000" dirty="0">
                <a:latin typeface="Abadi Extra Light" panose="020B0204020104020204" pitchFamily="34" charset="0"/>
              </a:rPr>
              <a:t>. </a:t>
            </a:r>
            <a:r>
              <a:rPr lang="en-US" sz="2000" dirty="0" err="1">
                <a:latin typeface="Abadi Extra Light" panose="020B0204020104020204" pitchFamily="34" charset="0"/>
              </a:rPr>
              <a:t>distinguibles</a:t>
            </a:r>
            <a:r>
              <a:rPr lang="en-US" sz="2000" dirty="0">
                <a:latin typeface="Abadi Extra Light" panose="020B0204020104020204" pitchFamily="34" charset="0"/>
              </a:rPr>
              <a:t>)</a:t>
            </a:r>
          </a:p>
          <a:p>
            <a:pPr lvl="1" algn="just"/>
            <a:r>
              <a:rPr lang="en-US" sz="2000" dirty="0" err="1">
                <a:latin typeface="Abadi Extra Light" panose="020B0204020104020204" pitchFamily="34" charset="0"/>
              </a:rPr>
              <a:t>Estrato</a:t>
            </a:r>
            <a:r>
              <a:rPr lang="en-US" sz="2000" dirty="0">
                <a:latin typeface="Abadi Extra Light" panose="020B0204020104020204" pitchFamily="34" charset="0"/>
              </a:rPr>
              <a:t> o </a:t>
            </a:r>
            <a:r>
              <a:rPr lang="en-US" sz="2000" dirty="0" err="1">
                <a:latin typeface="Abadi Extra Light" panose="020B0204020104020204" pitchFamily="34" charset="0"/>
              </a:rPr>
              <a:t>capa</a:t>
            </a:r>
            <a:endParaRPr lang="en-US" sz="2000" dirty="0">
              <a:latin typeface="Abadi Extra Light" panose="020B0204020104020204" pitchFamily="34" charset="0"/>
            </a:endParaRPr>
          </a:p>
          <a:p>
            <a:pPr algn="just"/>
            <a:r>
              <a:rPr lang="en-US" sz="2000" dirty="0" err="1">
                <a:latin typeface="Abadi Extra Light" panose="020B0204020104020204" pitchFamily="34" charset="0"/>
              </a:rPr>
              <a:t>Otras</a:t>
            </a:r>
            <a:r>
              <a:rPr lang="en-US" sz="2000" dirty="0">
                <a:latin typeface="Abadi Extra Light" panose="020B0204020104020204" pitchFamily="34" charset="0"/>
              </a:rPr>
              <a:t> </a:t>
            </a:r>
            <a:r>
              <a:rPr lang="en-US" sz="2000" dirty="0" err="1">
                <a:latin typeface="Abadi Extra Light" panose="020B0204020104020204" pitchFamily="34" charset="0"/>
              </a:rPr>
              <a:t>Asociaciones</a:t>
            </a:r>
            <a:r>
              <a:rPr lang="en-US" sz="2000" dirty="0">
                <a:latin typeface="Abadi Extra Light" panose="020B0204020104020204" pitchFamily="34" charset="0"/>
              </a:rPr>
              <a:t>: </a:t>
            </a:r>
          </a:p>
          <a:p>
            <a:pPr lvl="1" algn="just"/>
            <a:r>
              <a:rPr lang="en-US" sz="2000" dirty="0" err="1">
                <a:latin typeface="Abadi Extra Light" panose="020B0204020104020204" pitchFamily="34" charset="0"/>
              </a:rPr>
              <a:t>Asociación</a:t>
            </a:r>
            <a:r>
              <a:rPr lang="en-US" sz="2000" dirty="0">
                <a:latin typeface="Abadi Extra Light" panose="020B0204020104020204" pitchFamily="34" charset="0"/>
              </a:rPr>
              <a:t> de </a:t>
            </a:r>
            <a:r>
              <a:rPr lang="en-US" sz="2000" dirty="0" err="1">
                <a:latin typeface="Abadi Extra Light" panose="020B0204020104020204" pitchFamily="34" charset="0"/>
              </a:rPr>
              <a:t>formaciones</a:t>
            </a:r>
            <a:endParaRPr lang="en-US" sz="2000" dirty="0">
              <a:latin typeface="Abadi Extra Light" panose="020B0204020104020204" pitchFamily="34" charset="0"/>
            </a:endParaRPr>
          </a:p>
          <a:p>
            <a:pPr marL="45720" lvl="1" indent="0" algn="just">
              <a:buNone/>
            </a:pPr>
            <a:r>
              <a:rPr lang="en-US" sz="2000" dirty="0">
                <a:latin typeface="Abadi Extra Light" panose="020B0204020104020204" pitchFamily="34" charset="0"/>
                <a:sym typeface="Wingdings" pitchFamily="2" charset="2"/>
              </a:rPr>
              <a:t>	</a:t>
            </a:r>
            <a:r>
              <a:rPr lang="en-US" sz="2000" dirty="0" err="1">
                <a:latin typeface="Abadi Extra Light" panose="020B0204020104020204" pitchFamily="34" charset="0"/>
                <a:sym typeface="Wingdings" pitchFamily="2" charset="2"/>
              </a:rPr>
              <a:t>GrupoSupergrupo</a:t>
            </a:r>
            <a:endParaRPr lang="en-US" sz="2000" dirty="0">
              <a:latin typeface="Abadi Extra Light" panose="020B0204020104020204" pitchFamily="34" charset="0"/>
            </a:endParaRPr>
          </a:p>
          <a:p>
            <a:endParaRPr lang="es-CL" dirty="0"/>
          </a:p>
        </p:txBody>
      </p:sp>
      <p:pic>
        <p:nvPicPr>
          <p:cNvPr id="4" name="Marcador de contenido 7">
            <a:extLst>
              <a:ext uri="{FF2B5EF4-FFF2-40B4-BE49-F238E27FC236}">
                <a16:creationId xmlns:a16="http://schemas.microsoft.com/office/drawing/2014/main" id="{701BC20A-8E39-4B74-B500-3991118A5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765175"/>
            <a:ext cx="5314950" cy="3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38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0FBCF-5414-4899-AAF5-9CDEFB9A6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533400"/>
            <a:ext cx="5486400" cy="1176267"/>
          </a:xfrm>
        </p:spPr>
        <p:txBody>
          <a:bodyPr/>
          <a:lstStyle/>
          <a:p>
            <a:r>
              <a:rPr lang="es-CL" u="sng" dirty="0"/>
              <a:t>Principios de la estratigrafía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F35015-7795-41D2-9E98-D9B0223A8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200" y="380692"/>
            <a:ext cx="3696400" cy="4118387"/>
          </a:xfrm>
        </p:spPr>
        <p:txBody>
          <a:bodyPr/>
          <a:lstStyle/>
          <a:p>
            <a:pPr marL="609596" indent="-457200">
              <a:buAutoNum type="arabicParenR"/>
            </a:pPr>
            <a:r>
              <a:rPr lang="es-CL" dirty="0">
                <a:latin typeface="Abadi Extra Light" panose="020B0204020104020204" pitchFamily="34" charset="0"/>
              </a:rPr>
              <a:t>Principio de superposición</a:t>
            </a:r>
          </a:p>
          <a:p>
            <a:pPr marL="609596" indent="-457200">
              <a:buAutoNum type="arabicParenR"/>
            </a:pPr>
            <a:r>
              <a:rPr lang="es-CL" dirty="0">
                <a:latin typeface="Abadi Extra Light" panose="020B0204020104020204" pitchFamily="34" charset="0"/>
              </a:rPr>
              <a:t>Principio de horizontalidad original</a:t>
            </a:r>
          </a:p>
          <a:p>
            <a:pPr marL="609596" indent="-457200">
              <a:buAutoNum type="arabicParenR"/>
            </a:pPr>
            <a:r>
              <a:rPr lang="es-CL" dirty="0">
                <a:latin typeface="Abadi Extra Light" panose="020B0204020104020204" pitchFamily="34" charset="0"/>
              </a:rPr>
              <a:t>Ley de relaciones de corte o inclusión</a:t>
            </a:r>
          </a:p>
          <a:p>
            <a:pPr marL="609596" indent="-457200">
              <a:buAutoNum type="arabicParenR"/>
            </a:pPr>
            <a:r>
              <a:rPr lang="es-CL" dirty="0">
                <a:latin typeface="Abadi Extra Light" panose="020B0204020104020204" pitchFamily="34" charset="0"/>
              </a:rPr>
              <a:t>Ley de continuidad lateral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B73C94-3FE2-4E45-B0B4-B4F13E53E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2" y="2140158"/>
            <a:ext cx="8153400" cy="47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59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85179D-5933-4F92-B3D0-F8953085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47" y="0"/>
            <a:ext cx="8705850" cy="1995417"/>
          </a:xfrm>
        </p:spPr>
        <p:txBody>
          <a:bodyPr/>
          <a:lstStyle/>
          <a:p>
            <a:r>
              <a:rPr lang="es-CL" dirty="0"/>
              <a:t>1) Principio de superposición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04EDAB-C1A6-41DA-8FEB-F2D3B9DC0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2951" y="1581150"/>
            <a:ext cx="5088897" cy="1676400"/>
          </a:xfrm>
        </p:spPr>
        <p:txBody>
          <a:bodyPr/>
          <a:lstStyle/>
          <a:p>
            <a:pPr marL="152396" indent="0">
              <a:buNone/>
            </a:pPr>
            <a:r>
              <a:rPr lang="es-CL" sz="2800" dirty="0">
                <a:latin typeface="Abadi Extra Light" panose="020B0204020104020204" pitchFamily="34" charset="0"/>
              </a:rPr>
              <a:t>Capas o estratos más jóvenes se depositan sobre estratos más antiguos. Es el principio más básico de datación relativa.</a:t>
            </a:r>
          </a:p>
        </p:txBody>
      </p:sp>
      <p:pic>
        <p:nvPicPr>
          <p:cNvPr id="5" name="Imagen 4" descr="Imagen que contiene texto, dibujo&#10;&#10;Descripción generada automáticamente">
            <a:extLst>
              <a:ext uri="{FF2B5EF4-FFF2-40B4-BE49-F238E27FC236}">
                <a16:creationId xmlns:a16="http://schemas.microsoft.com/office/drawing/2014/main" id="{07FE5044-5E3C-4D81-BD42-55F80AC98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03" y="2133601"/>
            <a:ext cx="6003298" cy="4724400"/>
          </a:xfrm>
          <a:prstGeom prst="rect">
            <a:avLst/>
          </a:prstGeom>
        </p:spPr>
      </p:pic>
      <p:pic>
        <p:nvPicPr>
          <p:cNvPr id="7" name="Imagen 6" descr="Imagen que contiene edificio, ladrillo&#10;&#10;Descripción generada automáticamente">
            <a:extLst>
              <a:ext uri="{FF2B5EF4-FFF2-40B4-BE49-F238E27FC236}">
                <a16:creationId xmlns:a16="http://schemas.microsoft.com/office/drawing/2014/main" id="{C14D3036-A2E7-4AE5-8BE7-3561ACA6E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98" y="3748018"/>
            <a:ext cx="3801005" cy="329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19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10A2C3-4806-421D-9DE9-7BBC7760F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8950" y="1353085"/>
            <a:ext cx="5086350" cy="955200"/>
          </a:xfrm>
        </p:spPr>
        <p:txBody>
          <a:bodyPr/>
          <a:lstStyle/>
          <a:p>
            <a:r>
              <a:rPr lang="es-CL" dirty="0"/>
              <a:t>Sucesión faunística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132853-9423-46EE-A587-1BC6FE1E1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38950" y="2454058"/>
            <a:ext cx="4458400" cy="3861781"/>
          </a:xfrm>
        </p:spPr>
        <p:txBody>
          <a:bodyPr/>
          <a:lstStyle/>
          <a:p>
            <a:pPr marL="152396" indent="0">
              <a:buNone/>
            </a:pPr>
            <a:r>
              <a:rPr lang="es-CL" sz="2800" dirty="0">
                <a:latin typeface="Abadi Extra Light" panose="020B0204020104020204" pitchFamily="34" charset="0"/>
              </a:rPr>
              <a:t>La evolución biológica es un proceso irrepetible. Cada especie ha habitado la Tierra en un período determinado. Una vez que una especie se extingue no vuelve a aparecer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C0009C-7FFB-4825-8CEC-CC2A5EB2C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0" y="1444752"/>
            <a:ext cx="626364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079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F9870-86E9-44AE-A764-883B36BF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237007"/>
            <a:ext cx="10528959" cy="1931734"/>
          </a:xfrm>
        </p:spPr>
        <p:txBody>
          <a:bodyPr/>
          <a:lstStyle/>
          <a:p>
            <a:r>
              <a:rPr lang="es-CL" dirty="0"/>
              <a:t>2) Principio de horizontalidad original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8A0072-6655-4FEB-92FD-88F28CF00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3441" y="2463134"/>
            <a:ext cx="3696400" cy="3323600"/>
          </a:xfrm>
        </p:spPr>
        <p:txBody>
          <a:bodyPr/>
          <a:lstStyle/>
          <a:p>
            <a:pPr marL="152396" indent="0">
              <a:buNone/>
            </a:pPr>
            <a:r>
              <a:rPr lang="es-CL" sz="3200" dirty="0">
                <a:latin typeface="Abadi Extra Light" panose="020B0204020104020204" pitchFamily="34" charset="0"/>
              </a:rPr>
              <a:t>Los estratos se depositan originalmente de forma horizontal</a:t>
            </a:r>
          </a:p>
        </p:txBody>
      </p:sp>
      <p:pic>
        <p:nvPicPr>
          <p:cNvPr id="5" name="Imagen 4" descr="Imagen que contiene edificio, ladrillo, tabla&#10;&#10;Descripción generada automáticamente">
            <a:extLst>
              <a:ext uri="{FF2B5EF4-FFF2-40B4-BE49-F238E27FC236}">
                <a16:creationId xmlns:a16="http://schemas.microsoft.com/office/drawing/2014/main" id="{A07C2179-C4B0-46FD-8FAC-B6EB3D0DF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41" y="1771649"/>
            <a:ext cx="3740191" cy="52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18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D92AE2-E138-40C0-B67A-5148E4C4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6" y="1212227"/>
            <a:ext cx="9582150" cy="955200"/>
          </a:xfrm>
        </p:spPr>
        <p:txBody>
          <a:bodyPr/>
          <a:lstStyle/>
          <a:p>
            <a:r>
              <a:rPr lang="en-US" dirty="0"/>
              <a:t>Principio de </a:t>
            </a:r>
            <a:r>
              <a:rPr lang="en-US" dirty="0" err="1"/>
              <a:t>uniformismo</a:t>
            </a:r>
            <a:r>
              <a:rPr lang="en-US" dirty="0"/>
              <a:t> o </a:t>
            </a:r>
            <a:r>
              <a:rPr lang="en-US" dirty="0" err="1"/>
              <a:t>actualismo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5D5ABD-847E-4BC0-A9B7-AF0A260D4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23517"/>
            <a:ext cx="4419600" cy="3323600"/>
          </a:xfrm>
        </p:spPr>
        <p:txBody>
          <a:bodyPr/>
          <a:lstStyle/>
          <a:p>
            <a:pPr marL="152396" indent="0">
              <a:buNone/>
            </a:pPr>
            <a:r>
              <a:rPr lang="en-US" sz="2800" dirty="0">
                <a:latin typeface="Abadi Extra Light" panose="020B0204020104020204" pitchFamily="34" charset="0"/>
              </a:rPr>
              <a:t>L</a:t>
            </a:r>
            <a:r>
              <a:rPr lang="es-ES" sz="2800" dirty="0">
                <a:latin typeface="Abadi Extra Light" panose="020B0204020104020204" pitchFamily="34" charset="0"/>
              </a:rPr>
              <a:t>os procesos que han ocurrido a lo largo de la historia de la Tierra han sido uniformes y semejantes a los actuales. “El presente es la clave del pasado”</a:t>
            </a:r>
          </a:p>
          <a:p>
            <a:pPr algn="just"/>
            <a:endParaRPr lang="en-US" b="1" dirty="0"/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94F854-41DB-4D44-AC09-EFD26A198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1" y="2167427"/>
            <a:ext cx="4067346" cy="466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40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52487E-5B69-49B1-9B81-9A24C1F09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866"/>
            <a:ext cx="11391900" cy="2026833"/>
          </a:xfrm>
        </p:spPr>
        <p:txBody>
          <a:bodyPr/>
          <a:lstStyle/>
          <a:p>
            <a:r>
              <a:rPr lang="es-CL" dirty="0"/>
              <a:t>3) Ley de relaciones de corte o inclusión</a:t>
            </a:r>
            <a:br>
              <a:rPr lang="es-CL" dirty="0"/>
            </a:br>
            <a:r>
              <a:rPr lang="es-CL" dirty="0"/>
              <a:t>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6EB9D5-1CD7-4CED-B336-EB67EA1AB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250" y="2171699"/>
            <a:ext cx="3696400" cy="3323600"/>
          </a:xfrm>
        </p:spPr>
        <p:txBody>
          <a:bodyPr/>
          <a:lstStyle/>
          <a:p>
            <a:pPr marL="152396" indent="0">
              <a:buNone/>
            </a:pPr>
            <a:r>
              <a:rPr lang="es-CL" sz="2800" dirty="0">
                <a:latin typeface="Abadi Extra Light" panose="020B0204020104020204" pitchFamily="34" charset="0"/>
              </a:rPr>
              <a:t>Las intrusiones ígneas o de fragmentos de rocas, las fallas y los pliegues son más jóvenes que las rocas a las que afectan</a:t>
            </a:r>
          </a:p>
        </p:txBody>
      </p:sp>
      <p:pic>
        <p:nvPicPr>
          <p:cNvPr id="5" name="Imagen 4" descr="Imagen que contiene caja&#10;&#10;Descripción generada automáticamente">
            <a:extLst>
              <a:ext uri="{FF2B5EF4-FFF2-40B4-BE49-F238E27FC236}">
                <a16:creationId xmlns:a16="http://schemas.microsoft.com/office/drawing/2014/main" id="{91E0F5B9-D447-4B4C-BFE8-36F4F9A3F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71110"/>
            <a:ext cx="7068250" cy="50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42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5EC324-B07A-4D15-AA8F-960DD2780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0973" y="2901503"/>
            <a:ext cx="4210050" cy="1054993"/>
          </a:xfrm>
        </p:spPr>
        <p:txBody>
          <a:bodyPr/>
          <a:lstStyle/>
          <a:p>
            <a:pPr marL="152396" indent="0">
              <a:buNone/>
            </a:pPr>
            <a:r>
              <a:rPr lang="es-CL" dirty="0"/>
              <a:t>E1 - E2 – E3 – stock - dique</a:t>
            </a:r>
          </a:p>
        </p:txBody>
      </p:sp>
      <p:pic>
        <p:nvPicPr>
          <p:cNvPr id="5" name="Imagen 4" descr="Imagen que contiene reloj, dibujo, señal&#10;&#10;Descripción generada automáticamente">
            <a:extLst>
              <a:ext uri="{FF2B5EF4-FFF2-40B4-BE49-F238E27FC236}">
                <a16:creationId xmlns:a16="http://schemas.microsoft.com/office/drawing/2014/main" id="{E29AA5A8-D076-4458-9CE6-F8D5E7040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798" y="40616"/>
            <a:ext cx="9048401" cy="2764025"/>
          </a:xfrm>
          <a:prstGeom prst="rect">
            <a:avLst/>
          </a:prstGeom>
        </p:spPr>
      </p:pic>
      <p:pic>
        <p:nvPicPr>
          <p:cNvPr id="7" name="Imagen 6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957F3034-6B33-475F-AE0A-2075B164C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61" y="3556990"/>
            <a:ext cx="6106377" cy="1943371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2A8B6A96-7210-4CC3-BFA4-06E300B33728}"/>
              </a:ext>
            </a:extLst>
          </p:cNvPr>
          <p:cNvSpPr txBox="1">
            <a:spLocks/>
          </p:cNvSpPr>
          <p:nvPr/>
        </p:nvSpPr>
        <p:spPr>
          <a:xfrm>
            <a:off x="3990973" y="5628351"/>
            <a:ext cx="4210050" cy="105499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219170" lvl="1" indent="-457189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○"/>
              <a:defRPr sz="2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28754" lvl="2" indent="-457189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2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38339" lvl="3" indent="-457189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047924" lvl="4" indent="-457189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○"/>
              <a:defRPr sz="2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657509" lvl="5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indent="0">
              <a:buFont typeface="Arial" panose="020B0604020202020204" pitchFamily="34" charset="0"/>
              <a:buNone/>
            </a:pPr>
            <a:r>
              <a:rPr lang="es-CL" dirty="0"/>
              <a:t>Roca A – Erosión – Roca B</a:t>
            </a:r>
          </a:p>
        </p:txBody>
      </p:sp>
    </p:spTree>
    <p:extLst>
      <p:ext uri="{BB962C8B-B14F-4D97-AF65-F5344CB8AC3E}">
        <p14:creationId xmlns:p14="http://schemas.microsoft.com/office/powerpoint/2010/main" val="528414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B78373-6BB1-4143-B194-B31C91DAE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75" y="801333"/>
            <a:ext cx="7639050" cy="955200"/>
          </a:xfrm>
        </p:spPr>
        <p:txBody>
          <a:bodyPr/>
          <a:lstStyle/>
          <a:p>
            <a:r>
              <a:rPr lang="es-CL" dirty="0"/>
              <a:t>4) Ley de continuidad lateral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0B6479-BD3C-4D31-8616-7D0ED26A6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475" y="2114550"/>
            <a:ext cx="4286250" cy="3732567"/>
          </a:xfrm>
        </p:spPr>
        <p:txBody>
          <a:bodyPr/>
          <a:lstStyle/>
          <a:p>
            <a:pPr marL="152396" indent="0">
              <a:buNone/>
            </a:pPr>
            <a:r>
              <a:rPr lang="es-CL" sz="2800" dirty="0">
                <a:latin typeface="Abadi Extra Light" panose="020B0204020104020204" pitchFamily="34" charset="0"/>
              </a:rPr>
              <a:t>Las superficies que definen un mismo estrato son isócronas</a:t>
            </a:r>
          </a:p>
          <a:p>
            <a:pPr marL="152396" indent="0">
              <a:buNone/>
            </a:pPr>
            <a:r>
              <a:rPr lang="en-US" sz="2800" dirty="0">
                <a:latin typeface="Abadi Extra Light" panose="020B0204020104020204" pitchFamily="34" charset="0"/>
              </a:rPr>
              <a:t>Se ha </a:t>
            </a:r>
            <a:r>
              <a:rPr lang="en-US" sz="2800" dirty="0" err="1">
                <a:latin typeface="Abadi Extra Light" panose="020B0204020104020204" pitchFamily="34" charset="0"/>
              </a:rPr>
              <a:t>formado</a:t>
            </a:r>
            <a:r>
              <a:rPr lang="en-US" sz="2800" dirty="0">
                <a:latin typeface="Abadi Extra Light" panose="020B0204020104020204" pitchFamily="34" charset="0"/>
              </a:rPr>
              <a:t> al </a:t>
            </a:r>
            <a:r>
              <a:rPr lang="en-US" sz="2800" dirty="0" err="1">
                <a:latin typeface="Abadi Extra Light" panose="020B0204020104020204" pitchFamily="34" charset="0"/>
              </a:rPr>
              <a:t>mismo</a:t>
            </a:r>
            <a:r>
              <a:rPr lang="en-US" sz="2800" dirty="0">
                <a:latin typeface="Abadi Extra Light" panose="020B0204020104020204" pitchFamily="34" charset="0"/>
              </a:rPr>
              <a:t> </a:t>
            </a:r>
            <a:r>
              <a:rPr lang="en-US" sz="2800" dirty="0" err="1">
                <a:latin typeface="Abadi Extra Light" panose="020B0204020104020204" pitchFamily="34" charset="0"/>
              </a:rPr>
              <a:t>tiempo</a:t>
            </a:r>
            <a:r>
              <a:rPr lang="en-US" sz="2800" dirty="0">
                <a:latin typeface="Abadi Extra Light" panose="020B0204020104020204" pitchFamily="34" charset="0"/>
              </a:rPr>
              <a:t> </a:t>
            </a:r>
            <a:r>
              <a:rPr lang="en-US" sz="2800" dirty="0" err="1">
                <a:latin typeface="Abadi Extra Light" panose="020B0204020104020204" pitchFamily="34" charset="0"/>
              </a:rPr>
              <a:t>en</a:t>
            </a:r>
            <a:r>
              <a:rPr lang="en-US" sz="2800" dirty="0">
                <a:latin typeface="Abadi Extra Light" panose="020B0204020104020204" pitchFamily="34" charset="0"/>
              </a:rPr>
              <a:t> </a:t>
            </a:r>
            <a:r>
              <a:rPr lang="en-US" sz="2800" dirty="0" err="1">
                <a:latin typeface="Abadi Extra Light" panose="020B0204020104020204" pitchFamily="34" charset="0"/>
              </a:rPr>
              <a:t>toda</a:t>
            </a:r>
            <a:r>
              <a:rPr lang="en-US" sz="2800" dirty="0">
                <a:latin typeface="Abadi Extra Light" panose="020B0204020104020204" pitchFamily="34" charset="0"/>
              </a:rPr>
              <a:t> la </a:t>
            </a:r>
            <a:r>
              <a:rPr lang="en-US" sz="2800" dirty="0" err="1">
                <a:latin typeface="Abadi Extra Light" panose="020B0204020104020204" pitchFamily="34" charset="0"/>
              </a:rPr>
              <a:t>cuenca</a:t>
            </a:r>
            <a:r>
              <a:rPr lang="en-US" sz="2800" dirty="0">
                <a:latin typeface="Abadi Extra Light" panose="020B0204020104020204" pitchFamily="34" charset="0"/>
              </a:rPr>
              <a:t> </a:t>
            </a:r>
            <a:r>
              <a:rPr lang="en-US" sz="2800" dirty="0" err="1">
                <a:latin typeface="Abadi Extra Light" panose="020B0204020104020204" pitchFamily="34" charset="0"/>
              </a:rPr>
              <a:t>sedimentaria</a:t>
            </a:r>
            <a:r>
              <a:rPr lang="en-US" sz="2800" dirty="0">
                <a:latin typeface="Abadi Extra Light" panose="020B0204020104020204" pitchFamily="34" charset="0"/>
              </a:rPr>
              <a:t>, </a:t>
            </a:r>
            <a:r>
              <a:rPr lang="en-US" sz="2800" dirty="0" err="1">
                <a:latin typeface="Abadi Extra Light" panose="020B0204020104020204" pitchFamily="34" charset="0"/>
              </a:rPr>
              <a:t>aunque</a:t>
            </a:r>
            <a:r>
              <a:rPr lang="en-US" sz="2800" dirty="0">
                <a:latin typeface="Abadi Extra Light" panose="020B0204020104020204" pitchFamily="34" charset="0"/>
              </a:rPr>
              <a:t> </a:t>
            </a:r>
            <a:r>
              <a:rPr lang="en-US" sz="2800" dirty="0" err="1">
                <a:latin typeface="Abadi Extra Light" panose="020B0204020104020204" pitchFamily="34" charset="0"/>
              </a:rPr>
              <a:t>producto</a:t>
            </a:r>
            <a:r>
              <a:rPr lang="en-US" sz="2800" dirty="0">
                <a:latin typeface="Abadi Extra Light" panose="020B0204020104020204" pitchFamily="34" charset="0"/>
              </a:rPr>
              <a:t> de la erosion no se observe la </a:t>
            </a:r>
            <a:r>
              <a:rPr lang="en-US" sz="2800" dirty="0" err="1">
                <a:latin typeface="Abadi Extra Light" panose="020B0204020104020204" pitchFamily="34" charset="0"/>
              </a:rPr>
              <a:t>continuidad</a:t>
            </a:r>
            <a:r>
              <a:rPr lang="en-US" sz="2800" dirty="0">
                <a:solidFill>
                  <a:srgbClr val="FFFFFF"/>
                </a:solidFill>
                <a:latin typeface="Abadi Extra Light" panose="020B0204020104020204" pitchFamily="34" charset="0"/>
              </a:rPr>
              <a:t>.</a:t>
            </a:r>
          </a:p>
          <a:p>
            <a:pPr marL="152396" indent="0">
              <a:buNone/>
            </a:pPr>
            <a:endParaRPr lang="es-CL" dirty="0"/>
          </a:p>
        </p:txBody>
      </p:sp>
      <p:pic>
        <p:nvPicPr>
          <p:cNvPr id="5" name="Imagen 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902B54D2-0566-4C81-AA2F-312024BEB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1905001"/>
            <a:ext cx="72580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39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955DC-D573-4A9F-BB1D-7666B0C1E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Relaciones de contacto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617578-BDDE-4FBF-BCDB-455D531C58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latin typeface="Abadi Extra Light" panose="020B0204020104020204" pitchFamily="34" charset="0"/>
              </a:rPr>
              <a:t>Contactos verticales</a:t>
            </a:r>
          </a:p>
          <a:p>
            <a:pPr marL="152396" indent="0">
              <a:buNone/>
            </a:pPr>
            <a:r>
              <a:rPr lang="es-CL" dirty="0">
                <a:latin typeface="Abadi Extra Light" panose="020B0204020104020204" pitchFamily="34" charset="0"/>
              </a:rPr>
              <a:t>1) Concordantes</a:t>
            </a:r>
          </a:p>
          <a:p>
            <a:pPr marL="152396" indent="0">
              <a:buNone/>
            </a:pPr>
            <a:r>
              <a:rPr lang="es-CL" dirty="0">
                <a:latin typeface="Abadi Extra Light" panose="020B0204020104020204" pitchFamily="34" charset="0"/>
              </a:rPr>
              <a:t>2) Discordantes</a:t>
            </a:r>
          </a:p>
          <a:p>
            <a:r>
              <a:rPr lang="es-CL" dirty="0">
                <a:latin typeface="Abadi Extra Light" panose="020B0204020104020204" pitchFamily="34" charset="0"/>
              </a:rPr>
              <a:t>Contactos laterales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E58578-F41E-43C4-B7DA-1DC193791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27" y="2052066"/>
            <a:ext cx="7720373" cy="480593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839489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FBE35A-91E0-407D-8ADD-D42BE4C7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76" y="523247"/>
            <a:ext cx="5539410" cy="781878"/>
          </a:xfrm>
        </p:spPr>
        <p:txBody>
          <a:bodyPr/>
          <a:lstStyle/>
          <a:p>
            <a:r>
              <a:rPr lang="es-CL" sz="5400" b="1" u="sng" dirty="0">
                <a:latin typeface="Abadi Extra Light" panose="020B0204020104020204" pitchFamily="34" charset="0"/>
              </a:rPr>
              <a:t>Registro</a:t>
            </a:r>
            <a:r>
              <a:rPr lang="es-CL" b="1" u="sng" dirty="0">
                <a:latin typeface="Abadi Extra Light" panose="020B0204020104020204" pitchFamily="34" charset="0"/>
              </a:rPr>
              <a:t> </a:t>
            </a:r>
            <a:r>
              <a:rPr lang="es-CL" sz="5400" b="1" u="sng" dirty="0">
                <a:latin typeface="Abadi Extra Light" panose="020B0204020104020204" pitchFamily="34" charset="0"/>
              </a:rPr>
              <a:t>geológico</a:t>
            </a:r>
            <a:endParaRPr lang="es-CL" b="1" u="sng" dirty="0">
              <a:latin typeface="Abadi Extra Light" panose="020B0204020104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7694DB-74F1-423A-8ACF-CECCBECF9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368" y="1629911"/>
            <a:ext cx="4704522" cy="2544524"/>
          </a:xfrm>
        </p:spPr>
        <p:txBody>
          <a:bodyPr/>
          <a:lstStyle/>
          <a:p>
            <a:pPr marL="152396" indent="0">
              <a:buNone/>
            </a:pPr>
            <a:r>
              <a:rPr lang="es-C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Está incompleto, muchas de las rocas del planeta fueron erosionadas, o hay áreas en las que en determinados períodos no ha ocurrido depositación.</a:t>
            </a: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BB791EC7-650D-49C8-A244-13A84D401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"/>
            <a:ext cx="6096390" cy="6858000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203337D0-2BAC-4553-B1ED-5B5A7AE57FDF}"/>
              </a:ext>
            </a:extLst>
          </p:cNvPr>
          <p:cNvSpPr txBox="1">
            <a:spLocks/>
          </p:cNvSpPr>
          <p:nvPr/>
        </p:nvSpPr>
        <p:spPr>
          <a:xfrm>
            <a:off x="455976" y="4174435"/>
            <a:ext cx="4704522" cy="2544524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219170" lvl="1" indent="-457189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○"/>
              <a:defRPr sz="2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28754" lvl="2" indent="-457189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2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38339" lvl="3" indent="-457189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047924" lvl="4" indent="-457189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○"/>
              <a:defRPr sz="2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657509" lvl="5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indent="0">
              <a:buNone/>
            </a:pPr>
            <a:r>
              <a:rPr lang="es-C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Se constituye de: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Registro fósil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Registro estratigráfico</a:t>
            </a:r>
          </a:p>
        </p:txBody>
      </p:sp>
    </p:spTree>
    <p:extLst>
      <p:ext uri="{BB962C8B-B14F-4D97-AF65-F5344CB8AC3E}">
        <p14:creationId xmlns:p14="http://schemas.microsoft.com/office/powerpoint/2010/main" val="566032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3426D3-E7D5-4A17-A74B-9ABB0EC44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-150401"/>
            <a:ext cx="7334250" cy="1556034"/>
          </a:xfrm>
        </p:spPr>
        <p:txBody>
          <a:bodyPr/>
          <a:lstStyle/>
          <a:p>
            <a:r>
              <a:rPr lang="es-CL" dirty="0"/>
              <a:t>Contactos discordantes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1F39CA-F343-49FD-BCD1-379154AC5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9525" y="1614800"/>
            <a:ext cx="6067075" cy="3323600"/>
          </a:xfrm>
        </p:spPr>
        <p:txBody>
          <a:bodyPr/>
          <a:lstStyle/>
          <a:p>
            <a:r>
              <a:rPr lang="es-CL" sz="3200" dirty="0">
                <a:latin typeface="Abadi Extra Light" panose="020B0204020104020204" pitchFamily="34" charset="0"/>
              </a:rPr>
              <a:t>Paraconformidad</a:t>
            </a:r>
          </a:p>
          <a:p>
            <a:r>
              <a:rPr lang="es-CL" sz="3200" dirty="0">
                <a:latin typeface="Abadi Extra Light" panose="020B0204020104020204" pitchFamily="34" charset="0"/>
              </a:rPr>
              <a:t>Disconformidad</a:t>
            </a:r>
          </a:p>
          <a:p>
            <a:r>
              <a:rPr lang="es-CL" sz="3200" dirty="0">
                <a:latin typeface="Abadi Extra Light" panose="020B0204020104020204" pitchFamily="34" charset="0"/>
              </a:rPr>
              <a:t>Discordancia angular</a:t>
            </a:r>
          </a:p>
          <a:p>
            <a:r>
              <a:rPr lang="es-CL" sz="3200" dirty="0">
                <a:latin typeface="Abadi Extra Light" panose="020B0204020104020204" pitchFamily="34" charset="0"/>
              </a:rPr>
              <a:t>Inconformidad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E7F5479-4BCE-4147-AE25-8CC4530FF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0"/>
            <a:ext cx="396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23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91608E-943D-466E-98CE-D5D61806F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52550"/>
            <a:ext cx="7677150" cy="2155350"/>
          </a:xfrm>
        </p:spPr>
        <p:txBody>
          <a:bodyPr/>
          <a:lstStyle/>
          <a:p>
            <a:r>
              <a:rPr lang="es-CL" dirty="0"/>
              <a:t>Hiato erosivo o disconformidad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1B7D57-B369-4BCB-8F70-F61E48773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978225"/>
            <a:ext cx="4686300" cy="3323600"/>
          </a:xfrm>
        </p:spPr>
        <p:txBody>
          <a:bodyPr/>
          <a:lstStyle/>
          <a:p>
            <a:r>
              <a:rPr lang="es-CL" dirty="0">
                <a:latin typeface="Abadi Extra Light" panose="020B0204020104020204" pitchFamily="34" charset="0"/>
              </a:rPr>
              <a:t>Superficies que separan dos estratos entre cuyos depósitos se produjo una interrupción.</a:t>
            </a:r>
          </a:p>
          <a:p>
            <a:r>
              <a:rPr lang="es-CL" dirty="0">
                <a:latin typeface="Abadi Extra Light" panose="020B0204020104020204" pitchFamily="34" charset="0"/>
              </a:rPr>
              <a:t>La superficie se presenta irregular debido a la erosión</a:t>
            </a:r>
          </a:p>
        </p:txBody>
      </p:sp>
      <p:pic>
        <p:nvPicPr>
          <p:cNvPr id="5" name="Imagen 4" descr="Imagen que contiene alfombra&#10;&#10;Descripción generada automáticamente">
            <a:extLst>
              <a:ext uri="{FF2B5EF4-FFF2-40B4-BE49-F238E27FC236}">
                <a16:creationId xmlns:a16="http://schemas.microsoft.com/office/drawing/2014/main" id="{83C38929-6F43-4945-A82D-665C20721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95" y="1352550"/>
            <a:ext cx="720190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29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5E03D3-1349-4B30-8EEE-4318BC6AB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47167"/>
            <a:ext cx="5905500" cy="1556034"/>
          </a:xfrm>
        </p:spPr>
        <p:txBody>
          <a:bodyPr/>
          <a:lstStyle/>
          <a:p>
            <a:r>
              <a:rPr lang="es-CL" dirty="0"/>
              <a:t>Paraconformidad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8B19DC-2961-4974-B8E3-6D3F19BEB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450" y="2393000"/>
            <a:ext cx="3696400" cy="3323600"/>
          </a:xfrm>
        </p:spPr>
        <p:txBody>
          <a:bodyPr/>
          <a:lstStyle/>
          <a:p>
            <a:r>
              <a:rPr lang="es-CL" sz="2800" dirty="0">
                <a:latin typeface="Abadi Extra Light" panose="020B0204020104020204" pitchFamily="34" charset="0"/>
              </a:rPr>
              <a:t>Estratos depositados horizontalmente sobre estratos mucho más antiguos sin señales de erosión aparente</a:t>
            </a:r>
          </a:p>
        </p:txBody>
      </p:sp>
      <p:pic>
        <p:nvPicPr>
          <p:cNvPr id="5" name="Imagen 4" descr="Imagen que contiene roca, piedra, rocoso, pila&#10;&#10;Descripción generada automáticamente">
            <a:extLst>
              <a:ext uri="{FF2B5EF4-FFF2-40B4-BE49-F238E27FC236}">
                <a16:creationId xmlns:a16="http://schemas.microsoft.com/office/drawing/2014/main" id="{860BE1BA-9020-4EB1-9576-024E7D2CD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411" y="685417"/>
            <a:ext cx="7268589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68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3C8BE7-7CEF-4E47-AE39-8A16B6F3B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762457"/>
            <a:ext cx="5924550" cy="955200"/>
          </a:xfrm>
        </p:spPr>
        <p:txBody>
          <a:bodyPr/>
          <a:lstStyle/>
          <a:p>
            <a:r>
              <a:rPr lang="es-CL" dirty="0"/>
              <a:t>Discordancia angular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EC8539-05FF-4870-8299-DDBB41E9B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250" y="1717657"/>
            <a:ext cx="3696400" cy="3323600"/>
          </a:xfrm>
        </p:spPr>
        <p:txBody>
          <a:bodyPr/>
          <a:lstStyle/>
          <a:p>
            <a:r>
              <a:rPr lang="es-CL" sz="3200" dirty="0">
                <a:latin typeface="Abadi Extra Light" panose="020B0204020104020204" pitchFamily="34" charset="0"/>
              </a:rPr>
              <a:t>Estratos más jóvenes depositados sobre estratos más antiguos inclinados</a:t>
            </a:r>
          </a:p>
        </p:txBody>
      </p:sp>
      <p:pic>
        <p:nvPicPr>
          <p:cNvPr id="5" name="Imagen 4" descr="Imagen que contiene montaña, roca, exterior, naturaleza&#10;&#10;Descripción generada automáticamente">
            <a:extLst>
              <a:ext uri="{FF2B5EF4-FFF2-40B4-BE49-F238E27FC236}">
                <a16:creationId xmlns:a16="http://schemas.microsoft.com/office/drawing/2014/main" id="{81422598-3E90-411A-9017-4513ED3A1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516" y="1294624"/>
            <a:ext cx="7411484" cy="55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47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52CF34-6D00-41A7-8A3C-6F8F26BC2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87" y="1345017"/>
            <a:ext cx="4514850" cy="955200"/>
          </a:xfrm>
        </p:spPr>
        <p:txBody>
          <a:bodyPr/>
          <a:lstStyle/>
          <a:p>
            <a:r>
              <a:rPr lang="es-CL" dirty="0"/>
              <a:t>Inconformidad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35D66C-A2E1-4AEB-92F1-C2C84AC1E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519981"/>
            <a:ext cx="3696400" cy="3323600"/>
          </a:xfrm>
        </p:spPr>
        <p:txBody>
          <a:bodyPr/>
          <a:lstStyle/>
          <a:p>
            <a:r>
              <a:rPr lang="es-CL" sz="2800" dirty="0">
                <a:latin typeface="Abadi Extra Light" panose="020B0204020104020204" pitchFamily="34" charset="0"/>
              </a:rPr>
              <a:t>Estratos más jóvenes depositados sobre una superficie rocosa (ígnea o metamórfica) erosionada</a:t>
            </a:r>
          </a:p>
        </p:txBody>
      </p:sp>
      <p:pic>
        <p:nvPicPr>
          <p:cNvPr id="5" name="Imagen 4" descr="Imagen que contiene exterior, pasto, roca, naturaleza&#10;&#10;Descripción generada automáticamente">
            <a:extLst>
              <a:ext uri="{FF2B5EF4-FFF2-40B4-BE49-F238E27FC236}">
                <a16:creationId xmlns:a16="http://schemas.microsoft.com/office/drawing/2014/main" id="{D40B0922-4108-48F4-B937-D0FEB5E83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37" y="1481067"/>
            <a:ext cx="7440063" cy="540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54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804A3-02A8-40D6-BEC7-394199C00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334399"/>
            <a:ext cx="5962650" cy="955200"/>
          </a:xfrm>
        </p:spPr>
        <p:txBody>
          <a:bodyPr/>
          <a:lstStyle/>
          <a:p>
            <a:r>
              <a:rPr lang="es-CL" dirty="0"/>
              <a:t>Criterios de polaridad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9725C6-C35C-44AA-A3B7-941EBA9F5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1542" y="1836246"/>
            <a:ext cx="3696400" cy="3323600"/>
          </a:xfrm>
        </p:spPr>
        <p:txBody>
          <a:bodyPr/>
          <a:lstStyle/>
          <a:p>
            <a:r>
              <a:rPr lang="es-CL" sz="2800" dirty="0">
                <a:latin typeface="Abadi Extra Light" panose="020B0204020104020204" pitchFamily="34" charset="0"/>
              </a:rPr>
              <a:t>De usan para determinar la orientación del estrato (techo y base)</a:t>
            </a:r>
          </a:p>
          <a:p>
            <a:r>
              <a:rPr lang="es-CL" sz="2800" dirty="0">
                <a:latin typeface="Abadi Extra Light" panose="020B0204020104020204" pitchFamily="34" charset="0"/>
              </a:rPr>
              <a:t>Se observan distintos criterios (sedimentológicos, estructurales)</a:t>
            </a:r>
          </a:p>
        </p:txBody>
      </p:sp>
      <p:pic>
        <p:nvPicPr>
          <p:cNvPr id="4" name="4 Imagen">
            <a:extLst>
              <a:ext uri="{FF2B5EF4-FFF2-40B4-BE49-F238E27FC236}">
                <a16:creationId xmlns:a16="http://schemas.microsoft.com/office/drawing/2014/main" id="{BD2D6E9D-C857-4B50-A73F-7080958D1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42" r="4" b="7462"/>
          <a:stretch/>
        </p:blipFill>
        <p:spPr>
          <a:xfrm>
            <a:off x="8062814" y="1619251"/>
            <a:ext cx="4129186" cy="52387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74607AC-3A6F-4D03-B936-06A37CE7A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0237" y="1813473"/>
            <a:ext cx="1914927" cy="504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9C45B17-2106-4B40-AFB3-930DC0480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 rot="21600000">
            <a:off x="3640480" y="4119732"/>
            <a:ext cx="2090237" cy="241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D41E123-B51F-4DE5-806D-F7369B489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600000">
            <a:off x="3749618" y="1767200"/>
            <a:ext cx="1871961" cy="217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123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4BCD1-B087-431C-8932-24D3BAE7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115" y="362142"/>
            <a:ext cx="9715500" cy="955200"/>
          </a:xfrm>
        </p:spPr>
        <p:txBody>
          <a:bodyPr/>
          <a:lstStyle/>
          <a:p>
            <a:r>
              <a:rPr lang="es-CL" dirty="0"/>
              <a:t>¿Cómo se construye una columna?</a:t>
            </a:r>
          </a:p>
        </p:txBody>
      </p:sp>
      <p:pic>
        <p:nvPicPr>
          <p:cNvPr id="6" name="Marcador de contenido 5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0CD78FA1-A591-4704-84F1-E2867C0D3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82" y="1641646"/>
            <a:ext cx="4445006" cy="4821495"/>
          </a:xfrm>
          <a:prstGeom prst="rect">
            <a:avLst/>
          </a:prstGeom>
        </p:spPr>
      </p:pic>
      <p:pic>
        <p:nvPicPr>
          <p:cNvPr id="7" name="Picture 4" descr="2.jpg">
            <a:extLst>
              <a:ext uri="{FF2B5EF4-FFF2-40B4-BE49-F238E27FC236}">
                <a16:creationId xmlns:a16="http://schemas.microsoft.com/office/drawing/2014/main" id="{936BFB58-0EF5-491B-A9DB-B4326FEB0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6612" y="3896079"/>
            <a:ext cx="3753770" cy="2567062"/>
          </a:xfrm>
          <a:prstGeom prst="rect">
            <a:avLst/>
          </a:prstGeom>
        </p:spPr>
      </p:pic>
      <p:pic>
        <p:nvPicPr>
          <p:cNvPr id="8" name="Picture 3" descr="1.jpg">
            <a:extLst>
              <a:ext uri="{FF2B5EF4-FFF2-40B4-BE49-F238E27FC236}">
                <a16:creationId xmlns:a16="http://schemas.microsoft.com/office/drawing/2014/main" id="{F5FE53C2-C643-428F-BFEB-43E96B1DCE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1996613" y="1641646"/>
            <a:ext cx="3753770" cy="225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40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AFAD72-85D3-4DCE-A3CA-B2A68A628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02017"/>
            <a:ext cx="7600950" cy="955200"/>
          </a:xfrm>
        </p:spPr>
        <p:txBody>
          <a:bodyPr/>
          <a:lstStyle/>
          <a:p>
            <a:r>
              <a:rPr lang="es-CL" dirty="0"/>
              <a:t>Elementos de una columna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F8E54A-2CDD-4FD1-B460-CAC2B2291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400" y="1324167"/>
            <a:ext cx="6076950" cy="4043050"/>
          </a:xfrm>
        </p:spPr>
        <p:txBody>
          <a:bodyPr/>
          <a:lstStyle/>
          <a:p>
            <a:pPr lvl="0">
              <a:defRPr/>
            </a:pPr>
            <a:r>
              <a:rPr lang="en-US" dirty="0" err="1">
                <a:latin typeface="Abadi Extra Light" panose="020B0204020104020204" pitchFamily="34" charset="0"/>
              </a:rPr>
              <a:t>Eje</a:t>
            </a:r>
            <a:r>
              <a:rPr lang="en-US" dirty="0">
                <a:latin typeface="Abadi Extra Light" panose="020B0204020104020204" pitchFamily="34" charset="0"/>
              </a:rPr>
              <a:t> Y: </a:t>
            </a:r>
            <a:r>
              <a:rPr lang="en-US" dirty="0" err="1">
                <a:latin typeface="Abadi Extra Light" panose="020B0204020104020204" pitchFamily="34" charset="0"/>
              </a:rPr>
              <a:t>Espesor</a:t>
            </a:r>
            <a:r>
              <a:rPr lang="en-US" dirty="0">
                <a:latin typeface="Abadi Extra Light" panose="020B0204020104020204" pitchFamily="34" charset="0"/>
              </a:rPr>
              <a:t> de las </a:t>
            </a:r>
            <a:r>
              <a:rPr lang="en-US" dirty="0" err="1">
                <a:latin typeface="Abadi Extra Light" panose="020B0204020104020204" pitchFamily="34" charset="0"/>
              </a:rPr>
              <a:t>unidades</a:t>
            </a:r>
            <a:r>
              <a:rPr lang="en-US" dirty="0">
                <a:latin typeface="Abadi Extra Light" panose="020B0204020104020204" pitchFamily="34" charset="0"/>
              </a:rPr>
              <a:t> (se </a:t>
            </a:r>
            <a:r>
              <a:rPr lang="en-US" dirty="0" err="1">
                <a:latin typeface="Abadi Extra Light" panose="020B0204020104020204" pitchFamily="34" charset="0"/>
              </a:rPr>
              <a:t>ordenan</a:t>
            </a:r>
            <a:r>
              <a:rPr lang="en-US" dirty="0">
                <a:latin typeface="Abadi Extra Light" panose="020B0204020104020204" pitchFamily="34" charset="0"/>
              </a:rPr>
              <a:t> por </a:t>
            </a:r>
            <a:r>
              <a:rPr lang="en-US" dirty="0" err="1">
                <a:latin typeface="Abadi Extra Light" panose="020B0204020104020204" pitchFamily="34" charset="0"/>
              </a:rPr>
              <a:t>edad</a:t>
            </a:r>
            <a:r>
              <a:rPr lang="en-US" dirty="0">
                <a:latin typeface="Abadi Extra Light" panose="020B0204020104020204" pitchFamily="34" charset="0"/>
              </a:rPr>
              <a:t>).</a:t>
            </a:r>
          </a:p>
          <a:p>
            <a:pPr lvl="0">
              <a:defRPr/>
            </a:pPr>
            <a:r>
              <a:rPr lang="en-US" dirty="0" err="1">
                <a:latin typeface="Abadi Extra Light" panose="020B0204020104020204" pitchFamily="34" charset="0"/>
              </a:rPr>
              <a:t>Eje</a:t>
            </a:r>
            <a:r>
              <a:rPr lang="en-US" dirty="0">
                <a:latin typeface="Abadi Extra Light" panose="020B0204020104020204" pitchFamily="34" charset="0"/>
              </a:rPr>
              <a:t> X: </a:t>
            </a:r>
            <a:r>
              <a:rPr lang="en-US" dirty="0" err="1">
                <a:latin typeface="Abadi Extra Light" panose="020B0204020104020204" pitchFamily="34" charset="0"/>
              </a:rPr>
              <a:t>Granulometría</a:t>
            </a:r>
            <a:r>
              <a:rPr lang="en-US" dirty="0">
                <a:latin typeface="Abadi Extra Light" panose="020B0204020104020204" pitchFamily="34" charset="0"/>
              </a:rPr>
              <a:t> o </a:t>
            </a:r>
            <a:r>
              <a:rPr lang="en-US" dirty="0" err="1">
                <a:latin typeface="Abadi Extra Light" panose="020B0204020104020204" pitchFamily="34" charset="0"/>
              </a:rPr>
              <a:t>dureza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relativa</a:t>
            </a:r>
            <a:r>
              <a:rPr lang="en-US" dirty="0">
                <a:latin typeface="Abadi Extra Light" panose="020B0204020104020204" pitchFamily="34" charset="0"/>
              </a:rPr>
              <a:t>.</a:t>
            </a:r>
          </a:p>
          <a:p>
            <a:pPr lvl="0">
              <a:defRPr/>
            </a:pPr>
            <a:r>
              <a:rPr lang="en-US" dirty="0" err="1">
                <a:latin typeface="Abadi Extra Light" panose="020B0204020104020204" pitchFamily="34" charset="0"/>
              </a:rPr>
              <a:t>Litología</a:t>
            </a:r>
            <a:r>
              <a:rPr lang="en-US" dirty="0">
                <a:latin typeface="Abadi Extra Light" panose="020B0204020104020204" pitchFamily="34" charset="0"/>
              </a:rPr>
              <a:t>, </a:t>
            </a:r>
            <a:r>
              <a:rPr lang="en-US" dirty="0" err="1">
                <a:latin typeface="Abadi Extra Light" panose="020B0204020104020204" pitchFamily="34" charset="0"/>
              </a:rPr>
              <a:t>fósiles</a:t>
            </a:r>
            <a:r>
              <a:rPr lang="en-US" dirty="0">
                <a:latin typeface="Abadi Extra Light" panose="020B0204020104020204" pitchFamily="34" charset="0"/>
              </a:rPr>
              <a:t> y </a:t>
            </a:r>
            <a:r>
              <a:rPr lang="en-US" dirty="0" err="1">
                <a:latin typeface="Abadi Extra Light" panose="020B0204020104020204" pitchFamily="34" charset="0"/>
              </a:rPr>
              <a:t>estructuras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sedimentarias</a:t>
            </a:r>
            <a:r>
              <a:rPr lang="en-US" dirty="0">
                <a:latin typeface="Abadi Extra Light" panose="020B0204020104020204" pitchFamily="34" charset="0"/>
              </a:rPr>
              <a:t>.</a:t>
            </a:r>
          </a:p>
          <a:p>
            <a:pPr lvl="0">
              <a:defRPr/>
            </a:pPr>
            <a:r>
              <a:rPr lang="en-US" dirty="0">
                <a:latin typeface="Abadi Extra Light" panose="020B0204020104020204" pitchFamily="34" charset="0"/>
              </a:rPr>
              <a:t>Deben </a:t>
            </a:r>
            <a:r>
              <a:rPr lang="en-US" dirty="0" err="1">
                <a:latin typeface="Abadi Extra Light" panose="020B0204020104020204" pitchFamily="34" charset="0"/>
              </a:rPr>
              <a:t>estar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representadas</a:t>
            </a:r>
            <a:r>
              <a:rPr lang="en-US" dirty="0">
                <a:latin typeface="Abadi Extra Light" panose="020B0204020104020204" pitchFamily="34" charset="0"/>
              </a:rPr>
              <a:t> las </a:t>
            </a:r>
            <a:r>
              <a:rPr lang="en-US" dirty="0" err="1">
                <a:latin typeface="Abadi Extra Light" panose="020B0204020104020204" pitchFamily="34" charset="0"/>
              </a:rPr>
              <a:t>relaciones</a:t>
            </a:r>
            <a:r>
              <a:rPr lang="en-US" dirty="0">
                <a:latin typeface="Abadi Extra Light" panose="020B0204020104020204" pitchFamily="34" charset="0"/>
              </a:rPr>
              <a:t> de </a:t>
            </a:r>
            <a:r>
              <a:rPr lang="en-US" dirty="0" err="1">
                <a:latin typeface="Abadi Extra Light" panose="020B0204020104020204" pitchFamily="34" charset="0"/>
              </a:rPr>
              <a:t>contacto</a:t>
            </a:r>
            <a:r>
              <a:rPr lang="en-US" dirty="0">
                <a:latin typeface="Abadi Extra Light" panose="020B0204020104020204" pitchFamily="34" charset="0"/>
              </a:rPr>
              <a:t>.</a:t>
            </a:r>
          </a:p>
          <a:p>
            <a:pPr lvl="0">
              <a:defRPr/>
            </a:pPr>
            <a:r>
              <a:rPr lang="en-US" dirty="0" err="1">
                <a:latin typeface="Abadi Extra Light" panose="020B0204020104020204" pitchFamily="34" charset="0"/>
              </a:rPr>
              <a:t>Pueden</a:t>
            </a:r>
            <a:r>
              <a:rPr lang="en-US" dirty="0">
                <a:latin typeface="Abadi Extra Light" panose="020B0204020104020204" pitchFamily="34" charset="0"/>
              </a:rPr>
              <a:t> o no </a:t>
            </a:r>
            <a:r>
              <a:rPr lang="en-US" dirty="0" err="1">
                <a:latin typeface="Abadi Extra Light" panose="020B0204020104020204" pitchFamily="34" charset="0"/>
              </a:rPr>
              <a:t>estar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representados</a:t>
            </a:r>
            <a:r>
              <a:rPr lang="en-US" dirty="0">
                <a:latin typeface="Abadi Extra Light" panose="020B0204020104020204" pitchFamily="34" charset="0"/>
              </a:rPr>
              <a:t> los </a:t>
            </a:r>
            <a:r>
              <a:rPr lang="en-US" dirty="0" err="1">
                <a:latin typeface="Abadi Extra Light" panose="020B0204020104020204" pitchFamily="34" charset="0"/>
              </a:rPr>
              <a:t>intrusivos</a:t>
            </a:r>
            <a:r>
              <a:rPr lang="en-US" dirty="0">
                <a:latin typeface="Abadi Extra Light" panose="020B0204020104020204" pitchFamily="34" charset="0"/>
              </a:rPr>
              <a:t>.</a:t>
            </a:r>
          </a:p>
          <a:p>
            <a:pPr lvl="0"/>
            <a:r>
              <a:rPr lang="en-US" dirty="0" err="1">
                <a:latin typeface="Abadi Extra Light" panose="020B0204020104020204" pitchFamily="34" charset="0"/>
              </a:rPr>
              <a:t>Escala</a:t>
            </a:r>
            <a:r>
              <a:rPr lang="en-US" dirty="0">
                <a:latin typeface="Abadi Extra Light" panose="020B0204020104020204" pitchFamily="34" charset="0"/>
              </a:rPr>
              <a:t>, </a:t>
            </a:r>
            <a:r>
              <a:rPr lang="en-US" dirty="0" err="1">
                <a:latin typeface="Abadi Extra Light" panose="020B0204020104020204" pitchFamily="34" charset="0"/>
              </a:rPr>
              <a:t>simbología</a:t>
            </a:r>
            <a:r>
              <a:rPr lang="en-US" dirty="0">
                <a:latin typeface="Abadi Extra Light" panose="020B0204020104020204" pitchFamily="34" charset="0"/>
              </a:rPr>
              <a:t> y </a:t>
            </a:r>
            <a:r>
              <a:rPr lang="en-US" dirty="0" err="1">
                <a:latin typeface="Abadi Extra Light" panose="020B0204020104020204" pitchFamily="34" charset="0"/>
              </a:rPr>
              <a:t>título</a:t>
            </a:r>
            <a:r>
              <a:rPr lang="en-US" dirty="0">
                <a:latin typeface="Abadi Extra Light" panose="020B0204020104020204" pitchFamily="34" charset="0"/>
              </a:rPr>
              <a:t>.</a:t>
            </a:r>
          </a:p>
          <a:p>
            <a:endParaRPr lang="es-CL" dirty="0"/>
          </a:p>
        </p:txBody>
      </p:sp>
      <p:pic>
        <p:nvPicPr>
          <p:cNvPr id="4" name="Content Placeholder 4" descr="Percol1f">
            <a:extLst>
              <a:ext uri="{FF2B5EF4-FFF2-40B4-BE49-F238E27FC236}">
                <a16:creationId xmlns:a16="http://schemas.microsoft.com/office/drawing/2014/main" id="{FB3DEF93-8475-4542-A374-1CB0B7D0F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" t="44394" r="2856" b="1825"/>
          <a:stretch/>
        </p:blipFill>
        <p:spPr bwMode="auto">
          <a:xfrm>
            <a:off x="6452350" y="1324167"/>
            <a:ext cx="5739650" cy="508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402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1866E827-8E88-4BF6-B63E-65359A143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22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9A1E23-A8D7-4148-B942-BBB541C26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325" y="316317"/>
            <a:ext cx="5353050" cy="955200"/>
          </a:xfrm>
        </p:spPr>
        <p:txBody>
          <a:bodyPr/>
          <a:lstStyle/>
          <a:p>
            <a:r>
              <a:rPr lang="es-CL" dirty="0"/>
              <a:t>Más elementos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203F9C-F141-4DF8-8986-D0EE6C269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8325" y="1416097"/>
            <a:ext cx="5905500" cy="4848833"/>
          </a:xfrm>
        </p:spPr>
        <p:txBody>
          <a:bodyPr/>
          <a:lstStyle/>
          <a:p>
            <a:pPr>
              <a:defRPr/>
            </a:pPr>
            <a:r>
              <a:rPr lang="es-CL" sz="2800" dirty="0">
                <a:latin typeface="Abadi Extra Light" panose="020B0204020104020204" pitchFamily="34" charset="0"/>
              </a:rPr>
              <a:t>Color</a:t>
            </a:r>
          </a:p>
          <a:p>
            <a:pPr>
              <a:defRPr/>
            </a:pPr>
            <a:r>
              <a:rPr lang="es-CL" sz="2800" dirty="0">
                <a:latin typeface="Abadi Extra Light" panose="020B0204020104020204" pitchFamily="34" charset="0"/>
              </a:rPr>
              <a:t>Diámetro máximo y forma de clastos</a:t>
            </a:r>
          </a:p>
          <a:p>
            <a:pPr>
              <a:defRPr/>
            </a:pPr>
            <a:r>
              <a:rPr lang="es-CL" sz="2800" dirty="0">
                <a:latin typeface="Abadi Extra Light" panose="020B0204020104020204" pitchFamily="34" charset="0"/>
              </a:rPr>
              <a:t>Textura (matriz o clasto soportado)</a:t>
            </a:r>
          </a:p>
          <a:p>
            <a:pPr>
              <a:defRPr/>
            </a:pPr>
            <a:r>
              <a:rPr lang="es-CL" sz="2800" dirty="0">
                <a:latin typeface="Abadi Extra Light" panose="020B0204020104020204" pitchFamily="34" charset="0"/>
              </a:rPr>
              <a:t>Selección</a:t>
            </a:r>
          </a:p>
          <a:p>
            <a:pPr>
              <a:defRPr/>
            </a:pPr>
            <a:r>
              <a:rPr lang="es-CL" sz="2800" dirty="0">
                <a:latin typeface="Abadi Extra Light" panose="020B0204020104020204" pitchFamily="34" charset="0"/>
              </a:rPr>
              <a:t>Naturaleza de los clastos</a:t>
            </a:r>
          </a:p>
          <a:p>
            <a:pPr>
              <a:defRPr/>
            </a:pPr>
            <a:r>
              <a:rPr lang="es-CL" sz="2800" dirty="0">
                <a:latin typeface="Abadi Extra Light" panose="020B0204020104020204" pitchFamily="34" charset="0"/>
              </a:rPr>
              <a:t>Superficies erosivas y contactos</a:t>
            </a:r>
          </a:p>
          <a:p>
            <a:pPr>
              <a:defRPr/>
            </a:pPr>
            <a:r>
              <a:rPr lang="es-CL" sz="2800" dirty="0" err="1">
                <a:latin typeface="Abadi Extra Light" panose="020B0204020104020204" pitchFamily="34" charset="0"/>
              </a:rPr>
              <a:t>Paleocorrientes</a:t>
            </a:r>
            <a:endParaRPr lang="es-CL" sz="2800" dirty="0">
              <a:latin typeface="Abadi Extra Light" panose="020B0204020104020204" pitchFamily="34" charset="0"/>
            </a:endParaRPr>
          </a:p>
          <a:p>
            <a:pPr>
              <a:defRPr/>
            </a:pPr>
            <a:r>
              <a:rPr lang="es-CL" sz="2800" dirty="0">
                <a:latin typeface="Abadi Extra Light" panose="020B0204020104020204" pitchFamily="34" charset="0"/>
              </a:rPr>
              <a:t>Polaridad magnética</a:t>
            </a:r>
          </a:p>
          <a:p>
            <a:pPr>
              <a:defRPr/>
            </a:pPr>
            <a:r>
              <a:rPr lang="es-CL" sz="2800" dirty="0">
                <a:latin typeface="Abadi Extra Light" panose="020B0204020104020204" pitchFamily="34" charset="0"/>
              </a:rPr>
              <a:t>Otros</a:t>
            </a:r>
            <a:endParaRPr lang="en-US" sz="2000" dirty="0">
              <a:latin typeface="Abadi Extra Light" panose="020B0204020104020204" pitchFamily="34" charset="0"/>
            </a:endParaRPr>
          </a:p>
          <a:p>
            <a:endParaRPr lang="es-C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0AB5CD2-892A-483F-9553-5843E856A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097"/>
            <a:ext cx="5451797" cy="544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424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756BF-23C9-473A-B742-C8E0A866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5287"/>
            <a:ext cx="6149009" cy="912880"/>
          </a:xfrm>
        </p:spPr>
        <p:txBody>
          <a:bodyPr/>
          <a:lstStyle/>
          <a:p>
            <a:r>
              <a:rPr lang="es-CL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Registro estratigráfico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E3648D-F30A-4DA0-AE01-11BC02298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1243" y="1477632"/>
            <a:ext cx="4472131" cy="4409854"/>
          </a:xfrm>
        </p:spPr>
        <p:txBody>
          <a:bodyPr/>
          <a:lstStyle/>
          <a:p>
            <a:r>
              <a:rPr lang="es-CL" dirty="0">
                <a:solidFill>
                  <a:srgbClr val="FF0000">
                    <a:alpha val="60000"/>
                  </a:srgbClr>
                </a:solidFill>
                <a:latin typeface="Abadi Extra Light" panose="020B0204020104020204" pitchFamily="34" charset="0"/>
              </a:rPr>
              <a:t>Local:</a:t>
            </a:r>
            <a:r>
              <a:rPr lang="es-CL" dirty="0">
                <a:latin typeface="Abadi Extra Light" panose="020B0204020104020204" pitchFamily="34" charset="0"/>
              </a:rPr>
              <a:t> a partir de datos de una sección estratigráfica local</a:t>
            </a:r>
          </a:p>
          <a:p>
            <a:r>
              <a:rPr lang="es-CL" dirty="0">
                <a:solidFill>
                  <a:srgbClr val="FF0000">
                    <a:alpha val="60000"/>
                  </a:srgbClr>
                </a:solidFill>
                <a:latin typeface="Abadi Extra Light" panose="020B0204020104020204" pitchFamily="34" charset="0"/>
              </a:rPr>
              <a:t>Regional:</a:t>
            </a:r>
            <a:r>
              <a:rPr lang="es-CL" dirty="0">
                <a:latin typeface="Abadi Extra Light" panose="020B0204020104020204" pitchFamily="34" charset="0"/>
              </a:rPr>
              <a:t> sección regional amplia. Elaborada a partir de una sección estratigráfica compuesta</a:t>
            </a:r>
          </a:p>
          <a:p>
            <a:r>
              <a:rPr lang="es-CL" dirty="0">
                <a:solidFill>
                  <a:srgbClr val="FF0000">
                    <a:alpha val="60000"/>
                  </a:srgbClr>
                </a:solidFill>
                <a:latin typeface="Abadi Extra Light" panose="020B0204020104020204" pitchFamily="34" charset="0"/>
              </a:rPr>
              <a:t>Global: </a:t>
            </a:r>
            <a:r>
              <a:rPr lang="es-CL" dirty="0">
                <a:latin typeface="Abadi Extra Light" panose="020B0204020104020204" pitchFamily="34" charset="0"/>
              </a:rPr>
              <a:t>fenómenos ocurridos en la superficie de la Tierra a escala geológica</a:t>
            </a:r>
          </a:p>
        </p:txBody>
      </p:sp>
      <p:pic>
        <p:nvPicPr>
          <p:cNvPr id="5" name="Imagen 4" descr="Una roca en el campo&#10;&#10;Descripción generada automáticamente">
            <a:extLst>
              <a:ext uri="{FF2B5EF4-FFF2-40B4-BE49-F238E27FC236}">
                <a16:creationId xmlns:a16="http://schemas.microsoft.com/office/drawing/2014/main" id="{24F5F9FE-BAB1-4248-8AC9-0325AE007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632"/>
            <a:ext cx="6520070" cy="538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85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BABE45-BD6B-4C5D-A02B-5BDE275C8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2067"/>
            <a:ext cx="8020050" cy="955200"/>
          </a:xfrm>
        </p:spPr>
        <p:txBody>
          <a:bodyPr/>
          <a:lstStyle/>
          <a:p>
            <a:r>
              <a:rPr lang="es-CL" dirty="0"/>
              <a:t>Correlaciones estratigráficas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20B9D1-3048-4DCA-BB19-C6B593195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450" y="1767200"/>
            <a:ext cx="3696400" cy="4362450"/>
          </a:xfrm>
        </p:spPr>
        <p:txBody>
          <a:bodyPr/>
          <a:lstStyle/>
          <a:p>
            <a:pPr>
              <a:defRPr/>
            </a:pPr>
            <a:r>
              <a:rPr lang="en-US" sz="2800" dirty="0" err="1">
                <a:latin typeface="Abadi Extra Light" panose="020B0204020104020204" pitchFamily="34" charset="0"/>
              </a:rPr>
              <a:t>Establece</a:t>
            </a:r>
            <a:r>
              <a:rPr lang="en-US" sz="2800" dirty="0">
                <a:latin typeface="Abadi Extra Light" panose="020B0204020104020204" pitchFamily="34" charset="0"/>
              </a:rPr>
              <a:t> las </a:t>
            </a:r>
            <a:r>
              <a:rPr lang="en-US" sz="2800" dirty="0" err="1">
                <a:latin typeface="Abadi Extra Light" panose="020B0204020104020204" pitchFamily="34" charset="0"/>
              </a:rPr>
              <a:t>relaciones</a:t>
            </a:r>
            <a:r>
              <a:rPr lang="en-US" sz="2800" dirty="0">
                <a:latin typeface="Abadi Extra Light" panose="020B0204020104020204" pitchFamily="34" charset="0"/>
              </a:rPr>
              <a:t> entre dos o </a:t>
            </a:r>
            <a:r>
              <a:rPr lang="en-US" sz="2800" dirty="0" err="1">
                <a:latin typeface="Abadi Extra Light" panose="020B0204020104020204" pitchFamily="34" charset="0"/>
              </a:rPr>
              <a:t>más</a:t>
            </a:r>
            <a:r>
              <a:rPr lang="en-US" sz="2800" dirty="0">
                <a:latin typeface="Abadi Extra Light" panose="020B0204020104020204" pitchFamily="34" charset="0"/>
              </a:rPr>
              <a:t> </a:t>
            </a:r>
            <a:r>
              <a:rPr lang="en-US" sz="2800" dirty="0" err="1">
                <a:latin typeface="Abadi Extra Light" panose="020B0204020104020204" pitchFamily="34" charset="0"/>
              </a:rPr>
              <a:t>columnas</a:t>
            </a:r>
            <a:r>
              <a:rPr lang="en-US" sz="2800" dirty="0">
                <a:latin typeface="Abadi Extra Light" panose="020B0204020104020204" pitchFamily="34" charset="0"/>
              </a:rPr>
              <a:t> </a:t>
            </a:r>
            <a:r>
              <a:rPr lang="en-US" sz="2800" dirty="0" err="1">
                <a:latin typeface="Abadi Extra Light" panose="020B0204020104020204" pitchFamily="34" charset="0"/>
              </a:rPr>
              <a:t>estratigráficas</a:t>
            </a:r>
            <a:r>
              <a:rPr lang="en-US" sz="2800" dirty="0">
                <a:latin typeface="Abadi Extra Light" panose="020B0204020104020204" pitchFamily="34" charset="0"/>
              </a:rPr>
              <a:t> de zonas </a:t>
            </a:r>
            <a:r>
              <a:rPr lang="en-US" sz="2800" dirty="0" err="1">
                <a:latin typeface="Abadi Extra Light" panose="020B0204020104020204" pitchFamily="34" charset="0"/>
              </a:rPr>
              <a:t>distantes</a:t>
            </a:r>
            <a:r>
              <a:rPr lang="en-US" sz="2800" dirty="0">
                <a:latin typeface="Abadi Extra Light" panose="020B0204020104020204" pitchFamily="34" charset="0"/>
              </a:rPr>
              <a:t>.</a:t>
            </a:r>
          </a:p>
          <a:p>
            <a:pPr>
              <a:defRPr/>
            </a:pPr>
            <a:r>
              <a:rPr lang="en-US" sz="2800" dirty="0" err="1">
                <a:latin typeface="Abadi Extra Light" panose="020B0204020104020204" pitchFamily="34" charset="0"/>
              </a:rPr>
              <a:t>Permite</a:t>
            </a:r>
            <a:r>
              <a:rPr lang="en-US" sz="2800" dirty="0">
                <a:latin typeface="Abadi Extra Light" panose="020B0204020104020204" pitchFamily="34" charset="0"/>
              </a:rPr>
              <a:t> </a:t>
            </a:r>
            <a:r>
              <a:rPr lang="en-US" sz="2800" dirty="0" err="1">
                <a:latin typeface="Abadi Extra Light" panose="020B0204020104020204" pitchFamily="34" charset="0"/>
              </a:rPr>
              <a:t>realizar</a:t>
            </a:r>
            <a:r>
              <a:rPr lang="en-US" sz="2800" dirty="0">
                <a:latin typeface="Abadi Extra Light" panose="020B0204020104020204" pitchFamily="34" charset="0"/>
              </a:rPr>
              <a:t> </a:t>
            </a:r>
            <a:r>
              <a:rPr lang="en-US" sz="2800" dirty="0" err="1">
                <a:latin typeface="Abadi Extra Light" panose="020B0204020104020204" pitchFamily="34" charset="0"/>
              </a:rPr>
              <a:t>reconstrucciones</a:t>
            </a:r>
            <a:r>
              <a:rPr lang="en-US" sz="2800" dirty="0">
                <a:latin typeface="Abadi Extra Light" panose="020B0204020104020204" pitchFamily="34" charset="0"/>
              </a:rPr>
              <a:t> </a:t>
            </a:r>
            <a:r>
              <a:rPr lang="en-US" sz="2800" dirty="0" err="1">
                <a:latin typeface="Abadi Extra Light" panose="020B0204020104020204" pitchFamily="34" charset="0"/>
              </a:rPr>
              <a:t>paleogeográficas</a:t>
            </a:r>
            <a:r>
              <a:rPr lang="en-US" sz="2800" dirty="0">
                <a:latin typeface="Abadi Extra Light" panose="020B0204020104020204" pitchFamily="34" charset="0"/>
              </a:rPr>
              <a:t>.</a:t>
            </a:r>
          </a:p>
          <a:p>
            <a:endParaRPr lang="es-C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B33C34-569B-456A-96C0-3AD0ED895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4900" y="1767200"/>
            <a:ext cx="727710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441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7B2A99-6108-4B5D-8E5B-9B945E5FA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582" y="561598"/>
            <a:ext cx="3696400" cy="955200"/>
          </a:xfrm>
        </p:spPr>
        <p:txBody>
          <a:bodyPr/>
          <a:lstStyle/>
          <a:p>
            <a:r>
              <a:rPr lang="es-CL" dirty="0"/>
              <a:t>Correlaciones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00AAA35-4C57-4336-8E18-3DBE3932C9B4}"/>
              </a:ext>
            </a:extLst>
          </p:cNvPr>
          <p:cNvSpPr/>
          <p:nvPr/>
        </p:nvSpPr>
        <p:spPr>
          <a:xfrm>
            <a:off x="5410200" y="1215085"/>
            <a:ext cx="64960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Cronoestratigráfica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En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función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de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unidades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con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edades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radiométricas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similares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Litoestratigráfica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Utiliza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una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capa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guía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de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espesor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reducido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, gran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extensión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areal,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fácil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reconocimiento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independencia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relativa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del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ambiente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Magnetoestratigráfica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Según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un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patrón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intrincado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de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alternancia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de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polaridades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característico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o por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poseer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polaridad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normal o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inversa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dominante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con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intervalos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menores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de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polaridad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opuesta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Bioestratigráfica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Utiliza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un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fósil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guía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con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lapso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de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existencia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corto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distribución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geográfica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amplia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especie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numerosa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relativamente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independiente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 del </a:t>
            </a:r>
            <a:r>
              <a:rPr lang="en-US" sz="2400" dirty="0" err="1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ambiente</a:t>
            </a:r>
            <a:r>
              <a:rPr lang="en-US" sz="2400" dirty="0">
                <a:solidFill>
                  <a:schemeClr val="tx1">
                    <a:alpha val="60000"/>
                  </a:schemeClr>
                </a:solidFill>
                <a:latin typeface="Abadi Extra Light" panose="020B0204020104020204" pitchFamily="34" charset="0"/>
              </a:rPr>
              <a:t>.</a:t>
            </a:r>
          </a:p>
        </p:txBody>
      </p:sp>
      <p:pic>
        <p:nvPicPr>
          <p:cNvPr id="5" name="Content Placeholder 4" descr="Estrat01">
            <a:extLst>
              <a:ext uri="{FF2B5EF4-FFF2-40B4-BE49-F238E27FC236}">
                <a16:creationId xmlns:a16="http://schemas.microsoft.com/office/drawing/2014/main" id="{37EC0B36-B0C4-4E1A-8CAC-D86B9930E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" t="20731" r="2253" b="2491"/>
          <a:stretch/>
        </p:blipFill>
        <p:spPr bwMode="auto">
          <a:xfrm>
            <a:off x="7414" y="2058495"/>
            <a:ext cx="5126736" cy="357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634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5F8456B-1F92-4CF1-908F-23F895B6A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31" y="0"/>
            <a:ext cx="9404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42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548680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3600" b="1" dirty="0">
                <a:solidFill>
                  <a:schemeClr val="accent2">
                    <a:lumMod val="75000"/>
                  </a:schemeClr>
                </a:solidFill>
              </a:rPr>
              <a:t>ALGUNOS PATRONES LITOLÓGICOS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1544" y="1342693"/>
            <a:ext cx="3581732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4808" y="1234778"/>
            <a:ext cx="4620996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16706" y="5949281"/>
            <a:ext cx="1514998" cy="570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solidFill>
                  <a:schemeClr val="accent2">
                    <a:lumMod val="75000"/>
                  </a:schemeClr>
                </a:solidFill>
              </a:rPr>
              <a:t>(USGS)</a:t>
            </a:r>
          </a:p>
        </p:txBody>
      </p:sp>
    </p:spTree>
    <p:extLst>
      <p:ext uri="{BB962C8B-B14F-4D97-AF65-F5344CB8AC3E}">
        <p14:creationId xmlns:p14="http://schemas.microsoft.com/office/powerpoint/2010/main" val="6007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62336" y="306368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3600" b="1" dirty="0">
                <a:solidFill>
                  <a:schemeClr val="accent2">
                    <a:lumMod val="75000"/>
                  </a:schemeClr>
                </a:solidFill>
              </a:rPr>
              <a:t>PATRONES LITOLÓGICOS Y ESTRUCTURAS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282905"/>
            <a:ext cx="7956376" cy="55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1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496" y="19925"/>
            <a:ext cx="9575065" cy="683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906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valle, naturaleza, cañón, montaña&#10;&#10;Descripción generada automáticamente">
            <a:extLst>
              <a:ext uri="{FF2B5EF4-FFF2-40B4-BE49-F238E27FC236}">
                <a16:creationId xmlns:a16="http://schemas.microsoft.com/office/drawing/2014/main" id="{E78E2FCC-C970-4066-913D-D2D60A223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r="2" b="2"/>
          <a:stretch/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310312">
                <a:moveTo>
                  <a:pt x="0" y="0"/>
                </a:moveTo>
                <a:lnTo>
                  <a:pt x="12192000" y="0"/>
                </a:lnTo>
                <a:lnTo>
                  <a:pt x="12192000" y="6310312"/>
                </a:lnTo>
                <a:lnTo>
                  <a:pt x="0" y="6310312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4804E21-918A-4DEB-A293-321C85B83FAB}"/>
              </a:ext>
            </a:extLst>
          </p:cNvPr>
          <p:cNvSpPr/>
          <p:nvPr/>
        </p:nvSpPr>
        <p:spPr>
          <a:xfrm>
            <a:off x="4873574" y="5010150"/>
            <a:ext cx="6133309" cy="1015663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accent2"/>
              </a:contourClr>
            </a:sp3d>
          </a:bodyPr>
          <a:lstStyle/>
          <a:p>
            <a:pPr algn="ctr"/>
            <a:r>
              <a:rPr lang="es-ES" sz="6000" b="1" cap="none" spc="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reflection blurRad="6350" stA="53000" endA="300" endPos="35500" dir="5400000" sy="-90000" algn="bl" rotWithShape="0"/>
                </a:effectLst>
              </a:rPr>
              <a:t>Laboratorio #7</a:t>
            </a:r>
          </a:p>
        </p:txBody>
      </p:sp>
    </p:spTree>
    <p:extLst>
      <p:ext uri="{BB962C8B-B14F-4D97-AF65-F5344CB8AC3E}">
        <p14:creationId xmlns:p14="http://schemas.microsoft.com/office/powerpoint/2010/main" val="1162207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8FC63-881A-4687-9886-5135BF8AD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22" y="357809"/>
            <a:ext cx="5777948" cy="1398724"/>
          </a:xfrm>
        </p:spPr>
        <p:txBody>
          <a:bodyPr/>
          <a:lstStyle/>
          <a:p>
            <a:r>
              <a:rPr lang="es-CL" u="sng" dirty="0"/>
              <a:t>Objetivos de la estratigrafía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DB132E-2B4E-4255-8E81-F1228D5DD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2122" y="1777868"/>
            <a:ext cx="4370363" cy="4538526"/>
          </a:xfrm>
        </p:spPr>
        <p:txBody>
          <a:bodyPr/>
          <a:lstStyle/>
          <a:p>
            <a:pPr marL="609596" indent="-457200">
              <a:buAutoNum type="arabicParenR"/>
            </a:pPr>
            <a:r>
              <a:rPr lang="es-CL" dirty="0">
                <a:latin typeface="Abadi Extra Light" panose="020B0204020104020204" pitchFamily="34" charset="0"/>
              </a:rPr>
              <a:t>Reconocer facies</a:t>
            </a:r>
          </a:p>
          <a:p>
            <a:pPr marL="609596" indent="-457200">
              <a:buAutoNum type="arabicParenR"/>
            </a:pPr>
            <a:r>
              <a:rPr lang="es-CL" dirty="0">
                <a:latin typeface="Abadi Extra Light" panose="020B0204020104020204" pitchFamily="34" charset="0"/>
              </a:rPr>
              <a:t>Delimitar</a:t>
            </a:r>
          </a:p>
          <a:p>
            <a:pPr marL="609596" indent="-457200">
              <a:buAutoNum type="arabicParenR"/>
            </a:pPr>
            <a:r>
              <a:rPr lang="es-CL" dirty="0">
                <a:latin typeface="Abadi Extra Light" panose="020B0204020104020204" pitchFamily="34" charset="0"/>
              </a:rPr>
              <a:t>Relacionar</a:t>
            </a:r>
          </a:p>
          <a:p>
            <a:pPr marL="609596" indent="-457200">
              <a:buAutoNum type="arabicParenR"/>
            </a:pPr>
            <a:r>
              <a:rPr lang="es-CL" dirty="0">
                <a:latin typeface="Abadi Extra Light" panose="020B0204020104020204" pitchFamily="34" charset="0"/>
              </a:rPr>
              <a:t>Determinar origen</a:t>
            </a:r>
          </a:p>
          <a:p>
            <a:pPr marL="609596" indent="-457200">
              <a:buAutoNum type="arabicParenR"/>
            </a:pPr>
            <a:r>
              <a:rPr lang="es-CL" dirty="0">
                <a:latin typeface="Abadi Extra Light" panose="020B0204020104020204" pitchFamily="34" charset="0"/>
              </a:rPr>
              <a:t>Ordenar</a:t>
            </a:r>
          </a:p>
          <a:p>
            <a:pPr marL="609596" indent="-457200">
              <a:buAutoNum type="arabicParenR"/>
            </a:pPr>
            <a:r>
              <a:rPr lang="es-CL" dirty="0">
                <a:latin typeface="Abadi Extra Light" panose="020B0204020104020204" pitchFamily="34" charset="0"/>
              </a:rPr>
              <a:t>Comparar/Correlacionar</a:t>
            </a:r>
          </a:p>
          <a:p>
            <a:pPr marL="609596" indent="-457200">
              <a:buAutoNum type="arabicParenR"/>
            </a:pPr>
            <a:r>
              <a:rPr lang="es-CL" dirty="0">
                <a:latin typeface="Abadi Extra Light" panose="020B0204020104020204" pitchFamily="34" charset="0"/>
              </a:rPr>
              <a:t>Asignar tiempo</a:t>
            </a:r>
          </a:p>
          <a:p>
            <a:pPr marL="609596" indent="-457200">
              <a:buAutoNum type="arabicParenR"/>
            </a:pPr>
            <a:r>
              <a:rPr lang="es-CL" dirty="0">
                <a:latin typeface="Abadi Extra Light" panose="020B0204020104020204" pitchFamily="34" charset="0"/>
              </a:rPr>
              <a:t>Analizar</a:t>
            </a:r>
          </a:p>
        </p:txBody>
      </p:sp>
      <p:pic>
        <p:nvPicPr>
          <p:cNvPr id="5" name="Imagen 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421759FC-4DE8-4A5E-A1C5-C56D6DF08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95" y="0"/>
            <a:ext cx="6311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41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48844-10F6-4D98-A8EA-10E20E586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225287"/>
            <a:ext cx="7328452" cy="1186168"/>
          </a:xfrm>
        </p:spPr>
        <p:txBody>
          <a:bodyPr/>
          <a:lstStyle/>
          <a:p>
            <a:r>
              <a:rPr lang="es-CL" u="sng" dirty="0"/>
              <a:t>¿Qué es la Estratigrafía?</a:t>
            </a:r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DF59285C-F934-4377-88EB-6F32E7539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026" y="1851885"/>
            <a:ext cx="3717235" cy="4422499"/>
          </a:xfrm>
        </p:spPr>
        <p:txBody>
          <a:bodyPr/>
          <a:lstStyle/>
          <a:p>
            <a:pPr marL="152396" indent="0">
              <a:buNone/>
            </a:pPr>
            <a:r>
              <a:rPr lang="es-CL" sz="2800" dirty="0">
                <a:latin typeface="Abadi Extra Light" panose="020B0204020104020204" pitchFamily="34" charset="0"/>
              </a:rPr>
              <a:t>Ciencia que estudia las rocas estratificadas y su distribución en el espacio y el tiempo con el fin de reconstruir la historia de la tierra. </a:t>
            </a:r>
            <a:endParaRPr lang="es-C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Extra Light" panose="020B0204020104020204" pitchFamily="34" charset="0"/>
            </a:endParaRPr>
          </a:p>
        </p:txBody>
      </p:sp>
      <p:pic>
        <p:nvPicPr>
          <p:cNvPr id="6" name="Imagen 5" descr="Imagen que contiene roca, parado, oveja, montaña&#10;&#10;Descripción generada automáticamente">
            <a:extLst>
              <a:ext uri="{FF2B5EF4-FFF2-40B4-BE49-F238E27FC236}">
                <a16:creationId xmlns:a16="http://schemas.microsoft.com/office/drawing/2014/main" id="{B427F30C-A697-4B5F-A7E3-EEA78BC9B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65" y="1607240"/>
            <a:ext cx="6765235" cy="491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70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EA5E4-5AB0-4130-97C8-329460184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374" y="0"/>
            <a:ext cx="4704522" cy="977841"/>
          </a:xfrm>
        </p:spPr>
        <p:txBody>
          <a:bodyPr/>
          <a:lstStyle/>
          <a:p>
            <a:r>
              <a:rPr lang="es-CL" u="sng" dirty="0"/>
              <a:t>Estrato</a:t>
            </a:r>
            <a:r>
              <a:rPr lang="es-CL" dirty="0"/>
              <a:t>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4E0AF3-9D98-49FC-9849-3018BFECD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6926" y="804281"/>
            <a:ext cx="9464497" cy="3871213"/>
          </a:xfrm>
        </p:spPr>
        <p:txBody>
          <a:bodyPr/>
          <a:lstStyle/>
          <a:p>
            <a:pPr marL="152396" indent="0">
              <a:buNone/>
            </a:pPr>
            <a:r>
              <a:rPr lang="es-CL" dirty="0">
                <a:latin typeface="Abadi Extra Light" panose="020B0204020104020204" pitchFamily="34" charset="0"/>
              </a:rPr>
              <a:t>Es un </a:t>
            </a:r>
            <a:r>
              <a:rPr lang="es-CL" b="1" dirty="0">
                <a:latin typeface="Abadi Extra Light" panose="020B0204020104020204" pitchFamily="34" charset="0"/>
              </a:rPr>
              <a:t>cuerpo</a:t>
            </a:r>
            <a:r>
              <a:rPr lang="es-CL" dirty="0">
                <a:latin typeface="Abadi Extra Light" panose="020B0204020104020204" pitchFamily="34" charset="0"/>
              </a:rPr>
              <a:t> generalmente </a:t>
            </a:r>
            <a:r>
              <a:rPr lang="es-CL" b="1" dirty="0">
                <a:latin typeface="Abadi Extra Light" panose="020B0204020104020204" pitchFamily="34" charset="0"/>
              </a:rPr>
              <a:t>tabular, </a:t>
            </a:r>
            <a:r>
              <a:rPr lang="es-CL" dirty="0">
                <a:latin typeface="Abadi Extra Light" panose="020B0204020104020204" pitchFamily="34" charset="0"/>
              </a:rPr>
              <a:t>con litología homogénea o </a:t>
            </a:r>
            <a:r>
              <a:rPr lang="es-CL" dirty="0" err="1">
                <a:latin typeface="Abadi Extra Light" panose="020B0204020104020204" pitchFamily="34" charset="0"/>
              </a:rPr>
              <a:t>gradacional</a:t>
            </a:r>
            <a:r>
              <a:rPr lang="es-CL" dirty="0">
                <a:latin typeface="Abadi Extra Light" panose="020B0204020104020204" pitchFamily="34" charset="0"/>
              </a:rPr>
              <a:t> originado por el </a:t>
            </a:r>
            <a:r>
              <a:rPr lang="es-CL" b="1" dirty="0">
                <a:latin typeface="Abadi Extra Light" panose="020B0204020104020204" pitchFamily="34" charset="0"/>
              </a:rPr>
              <a:t>depósito</a:t>
            </a:r>
            <a:r>
              <a:rPr lang="es-CL" dirty="0">
                <a:latin typeface="Abadi Extra Light" panose="020B0204020104020204" pitchFamily="34" charset="0"/>
              </a:rPr>
              <a:t> de sedimentos, coladas de lava y/o fragmentos piroclásticos en un </a:t>
            </a:r>
            <a:r>
              <a:rPr lang="es-CL" b="1" dirty="0">
                <a:latin typeface="Abadi Extra Light" panose="020B0204020104020204" pitchFamily="34" charset="0"/>
              </a:rPr>
              <a:t>intervalo de tiempo determinado</a:t>
            </a:r>
            <a:r>
              <a:rPr lang="es-CL" dirty="0">
                <a:latin typeface="Abadi Extra Light" panose="020B0204020104020204" pitchFamily="34" charset="0"/>
              </a:rPr>
              <a:t>. Se origina a partir de sedimentos que fueron depositados y litificados. Está limitado por superficies de estratificación.</a:t>
            </a:r>
          </a:p>
          <a:p>
            <a:endParaRPr lang="es-CL" dirty="0"/>
          </a:p>
        </p:txBody>
      </p:sp>
      <p:pic>
        <p:nvPicPr>
          <p:cNvPr id="5" name="Imagen 4" descr="Imagen que contiene exterior, edificio, hombre, parado&#10;&#10;Descripción generada automáticamente">
            <a:extLst>
              <a:ext uri="{FF2B5EF4-FFF2-40B4-BE49-F238E27FC236}">
                <a16:creationId xmlns:a16="http://schemas.microsoft.com/office/drawing/2014/main" id="{783F9BE3-AAF4-44A9-85B3-F1E2ABCD4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82" y="2739887"/>
            <a:ext cx="6514235" cy="387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86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E1BB5C-9334-4354-8025-594D26160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4050" y="1223071"/>
            <a:ext cx="5125150" cy="1572233"/>
          </a:xfrm>
        </p:spPr>
        <p:txBody>
          <a:bodyPr/>
          <a:lstStyle/>
          <a:p>
            <a:r>
              <a:rPr lang="es-CL" dirty="0">
                <a:latin typeface="Abadi Extra Light" panose="020B0204020104020204" pitchFamily="34" charset="0"/>
              </a:rPr>
              <a:t>Disposición en capas de los sedimentos o rocas sedimentarias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0F15514-6B68-4F6F-AE25-A803911FA15E}"/>
              </a:ext>
            </a:extLst>
          </p:cNvPr>
          <p:cNvSpPr txBox="1">
            <a:spLocks/>
          </p:cNvSpPr>
          <p:nvPr/>
        </p:nvSpPr>
        <p:spPr>
          <a:xfrm>
            <a:off x="3237975" y="-74143"/>
            <a:ext cx="4552950" cy="1310466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CL" u="sng" dirty="0"/>
              <a:t>Estratificación</a:t>
            </a:r>
          </a:p>
        </p:txBody>
      </p:sp>
      <p:pic>
        <p:nvPicPr>
          <p:cNvPr id="6" name="Imagen 5" descr="Imagen que contiene edificio, exterior, ladrillo, frente&#10;&#10;Descripción generada automáticamente">
            <a:extLst>
              <a:ext uri="{FF2B5EF4-FFF2-40B4-BE49-F238E27FC236}">
                <a16:creationId xmlns:a16="http://schemas.microsoft.com/office/drawing/2014/main" id="{2D7C8E5A-05B3-445F-82DE-E778C18DC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50" y="2338147"/>
            <a:ext cx="7487000" cy="451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30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6B5048-C314-4551-AFBB-B9354F99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600" y="542858"/>
            <a:ext cx="3696400" cy="955200"/>
          </a:xfrm>
        </p:spPr>
        <p:txBody>
          <a:bodyPr/>
          <a:lstStyle/>
          <a:p>
            <a:r>
              <a:rPr lang="es-CL" u="sng" dirty="0"/>
              <a:t>Parámetros de un estrato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46B7DB-4389-4F57-94CC-A8FF83BDD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69307"/>
            <a:ext cx="3696400" cy="4188368"/>
          </a:xfrm>
        </p:spPr>
        <p:txBody>
          <a:bodyPr/>
          <a:lstStyle/>
          <a:p>
            <a:r>
              <a:rPr lang="es-CL" dirty="0">
                <a:latin typeface="Abadi Extra Light" panose="020B0204020104020204" pitchFamily="34" charset="0"/>
              </a:rPr>
              <a:t>Techo del estrato</a:t>
            </a:r>
          </a:p>
          <a:p>
            <a:r>
              <a:rPr lang="es-CL" dirty="0">
                <a:latin typeface="Abadi Extra Light" panose="020B0204020104020204" pitchFamily="34" charset="0"/>
              </a:rPr>
              <a:t>Base del estrato</a:t>
            </a:r>
          </a:p>
          <a:p>
            <a:r>
              <a:rPr lang="es-CL" dirty="0">
                <a:latin typeface="Abadi Extra Light" panose="020B0204020104020204" pitchFamily="34" charset="0"/>
              </a:rPr>
              <a:t>Potencia</a:t>
            </a:r>
          </a:p>
        </p:txBody>
      </p:sp>
      <p:pic>
        <p:nvPicPr>
          <p:cNvPr id="5" name="Imagen 4" descr="Imagen que contiene caja, ladrillo&#10;&#10;Descripción generada automáticamente">
            <a:extLst>
              <a:ext uri="{FF2B5EF4-FFF2-40B4-BE49-F238E27FC236}">
                <a16:creationId xmlns:a16="http://schemas.microsoft.com/office/drawing/2014/main" id="{E24881A9-FC54-4106-91A4-F3858737D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50" y="1885950"/>
            <a:ext cx="72771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59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AA6ADD-16C0-476B-9E0C-EB85F1B74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1009650"/>
            <a:ext cx="8096250" cy="1081017"/>
          </a:xfrm>
        </p:spPr>
        <p:txBody>
          <a:bodyPr/>
          <a:lstStyle/>
          <a:p>
            <a:r>
              <a:rPr lang="es-CL" u="sng" dirty="0"/>
              <a:t>Unidades estratigráficas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7E15F6-4223-4D6D-BD34-7375F19B0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2025" y="2281166"/>
            <a:ext cx="10267950" cy="3929133"/>
          </a:xfrm>
        </p:spPr>
        <p:txBody>
          <a:bodyPr/>
          <a:lstStyle/>
          <a:p>
            <a:r>
              <a:rPr lang="en-US" b="1" dirty="0" err="1">
                <a:latin typeface="Abadi Extra Light" panose="020B0204020104020204" pitchFamily="34" charset="0"/>
              </a:rPr>
              <a:t>Estrato</a:t>
            </a:r>
            <a:r>
              <a:rPr lang="en-US" b="1" dirty="0">
                <a:latin typeface="Abadi Extra Light" panose="020B0204020104020204" pitchFamily="34" charset="0"/>
              </a:rPr>
              <a:t> </a:t>
            </a:r>
            <a:r>
              <a:rPr lang="en-US" dirty="0">
                <a:latin typeface="Abadi Extra Light" panose="020B0204020104020204" pitchFamily="34" charset="0"/>
              </a:rPr>
              <a:t>o</a:t>
            </a:r>
            <a:r>
              <a:rPr lang="en-US" b="1" dirty="0">
                <a:latin typeface="Abadi Extra Light" panose="020B0204020104020204" pitchFamily="34" charset="0"/>
              </a:rPr>
              <a:t> conjunto de </a:t>
            </a:r>
            <a:r>
              <a:rPr lang="en-US" b="1" dirty="0" err="1">
                <a:latin typeface="Abadi Extra Light" panose="020B0204020104020204" pitchFamily="34" charset="0"/>
              </a:rPr>
              <a:t>estratos</a:t>
            </a:r>
            <a:r>
              <a:rPr lang="en-US" b="1" dirty="0">
                <a:latin typeface="Abadi Extra Light" panose="020B0204020104020204" pitchFamily="34" charset="0"/>
              </a:rPr>
              <a:t> </a:t>
            </a:r>
            <a:r>
              <a:rPr lang="en-US" b="1" dirty="0" err="1">
                <a:latin typeface="Abadi Extra Light" panose="020B0204020104020204" pitchFamily="34" charset="0"/>
              </a:rPr>
              <a:t>adyacentes</a:t>
            </a:r>
            <a:r>
              <a:rPr lang="en-US" dirty="0">
                <a:latin typeface="Abadi Extra Light" panose="020B0204020104020204" pitchFamily="34" charset="0"/>
              </a:rPr>
              <a:t> que se </a:t>
            </a:r>
            <a:r>
              <a:rPr lang="en-US" dirty="0" err="1">
                <a:latin typeface="Abadi Extra Light" panose="020B0204020104020204" pitchFamily="34" charset="0"/>
              </a:rPr>
              <a:t>diferencia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claramente</a:t>
            </a:r>
            <a:r>
              <a:rPr lang="en-US" dirty="0">
                <a:latin typeface="Abadi Extra Light" panose="020B0204020104020204" pitchFamily="34" charset="0"/>
              </a:rPr>
              <a:t> de </a:t>
            </a:r>
            <a:r>
              <a:rPr lang="en-US" dirty="0" err="1">
                <a:latin typeface="Abadi Extra Light" panose="020B0204020104020204" pitchFamily="34" charset="0"/>
              </a:rPr>
              <a:t>su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entorno</a:t>
            </a:r>
            <a:r>
              <a:rPr lang="en-US" dirty="0">
                <a:latin typeface="Abadi Extra Light" panose="020B0204020104020204" pitchFamily="34" charset="0"/>
              </a:rPr>
              <a:t>, </a:t>
            </a:r>
            <a:r>
              <a:rPr lang="en-US" dirty="0" err="1">
                <a:latin typeface="Abadi Extra Light" panose="020B0204020104020204" pitchFamily="34" charset="0"/>
              </a:rPr>
              <a:t>pudiendo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asociarse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estos</a:t>
            </a:r>
            <a:r>
              <a:rPr lang="en-US" dirty="0">
                <a:latin typeface="Abadi Extra Light" panose="020B0204020104020204" pitchFamily="34" charset="0"/>
              </a:rPr>
              <a:t> por </a:t>
            </a:r>
            <a:r>
              <a:rPr lang="en-US" dirty="0" err="1">
                <a:latin typeface="Abadi Extra Light" panose="020B0204020104020204" pitchFamily="34" charset="0"/>
              </a:rPr>
              <a:t>muy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variadas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características</a:t>
            </a:r>
            <a:endParaRPr lang="en-US" dirty="0">
              <a:latin typeface="Abadi Extra Light" panose="020B0204020104020204" pitchFamily="34" charset="0"/>
            </a:endParaRPr>
          </a:p>
          <a:p>
            <a:pPr marL="152396" indent="0">
              <a:buNone/>
            </a:pPr>
            <a:r>
              <a:rPr lang="en-US" dirty="0" err="1">
                <a:latin typeface="Abadi Extra Light" panose="020B0204020104020204" pitchFamily="34" charset="0"/>
              </a:rPr>
              <a:t>Asi</a:t>
            </a:r>
            <a:r>
              <a:rPr lang="en-US" dirty="0">
                <a:latin typeface="Abadi Extra Light" panose="020B0204020104020204" pitchFamily="34" charset="0"/>
              </a:rPr>
              <a:t>, </a:t>
            </a:r>
            <a:r>
              <a:rPr lang="en-US" dirty="0" err="1">
                <a:latin typeface="Abadi Extra Light" panose="020B0204020104020204" pitchFamily="34" charset="0"/>
              </a:rPr>
              <a:t>pueden</a:t>
            </a:r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dirty="0" err="1">
                <a:latin typeface="Abadi Extra Light" panose="020B0204020104020204" pitchFamily="34" charset="0"/>
              </a:rPr>
              <a:t>definirse</a:t>
            </a:r>
            <a:r>
              <a:rPr lang="en-US" dirty="0">
                <a:latin typeface="Abadi Extra Light" panose="020B0204020104020204" pitchFamily="34" charset="0"/>
              </a:rPr>
              <a:t>:</a:t>
            </a:r>
          </a:p>
          <a:p>
            <a:pPr algn="just">
              <a:defRPr/>
            </a:pPr>
            <a:endParaRPr lang="en-US" sz="2200" dirty="0">
              <a:latin typeface="Abadi Extra Light" panose="020B0204020104020204" pitchFamily="34" charset="0"/>
            </a:endParaRPr>
          </a:p>
          <a:p>
            <a:pPr lvl="1" algn="just"/>
            <a:r>
              <a:rPr lang="en-US" sz="2200" dirty="0" err="1">
                <a:latin typeface="Abadi Extra Light" panose="020B0204020104020204" pitchFamily="34" charset="0"/>
              </a:rPr>
              <a:t>Unidades</a:t>
            </a:r>
            <a:r>
              <a:rPr lang="en-US" sz="2200" dirty="0">
                <a:latin typeface="Abadi Extra Light" panose="020B0204020104020204" pitchFamily="34" charset="0"/>
              </a:rPr>
              <a:t> </a:t>
            </a:r>
            <a:r>
              <a:rPr lang="en-US" sz="2200" b="1" dirty="0">
                <a:latin typeface="Abadi Extra Light" panose="020B0204020104020204" pitchFamily="34" charset="0"/>
              </a:rPr>
              <a:t>litoestratigráficas</a:t>
            </a:r>
            <a:r>
              <a:rPr lang="en-US" sz="2200" dirty="0">
                <a:latin typeface="Abadi Extra Light" panose="020B0204020104020204" pitchFamily="34" charset="0"/>
              </a:rPr>
              <a:t> (</a:t>
            </a:r>
            <a:r>
              <a:rPr lang="en-US" sz="2200" dirty="0" err="1">
                <a:latin typeface="Abadi Extra Light" panose="020B0204020104020204" pitchFamily="34" charset="0"/>
              </a:rPr>
              <a:t>tipo</a:t>
            </a:r>
            <a:r>
              <a:rPr lang="en-US" sz="2200" dirty="0">
                <a:latin typeface="Abadi Extra Light" panose="020B0204020104020204" pitchFamily="34" charset="0"/>
              </a:rPr>
              <a:t> </a:t>
            </a:r>
            <a:r>
              <a:rPr lang="en-US" sz="2200" dirty="0" err="1">
                <a:latin typeface="Abadi Extra Light" panose="020B0204020104020204" pitchFamily="34" charset="0"/>
              </a:rPr>
              <a:t>litológico</a:t>
            </a:r>
            <a:r>
              <a:rPr lang="en-US" sz="2200" dirty="0">
                <a:latin typeface="Abadi Extra Light" panose="020B0204020104020204" pitchFamily="34" charset="0"/>
              </a:rPr>
              <a:t>).</a:t>
            </a:r>
          </a:p>
          <a:p>
            <a:pPr lvl="1" algn="just"/>
            <a:r>
              <a:rPr lang="en-US" sz="2200" dirty="0" err="1">
                <a:latin typeface="Abadi Extra Light" panose="020B0204020104020204" pitchFamily="34" charset="0"/>
              </a:rPr>
              <a:t>Unidades</a:t>
            </a:r>
            <a:r>
              <a:rPr lang="en-US" sz="2200" dirty="0">
                <a:latin typeface="Abadi Extra Light" panose="020B0204020104020204" pitchFamily="34" charset="0"/>
              </a:rPr>
              <a:t> </a:t>
            </a:r>
            <a:r>
              <a:rPr lang="en-US" sz="2200" b="1" dirty="0" err="1">
                <a:latin typeface="Abadi Extra Light" panose="020B0204020104020204" pitchFamily="34" charset="0"/>
              </a:rPr>
              <a:t>bioestratigráficas</a:t>
            </a:r>
            <a:r>
              <a:rPr lang="en-US" sz="2200" dirty="0">
                <a:latin typeface="Abadi Extra Light" panose="020B0204020104020204" pitchFamily="34" charset="0"/>
              </a:rPr>
              <a:t> (de </a:t>
            </a:r>
            <a:r>
              <a:rPr lang="en-US" sz="2200" dirty="0" err="1">
                <a:latin typeface="Abadi Extra Light" panose="020B0204020104020204" pitchFamily="34" charset="0"/>
              </a:rPr>
              <a:t>acuerdo</a:t>
            </a:r>
            <a:r>
              <a:rPr lang="en-US" sz="2200" dirty="0">
                <a:latin typeface="Abadi Extra Light" panose="020B0204020104020204" pitchFamily="34" charset="0"/>
              </a:rPr>
              <a:t> a </a:t>
            </a:r>
            <a:r>
              <a:rPr lang="en-US" sz="2200" dirty="0" err="1">
                <a:latin typeface="Abadi Extra Light" panose="020B0204020104020204" pitchFamily="34" charset="0"/>
              </a:rPr>
              <a:t>su</a:t>
            </a:r>
            <a:r>
              <a:rPr lang="en-US" sz="2200" dirty="0">
                <a:latin typeface="Abadi Extra Light" panose="020B0204020104020204" pitchFamily="34" charset="0"/>
              </a:rPr>
              <a:t> </a:t>
            </a:r>
            <a:r>
              <a:rPr lang="en-US" sz="2200" dirty="0" err="1">
                <a:latin typeface="Abadi Extra Light" panose="020B0204020104020204" pitchFamily="34" charset="0"/>
              </a:rPr>
              <a:t>contenido</a:t>
            </a:r>
            <a:r>
              <a:rPr lang="en-US" sz="2200" dirty="0">
                <a:latin typeface="Abadi Extra Light" panose="020B0204020104020204" pitchFamily="34" charset="0"/>
              </a:rPr>
              <a:t> </a:t>
            </a:r>
            <a:r>
              <a:rPr lang="en-US" sz="2200" dirty="0" err="1">
                <a:latin typeface="Abadi Extra Light" panose="020B0204020104020204" pitchFamily="34" charset="0"/>
              </a:rPr>
              <a:t>fósil</a:t>
            </a:r>
            <a:r>
              <a:rPr lang="en-US" sz="2200" dirty="0">
                <a:latin typeface="Abadi Extra Light" panose="020B0204020104020204" pitchFamily="34" charset="0"/>
              </a:rPr>
              <a:t>).</a:t>
            </a:r>
          </a:p>
          <a:p>
            <a:pPr lvl="1" algn="just"/>
            <a:r>
              <a:rPr lang="en-US" sz="2200" dirty="0" err="1">
                <a:latin typeface="Abadi Extra Light" panose="020B0204020104020204" pitchFamily="34" charset="0"/>
              </a:rPr>
              <a:t>Unidades</a:t>
            </a:r>
            <a:r>
              <a:rPr lang="en-US" sz="2200" dirty="0">
                <a:latin typeface="Abadi Extra Light" panose="020B0204020104020204" pitchFamily="34" charset="0"/>
              </a:rPr>
              <a:t> </a:t>
            </a:r>
            <a:r>
              <a:rPr lang="en-US" sz="2200" b="1" dirty="0" err="1">
                <a:latin typeface="Abadi Extra Light" panose="020B0204020104020204" pitchFamily="34" charset="0"/>
              </a:rPr>
              <a:t>cronoestratigráficas</a:t>
            </a:r>
            <a:r>
              <a:rPr lang="en-US" sz="2200" dirty="0">
                <a:latin typeface="Abadi Extra Light" panose="020B0204020104020204" pitchFamily="34" charset="0"/>
              </a:rPr>
              <a:t> (</a:t>
            </a:r>
            <a:r>
              <a:rPr lang="en-US" sz="2200" dirty="0" err="1">
                <a:latin typeface="Abadi Extra Light" panose="020B0204020104020204" pitchFamily="34" charset="0"/>
              </a:rPr>
              <a:t>según</a:t>
            </a:r>
            <a:r>
              <a:rPr lang="en-US" sz="2200" dirty="0">
                <a:latin typeface="Abadi Extra Light" panose="020B0204020104020204" pitchFamily="34" charset="0"/>
              </a:rPr>
              <a:t> </a:t>
            </a:r>
            <a:r>
              <a:rPr lang="en-US" sz="2200" dirty="0" err="1">
                <a:latin typeface="Abadi Extra Light" panose="020B0204020104020204" pitchFamily="34" charset="0"/>
              </a:rPr>
              <a:t>su</a:t>
            </a:r>
            <a:r>
              <a:rPr lang="en-US" sz="2200" dirty="0">
                <a:latin typeface="Abadi Extra Light" panose="020B0204020104020204" pitchFamily="34" charset="0"/>
              </a:rPr>
              <a:t> </a:t>
            </a:r>
            <a:r>
              <a:rPr lang="en-US" sz="2200" dirty="0" err="1">
                <a:latin typeface="Abadi Extra Light" panose="020B0204020104020204" pitchFamily="34" charset="0"/>
              </a:rPr>
              <a:t>ubicación</a:t>
            </a:r>
            <a:r>
              <a:rPr lang="en-US" sz="2200" dirty="0">
                <a:latin typeface="Abadi Extra Light" panose="020B0204020104020204" pitchFamily="34" charset="0"/>
              </a:rPr>
              <a:t> </a:t>
            </a:r>
            <a:r>
              <a:rPr lang="en-US" sz="2200" dirty="0" err="1">
                <a:latin typeface="Abadi Extra Light" panose="020B0204020104020204" pitchFamily="34" charset="0"/>
              </a:rPr>
              <a:t>en</a:t>
            </a:r>
            <a:r>
              <a:rPr lang="en-US" sz="2200" dirty="0">
                <a:latin typeface="Abadi Extra Light" panose="020B0204020104020204" pitchFamily="34" charset="0"/>
              </a:rPr>
              <a:t> la </a:t>
            </a:r>
            <a:r>
              <a:rPr lang="en-US" sz="2200" dirty="0" err="1">
                <a:latin typeface="Abadi Extra Light" panose="020B0204020104020204" pitchFamily="34" charset="0"/>
              </a:rPr>
              <a:t>escala</a:t>
            </a:r>
            <a:r>
              <a:rPr lang="en-US" sz="2200" dirty="0">
                <a:latin typeface="Abadi Extra Light" panose="020B0204020104020204" pitchFamily="34" charset="0"/>
              </a:rPr>
              <a:t> de </a:t>
            </a:r>
            <a:r>
              <a:rPr lang="en-US" sz="2200" dirty="0" err="1">
                <a:latin typeface="Abadi Extra Light" panose="020B0204020104020204" pitchFamily="34" charset="0"/>
              </a:rPr>
              <a:t>tiempo</a:t>
            </a:r>
            <a:r>
              <a:rPr lang="en-US" sz="2200" dirty="0">
                <a:latin typeface="Abadi Extra Light" panose="020B0204020104020204" pitchFamily="34" charset="0"/>
              </a:rPr>
              <a:t> </a:t>
            </a:r>
            <a:r>
              <a:rPr lang="en-US" sz="2200" dirty="0" err="1">
                <a:latin typeface="Abadi Extra Light" panose="020B0204020104020204" pitchFamily="34" charset="0"/>
              </a:rPr>
              <a:t>geológico</a:t>
            </a:r>
            <a:r>
              <a:rPr lang="en-US" sz="2200" dirty="0">
                <a:latin typeface="Abadi Extra Light" panose="020B0204020104020204" pitchFamily="34" charset="0"/>
              </a:rPr>
              <a:t>).</a:t>
            </a:r>
          </a:p>
          <a:p>
            <a:pPr lvl="1" algn="just"/>
            <a:r>
              <a:rPr lang="en-US" sz="2200" dirty="0" err="1">
                <a:latin typeface="Abadi Extra Light" panose="020B0204020104020204" pitchFamily="34" charset="0"/>
              </a:rPr>
              <a:t>Unidades</a:t>
            </a:r>
            <a:r>
              <a:rPr lang="en-US" sz="2200" dirty="0">
                <a:latin typeface="Abadi Extra Light" panose="020B0204020104020204" pitchFamily="34" charset="0"/>
              </a:rPr>
              <a:t> </a:t>
            </a:r>
            <a:r>
              <a:rPr lang="en-US" sz="2200" b="1" dirty="0" err="1">
                <a:latin typeface="Abadi Extra Light" panose="020B0204020104020204" pitchFamily="34" charset="0"/>
              </a:rPr>
              <a:t>magnetoestratigráficas</a:t>
            </a:r>
            <a:r>
              <a:rPr lang="en-US" sz="2200" b="1" dirty="0">
                <a:latin typeface="Abadi Extra Light" panose="020B0204020104020204" pitchFamily="34" charset="0"/>
              </a:rPr>
              <a:t> </a:t>
            </a:r>
            <a:r>
              <a:rPr lang="en-US" sz="2200" dirty="0">
                <a:latin typeface="Abadi Extra Light" panose="020B0204020104020204" pitchFamily="34" charset="0"/>
              </a:rPr>
              <a:t>(</a:t>
            </a:r>
            <a:r>
              <a:rPr lang="en-US" sz="2200" dirty="0" err="1">
                <a:latin typeface="Abadi Extra Light" panose="020B0204020104020204" pitchFamily="34" charset="0"/>
              </a:rPr>
              <a:t>según</a:t>
            </a:r>
            <a:r>
              <a:rPr lang="en-US" sz="2200" dirty="0">
                <a:latin typeface="Abadi Extra Light" panose="020B0204020104020204" pitchFamily="34" charset="0"/>
              </a:rPr>
              <a:t> </a:t>
            </a:r>
            <a:r>
              <a:rPr lang="en-US" sz="2200" dirty="0" err="1">
                <a:latin typeface="Abadi Extra Light" panose="020B0204020104020204" pitchFamily="34" charset="0"/>
              </a:rPr>
              <a:t>su</a:t>
            </a:r>
            <a:r>
              <a:rPr lang="en-US" sz="2200" dirty="0">
                <a:latin typeface="Abadi Extra Light" panose="020B0204020104020204" pitchFamily="34" charset="0"/>
              </a:rPr>
              <a:t> </a:t>
            </a:r>
            <a:r>
              <a:rPr lang="en-US" sz="2200" dirty="0" err="1">
                <a:latin typeface="Abadi Extra Light" panose="020B0204020104020204" pitchFamily="34" charset="0"/>
              </a:rPr>
              <a:t>polaridad</a:t>
            </a:r>
            <a:r>
              <a:rPr lang="en-US" sz="2200" dirty="0">
                <a:latin typeface="Abadi Extra Light" panose="020B0204020104020204" pitchFamily="34" charset="0"/>
              </a:rPr>
              <a:t> </a:t>
            </a:r>
            <a:r>
              <a:rPr lang="en-US" sz="2200" dirty="0" err="1">
                <a:latin typeface="Abadi Extra Light" panose="020B0204020104020204" pitchFamily="34" charset="0"/>
              </a:rPr>
              <a:t>magnética</a:t>
            </a:r>
            <a:r>
              <a:rPr lang="en-US" sz="2200" dirty="0">
                <a:latin typeface="Abadi Extra Light" panose="020B0204020104020204" pitchFamily="34" charset="0"/>
              </a:rPr>
              <a:t> </a:t>
            </a:r>
            <a:r>
              <a:rPr lang="en-US" sz="2200" dirty="0" err="1">
                <a:latin typeface="Abadi Extra Light" panose="020B0204020104020204" pitchFamily="34" charset="0"/>
              </a:rPr>
              <a:t>remanente</a:t>
            </a:r>
            <a:r>
              <a:rPr lang="en-US" sz="2200" dirty="0">
                <a:latin typeface="Abadi Extra Light" panose="020B0204020104020204" pitchFamily="34" charset="0"/>
              </a:rPr>
              <a:t>).</a:t>
            </a:r>
          </a:p>
          <a:p>
            <a:pPr marL="152396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24661297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894</Words>
  <Application>Microsoft Office PowerPoint</Application>
  <PresentationFormat>Panorámica</PresentationFormat>
  <Paragraphs>125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2" baseType="lpstr">
      <vt:lpstr>Abadi Extra Light</vt:lpstr>
      <vt:lpstr>Arial</vt:lpstr>
      <vt:lpstr>Courier New</vt:lpstr>
      <vt:lpstr>Gill Sans MT</vt:lpstr>
      <vt:lpstr>Walbaum Display</vt:lpstr>
      <vt:lpstr>3DFloatVTI</vt:lpstr>
      <vt:lpstr>Presentación de PowerPoint</vt:lpstr>
      <vt:lpstr>Registro geológico</vt:lpstr>
      <vt:lpstr>Registro estratigráfico</vt:lpstr>
      <vt:lpstr>Objetivos de la estratigrafía</vt:lpstr>
      <vt:lpstr>¿Qué es la Estratigrafía?</vt:lpstr>
      <vt:lpstr>Estrato </vt:lpstr>
      <vt:lpstr>Presentación de PowerPoint</vt:lpstr>
      <vt:lpstr>Parámetros de un estrato</vt:lpstr>
      <vt:lpstr>Unidades estratigráficas</vt:lpstr>
      <vt:lpstr>Unidades litoestratigráficas</vt:lpstr>
      <vt:lpstr>Principios de la estratigrafía</vt:lpstr>
      <vt:lpstr>1) Principio de superposición </vt:lpstr>
      <vt:lpstr>Sucesión faunística</vt:lpstr>
      <vt:lpstr>2) Principio de horizontalidad original </vt:lpstr>
      <vt:lpstr>Principio de uniformismo o actualismo</vt:lpstr>
      <vt:lpstr>3) Ley de relaciones de corte o inclusión  </vt:lpstr>
      <vt:lpstr>Presentación de PowerPoint</vt:lpstr>
      <vt:lpstr>4) Ley de continuidad lateral</vt:lpstr>
      <vt:lpstr>Relaciones de contacto</vt:lpstr>
      <vt:lpstr>Contactos discordantes</vt:lpstr>
      <vt:lpstr>Hiato erosivo o disconformidad </vt:lpstr>
      <vt:lpstr>Paraconformidad </vt:lpstr>
      <vt:lpstr>Discordancia angular </vt:lpstr>
      <vt:lpstr>Inconformidad</vt:lpstr>
      <vt:lpstr>Criterios de polaridad</vt:lpstr>
      <vt:lpstr>¿Cómo se construye una columna?</vt:lpstr>
      <vt:lpstr>Elementos de una columna</vt:lpstr>
      <vt:lpstr>Presentación de PowerPoint</vt:lpstr>
      <vt:lpstr>Más elementos</vt:lpstr>
      <vt:lpstr>Correlaciones estratigráficas</vt:lpstr>
      <vt:lpstr>Correlaciones</vt:lpstr>
      <vt:lpstr>Presentación de PowerPoint</vt:lpstr>
      <vt:lpstr>ALGUNOS PATRONES LITOLÓGICOS</vt:lpstr>
      <vt:lpstr>PATRONES LITOLÓGICOS Y ESTRUCTURAS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Tomas Jofre</dc:creator>
  <cp:lastModifiedBy>Tomas Jofre</cp:lastModifiedBy>
  <cp:revision>29</cp:revision>
  <dcterms:created xsi:type="dcterms:W3CDTF">2020-06-17T11:03:39Z</dcterms:created>
  <dcterms:modified xsi:type="dcterms:W3CDTF">2020-06-17T20:02:45Z</dcterms:modified>
</cp:coreProperties>
</file>