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FCC99-1EE8-4764-8F53-1F00562AB5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EA1E3A-2104-4997-90E2-C4B60B6E1CB1}">
      <dgm:prSet/>
      <dgm:spPr/>
      <dgm:t>
        <a:bodyPr/>
        <a:lstStyle/>
        <a:p>
          <a:r>
            <a:rPr lang="es-CL" dirty="0"/>
            <a:t>Las rocas sedimentarias tienen como materia prima los sedimentos.</a:t>
          </a:r>
        </a:p>
        <a:p>
          <a:r>
            <a:rPr lang="es-CL" dirty="0"/>
            <a:t>Dan antecedentes de los </a:t>
          </a:r>
          <a:r>
            <a:rPr lang="es-CL" dirty="0" err="1"/>
            <a:t>paleoambientes</a:t>
          </a:r>
          <a:r>
            <a:rPr lang="es-CL" dirty="0"/>
            <a:t> y </a:t>
          </a:r>
          <a:r>
            <a:rPr lang="es-CL" dirty="0" err="1"/>
            <a:t>paleoclimas</a:t>
          </a:r>
          <a:r>
            <a:rPr lang="es-CL" dirty="0"/>
            <a:t>.</a:t>
          </a:r>
        </a:p>
      </dgm:t>
    </dgm:pt>
    <dgm:pt modelId="{153C2082-04DE-466B-8FFA-119DE177618E}" type="parTrans" cxnId="{7B4D85C9-A21A-4AA4-81F0-4BF854296A09}">
      <dgm:prSet/>
      <dgm:spPr/>
      <dgm:t>
        <a:bodyPr/>
        <a:lstStyle/>
        <a:p>
          <a:endParaRPr lang="en-US"/>
        </a:p>
      </dgm:t>
    </dgm:pt>
    <dgm:pt modelId="{2C93DF3B-3987-45B4-ACAA-90906DFD296D}" type="sibTrans" cxnId="{7B4D85C9-A21A-4AA4-81F0-4BF854296A09}">
      <dgm:prSet/>
      <dgm:spPr/>
      <dgm:t>
        <a:bodyPr/>
        <a:lstStyle/>
        <a:p>
          <a:endParaRPr lang="en-US"/>
        </a:p>
      </dgm:t>
    </dgm:pt>
    <dgm:pt modelId="{4CC26DE6-3E48-4164-B7DD-46FF19F8D25B}">
      <dgm:prSet/>
      <dgm:spPr/>
      <dgm:t>
        <a:bodyPr/>
        <a:lstStyle/>
        <a:p>
          <a:r>
            <a:rPr lang="es-CL" dirty="0"/>
            <a:t>Los sedimentos son partículas provenientes del ciclo sedimentario que es: meteorización, erosión y transporte, </a:t>
          </a:r>
          <a:r>
            <a:rPr lang="es-CL" dirty="0" err="1"/>
            <a:t>depositación</a:t>
          </a:r>
          <a:r>
            <a:rPr lang="es-CL" dirty="0"/>
            <a:t>, enterramiento y diagénesis. </a:t>
          </a:r>
        </a:p>
        <a:p>
          <a:r>
            <a:rPr lang="es-CL" dirty="0"/>
            <a:t>Estos procesos actúan en las rocas preexistentes una vez que son expuestas en superficie.</a:t>
          </a:r>
          <a:endParaRPr lang="en-US" dirty="0"/>
        </a:p>
      </dgm:t>
    </dgm:pt>
    <dgm:pt modelId="{0FA87BA1-B5E3-4120-9A8F-E4FA8ED51ED8}" type="parTrans" cxnId="{5C802801-DA7A-450C-A91B-2582951C99B3}">
      <dgm:prSet/>
      <dgm:spPr/>
      <dgm:t>
        <a:bodyPr/>
        <a:lstStyle/>
        <a:p>
          <a:endParaRPr lang="en-US"/>
        </a:p>
      </dgm:t>
    </dgm:pt>
    <dgm:pt modelId="{BE887B0E-F9E4-40E9-A301-2A98FB3C1391}" type="sibTrans" cxnId="{5C802801-DA7A-450C-A91B-2582951C99B3}">
      <dgm:prSet/>
      <dgm:spPr/>
      <dgm:t>
        <a:bodyPr/>
        <a:lstStyle/>
        <a:p>
          <a:endParaRPr lang="en-US"/>
        </a:p>
      </dgm:t>
    </dgm:pt>
    <dgm:pt modelId="{8246B4BE-8F7D-405E-8F42-AA855DCF1CB6}" type="pres">
      <dgm:prSet presAssocID="{341FCC99-1EE8-4764-8F53-1F00562AB596}" presName="linear" presStyleCnt="0">
        <dgm:presLayoutVars>
          <dgm:animLvl val="lvl"/>
          <dgm:resizeHandles val="exact"/>
        </dgm:presLayoutVars>
      </dgm:prSet>
      <dgm:spPr/>
    </dgm:pt>
    <dgm:pt modelId="{83AA346F-7A18-4B07-91D0-3D2563AD5C1B}" type="pres">
      <dgm:prSet presAssocID="{E4EA1E3A-2104-4997-90E2-C4B60B6E1C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7FABD6-05C0-4C5D-A0D5-C3F81025110A}" type="pres">
      <dgm:prSet presAssocID="{2C93DF3B-3987-45B4-ACAA-90906DFD296D}" presName="spacer" presStyleCnt="0"/>
      <dgm:spPr/>
    </dgm:pt>
    <dgm:pt modelId="{7424D134-4EA9-49CE-B6EF-857B15BBD3C7}" type="pres">
      <dgm:prSet presAssocID="{4CC26DE6-3E48-4164-B7DD-46FF19F8D25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C802801-DA7A-450C-A91B-2582951C99B3}" srcId="{341FCC99-1EE8-4764-8F53-1F00562AB596}" destId="{4CC26DE6-3E48-4164-B7DD-46FF19F8D25B}" srcOrd="1" destOrd="0" parTransId="{0FA87BA1-B5E3-4120-9A8F-E4FA8ED51ED8}" sibTransId="{BE887B0E-F9E4-40E9-A301-2A98FB3C1391}"/>
    <dgm:cxn modelId="{25590A6C-135B-4036-8333-02280A0BD01C}" type="presOf" srcId="{341FCC99-1EE8-4764-8F53-1F00562AB596}" destId="{8246B4BE-8F7D-405E-8F42-AA855DCF1CB6}" srcOrd="0" destOrd="0" presId="urn:microsoft.com/office/officeart/2005/8/layout/vList2"/>
    <dgm:cxn modelId="{63B7EC73-0AF2-4F68-A612-6DBC15BF16B3}" type="presOf" srcId="{4CC26DE6-3E48-4164-B7DD-46FF19F8D25B}" destId="{7424D134-4EA9-49CE-B6EF-857B15BBD3C7}" srcOrd="0" destOrd="0" presId="urn:microsoft.com/office/officeart/2005/8/layout/vList2"/>
    <dgm:cxn modelId="{27B421BA-E793-4C3C-96E9-174D51DFE43A}" type="presOf" srcId="{E4EA1E3A-2104-4997-90E2-C4B60B6E1CB1}" destId="{83AA346F-7A18-4B07-91D0-3D2563AD5C1B}" srcOrd="0" destOrd="0" presId="urn:microsoft.com/office/officeart/2005/8/layout/vList2"/>
    <dgm:cxn modelId="{7B4D85C9-A21A-4AA4-81F0-4BF854296A09}" srcId="{341FCC99-1EE8-4764-8F53-1F00562AB596}" destId="{E4EA1E3A-2104-4997-90E2-C4B60B6E1CB1}" srcOrd="0" destOrd="0" parTransId="{153C2082-04DE-466B-8FFA-119DE177618E}" sibTransId="{2C93DF3B-3987-45B4-ACAA-90906DFD296D}"/>
    <dgm:cxn modelId="{E158B3CA-5CBB-45CB-96CD-7F0A7FFCD97C}" type="presParOf" srcId="{8246B4BE-8F7D-405E-8F42-AA855DCF1CB6}" destId="{83AA346F-7A18-4B07-91D0-3D2563AD5C1B}" srcOrd="0" destOrd="0" presId="urn:microsoft.com/office/officeart/2005/8/layout/vList2"/>
    <dgm:cxn modelId="{0A6BFB13-49CA-4703-9A10-C06A166F98A0}" type="presParOf" srcId="{8246B4BE-8F7D-405E-8F42-AA855DCF1CB6}" destId="{E07FABD6-05C0-4C5D-A0D5-C3F81025110A}" srcOrd="1" destOrd="0" presId="urn:microsoft.com/office/officeart/2005/8/layout/vList2"/>
    <dgm:cxn modelId="{A0AB950D-A67C-49D1-BE91-13325867E242}" type="presParOf" srcId="{8246B4BE-8F7D-405E-8F42-AA855DCF1CB6}" destId="{7424D134-4EA9-49CE-B6EF-857B15BBD3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7DE08-8766-490F-A5EA-FECE17F1C4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733EEE-5E36-4C91-B24B-CF22F2C6539D}">
      <dgm:prSet/>
      <dgm:spPr/>
      <dgm:t>
        <a:bodyPr/>
        <a:lstStyle/>
        <a:p>
          <a:r>
            <a:rPr lang="es-CL"/>
            <a:t>Mecánica y química</a:t>
          </a:r>
          <a:endParaRPr lang="en-US"/>
        </a:p>
      </dgm:t>
    </dgm:pt>
    <dgm:pt modelId="{B6133759-1D91-43EC-BA72-AA6B720C3B85}" type="parTrans" cxnId="{B1431896-A424-4C72-91BE-72EEA992CEC6}">
      <dgm:prSet/>
      <dgm:spPr/>
      <dgm:t>
        <a:bodyPr/>
        <a:lstStyle/>
        <a:p>
          <a:endParaRPr lang="en-US"/>
        </a:p>
      </dgm:t>
    </dgm:pt>
    <dgm:pt modelId="{A3FD5FD0-8FB5-440D-9C72-81A4900B0326}" type="sibTrans" cxnId="{B1431896-A424-4C72-91BE-72EEA992CEC6}">
      <dgm:prSet/>
      <dgm:spPr/>
      <dgm:t>
        <a:bodyPr/>
        <a:lstStyle/>
        <a:p>
          <a:endParaRPr lang="en-US"/>
        </a:p>
      </dgm:t>
    </dgm:pt>
    <dgm:pt modelId="{A1B6C667-832C-4B15-81E6-8104626BE6F1}">
      <dgm:prSet/>
      <dgm:spPr/>
      <dgm:t>
        <a:bodyPr/>
        <a:lstStyle/>
        <a:p>
          <a:r>
            <a:rPr lang="es-CL" dirty="0"/>
            <a:t>Mecánica: desintegración de una roca en fragmentos más pequeños de la misma roca. Causados por cambios de temperatura, humedad y actividad biológica. Los fragmentos conservan las características de la roca original. Gelifracción, expansión por descompresión, expansión térmica y actividad biológica.</a:t>
          </a:r>
          <a:endParaRPr lang="en-US" dirty="0"/>
        </a:p>
      </dgm:t>
    </dgm:pt>
    <dgm:pt modelId="{D095165E-4A39-4C3A-B30C-77DF08CC5631}" type="parTrans" cxnId="{E235E1F7-76DD-4CA2-97F7-25D453120EAC}">
      <dgm:prSet/>
      <dgm:spPr/>
      <dgm:t>
        <a:bodyPr/>
        <a:lstStyle/>
        <a:p>
          <a:endParaRPr lang="en-US"/>
        </a:p>
      </dgm:t>
    </dgm:pt>
    <dgm:pt modelId="{424FB595-AE16-4F81-8F38-D3B3C9FB2982}" type="sibTrans" cxnId="{E235E1F7-76DD-4CA2-97F7-25D453120EAC}">
      <dgm:prSet/>
      <dgm:spPr/>
      <dgm:t>
        <a:bodyPr/>
        <a:lstStyle/>
        <a:p>
          <a:endParaRPr lang="en-US"/>
        </a:p>
      </dgm:t>
    </dgm:pt>
    <dgm:pt modelId="{0263193F-6803-4D88-8A3C-4833823E986A}">
      <dgm:prSet/>
      <dgm:spPr/>
      <dgm:t>
        <a:bodyPr/>
        <a:lstStyle/>
        <a:p>
          <a:r>
            <a:rPr lang="es-CL" noProof="0" dirty="0"/>
            <a:t>Química: Procesos en los cuales los minerales contenidos en la roca se alteran químicamente o son disueltos en el fluido. La roca se descompone en sustancias que son estables en el ambiente superficial (como arcillas)</a:t>
          </a:r>
        </a:p>
      </dgm:t>
    </dgm:pt>
    <dgm:pt modelId="{8CC23859-1C07-42A8-A8FB-7E5D8A98DA9B}" type="parTrans" cxnId="{F6D6A097-73B3-498C-B3C0-EC834DA99E39}">
      <dgm:prSet/>
      <dgm:spPr/>
      <dgm:t>
        <a:bodyPr/>
        <a:lstStyle/>
        <a:p>
          <a:endParaRPr lang="en-US"/>
        </a:p>
      </dgm:t>
    </dgm:pt>
    <dgm:pt modelId="{93D858F4-152F-41EE-85C4-09E1BAAC43A0}" type="sibTrans" cxnId="{F6D6A097-73B3-498C-B3C0-EC834DA99E39}">
      <dgm:prSet/>
      <dgm:spPr/>
      <dgm:t>
        <a:bodyPr/>
        <a:lstStyle/>
        <a:p>
          <a:endParaRPr lang="en-US"/>
        </a:p>
      </dgm:t>
    </dgm:pt>
    <dgm:pt modelId="{455E243D-5B2D-4BD4-A2A1-8EA0A43EF67E}" type="pres">
      <dgm:prSet presAssocID="{F0C7DE08-8766-490F-A5EA-FECE17F1C436}" presName="linear" presStyleCnt="0">
        <dgm:presLayoutVars>
          <dgm:animLvl val="lvl"/>
          <dgm:resizeHandles val="exact"/>
        </dgm:presLayoutVars>
      </dgm:prSet>
      <dgm:spPr/>
    </dgm:pt>
    <dgm:pt modelId="{E52544BA-F4FC-4CE4-98FF-846DC9485841}" type="pres">
      <dgm:prSet presAssocID="{BF733EEE-5E36-4C91-B24B-CF22F2C653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B4CAF1-F231-4654-8BB7-D01B84C223A1}" type="pres">
      <dgm:prSet presAssocID="{A3FD5FD0-8FB5-440D-9C72-81A4900B0326}" presName="spacer" presStyleCnt="0"/>
      <dgm:spPr/>
    </dgm:pt>
    <dgm:pt modelId="{90BE88A9-D958-4232-A061-B17338455DE9}" type="pres">
      <dgm:prSet presAssocID="{A1B6C667-832C-4B15-81E6-8104626BE6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4732FC-D69D-4FA7-8819-647AAB5B98D9}" type="pres">
      <dgm:prSet presAssocID="{424FB595-AE16-4F81-8F38-D3B3C9FB2982}" presName="spacer" presStyleCnt="0"/>
      <dgm:spPr/>
    </dgm:pt>
    <dgm:pt modelId="{28848538-60E7-4E2A-8367-03F0E49733E7}" type="pres">
      <dgm:prSet presAssocID="{0263193F-6803-4D88-8A3C-4833823E98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AFB90D-E946-4211-9532-9EF4B2F93947}" type="presOf" srcId="{BF733EEE-5E36-4C91-B24B-CF22F2C6539D}" destId="{E52544BA-F4FC-4CE4-98FF-846DC9485841}" srcOrd="0" destOrd="0" presId="urn:microsoft.com/office/officeart/2005/8/layout/vList2"/>
    <dgm:cxn modelId="{B843FC76-25DE-4A86-AC51-3F88E8B501D5}" type="presOf" srcId="{F0C7DE08-8766-490F-A5EA-FECE17F1C436}" destId="{455E243D-5B2D-4BD4-A2A1-8EA0A43EF67E}" srcOrd="0" destOrd="0" presId="urn:microsoft.com/office/officeart/2005/8/layout/vList2"/>
    <dgm:cxn modelId="{B1431896-A424-4C72-91BE-72EEA992CEC6}" srcId="{F0C7DE08-8766-490F-A5EA-FECE17F1C436}" destId="{BF733EEE-5E36-4C91-B24B-CF22F2C6539D}" srcOrd="0" destOrd="0" parTransId="{B6133759-1D91-43EC-BA72-AA6B720C3B85}" sibTransId="{A3FD5FD0-8FB5-440D-9C72-81A4900B0326}"/>
    <dgm:cxn modelId="{F6D6A097-73B3-498C-B3C0-EC834DA99E39}" srcId="{F0C7DE08-8766-490F-A5EA-FECE17F1C436}" destId="{0263193F-6803-4D88-8A3C-4833823E986A}" srcOrd="2" destOrd="0" parTransId="{8CC23859-1C07-42A8-A8FB-7E5D8A98DA9B}" sibTransId="{93D858F4-152F-41EE-85C4-09E1BAAC43A0}"/>
    <dgm:cxn modelId="{C3DB65C8-6B26-41D1-9D19-FFE59C024C42}" type="presOf" srcId="{0263193F-6803-4D88-8A3C-4833823E986A}" destId="{28848538-60E7-4E2A-8367-03F0E49733E7}" srcOrd="0" destOrd="0" presId="urn:microsoft.com/office/officeart/2005/8/layout/vList2"/>
    <dgm:cxn modelId="{5E6AA1DD-E10C-4974-8E14-2D81B2BC0659}" type="presOf" srcId="{A1B6C667-832C-4B15-81E6-8104626BE6F1}" destId="{90BE88A9-D958-4232-A061-B17338455DE9}" srcOrd="0" destOrd="0" presId="urn:microsoft.com/office/officeart/2005/8/layout/vList2"/>
    <dgm:cxn modelId="{E235E1F7-76DD-4CA2-97F7-25D453120EAC}" srcId="{F0C7DE08-8766-490F-A5EA-FECE17F1C436}" destId="{A1B6C667-832C-4B15-81E6-8104626BE6F1}" srcOrd="1" destOrd="0" parTransId="{D095165E-4A39-4C3A-B30C-77DF08CC5631}" sibTransId="{424FB595-AE16-4F81-8F38-D3B3C9FB2982}"/>
    <dgm:cxn modelId="{47EA87FB-B4FB-41C0-BF92-C6B676075DB4}" type="presParOf" srcId="{455E243D-5B2D-4BD4-A2A1-8EA0A43EF67E}" destId="{E52544BA-F4FC-4CE4-98FF-846DC9485841}" srcOrd="0" destOrd="0" presId="urn:microsoft.com/office/officeart/2005/8/layout/vList2"/>
    <dgm:cxn modelId="{8C5B0A82-AF57-40DE-A677-D2D1549AA669}" type="presParOf" srcId="{455E243D-5B2D-4BD4-A2A1-8EA0A43EF67E}" destId="{D7B4CAF1-F231-4654-8BB7-D01B84C223A1}" srcOrd="1" destOrd="0" presId="urn:microsoft.com/office/officeart/2005/8/layout/vList2"/>
    <dgm:cxn modelId="{4B8C4031-DB16-4EA3-BA77-344BCE08B6FE}" type="presParOf" srcId="{455E243D-5B2D-4BD4-A2A1-8EA0A43EF67E}" destId="{90BE88A9-D958-4232-A061-B17338455DE9}" srcOrd="2" destOrd="0" presId="urn:microsoft.com/office/officeart/2005/8/layout/vList2"/>
    <dgm:cxn modelId="{B9C6E044-04E1-48DD-8628-7B71453B95EA}" type="presParOf" srcId="{455E243D-5B2D-4BD4-A2A1-8EA0A43EF67E}" destId="{994732FC-D69D-4FA7-8819-647AAB5B98D9}" srcOrd="3" destOrd="0" presId="urn:microsoft.com/office/officeart/2005/8/layout/vList2"/>
    <dgm:cxn modelId="{9974D3A4-14F5-4F4C-A79B-3EF45F502296}" type="presParOf" srcId="{455E243D-5B2D-4BD4-A2A1-8EA0A43EF67E}" destId="{28848538-60E7-4E2A-8367-03F0E49733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A346F-7A18-4B07-91D0-3D2563AD5C1B}">
      <dsp:nvSpPr>
        <dsp:cNvPr id="0" name=""/>
        <dsp:cNvSpPr/>
      </dsp:nvSpPr>
      <dsp:spPr>
        <a:xfrm>
          <a:off x="0" y="269681"/>
          <a:ext cx="4945856" cy="2461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Las rocas sedimentarias tienen como materia prima los sedimentos.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Dan antecedentes de los </a:t>
          </a:r>
          <a:r>
            <a:rPr lang="es-CL" sz="2000" kern="1200" dirty="0" err="1"/>
            <a:t>paleoambientes</a:t>
          </a:r>
          <a:r>
            <a:rPr lang="es-CL" sz="2000" kern="1200" dirty="0"/>
            <a:t> y </a:t>
          </a:r>
          <a:r>
            <a:rPr lang="es-CL" sz="2000" kern="1200" dirty="0" err="1"/>
            <a:t>paleoclimas</a:t>
          </a:r>
          <a:r>
            <a:rPr lang="es-CL" sz="2000" kern="1200" dirty="0"/>
            <a:t>.</a:t>
          </a:r>
        </a:p>
      </dsp:txBody>
      <dsp:txXfrm>
        <a:off x="120155" y="389836"/>
        <a:ext cx="4705546" cy="2221077"/>
      </dsp:txXfrm>
    </dsp:sp>
    <dsp:sp modelId="{7424D134-4EA9-49CE-B6EF-857B15BBD3C7}">
      <dsp:nvSpPr>
        <dsp:cNvPr id="0" name=""/>
        <dsp:cNvSpPr/>
      </dsp:nvSpPr>
      <dsp:spPr>
        <a:xfrm>
          <a:off x="0" y="2788669"/>
          <a:ext cx="4945856" cy="246138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Los sedimentos son partículas provenientes del ciclo sedimentario que es: meteorización, erosión y transporte, </a:t>
          </a:r>
          <a:r>
            <a:rPr lang="es-CL" sz="2000" kern="1200" dirty="0" err="1"/>
            <a:t>depositación</a:t>
          </a:r>
          <a:r>
            <a:rPr lang="es-CL" sz="2000" kern="1200" dirty="0"/>
            <a:t>, enterramiento y diagénesis.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Estos procesos actúan en las rocas preexistentes una vez que son expuestas en superficie.</a:t>
          </a:r>
          <a:endParaRPr lang="en-US" sz="2000" kern="1200" dirty="0"/>
        </a:p>
      </dsp:txBody>
      <dsp:txXfrm>
        <a:off x="120155" y="2908824"/>
        <a:ext cx="4705546" cy="2221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544BA-F4FC-4CE4-98FF-846DC9485841}">
      <dsp:nvSpPr>
        <dsp:cNvPr id="0" name=""/>
        <dsp:cNvSpPr/>
      </dsp:nvSpPr>
      <dsp:spPr>
        <a:xfrm>
          <a:off x="0" y="267318"/>
          <a:ext cx="4945856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Mecánica y química</a:t>
          </a:r>
          <a:endParaRPr lang="en-US" sz="1600" kern="1200"/>
        </a:p>
      </dsp:txBody>
      <dsp:txXfrm>
        <a:off x="79618" y="346936"/>
        <a:ext cx="4786620" cy="1471744"/>
      </dsp:txXfrm>
    </dsp:sp>
    <dsp:sp modelId="{90BE88A9-D958-4232-A061-B17338455DE9}">
      <dsp:nvSpPr>
        <dsp:cNvPr id="0" name=""/>
        <dsp:cNvSpPr/>
      </dsp:nvSpPr>
      <dsp:spPr>
        <a:xfrm>
          <a:off x="0" y="1944379"/>
          <a:ext cx="4945856" cy="16309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Mecánica: desintegración de una roca en fragmentos más pequeños de la misma roca. Causados por cambios de temperatura, humedad y actividad biológica. Los fragmentos conservan las características de la roca original. Gelifracción, expansión por descompresión, expansión térmica y actividad biológica.</a:t>
          </a:r>
          <a:endParaRPr lang="en-US" sz="1600" kern="1200" dirty="0"/>
        </a:p>
      </dsp:txBody>
      <dsp:txXfrm>
        <a:off x="79618" y="2023997"/>
        <a:ext cx="4786620" cy="1471744"/>
      </dsp:txXfrm>
    </dsp:sp>
    <dsp:sp modelId="{28848538-60E7-4E2A-8367-03F0E49733E7}">
      <dsp:nvSpPr>
        <dsp:cNvPr id="0" name=""/>
        <dsp:cNvSpPr/>
      </dsp:nvSpPr>
      <dsp:spPr>
        <a:xfrm>
          <a:off x="0" y="3621439"/>
          <a:ext cx="4945856" cy="16309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noProof="0" dirty="0"/>
            <a:t>Química: Procesos en los cuales los minerales contenidos en la roca se alteran químicamente o son disueltos en el fluido. La roca se descompone en sustancias que son estables en el ambiente superficial (como arcillas)</a:t>
          </a:r>
        </a:p>
      </dsp:txBody>
      <dsp:txXfrm>
        <a:off x="79618" y="3701057"/>
        <a:ext cx="4786620" cy="14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1E2F5D-9EFE-4D5E-BA10-ED6BE9512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5335" r="26063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384DED-D53B-47FD-8B47-FD3DBF49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3088136"/>
            <a:ext cx="3017520" cy="1189854"/>
          </a:xfrm>
        </p:spPr>
        <p:txBody>
          <a:bodyPr anchor="b">
            <a:normAutofit fontScale="90000"/>
          </a:bodyPr>
          <a:lstStyle/>
          <a:p>
            <a:pPr algn="l"/>
            <a:r>
              <a:rPr lang="es-CL" sz="3900" dirty="0"/>
              <a:t>Rocas sedimentarias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22F34A-BC42-455B-AAF6-AD9F9CD0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CL" sz="1400" dirty="0"/>
              <a:t>GL3101-3</a:t>
            </a:r>
          </a:p>
          <a:p>
            <a:pPr algn="l">
              <a:lnSpc>
                <a:spcPct val="90000"/>
              </a:lnSpc>
            </a:pPr>
            <a:r>
              <a:rPr lang="es-CL" sz="1400" dirty="0"/>
              <a:t>Auxiliares: Valentina Araya Barrientos , Sergio Moraga Garay</a:t>
            </a:r>
          </a:p>
          <a:p>
            <a:pPr algn="l">
              <a:lnSpc>
                <a:spcPct val="90000"/>
              </a:lnSpc>
            </a:pPr>
            <a:r>
              <a:rPr lang="es-CL" sz="1400" dirty="0"/>
              <a:t>Ayudantes: </a:t>
            </a:r>
            <a:r>
              <a:rPr lang="es-CL" sz="1400" dirty="0" err="1"/>
              <a:t>Miyali</a:t>
            </a:r>
            <a:r>
              <a:rPr lang="es-CL" sz="1400" dirty="0"/>
              <a:t> Riquelme G. ,  Tomás Jofré N.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17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iencias de la Tierra: ROCAS SEDIMENTARIAS">
            <a:extLst>
              <a:ext uri="{FF2B5EF4-FFF2-40B4-BE49-F238E27FC236}">
                <a16:creationId xmlns:a16="http://schemas.microsoft.com/office/drawing/2014/main" id="{8C4F1981-3E2E-48AC-9985-9C97A1C5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527" y="643467"/>
            <a:ext cx="591094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apítulo 7 Rocas sedimentarias - ppt video online descargar">
            <a:extLst>
              <a:ext uri="{FF2B5EF4-FFF2-40B4-BE49-F238E27FC236}">
                <a16:creationId xmlns:a16="http://schemas.microsoft.com/office/drawing/2014/main" id="{80C6EDAD-87AC-4962-AC66-7DC14D680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20671" r="3538" b="6950"/>
          <a:stretch/>
        </p:blipFill>
        <p:spPr bwMode="auto">
          <a:xfrm>
            <a:off x="2349495" y="643467"/>
            <a:ext cx="444500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9B789-E34E-4442-A2F8-406253F4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Lutita</a:t>
            </a:r>
          </a:p>
        </p:txBody>
      </p:sp>
      <p:pic>
        <p:nvPicPr>
          <p:cNvPr id="5124" name="Picture 4" descr="Lodolita - Diccionario de Geotecnia">
            <a:extLst>
              <a:ext uri="{FF2B5EF4-FFF2-40B4-BE49-F238E27FC236}">
                <a16:creationId xmlns:a16="http://schemas.microsoft.com/office/drawing/2014/main" id="{B274DBFF-23D9-4BC0-9EFA-CB5DC1062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4401" b="-1"/>
          <a:stretch/>
        </p:blipFill>
        <p:spPr bwMode="auto">
          <a:xfrm>
            <a:off x="238226" y="299363"/>
            <a:ext cx="3120339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D9CD44B-B93D-441D-A5A2-898854234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" b="-3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Arenisca - Cuarzoareníta">
            <a:extLst>
              <a:ext uri="{FF2B5EF4-FFF2-40B4-BE49-F238E27FC236}">
                <a16:creationId xmlns:a16="http://schemas.microsoft.com/office/drawing/2014/main" id="{191C0182-FE9F-4077-9CF3-B79276ADB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r="5517" b="-4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1B6EAC-DB5B-46CE-BAA2-D8ADFE38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Arenisca</a:t>
            </a:r>
          </a:p>
        </p:txBody>
      </p:sp>
      <p:pic>
        <p:nvPicPr>
          <p:cNvPr id="6148" name="Picture 4" descr="Roca Sedimentaria Arenisca Estratificada">
            <a:extLst>
              <a:ext uri="{FF2B5EF4-FFF2-40B4-BE49-F238E27FC236}">
                <a16:creationId xmlns:a16="http://schemas.microsoft.com/office/drawing/2014/main" id="{6B0FAB88-86FC-4192-AD59-E5C98A08F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r="3776" b="-1"/>
          <a:stretch/>
        </p:blipFill>
        <p:spPr bwMode="auto">
          <a:xfrm>
            <a:off x="238226" y="299363"/>
            <a:ext cx="3120339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andstone - Sandatlas">
            <a:extLst>
              <a:ext uri="{FF2B5EF4-FFF2-40B4-BE49-F238E27FC236}">
                <a16:creationId xmlns:a16="http://schemas.microsoft.com/office/drawing/2014/main" id="{B1730924-113B-4732-8ED6-05A1D36FD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413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JUDIRE-PAISAJES: ROCAS SEDIMENTARIAS">
            <a:extLst>
              <a:ext uri="{FF2B5EF4-FFF2-40B4-BE49-F238E27FC236}">
                <a16:creationId xmlns:a16="http://schemas.microsoft.com/office/drawing/2014/main" id="{5BAAB586-E6C8-42AF-8B31-C67B56D57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r="8533" b="3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2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onglomerate | Minerals Education Coalition">
            <a:extLst>
              <a:ext uri="{FF2B5EF4-FFF2-40B4-BE49-F238E27FC236}">
                <a16:creationId xmlns:a16="http://schemas.microsoft.com/office/drawing/2014/main" id="{50E61E23-57E7-483E-AE80-D23FC89C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4"/>
          <a:stretch/>
        </p:blipFill>
        <p:spPr bwMode="auto">
          <a:xfrm>
            <a:off x="4572020" y="247270"/>
            <a:ext cx="4571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vempaceciencias: Ejemplos de rocas sedimentarias">
            <a:extLst>
              <a:ext uri="{FF2B5EF4-FFF2-40B4-BE49-F238E27FC236}">
                <a16:creationId xmlns:a16="http://schemas.microsoft.com/office/drawing/2014/main" id="{B0A61A61-3217-4A5C-8202-B6B4688C3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r="6845" b="1"/>
          <a:stretch/>
        </p:blipFill>
        <p:spPr bwMode="auto">
          <a:xfrm>
            <a:off x="-42241" y="62416"/>
            <a:ext cx="4572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recha hidrotermal">
            <a:extLst>
              <a:ext uri="{FF2B5EF4-FFF2-40B4-BE49-F238E27FC236}">
                <a16:creationId xmlns:a16="http://schemas.microsoft.com/office/drawing/2014/main" id="{A8A6EB3B-D21E-4A18-B2FC-D09BF557E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840" b="3"/>
          <a:stretch/>
        </p:blipFill>
        <p:spPr bwMode="auto">
          <a:xfrm>
            <a:off x="20" y="3429000"/>
            <a:ext cx="4571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nglomerado (geología) - Wikipedia, la enciclopedia libre">
            <a:extLst>
              <a:ext uri="{FF2B5EF4-FFF2-40B4-BE49-F238E27FC236}">
                <a16:creationId xmlns:a16="http://schemas.microsoft.com/office/drawing/2014/main" id="{04034B19-8CD4-4C00-B355-51C53F890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8437" b="2"/>
          <a:stretch/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73018-E312-4FB4-B689-E910EBF9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143" y="2761554"/>
            <a:ext cx="2713713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Conglomerado y Brecha</a:t>
            </a:r>
          </a:p>
        </p:txBody>
      </p:sp>
    </p:spTree>
    <p:extLst>
      <p:ext uri="{BB962C8B-B14F-4D97-AF65-F5344CB8AC3E}">
        <p14:creationId xmlns:p14="http://schemas.microsoft.com/office/powerpoint/2010/main" val="257358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7C49DB-1423-4EB1-AA89-DE57F1DB6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62" t="10867" r="7476" b="16458"/>
          <a:stretch/>
        </p:blipFill>
        <p:spPr>
          <a:xfrm>
            <a:off x="832481" y="643467"/>
            <a:ext cx="7479038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EC6AE-DCFF-4BBF-9E5E-B0E65376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36" y="4445251"/>
            <a:ext cx="8176104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Ambientes sedimentarios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9FA42-4DBD-4FC5-BC21-0324CD82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36" y="5795963"/>
            <a:ext cx="8176104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/>
              <a:t>Ambientes continentales, marinos y de transición.</a:t>
            </a:r>
          </a:p>
        </p:txBody>
      </p:sp>
      <p:sp>
        <p:nvSpPr>
          <p:cNvPr id="192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6423" y="503573"/>
            <a:ext cx="5351153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Caracterización de Ambientes Sedimentarios">
            <a:extLst>
              <a:ext uri="{FF2B5EF4-FFF2-40B4-BE49-F238E27FC236}">
                <a16:creationId xmlns:a16="http://schemas.microsoft.com/office/drawing/2014/main" id="{C59524CB-74A1-444F-9F5F-61C6AA623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/>
        </p:blipFill>
        <p:spPr bwMode="auto">
          <a:xfrm>
            <a:off x="841201" y="116632"/>
            <a:ext cx="7461596" cy="47871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0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174643-0746-4484-84F3-57F4A7FA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s-CL" sz="3100">
                <a:solidFill>
                  <a:schemeClr val="accent1"/>
                </a:solidFill>
              </a:rPr>
              <a:t>Principios estratigráficos</a:t>
            </a:r>
          </a:p>
        </p:txBody>
      </p:sp>
      <p:cxnSp>
        <p:nvCxnSpPr>
          <p:cNvPr id="26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F47F3773-EC5A-4D7D-9883-03DC47D57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s-CL" sz="2100"/>
              <a:t>Horizontalidad y continuidad lateral</a:t>
            </a:r>
          </a:p>
          <a:p>
            <a:r>
              <a:rPr lang="es-CL" sz="2100"/>
              <a:t>Superposición</a:t>
            </a:r>
          </a:p>
          <a:p>
            <a:r>
              <a:rPr lang="es-CL" sz="2100"/>
              <a:t>Uniformitarismo</a:t>
            </a:r>
          </a:p>
          <a:p>
            <a:r>
              <a:rPr lang="es-CL" sz="2100"/>
              <a:t>Sucesión faunística</a:t>
            </a:r>
          </a:p>
          <a:p>
            <a:r>
              <a:rPr lang="es-CL" sz="2100"/>
              <a:t>Intersección</a:t>
            </a:r>
          </a:p>
        </p:txBody>
      </p:sp>
    </p:spTree>
    <p:extLst>
      <p:ext uri="{BB962C8B-B14F-4D97-AF65-F5344CB8AC3E}">
        <p14:creationId xmlns:p14="http://schemas.microsoft.com/office/powerpoint/2010/main" val="140114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ósseis de Ambiente | Alemdasaulas&amp;#39;s Blog">
            <a:extLst>
              <a:ext uri="{FF2B5EF4-FFF2-40B4-BE49-F238E27FC236}">
                <a16:creationId xmlns:a16="http://schemas.microsoft.com/office/drawing/2014/main" id="{2791EF70-C4FA-4EF4-9265-E42772377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8"/>
          <a:stretch/>
        </p:blipFill>
        <p:spPr bwMode="auto">
          <a:xfrm>
            <a:off x="705575" y="643467"/>
            <a:ext cx="773284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FDCD23-BEAE-4F7D-8842-124109AE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¿Cómo se forman?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95FE0C6-12CB-41F8-80DE-FCD14C1EE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58269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36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Marcador de contenido">
            <a:extLst>
              <a:ext uri="{FF2B5EF4-FFF2-40B4-BE49-F238E27FC236}">
                <a16:creationId xmlns:a16="http://schemas.microsoft.com/office/drawing/2014/main" id="{19539211-9A92-45CC-B721-037F97125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/>
          <a:srcRect t="9411" b="261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blipFill dpi="0" rotWithShape="1">
            <a:blip r:embed="rId3" cstate="screen">
              <a:alphaModFix amt="78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01231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321731"/>
            <a:ext cx="3106572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AB3647-4312-4265-BE48-46F65A21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583616"/>
            <a:ext cx="2791605" cy="5520579"/>
          </a:xfrm>
        </p:spPr>
        <p:txBody>
          <a:bodyPr>
            <a:normAutofit/>
          </a:bodyPr>
          <a:lstStyle/>
          <a:p>
            <a:r>
              <a:rPr lang="es-CL" sz="3400">
                <a:solidFill>
                  <a:srgbClr val="FFFFFF"/>
                </a:solidFill>
              </a:rPr>
              <a:t>Meteorización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127" y="321732"/>
            <a:ext cx="5430574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6222F4-5A52-4648-9A77-37BFD4BC9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23951"/>
              </p:ext>
            </p:extLst>
          </p:nvPr>
        </p:nvGraphicFramePr>
        <p:xfrm>
          <a:off x="3700462" y="584200"/>
          <a:ext cx="4945856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02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OCEMOS EL PAISAJE: 4.1 METEORIZACIÓN FÍSICA O MECÁNICA">
            <a:extLst>
              <a:ext uri="{FF2B5EF4-FFF2-40B4-BE49-F238E27FC236}">
                <a16:creationId xmlns:a16="http://schemas.microsoft.com/office/drawing/2014/main" id="{AA6B0FB2-C7D5-4A16-BFE8-EE6C904E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r="30753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ologia 1: El ciclo de las rocas">
            <a:extLst>
              <a:ext uri="{FF2B5EF4-FFF2-40B4-BE49-F238E27FC236}">
                <a16:creationId xmlns:a16="http://schemas.microsoft.com/office/drawing/2014/main" id="{CE4D318B-737D-4EB0-8D9E-318E9C25A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r="30368" b="-1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ONOCEMOS EL PAISAJE: 4.1 METEORIZACIÓN FÍSICA O MECÁNICA">
            <a:extLst>
              <a:ext uri="{FF2B5EF4-FFF2-40B4-BE49-F238E27FC236}">
                <a16:creationId xmlns:a16="http://schemas.microsoft.com/office/drawing/2014/main" id="{4E2FC608-CA81-47E2-9A2F-C95571793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381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0B090B-47ED-4A77-ACF5-65DEBF0A3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37" t="33229" r="16138" b="22048"/>
          <a:stretch/>
        </p:blipFill>
        <p:spPr>
          <a:xfrm>
            <a:off x="482600" y="1702468"/>
            <a:ext cx="8178799" cy="345306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E9736-CBC0-4F6F-BD71-34448510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005453" cy="1146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700"/>
              <a:t>Erosión y transporte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4448591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3D02C-3392-4C9B-A27E-AF10440F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3288"/>
            <a:ext cx="2702378" cy="3639684"/>
          </a:xfrm>
        </p:spPr>
        <p:txBody>
          <a:bodyPr anchor="ctr">
            <a:normAutofit/>
          </a:bodyPr>
          <a:lstStyle/>
          <a:p>
            <a:r>
              <a:rPr lang="es-CL" sz="1700">
                <a:solidFill>
                  <a:srgbClr val="FFFFFF"/>
                </a:solidFill>
              </a:rPr>
              <a:t>Agentes erosivos: fluvial, eólico, marino y glaciar</a:t>
            </a:r>
          </a:p>
          <a:p>
            <a:r>
              <a:rPr lang="es-CL" sz="1700">
                <a:solidFill>
                  <a:srgbClr val="FFFFFF"/>
                </a:solidFill>
              </a:rPr>
              <a:t>Transporte: reptación, saltación, suspensión y disolución. </a:t>
            </a:r>
          </a:p>
          <a:p>
            <a:endParaRPr lang="es-CL" sz="170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CCBC06-F9D1-489C-A6B5-42D5198C8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22" t="60435" r="26052" b="13662"/>
          <a:stretch/>
        </p:blipFill>
        <p:spPr>
          <a:xfrm>
            <a:off x="4637317" y="3068960"/>
            <a:ext cx="3751108" cy="240241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655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FA52E-F52F-46E7-9A51-0D7691F6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es-CL" dirty="0"/>
              <a:t>Diagénesis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64D5E-A87A-4BC9-AE65-E5445150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/>
              <a:t>Compactación: reducción del espacio poroso por el aumento de la presión provocada por capas suprayacentes. Existe reducción de volumen.</a:t>
            </a:r>
          </a:p>
          <a:p>
            <a:pPr>
              <a:lnSpc>
                <a:spcPct val="90000"/>
              </a:lnSpc>
            </a:pPr>
            <a:r>
              <a:rPr lang="es-CL" sz="1700"/>
              <a:t>Cementación: Precipitación de partículas de cemento (minerales) entre los granos de sedimento. También se genera una disminución del espacio poroso.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9EB222-B941-4D55-801B-8C6CC0684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8" t="24844" r="23224" b="10868"/>
          <a:stretch/>
        </p:blipFill>
        <p:spPr>
          <a:xfrm>
            <a:off x="4054396" y="948560"/>
            <a:ext cx="4514498" cy="49576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014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BDDD24-B8CF-4909-872F-DE6CBC4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s-CL" sz="2800">
                <a:solidFill>
                  <a:srgbClr val="FFFFFF"/>
                </a:solidFill>
              </a:rPr>
              <a:t>Rocas sedimentarias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D5363-A71D-47BE-B40E-05ECD5820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3000"/>
              <a:t>Detríticas: Se forman a partir de la erosión y transporte de clastos sólidos derivados de la meteorización mecánica y química de rocas preexistentes. </a:t>
            </a:r>
          </a:p>
          <a:p>
            <a:pPr>
              <a:lnSpc>
                <a:spcPct val="90000"/>
              </a:lnSpc>
            </a:pPr>
            <a:r>
              <a:rPr lang="es-CL" sz="3000"/>
              <a:t>Químicas y bioquímicas: Se forma a partir del material soluble generado por meteorización química. Las sustancias disueltas en agua precipitan por procesos orgánicos e inorgánicos. </a:t>
            </a:r>
          </a:p>
        </p:txBody>
      </p:sp>
    </p:spTree>
    <p:extLst>
      <p:ext uri="{BB962C8B-B14F-4D97-AF65-F5344CB8AC3E}">
        <p14:creationId xmlns:p14="http://schemas.microsoft.com/office/powerpoint/2010/main" val="89336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Presentación en pantalla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Rocas sedimentarias</vt:lpstr>
      <vt:lpstr>¿Cómo se forman?</vt:lpstr>
      <vt:lpstr>Presentación de PowerPoint</vt:lpstr>
      <vt:lpstr>Meteorización</vt:lpstr>
      <vt:lpstr>Presentación de PowerPoint</vt:lpstr>
      <vt:lpstr>Presentación de PowerPoint</vt:lpstr>
      <vt:lpstr>Erosión y transporte</vt:lpstr>
      <vt:lpstr>Diagénesis</vt:lpstr>
      <vt:lpstr>Rocas sedimentarias</vt:lpstr>
      <vt:lpstr>Presentación de PowerPoint</vt:lpstr>
      <vt:lpstr>Presentación de PowerPoint</vt:lpstr>
      <vt:lpstr>Lutita</vt:lpstr>
      <vt:lpstr>Arenisca</vt:lpstr>
      <vt:lpstr>Conglomerado y Brecha</vt:lpstr>
      <vt:lpstr>Presentación de PowerPoint</vt:lpstr>
      <vt:lpstr>Ambientes sedimentarios</vt:lpstr>
      <vt:lpstr>Principios estratigráficos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Rocas sedimentarias</dc:title>
  <dc:creator>Vale araya</dc:creator>
  <cp:lastModifiedBy>Vale araya</cp:lastModifiedBy>
  <cp:revision>1</cp:revision>
  <dcterms:created xsi:type="dcterms:W3CDTF">2020-04-29T20:50:24Z</dcterms:created>
  <dcterms:modified xsi:type="dcterms:W3CDTF">2020-04-29T20:50:33Z</dcterms:modified>
</cp:coreProperties>
</file>