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Libre Franklin"/>
      <p:regular r:id="rId14"/>
      <p:bold r:id="rId15"/>
      <p:italic r:id="rId16"/>
      <p:boldItalic r:id="rId17"/>
    </p:embeddedFont>
    <p:embeddedFont>
      <p:font typeface="Franklin Gothic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jvlDwvLFfrSY+jFqbgq3P+38L2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LibreFranklin-bold.fntdata"/><Relationship Id="rId14" Type="http://schemas.openxmlformats.org/officeDocument/2006/relationships/font" Target="fonts/LibreFranklin-regular.fntdata"/><Relationship Id="rId17" Type="http://schemas.openxmlformats.org/officeDocument/2006/relationships/font" Target="fonts/LibreFranklin-boldItalic.fntdata"/><Relationship Id="rId16" Type="http://schemas.openxmlformats.org/officeDocument/2006/relationships/font" Target="fonts/LibreFranklin-italic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FranklinGothi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21b05694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21b0569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21b056944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21b05694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0"/>
          <p:cNvSpPr txBox="1"/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Franklin Gothic"/>
              <a:buNone/>
              <a:defRPr sz="3600">
                <a:solidFill>
                  <a:srgbClr val="FEFEF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196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012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012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Franklin Gothic"/>
              <a:buNone/>
              <a:defRPr b="0" sz="24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/>
          <p:nvPr>
            <p:ph idx="2" type="pic"/>
          </p:nvPr>
        </p:nvSpPr>
        <p:spPr>
          <a:xfrm>
            <a:off x="447817" y="641350"/>
            <a:ext cx="11290859" cy="3651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581192" y="5260127"/>
            <a:ext cx="11029617" cy="998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 rot="5400000">
            <a:off x="4269976" y="-1352783"/>
            <a:ext cx="3652047" cy="11029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7914" lvl="0" marL="457200" algn="l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SzPts val="1564"/>
              <a:buChar char="◼"/>
              <a:defRPr/>
            </a:lvl1pPr>
            <a:lvl2pPr indent="-310387" lvl="1" marL="914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2pPr>
            <a:lvl3pPr indent="-304546" lvl="2" marL="1371600" algn="l">
              <a:spcBef>
                <a:spcPts val="600"/>
              </a:spcBef>
              <a:spcAft>
                <a:spcPts val="0"/>
              </a:spcAft>
              <a:buSzPts val="1196"/>
              <a:buChar char="◼"/>
              <a:defRPr/>
            </a:lvl3pPr>
            <a:lvl4pPr indent="-292861" lvl="3" marL="1828800" algn="l">
              <a:spcBef>
                <a:spcPts val="600"/>
              </a:spcBef>
              <a:spcAft>
                <a:spcPts val="0"/>
              </a:spcAft>
              <a:buSzPts val="1012"/>
              <a:buChar char="◼"/>
              <a:defRPr/>
            </a:lvl4pPr>
            <a:lvl5pPr indent="-292861" lvl="4" marL="2286000" algn="l">
              <a:spcBef>
                <a:spcPts val="600"/>
              </a:spcBef>
              <a:spcAft>
                <a:spcPts val="0"/>
              </a:spcAft>
              <a:buSzPts val="1012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/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0"/>
          <p:cNvSpPr txBox="1"/>
          <p:nvPr>
            <p:ph type="title"/>
          </p:nvPr>
        </p:nvSpPr>
        <p:spPr>
          <a:xfrm rot="5400000">
            <a:off x="7362637" y="1705163"/>
            <a:ext cx="4807326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Franklin Gothic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 rot="5400000">
            <a:off x="1952072" y="-313549"/>
            <a:ext cx="4807326" cy="716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00" name="Google Shape;100;p20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0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Franklin Gothic"/>
              <a:buNone/>
              <a:defRPr sz="36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19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012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012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12"/>
          <p:cNvSpPr txBox="1"/>
          <p:nvPr>
            <p:ph type="title"/>
          </p:nvPr>
        </p:nvSpPr>
        <p:spPr>
          <a:xfrm>
            <a:off x="581193" y="2393950"/>
            <a:ext cx="11029615" cy="2147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Franklin Gothic"/>
              <a:buNone/>
              <a:defRPr b="0" sz="3600" cap="none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81193" y="2228003"/>
            <a:ext cx="5194767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6416039" y="2228003"/>
            <a:ext cx="5194769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581191" y="2250891"/>
            <a:ext cx="5194769" cy="557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40"/>
              <a:buNone/>
              <a:defRPr b="0" sz="20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60" name="Google Shape;60;p14"/>
          <p:cNvSpPr txBox="1"/>
          <p:nvPr>
            <p:ph idx="2" type="body"/>
          </p:nvPr>
        </p:nvSpPr>
        <p:spPr>
          <a:xfrm>
            <a:off x="581194" y="2926052"/>
            <a:ext cx="5194766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3" type="body"/>
          </p:nvPr>
        </p:nvSpPr>
        <p:spPr>
          <a:xfrm>
            <a:off x="6416039" y="2250892"/>
            <a:ext cx="5194770" cy="553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  <a:defRPr b="0" sz="20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62" name="Google Shape;62;p14"/>
          <p:cNvSpPr txBox="1"/>
          <p:nvPr>
            <p:ph idx="4" type="body"/>
          </p:nvPr>
        </p:nvSpPr>
        <p:spPr>
          <a:xfrm>
            <a:off x="6416037" y="2926052"/>
            <a:ext cx="5194771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/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7"/>
          <p:cNvSpPr txBox="1"/>
          <p:nvPr>
            <p:ph type="title"/>
          </p:nvPr>
        </p:nvSpPr>
        <p:spPr>
          <a:xfrm>
            <a:off x="767857" y="933450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Franklin Gothic"/>
              <a:buNone/>
              <a:defRPr b="0" sz="24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900928" y="1179829"/>
            <a:ext cx="6650991" cy="465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767857" y="2836654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7605951" y="645691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581192" y="6452590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10558300" y="645691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800"/>
              <a:buFont typeface="Franklin Gothic"/>
              <a:buNone/>
              <a:defRPr b="0" i="0" sz="2800" u="none" cap="none" strike="noStrike">
                <a:solidFill>
                  <a:srgbClr val="FEFEFE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7914" lvl="0" marL="457200" marR="0" rtl="0" algn="l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  <a:defRPr b="0" i="0" sz="17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10387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04546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96"/>
              <a:buFont typeface="Noto Sans Symbols"/>
              <a:buChar char="◼"/>
              <a:defRPr b="0" i="0" sz="13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92861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861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11" name="Google Shape;11;p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8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8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  <a:defRPr b="0" i="0" sz="2800" u="none" cap="none" strike="noStrike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7914" lvl="0" marL="457200" marR="0" rtl="0" algn="l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  <a:defRPr b="0" i="0" sz="17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10387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04546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96"/>
              <a:buFont typeface="Noto Sans Symbols"/>
              <a:buChar char="◼"/>
              <a:defRPr b="0" i="0" sz="13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92861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861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4" name="Google Shape;24;p7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5" name="Google Shape;25;p7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27" name="Google Shape;27;p7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7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7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5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 b="13516" l="0" r="0" t="30234"/>
          <a:stretch/>
        </p:blipFill>
        <p:spPr>
          <a:xfrm>
            <a:off x="20" y="10"/>
            <a:ext cx="12191980" cy="68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/>
          <p:nvPr/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"/>
          <p:cNvSpPr/>
          <p:nvPr/>
        </p:nvSpPr>
        <p:spPr>
          <a:xfrm>
            <a:off x="515583" y="601197"/>
            <a:ext cx="5009388" cy="578936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"/>
          <p:cNvSpPr txBox="1"/>
          <p:nvPr>
            <p:ph type="ctrTitle"/>
          </p:nvPr>
        </p:nvSpPr>
        <p:spPr>
          <a:xfrm>
            <a:off x="837126" y="1419225"/>
            <a:ext cx="4320227" cy="23951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ranklin Gothic"/>
              <a:buNone/>
            </a:pPr>
            <a:r>
              <a:rPr lang="es-CL" sz="4000">
                <a:solidFill>
                  <a:srgbClr val="FFFFFF"/>
                </a:solidFill>
              </a:rPr>
              <a:t>CORRECCIONES DE GRAVEDAD</a:t>
            </a:r>
            <a:endParaRPr/>
          </a:p>
        </p:txBody>
      </p:sp>
      <p:sp>
        <p:nvSpPr>
          <p:cNvPr id="115" name="Google Shape;115;p1"/>
          <p:cNvSpPr txBox="1"/>
          <p:nvPr>
            <p:ph idx="1" type="subTitle"/>
          </p:nvPr>
        </p:nvSpPr>
        <p:spPr>
          <a:xfrm>
            <a:off x="837126" y="3824577"/>
            <a:ext cx="4320228" cy="1614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2"/>
              <a:buNone/>
            </a:pPr>
            <a:r>
              <a:rPr lang="es-CL" sz="1665">
                <a:solidFill>
                  <a:srgbClr val="FFFFFF"/>
                </a:solidFill>
              </a:rPr>
              <a:t>CURSO: GEOFÍSICA GENERAL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SzPts val="1532"/>
              <a:buNone/>
            </a:pPr>
            <a:r>
              <a:rPr lang="es-CL" sz="1665">
                <a:solidFill>
                  <a:srgbClr val="FFFFFF"/>
                </a:solidFill>
              </a:rPr>
              <a:t>AUX: FELIPE CÉSPEDES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SzPts val="1532"/>
              <a:buNone/>
            </a:pPr>
            <a:r>
              <a:rPr lang="es-CL" sz="1665">
                <a:solidFill>
                  <a:srgbClr val="FFFFFF"/>
                </a:solidFill>
              </a:rPr>
              <a:t>	BORJA FARAH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SzPts val="1532"/>
              <a:buNone/>
            </a:pPr>
            <a:r>
              <a:rPr lang="es-CL" sz="1665">
                <a:solidFill>
                  <a:srgbClr val="FFFFFF"/>
                </a:solidFill>
              </a:rPr>
              <a:t>PROFESOR: DANIEL DIAZ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SzPts val="1532"/>
              <a:buNone/>
            </a:pPr>
            <a:r>
              <a:t/>
            </a:r>
            <a:endParaRPr sz="1665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Franklin Gothic"/>
              <a:buNone/>
            </a:pPr>
            <a:r>
              <a:rPr lang="es-CL" sz="3000"/>
              <a:t>MATERIA:</a:t>
            </a:r>
            <a:endParaRPr/>
          </a:p>
        </p:txBody>
      </p:sp>
      <p:sp>
        <p:nvSpPr>
          <p:cNvPr id="121" name="Google Shape;121;p2"/>
          <p:cNvSpPr txBox="1"/>
          <p:nvPr>
            <p:ph idx="1" type="body"/>
          </p:nvPr>
        </p:nvSpPr>
        <p:spPr>
          <a:xfrm>
            <a:off x="581192" y="1890876"/>
            <a:ext cx="4820541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8"/>
              <a:buChar char="◼"/>
            </a:pPr>
            <a:r>
              <a:rPr lang="es-CL" sz="2400"/>
              <a:t>Anomalías de Gravedad:</a:t>
            </a:r>
            <a:endParaRPr/>
          </a:p>
          <a:p>
            <a:pPr indent="-457200" lvl="0" marL="457200" rtl="0" algn="l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SzPts val="2208"/>
              <a:buFont typeface="Franklin Gothic"/>
              <a:buAutoNum type="arabicPeriod"/>
            </a:pPr>
            <a:r>
              <a:rPr lang="es-CL" sz="2400"/>
              <a:t>Corrección de Aire Libre</a:t>
            </a:r>
            <a:endParaRPr/>
          </a:p>
          <a:p>
            <a:pPr indent="-457200" lvl="0" marL="457200" rtl="0" algn="l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SzPts val="2208"/>
              <a:buFont typeface="Franklin Gothic"/>
              <a:buAutoNum type="arabicPeriod"/>
            </a:pPr>
            <a:r>
              <a:rPr lang="es-CL" sz="2400"/>
              <a:t>Corrección de Bouguer</a:t>
            </a:r>
            <a:endParaRPr sz="2400"/>
          </a:p>
        </p:txBody>
      </p:sp>
      <p:pic>
        <p:nvPicPr>
          <p:cNvPr descr="Imagen que contiene huevo, alimentos&#10;&#10;Descripción generada automáticamente" id="122" name="Google Shape;12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5374" y="1795462"/>
            <a:ext cx="7065434" cy="4360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 txBox="1"/>
          <p:nvPr>
            <p:ph type="title"/>
          </p:nvPr>
        </p:nvSpPr>
        <p:spPr>
          <a:xfrm>
            <a:off x="581192" y="702156"/>
            <a:ext cx="6962608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es-CL"/>
              <a:t>AL MEDIR GRAVEDAD, IMPORTA DONDE?</a:t>
            </a:r>
            <a:endParaRPr/>
          </a:p>
        </p:txBody>
      </p:sp>
      <p:sp>
        <p:nvSpPr>
          <p:cNvPr id="128" name="Google Shape;128;p3"/>
          <p:cNvSpPr txBox="1"/>
          <p:nvPr/>
        </p:nvSpPr>
        <p:spPr>
          <a:xfrm>
            <a:off x="581193" y="2213985"/>
            <a:ext cx="737082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s-CL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Si, ya que hay variaciones de densidad local que hacen que el valor de gravedad observada sea diferente al valor de gravedad teórico.</a:t>
            </a:r>
            <a:endParaRPr/>
          </a:p>
        </p:txBody>
      </p:sp>
      <p:pic>
        <p:nvPicPr>
          <p:cNvPr id="129" name="Google Shape;12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8836" y="4515985"/>
            <a:ext cx="3175635" cy="2168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 txBox="1"/>
          <p:nvPr/>
        </p:nvSpPr>
        <p:spPr>
          <a:xfrm>
            <a:off x="581192" y="2963301"/>
            <a:ext cx="7503190" cy="179908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8878" l="-506" r="0" t="-6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pic>
        <p:nvPicPr>
          <p:cNvPr descr="Imagen que contiene texto, mapa&#10;&#10;Descripción generada automáticamente" id="131" name="Google Shape;13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83894" y="1312611"/>
            <a:ext cx="3975100" cy="53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es-CL"/>
              <a:t>GEOIDE, ELIPSOIDE DE REFERENCIA Y SUPERFICIE</a:t>
            </a:r>
            <a:endParaRPr/>
          </a:p>
        </p:txBody>
      </p:sp>
      <p:pic>
        <p:nvPicPr>
          <p:cNvPr descr="Imagen que contiene accesorio, paraguas, dibujo&#10;&#10;Descripción generada automáticamente" id="137" name="Google Shape;137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286" y="4354394"/>
            <a:ext cx="7239000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 txBox="1"/>
          <p:nvPr/>
        </p:nvSpPr>
        <p:spPr>
          <a:xfrm>
            <a:off x="930729" y="2383971"/>
            <a:ext cx="7919357" cy="175432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596" l="-319" r="0" t="-143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10400" y="4597617"/>
            <a:ext cx="5181600" cy="17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es-CL"/>
              <a:t>CORRECCION DE AIRE LIBRE</a:t>
            </a:r>
            <a:endParaRPr/>
          </a:p>
        </p:txBody>
      </p:sp>
      <p:pic>
        <p:nvPicPr>
          <p:cNvPr descr="Una captura de pantalla de un celular con letras&#10;&#10;Descripción generada automáticamente" id="145" name="Google Shape;145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1572" y="1612106"/>
            <a:ext cx="5709249" cy="437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581192" y="1890876"/>
            <a:ext cx="521545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Esta corrección toma en cuenta la disminución de gravedad debido a la altura de la medición.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s-CL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 es llevar la medición al NIVEL DEL MAR.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826121" y="4507228"/>
            <a:ext cx="4744753" cy="147732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127" l="-799" r="0" t="-170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826121" y="3316392"/>
            <a:ext cx="4970522" cy="78098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6348" l="-764" r="0" t="-158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es-CL"/>
              <a:t>CORRECCIÓN DE BOUGUER</a:t>
            </a:r>
            <a:endParaRPr/>
          </a:p>
        </p:txBody>
      </p:sp>
      <p:pic>
        <p:nvPicPr>
          <p:cNvPr id="154" name="Google Shape;154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40073"/>
          <a:stretch/>
        </p:blipFill>
        <p:spPr>
          <a:xfrm>
            <a:off x="5048526" y="927490"/>
            <a:ext cx="7355745" cy="223046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/>
          <p:nvPr/>
        </p:nvSpPr>
        <p:spPr>
          <a:xfrm>
            <a:off x="581192" y="2042724"/>
            <a:ext cx="4467334" cy="92333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8105" l="-849" r="0" t="-270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156" name="Google Shape;156;p6"/>
          <p:cNvSpPr txBox="1"/>
          <p:nvPr/>
        </p:nvSpPr>
        <p:spPr>
          <a:xfrm>
            <a:off x="581192" y="3164504"/>
            <a:ext cx="694627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Vamos a suponer que toda la superficie sobre el nivel del mar es una </a:t>
            </a:r>
            <a:r>
              <a:rPr b="1" lang="es-CL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placa infinita y homogénea, de grosor igual a la altura de medición</a:t>
            </a:r>
            <a:r>
              <a:rPr lang="es-CL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(desde el elipsoide). </a:t>
            </a:r>
            <a:endParaRPr/>
          </a:p>
        </p:txBody>
      </p:sp>
      <p:sp>
        <p:nvSpPr>
          <p:cNvPr id="157" name="Google Shape;157;p6"/>
          <p:cNvSpPr txBox="1"/>
          <p:nvPr/>
        </p:nvSpPr>
        <p:spPr>
          <a:xfrm>
            <a:off x="581192" y="4356620"/>
            <a:ext cx="4642757" cy="7428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1666" l="-819" r="0" t="-333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158" name="Google Shape;158;p6"/>
          <p:cNvSpPr txBox="1"/>
          <p:nvPr/>
        </p:nvSpPr>
        <p:spPr>
          <a:xfrm>
            <a:off x="581192" y="5368238"/>
            <a:ext cx="10114022" cy="99456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51898" l="-375" r="0" t="-265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721b05694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4702" y="899248"/>
            <a:ext cx="8532725" cy="537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721b056944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5948" y="680654"/>
            <a:ext cx="7960093" cy="617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videndVTI">
  <a:themeElements>
    <a:clrScheme name="AnalogousFromDarkSeedLeftStep">
      <a:dk1>
        <a:srgbClr val="000000"/>
      </a:dk1>
      <a:lt1>
        <a:srgbClr val="FFFFFF"/>
      </a:lt1>
      <a:dk2>
        <a:srgbClr val="412429"/>
      </a:dk2>
      <a:lt2>
        <a:srgbClr val="E2E7E8"/>
      </a:lt2>
      <a:accent1>
        <a:srgbClr val="E64C2A"/>
      </a:accent1>
      <a:accent2>
        <a:srgbClr val="D41845"/>
      </a:accent2>
      <a:accent3>
        <a:srgbClr val="E62AA5"/>
      </a:accent3>
      <a:accent4>
        <a:srgbClr val="C618D4"/>
      </a:accent4>
      <a:accent5>
        <a:srgbClr val="8A2AE6"/>
      </a:accent5>
      <a:accent6>
        <a:srgbClr val="4F40DB"/>
      </a:accent6>
      <a:hlink>
        <a:srgbClr val="A155C6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videndVTI">
  <a:themeElements>
    <a:clrScheme name="AnalogousFromDarkSeedLeftStep">
      <a:dk1>
        <a:srgbClr val="000000"/>
      </a:dk1>
      <a:lt1>
        <a:srgbClr val="FFFFFF"/>
      </a:lt1>
      <a:dk2>
        <a:srgbClr val="412429"/>
      </a:dk2>
      <a:lt2>
        <a:srgbClr val="E2E7E8"/>
      </a:lt2>
      <a:accent1>
        <a:srgbClr val="E64C2A"/>
      </a:accent1>
      <a:accent2>
        <a:srgbClr val="D41845"/>
      </a:accent2>
      <a:accent3>
        <a:srgbClr val="E62AA5"/>
      </a:accent3>
      <a:accent4>
        <a:srgbClr val="C618D4"/>
      </a:accent4>
      <a:accent5>
        <a:srgbClr val="8A2AE6"/>
      </a:accent5>
      <a:accent6>
        <a:srgbClr val="4F40DB"/>
      </a:accent6>
      <a:hlink>
        <a:srgbClr val="A155C6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2020-03-27T14:08:28Z</dcterms:created>
  <dc:creator>Felipe Andres Cespedes Bravo (felipe.cespedes.b)</dc:creator>
</cp:coreProperties>
</file>