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5143500" cx="9144000"/>
  <p:notesSz cx="6858000" cy="9144000"/>
  <p:embeddedFontLst>
    <p:embeddedFont>
      <p:font typeface="Raleway"/>
      <p:regular r:id="rId28"/>
      <p:bold r:id="rId29"/>
      <p:italic r:id="rId30"/>
      <p:boldItalic r:id="rId31"/>
    </p:embeddedFont>
    <p:embeddedFont>
      <p:font typeface="Lato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Raleway-regular.fntdata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aleway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aleway-boldItalic.fntdata"/><Relationship Id="rId30" Type="http://schemas.openxmlformats.org/officeDocument/2006/relationships/font" Target="fonts/Raleway-italic.fntdata"/><Relationship Id="rId11" Type="http://schemas.openxmlformats.org/officeDocument/2006/relationships/slide" Target="slides/slide6.xml"/><Relationship Id="rId33" Type="http://schemas.openxmlformats.org/officeDocument/2006/relationships/font" Target="fonts/Lato-bold.fntdata"/><Relationship Id="rId10" Type="http://schemas.openxmlformats.org/officeDocument/2006/relationships/slide" Target="slides/slide5.xml"/><Relationship Id="rId32" Type="http://schemas.openxmlformats.org/officeDocument/2006/relationships/font" Target="fonts/Lato-regular.fntdata"/><Relationship Id="rId13" Type="http://schemas.openxmlformats.org/officeDocument/2006/relationships/slide" Target="slides/slide8.xml"/><Relationship Id="rId35" Type="http://schemas.openxmlformats.org/officeDocument/2006/relationships/font" Target="fonts/Lato-boldItalic.fntdata"/><Relationship Id="rId12" Type="http://schemas.openxmlformats.org/officeDocument/2006/relationships/slide" Target="slides/slide7.xml"/><Relationship Id="rId34" Type="http://schemas.openxmlformats.org/officeDocument/2006/relationships/font" Target="fonts/Lato-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8659815f1f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8659815f1f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8659815f1f_0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8659815f1f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8659815f1f_0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8659815f1f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8659815f1f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8659815f1f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8659815f1f_0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8659815f1f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8659815f1f_0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8659815f1f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8659815f1f_0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8659815f1f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8659815f1f_0_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8659815f1f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8659815f1f_0_1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8659815f1f_0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8659815f1f_0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8659815f1f_0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896044bfa7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896044bfa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8659815f1f_0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8659815f1f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8659815f1f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8659815f1f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8659815f1f_1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8659815f1f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8659815f1f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8659815f1f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8659815f1f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8659815f1f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8659815f1f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8659815f1f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8659815f1f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8659815f1f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8659815f1f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8659815f1f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896044bfa7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896044bfa7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8659815f1f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8659815f1f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Relationship Id="rId4" Type="http://schemas.openxmlformats.org/officeDocument/2006/relationships/image" Target="../media/image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Relationship Id="rId4" Type="http://schemas.openxmlformats.org/officeDocument/2006/relationships/image" Target="../media/image1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Relationship Id="rId4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Auxiliar 6: Sismología	</a:t>
            </a:r>
            <a:endParaRPr/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Auxiliares: Felipe Céspedes y Borja Farah	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Profesor: Daniel Díaz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2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CONSTANTES DE LAMÉ</a:t>
            </a:r>
            <a:endParaRPr/>
          </a:p>
        </p:txBody>
      </p:sp>
      <p:sp>
        <p:nvSpPr>
          <p:cNvPr id="153" name="Google Shape;153;p22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s" sz="1800"/>
              <a:t>Asumiendo un medio isótropo y homogéneo, tenemos la siguiente relación matricial.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154" name="Google Shape;15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9500" y="3171600"/>
            <a:ext cx="3930125" cy="142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73243" y="3188938"/>
            <a:ext cx="2152657" cy="138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3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ONDAS SÍSMICAS</a:t>
            </a:r>
            <a:endParaRPr/>
          </a:p>
        </p:txBody>
      </p:sp>
      <p:sp>
        <p:nvSpPr>
          <p:cNvPr id="161" name="Google Shape;161;p23"/>
          <p:cNvSpPr txBox="1"/>
          <p:nvPr>
            <p:ph idx="1" type="body"/>
          </p:nvPr>
        </p:nvSpPr>
        <p:spPr>
          <a:xfrm>
            <a:off x="729450" y="2078875"/>
            <a:ext cx="49110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s" sz="1800"/>
              <a:t>Propagación de una perturbación (deformación) en un medio.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s" sz="1800"/>
              <a:t>Pueden ser ondas de cuerpo o de superficie.</a:t>
            </a:r>
            <a:endParaRPr sz="1800"/>
          </a:p>
        </p:txBody>
      </p:sp>
      <p:pic>
        <p:nvPicPr>
          <p:cNvPr id="162" name="Google Shape;16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1902" y="1439528"/>
            <a:ext cx="4183373" cy="302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ONDAS DE CUERPO	</a:t>
            </a:r>
            <a:endParaRPr/>
          </a:p>
        </p:txBody>
      </p:sp>
      <p:sp>
        <p:nvSpPr>
          <p:cNvPr id="168" name="Google Shape;168;p2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s" sz="1800"/>
              <a:t>Pueden ser: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s" sz="1800"/>
              <a:t>Ondas P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s" sz="1800"/>
              <a:t>Ondas S</a:t>
            </a:r>
            <a:endParaRPr sz="1800"/>
          </a:p>
        </p:txBody>
      </p:sp>
      <p:pic>
        <p:nvPicPr>
          <p:cNvPr id="169" name="Google Shape;16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1000" y="1907054"/>
            <a:ext cx="4636225" cy="260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ONDAS P</a:t>
            </a:r>
            <a:endParaRPr/>
          </a:p>
        </p:txBody>
      </p:sp>
      <p:sp>
        <p:nvSpPr>
          <p:cNvPr id="175" name="Google Shape;175;p25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s" sz="1800"/>
              <a:t>La perturbación genera un cambio de volumen en el medio.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176" name="Google Shape;17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3726" y="2571750"/>
            <a:ext cx="4783049" cy="176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96450" y="4339975"/>
            <a:ext cx="4037600" cy="56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6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ONDAS P</a:t>
            </a:r>
            <a:endParaRPr/>
          </a:p>
        </p:txBody>
      </p:sp>
      <p:sp>
        <p:nvSpPr>
          <p:cNvPr id="183" name="Google Shape;183;p26"/>
          <p:cNvSpPr txBox="1"/>
          <p:nvPr>
            <p:ph idx="1" type="body"/>
          </p:nvPr>
        </p:nvSpPr>
        <p:spPr>
          <a:xfrm>
            <a:off x="729450" y="2132600"/>
            <a:ext cx="37158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s" sz="1800"/>
              <a:t>En fluidos el módulo de corte es cero</a:t>
            </a:r>
            <a:endParaRPr sz="1800"/>
          </a:p>
        </p:txBody>
      </p:sp>
      <p:pic>
        <p:nvPicPr>
          <p:cNvPr id="184" name="Google Shape;18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4412" y="2840362"/>
            <a:ext cx="4578775" cy="220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7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ONDA S	</a:t>
            </a:r>
            <a:endParaRPr/>
          </a:p>
        </p:txBody>
      </p:sp>
      <p:sp>
        <p:nvSpPr>
          <p:cNvPr id="190" name="Google Shape;190;p27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s" sz="1800"/>
              <a:t> Ondas asociadas a perturbaciones de cizalle.</a:t>
            </a:r>
            <a:endParaRPr sz="1800"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s" sz="1800"/>
              <a:t>No produce variaciones en el volumen.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191" name="Google Shape;19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7700" y="3200900"/>
            <a:ext cx="4212200" cy="176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8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Onda S	</a:t>
            </a:r>
            <a:endParaRPr/>
          </a:p>
        </p:txBody>
      </p:sp>
      <p:sp>
        <p:nvSpPr>
          <p:cNvPr id="197" name="Google Shape;197;p28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s" sz="1800"/>
              <a:t>Como en fluidos </a:t>
            </a:r>
            <a:r>
              <a:rPr lang="es" sz="1800">
                <a:solidFill>
                  <a:srgbClr val="4D515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μ = 0, </a:t>
            </a:r>
            <a:r>
              <a:rPr b="1" lang="es" sz="1800">
                <a:solidFill>
                  <a:srgbClr val="4D515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no se propagan en fluidos.</a:t>
            </a:r>
            <a:r>
              <a:rPr lang="es" sz="1800">
                <a:solidFill>
                  <a:srgbClr val="4D515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sz="1800"/>
          </a:p>
        </p:txBody>
      </p:sp>
      <p:pic>
        <p:nvPicPr>
          <p:cNvPr id="198" name="Google Shape;19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7387" y="2746350"/>
            <a:ext cx="4809225" cy="216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9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Velocidades </a:t>
            </a:r>
            <a:r>
              <a:rPr lang="es">
                <a:solidFill>
                  <a:srgbClr val="202122"/>
                </a:solidFill>
                <a:highlight>
                  <a:srgbClr val="FFFFFF"/>
                </a:highlight>
              </a:rPr>
              <a:t>α y </a:t>
            </a:r>
            <a:r>
              <a:rPr lang="es">
                <a:solidFill>
                  <a:srgbClr val="222222"/>
                </a:solidFill>
                <a:highlight>
                  <a:srgbClr val="FFFFFF"/>
                </a:highlight>
              </a:rPr>
              <a:t>β en profundidad</a:t>
            </a:r>
            <a:endParaRPr/>
          </a:p>
        </p:txBody>
      </p:sp>
      <p:pic>
        <p:nvPicPr>
          <p:cNvPr id="204" name="Google Shape;20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76848" y="1853848"/>
            <a:ext cx="3439425" cy="324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0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DIFERENCIA ENTRE VELOCIDADES</a:t>
            </a:r>
            <a:endParaRPr/>
          </a:p>
        </p:txBody>
      </p:sp>
      <p:sp>
        <p:nvSpPr>
          <p:cNvPr id="210" name="Google Shape;210;p30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s" sz="1800"/>
              <a:t>La forma tradicional de calcular la distancia epicentral es utilizando la diferencia entre t</a:t>
            </a:r>
            <a:r>
              <a:rPr lang="es" sz="1200"/>
              <a:t>p </a:t>
            </a:r>
            <a:r>
              <a:rPr lang="es" sz="1800"/>
              <a:t>y t</a:t>
            </a:r>
            <a:r>
              <a:rPr lang="es" sz="1200"/>
              <a:t>s</a:t>
            </a:r>
            <a:r>
              <a:rPr lang="es" sz="1800"/>
              <a:t>.</a:t>
            </a:r>
            <a:endParaRPr sz="1800"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s" sz="1800"/>
              <a:t> </a:t>
            </a:r>
            <a:endParaRPr sz="18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7325" y="765425"/>
            <a:ext cx="6229350" cy="432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SISMOLOGÍA</a:t>
            </a:r>
            <a:endParaRPr/>
          </a:p>
        </p:txBody>
      </p:sp>
      <p:cxnSp>
        <p:nvCxnSpPr>
          <p:cNvPr id="93" name="Google Shape;93;p14"/>
          <p:cNvCxnSpPr>
            <a:endCxn id="94" idx="1"/>
          </p:cNvCxnSpPr>
          <p:nvPr/>
        </p:nvCxnSpPr>
        <p:spPr>
          <a:xfrm>
            <a:off x="2190175" y="3380925"/>
            <a:ext cx="2608800" cy="11700"/>
          </a:xfrm>
          <a:prstGeom prst="straightConnector1">
            <a:avLst/>
          </a:prstGeom>
          <a:noFill/>
          <a:ln cap="flat" cmpd="sng" w="28575">
            <a:solidFill>
              <a:srgbClr val="4A86E8"/>
            </a:solidFill>
            <a:prstDash val="solid"/>
            <a:round/>
            <a:headEnd len="med" w="med" type="oval"/>
            <a:tailEnd len="med" w="med" type="triangle"/>
          </a:ln>
        </p:spPr>
      </p:cxnSp>
      <p:sp>
        <p:nvSpPr>
          <p:cNvPr id="95" name="Google Shape;95;p14"/>
          <p:cNvSpPr txBox="1"/>
          <p:nvPr/>
        </p:nvSpPr>
        <p:spPr>
          <a:xfrm>
            <a:off x="886325" y="2056350"/>
            <a:ext cx="2135400" cy="4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Gravedad</a:t>
            </a:r>
            <a:endParaRPr b="1"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6" name="Google Shape;96;p14"/>
          <p:cNvSpPr txBox="1"/>
          <p:nvPr/>
        </p:nvSpPr>
        <p:spPr>
          <a:xfrm>
            <a:off x="4798975" y="2056350"/>
            <a:ext cx="2135400" cy="4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Densidad</a:t>
            </a:r>
            <a:endParaRPr b="1"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97" name="Google Shape;97;p14"/>
          <p:cNvCxnSpPr>
            <a:endCxn id="96" idx="1"/>
          </p:cNvCxnSpPr>
          <p:nvPr/>
        </p:nvCxnSpPr>
        <p:spPr>
          <a:xfrm>
            <a:off x="2190175" y="2279700"/>
            <a:ext cx="2608800" cy="11700"/>
          </a:xfrm>
          <a:prstGeom prst="straightConnector1">
            <a:avLst/>
          </a:prstGeom>
          <a:noFill/>
          <a:ln cap="flat" cmpd="sng" w="28575">
            <a:solidFill>
              <a:srgbClr val="4A86E8"/>
            </a:solidFill>
            <a:prstDash val="solid"/>
            <a:round/>
            <a:headEnd len="med" w="med" type="oval"/>
            <a:tailEnd len="med" w="med" type="triangle"/>
          </a:ln>
        </p:spPr>
      </p:cxnSp>
      <p:sp>
        <p:nvSpPr>
          <p:cNvPr id="98" name="Google Shape;98;p14"/>
          <p:cNvSpPr txBox="1"/>
          <p:nvPr/>
        </p:nvSpPr>
        <p:spPr>
          <a:xfrm>
            <a:off x="729450" y="3157575"/>
            <a:ext cx="1504200" cy="4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Velocidad de onda</a:t>
            </a:r>
            <a:endParaRPr b="1"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4" name="Google Shape;94;p14"/>
          <p:cNvSpPr txBox="1"/>
          <p:nvPr/>
        </p:nvSpPr>
        <p:spPr>
          <a:xfrm>
            <a:off x="4798975" y="3157575"/>
            <a:ext cx="2023200" cy="4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Propiedades elásticas</a:t>
            </a:r>
            <a:endParaRPr b="1"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2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DIFERENCIA ENTRE VELOCIDADES</a:t>
            </a:r>
            <a:endParaRPr/>
          </a:p>
        </p:txBody>
      </p:sp>
      <p:sp>
        <p:nvSpPr>
          <p:cNvPr id="221" name="Google Shape;221;p32"/>
          <p:cNvSpPr txBox="1"/>
          <p:nvPr>
            <p:ph idx="1" type="body"/>
          </p:nvPr>
        </p:nvSpPr>
        <p:spPr>
          <a:xfrm>
            <a:off x="729450" y="2172875"/>
            <a:ext cx="37425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s" sz="1800"/>
              <a:t>Podemos explotar la diferencia t</a:t>
            </a:r>
            <a:r>
              <a:rPr lang="es" sz="1200"/>
              <a:t>p </a:t>
            </a:r>
            <a:r>
              <a:rPr lang="es" sz="1800"/>
              <a:t>- t</a:t>
            </a:r>
            <a:r>
              <a:rPr lang="es" sz="1200"/>
              <a:t>s</a:t>
            </a:r>
            <a:r>
              <a:rPr lang="es" sz="1800"/>
              <a:t> para tener un radio (más bien semi esfera) de ocurrencia.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222" name="Google Shape;22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2900" y="2028138"/>
            <a:ext cx="3888300" cy="255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3"/>
          <p:cNvSpPr txBox="1"/>
          <p:nvPr>
            <p:ph type="title"/>
          </p:nvPr>
        </p:nvSpPr>
        <p:spPr>
          <a:xfrm>
            <a:off x="729450" y="1318650"/>
            <a:ext cx="7688700" cy="85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/>
              <a:t>P1. A y B son dos estaciones </a:t>
            </a:r>
            <a:r>
              <a:rPr lang="es" sz="1400"/>
              <a:t>sismológicas</a:t>
            </a:r>
            <a:r>
              <a:rPr lang="es" sz="1400"/>
              <a:t> que se ubican en -50km y 50km respectivamente sobre una recta. Si ocurre un sismo superficial colineal entre las dos estaciones, considerando </a:t>
            </a:r>
            <a:r>
              <a:rPr lang="es" sz="1400"/>
              <a:t>sólido</a:t>
            </a:r>
            <a:r>
              <a:rPr lang="es" sz="1400"/>
              <a:t> de Poisson y Vp = 6 km/s, determinar: </a:t>
            </a:r>
            <a:endParaRPr sz="1400"/>
          </a:p>
        </p:txBody>
      </p:sp>
      <p:sp>
        <p:nvSpPr>
          <p:cNvPr id="228" name="Google Shape;228;p33"/>
          <p:cNvSpPr txBox="1"/>
          <p:nvPr>
            <p:ph idx="1" type="body"/>
          </p:nvPr>
        </p:nvSpPr>
        <p:spPr>
          <a:xfrm>
            <a:off x="729450" y="3481675"/>
            <a:ext cx="7688700" cy="115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a) </a:t>
            </a:r>
            <a:r>
              <a:rPr lang="es"/>
              <a:t>Ubicación</a:t>
            </a:r>
            <a:r>
              <a:rPr lang="es"/>
              <a:t> del evento utilizando las diferencias de tiempo de llegada de las Ondas S y P:</a:t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s"/>
              <a:t> (TS − TP)A = 9,95[s]                                  (TS − TP)B = 8,12[s]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s"/>
              <a:t>b) Calcular los tiempos de viaje de las Ondas P y S a las estaciones A y B.</a:t>
            </a:r>
            <a:endParaRPr/>
          </a:p>
        </p:txBody>
      </p:sp>
      <p:pic>
        <p:nvPicPr>
          <p:cNvPr id="229" name="Google Shape;22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6825" y="2269600"/>
            <a:ext cx="4571218" cy="101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/>
              <a:t>P2. Considere una reflector al fondo de una capa homogénea, en el cual una onda P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/>
              <a:t>incidente desde una fuente F en superficie, se convierte en onda S y es reflejada de vuelta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/>
              <a:t>a un receptor R también en superficie. En su trayectoria entonces, esta onda viaja con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/>
              <a:t>velocidad Vp hacia abajo, y con Vs &lt; Vp hacia arriba.. Note que en este caso, el ángulo de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/>
              <a:t>incidencia (α) no es igual que el ángulo de reflexión (β). Los rayos sin embargo, siguen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/>
              <a:t>cumpliendo el principio de Fermat de tiempo mínimo. Utilice este principio, y obtenga una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/>
              <a:t>relación que ligue los ángulos α y β. Para X &gt;&gt; H ¿Hacia </a:t>
            </a:r>
            <a:r>
              <a:rPr lang="es" sz="1200"/>
              <a:t>qué</a:t>
            </a:r>
            <a:r>
              <a:rPr lang="es" sz="1200"/>
              <a:t> valores tienden estos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/>
              <a:t>ángulos ?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pic>
        <p:nvPicPr>
          <p:cNvPr id="235" name="Google Shape;23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6475" y="2891425"/>
            <a:ext cx="4591050" cy="194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CONCEPTOS A ESTUDIAR	</a:t>
            </a:r>
            <a:endParaRPr/>
          </a:p>
        </p:txBody>
      </p:sp>
      <p:sp>
        <p:nvSpPr>
          <p:cNvPr id="104" name="Google Shape;104;p15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s" sz="1800"/>
              <a:t>Teoría Elástica (un poco)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s" sz="1800"/>
              <a:t>Velocidades de Onda sísmica</a:t>
            </a:r>
            <a:endParaRPr sz="1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DEFORMACIÓN Y ESFUERZO</a:t>
            </a:r>
            <a:endParaRPr/>
          </a:p>
        </p:txBody>
      </p:sp>
      <p:sp>
        <p:nvSpPr>
          <p:cNvPr id="110" name="Google Shape;110;p16"/>
          <p:cNvSpPr txBox="1"/>
          <p:nvPr>
            <p:ph idx="1" type="body"/>
          </p:nvPr>
        </p:nvSpPr>
        <p:spPr>
          <a:xfrm>
            <a:off x="729450" y="2078875"/>
            <a:ext cx="57705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s" sz="1800"/>
              <a:t>Esfuerzo:  </a:t>
            </a:r>
            <a:r>
              <a:rPr lang="es" sz="1800">
                <a:solidFill>
                  <a:srgbClr val="434343"/>
                </a:solidFill>
              </a:rPr>
              <a:t> </a:t>
            </a:r>
            <a:r>
              <a:rPr lang="es" sz="1800">
                <a:solidFill>
                  <a:srgbClr val="434343"/>
                </a:solidFill>
                <a:highlight>
                  <a:srgbClr val="FFFFFF"/>
                </a:highlight>
              </a:rPr>
              <a:t>ε = Δ</a:t>
            </a:r>
            <a:r>
              <a:rPr lang="es" sz="1800">
                <a:solidFill>
                  <a:srgbClr val="434343"/>
                </a:solidFill>
              </a:rPr>
              <a:t>h / h. Variación relativa de largo.</a:t>
            </a:r>
            <a:endParaRPr sz="18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34343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800"/>
              <a:buChar char="-"/>
            </a:pPr>
            <a:r>
              <a:rPr lang="es" sz="1800">
                <a:solidFill>
                  <a:srgbClr val="666666"/>
                </a:solidFill>
              </a:rPr>
              <a:t>Deformación: </a:t>
            </a:r>
            <a:r>
              <a:rPr lang="es" sz="1050">
                <a:solidFill>
                  <a:srgbClr val="66666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" sz="1800">
                <a:solidFill>
                  <a:srgbClr val="66666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σ = F/A. Fuerza por unidad de área.</a:t>
            </a:r>
            <a:endParaRPr sz="1800">
              <a:solidFill>
                <a:srgbClr val="666666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3434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3434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rgbClr val="43434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1" name="Google Shape;11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60100" y="1560375"/>
            <a:ext cx="2583900" cy="303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MEDIOS ELÁSTICOS</a:t>
            </a:r>
            <a:endParaRPr/>
          </a:p>
        </p:txBody>
      </p:sp>
      <p:sp>
        <p:nvSpPr>
          <p:cNvPr id="117" name="Google Shape;117;p17"/>
          <p:cNvSpPr txBox="1"/>
          <p:nvPr>
            <p:ph idx="1" type="body"/>
          </p:nvPr>
        </p:nvSpPr>
        <p:spPr>
          <a:xfrm>
            <a:off x="729450" y="1950525"/>
            <a:ext cx="4118700" cy="215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s" sz="1800"/>
              <a:t>Deformación es  directamente proporcional al esfuerzo.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s" sz="1800"/>
              <a:t>Relación empírica.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s" sz="1800"/>
              <a:t>La constante de proporcionalidad es el Módulo de Young (E).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43434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118" name="Google Shape;11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4800" y="1264925"/>
            <a:ext cx="4399200" cy="352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8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MEDIOS ELÁSTICOS	</a:t>
            </a:r>
            <a:endParaRPr/>
          </a:p>
        </p:txBody>
      </p:sp>
      <p:sp>
        <p:nvSpPr>
          <p:cNvPr id="124" name="Google Shape;124;p18"/>
          <p:cNvSpPr txBox="1"/>
          <p:nvPr>
            <p:ph idx="1" type="body"/>
          </p:nvPr>
        </p:nvSpPr>
        <p:spPr>
          <a:xfrm>
            <a:off x="729450" y="2078875"/>
            <a:ext cx="41589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s" sz="1800"/>
              <a:t>Deformación es  directamente proporcional al esfuerzo.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s" sz="1800"/>
              <a:t>Materiales se comportan elásticamente dentro de rangos.</a:t>
            </a:r>
            <a:endParaRPr sz="1800"/>
          </a:p>
        </p:txBody>
      </p:sp>
      <p:pic>
        <p:nvPicPr>
          <p:cNvPr id="125" name="Google Shape;12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1471" y="1418100"/>
            <a:ext cx="4642529" cy="358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RAZÓN DE POISSON (v</a:t>
            </a:r>
            <a:r>
              <a:rPr lang="es">
                <a:solidFill>
                  <a:srgbClr val="202122"/>
                </a:solidFill>
                <a:highlight>
                  <a:srgbClr val="FFFFFF"/>
                </a:highlight>
              </a:rPr>
              <a:t>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9"/>
          <p:cNvSpPr txBox="1"/>
          <p:nvPr>
            <p:ph idx="1" type="body"/>
          </p:nvPr>
        </p:nvSpPr>
        <p:spPr>
          <a:xfrm>
            <a:off x="729450" y="2078875"/>
            <a:ext cx="48975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s" sz="1800"/>
              <a:t>Razón entre la deformación horizontal y deformación vertical, ante un esfuerzo de compresión o extensión.</a:t>
            </a:r>
            <a:endParaRPr sz="1800"/>
          </a:p>
        </p:txBody>
      </p:sp>
      <p:pic>
        <p:nvPicPr>
          <p:cNvPr id="132" name="Google Shape;13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17756" y="1593150"/>
            <a:ext cx="2500400" cy="323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0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MÓDULO DE CORTE (</a:t>
            </a:r>
            <a:r>
              <a:rPr b="0" lang="es" sz="3000">
                <a:solidFill>
                  <a:srgbClr val="000000"/>
                </a:solidFill>
                <a:highlight>
                  <a:srgbClr val="FFFFFF"/>
                </a:highlight>
              </a:rPr>
              <a:t>μ)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38" name="Google Shape;138;p20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s" sz="1800"/>
              <a:t>Resistencia de un cuerpo al esfuerzo de cizalle.</a:t>
            </a:r>
            <a:endParaRPr sz="1800"/>
          </a:p>
        </p:txBody>
      </p:sp>
      <p:pic>
        <p:nvPicPr>
          <p:cNvPr id="139" name="Google Shape;13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8375" y="2571738"/>
            <a:ext cx="2990850" cy="162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36175" y="4129638"/>
            <a:ext cx="1875241" cy="101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1"/>
          <p:cNvSpPr txBox="1"/>
          <p:nvPr>
            <p:ph type="title"/>
          </p:nvPr>
        </p:nvSpPr>
        <p:spPr>
          <a:xfrm>
            <a:off x="729450" y="12917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ISOTROPÍA Y HOMOGENEIDAD</a:t>
            </a:r>
            <a:endParaRPr/>
          </a:p>
        </p:txBody>
      </p:sp>
      <p:sp>
        <p:nvSpPr>
          <p:cNvPr id="146" name="Google Shape;146;p21"/>
          <p:cNvSpPr txBox="1"/>
          <p:nvPr>
            <p:ph idx="1" type="body"/>
          </p:nvPr>
        </p:nvSpPr>
        <p:spPr>
          <a:xfrm>
            <a:off x="729450" y="2078875"/>
            <a:ext cx="38424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s" sz="1800"/>
              <a:t>Mantención de las propiedades a la traslación.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s" sz="1800"/>
              <a:t>Mantención de las propiedades a la rotación.</a:t>
            </a:r>
            <a:endParaRPr sz="1800"/>
          </a:p>
        </p:txBody>
      </p:sp>
      <p:pic>
        <p:nvPicPr>
          <p:cNvPr id="147" name="Google Shape;14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1175" y="1826968"/>
            <a:ext cx="4123251" cy="30924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