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Old Standard TT"/>
      <p:regular r:id="rId32"/>
      <p:bold r:id="rId33"/>
      <p: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0C22D80-8E45-4DD1-97F4-75CF30274C1F}">
  <a:tblStyle styleId="{30C22D80-8E45-4DD1-97F4-75CF30274C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ProximaNov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4.xml"/><Relationship Id="rId33" Type="http://schemas.openxmlformats.org/officeDocument/2006/relationships/font" Target="fonts/OldStandardTT-bold.fntdata"/><Relationship Id="rId10" Type="http://schemas.openxmlformats.org/officeDocument/2006/relationships/slide" Target="slides/slide3.xml"/><Relationship Id="rId32" Type="http://schemas.openxmlformats.org/officeDocument/2006/relationships/font" Target="fonts/OldStandardTT-regular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OldStandardTT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2e3e7cd_1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2e3e7cd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7803bca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7803bca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4400e736_2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4400e736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5f4b554c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5f4b554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42e3e7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42e3e7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77bb8a02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77bb8a02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77bb8a02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77bb8a02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77bb8a02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77bb8a02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7803bca1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7803bca1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7803bca14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7803bca14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7803bca14_3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7803bca14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42e3e7c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42e3e7c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7803bca14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7803bca14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bab3a369_1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bab3a369_1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4400e73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4400e73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77bb8a02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77bb8a0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9c40d9f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9c40d9f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b9a3abeb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b9a3abe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b9a3abeb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b9a3abe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7803bca1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7803bca1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9.jpg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ube blanca sobre un cielo azul oscuro estrellado" id="104" name="Google Shape;104;p25"/>
          <p:cNvPicPr preferRelativeResize="0"/>
          <p:nvPr/>
        </p:nvPicPr>
        <p:blipFill rotWithShape="1">
          <a:blip r:embed="rId3">
            <a:alphaModFix/>
          </a:blip>
          <a:srcRect b="17067" l="0" r="1719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Auxiliar 5: Calor pre-C1</a:t>
            </a:r>
            <a:endParaRPr sz="6000"/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10450" y="3182325"/>
            <a:ext cx="3368100" cy="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Borja Farah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Felipe Cespedes</a:t>
            </a:r>
            <a:endParaRPr/>
          </a:p>
        </p:txBody>
      </p:sp>
      <p:sp>
        <p:nvSpPr>
          <p:cNvPr id="107" name="Google Shape;107;p25"/>
          <p:cNvSpPr txBox="1"/>
          <p:nvPr>
            <p:ph idx="1" type="subTitle"/>
          </p:nvPr>
        </p:nvSpPr>
        <p:spPr>
          <a:xfrm>
            <a:off x="510450" y="4370773"/>
            <a:ext cx="81231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Geof. General</a:t>
            </a:r>
            <a:endParaRPr sz="1800"/>
          </a:p>
        </p:txBody>
      </p:sp>
      <p:cxnSp>
        <p:nvCxnSpPr>
          <p:cNvPr id="108" name="Google Shape;108;p25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25" y="774400"/>
            <a:ext cx="6610350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/>
          <p:nvPr>
            <p:ph type="title"/>
          </p:nvPr>
        </p:nvSpPr>
        <p:spPr>
          <a:xfrm>
            <a:off x="199225" y="196200"/>
            <a:ext cx="4045200" cy="6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Calor </a:t>
            </a:r>
            <a:r>
              <a:rPr lang="es" sz="3500"/>
              <a:t>Radiogénico</a:t>
            </a:r>
            <a:endParaRPr sz="3500"/>
          </a:p>
        </p:txBody>
      </p:sp>
      <p:sp>
        <p:nvSpPr>
          <p:cNvPr id="170" name="Google Shape;170;p35"/>
          <p:cNvSpPr txBox="1"/>
          <p:nvPr>
            <p:ph idx="1" type="subTitle"/>
          </p:nvPr>
        </p:nvSpPr>
        <p:spPr>
          <a:xfrm>
            <a:off x="4835050" y="595348"/>
            <a:ext cx="4045200" cy="39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" sz="1800">
                <a:solidFill>
                  <a:schemeClr val="lt1"/>
                </a:solidFill>
              </a:rPr>
              <a:t>Calor por </a:t>
            </a:r>
            <a:r>
              <a:rPr lang="es" sz="1800">
                <a:solidFill>
                  <a:schemeClr val="lt1"/>
                </a:solidFill>
              </a:rPr>
              <a:t>decaimiento</a:t>
            </a:r>
            <a:r>
              <a:rPr lang="es" sz="1800">
                <a:solidFill>
                  <a:schemeClr val="lt1"/>
                </a:solidFill>
              </a:rPr>
              <a:t> de </a:t>
            </a:r>
            <a:r>
              <a:rPr lang="es" sz="1800">
                <a:solidFill>
                  <a:schemeClr val="lt1"/>
                </a:solidFill>
              </a:rPr>
              <a:t>isótopos</a:t>
            </a:r>
            <a:r>
              <a:rPr lang="es" sz="1800">
                <a:solidFill>
                  <a:schemeClr val="lt1"/>
                </a:solidFill>
              </a:rPr>
              <a:t> radiactivos.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ld Standard TT"/>
              <a:buChar char="○"/>
            </a:pPr>
            <a:r>
              <a:rPr lang="es" sz="1800">
                <a:solidFill>
                  <a:schemeClr val="lt1"/>
                </a:solidFill>
              </a:rPr>
              <a:t>P</a:t>
            </a:r>
            <a:r>
              <a:rPr lang="es" sz="1800">
                <a:solidFill>
                  <a:schemeClr val="lt1"/>
                </a:solidFill>
              </a:rPr>
              <a:t>otasio (</a:t>
            </a:r>
            <a:r>
              <a:rPr baseline="30000" lang="es" sz="1800">
                <a:solidFill>
                  <a:schemeClr val="lt1"/>
                </a:solidFill>
              </a:rPr>
              <a:t>40</a:t>
            </a:r>
            <a:r>
              <a:rPr lang="es" sz="1800">
                <a:solidFill>
                  <a:schemeClr val="lt1"/>
                </a:solidFill>
              </a:rPr>
              <a:t>K)  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s" sz="1800">
                <a:solidFill>
                  <a:schemeClr val="lt1"/>
                </a:solidFill>
              </a:rPr>
              <a:t>Torio (</a:t>
            </a:r>
            <a:r>
              <a:rPr baseline="30000" lang="es" sz="1800">
                <a:solidFill>
                  <a:schemeClr val="lt1"/>
                </a:solidFill>
              </a:rPr>
              <a:t>232</a:t>
            </a:r>
            <a:r>
              <a:rPr lang="es" sz="1800">
                <a:solidFill>
                  <a:schemeClr val="lt1"/>
                </a:solidFill>
              </a:rPr>
              <a:t>Th)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ld Standard TT"/>
              <a:buChar char="○"/>
            </a:pPr>
            <a:r>
              <a:rPr lang="es" sz="1800">
                <a:solidFill>
                  <a:schemeClr val="lt1"/>
                </a:solidFill>
              </a:rPr>
              <a:t>Uranio (</a:t>
            </a:r>
            <a:r>
              <a:rPr baseline="30000" lang="es" sz="1800">
                <a:solidFill>
                  <a:schemeClr val="lt1"/>
                </a:solidFill>
              </a:rPr>
              <a:t>238</a:t>
            </a:r>
            <a:r>
              <a:rPr lang="es" sz="1800">
                <a:solidFill>
                  <a:schemeClr val="lt1"/>
                </a:solidFill>
              </a:rPr>
              <a:t>U y </a:t>
            </a:r>
            <a:r>
              <a:rPr baseline="30000" lang="es" sz="1800">
                <a:solidFill>
                  <a:schemeClr val="lt1"/>
                </a:solidFill>
              </a:rPr>
              <a:t>235</a:t>
            </a:r>
            <a:r>
              <a:rPr lang="es" sz="1800">
                <a:solidFill>
                  <a:schemeClr val="lt1"/>
                </a:solidFill>
              </a:rPr>
              <a:t>U)</a:t>
            </a:r>
            <a:endParaRPr sz="1800">
              <a:solidFill>
                <a:schemeClr val="lt1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s" sz="1400">
                <a:solidFill>
                  <a:schemeClr val="lt1"/>
                </a:solidFill>
              </a:rPr>
              <a:t>~40% de calor radiogénico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" sz="1800">
                <a:solidFill>
                  <a:schemeClr val="lt1"/>
                </a:solidFill>
              </a:rPr>
              <a:t>Vida media: tiempo que demora la mitad del isótopo padre en convertirse en isótopo hijo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" sz="1800">
                <a:solidFill>
                  <a:schemeClr val="lt1"/>
                </a:solidFill>
              </a:rPr>
              <a:t>La mayor </a:t>
            </a:r>
            <a:r>
              <a:rPr lang="es" sz="1800">
                <a:solidFill>
                  <a:schemeClr val="lt1"/>
                </a:solidFill>
              </a:rPr>
              <a:t>contribución</a:t>
            </a:r>
            <a:r>
              <a:rPr lang="es" sz="1800">
                <a:solidFill>
                  <a:schemeClr val="lt1"/>
                </a:solidFill>
              </a:rPr>
              <a:t> de calor </a:t>
            </a:r>
            <a:r>
              <a:rPr lang="es" sz="1800">
                <a:solidFill>
                  <a:schemeClr val="lt1"/>
                </a:solidFill>
              </a:rPr>
              <a:t>radiogénico</a:t>
            </a:r>
            <a:r>
              <a:rPr lang="es" sz="1800">
                <a:solidFill>
                  <a:schemeClr val="lt1"/>
                </a:solidFill>
              </a:rPr>
              <a:t> proviene del manto.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71" name="Google Shape;17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575" y="849900"/>
            <a:ext cx="2986525" cy="42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925" y="34613"/>
            <a:ext cx="6508125" cy="507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/>
          <p:nvPr>
            <p:ph type="title"/>
          </p:nvPr>
        </p:nvSpPr>
        <p:spPr>
          <a:xfrm>
            <a:off x="632850" y="442900"/>
            <a:ext cx="787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Volcanes</a:t>
            </a:r>
            <a:endParaRPr sz="1400"/>
          </a:p>
        </p:txBody>
      </p:sp>
      <p:sp>
        <p:nvSpPr>
          <p:cNvPr id="182" name="Google Shape;182;p37"/>
          <p:cNvSpPr txBox="1"/>
          <p:nvPr>
            <p:ph idx="1" type="body"/>
          </p:nvPr>
        </p:nvSpPr>
        <p:spPr>
          <a:xfrm>
            <a:off x="311700" y="1175625"/>
            <a:ext cx="56487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Los volcanes son estructuras geológicas por las cuales el magma alcanza la superficie de la Tierra en forma de lava, ceniza y gases.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Son causado por </a:t>
            </a:r>
            <a:r>
              <a:rPr lang="es">
                <a:solidFill>
                  <a:srgbClr val="000000"/>
                </a:solidFill>
              </a:rPr>
              <a:t>movimiento</a:t>
            </a:r>
            <a:r>
              <a:rPr lang="es">
                <a:solidFill>
                  <a:srgbClr val="000000"/>
                </a:solidFill>
              </a:rPr>
              <a:t> de placas </a:t>
            </a:r>
            <a:r>
              <a:rPr lang="es">
                <a:solidFill>
                  <a:srgbClr val="000000"/>
                </a:solidFill>
              </a:rPr>
              <a:t>tectónicas</a:t>
            </a:r>
            <a:r>
              <a:rPr lang="es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3 tipos principales(para fines del curso):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s">
                <a:solidFill>
                  <a:srgbClr val="000000"/>
                </a:solidFill>
              </a:rPr>
              <a:t>Hawaii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s">
                <a:solidFill>
                  <a:srgbClr val="000000"/>
                </a:solidFill>
              </a:rPr>
              <a:t>Andes Central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s">
                <a:solidFill>
                  <a:srgbClr val="000000"/>
                </a:solidFill>
              </a:rPr>
              <a:t>Islandia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3" name="Google Shape;1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641" y="143650"/>
            <a:ext cx="2900084" cy="2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3875" y="2844188"/>
            <a:ext cx="49911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type="title"/>
          </p:nvPr>
        </p:nvSpPr>
        <p:spPr>
          <a:xfrm>
            <a:off x="632850" y="321475"/>
            <a:ext cx="787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Volcanes Tipo Hawaii</a:t>
            </a:r>
            <a:endParaRPr sz="1400"/>
          </a:p>
        </p:txBody>
      </p:sp>
      <p:sp>
        <p:nvSpPr>
          <p:cNvPr id="190" name="Google Shape;190;p38"/>
          <p:cNvSpPr txBox="1"/>
          <p:nvPr>
            <p:ph idx="1" type="body"/>
          </p:nvPr>
        </p:nvSpPr>
        <p:spPr>
          <a:xfrm>
            <a:off x="311700" y="1153550"/>
            <a:ext cx="50415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Volcanes causados por Hot Spots.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Ocurren en contexto Intraplaca (ni en convergencias ni en divergencias).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Magma asciende directamente desde el manto, de manera continua y estable.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Lava </a:t>
            </a:r>
            <a:r>
              <a:rPr lang="es">
                <a:solidFill>
                  <a:srgbClr val="000000"/>
                </a:solidFill>
              </a:rPr>
              <a:t>Máfica</a:t>
            </a:r>
            <a:r>
              <a:rPr lang="es">
                <a:solidFill>
                  <a:srgbClr val="000000"/>
                </a:solidFill>
              </a:rPr>
              <a:t>/</a:t>
            </a:r>
            <a:r>
              <a:rPr lang="es">
                <a:solidFill>
                  <a:srgbClr val="000000"/>
                </a:solidFill>
              </a:rPr>
              <a:t>Basáltica</a:t>
            </a:r>
            <a:r>
              <a:rPr lang="es">
                <a:solidFill>
                  <a:srgbClr val="000000"/>
                </a:solidFill>
              </a:rPr>
              <a:t> (rica en Magnesio y Hierro), es fluida!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Son extensos, tipo escudo  (no pronunciados).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1" name="Google Shape;191;p38"/>
          <p:cNvPicPr preferRelativeResize="0"/>
          <p:nvPr/>
        </p:nvPicPr>
        <p:blipFill rotWithShape="1">
          <a:blip r:embed="rId3">
            <a:alphaModFix/>
          </a:blip>
          <a:srcRect b="0" l="4565" r="7630" t="0"/>
          <a:stretch/>
        </p:blipFill>
        <p:spPr>
          <a:xfrm>
            <a:off x="5236975" y="2741400"/>
            <a:ext cx="3813826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296" y="371100"/>
            <a:ext cx="3098855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063" y="4068200"/>
            <a:ext cx="52292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/>
          <p:nvPr>
            <p:ph type="title"/>
          </p:nvPr>
        </p:nvSpPr>
        <p:spPr>
          <a:xfrm>
            <a:off x="544550" y="476000"/>
            <a:ext cx="787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Volcanes Tipo Andes Central</a:t>
            </a:r>
            <a:endParaRPr sz="1400"/>
          </a:p>
        </p:txBody>
      </p:sp>
      <p:sp>
        <p:nvSpPr>
          <p:cNvPr id="199" name="Google Shape;199;p39"/>
          <p:cNvSpPr txBox="1"/>
          <p:nvPr>
            <p:ph idx="1" type="body"/>
          </p:nvPr>
        </p:nvSpPr>
        <p:spPr>
          <a:xfrm>
            <a:off x="311700" y="1352225"/>
            <a:ext cx="50415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Volcanes causados por </a:t>
            </a:r>
            <a:r>
              <a:rPr lang="es">
                <a:solidFill>
                  <a:srgbClr val="000000"/>
                </a:solidFill>
              </a:rPr>
              <a:t>subducción</a:t>
            </a:r>
            <a:r>
              <a:rPr lang="es">
                <a:solidFill>
                  <a:srgbClr val="000000"/>
                </a:solidFill>
              </a:rPr>
              <a:t> de placas </a:t>
            </a:r>
            <a:r>
              <a:rPr lang="es">
                <a:solidFill>
                  <a:srgbClr val="000000"/>
                </a:solidFill>
              </a:rPr>
              <a:t>tectónicas</a:t>
            </a:r>
            <a:r>
              <a:rPr lang="es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Corteza </a:t>
            </a:r>
            <a:r>
              <a:rPr lang="es">
                <a:solidFill>
                  <a:srgbClr val="000000"/>
                </a:solidFill>
              </a:rPr>
              <a:t>oceánica</a:t>
            </a:r>
            <a:r>
              <a:rPr lang="es">
                <a:solidFill>
                  <a:srgbClr val="000000"/>
                </a:solidFill>
              </a:rPr>
              <a:t> rica en agua, subduce hasta alcanzar punto de </a:t>
            </a:r>
            <a:r>
              <a:rPr lang="es">
                <a:solidFill>
                  <a:srgbClr val="000000"/>
                </a:solidFill>
              </a:rPr>
              <a:t>fusión</a:t>
            </a:r>
            <a:r>
              <a:rPr lang="es">
                <a:solidFill>
                  <a:srgbClr val="000000"/>
                </a:solidFill>
              </a:rPr>
              <a:t> facilitado por gases </a:t>
            </a:r>
            <a:r>
              <a:rPr lang="es">
                <a:solidFill>
                  <a:srgbClr val="000000"/>
                </a:solidFill>
              </a:rPr>
              <a:t>volátiles</a:t>
            </a:r>
            <a:r>
              <a:rPr lang="es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Magma </a:t>
            </a:r>
            <a:r>
              <a:rPr lang="es">
                <a:solidFill>
                  <a:srgbClr val="000000"/>
                </a:solidFill>
              </a:rPr>
              <a:t>atraviesa</a:t>
            </a:r>
            <a:r>
              <a:rPr lang="es">
                <a:solidFill>
                  <a:srgbClr val="000000"/>
                </a:solidFill>
              </a:rPr>
              <a:t> la corteza, donde se enriquece </a:t>
            </a:r>
            <a:r>
              <a:rPr lang="es">
                <a:solidFill>
                  <a:srgbClr val="000000"/>
                </a:solidFill>
              </a:rPr>
              <a:t>aún</a:t>
            </a:r>
            <a:r>
              <a:rPr lang="es">
                <a:solidFill>
                  <a:srgbClr val="000000"/>
                </a:solidFill>
              </a:rPr>
              <a:t> </a:t>
            </a:r>
            <a:r>
              <a:rPr lang="es">
                <a:solidFill>
                  <a:srgbClr val="000000"/>
                </a:solidFill>
              </a:rPr>
              <a:t>más</a:t>
            </a:r>
            <a:r>
              <a:rPr lang="es">
                <a:solidFill>
                  <a:srgbClr val="000000"/>
                </a:solidFill>
              </a:rPr>
              <a:t> en </a:t>
            </a:r>
            <a:r>
              <a:rPr lang="es">
                <a:solidFill>
                  <a:srgbClr val="000000"/>
                </a:solidFill>
              </a:rPr>
              <a:t>Sílice</a:t>
            </a:r>
            <a:r>
              <a:rPr lang="es">
                <a:solidFill>
                  <a:srgbClr val="000000"/>
                </a:solidFill>
              </a:rPr>
              <a:t> (</a:t>
            </a:r>
            <a:r>
              <a:rPr lang="es">
                <a:solidFill>
                  <a:srgbClr val="222222"/>
                </a:solidFill>
                <a:highlight>
                  <a:srgbClr val="FFFFFF"/>
                </a:highlight>
              </a:rPr>
              <a:t>SiO</a:t>
            </a:r>
            <a:r>
              <a:rPr baseline="-25000" lang="es">
                <a:solidFill>
                  <a:srgbClr val="222222"/>
                </a:solidFill>
                <a:highlight>
                  <a:srgbClr val="FFFFFF"/>
                </a:highlight>
              </a:rPr>
              <a:t>2</a:t>
            </a:r>
            <a:r>
              <a:rPr lang="es">
                <a:solidFill>
                  <a:srgbClr val="000000"/>
                </a:solidFill>
              </a:rPr>
              <a:t>), produciendo una Lava </a:t>
            </a:r>
            <a:r>
              <a:rPr lang="es">
                <a:solidFill>
                  <a:srgbClr val="000000"/>
                </a:solidFill>
              </a:rPr>
              <a:t>Félsica</a:t>
            </a:r>
            <a:r>
              <a:rPr lang="es">
                <a:solidFill>
                  <a:srgbClr val="000000"/>
                </a:solidFill>
              </a:rPr>
              <a:t>/</a:t>
            </a:r>
            <a:r>
              <a:rPr lang="es">
                <a:solidFill>
                  <a:srgbClr val="000000"/>
                </a:solidFill>
              </a:rPr>
              <a:t>Granítica</a:t>
            </a:r>
            <a:r>
              <a:rPr lang="es">
                <a:solidFill>
                  <a:srgbClr val="000000"/>
                </a:solidFill>
              </a:rPr>
              <a:t>, muy viscosa.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Erupciones violentas (material </a:t>
            </a:r>
            <a:r>
              <a:rPr lang="es">
                <a:solidFill>
                  <a:srgbClr val="000000"/>
                </a:solidFill>
              </a:rPr>
              <a:t>piroclástico</a:t>
            </a:r>
            <a:r>
              <a:rPr lang="es">
                <a:solidFill>
                  <a:srgbClr val="000000"/>
                </a:solidFill>
              </a:rPr>
              <a:t>).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0" name="Google Shape;2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600" y="1201100"/>
            <a:ext cx="3486000" cy="322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0"/>
          <p:cNvSpPr txBox="1"/>
          <p:nvPr>
            <p:ph type="title"/>
          </p:nvPr>
        </p:nvSpPr>
        <p:spPr>
          <a:xfrm>
            <a:off x="544550" y="476000"/>
            <a:ext cx="84471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Volcanes Tipo Islandia (dorsal </a:t>
            </a:r>
            <a:r>
              <a:rPr lang="es" sz="3600"/>
              <a:t>oceánica</a:t>
            </a:r>
            <a:r>
              <a:rPr lang="es" sz="3600"/>
              <a:t>)</a:t>
            </a:r>
            <a:endParaRPr sz="1400"/>
          </a:p>
        </p:txBody>
      </p:sp>
      <p:sp>
        <p:nvSpPr>
          <p:cNvPr id="206" name="Google Shape;206;p40"/>
          <p:cNvSpPr txBox="1"/>
          <p:nvPr>
            <p:ph idx="1" type="body"/>
          </p:nvPr>
        </p:nvSpPr>
        <p:spPr>
          <a:xfrm>
            <a:off x="369075" y="1304400"/>
            <a:ext cx="50415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Volcanismo causado por Hot Spot ubicado en medio de la dorsal del medio-</a:t>
            </a:r>
            <a:r>
              <a:rPr lang="es">
                <a:solidFill>
                  <a:srgbClr val="000000"/>
                </a:solidFill>
              </a:rPr>
              <a:t>atlántico</a:t>
            </a:r>
            <a:r>
              <a:rPr lang="es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Tipo de erupciones mixtas (ni explosivas ni fluidas).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Lo corteza </a:t>
            </a:r>
            <a:r>
              <a:rPr lang="es">
                <a:solidFill>
                  <a:srgbClr val="000000"/>
                </a:solidFill>
              </a:rPr>
              <a:t>oceánica</a:t>
            </a:r>
            <a:r>
              <a:rPr lang="es">
                <a:solidFill>
                  <a:srgbClr val="000000"/>
                </a:solidFill>
              </a:rPr>
              <a:t> es </a:t>
            </a:r>
            <a:r>
              <a:rPr lang="es">
                <a:solidFill>
                  <a:srgbClr val="000000"/>
                </a:solidFill>
              </a:rPr>
              <a:t>más</a:t>
            </a:r>
            <a:r>
              <a:rPr lang="es">
                <a:solidFill>
                  <a:srgbClr val="000000"/>
                </a:solidFill>
              </a:rPr>
              <a:t> gruesa en este punto, por lo que la lava no es tan fluida como en Hawaii, pero tampoco tan viscosa como en Andes Central.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7" name="Google Shape;20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650" y="1532100"/>
            <a:ext cx="3486000" cy="2812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Problema de Gravedad	</a:t>
            </a:r>
            <a:endParaRPr/>
          </a:p>
        </p:txBody>
      </p:sp>
      <p:sp>
        <p:nvSpPr>
          <p:cNvPr id="213" name="Google Shape;21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Se tiene la siguiente tabla de mediciones:</a:t>
            </a:r>
            <a:endParaRPr/>
          </a:p>
        </p:txBody>
      </p:sp>
      <p:graphicFrame>
        <p:nvGraphicFramePr>
          <p:cNvPr id="214" name="Google Shape;214;p41"/>
          <p:cNvGraphicFramePr/>
          <p:nvPr/>
        </p:nvGraphicFramePr>
        <p:xfrm>
          <a:off x="845050" y="171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{30C22D80-8E45-4DD1-97F4-75CF30274C1F}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ESTACIÓN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HORA [hh:mm]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LECTURA [mGal]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Base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10:00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169.768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Estación 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130.935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Estación 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132.163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Estación 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10:45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108.682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Base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11:00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171.670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Problema de Gravedad	</a:t>
            </a:r>
            <a:endParaRPr/>
          </a:p>
        </p:txBody>
      </p:sp>
      <p:sp>
        <p:nvSpPr>
          <p:cNvPr id="220" name="Google Shape;220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 tiene la siguiente tabla de mediciones: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a) Calcular la deriva instrumental y corregir las mediciones lista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b) Asuma que las tres mediciones se hicieron sobre estructura muy liviana en la superficie terrestre. Calcule las diferencias de altura relativas entre A, B y 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c) Asuma que sus puntos se encuentran todos sobre un bloque de 20 m de densidad variable sobre el elipsoide. Calcule la densidad bajo A, B y C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Problema Gravedad</a:t>
            </a:r>
            <a:endParaRPr/>
          </a:p>
        </p:txBody>
      </p:sp>
      <p:sp>
        <p:nvSpPr>
          <p:cNvPr id="226" name="Google Shape;226;p43"/>
          <p:cNvSpPr txBox="1"/>
          <p:nvPr>
            <p:ph idx="1" type="body"/>
          </p:nvPr>
        </p:nvSpPr>
        <p:spPr>
          <a:xfrm>
            <a:off x="376275" y="1095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Arreglo parte b)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3"/>
          <p:cNvSpPr/>
          <p:nvPr/>
        </p:nvSpPr>
        <p:spPr>
          <a:xfrm>
            <a:off x="1309519" y="3839886"/>
            <a:ext cx="5103300" cy="72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8" name="Google Shape;228;p43"/>
          <p:cNvCxnSpPr/>
          <p:nvPr/>
        </p:nvCxnSpPr>
        <p:spPr>
          <a:xfrm flipH="1" rot="10800000">
            <a:off x="1310375" y="2907900"/>
            <a:ext cx="306000" cy="9324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43"/>
          <p:cNvCxnSpPr/>
          <p:nvPr/>
        </p:nvCxnSpPr>
        <p:spPr>
          <a:xfrm flipH="1" rot="10800000">
            <a:off x="1611675" y="2893325"/>
            <a:ext cx="1056900" cy="9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43"/>
          <p:cNvCxnSpPr/>
          <p:nvPr/>
        </p:nvCxnSpPr>
        <p:spPr>
          <a:xfrm flipH="1" rot="10800000">
            <a:off x="2659025" y="2137650"/>
            <a:ext cx="301200" cy="7605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43"/>
          <p:cNvCxnSpPr/>
          <p:nvPr/>
        </p:nvCxnSpPr>
        <p:spPr>
          <a:xfrm flipH="1" rot="10800000">
            <a:off x="2962725" y="2142500"/>
            <a:ext cx="1417800" cy="4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43"/>
          <p:cNvCxnSpPr/>
          <p:nvPr/>
        </p:nvCxnSpPr>
        <p:spPr>
          <a:xfrm>
            <a:off x="4385475" y="2142525"/>
            <a:ext cx="502200" cy="12099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43"/>
          <p:cNvCxnSpPr/>
          <p:nvPr/>
        </p:nvCxnSpPr>
        <p:spPr>
          <a:xfrm>
            <a:off x="4887650" y="3347700"/>
            <a:ext cx="13392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43"/>
          <p:cNvCxnSpPr/>
          <p:nvPr/>
        </p:nvCxnSpPr>
        <p:spPr>
          <a:xfrm>
            <a:off x="6226725" y="3347700"/>
            <a:ext cx="186600" cy="502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Google Shape;235;p43"/>
          <p:cNvSpPr txBox="1"/>
          <p:nvPr/>
        </p:nvSpPr>
        <p:spPr>
          <a:xfrm>
            <a:off x="2235200" y="3089450"/>
            <a:ext cx="20370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densidad despreciable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232400" y="1909475"/>
            <a:ext cx="4045200" cy="75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Contenidos</a:t>
            </a:r>
            <a:endParaRPr/>
          </a:p>
        </p:txBody>
      </p:sp>
      <p:sp>
        <p:nvSpPr>
          <p:cNvPr id="114" name="Google Shape;114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" sz="2400"/>
              <a:t>Resumen calor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" sz="2400"/>
              <a:t>Volcanismo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" sz="2400"/>
              <a:t>Repaso </a:t>
            </a:r>
            <a:r>
              <a:rPr lang="es" sz="2400"/>
              <a:t>gravimetría</a:t>
            </a:r>
            <a:r>
              <a:rPr lang="es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Problema de Gravedad	</a:t>
            </a:r>
            <a:endParaRPr/>
          </a:p>
        </p:txBody>
      </p:sp>
      <p:sp>
        <p:nvSpPr>
          <p:cNvPr id="241" name="Google Shape;241;p44"/>
          <p:cNvSpPr txBox="1"/>
          <p:nvPr>
            <p:ph idx="1" type="body"/>
          </p:nvPr>
        </p:nvSpPr>
        <p:spPr>
          <a:xfrm>
            <a:off x="311700" y="1114225"/>
            <a:ext cx="8520600" cy="10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Arreglo pregunta c)</a:t>
            </a:r>
            <a:endParaRPr/>
          </a:p>
        </p:txBody>
      </p:sp>
      <p:grpSp>
        <p:nvGrpSpPr>
          <p:cNvPr id="242" name="Google Shape;242;p44"/>
          <p:cNvGrpSpPr/>
          <p:nvPr/>
        </p:nvGrpSpPr>
        <p:grpSpPr>
          <a:xfrm>
            <a:off x="1749519" y="3022715"/>
            <a:ext cx="5103247" cy="1618250"/>
            <a:chOff x="658050" y="2940990"/>
            <a:chExt cx="4270500" cy="1271110"/>
          </a:xfrm>
        </p:grpSpPr>
        <p:sp>
          <p:nvSpPr>
            <p:cNvPr id="243" name="Google Shape;243;p44"/>
            <p:cNvSpPr/>
            <p:nvPr/>
          </p:nvSpPr>
          <p:spPr>
            <a:xfrm>
              <a:off x="658050" y="3639400"/>
              <a:ext cx="42705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4"/>
            <p:cNvSpPr/>
            <p:nvPr/>
          </p:nvSpPr>
          <p:spPr>
            <a:xfrm>
              <a:off x="658050" y="2941050"/>
              <a:ext cx="1423500" cy="698400"/>
            </a:xfrm>
            <a:prstGeom prst="rect">
              <a:avLst/>
            </a:prstGeom>
            <a:solidFill>
              <a:srgbClr val="F6B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4"/>
            <p:cNvSpPr/>
            <p:nvPr/>
          </p:nvSpPr>
          <p:spPr>
            <a:xfrm>
              <a:off x="2081549" y="2941057"/>
              <a:ext cx="1423500" cy="6984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4"/>
            <p:cNvSpPr/>
            <p:nvPr/>
          </p:nvSpPr>
          <p:spPr>
            <a:xfrm>
              <a:off x="3505043" y="2940990"/>
              <a:ext cx="1423500" cy="6984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44"/>
          <p:cNvSpPr txBox="1"/>
          <p:nvPr/>
        </p:nvSpPr>
        <p:spPr>
          <a:xfrm>
            <a:off x="2123400" y="3347700"/>
            <a:ext cx="10329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densidad 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8" name="Google Shape;248;p44"/>
          <p:cNvSpPr txBox="1"/>
          <p:nvPr/>
        </p:nvSpPr>
        <p:spPr>
          <a:xfrm>
            <a:off x="5556550" y="3347700"/>
            <a:ext cx="11772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densidad 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9" name="Google Shape;249;p44"/>
          <p:cNvSpPr txBox="1"/>
          <p:nvPr/>
        </p:nvSpPr>
        <p:spPr>
          <a:xfrm>
            <a:off x="3784700" y="3347700"/>
            <a:ext cx="11772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densidad 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/>
        </p:nvSpPr>
        <p:spPr>
          <a:xfrm>
            <a:off x="464600" y="192450"/>
            <a:ext cx="66759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Old Standard TT"/>
                <a:ea typeface="Old Standard TT"/>
                <a:cs typeface="Old Standard TT"/>
                <a:sym typeface="Old Standard TT"/>
              </a:rPr>
              <a:t>Estructura Interna Terrestre</a:t>
            </a:r>
            <a:endParaRPr sz="36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0" name="Google Shape;120;p27"/>
          <p:cNvSpPr txBox="1"/>
          <p:nvPr/>
        </p:nvSpPr>
        <p:spPr>
          <a:xfrm>
            <a:off x="526550" y="917650"/>
            <a:ext cx="3441900" cy="3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b="0" i="0" lang="es" sz="1400" u="none" cap="none" strike="noStrike">
                <a:latin typeface="Old Standard TT"/>
                <a:ea typeface="Old Standard TT"/>
                <a:cs typeface="Old Standard TT"/>
                <a:sym typeface="Old Standard TT"/>
              </a:rPr>
              <a:t>2 modelos: </a:t>
            </a:r>
            <a:endParaRPr b="0" i="0" sz="1400" u="none" cap="none" strike="noStrike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○"/>
            </a:pPr>
            <a:r>
              <a:rPr b="0" i="0" lang="es" sz="1400" u="none" cap="none" strike="noStrike">
                <a:latin typeface="Old Standard TT"/>
                <a:ea typeface="Old Standard TT"/>
                <a:cs typeface="Old Standard TT"/>
                <a:sym typeface="Old Standard TT"/>
              </a:rPr>
              <a:t>Geodinámico (Litosfera)</a:t>
            </a:r>
            <a:endParaRPr b="0" i="0" sz="1400" u="none" cap="none" strike="noStrike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○"/>
            </a:pPr>
            <a:r>
              <a:rPr b="0" i="0" lang="es" sz="1400" u="none" cap="none" strike="noStrike">
                <a:latin typeface="Old Standard TT"/>
                <a:ea typeface="Old Standard TT"/>
                <a:cs typeface="Old Standard TT"/>
                <a:sym typeface="Old Standard TT"/>
              </a:rPr>
              <a:t>Geoquímico (Corteza)</a:t>
            </a:r>
            <a:endParaRPr b="0" i="0" sz="1400" u="none" cap="none" strike="noStrike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b="0" i="0" lang="es" sz="1400" u="none" cap="none" strike="noStrike">
                <a:latin typeface="Old Standard TT"/>
                <a:ea typeface="Old Standard TT"/>
                <a:cs typeface="Old Standard TT"/>
                <a:sym typeface="Old Standard TT"/>
              </a:rPr>
              <a:t>Nos interesa el comportamiento mecánico.</a:t>
            </a:r>
            <a:endParaRPr b="0" i="0" sz="1400" u="none" cap="none" strike="noStrike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○"/>
            </a:pPr>
            <a:r>
              <a:rPr b="0" i="0" lang="es" sz="1400" u="none" cap="none" strike="noStrike">
                <a:latin typeface="Old Standard TT"/>
                <a:ea typeface="Old Standard TT"/>
                <a:cs typeface="Old Standard TT"/>
                <a:sym typeface="Old Standard TT"/>
              </a:rPr>
              <a:t>Litosfera: </a:t>
            </a:r>
            <a:endParaRPr b="0" i="0" sz="1400" u="none" cap="none" strike="noStrike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latin typeface="Old Standard TT"/>
                <a:ea typeface="Old Standard TT"/>
                <a:cs typeface="Old Standard TT"/>
                <a:sym typeface="Old Standard TT"/>
              </a:rPr>
              <a:t>Comportamiento frágil.</a:t>
            </a:r>
            <a:endParaRPr b="0" i="0" sz="1400" u="none" cap="none" strike="noStrike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○"/>
            </a:pPr>
            <a:r>
              <a:rPr b="0" i="0" lang="es" sz="1400" u="none" cap="none" strike="noStrike">
                <a:latin typeface="Old Standard TT"/>
                <a:ea typeface="Old Standard TT"/>
                <a:cs typeface="Old Standard TT"/>
                <a:sym typeface="Old Standard TT"/>
              </a:rPr>
              <a:t>Astenosfera: </a:t>
            </a:r>
            <a:endParaRPr b="0" i="0" sz="1400" u="none" cap="none" strike="noStrike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latin typeface="Old Standard TT"/>
                <a:ea typeface="Old Standard TT"/>
                <a:cs typeface="Old Standard TT"/>
                <a:sym typeface="Old Standard TT"/>
              </a:rPr>
              <a:t>Comportamiento dúctil.</a:t>
            </a:r>
            <a:endParaRPr b="0" i="0" sz="1400" u="none" cap="none" strike="noStrike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○"/>
            </a:pPr>
            <a:r>
              <a:rPr b="0" i="0" lang="es" sz="1400" u="none" cap="none" strike="noStrike">
                <a:latin typeface="Old Standard TT"/>
                <a:ea typeface="Old Standard TT"/>
                <a:cs typeface="Old Standard TT"/>
                <a:sym typeface="Old Standard TT"/>
              </a:rPr>
              <a:t>Mesosfera: </a:t>
            </a:r>
            <a:endParaRPr b="0" i="0" sz="1400" u="none" cap="none" strike="noStrike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latin typeface="Old Standard TT"/>
                <a:ea typeface="Old Standard TT"/>
                <a:cs typeface="Old Standard TT"/>
                <a:sym typeface="Old Standard TT"/>
              </a:rPr>
              <a:t>Comportamiento sólido con partes dúctiles.</a:t>
            </a:r>
            <a:endParaRPr b="0" i="0" sz="1400" u="none" cap="none" strike="noStrike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○"/>
            </a:pPr>
            <a:r>
              <a:rPr b="0" i="0" lang="es" sz="1400" u="none" cap="none" strike="noStrike">
                <a:latin typeface="Old Standard TT"/>
                <a:ea typeface="Old Standard TT"/>
                <a:cs typeface="Old Standard TT"/>
                <a:sym typeface="Old Standard TT"/>
              </a:rPr>
              <a:t>Núcleo Externo: Comportamiento liquido.</a:t>
            </a:r>
            <a:endParaRPr b="0" i="0" sz="1400" u="none" cap="none" strike="noStrike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1400"/>
              <a:buFont typeface="Old Standard TT"/>
              <a:buChar char="○"/>
            </a:pPr>
            <a:r>
              <a:rPr b="0" i="0" lang="es" sz="1400" u="none" cap="none" strike="noStrike">
                <a:latin typeface="Old Standard TT"/>
                <a:ea typeface="Old Standard TT"/>
                <a:cs typeface="Old Standard TT"/>
                <a:sym typeface="Old Standard TT"/>
              </a:rPr>
              <a:t>Núcleo Interno: </a:t>
            </a:r>
            <a:r>
              <a:rPr b="0" i="0" lang="es" sz="14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Comportamiento Sólido.</a:t>
            </a:r>
            <a:endParaRPr b="0" i="0" sz="1400" u="none" cap="none" strike="noStrike">
              <a:solidFill>
                <a:srgbClr val="FFFBF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BF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1" name="Google Shape;1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451225"/>
            <a:ext cx="4366400" cy="32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125" y="230925"/>
            <a:ext cx="3379752" cy="46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/>
        </p:nvSpPr>
        <p:spPr>
          <a:xfrm>
            <a:off x="637025" y="171975"/>
            <a:ext cx="3804900" cy="9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Punto de Fusión</a:t>
            </a:r>
            <a:endParaRPr sz="3600">
              <a:solidFill>
                <a:srgbClr val="FFFBF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32" name="Google Shape;13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5175" y="273888"/>
            <a:ext cx="3379752" cy="46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637025" y="1406675"/>
            <a:ext cx="3640200" cy="30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1200"/>
              <a:buFont typeface="Old Standard TT"/>
              <a:buChar char="●"/>
            </a:pPr>
            <a:r>
              <a:rPr b="0" i="0" lang="es" sz="12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Solidus: Corresponde a la curva de temperatura de fusión, o sea que al superar esta nos encontramos en estado líquido.</a:t>
            </a:r>
            <a:endParaRPr b="0" i="0" sz="1200" u="none" cap="none" strike="noStrike">
              <a:solidFill>
                <a:srgbClr val="FFFBF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1200"/>
              <a:buFont typeface="Old Standard TT"/>
              <a:buChar char="●"/>
            </a:pPr>
            <a:r>
              <a:rPr b="0" i="0" lang="es" sz="12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Por debajo de Litosfera(L), se puede apreciar un rango de alta cercanía entre S y T, esta corresponde a la Astenosfera (A), donde el manto tiene un comportamiento dúctil.</a:t>
            </a:r>
            <a:endParaRPr b="0" i="0" sz="1200" u="none" cap="none" strike="noStrike">
              <a:solidFill>
                <a:srgbClr val="FFFBF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1200"/>
              <a:buFont typeface="Old Standard TT"/>
              <a:buChar char="●"/>
            </a:pPr>
            <a:r>
              <a:rPr b="0" i="0" lang="es" sz="12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partir de D”, T supera a S, por lo que todo el Núcleo Externo se encuentra en estado líquido, hasta los 5150 km, donde S vuelve a superar a T (Núcleo Interno).</a:t>
            </a:r>
            <a:endParaRPr b="0" i="0" sz="1200" u="none" cap="none" strike="noStrike">
              <a:solidFill>
                <a:srgbClr val="FFFBF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BF0"/>
              </a:buClr>
              <a:buSzPts val="1200"/>
              <a:buFont typeface="Old Standard TT"/>
              <a:buChar char="●"/>
            </a:pPr>
            <a:r>
              <a:rPr b="0" i="0" lang="es" sz="12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Las capas Litosfera(L) y D” funcionan como LÍMITES TÉRMICOS.</a:t>
            </a:r>
            <a:endParaRPr b="0" i="0" sz="1200" u="none" cap="none" strike="noStrike">
              <a:solidFill>
                <a:srgbClr val="FFFBF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311700" y="165350"/>
            <a:ext cx="525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Tipos de Transporte de calor</a:t>
            </a:r>
            <a:endParaRPr sz="3000"/>
          </a:p>
        </p:txBody>
      </p:sp>
      <p:sp>
        <p:nvSpPr>
          <p:cNvPr id="139" name="Google Shape;139;p30"/>
          <p:cNvSpPr txBox="1"/>
          <p:nvPr>
            <p:ph idx="1" type="body"/>
          </p:nvPr>
        </p:nvSpPr>
        <p:spPr>
          <a:xfrm>
            <a:off x="311700" y="807125"/>
            <a:ext cx="5580900" cy="38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Conducción: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>
                <a:solidFill>
                  <a:srgbClr val="000000"/>
                </a:solidFill>
              </a:rPr>
              <a:t>Transferencia de calor (sólidos) vía energía cinética(electrones o fonones).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>
                <a:solidFill>
                  <a:srgbClr val="000000"/>
                </a:solidFill>
              </a:rPr>
              <a:t>Es importante en la Litosfera debido a su comportamiento sólido (Si). 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>
                <a:solidFill>
                  <a:srgbClr val="000000"/>
                </a:solidFill>
              </a:rPr>
              <a:t>Transporte de calor lento, importante en nucleo(He).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Convección</a:t>
            </a:r>
            <a:r>
              <a:rPr lang="es" sz="1200">
                <a:solidFill>
                  <a:srgbClr val="000000"/>
                </a:solidFill>
              </a:rPr>
              <a:t>: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>
                <a:solidFill>
                  <a:srgbClr val="000000"/>
                </a:solidFill>
              </a:rPr>
              <a:t>Transferencia de calor por materia (fluidos).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>
                <a:solidFill>
                  <a:srgbClr val="000000"/>
                </a:solidFill>
              </a:rPr>
              <a:t>Importante como método de transferencia de calor en Astenosfera, manto inferior y núcleo externo.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>
                <a:solidFill>
                  <a:srgbClr val="000000"/>
                </a:solidFill>
              </a:rPr>
              <a:t>“Responsable” de </a:t>
            </a:r>
            <a:r>
              <a:rPr lang="es" sz="1200">
                <a:solidFill>
                  <a:srgbClr val="000000"/>
                </a:solidFill>
              </a:rPr>
              <a:t>Tectónica</a:t>
            </a:r>
            <a:r>
              <a:rPr lang="es" sz="1200">
                <a:solidFill>
                  <a:srgbClr val="000000"/>
                </a:solidFill>
              </a:rPr>
              <a:t> de Placas.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Radiación</a:t>
            </a:r>
            <a:r>
              <a:rPr lang="es" sz="1200">
                <a:solidFill>
                  <a:srgbClr val="000000"/>
                </a:solidFill>
              </a:rPr>
              <a:t>: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>
                <a:solidFill>
                  <a:srgbClr val="000000"/>
                </a:solidFill>
              </a:rPr>
              <a:t>Transporte de calor vía decaimiento energético de átomos. Este decaimiento energético es emitido en forma de onda electromagnética, que llamamos RADIACIÓN.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>
                <a:solidFill>
                  <a:srgbClr val="000000"/>
                </a:solidFill>
              </a:rPr>
              <a:t>No necesita un medio para propagarse.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" sz="1200">
                <a:solidFill>
                  <a:srgbClr val="000000"/>
                </a:solidFill>
              </a:rPr>
              <a:t>Manto bajo tiene alta opacidad debido a su alto nivel de e-, por lo que absorbe radiación. 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40" name="Google Shape;14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7787" y="119850"/>
            <a:ext cx="976650" cy="17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0674" y="1857656"/>
            <a:ext cx="1050875" cy="187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6912" y="3896699"/>
            <a:ext cx="1438400" cy="95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265500" y="4663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Tectonica de Placas</a:t>
            </a:r>
            <a:endParaRPr/>
          </a:p>
        </p:txBody>
      </p:sp>
      <p:sp>
        <p:nvSpPr>
          <p:cNvPr id="148" name="Google Shape;148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Teoría</a:t>
            </a:r>
            <a:r>
              <a:rPr lang="es" sz="1400"/>
              <a:t> que explica el movimiento de la litosfera por medio de mecanismos de </a:t>
            </a:r>
            <a:r>
              <a:rPr lang="es" sz="1400"/>
              <a:t>subducción</a:t>
            </a:r>
            <a:r>
              <a:rPr lang="es" sz="1400"/>
              <a:t> y </a:t>
            </a:r>
            <a:r>
              <a:rPr lang="es" sz="1400"/>
              <a:t>expansión</a:t>
            </a:r>
            <a:r>
              <a:rPr lang="es" sz="1400"/>
              <a:t> de fondo </a:t>
            </a:r>
            <a:r>
              <a:rPr lang="es" sz="1400"/>
              <a:t>oceánico</a:t>
            </a:r>
            <a:r>
              <a:rPr lang="es" sz="1400"/>
              <a:t>, causado por flujo convectivo.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 Flujo convectivo del manto: rocas calientes menos densas ascienden y el material más frío y más denso se hunde.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Responsable de </a:t>
            </a:r>
            <a:r>
              <a:rPr lang="es" sz="1400"/>
              <a:t>vulcanismo</a:t>
            </a:r>
            <a:r>
              <a:rPr lang="es" sz="1400"/>
              <a:t>, sismos, fallas, </a:t>
            </a:r>
            <a:r>
              <a:rPr lang="es" sz="1400"/>
              <a:t>topografía</a:t>
            </a:r>
            <a:r>
              <a:rPr lang="es" sz="1400"/>
              <a:t>.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1600"/>
              </a:spcAft>
              <a:buSzPts val="1400"/>
              <a:buChar char="●"/>
            </a:pPr>
            <a:r>
              <a:rPr lang="es" sz="1400"/>
              <a:t>Convergencias, divergencias y </a:t>
            </a:r>
            <a:r>
              <a:rPr lang="es" sz="1400"/>
              <a:t>cizalles</a:t>
            </a:r>
            <a:r>
              <a:rPr lang="es" sz="1400"/>
              <a:t> de placas son importantes salidas de calor terrestre.</a:t>
            </a:r>
            <a:endParaRPr sz="1400"/>
          </a:p>
        </p:txBody>
      </p:sp>
      <p:pic>
        <p:nvPicPr>
          <p:cNvPr id="149" name="Google Shape;1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3" y="2373075"/>
            <a:ext cx="4443474" cy="23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2"/>
          <p:cNvPicPr preferRelativeResize="0"/>
          <p:nvPr/>
        </p:nvPicPr>
        <p:blipFill rotWithShape="1">
          <a:blip r:embed="rId3">
            <a:alphaModFix/>
          </a:blip>
          <a:srcRect b="-2882" l="0" r="0" t="29916"/>
          <a:stretch/>
        </p:blipFill>
        <p:spPr>
          <a:xfrm>
            <a:off x="814950" y="642126"/>
            <a:ext cx="7514099" cy="401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75" y="552450"/>
            <a:ext cx="741045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