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1"/>
    <p:restoredTop sz="94697"/>
  </p:normalViewPr>
  <p:slideViewPr>
    <p:cSldViewPr snapToGrid="0" snapToObjects="1">
      <p:cViewPr varScale="1">
        <p:scale>
          <a:sx n="96" d="100"/>
          <a:sy n="96" d="100"/>
        </p:scale>
        <p:origin x="17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B13B52-D28A-E84F-BEE0-242D9CED40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A5072D0-A710-2F4F-8B91-BCA5A5E85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595B0D-A644-8643-A881-578E50D34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D674E-9CF1-2948-9BED-E98003CC66CE}" type="datetimeFigureOut">
              <a:rPr lang="es-CL" smtClean="0"/>
              <a:t>05-05-20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469D78-8108-AA43-B2F9-D5697320C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8227BE-F480-624E-B348-AFB3E746D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ED9A-DA14-E24E-9EAF-9D7C6C10F0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2492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154935-86C3-4D47-A4A5-FDF60424E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4A6B1DB-E275-F941-BB16-3208A9D320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39DEFE-682D-AB4D-B1BD-688615C5F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D674E-9CF1-2948-9BED-E98003CC66CE}" type="datetimeFigureOut">
              <a:rPr lang="es-CL" smtClean="0"/>
              <a:t>05-05-20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F40C47-F411-9844-815E-F91EE1271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DBE038-EBA0-8141-9BBB-BFC70913B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ED9A-DA14-E24E-9EAF-9D7C6C10F0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9690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2D3BD2F-2842-1E45-AA9F-98446BBD19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DD108D0-BF51-0F47-8B14-41F8FBBE84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8ABF20-15EE-7445-9425-0D8DC8C0A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D674E-9CF1-2948-9BED-E98003CC66CE}" type="datetimeFigureOut">
              <a:rPr lang="es-CL" smtClean="0"/>
              <a:t>05-05-20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4028F5-9390-F345-8E97-2354FDCAC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76E7AD-AD28-1044-AE9D-64A1A7409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ED9A-DA14-E24E-9EAF-9D7C6C10F0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5283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0AF274-E11D-9742-8068-8C742AC8C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DAF91E-4DCA-3542-908E-78D3B0D8A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1D1762-6D53-3047-87EF-0C935D5DB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D674E-9CF1-2948-9BED-E98003CC66CE}" type="datetimeFigureOut">
              <a:rPr lang="es-CL" smtClean="0"/>
              <a:t>05-05-20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C34D43-70DC-BB49-9D05-4F79B0582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A0842A-B1E7-B74F-9627-10AADC540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ED9A-DA14-E24E-9EAF-9D7C6C10F0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276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B4443A-3E9D-9642-B292-E3FF82376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5EF06A5-D6CB-E64D-BB74-0A47547E8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D37CC2-3D29-5E48-8B5A-BA6956FE8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D674E-9CF1-2948-9BED-E98003CC66CE}" type="datetimeFigureOut">
              <a:rPr lang="es-CL" smtClean="0"/>
              <a:t>05-05-20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83D372-A7A0-924E-87C7-46FC6D1BC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D35A91-1804-694A-A2C4-DF9A5B177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ED9A-DA14-E24E-9EAF-9D7C6C10F0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9359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6EB93B-82C3-F347-9B9D-BBB1763D3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0E2D71-C750-4B4C-B12A-E52FCAFDF8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E304B-CE4D-EE48-ACB2-4AFEC953DC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F0398CF-42F5-E241-8833-6E6493E48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D674E-9CF1-2948-9BED-E98003CC66CE}" type="datetimeFigureOut">
              <a:rPr lang="es-CL" smtClean="0"/>
              <a:t>05-05-20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9EB93C-E881-334F-9664-EDD06D0CF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C1E36F-187F-B343-8593-1F034F497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ED9A-DA14-E24E-9EAF-9D7C6C10F0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8671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186BC7-6337-8B4A-95A4-067186421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4C19FA-C3B7-E84D-80E7-8D5D03467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D88D280-C7FE-C045-B3FE-861F97B7B2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EA48461-6C3D-9249-AE6F-AF06971D01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5B90C2B-058A-F742-BD90-C7A6C32FFC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9C8A314-DB25-D945-B819-FC3E3DCD8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D674E-9CF1-2948-9BED-E98003CC66CE}" type="datetimeFigureOut">
              <a:rPr lang="es-CL" smtClean="0"/>
              <a:t>05-05-20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86F2FB9-5729-AC4C-9070-B3B2F2C95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0FC0113-050F-2844-A29C-AD0A60E34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ED9A-DA14-E24E-9EAF-9D7C6C10F0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246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B9D9D9-D243-8149-83F7-BF1D2CD74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4217E21-74C9-0A4C-9756-D682FEF37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D674E-9CF1-2948-9BED-E98003CC66CE}" type="datetimeFigureOut">
              <a:rPr lang="es-CL" smtClean="0"/>
              <a:t>05-05-20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6B2D0AA-4419-464D-80E8-3E8BDDB4F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196BD26-F0DB-9146-954B-520CAC6CE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ED9A-DA14-E24E-9EAF-9D7C6C10F0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5071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13D90FC-0D06-574D-9A66-00AA68781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D674E-9CF1-2948-9BED-E98003CC66CE}" type="datetimeFigureOut">
              <a:rPr lang="es-CL" smtClean="0"/>
              <a:t>05-05-20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970415B-6A39-9445-A1DE-31634E190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00733AB-0127-2242-9FE6-8BD60D0ED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ED9A-DA14-E24E-9EAF-9D7C6C10F0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7466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6CDE65-1313-FA41-8A79-CBC447AB9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A412DF-B0E2-484A-BDD3-FC4B17589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E97884-6B3F-B64A-99A1-E1E67C76A9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E7813B0-AD67-DE4C-95BE-976546525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D674E-9CF1-2948-9BED-E98003CC66CE}" type="datetimeFigureOut">
              <a:rPr lang="es-CL" smtClean="0"/>
              <a:t>05-05-20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4D76F4E-59E8-7641-8ABE-EEA98A0B5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69757D-E753-0949-8729-B55B03AC3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ED9A-DA14-E24E-9EAF-9D7C6C10F0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6396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B1D8F-EAA9-034C-A3C5-97D4E236A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E1CADF5-0FFD-0F47-B503-E3F5930F0E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35CBDA-519D-6C43-A9C2-72C64758FA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A2D8998-8883-4D4F-890E-66728615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D674E-9CF1-2948-9BED-E98003CC66CE}" type="datetimeFigureOut">
              <a:rPr lang="es-CL" smtClean="0"/>
              <a:t>05-05-20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8CAB37E-79F1-E246-9AAE-A3C4B213B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67E83F-B677-9749-9BB4-03F066661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ED9A-DA14-E24E-9EAF-9D7C6C10F0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6415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C877E0F-3B05-7945-A258-9C95C2762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D7B798-73C5-BD4C-AA0B-68637E9C7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D6886B-6B95-D141-88AC-F0D2C29B21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D674E-9CF1-2948-9BED-E98003CC66CE}" type="datetimeFigureOut">
              <a:rPr lang="es-CL" smtClean="0"/>
              <a:t>05-05-20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6B0C21-7ACB-F147-A93F-CC65B2318B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0090B0-3933-6544-82E6-394E6A7755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5ED9A-DA14-E24E-9EAF-9D7C6C10F0D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6030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E8B299-CAAB-AF4D-BCC0-7C650ABEE4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Resumen Aux 5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BDD3A1-0790-634C-8BF0-176BF31213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MCU</a:t>
            </a:r>
          </a:p>
          <a:p>
            <a:r>
              <a:rPr lang="es-CL" dirty="0"/>
              <a:t>MCUA</a:t>
            </a:r>
          </a:p>
        </p:txBody>
      </p:sp>
    </p:spTree>
    <p:extLst>
      <p:ext uri="{BB962C8B-B14F-4D97-AF65-F5344CB8AC3E}">
        <p14:creationId xmlns:p14="http://schemas.microsoft.com/office/powerpoint/2010/main" val="3509044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F0DF5F-3AD5-3647-B9E6-F2A121837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MCU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778743-B596-204A-92A1-9C9E06470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Movimiento en una circunferencia</a:t>
            </a:r>
          </a:p>
          <a:p>
            <a:r>
              <a:rPr lang="es-CL" dirty="0"/>
              <a:t>Variables de interés:</a:t>
            </a:r>
          </a:p>
          <a:p>
            <a:r>
              <a:rPr lang="es-CL" dirty="0"/>
              <a:t>Posición : Ángulo</a:t>
            </a:r>
          </a:p>
          <a:p>
            <a:r>
              <a:rPr lang="es-CL" dirty="0"/>
              <a:t>Velocidades: Angular y Tangencial</a:t>
            </a:r>
          </a:p>
          <a:p>
            <a:r>
              <a:rPr lang="es-CL" dirty="0"/>
              <a:t>Aceleración : Centrípeta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88040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949093-DA50-E145-BA6C-EF3EFE2B0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Posición 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638B5AB7-A753-8042-804D-6E84AF6EF83D}"/>
              </a:ext>
            </a:extLst>
          </p:cNvPr>
          <p:cNvSpPr/>
          <p:nvPr/>
        </p:nvSpPr>
        <p:spPr>
          <a:xfrm>
            <a:off x="1555668" y="2256312"/>
            <a:ext cx="3040083" cy="304008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3E3122F5-4658-7D43-999A-A22CA3529449}"/>
              </a:ext>
            </a:extLst>
          </p:cNvPr>
          <p:cNvCxnSpPr/>
          <p:nvPr/>
        </p:nvCxnSpPr>
        <p:spPr>
          <a:xfrm>
            <a:off x="3075709" y="1690688"/>
            <a:ext cx="0" cy="42707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E2F6982A-DD83-1A49-9BAC-6A231C8E0AEB}"/>
              </a:ext>
            </a:extLst>
          </p:cNvPr>
          <p:cNvCxnSpPr>
            <a:cxnSpLocks/>
          </p:cNvCxnSpPr>
          <p:nvPr/>
        </p:nvCxnSpPr>
        <p:spPr>
          <a:xfrm flipH="1">
            <a:off x="712520" y="3800104"/>
            <a:ext cx="47263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ipse 10">
            <a:extLst>
              <a:ext uri="{FF2B5EF4-FFF2-40B4-BE49-F238E27FC236}">
                <a16:creationId xmlns:a16="http://schemas.microsoft.com/office/drawing/2014/main" id="{F07B4F8E-07C4-AC49-B588-AD4524F78AC8}"/>
              </a:ext>
            </a:extLst>
          </p:cNvPr>
          <p:cNvSpPr/>
          <p:nvPr/>
        </p:nvSpPr>
        <p:spPr>
          <a:xfrm flipV="1">
            <a:off x="4156364" y="2743198"/>
            <a:ext cx="178130" cy="18032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09DA6CA3-B8E6-7A4D-96D5-36791732DDBF}"/>
              </a:ext>
            </a:extLst>
          </p:cNvPr>
          <p:cNvCxnSpPr>
            <a:endCxn id="11" idx="5"/>
          </p:cNvCxnSpPr>
          <p:nvPr/>
        </p:nvCxnSpPr>
        <p:spPr>
          <a:xfrm flipV="1">
            <a:off x="3075709" y="2769605"/>
            <a:ext cx="1232698" cy="10304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o 14">
            <a:extLst>
              <a:ext uri="{FF2B5EF4-FFF2-40B4-BE49-F238E27FC236}">
                <a16:creationId xmlns:a16="http://schemas.microsoft.com/office/drawing/2014/main" id="{CCC04D97-A43F-BF45-A1E5-E83B415BE1E3}"/>
              </a:ext>
            </a:extLst>
          </p:cNvPr>
          <p:cNvSpPr/>
          <p:nvPr/>
        </p:nvSpPr>
        <p:spPr>
          <a:xfrm>
            <a:off x="3236026" y="3477986"/>
            <a:ext cx="415637" cy="64423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E62528F9-DB5E-9445-ADA7-180094F74C88}"/>
              </a:ext>
            </a:extLst>
          </p:cNvPr>
          <p:cNvSpPr txBox="1"/>
          <p:nvPr/>
        </p:nvSpPr>
        <p:spPr>
          <a:xfrm>
            <a:off x="3332830" y="3459863"/>
            <a:ext cx="207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θ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D1A34713-8D45-404B-A93E-B7F62679652F}"/>
                  </a:ext>
                </a:extLst>
              </p:cNvPr>
              <p:cNvSpPr txBox="1"/>
              <p:nvPr/>
            </p:nvSpPr>
            <p:spPr>
              <a:xfrm>
                <a:off x="6772940" y="2179674"/>
                <a:ext cx="3774558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·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s-ES" b="0" dirty="0">
                  <a:ea typeface="Cambria Math" panose="02040503050406030204" pitchFamily="18" charset="0"/>
                </a:endParaRPr>
              </a:p>
              <a:p>
                <a:endParaRPr lang="es-ES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ES" b="0" dirty="0">
                    <a:ea typeface="Cambria Math" panose="02040503050406030204" pitchFamily="18" charset="0"/>
                  </a:rPr>
                  <a:t> es el ángulo inicial del movimiento.</a:t>
                </a:r>
              </a:p>
              <a:p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s-ES" b="0" dirty="0">
                    <a:ea typeface="Cambria Math" panose="02040503050406030204" pitchFamily="18" charset="0"/>
                  </a:rPr>
                  <a:t> es la velocidad angular.</a:t>
                </a:r>
              </a:p>
              <a:p>
                <a:r>
                  <a:rPr lang="es-ES" b="0" dirty="0">
                    <a:ea typeface="Cambria Math" panose="02040503050406030204" pitchFamily="18" charset="0"/>
                  </a:rPr>
                  <a:t>t es </a:t>
                </a:r>
                <a:r>
                  <a:rPr lang="es-ES" dirty="0">
                    <a:ea typeface="Cambria Math" panose="02040503050406030204" pitchFamily="18" charset="0"/>
                  </a:rPr>
                  <a:t>el tiempo en el que transcurre el movimiento.</a:t>
                </a:r>
                <a:endParaRPr lang="es-ES" b="0" dirty="0">
                  <a:ea typeface="Cambria Math" panose="02040503050406030204" pitchFamily="18" charset="0"/>
                </a:endParaRPr>
              </a:p>
              <a:p>
                <a:endParaRPr lang="es-CL" dirty="0"/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D1A34713-8D45-404B-A93E-B7F6267965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2940" y="2179674"/>
                <a:ext cx="3774558" cy="2031325"/>
              </a:xfrm>
              <a:prstGeom prst="rect">
                <a:avLst/>
              </a:prstGeom>
              <a:blipFill>
                <a:blip r:embed="rId2"/>
                <a:stretch>
                  <a:fillRect l="-100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194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Imagen que contiene rojo, hombre, blanco, agua&#10;&#10;Descripción generada automáticamente">
            <a:extLst>
              <a:ext uri="{FF2B5EF4-FFF2-40B4-BE49-F238E27FC236}">
                <a16:creationId xmlns:a16="http://schemas.microsoft.com/office/drawing/2014/main" id="{50B04281-42E2-4B42-BED6-F59BA4F783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267" y="1690688"/>
            <a:ext cx="4838273" cy="4351338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C1E946B-84A3-ED46-8036-8B41370B6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Velocidad Angular y V. Tangencial</a:t>
            </a: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A9B23343-8277-8847-933F-9D6B70AFB66F}"/>
              </a:ext>
            </a:extLst>
          </p:cNvPr>
          <p:cNvCxnSpPr/>
          <p:nvPr/>
        </p:nvCxnSpPr>
        <p:spPr>
          <a:xfrm flipH="1" flipV="1">
            <a:off x="2977116" y="2094614"/>
            <a:ext cx="839972" cy="76554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o 7">
            <a:extLst>
              <a:ext uri="{FF2B5EF4-FFF2-40B4-BE49-F238E27FC236}">
                <a16:creationId xmlns:a16="http://schemas.microsoft.com/office/drawing/2014/main" id="{8D39E020-D315-C749-8C04-6A881CA31298}"/>
              </a:ext>
            </a:extLst>
          </p:cNvPr>
          <p:cNvSpPr/>
          <p:nvPr/>
        </p:nvSpPr>
        <p:spPr>
          <a:xfrm rot="6033365">
            <a:off x="2870790" y="3934045"/>
            <a:ext cx="1467293" cy="1190847"/>
          </a:xfrm>
          <a:prstGeom prst="arc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>
              <a:solidFill>
                <a:srgbClr val="FF0000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B858CDF-E2F0-664D-ACD8-D3E3ED322D96}"/>
              </a:ext>
            </a:extLst>
          </p:cNvPr>
          <p:cNvSpPr txBox="1"/>
          <p:nvPr/>
        </p:nvSpPr>
        <p:spPr>
          <a:xfrm>
            <a:off x="3402441" y="2155554"/>
            <a:ext cx="719750" cy="382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Vt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79CC53B-34F3-444C-978D-51A5B4C3B166}"/>
              </a:ext>
            </a:extLst>
          </p:cNvPr>
          <p:cNvSpPr txBox="1"/>
          <p:nvPr/>
        </p:nvSpPr>
        <p:spPr>
          <a:xfrm>
            <a:off x="3938838" y="4982646"/>
            <a:ext cx="514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ω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7F072400-1C5B-1C49-BE0E-C05BBF1CCA63}"/>
                  </a:ext>
                </a:extLst>
              </p:cNvPr>
              <p:cNvSpPr txBox="1"/>
              <p:nvPr/>
            </p:nvSpPr>
            <p:spPr>
              <a:xfrm>
                <a:off x="5929313" y="2094614"/>
                <a:ext cx="3871912" cy="43288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dirty="0"/>
                  <a:t>ω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s-CL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s-CL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s-CL" dirty="0"/>
                  <a:t>        ;        V</a:t>
                </a:r>
                <a:r>
                  <a:rPr lang="es-CL" baseline="-25000" dirty="0"/>
                  <a:t>t </a:t>
                </a:r>
                <a:r>
                  <a:rPr lang="es-CL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>
                          <a:rPr lang="es-CL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s-ES" b="0" dirty="0">
                  <a:ea typeface="Cambria Math" panose="02040503050406030204" pitchFamily="18" charset="0"/>
                </a:endParaRPr>
              </a:p>
              <a:p>
                <a:endParaRPr lang="es-CL" dirty="0"/>
              </a:p>
              <a:p>
                <a:r>
                  <a:rPr lang="el-GR" dirty="0"/>
                  <a:t>ω</a:t>
                </a:r>
                <a:r>
                  <a:rPr lang="es-ES" dirty="0"/>
                  <a:t> </a:t>
                </a:r>
                <a:r>
                  <a:rPr lang="es-CL" dirty="0"/>
                  <a:t>= 2·π·f         		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2·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endParaRPr lang="es-CL" dirty="0"/>
              </a:p>
              <a:p>
                <a:r>
                  <a:rPr lang="es-CL" dirty="0"/>
                  <a:t>f es la frecuencia</a:t>
                </a:r>
              </a:p>
              <a:p>
                <a:r>
                  <a:rPr lang="es-CL" dirty="0"/>
                  <a:t>T es el periodo  </a:t>
                </a:r>
              </a:p>
              <a:p>
                <a:endParaRPr lang="es-CL" dirty="0"/>
              </a:p>
              <a:p>
                <a:r>
                  <a:rPr lang="es-CL" dirty="0"/>
                  <a:t>V</a:t>
                </a:r>
                <a:r>
                  <a:rPr lang="es-CL" baseline="-25000" dirty="0"/>
                  <a:t>t </a:t>
                </a:r>
                <a:r>
                  <a:rPr lang="es-CL" dirty="0"/>
                  <a:t>= 2·π·f ·R         		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2·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den>
                    </m:f>
                    <m:r>
                      <a:rPr lang="es-E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·</m:t>
                    </m:r>
                    <m:r>
                      <m:rPr>
                        <m:sty m:val="p"/>
                      </m:rPr>
                      <a:rPr lang="es-E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</m:t>
                    </m:r>
                  </m:oMath>
                </a14:m>
                <a:endParaRPr lang="es-CL" dirty="0"/>
              </a:p>
              <a:p>
                <a:r>
                  <a:rPr lang="es-CL" dirty="0"/>
                  <a:t>f es la frecuencia</a:t>
                </a:r>
              </a:p>
              <a:p>
                <a:r>
                  <a:rPr lang="es-CL" dirty="0"/>
                  <a:t>T es el periodo  </a:t>
                </a:r>
              </a:p>
              <a:p>
                <a:endParaRPr lang="es-CL" dirty="0"/>
              </a:p>
              <a:p>
                <a:r>
                  <a:rPr lang="es-CL" dirty="0"/>
                  <a:t>V</a:t>
                </a:r>
                <a:r>
                  <a:rPr lang="es-CL" baseline="-25000" dirty="0"/>
                  <a:t>t</a:t>
                </a:r>
                <a:r>
                  <a:rPr lang="es-CL" dirty="0"/>
                  <a:t> = ω · R</a:t>
                </a:r>
              </a:p>
              <a:p>
                <a:endParaRPr lang="es-CL" dirty="0"/>
              </a:p>
              <a:p>
                <a:endParaRPr lang="es-CL" dirty="0"/>
              </a:p>
              <a:p>
                <a:endParaRPr lang="es-CL" dirty="0"/>
              </a:p>
            </p:txBody>
          </p:sp>
        </mc:Choice>
        <mc:Fallback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7F072400-1C5B-1C49-BE0E-C05BBF1CCA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313" y="2094614"/>
                <a:ext cx="3871912" cy="4328877"/>
              </a:xfrm>
              <a:prstGeom prst="rect">
                <a:avLst/>
              </a:prstGeom>
              <a:blipFill>
                <a:blip r:embed="rId3"/>
                <a:stretch>
                  <a:fillRect l="-130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2168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D7F4B6-19A9-DE47-9758-AA3A76AC0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Aceleración Centrípeta</a:t>
            </a:r>
          </a:p>
        </p:txBody>
      </p:sp>
      <p:pic>
        <p:nvPicPr>
          <p:cNvPr id="5" name="Marcador de contenido 4" descr="Imagen que contiene mapa, esquiando, agua, hombre&#10;&#10;Descripción generada automáticamente">
            <a:extLst>
              <a:ext uri="{FF2B5EF4-FFF2-40B4-BE49-F238E27FC236}">
                <a16:creationId xmlns:a16="http://schemas.microsoft.com/office/drawing/2014/main" id="{3940F24A-B78D-804E-A002-94C8A6291C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6112" y="1958147"/>
            <a:ext cx="4456612" cy="4351338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83D4C074-A3D1-B643-ADAE-C0470898A8F4}"/>
                  </a:ext>
                </a:extLst>
              </p:cNvPr>
              <p:cNvSpPr txBox="1"/>
              <p:nvPr/>
            </p:nvSpPr>
            <p:spPr>
              <a:xfrm>
                <a:off x="6559826" y="2358887"/>
                <a:ext cx="3975652" cy="807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dirty="0"/>
                  <a:t>a</a:t>
                </a:r>
                <a:r>
                  <a:rPr lang="es-CL" baseline="-25000" dirty="0"/>
                  <a:t>c  </a:t>
                </a:r>
                <a:r>
                  <a:rPr lang="es-CL" dirty="0"/>
                  <a:t>= v</a:t>
                </a:r>
                <a:r>
                  <a:rPr lang="es-CL" baseline="-25000" dirty="0"/>
                  <a:t>t</a:t>
                </a:r>
                <a:r>
                  <a:rPr lang="es-CL" dirty="0"/>
                  <a:t> · ω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es-CL" dirty="0"/>
                  <a:t>       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s-CL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p>
                        <m:r>
                          <a:rPr lang="es-E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ES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·</m:t>
                    </m:r>
                    <m:r>
                      <m:rPr>
                        <m:sty m:val="p"/>
                      </m:rPr>
                      <a:rPr lang="es-ES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</m:t>
                    </m:r>
                  </m:oMath>
                </a14:m>
                <a:r>
                  <a:rPr lang="es-CL" dirty="0"/>
                  <a:t> </a:t>
                </a:r>
              </a:p>
              <a:p>
                <a:endParaRPr lang="es-CL" dirty="0"/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83D4C074-A3D1-B643-ADAE-C0470898A8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9826" y="2358887"/>
                <a:ext cx="3975652" cy="807785"/>
              </a:xfrm>
              <a:prstGeom prst="rect">
                <a:avLst/>
              </a:prstGeom>
              <a:blipFill>
                <a:blip r:embed="rId3"/>
                <a:stretch>
                  <a:fillRect l="-127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4964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F0DF5F-3AD5-3647-B9E6-F2A121837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MCUA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778743-B596-204A-92A1-9C9E06470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Movimiento en una circunferencia</a:t>
            </a:r>
          </a:p>
          <a:p>
            <a:r>
              <a:rPr lang="es-CL" dirty="0"/>
              <a:t>Variables de interés:</a:t>
            </a:r>
          </a:p>
          <a:p>
            <a:r>
              <a:rPr lang="es-CL" dirty="0"/>
              <a:t>Posición : Ángulo</a:t>
            </a:r>
          </a:p>
          <a:p>
            <a:r>
              <a:rPr lang="es-CL" dirty="0"/>
              <a:t>Velocidades: Angular y Tangencial</a:t>
            </a:r>
          </a:p>
          <a:p>
            <a:r>
              <a:rPr lang="es-CL" dirty="0"/>
              <a:t>Aceleración : Centrípeta y angular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25197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D7F4B6-19A9-DE47-9758-AA3A76AC0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Aceleración angular 𝛼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83D4C074-A3D1-B643-ADAE-C0470898A8F4}"/>
                  </a:ext>
                </a:extLst>
              </p:cNvPr>
              <p:cNvSpPr txBox="1"/>
              <p:nvPr/>
            </p:nvSpPr>
            <p:spPr>
              <a:xfrm>
                <a:off x="6256243" y="2542269"/>
                <a:ext cx="4760194" cy="3421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dirty="0"/>
                  <a:t>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s-CL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s-CL" dirty="0" smtClean="0"/>
                      <m:t>𝛼</m:t>
                    </m:r>
                  </m:oMath>
                </a14:m>
                <a:r>
                  <a:rPr lang="es-CL" dirty="0"/>
                  <a:t>·t</a:t>
                </a:r>
              </a:p>
              <a:p>
                <a:endParaRPr lang="es-CL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s-C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s-E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s-CL" dirty="0" smtClean="0"/>
                        <m:t>𝛼</m:t>
                      </m:r>
                      <m:r>
                        <m:rPr>
                          <m:sty m:val="p"/>
                        </m:rPr>
                        <a:rPr lang="el-GR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θ</m:t>
                      </m:r>
                    </m:oMath>
                  </m:oMathPara>
                </a14:m>
                <a:endParaRPr lang="es-E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es la velocidad angular final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𝑒𝑠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𝑙𝑎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𝑣𝑒𝑙𝑜𝑐𝑖𝑑𝑎𝑑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𝑎𝑛𝑔𝑢𝑙𝑎𝑟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𝑖𝑛𝑖𝑐𝑖𝑎𝑙</m:t>
                    </m:r>
                  </m:oMath>
                </a14:m>
                <a:endParaRPr lang="es-E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s-ES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𝑒𝑠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𝑒𝑙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𝑎𝑛𝑔𝑢𝑙𝑜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𝑟𝑒𝑐𝑜𝑟𝑟𝑖𝑑𝑜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𝑒𝑛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𝑒𝑙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𝑚𝑜𝑣𝑖𝑚𝑖𝑒𝑛𝑡𝑜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s-E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s-CL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C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·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s-E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𝑒𝑠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𝑙𝑎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𝑎𝑐𝑒𝑙𝑒𝑟𝑎𝑐𝑖</m:t>
                      </m:r>
                      <m:r>
                        <a:rPr lang="es-ES" i="1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𝑡𝑎𝑛𝑔𝑒𝑛𝑐𝑖𝑎𝑙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E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𝑒𝑠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𝑙𝑎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𝑎𝑐𝑒𝑙𝑒𝑟𝑒𝑐𝑖</m:t>
                      </m:r>
                      <m:r>
                        <a:rPr lang="es-ES" i="1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𝑎𝑛𝑔𝑢𝑙𝑎𝑟</m:t>
                      </m:r>
                    </m:oMath>
                  </m:oMathPara>
                </a14:m>
                <a:endParaRPr lang="es-ES" b="0" dirty="0"/>
              </a:p>
              <a:p>
                <a:endParaRPr lang="es-ES" b="0" dirty="0"/>
              </a:p>
              <a:p>
                <a:endParaRPr lang="es-CL" dirty="0"/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83D4C074-A3D1-B643-ADAE-C0470898A8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6243" y="2542269"/>
                <a:ext cx="4760194" cy="3421771"/>
              </a:xfrm>
              <a:prstGeom prst="rect">
                <a:avLst/>
              </a:prstGeom>
              <a:blipFill>
                <a:blip r:embed="rId2"/>
                <a:stretch>
                  <a:fillRect t="-36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co 8">
            <a:extLst>
              <a:ext uri="{FF2B5EF4-FFF2-40B4-BE49-F238E27FC236}">
                <a16:creationId xmlns:a16="http://schemas.microsoft.com/office/drawing/2014/main" id="{90D521C9-85E6-B345-9A59-5ADA453C252C}"/>
              </a:ext>
            </a:extLst>
          </p:cNvPr>
          <p:cNvSpPr/>
          <p:nvPr/>
        </p:nvSpPr>
        <p:spPr>
          <a:xfrm rot="6033365">
            <a:off x="2870790" y="3934045"/>
            <a:ext cx="1467293" cy="1190847"/>
          </a:xfrm>
          <a:prstGeom prst="arc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>
              <a:solidFill>
                <a:srgbClr val="FF000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18C45D7-B058-7E4B-973D-AF692BB1F48D}"/>
              </a:ext>
            </a:extLst>
          </p:cNvPr>
          <p:cNvSpPr txBox="1"/>
          <p:nvPr/>
        </p:nvSpPr>
        <p:spPr>
          <a:xfrm>
            <a:off x="3952090" y="4982646"/>
            <a:ext cx="12367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ω</a:t>
            </a:r>
            <a:r>
              <a:rPr lang="es-ES" dirty="0"/>
              <a:t> </a:t>
            </a:r>
          </a:p>
          <a:p>
            <a:r>
              <a:rPr lang="es-ES" dirty="0"/>
              <a:t>no es constante</a:t>
            </a:r>
            <a:r>
              <a:rPr lang="es-CL" dirty="0"/>
              <a:t> </a:t>
            </a:r>
          </a:p>
        </p:txBody>
      </p:sp>
      <p:pic>
        <p:nvPicPr>
          <p:cNvPr id="14" name="Marcador de contenido 13" descr="Imagen que contiene mapa, esquiando, agua, hombre&#10;&#10;Descripción generada automáticamente">
            <a:extLst>
              <a:ext uri="{FF2B5EF4-FFF2-40B4-BE49-F238E27FC236}">
                <a16:creationId xmlns:a16="http://schemas.microsoft.com/office/drawing/2014/main" id="{FA6A5A9C-8F62-C94C-9B36-F633BD2546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75563" y="1944894"/>
            <a:ext cx="4456612" cy="4351338"/>
          </a:xfrm>
        </p:spPr>
      </p:pic>
    </p:spTree>
    <p:extLst>
      <p:ext uri="{BB962C8B-B14F-4D97-AF65-F5344CB8AC3E}">
        <p14:creationId xmlns:p14="http://schemas.microsoft.com/office/powerpoint/2010/main" val="4151999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949093-DA50-E145-BA6C-EF3EFE2B0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Posición 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638B5AB7-A753-8042-804D-6E84AF6EF83D}"/>
              </a:ext>
            </a:extLst>
          </p:cNvPr>
          <p:cNvSpPr/>
          <p:nvPr/>
        </p:nvSpPr>
        <p:spPr>
          <a:xfrm>
            <a:off x="1555668" y="2256312"/>
            <a:ext cx="3040083" cy="304008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3E3122F5-4658-7D43-999A-A22CA3529449}"/>
              </a:ext>
            </a:extLst>
          </p:cNvPr>
          <p:cNvCxnSpPr/>
          <p:nvPr/>
        </p:nvCxnSpPr>
        <p:spPr>
          <a:xfrm>
            <a:off x="3075709" y="1690688"/>
            <a:ext cx="0" cy="42707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E2F6982A-DD83-1A49-9BAC-6A231C8E0AEB}"/>
              </a:ext>
            </a:extLst>
          </p:cNvPr>
          <p:cNvCxnSpPr>
            <a:cxnSpLocks/>
          </p:cNvCxnSpPr>
          <p:nvPr/>
        </p:nvCxnSpPr>
        <p:spPr>
          <a:xfrm flipH="1">
            <a:off x="712520" y="3800104"/>
            <a:ext cx="47263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ipse 10">
            <a:extLst>
              <a:ext uri="{FF2B5EF4-FFF2-40B4-BE49-F238E27FC236}">
                <a16:creationId xmlns:a16="http://schemas.microsoft.com/office/drawing/2014/main" id="{F07B4F8E-07C4-AC49-B588-AD4524F78AC8}"/>
              </a:ext>
            </a:extLst>
          </p:cNvPr>
          <p:cNvSpPr/>
          <p:nvPr/>
        </p:nvSpPr>
        <p:spPr>
          <a:xfrm flipV="1">
            <a:off x="4156364" y="2743198"/>
            <a:ext cx="178130" cy="18032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09DA6CA3-B8E6-7A4D-96D5-36791732DDBF}"/>
              </a:ext>
            </a:extLst>
          </p:cNvPr>
          <p:cNvCxnSpPr>
            <a:endCxn id="11" idx="5"/>
          </p:cNvCxnSpPr>
          <p:nvPr/>
        </p:nvCxnSpPr>
        <p:spPr>
          <a:xfrm flipV="1">
            <a:off x="3075709" y="2769605"/>
            <a:ext cx="1232698" cy="10304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o 14">
            <a:extLst>
              <a:ext uri="{FF2B5EF4-FFF2-40B4-BE49-F238E27FC236}">
                <a16:creationId xmlns:a16="http://schemas.microsoft.com/office/drawing/2014/main" id="{CCC04D97-A43F-BF45-A1E5-E83B415BE1E3}"/>
              </a:ext>
            </a:extLst>
          </p:cNvPr>
          <p:cNvSpPr/>
          <p:nvPr/>
        </p:nvSpPr>
        <p:spPr>
          <a:xfrm>
            <a:off x="3236026" y="3477986"/>
            <a:ext cx="415637" cy="64423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E62528F9-DB5E-9445-ADA7-180094F74C88}"/>
              </a:ext>
            </a:extLst>
          </p:cNvPr>
          <p:cNvSpPr txBox="1"/>
          <p:nvPr/>
        </p:nvSpPr>
        <p:spPr>
          <a:xfrm>
            <a:off x="3332830" y="3459863"/>
            <a:ext cx="207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θ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D1A34713-8D45-404B-A93E-B7F62679652F}"/>
                  </a:ext>
                </a:extLst>
              </p:cNvPr>
              <p:cNvSpPr txBox="1"/>
              <p:nvPr/>
            </p:nvSpPr>
            <p:spPr>
              <a:xfrm>
                <a:off x="6772940" y="2179674"/>
                <a:ext cx="3774558" cy="3530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·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s-ES" b="0" dirty="0">
                  <a:ea typeface="Cambria Math" panose="02040503050406030204" pitchFamily="18" charset="0"/>
                </a:endParaRPr>
              </a:p>
              <a:p>
                <a:endParaRPr lang="es-ES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ES" b="0" dirty="0">
                    <a:ea typeface="Cambria Math" panose="02040503050406030204" pitchFamily="18" charset="0"/>
                  </a:rPr>
                  <a:t> es el ángulo inicial del movimiento.</a:t>
                </a:r>
              </a:p>
              <a:p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s-ES" b="0" dirty="0">
                    <a:ea typeface="Cambria Math" panose="02040503050406030204" pitchFamily="18" charset="0"/>
                  </a:rPr>
                  <a:t> es la velocidad angular.</a:t>
                </a:r>
              </a:p>
              <a:p>
                <a:r>
                  <a:rPr lang="es-ES" b="0" dirty="0">
                    <a:ea typeface="Cambria Math" panose="02040503050406030204" pitchFamily="18" charset="0"/>
                  </a:rPr>
                  <a:t>t es </a:t>
                </a:r>
                <a:r>
                  <a:rPr lang="es-ES" dirty="0">
                    <a:ea typeface="Cambria Math" panose="02040503050406030204" pitchFamily="18" charset="0"/>
                  </a:rPr>
                  <a:t>el tiempo en el que transcurre el movimiento.</a:t>
                </a:r>
                <a:endParaRPr lang="es-ES" b="0" dirty="0">
                  <a:ea typeface="Cambria Math" panose="02040503050406030204" pitchFamily="18" charset="0"/>
                </a:endParaRPr>
              </a:p>
              <a:p>
                <a:endParaRPr lang="es-CL" dirty="0"/>
              </a:p>
              <a:p>
                <a:pPr algn="ctr"/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C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·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ES" b="0" dirty="0">
                    <a:ea typeface="Cambria Math" panose="02040503050406030204" pitchFamily="18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𝑒𝑠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𝑙𝑎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𝑣𝑒𝑙𝑜𝑐𝑖𝑑𝑎𝑑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𝑎𝑛𝑔𝑢𝑙𝑎𝑟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𝑖𝑛𝑖𝑐𝑖𝑎𝑙</m:t>
                    </m:r>
                    <m:r>
                      <a:rPr lang="es-E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b="0" dirty="0">
                    <a:ea typeface="Cambria Math" panose="02040503050406030204" pitchFamily="18" charset="0"/>
                  </a:rPr>
                  <a:t>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𝑒𝑠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𝑙𝑎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𝑎𝑐𝑒𝑙𝑒𝑟𝑎𝑐𝑖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ó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𝑎𝑛𝑔𝑢𝑙𝑎𝑟</m:t>
                      </m:r>
                    </m:oMath>
                  </m:oMathPara>
                </a14:m>
                <a:endParaRPr lang="es-E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ES" b="0" dirty="0">
                  <a:ea typeface="Cambria Math" panose="02040503050406030204" pitchFamily="18" charset="0"/>
                </a:endParaRPr>
              </a:p>
              <a:p>
                <a:endParaRPr lang="es-CL" dirty="0"/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D1A34713-8D45-404B-A93E-B7F6267965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2940" y="2179674"/>
                <a:ext cx="3774558" cy="3530454"/>
              </a:xfrm>
              <a:prstGeom prst="rect">
                <a:avLst/>
              </a:prstGeom>
              <a:blipFill>
                <a:blip r:embed="rId2"/>
                <a:stretch>
                  <a:fillRect l="-100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16887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11970</TotalTime>
  <Words>279</Words>
  <Application>Microsoft Macintosh PowerPoint</Application>
  <PresentationFormat>Panorámica</PresentationFormat>
  <Paragraphs>63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Tema de Office</vt:lpstr>
      <vt:lpstr>Resumen Aux 5</vt:lpstr>
      <vt:lpstr>MCU</vt:lpstr>
      <vt:lpstr>Posición </vt:lpstr>
      <vt:lpstr>Velocidad Angular y V. Tangencial</vt:lpstr>
      <vt:lpstr>Aceleración Centrípeta</vt:lpstr>
      <vt:lpstr>MCUA</vt:lpstr>
      <vt:lpstr>Aceleración angular 𝛼</vt:lpstr>
      <vt:lpstr>Posición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Resumen Aux 5</dc:title>
  <dc:creator>Juan Cristobal Castro Contreras (juancastro)</dc:creator>
  <cp:lastModifiedBy>Juan Cristobal Castro Contreras (juancastro)</cp:lastModifiedBy>
  <cp:revision>11</cp:revision>
  <dcterms:created xsi:type="dcterms:W3CDTF">2020-05-05T17:30:23Z</dcterms:created>
  <dcterms:modified xsi:type="dcterms:W3CDTF">2020-05-14T01:00:54Z</dcterms:modified>
</cp:coreProperties>
</file>