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57" r:id="rId5"/>
    <p:sldId id="263" r:id="rId6"/>
    <p:sldId id="259" r:id="rId7"/>
    <p:sldId id="267" r:id="rId8"/>
    <p:sldId id="260" r:id="rId9"/>
    <p:sldId id="266" r:id="rId10"/>
    <p:sldId id="289" r:id="rId11"/>
    <p:sldId id="271" r:id="rId12"/>
    <p:sldId id="268" r:id="rId13"/>
    <p:sldId id="270" r:id="rId14"/>
    <p:sldId id="265" r:id="rId15"/>
    <p:sldId id="258" r:id="rId16"/>
    <p:sldId id="274" r:id="rId17"/>
    <p:sldId id="264" r:id="rId18"/>
    <p:sldId id="279" r:id="rId19"/>
    <p:sldId id="288" r:id="rId20"/>
    <p:sldId id="285" r:id="rId21"/>
    <p:sldId id="287" r:id="rId22"/>
    <p:sldId id="261" r:id="rId23"/>
    <p:sldId id="262" r:id="rId24"/>
    <p:sldId id="282" r:id="rId25"/>
    <p:sldId id="283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4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014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187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594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56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952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076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91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769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326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62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9EA3-14C6-46A5-92BF-0495677605E7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FF15-7188-4E44-8E54-3B19C4C9E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0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s-CL" sz="4800" dirty="0" smtClean="0"/>
              <a:t>CHILE REFLEXIONES SOBRE CAMBIO DE ESTRUCTURA PRODUCTIVA </a:t>
            </a:r>
            <a:endParaRPr lang="es-CL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35394"/>
            <a:ext cx="9144000" cy="1122405"/>
          </a:xfrm>
        </p:spPr>
        <p:txBody>
          <a:bodyPr>
            <a:normAutofit/>
          </a:bodyPr>
          <a:lstStyle/>
          <a:p>
            <a:r>
              <a:rPr lang="es-CL" sz="3200" dirty="0" smtClean="0"/>
              <a:t>Pensar una nueva estrategia de crecimiento</a:t>
            </a:r>
          </a:p>
          <a:p>
            <a:r>
              <a:rPr lang="es-CL" sz="3200" dirty="0"/>
              <a:t>A</a:t>
            </a:r>
            <a:r>
              <a:rPr lang="es-CL" sz="3200" dirty="0" smtClean="0"/>
              <a:t>gosto 2019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23419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dirty="0" smtClean="0"/>
              <a:t>               </a:t>
            </a:r>
            <a:r>
              <a:rPr lang="es-CL" sz="4900" b="1" dirty="0" smtClean="0"/>
              <a:t>CHILE MERCADO PEQUEÑO </a:t>
            </a:r>
            <a:r>
              <a:rPr lang="es-CL" sz="4000" dirty="0" smtClean="0"/>
              <a:t/>
            </a:r>
            <a:br>
              <a:rPr lang="es-CL" sz="4000" dirty="0" smtClean="0"/>
            </a:br>
            <a:r>
              <a:rPr lang="es-CL" sz="4000" dirty="0" smtClean="0"/>
              <a:t>   </a:t>
            </a:r>
            <a:r>
              <a:rPr lang="es-CL" sz="4000" b="1" dirty="0" smtClean="0"/>
              <a:t>AMERICA LATINA ESCASA INTEGRACION COMERCIO</a:t>
            </a:r>
            <a:endParaRPr lang="es-CL" sz="4000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7" y="1690688"/>
            <a:ext cx="10728000" cy="5040000"/>
          </a:xfrm>
        </p:spPr>
      </p:pic>
    </p:spTree>
    <p:extLst>
      <p:ext uri="{BB962C8B-B14F-4D97-AF65-F5344CB8AC3E}">
        <p14:creationId xmlns:p14="http://schemas.microsoft.com/office/powerpoint/2010/main" val="253375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CL" sz="4000" b="1" dirty="0" smtClean="0"/>
              <a:t>CIENTIFICOS E INVESTIGADORES POR 1000 HAB</a:t>
            </a:r>
            <a:br>
              <a:rPr lang="es-CL" sz="4000" b="1" dirty="0" smtClean="0"/>
            </a:br>
            <a:r>
              <a:rPr lang="es-CL" sz="4000" b="1" dirty="0" smtClean="0"/>
              <a:t>Fuente: </a:t>
            </a:r>
            <a:r>
              <a:rPr lang="es-CL" sz="3200" b="1" dirty="0" smtClean="0"/>
              <a:t>OCDE, 2017</a:t>
            </a:r>
            <a:endParaRPr lang="es-CL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sz="3500" dirty="0" smtClean="0">
                <a:solidFill>
                  <a:srgbClr val="00B0F0"/>
                </a:solidFill>
              </a:rPr>
              <a:t>Cinco primeros                                       Seis Últimos </a:t>
            </a:r>
          </a:p>
          <a:p>
            <a:pPr marL="0" indent="0">
              <a:buNone/>
            </a:pPr>
            <a:endParaRPr lang="es-CL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CL" sz="3600" dirty="0"/>
              <a:t>Israel                     17   </a:t>
            </a:r>
            <a:r>
              <a:rPr lang="es-CL" sz="3600" dirty="0" smtClean="0"/>
              <a:t>                           China                     2,2                         </a:t>
            </a:r>
          </a:p>
          <a:p>
            <a:pPr marL="0" indent="0">
              <a:buNone/>
            </a:pPr>
            <a:r>
              <a:rPr lang="es-CL" sz="3600" dirty="0" smtClean="0"/>
              <a:t>Dinamarca           </a:t>
            </a:r>
            <a:r>
              <a:rPr lang="es-CL" sz="3600" dirty="0"/>
              <a:t>15,5                           </a:t>
            </a:r>
            <a:r>
              <a:rPr lang="es-CL" sz="3600" dirty="0" smtClean="0"/>
              <a:t>Rumania                2,0</a:t>
            </a:r>
            <a:endParaRPr lang="es-CL" sz="3600" dirty="0"/>
          </a:p>
          <a:p>
            <a:pPr marL="0" indent="0">
              <a:buNone/>
            </a:pPr>
            <a:r>
              <a:rPr lang="es-CL" sz="3600" dirty="0" smtClean="0"/>
              <a:t>Suecia                   15                              Sud África              1,7 </a:t>
            </a:r>
          </a:p>
          <a:p>
            <a:pPr marL="0" indent="0">
              <a:buNone/>
            </a:pPr>
            <a:r>
              <a:rPr lang="es-CL" sz="3600" dirty="0" smtClean="0"/>
              <a:t>Finlandia              14,5                           Chile                       1,1</a:t>
            </a:r>
          </a:p>
          <a:p>
            <a:pPr marL="0" indent="0">
              <a:buNone/>
            </a:pPr>
            <a:r>
              <a:rPr lang="es-CL" sz="3600" dirty="0" smtClean="0"/>
              <a:t>Corea                    14,4                           Mexico                   0,8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5738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1325563"/>
          </a:xfrm>
          <a:solidFill>
            <a:srgbClr val="92D050"/>
          </a:solidFill>
        </p:spPr>
        <p:txBody>
          <a:bodyPr/>
          <a:lstStyle/>
          <a:p>
            <a:r>
              <a:rPr lang="es-CL" sz="4000" b="1" dirty="0" smtClean="0"/>
              <a:t>CHILE : 7 SECTORES ESTRATÉGICOS, 3 DE APOYO </a:t>
            </a:r>
            <a:r>
              <a:rPr lang="es-CL" sz="4000" b="1" dirty="0" smtClean="0"/>
              <a:t>            </a:t>
            </a:r>
            <a:r>
              <a:rPr lang="es-CL" sz="2800" dirty="0" smtClean="0"/>
              <a:t>CORFO</a:t>
            </a:r>
            <a:r>
              <a:rPr lang="es-CL" sz="2800" dirty="0" smtClean="0"/>
              <a:t>, 2017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5337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3200" dirty="0"/>
              <a:t>MINERIA                                                     AGROALIMENTARIO</a:t>
            </a:r>
          </a:p>
          <a:p>
            <a:endParaRPr lang="es-CL" sz="3200" dirty="0" smtClean="0"/>
          </a:p>
          <a:p>
            <a:pPr marL="0" indent="0">
              <a:buNone/>
            </a:pPr>
            <a:r>
              <a:rPr lang="es-CL" sz="3200" dirty="0" smtClean="0"/>
              <a:t>PESCA </a:t>
            </a:r>
            <a:r>
              <a:rPr lang="es-CL" sz="3200" dirty="0"/>
              <a:t>Y ACUICULTURA                            TURISMO</a:t>
            </a:r>
          </a:p>
          <a:p>
            <a:pPr marL="0" indent="0">
              <a:buNone/>
            </a:pPr>
            <a:endParaRPr lang="es-CL" sz="3200" dirty="0"/>
          </a:p>
          <a:p>
            <a:pPr marL="0" indent="0">
              <a:buNone/>
            </a:pPr>
            <a:r>
              <a:rPr lang="es-CL" sz="3200" dirty="0" smtClean="0"/>
              <a:t>CONSTRUCCION                                         </a:t>
            </a:r>
            <a:r>
              <a:rPr lang="es-CL" sz="3200" dirty="0"/>
              <a:t>SALUD</a:t>
            </a:r>
          </a:p>
          <a:p>
            <a:pPr marL="0" indent="0">
              <a:buNone/>
            </a:pPr>
            <a:r>
              <a:rPr lang="es-CL" sz="3200" dirty="0" smtClean="0"/>
              <a:t>  </a:t>
            </a:r>
          </a:p>
          <a:p>
            <a:pPr marL="0" indent="0">
              <a:buNone/>
            </a:pPr>
            <a:r>
              <a:rPr lang="es-CL" sz="3200" dirty="0" smtClean="0"/>
              <a:t>INDUSTRIA CREATIVA</a:t>
            </a:r>
          </a:p>
          <a:p>
            <a:pPr marL="0" indent="0">
              <a:buNone/>
            </a:pPr>
            <a:endParaRPr lang="es-CL" sz="3200" dirty="0"/>
          </a:p>
          <a:p>
            <a:pPr marL="0" indent="0">
              <a:buNone/>
            </a:pPr>
            <a:r>
              <a:rPr lang="es-CL" sz="3200" dirty="0" smtClean="0">
                <a:solidFill>
                  <a:srgbClr val="00B0F0"/>
                </a:solidFill>
              </a:rPr>
              <a:t>SOLAR                  </a:t>
            </a:r>
            <a:r>
              <a:rPr lang="es-CL" sz="3200" dirty="0" smtClean="0">
                <a:solidFill>
                  <a:srgbClr val="00B0F0"/>
                </a:solidFill>
              </a:rPr>
              <a:t>LOGISTICA                </a:t>
            </a:r>
            <a:r>
              <a:rPr lang="es-CL" sz="3200" dirty="0" smtClean="0">
                <a:solidFill>
                  <a:srgbClr val="00B0F0"/>
                </a:solidFill>
              </a:rPr>
              <a:t>DIGITAL </a:t>
            </a:r>
            <a:r>
              <a:rPr lang="es-CL" sz="3200" dirty="0" smtClean="0">
                <a:solidFill>
                  <a:srgbClr val="00B0F0"/>
                </a:solidFill>
              </a:rPr>
              <a:t>Y MANUFACT </a:t>
            </a:r>
            <a:r>
              <a:rPr lang="es-CL" sz="3200" dirty="0" smtClean="0">
                <a:solidFill>
                  <a:srgbClr val="00B0F0"/>
                </a:solidFill>
              </a:rPr>
              <a:t>4.0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63500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952" y="96709"/>
            <a:ext cx="11088000" cy="72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0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</a:t>
            </a:r>
            <a:r>
              <a:rPr lang="es-CL" dirty="0" err="1" smtClean="0"/>
              <a:t>Electromovilidad</a:t>
            </a:r>
            <a:r>
              <a:rPr lang="es-CL" dirty="0" smtClean="0"/>
              <a:t> y Demanda de Cobre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50" y="1825625"/>
            <a:ext cx="7735300" cy="4351338"/>
          </a:xfrm>
        </p:spPr>
      </p:pic>
    </p:spTree>
    <p:extLst>
      <p:ext uri="{BB962C8B-B14F-4D97-AF65-F5344CB8AC3E}">
        <p14:creationId xmlns:p14="http://schemas.microsoft.com/office/powerpoint/2010/main" val="203826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COBRE FUTURO DEMANDA Y OFERTA GLOBAL</a:t>
            </a:r>
            <a:endParaRPr lang="es-C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8" y="1536376"/>
            <a:ext cx="9972000" cy="5256000"/>
          </a:xfrm>
        </p:spPr>
      </p:pic>
    </p:spTree>
    <p:extLst>
      <p:ext uri="{BB962C8B-B14F-4D97-AF65-F5344CB8AC3E}">
        <p14:creationId xmlns:p14="http://schemas.microsoft.com/office/powerpoint/2010/main" val="173090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00" y="296006"/>
            <a:ext cx="10188000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37" y="1825625"/>
            <a:ext cx="6265926" cy="4351338"/>
          </a:xfrm>
        </p:spPr>
      </p:pic>
    </p:spTree>
    <p:extLst>
      <p:ext uri="{BB962C8B-B14F-4D97-AF65-F5344CB8AC3E}">
        <p14:creationId xmlns:p14="http://schemas.microsoft.com/office/powerpoint/2010/main" val="235359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952"/>
            <a:ext cx="1170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1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5835"/>
            <a:ext cx="10515600" cy="1325563"/>
          </a:xfrm>
        </p:spPr>
        <p:txBody>
          <a:bodyPr/>
          <a:lstStyle/>
          <a:p>
            <a:r>
              <a:rPr lang="es-CL" b="1" dirty="0" smtClean="0"/>
              <a:t>COMPLEJIDAD PRODUCTIVA,CHILE BAJO</a:t>
            </a:r>
            <a:endParaRPr lang="es-CL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3" y="1289844"/>
            <a:ext cx="10584000" cy="5472000"/>
          </a:xfrm>
        </p:spPr>
      </p:pic>
    </p:spTree>
    <p:extLst>
      <p:ext uri="{BB962C8B-B14F-4D97-AF65-F5344CB8AC3E}">
        <p14:creationId xmlns:p14="http://schemas.microsoft.com/office/powerpoint/2010/main" val="169665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5095"/>
          </a:xfrm>
        </p:spPr>
        <p:txBody>
          <a:bodyPr>
            <a:normAutofit fontScale="90000"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es-CL" b="1" dirty="0" smtClean="0"/>
              <a:t>¿CUÁL ROL DE INGENIEROS Y ESTA FACULTAD? </a:t>
            </a:r>
            <a:br>
              <a:rPr lang="es-CL" b="1" dirty="0" smtClean="0"/>
            </a:b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Hasta </a:t>
            </a:r>
            <a:r>
              <a:rPr lang="es-CL" dirty="0"/>
              <a:t>ahora predominio macroeconomía. </a:t>
            </a:r>
            <a:r>
              <a:rPr lang="es-CL" dirty="0">
                <a:solidFill>
                  <a:srgbClr val="FF0000"/>
                </a:solidFill>
              </a:rPr>
              <a:t>No basta con  equilibrios macro.</a:t>
            </a:r>
          </a:p>
          <a:p>
            <a:r>
              <a:rPr lang="es-CL" dirty="0"/>
              <a:t>Hasta ahora </a:t>
            </a:r>
            <a:r>
              <a:rPr lang="es-CL" dirty="0">
                <a:solidFill>
                  <a:srgbClr val="FF0000"/>
                </a:solidFill>
              </a:rPr>
              <a:t>ingenieros </a:t>
            </a:r>
            <a:r>
              <a:rPr lang="es-CL" dirty="0" smtClean="0">
                <a:solidFill>
                  <a:srgbClr val="FF0000"/>
                </a:solidFill>
              </a:rPr>
              <a:t> poca partici</a:t>
            </a:r>
            <a:r>
              <a:rPr lang="es-CL" dirty="0" smtClean="0"/>
              <a:t>pación </a:t>
            </a:r>
            <a:r>
              <a:rPr lang="es-CL" dirty="0"/>
              <a:t>ni dedicación a programas productivos de futuro y sus políticas</a:t>
            </a:r>
          </a:p>
          <a:p>
            <a:r>
              <a:rPr lang="es-CL" dirty="0"/>
              <a:t>Hasta ahora </a:t>
            </a:r>
            <a:r>
              <a:rPr lang="es-CL" dirty="0">
                <a:solidFill>
                  <a:srgbClr val="FF0000"/>
                </a:solidFill>
              </a:rPr>
              <a:t>espacio vacío entre macroeconomistas (equilibrios)  e ingenieros y técnicos (proyectos específicos</a:t>
            </a:r>
            <a:r>
              <a:rPr lang="es-CL" dirty="0"/>
              <a:t>). Falta visión estrategia que conecte ambos.</a:t>
            </a:r>
          </a:p>
          <a:p>
            <a:r>
              <a:rPr lang="es-CL" dirty="0"/>
              <a:t>Hasta ahora </a:t>
            </a:r>
            <a:r>
              <a:rPr lang="es-CL" dirty="0" smtClean="0"/>
              <a:t>polarización ideológica </a:t>
            </a:r>
            <a:r>
              <a:rPr lang="es-CL" dirty="0"/>
              <a:t>entre izquierdas </a:t>
            </a:r>
            <a:r>
              <a:rPr lang="es-CL" dirty="0" smtClean="0"/>
              <a:t>(Estado</a:t>
            </a:r>
            <a:r>
              <a:rPr lang="es-CL" dirty="0"/>
              <a:t>) y derechas (mercado). </a:t>
            </a:r>
            <a:r>
              <a:rPr lang="es-CL" dirty="0">
                <a:solidFill>
                  <a:srgbClr val="FF0000"/>
                </a:solidFill>
              </a:rPr>
              <a:t>Ser pragmático</a:t>
            </a:r>
            <a:r>
              <a:rPr lang="es-CL" dirty="0"/>
              <a:t>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7642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        DOCE </a:t>
            </a:r>
            <a:r>
              <a:rPr lang="es-CL" b="1" dirty="0" smtClean="0"/>
              <a:t>CENTROS DE EXCELENCIA, CORFO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1. </a:t>
            </a:r>
            <a:r>
              <a:rPr lang="es-CL" dirty="0" err="1"/>
              <a:t>Fraunhofer</a:t>
            </a:r>
            <a:r>
              <a:rPr lang="es-CL" dirty="0"/>
              <a:t> Chile </a:t>
            </a:r>
            <a:r>
              <a:rPr lang="es-CL" dirty="0" err="1"/>
              <a:t>Research</a:t>
            </a:r>
            <a:r>
              <a:rPr lang="es-CL" dirty="0"/>
              <a:t> (</a:t>
            </a:r>
            <a:r>
              <a:rPr lang="es-CL" dirty="0">
                <a:solidFill>
                  <a:srgbClr val="FF0000"/>
                </a:solidFill>
              </a:rPr>
              <a:t>industria</a:t>
            </a:r>
            <a:r>
              <a:rPr lang="es-CL" dirty="0"/>
              <a:t>, alemán, creado 2010), </a:t>
            </a:r>
          </a:p>
          <a:p>
            <a:r>
              <a:rPr lang="es-CL" dirty="0"/>
              <a:t>2. Fundación </a:t>
            </a:r>
            <a:r>
              <a:rPr lang="es-CL" dirty="0" smtClean="0"/>
              <a:t>INRIA </a:t>
            </a:r>
            <a:r>
              <a:rPr lang="es-CL" dirty="0"/>
              <a:t>Chile, (</a:t>
            </a:r>
            <a:r>
              <a:rPr lang="es-CL" dirty="0">
                <a:solidFill>
                  <a:srgbClr val="FF0000"/>
                </a:solidFill>
              </a:rPr>
              <a:t>Informática</a:t>
            </a:r>
            <a:r>
              <a:rPr lang="es-CL" dirty="0"/>
              <a:t>, francés, 2012) </a:t>
            </a:r>
          </a:p>
          <a:p>
            <a:r>
              <a:rPr lang="es-CL" dirty="0"/>
              <a:t>3. International Centre </a:t>
            </a:r>
            <a:r>
              <a:rPr lang="es-CL" dirty="0" smtClean="0"/>
              <a:t>of </a:t>
            </a:r>
            <a:r>
              <a:rPr lang="es-CL" dirty="0" err="1"/>
              <a:t>Excellence</a:t>
            </a:r>
            <a:r>
              <a:rPr lang="es-CL" dirty="0"/>
              <a:t> in </a:t>
            </a:r>
            <a:r>
              <a:rPr lang="es-CL" dirty="0" err="1"/>
              <a:t>Mining</a:t>
            </a:r>
            <a:r>
              <a:rPr lang="es-CL" dirty="0"/>
              <a:t> And Mineral </a:t>
            </a:r>
            <a:r>
              <a:rPr lang="es-CL" dirty="0" err="1"/>
              <a:t>Processing</a:t>
            </a:r>
            <a:r>
              <a:rPr lang="es-CL" dirty="0"/>
              <a:t> (</a:t>
            </a:r>
            <a:r>
              <a:rPr lang="es-CL" dirty="0" err="1"/>
              <a:t>Csiro</a:t>
            </a:r>
            <a:r>
              <a:rPr lang="es-CL" dirty="0"/>
              <a:t> Chile (Australia </a:t>
            </a:r>
            <a:r>
              <a:rPr lang="es-CL" dirty="0">
                <a:solidFill>
                  <a:srgbClr val="FF0000"/>
                </a:solidFill>
              </a:rPr>
              <a:t>minería</a:t>
            </a:r>
            <a:r>
              <a:rPr lang="es-CL" dirty="0"/>
              <a:t>, 2011).</a:t>
            </a:r>
          </a:p>
          <a:p>
            <a:r>
              <a:rPr lang="es-CL" dirty="0" smtClean="0"/>
              <a:t>4</a:t>
            </a:r>
            <a:r>
              <a:rPr lang="es-CL" dirty="0"/>
              <a:t>. </a:t>
            </a:r>
            <a:r>
              <a:rPr lang="es-CL" dirty="0" err="1"/>
              <a:t>Fraunhofer</a:t>
            </a:r>
            <a:r>
              <a:rPr lang="es-CL" dirty="0"/>
              <a:t> Chile </a:t>
            </a:r>
            <a:r>
              <a:rPr lang="es-CL" dirty="0" err="1"/>
              <a:t>Research</a:t>
            </a:r>
            <a:r>
              <a:rPr lang="es-CL" dirty="0"/>
              <a:t> - Center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>
                <a:solidFill>
                  <a:srgbClr val="FF0000"/>
                </a:solidFill>
              </a:rPr>
              <a:t>Solar</a:t>
            </a:r>
            <a:r>
              <a:rPr lang="es-CL" dirty="0"/>
              <a:t> </a:t>
            </a:r>
            <a:r>
              <a:rPr lang="es-CL" dirty="0" err="1"/>
              <a:t>Energy</a:t>
            </a:r>
            <a:r>
              <a:rPr lang="es-CL" dirty="0"/>
              <a:t> Technologies, </a:t>
            </a:r>
            <a:r>
              <a:rPr lang="es-CL" dirty="0" smtClean="0"/>
              <a:t>2015. </a:t>
            </a:r>
            <a:endParaRPr lang="es-CL" dirty="0"/>
          </a:p>
          <a:p>
            <a:r>
              <a:rPr lang="es-CL" dirty="0"/>
              <a:t>5. Centro de Excelencia en </a:t>
            </a:r>
            <a:r>
              <a:rPr lang="es-CL" dirty="0">
                <a:solidFill>
                  <a:srgbClr val="FF0000"/>
                </a:solidFill>
              </a:rPr>
              <a:t>Nanotecnología</a:t>
            </a:r>
            <a:r>
              <a:rPr lang="es-CL" dirty="0"/>
              <a:t>, 2014, CEN </a:t>
            </a:r>
            <a:r>
              <a:rPr lang="es-CL" dirty="0" err="1"/>
              <a:t>Leitat</a:t>
            </a:r>
            <a:r>
              <a:rPr lang="es-CL" dirty="0"/>
              <a:t> Chile,  España.</a:t>
            </a:r>
          </a:p>
          <a:p>
            <a:r>
              <a:rPr lang="es-CL" dirty="0"/>
              <a:t>6. UC Davis , Centro de Innovación en Ciencias de la Vida, 2014, sector </a:t>
            </a:r>
            <a:r>
              <a:rPr lang="es-CL" dirty="0">
                <a:solidFill>
                  <a:srgbClr val="FF0000"/>
                </a:solidFill>
              </a:rPr>
              <a:t>Agroalimentario</a:t>
            </a:r>
            <a:r>
              <a:rPr lang="es-C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34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</a:t>
            </a:r>
            <a:r>
              <a:rPr lang="es-CL" b="1" dirty="0" smtClean="0"/>
              <a:t>DOCE </a:t>
            </a:r>
            <a:r>
              <a:rPr lang="es-CL" b="1" dirty="0"/>
              <a:t>CENTROS DE EXCELENCIA, CORFO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Instituto de </a:t>
            </a:r>
            <a:r>
              <a:rPr lang="es-CL" dirty="0">
                <a:solidFill>
                  <a:srgbClr val="FF0000"/>
                </a:solidFill>
              </a:rPr>
              <a:t>Minería Sustentable </a:t>
            </a:r>
            <a:r>
              <a:rPr lang="es-CL" dirty="0"/>
              <a:t>(SMI) Universidad de Queensland y de Concepción (</a:t>
            </a:r>
            <a:r>
              <a:rPr lang="es-CL" dirty="0" err="1"/>
              <a:t>UdC</a:t>
            </a:r>
            <a:r>
              <a:rPr lang="es-CL" dirty="0"/>
              <a:t>), 2014. desarrollo sostenible industria minerales. </a:t>
            </a:r>
          </a:p>
          <a:p>
            <a:r>
              <a:rPr lang="es-CL" dirty="0"/>
              <a:t> Telefónica I+D Chile (CID), 2014 tecnologías de </a:t>
            </a:r>
            <a:r>
              <a:rPr lang="es-CL" dirty="0">
                <a:solidFill>
                  <a:srgbClr val="FF0000"/>
                </a:solidFill>
              </a:rPr>
              <a:t>Internet de las Cosas </a:t>
            </a:r>
            <a:r>
              <a:rPr lang="es-CL" dirty="0"/>
              <a:t>(</a:t>
            </a:r>
            <a:r>
              <a:rPr lang="es-CL" dirty="0" err="1"/>
              <a:t>IoT</a:t>
            </a:r>
            <a:r>
              <a:rPr lang="es-CL" dirty="0"/>
              <a:t>),</a:t>
            </a:r>
          </a:p>
          <a:p>
            <a:r>
              <a:rPr lang="es-CL" dirty="0"/>
              <a:t>Centro de Excelencia en </a:t>
            </a:r>
            <a:r>
              <a:rPr lang="es-CL" dirty="0">
                <a:solidFill>
                  <a:srgbClr val="FF0000"/>
                </a:solidFill>
              </a:rPr>
              <a:t>Medicina de Precisión </a:t>
            </a:r>
            <a:r>
              <a:rPr lang="es-CL" dirty="0"/>
              <a:t>(CEMP), 2014, Investigación, PFIZER</a:t>
            </a:r>
          </a:p>
          <a:p>
            <a:r>
              <a:rPr lang="es-CL" dirty="0" err="1"/>
              <a:t>Laborelec</a:t>
            </a:r>
            <a:r>
              <a:rPr lang="es-CL" dirty="0"/>
              <a:t>, </a:t>
            </a:r>
            <a:r>
              <a:rPr lang="es-CL" dirty="0">
                <a:solidFill>
                  <a:srgbClr val="FF0000"/>
                </a:solidFill>
              </a:rPr>
              <a:t>energía eléctrica</a:t>
            </a:r>
            <a:r>
              <a:rPr lang="es-CL" dirty="0"/>
              <a:t>, </a:t>
            </a:r>
            <a:r>
              <a:rPr lang="es-CL" dirty="0" smtClean="0"/>
              <a:t>2014, </a:t>
            </a:r>
            <a:r>
              <a:rPr lang="es-CL" dirty="0" err="1" smtClean="0"/>
              <a:t>Engie</a:t>
            </a:r>
            <a:r>
              <a:rPr lang="es-CL" dirty="0"/>
              <a:t>. </a:t>
            </a:r>
            <a:r>
              <a:rPr lang="es-CL" dirty="0" smtClean="0"/>
              <a:t> Bruselas</a:t>
            </a:r>
            <a:endParaRPr lang="es-CL" dirty="0"/>
          </a:p>
          <a:p>
            <a:r>
              <a:rPr lang="es-CL" dirty="0"/>
              <a:t>Centro de Excelencia Internacional Emerson, 2013, </a:t>
            </a:r>
            <a:r>
              <a:rPr lang="es-CL" dirty="0">
                <a:solidFill>
                  <a:srgbClr val="FF0000"/>
                </a:solidFill>
              </a:rPr>
              <a:t>Automatización </a:t>
            </a:r>
            <a:r>
              <a:rPr lang="es-CL" dirty="0"/>
              <a:t>industria minera</a:t>
            </a:r>
          </a:p>
          <a:p>
            <a:r>
              <a:rPr lang="es-CL" dirty="0"/>
              <a:t>Centro de Investigación y Desarrollo de </a:t>
            </a:r>
            <a:r>
              <a:rPr lang="es-CL" dirty="0">
                <a:solidFill>
                  <a:srgbClr val="FF0000"/>
                </a:solidFill>
              </a:rPr>
              <a:t>Energía Marina</a:t>
            </a:r>
            <a:r>
              <a:rPr lang="es-CL" dirty="0"/>
              <a:t>, MERIC, 2015, energía de </a:t>
            </a:r>
            <a:r>
              <a:rPr lang="es-CL" dirty="0" smtClean="0"/>
              <a:t>mares.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921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FINLANDIA 20 TECNOLOGIAS RADICALES 2050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2700" dirty="0" err="1" smtClean="0"/>
              <a:t>Societal</a:t>
            </a:r>
            <a:r>
              <a:rPr lang="es-CL" sz="2700" dirty="0" smtClean="0"/>
              <a:t> </a:t>
            </a:r>
            <a:r>
              <a:rPr lang="es-CL" sz="2700" dirty="0" err="1"/>
              <a:t>T</a:t>
            </a:r>
            <a:r>
              <a:rPr lang="es-CL" sz="2700" dirty="0" err="1" smtClean="0"/>
              <a:t>ransformation</a:t>
            </a:r>
            <a:r>
              <a:rPr lang="es-CL" sz="2700" dirty="0" smtClean="0"/>
              <a:t> 2018–2037; </a:t>
            </a:r>
            <a:r>
              <a:rPr lang="es-CL" sz="2700" dirty="0" err="1" smtClean="0"/>
              <a:t>Parlament</a:t>
            </a:r>
            <a:r>
              <a:rPr lang="es-CL" sz="2700" dirty="0" smtClean="0"/>
              <a:t> of </a:t>
            </a:r>
            <a:r>
              <a:rPr lang="es-CL" sz="2700" dirty="0" err="1" smtClean="0"/>
              <a:t>Finland</a:t>
            </a:r>
            <a:r>
              <a:rPr lang="es-CL" sz="2700" dirty="0" smtClean="0"/>
              <a:t>, 2019</a:t>
            </a:r>
            <a:r>
              <a:rPr lang="es-CL" sz="2700" dirty="0"/>
              <a:t/>
            </a:r>
            <a:br>
              <a:rPr lang="es-CL" sz="2700" dirty="0"/>
            </a:br>
            <a:r>
              <a:rPr lang="es-CL" sz="2700" dirty="0"/>
              <a:t>100 </a:t>
            </a:r>
            <a:r>
              <a:rPr lang="es-CL" sz="2700" dirty="0" err="1"/>
              <a:t>anticipated</a:t>
            </a:r>
            <a:r>
              <a:rPr lang="es-CL" sz="2700" dirty="0"/>
              <a:t> radical </a:t>
            </a:r>
            <a:r>
              <a:rPr lang="es-CL" sz="2700" dirty="0" err="1"/>
              <a:t>technologies</a:t>
            </a:r>
            <a:r>
              <a:rPr lang="es-CL" sz="2700" dirty="0"/>
              <a:t>, 20 </a:t>
            </a:r>
            <a:r>
              <a:rPr lang="es-CL" sz="2700" dirty="0" err="1" smtClean="0"/>
              <a:t>regimes</a:t>
            </a:r>
            <a:r>
              <a:rPr lang="es-CL" sz="2700" dirty="0" smtClean="0"/>
              <a:t>, </a:t>
            </a:r>
            <a:r>
              <a:rPr lang="es-CL" sz="2700" dirty="0" err="1" smtClean="0"/>
              <a:t>Risto</a:t>
            </a:r>
            <a:r>
              <a:rPr lang="es-CL" sz="2700" dirty="0" smtClean="0"/>
              <a:t> </a:t>
            </a:r>
            <a:r>
              <a:rPr lang="es-CL" sz="2700" dirty="0" err="1" smtClean="0"/>
              <a:t>Linturi</a:t>
            </a:r>
            <a:endParaRPr lang="es-CL" sz="4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6" y="1690688"/>
            <a:ext cx="11304000" cy="5148000"/>
          </a:xfrm>
        </p:spPr>
      </p:pic>
    </p:spTree>
    <p:extLst>
      <p:ext uri="{BB962C8B-B14F-4D97-AF65-F5344CB8AC3E}">
        <p14:creationId xmlns:p14="http://schemas.microsoft.com/office/powerpoint/2010/main" val="2323687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>
            <a:noAutofit/>
          </a:bodyPr>
          <a:lstStyle/>
          <a:p>
            <a:r>
              <a:rPr lang="es-CL" b="1" dirty="0"/>
              <a:t>FINLANDIA 20 TECNOLOGIAS RADICALES 2050</a:t>
            </a:r>
            <a:br>
              <a:rPr lang="es-CL" b="1" dirty="0"/>
            </a:br>
            <a:endParaRPr lang="es-CL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9" y="1125822"/>
            <a:ext cx="11376000" cy="5724000"/>
          </a:xfrm>
        </p:spPr>
      </p:pic>
    </p:spTree>
    <p:extLst>
      <p:ext uri="{BB962C8B-B14F-4D97-AF65-F5344CB8AC3E}">
        <p14:creationId xmlns:p14="http://schemas.microsoft.com/office/powerpoint/2010/main" val="2453618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 RENOVAR CAPACIDAD INSTITUCIONAL EN RED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Nueva era desarrollo tecnológico mundial </a:t>
            </a:r>
            <a:r>
              <a:rPr lang="es-CL" dirty="0"/>
              <a:t>requiere revisar estrategia desarrollo. </a:t>
            </a:r>
            <a:r>
              <a:rPr lang="es-CL" dirty="0" smtClean="0"/>
              <a:t>definición </a:t>
            </a:r>
            <a:r>
              <a:rPr lang="es-CL" dirty="0"/>
              <a:t>áreas prioritarias y Estado coordinador y </a:t>
            </a:r>
            <a:r>
              <a:rPr lang="es-CL" dirty="0" smtClean="0"/>
              <a:t>promotor. Elevar capacidad </a:t>
            </a:r>
            <a:r>
              <a:rPr lang="es-CL" dirty="0"/>
              <a:t>de ejecución </a:t>
            </a:r>
            <a:r>
              <a:rPr lang="es-CL" dirty="0" smtClean="0"/>
              <a:t>“</a:t>
            </a:r>
            <a:r>
              <a:rPr lang="es-CL" dirty="0" err="1" smtClean="0"/>
              <a:t>whole</a:t>
            </a:r>
            <a:r>
              <a:rPr lang="es-CL" dirty="0" smtClean="0"/>
              <a:t> </a:t>
            </a:r>
            <a:r>
              <a:rPr lang="es-CL" dirty="0" err="1" smtClean="0"/>
              <a:t>government</a:t>
            </a:r>
            <a:r>
              <a:rPr lang="es-CL" dirty="0" smtClean="0"/>
              <a:t>”. Mejorar capacidad técnico </a:t>
            </a:r>
            <a:r>
              <a:rPr lang="es-CL" dirty="0" err="1" smtClean="0"/>
              <a:t>politica</a:t>
            </a:r>
            <a:r>
              <a:rPr lang="es-CL" dirty="0" smtClean="0"/>
              <a:t> </a:t>
            </a:r>
            <a:r>
              <a:rPr lang="es-CL" dirty="0"/>
              <a:t>sector </a:t>
            </a:r>
            <a:r>
              <a:rPr lang="es-CL" dirty="0" smtClean="0"/>
              <a:t>público.</a:t>
            </a:r>
          </a:p>
          <a:p>
            <a:r>
              <a:rPr lang="es-CL" dirty="0">
                <a:solidFill>
                  <a:srgbClr val="FF0000"/>
                </a:solidFill>
              </a:rPr>
              <a:t>N</a:t>
            </a:r>
            <a:r>
              <a:rPr lang="es-CL" dirty="0" smtClean="0">
                <a:solidFill>
                  <a:srgbClr val="FF0000"/>
                </a:solidFill>
              </a:rPr>
              <a:t>ueva </a:t>
            </a:r>
            <a:r>
              <a:rPr lang="es-CL" dirty="0">
                <a:solidFill>
                  <a:srgbClr val="FF0000"/>
                </a:solidFill>
              </a:rPr>
              <a:t>institucionalidad</a:t>
            </a:r>
            <a:r>
              <a:rPr lang="es-CL" dirty="0"/>
              <a:t>. Estado actual estructura rezagada. </a:t>
            </a:r>
            <a:r>
              <a:rPr lang="es-CL" dirty="0" smtClean="0"/>
              <a:t>Instalar instancia </a:t>
            </a:r>
            <a:r>
              <a:rPr lang="es-CL" dirty="0"/>
              <a:t>elaboración-reflexión estrategia. Fortalecer capacidad innovación y apoyo </a:t>
            </a:r>
            <a:r>
              <a:rPr lang="es-CL" dirty="0" smtClean="0"/>
              <a:t>emprendimiento.</a:t>
            </a:r>
          </a:p>
          <a:p>
            <a:r>
              <a:rPr lang="es-CL" dirty="0">
                <a:solidFill>
                  <a:srgbClr val="FF0000"/>
                </a:solidFill>
              </a:rPr>
              <a:t>Democracia y </a:t>
            </a:r>
            <a:r>
              <a:rPr lang="es-CL" dirty="0" smtClean="0">
                <a:solidFill>
                  <a:srgbClr val="FF0000"/>
                </a:solidFill>
              </a:rPr>
              <a:t>Estrategia</a:t>
            </a:r>
            <a:r>
              <a:rPr lang="es-CL" dirty="0" smtClean="0"/>
              <a:t>. Elecciones y corto plazo. Estrategia y mirada larga. Institucionalidad para fortalecer ambas. 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759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38"/>
          </a:xfrm>
        </p:spPr>
        <p:txBody>
          <a:bodyPr/>
          <a:lstStyle/>
          <a:p>
            <a:r>
              <a:rPr lang="es-CL" dirty="0" smtClean="0"/>
              <a:t>               </a:t>
            </a:r>
            <a:r>
              <a:rPr lang="es-CL" b="1" dirty="0" smtClean="0"/>
              <a:t>CRECIMIENTO Y POLITICA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68964"/>
            <a:ext cx="10515600" cy="4907999"/>
          </a:xfrm>
        </p:spPr>
        <p:txBody>
          <a:bodyPr>
            <a:noAutofit/>
          </a:bodyPr>
          <a:lstStyle/>
          <a:p>
            <a:r>
              <a:rPr lang="es-CL" sz="3200" dirty="0" smtClean="0"/>
              <a:t>ELABORAR UNA </a:t>
            </a:r>
            <a:r>
              <a:rPr lang="es-CL" sz="3200" dirty="0" smtClean="0">
                <a:solidFill>
                  <a:srgbClr val="FF0000"/>
                </a:solidFill>
              </a:rPr>
              <a:t>ESTRATEGIA NACIONAL </a:t>
            </a:r>
            <a:r>
              <a:rPr lang="es-CL" sz="3200" dirty="0" smtClean="0"/>
              <a:t>QUE ORIENTE TODAS LAS INICIATIVAS</a:t>
            </a:r>
          </a:p>
          <a:p>
            <a:r>
              <a:rPr lang="es-CL" sz="3200" dirty="0" smtClean="0"/>
              <a:t>TRANSFORMAR EL </a:t>
            </a:r>
            <a:r>
              <a:rPr lang="es-CL" sz="3200" dirty="0" smtClean="0">
                <a:solidFill>
                  <a:srgbClr val="FF0000"/>
                </a:solidFill>
              </a:rPr>
              <a:t>CRECIMIENTO SUSTENTABLE </a:t>
            </a:r>
            <a:r>
              <a:rPr lang="es-CL" sz="3200" dirty="0" smtClean="0"/>
              <a:t>EN PRIORIDAD NACIONAL EN TODOS LOS SECTORES POLITICOS</a:t>
            </a:r>
          </a:p>
          <a:p>
            <a:r>
              <a:rPr lang="es-CL" sz="3200" dirty="0" smtClean="0"/>
              <a:t>REALIZARLO A TRAVES DE </a:t>
            </a:r>
            <a:r>
              <a:rPr lang="es-CL" sz="3200" dirty="0" smtClean="0">
                <a:solidFill>
                  <a:srgbClr val="FF0000"/>
                </a:solidFill>
              </a:rPr>
              <a:t>DEBATE </a:t>
            </a:r>
            <a:r>
              <a:rPr lang="es-CL" sz="3200" dirty="0" smtClean="0">
                <a:solidFill>
                  <a:srgbClr val="FF0000"/>
                </a:solidFill>
              </a:rPr>
              <a:t>NACIONAL AMPLIO</a:t>
            </a:r>
            <a:r>
              <a:rPr lang="es-CL" sz="3200" dirty="0" smtClean="0"/>
              <a:t>.</a:t>
            </a:r>
            <a:endParaRPr lang="es-CL" sz="3200" dirty="0"/>
          </a:p>
          <a:p>
            <a:r>
              <a:rPr lang="es-CL" sz="3200" dirty="0" smtClean="0"/>
              <a:t>COLOCAR LA </a:t>
            </a:r>
            <a:r>
              <a:rPr lang="es-CL" sz="3200" dirty="0" smtClean="0">
                <a:solidFill>
                  <a:srgbClr val="FF0000"/>
                </a:solidFill>
              </a:rPr>
              <a:t>INNOVACIÓN TECNOLÓGICA Y SOCIAL </a:t>
            </a:r>
            <a:r>
              <a:rPr lang="es-CL" sz="3200" dirty="0" smtClean="0"/>
              <a:t>ENTRE LAS MISIONES EJEMPLARES</a:t>
            </a:r>
          </a:p>
          <a:p>
            <a:r>
              <a:rPr lang="es-CL" sz="3200" dirty="0" smtClean="0"/>
              <a:t>PREGONAR LA </a:t>
            </a:r>
            <a:r>
              <a:rPr lang="es-CL" sz="3200" dirty="0" smtClean="0">
                <a:solidFill>
                  <a:srgbClr val="FF0000"/>
                </a:solidFill>
              </a:rPr>
              <a:t>CULTURA DE COLABORACIÓ</a:t>
            </a:r>
            <a:r>
              <a:rPr lang="es-CL" sz="3200" dirty="0" smtClean="0"/>
              <a:t>N PARA EL TRABAJO  A TODOS LOS NIVELES.</a:t>
            </a:r>
          </a:p>
        </p:txBody>
      </p:sp>
    </p:spTree>
    <p:extLst>
      <p:ext uri="{BB962C8B-B14F-4D97-AF65-F5344CB8AC3E}">
        <p14:creationId xmlns:p14="http://schemas.microsoft.com/office/powerpoint/2010/main" val="331658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</a:t>
            </a:r>
            <a:r>
              <a:rPr lang="es-CL" b="1" dirty="0" smtClean="0"/>
              <a:t>ESTRUCTURA </a:t>
            </a:r>
            <a:r>
              <a:rPr lang="es-CL" b="1" dirty="0"/>
              <a:t>PRESENTACION</a:t>
            </a:r>
            <a:br>
              <a:rPr lang="es-CL" b="1" dirty="0"/>
            </a:b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s-CL" sz="3600" dirty="0" smtClean="0"/>
              <a:t>DONDE ESTAMOS</a:t>
            </a:r>
          </a:p>
          <a:p>
            <a:pPr marL="0" indent="0">
              <a:buNone/>
            </a:pPr>
            <a:r>
              <a:rPr lang="es-CL" sz="3600" dirty="0" smtClean="0"/>
              <a:t>II.	POLÍTICAS HORIZONTALES: EDUCACIÓN,     INVESTIGACIÓN, INFRA, REFORMA ESTADO, LOGÍSTICA, DIGITALIZACIÓN</a:t>
            </a:r>
            <a:r>
              <a:rPr lang="es-CL" sz="3600" dirty="0" smtClean="0"/>
              <a:t>..</a:t>
            </a:r>
            <a:endParaRPr lang="es-CL" sz="3600" dirty="0" smtClean="0"/>
          </a:p>
          <a:p>
            <a:pPr marL="0" indent="0">
              <a:buNone/>
            </a:pPr>
            <a:r>
              <a:rPr lang="es-CL" sz="3600" dirty="0" smtClean="0"/>
              <a:t>III.	 ÁREAS PRIORITARIAS SECTORIALES</a:t>
            </a:r>
          </a:p>
          <a:p>
            <a:pPr marL="0" indent="0">
              <a:buNone/>
            </a:pPr>
            <a:r>
              <a:rPr lang="es-CL" sz="3600" dirty="0" smtClean="0"/>
              <a:t>IV       CÓMO TRANSFORMAR EN PRIORIDAD POLÍTICA</a:t>
            </a:r>
            <a:r>
              <a:rPr lang="es-CL" sz="4000" dirty="0" smtClean="0"/>
              <a:t>.</a:t>
            </a:r>
            <a:endParaRPr lang="es-CL" sz="4000" dirty="0"/>
          </a:p>
          <a:p>
            <a:endParaRPr lang="es-CL" sz="40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087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0" y="149290"/>
            <a:ext cx="12726232" cy="12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5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2530"/>
            <a:ext cx="10515600" cy="1325563"/>
          </a:xfrm>
        </p:spPr>
        <p:txBody>
          <a:bodyPr/>
          <a:lstStyle/>
          <a:p>
            <a:r>
              <a:rPr lang="es-CL" dirty="0" smtClean="0"/>
              <a:t>  CHILE : PRODUCCION ACUICOLA 1990-2016</a:t>
            </a:r>
            <a:endParaRPr lang="es-C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1289844"/>
            <a:ext cx="11700000" cy="5364000"/>
          </a:xfrm>
        </p:spPr>
      </p:pic>
    </p:spTree>
    <p:extLst>
      <p:ext uri="{BB962C8B-B14F-4D97-AF65-F5344CB8AC3E}">
        <p14:creationId xmlns:p14="http://schemas.microsoft.com/office/powerpoint/2010/main" val="212252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</a:t>
            </a:r>
            <a:r>
              <a:rPr lang="es-CL" b="1" dirty="0" smtClean="0"/>
              <a:t>PLANTACIONES FORESTALES</a:t>
            </a: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crecimiento  anual 5 años móviles 1978-2016</a:t>
            </a:r>
            <a:endParaRPr lang="es-C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9" y="1508385"/>
            <a:ext cx="11232000" cy="5256000"/>
          </a:xfrm>
        </p:spPr>
      </p:pic>
    </p:spTree>
    <p:extLst>
      <p:ext uri="{BB962C8B-B14F-4D97-AF65-F5344CB8AC3E}">
        <p14:creationId xmlns:p14="http://schemas.microsoft.com/office/powerpoint/2010/main" val="346451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</a:t>
            </a:r>
            <a:r>
              <a:rPr lang="es-CL" b="1" dirty="0" smtClean="0"/>
              <a:t>CAPTURAS PESQUERAS 1990-2016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                                </a:t>
            </a:r>
            <a:r>
              <a:rPr lang="es-CL" dirty="0" smtClean="0"/>
              <a:t>Miles Toneladas  </a:t>
            </a:r>
            <a:endParaRPr lang="es-C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9" y="1555037"/>
            <a:ext cx="11340000" cy="5040000"/>
          </a:xfrm>
        </p:spPr>
      </p:pic>
    </p:spTree>
    <p:extLst>
      <p:ext uri="{BB962C8B-B14F-4D97-AF65-F5344CB8AC3E}">
        <p14:creationId xmlns:p14="http://schemas.microsoft.com/office/powerpoint/2010/main" val="360850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sz="4800" b="1" dirty="0" smtClean="0"/>
              <a:t>   CHILE PRODUCTIVIDAD TOTAL DE FACTORES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                  Crecimiento 1993-2015</a:t>
            </a:r>
            <a:endParaRPr lang="es-C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0" y="1494000"/>
            <a:ext cx="11088000" cy="5364000"/>
          </a:xfrm>
        </p:spPr>
      </p:pic>
    </p:spTree>
    <p:extLst>
      <p:ext uri="{BB962C8B-B14F-4D97-AF65-F5344CB8AC3E}">
        <p14:creationId xmlns:p14="http://schemas.microsoft.com/office/powerpoint/2010/main" val="69076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/>
              <a:t>PRODUCCION FISICA DE PRODUCTOS BASICOS</a:t>
            </a:r>
            <a:r>
              <a:rPr lang="es-CL" sz="3600" b="1" dirty="0" smtClean="0"/>
              <a:t/>
            </a:r>
            <a:br>
              <a:rPr lang="es-CL" sz="3600" b="1" dirty="0" smtClean="0"/>
            </a:br>
            <a:r>
              <a:rPr lang="es-CL" sz="3600" b="1" dirty="0" smtClean="0"/>
              <a:t>                                      CHILE 1990-2016 </a:t>
            </a:r>
            <a:endParaRPr lang="es-CL" sz="3600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8" y="1499053"/>
            <a:ext cx="11232000" cy="5184000"/>
          </a:xfrm>
        </p:spPr>
      </p:pic>
    </p:spTree>
    <p:extLst>
      <p:ext uri="{BB962C8B-B14F-4D97-AF65-F5344CB8AC3E}">
        <p14:creationId xmlns:p14="http://schemas.microsoft.com/office/powerpoint/2010/main" val="3466896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25022</TotalTime>
  <Words>539</Words>
  <Application>Microsoft Office PowerPoint</Application>
  <PresentationFormat>Panorámica</PresentationFormat>
  <Paragraphs>66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CHILE REFLEXIONES SOBRE CAMBIO DE ESTRUCTURA PRODUCTIVA </vt:lpstr>
      <vt:lpstr> ¿CUÁL ROL DE INGENIEROS Y ESTA FACULTAD?  </vt:lpstr>
      <vt:lpstr>            ESTRUCTURA PRESENTACION </vt:lpstr>
      <vt:lpstr>Presentación de PowerPoint</vt:lpstr>
      <vt:lpstr>  CHILE : PRODUCCION ACUICOLA 1990-2016</vt:lpstr>
      <vt:lpstr>              PLANTACIONES FORESTALES crecimiento  anual 5 años móviles 1978-2016</vt:lpstr>
      <vt:lpstr>        CAPTURAS PESQUERAS 1990-2016                                  Miles Toneladas  </vt:lpstr>
      <vt:lpstr>   CHILE PRODUCTIVIDAD TOTAL DE FACTORES                    Crecimiento 1993-2015</vt:lpstr>
      <vt:lpstr>PRODUCCION FISICA DE PRODUCTOS BASICOS                                       CHILE 1990-2016 </vt:lpstr>
      <vt:lpstr>               CHILE MERCADO PEQUEÑO     AMERICA LATINA ESCASA INTEGRACION COMERCIO</vt:lpstr>
      <vt:lpstr>CIENTIFICOS E INVESTIGADORES POR 1000 HAB Fuente: OCDE, 2017</vt:lpstr>
      <vt:lpstr>CHILE : 7 SECTORES ESTRATÉGICOS, 3 DE APOYO             CORFO, 2017</vt:lpstr>
      <vt:lpstr>Presentación de PowerPoint</vt:lpstr>
      <vt:lpstr>      Electromovilidad y Demanda de Cobre</vt:lpstr>
      <vt:lpstr>COBRE FUTURO DEMANDA Y OFERTA GLOBAL</vt:lpstr>
      <vt:lpstr>Presentación de PowerPoint</vt:lpstr>
      <vt:lpstr>Presentación de PowerPoint</vt:lpstr>
      <vt:lpstr>Presentación de PowerPoint</vt:lpstr>
      <vt:lpstr>COMPLEJIDAD PRODUCTIVA,CHILE BAJO</vt:lpstr>
      <vt:lpstr>        DOCE CENTROS DE EXCELENCIA, CORFO</vt:lpstr>
      <vt:lpstr>      DOCE CENTROS DE EXCELENCIA, CORFO</vt:lpstr>
      <vt:lpstr>FINLANDIA 20 TECNOLOGIAS RADICALES 2050 Societal Transformation 2018–2037; Parlament of Finland, 2019 100 anticipated radical technologies, 20 regimes, Risto Linturi</vt:lpstr>
      <vt:lpstr>FINLANDIA 20 TECNOLOGIAS RADICALES 2050 </vt:lpstr>
      <vt:lpstr> RENOVAR CAPACIDAD INSTITUCIONAL EN RED</vt:lpstr>
      <vt:lpstr>               CRECIMIENTO Y POLITICA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CHILE REFLEXIONES SOBRE CAMBIO DE ESTRUCTURA PRODUCTIVA</dc:title>
  <dc:creator>Sergio Bitar</dc:creator>
  <cp:lastModifiedBy>Sergio Bitar</cp:lastModifiedBy>
  <cp:revision>38</cp:revision>
  <dcterms:created xsi:type="dcterms:W3CDTF">2019-06-19T23:16:00Z</dcterms:created>
  <dcterms:modified xsi:type="dcterms:W3CDTF">2019-08-19T13:44:50Z</dcterms:modified>
</cp:coreProperties>
</file>