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62" r:id="rId9"/>
    <p:sldId id="263" r:id="rId10"/>
    <p:sldId id="266" r:id="rId11"/>
    <p:sldId id="28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84" r:id="rId22"/>
    <p:sldId id="275" r:id="rId23"/>
    <p:sldId id="276" r:id="rId24"/>
    <p:sldId id="277" r:id="rId25"/>
    <p:sldId id="278" r:id="rId26"/>
    <p:sldId id="279" r:id="rId27"/>
    <p:sldId id="280" r:id="rId28"/>
    <p:sldId id="264" r:id="rId29"/>
    <p:sldId id="265" r:id="rId30"/>
  </p:sldIdLst>
  <p:sldSz cx="12192000" cy="6858000"/>
  <p:notesSz cx="7023100" cy="9309100"/>
  <p:embeddedFontLst>
    <p:embeddedFont>
      <p:font typeface="Candara" panose="020E0502030303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Arimo" panose="020B0604020202020204" charset="0"/>
      <p:regular r:id="rId40"/>
      <p:bold r:id="rId41"/>
      <p:italic r:id="rId42"/>
      <p:boldItalic r:id="rId43"/>
    </p:embeddedFont>
    <p:embeddedFont>
      <p:font typeface="Arial Black" panose="020B0A04020102020204" pitchFamily="34" charset="0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i0/uB8pferC2Gv+C4qjhdZLJI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DE6293-A748-4556-B93F-228C1D6EAD96}">
  <a:tblStyle styleId="{F4DE6293-A748-4556-B93F-228C1D6EAD96}" styleName="Table_0">
    <a:wholeTbl>
      <a:tcTxStyle>
        <a:font>
          <a:latin typeface="Arial"/>
          <a:ea typeface="Arial"/>
          <a:cs typeface="Arial"/>
        </a:font>
        <a:schemeClr val="tx1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275" y="0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698500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509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338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11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Elaborr `punto de vista para las 3 ideas y ver si es que hacen sentido, si no, se deben reforumalar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16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11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Elaborr `punto de vista para las 3 ideas y ver si es que hacen sentido, si no, se deben reforumalar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563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8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203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9701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3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548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4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9329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5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1843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6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3722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06" name="Google Shape;206;p17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7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376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8" name="Google Shape;228;p18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942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029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s-E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s-E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3055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9" name="Shape 649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s-E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Shape 650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lIns="93525" tIns="46750" rIns="93525" bIns="467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s-E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6993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36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3" name="Google Shape;26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6257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829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 que les puede servir, no es el entregable.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098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3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573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93" name="Google Shape;293;p24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4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475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1" name="Google Shape;101;p9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con Aguas Andinas realizado por Irene López el 2017.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375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9" name="Google Shape;109;p10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 con Aguas Andinas realizado por Irene López el 2017.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0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51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"/>
              <a:buFont typeface="Calibri"/>
              <a:buNone/>
            </a:pPr>
            <a:endParaRPr sz="6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28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4" name="Google Shape;64;p4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14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1" name="Google Shape;71;p5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044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94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Herramienta que les puede servir, no es el entregable.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81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idea aquí es que los alumnos puedan hacernos llegar comentarios del curso y así poder crear compromisos bilaterales (nosotros y ellos)</a:t>
            </a:r>
            <a:endParaRPr/>
          </a:p>
        </p:txBody>
      </p:sp>
      <p:sp>
        <p:nvSpPr>
          <p:cNvPr id="88" name="Google Shape;88;p6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385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9750" cy="418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7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73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0" y="3671887"/>
            <a:ext cx="12192000" cy="2185986"/>
          </a:xfrm>
          <a:prstGeom prst="rect">
            <a:avLst/>
          </a:prstGeom>
          <a:solidFill>
            <a:srgbClr val="EE01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6"/>
          <p:cNvSpPr txBox="1">
            <a:spLocks noGrp="1"/>
          </p:cNvSpPr>
          <p:nvPr>
            <p:ph type="ctrTitle"/>
          </p:nvPr>
        </p:nvSpPr>
        <p:spPr>
          <a:xfrm>
            <a:off x="1820561" y="3671887"/>
            <a:ext cx="8138983" cy="139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Candara"/>
              <a:buNone/>
              <a:defRPr sz="8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ndara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ubTitle" idx="1"/>
          </p:nvPr>
        </p:nvSpPr>
        <p:spPr>
          <a:xfrm>
            <a:off x="1820561" y="5207985"/>
            <a:ext cx="8138983" cy="649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mo"/>
              <a:buNone/>
              <a:defRPr sz="3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mo"/>
              <a:buNone/>
              <a:defRPr sz="20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None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mo"/>
              <a:buNone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12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12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pic>
        <p:nvPicPr>
          <p:cNvPr id="22" name="Google Shape;2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718204"/>
            <a:ext cx="4590662" cy="1147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4213" y="188912"/>
            <a:ext cx="3379786" cy="816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title"/>
          </p:nvPr>
        </p:nvSpPr>
        <p:spPr>
          <a:xfrm>
            <a:off x="0" y="2842053"/>
            <a:ext cx="12192000" cy="12727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 Content">
  <p:cSld name="1_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12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12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090"/>
              </a:buClr>
              <a:buSzPts val="300"/>
              <a:buFont typeface="Candara"/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pic>
        <p:nvPicPr>
          <p:cNvPr id="40" name="Google Shape;4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599" y="125080"/>
            <a:ext cx="3338382" cy="834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rPr>
              <a:t>‹Nº›</a:t>
            </a:fld>
            <a:endParaRPr lang="es-ES" sz="1200" b="0" i="0" u="none" strike="noStrike" cap="none">
              <a:solidFill>
                <a:srgbClr val="90909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599" y="125080"/>
            <a:ext cx="3338382" cy="834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65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909090"/>
                </a:solidFill>
                <a:latin typeface="Candara"/>
                <a:ea typeface="Candara"/>
                <a:cs typeface="Candara"/>
                <a:sym typeface="Candara"/>
              </a:rPr>
              <a:t>‹Nº›</a:t>
            </a:fld>
            <a:endParaRPr lang="es-ES" sz="1200" b="0" i="0" u="none" strike="noStrike" cap="none">
              <a:solidFill>
                <a:srgbClr val="90909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10599" y="125080"/>
            <a:ext cx="3338382" cy="834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28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3771900" y="3671887"/>
            <a:ext cx="5954713" cy="200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s-CL" sz="8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Taller II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lang="es-CL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CLASE  </a:t>
            </a:r>
            <a:r>
              <a:rPr lang="es-CL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10</a:t>
            </a:r>
            <a:r>
              <a:rPr lang="es-CL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– 09 </a:t>
            </a:r>
            <a:r>
              <a:rPr lang="es-CL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octubre</a:t>
            </a:r>
            <a:r>
              <a:rPr lang="es-CL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descr="2017-08-24 17.30.04.jpg"/>
          <p:cNvPicPr preferRelativeResize="0"/>
          <p:nvPr/>
        </p:nvPicPr>
        <p:blipFill rotWithShape="1">
          <a:blip r:embed="rId3">
            <a:alphaModFix/>
          </a:blip>
          <a:srcRect t="16498" b="16649"/>
          <a:stretch/>
        </p:blipFill>
        <p:spPr>
          <a:xfrm>
            <a:off x="0" y="0"/>
            <a:ext cx="12192000" cy="696747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"/>
              <a:buFont typeface="Candara"/>
              <a:buNone/>
            </a:pPr>
            <a:r>
              <a:rPr lang="es-CL" sz="2100" b="0" i="0" u="none" strike="noStrike" cap="none" dirty="0" smtClean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EJEMPLO: Punto de vista o POV</a:t>
            </a:r>
            <a:endParaRPr sz="2100" b="0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2" name="Google Shape;122;p11"/>
          <p:cNvSpPr/>
          <p:nvPr/>
        </p:nvSpPr>
        <p:spPr>
          <a:xfrm>
            <a:off x="0" y="1535272"/>
            <a:ext cx="12192000" cy="5005581"/>
          </a:xfrm>
          <a:prstGeom prst="roundRect">
            <a:avLst>
              <a:gd name="adj" fmla="val 16667"/>
            </a:avLst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s-ES" sz="2400" dirty="0">
                <a:solidFill>
                  <a:schemeClr val="bg1"/>
                </a:solidFill>
              </a:rPr>
              <a:t>"</a:t>
            </a:r>
            <a:r>
              <a:rPr lang="es-ES" sz="2400" dirty="0" smtClean="0">
                <a:solidFill>
                  <a:schemeClr val="bg1"/>
                </a:solidFill>
              </a:rPr>
              <a:t>En el contexto de </a:t>
            </a:r>
            <a:r>
              <a:rPr lang="es-ES" sz="2400" dirty="0" smtClean="0">
                <a:solidFill>
                  <a:srgbClr val="FFC000"/>
                </a:solidFill>
              </a:rPr>
              <a:t>discapacidad en Chile </a:t>
            </a:r>
            <a:r>
              <a:rPr lang="es-ES" sz="2400" dirty="0" smtClean="0">
                <a:solidFill>
                  <a:schemeClr val="bg1"/>
                </a:solidFill>
              </a:rPr>
              <a:t>(el </a:t>
            </a:r>
            <a:r>
              <a:rPr lang="es-ES" sz="2400" dirty="0">
                <a:solidFill>
                  <a:schemeClr val="bg1"/>
                </a:solidFill>
              </a:rPr>
              <a:t>ámbito estudiado), </a:t>
            </a:r>
            <a:r>
              <a:rPr lang="es-ES" sz="2400" dirty="0" smtClean="0">
                <a:solidFill>
                  <a:schemeClr val="bg1"/>
                </a:solidFill>
              </a:rPr>
              <a:t>hemos identificado que </a:t>
            </a:r>
            <a:r>
              <a:rPr lang="es-ES" sz="2400" dirty="0" smtClean="0">
                <a:solidFill>
                  <a:srgbClr val="92D050"/>
                </a:solidFill>
              </a:rPr>
              <a:t>a las personas que presentan hipoacusia o sordera parcial</a:t>
            </a:r>
            <a:r>
              <a:rPr lang="es-ES" sz="2400" dirty="0" smtClean="0">
                <a:solidFill>
                  <a:schemeClr val="bg1"/>
                </a:solidFill>
              </a:rPr>
              <a:t> (actor focal) les ocurre que en su mayoría </a:t>
            </a:r>
            <a:r>
              <a:rPr lang="es-ES" sz="2400" dirty="0" smtClean="0">
                <a:solidFill>
                  <a:srgbClr val="FF3399"/>
                </a:solidFill>
              </a:rPr>
              <a:t>asisten a </a:t>
            </a:r>
            <a:r>
              <a:rPr lang="es-ES" sz="2400" dirty="0">
                <a:solidFill>
                  <a:srgbClr val="FF3399"/>
                </a:solidFill>
              </a:rPr>
              <a:t>colegios especiales y/o con </a:t>
            </a:r>
            <a:r>
              <a:rPr lang="es-ES" sz="2400" dirty="0" smtClean="0">
                <a:solidFill>
                  <a:srgbClr val="FF3399"/>
                </a:solidFill>
              </a:rPr>
              <a:t>PIE en los primeros años de escolaridad donde solo </a:t>
            </a:r>
            <a:r>
              <a:rPr lang="es-ES" sz="2400" dirty="0">
                <a:solidFill>
                  <a:srgbClr val="FF3399"/>
                </a:solidFill>
              </a:rPr>
              <a:t>saben comunicarse en lengua de </a:t>
            </a:r>
            <a:r>
              <a:rPr lang="es-ES" sz="2400" dirty="0" smtClean="0">
                <a:solidFill>
                  <a:srgbClr val="FF3399"/>
                </a:solidFill>
              </a:rPr>
              <a:t>señas (</a:t>
            </a:r>
            <a:r>
              <a:rPr lang="es-ES" sz="2400" dirty="0" err="1" smtClean="0">
                <a:solidFill>
                  <a:srgbClr val="FF3399"/>
                </a:solidFill>
              </a:rPr>
              <a:t>insight</a:t>
            </a:r>
            <a:r>
              <a:rPr lang="es-ES" sz="2400" dirty="0" smtClean="0">
                <a:solidFill>
                  <a:srgbClr val="FF3399"/>
                </a:solidFill>
              </a:rPr>
              <a:t>) </a:t>
            </a:r>
            <a:r>
              <a:rPr lang="es-ES" sz="2400" dirty="0" smtClean="0">
                <a:solidFill>
                  <a:schemeClr val="bg1"/>
                </a:solidFill>
              </a:rPr>
              <a:t>lo que implica que </a:t>
            </a:r>
            <a:r>
              <a:rPr lang="es-ES" sz="2400" dirty="0">
                <a:solidFill>
                  <a:srgbClr val="00B0F0"/>
                </a:solidFill>
              </a:rPr>
              <a:t>no saben leer ni escribir en castellano </a:t>
            </a:r>
            <a:r>
              <a:rPr lang="es-ES" sz="2400" dirty="0" smtClean="0">
                <a:solidFill>
                  <a:srgbClr val="00B0F0"/>
                </a:solidFill>
              </a:rPr>
              <a:t>situación que no los deja preparados para una educación </a:t>
            </a:r>
            <a:r>
              <a:rPr lang="es-ES" sz="2400" dirty="0">
                <a:solidFill>
                  <a:srgbClr val="00B0F0"/>
                </a:solidFill>
              </a:rPr>
              <a:t>media </a:t>
            </a:r>
            <a:r>
              <a:rPr lang="es-ES" sz="2400" dirty="0" smtClean="0">
                <a:solidFill>
                  <a:srgbClr val="00B0F0"/>
                </a:solidFill>
              </a:rPr>
              <a:t>igualitaria e integrada, de hecho 61,6% no termina la educación secundaria </a:t>
            </a:r>
            <a:r>
              <a:rPr lang="es-ES" sz="2400" dirty="0">
                <a:solidFill>
                  <a:srgbClr val="00B0F0"/>
                </a:solidFill>
              </a:rPr>
              <a:t>(BRECHA) </a:t>
            </a:r>
            <a:r>
              <a:rPr lang="es-ES" sz="2400" dirty="0" smtClean="0">
                <a:solidFill>
                  <a:srgbClr val="00B0F0"/>
                </a:solidFill>
              </a:rPr>
              <a:t>. </a:t>
            </a:r>
            <a:r>
              <a:rPr lang="es-ES" sz="2400" dirty="0" smtClean="0">
                <a:solidFill>
                  <a:schemeClr val="bg1"/>
                </a:solidFill>
              </a:rPr>
              <a:t>Con </a:t>
            </a:r>
            <a:r>
              <a:rPr lang="es-ES" sz="2400" dirty="0">
                <a:solidFill>
                  <a:schemeClr val="bg1"/>
                </a:solidFill>
              </a:rPr>
              <a:t>la idea de atender esta realidad nos hemos </a:t>
            </a:r>
            <a:r>
              <a:rPr lang="es-ES" sz="2400" dirty="0" smtClean="0">
                <a:solidFill>
                  <a:schemeClr val="bg1"/>
                </a:solidFill>
              </a:rPr>
              <a:t>planteado que </a:t>
            </a:r>
            <a:r>
              <a:rPr lang="es-ES" sz="2400" dirty="0">
                <a:solidFill>
                  <a:srgbClr val="FFFF00"/>
                </a:solidFill>
              </a:rPr>
              <a:t>un 10% de los niños sordos entre 5 y 10 años de la RM, </a:t>
            </a:r>
            <a:r>
              <a:rPr lang="es-ES" sz="2400" dirty="0" smtClean="0">
                <a:solidFill>
                  <a:srgbClr val="FFFF00"/>
                </a:solidFill>
              </a:rPr>
              <a:t>pueda </a:t>
            </a:r>
            <a:r>
              <a:rPr lang="es-ES" sz="2400" dirty="0">
                <a:solidFill>
                  <a:srgbClr val="FFFF00"/>
                </a:solidFill>
              </a:rPr>
              <a:t>entender aproximadamente 30.000 palabras (75% del promedio estimado de niños oyentes de 10 años) en español escrito, al momento de salir de 4to básico. Esto, porque se estima que un niño sin discapacidad, a los 10 años sabe un 80% de las palabras que sabrá en los siguientes 2 años</a:t>
            </a:r>
            <a:r>
              <a:rPr lang="es-ES" sz="2400" dirty="0" smtClean="0">
                <a:solidFill>
                  <a:srgbClr val="FFFF00"/>
                </a:solidFill>
              </a:rPr>
              <a:t>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descr="2017-08-24 17.30.04.jpg"/>
          <p:cNvPicPr preferRelativeResize="0"/>
          <p:nvPr/>
        </p:nvPicPr>
        <p:blipFill rotWithShape="1">
          <a:blip r:embed="rId3">
            <a:alphaModFix/>
          </a:blip>
          <a:srcRect t="16498" b="16649"/>
          <a:stretch/>
        </p:blipFill>
        <p:spPr>
          <a:xfrm>
            <a:off x="0" y="0"/>
            <a:ext cx="12192000" cy="696747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"/>
              <a:buFont typeface="Candara"/>
              <a:buNone/>
            </a:pPr>
            <a:r>
              <a:rPr lang="es-CL" sz="2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ACTIVIDAD EN EQUIPO</a:t>
            </a:r>
            <a:endParaRPr sz="21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2" name="Google Shape;122;p11"/>
          <p:cNvSpPr/>
          <p:nvPr/>
        </p:nvSpPr>
        <p:spPr>
          <a:xfrm>
            <a:off x="0" y="1535272"/>
            <a:ext cx="12192000" cy="3439195"/>
          </a:xfrm>
          <a:prstGeom prst="roundRect">
            <a:avLst>
              <a:gd name="adj" fmla="val 16667"/>
            </a:avLst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es-ES" sz="2800" dirty="0">
                <a:solidFill>
                  <a:schemeClr val="bg1"/>
                </a:solidFill>
              </a:rPr>
              <a:t>"</a:t>
            </a:r>
            <a:r>
              <a:rPr lang="es-ES" sz="2800" dirty="0" smtClean="0">
                <a:solidFill>
                  <a:schemeClr val="bg1"/>
                </a:solidFill>
              </a:rPr>
              <a:t>En __________________________________ </a:t>
            </a:r>
            <a:r>
              <a:rPr lang="es-ES" sz="2800" dirty="0">
                <a:solidFill>
                  <a:schemeClr val="bg1"/>
                </a:solidFill>
              </a:rPr>
              <a:t>(el ámbito estudiado), </a:t>
            </a:r>
            <a:endParaRPr lang="es-ES" sz="2800" dirty="0" smtClean="0">
              <a:solidFill>
                <a:schemeClr val="bg1"/>
              </a:solidFill>
            </a:endParaRPr>
          </a:p>
          <a:p>
            <a:pPr algn="ctr">
              <a:buClr>
                <a:schemeClr val="lt1"/>
              </a:buClr>
              <a:buSzPts val="2800"/>
            </a:pPr>
            <a:r>
              <a:rPr lang="es-ES" sz="2800" dirty="0" smtClean="0">
                <a:solidFill>
                  <a:schemeClr val="bg1"/>
                </a:solidFill>
              </a:rPr>
              <a:t>a _____________________________________(</a:t>
            </a:r>
            <a:r>
              <a:rPr lang="es-ES" sz="2800" dirty="0">
                <a:solidFill>
                  <a:schemeClr val="bg1"/>
                </a:solidFill>
              </a:rPr>
              <a:t>actor </a:t>
            </a:r>
            <a:r>
              <a:rPr lang="es-ES" sz="2800" dirty="0" smtClean="0">
                <a:solidFill>
                  <a:schemeClr val="bg1"/>
                </a:solidFill>
              </a:rPr>
              <a:t>focal)</a:t>
            </a:r>
          </a:p>
          <a:p>
            <a:pPr algn="ctr">
              <a:buClr>
                <a:schemeClr val="lt1"/>
              </a:buClr>
              <a:buSzPts val="2800"/>
            </a:pPr>
            <a:r>
              <a:rPr lang="es-ES" sz="2800" dirty="0" smtClean="0">
                <a:solidFill>
                  <a:schemeClr val="bg1"/>
                </a:solidFill>
              </a:rPr>
              <a:t>le ocurre _______________________________________ </a:t>
            </a:r>
            <a:r>
              <a:rPr lang="es-ES" sz="2800" dirty="0">
                <a:solidFill>
                  <a:schemeClr val="bg1"/>
                </a:solidFill>
              </a:rPr>
              <a:t>(</a:t>
            </a:r>
            <a:r>
              <a:rPr lang="es-ES" sz="2800" dirty="0" err="1">
                <a:solidFill>
                  <a:schemeClr val="bg1"/>
                </a:solidFill>
              </a:rPr>
              <a:t>insight</a:t>
            </a:r>
            <a:r>
              <a:rPr lang="es-ES" sz="2800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Clr>
                <a:schemeClr val="lt1"/>
              </a:buClr>
              <a:buSzPts val="2800"/>
            </a:pPr>
            <a:r>
              <a:rPr lang="es-ES" sz="2800" dirty="0" smtClean="0">
                <a:solidFill>
                  <a:schemeClr val="bg1"/>
                </a:solidFill>
              </a:rPr>
              <a:t>y </a:t>
            </a:r>
            <a:r>
              <a:rPr lang="es-ES" sz="2800" dirty="0">
                <a:solidFill>
                  <a:schemeClr val="bg1"/>
                </a:solidFill>
              </a:rPr>
              <a:t>visualizamos </a:t>
            </a:r>
            <a:r>
              <a:rPr lang="es-ES" sz="2800" dirty="0" smtClean="0">
                <a:solidFill>
                  <a:schemeClr val="bg1"/>
                </a:solidFill>
              </a:rPr>
              <a:t>que ________________________________ </a:t>
            </a:r>
            <a:r>
              <a:rPr lang="es-ES" sz="2800" dirty="0">
                <a:solidFill>
                  <a:schemeClr val="bg1"/>
                </a:solidFill>
              </a:rPr>
              <a:t>(brecha). Con la idea de atender esta realidad nos hemos </a:t>
            </a:r>
            <a:r>
              <a:rPr lang="es-ES" sz="2800" dirty="0" smtClean="0">
                <a:solidFill>
                  <a:schemeClr val="bg1"/>
                </a:solidFill>
              </a:rPr>
              <a:t>planteado ______________________________________________ </a:t>
            </a:r>
            <a:r>
              <a:rPr lang="es-ES" sz="2800" dirty="0">
                <a:solidFill>
                  <a:schemeClr val="bg1"/>
                </a:solidFill>
              </a:rPr>
              <a:t>(desafío)."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ndara"/>
              <a:buNone/>
            </a:pPr>
            <a:endParaRPr lang="es-CL" sz="2800" b="0" i="0" u="none" strike="noStrike" cap="none" dirty="0" smtClean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2473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"/>
              <a:buFont typeface="Candara"/>
              <a:buNone/>
            </a:pPr>
            <a:r>
              <a:rPr lang="es-CL" sz="2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ACTIVIDAD EN EQUIPO</a:t>
            </a:r>
            <a:endParaRPr/>
          </a:p>
        </p:txBody>
      </p:sp>
      <p:sp>
        <p:nvSpPr>
          <p:cNvPr id="129" name="Google Shape;129;p8"/>
          <p:cNvSpPr/>
          <p:nvPr/>
        </p:nvSpPr>
        <p:spPr>
          <a:xfrm>
            <a:off x="1207400" y="1715990"/>
            <a:ext cx="431799" cy="433386"/>
          </a:xfrm>
          <a:prstGeom prst="ellipse">
            <a:avLst/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ndara"/>
              <a:buNone/>
            </a:pPr>
            <a:r>
              <a:rPr lang="es-CL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/>
          </a:p>
        </p:txBody>
      </p:sp>
      <p:sp>
        <p:nvSpPr>
          <p:cNvPr id="130" name="Google Shape;130;p8"/>
          <p:cNvSpPr/>
          <p:nvPr/>
        </p:nvSpPr>
        <p:spPr>
          <a:xfrm>
            <a:off x="1207399" y="3355695"/>
            <a:ext cx="431799" cy="431799"/>
          </a:xfrm>
          <a:prstGeom prst="ellipse">
            <a:avLst/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ndara"/>
              <a:buNone/>
            </a:pPr>
            <a:r>
              <a:rPr lang="es-CL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/>
          </a:p>
        </p:txBody>
      </p:sp>
      <p:sp>
        <p:nvSpPr>
          <p:cNvPr id="131" name="Google Shape;131;p8"/>
          <p:cNvSpPr txBox="1"/>
          <p:nvPr/>
        </p:nvSpPr>
        <p:spPr>
          <a:xfrm>
            <a:off x="1758215" y="1586436"/>
            <a:ext cx="9923245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ndara"/>
              <a:buNone/>
            </a:pPr>
            <a:r>
              <a:rPr lang="es-CL" sz="2800" b="1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ndara"/>
              <a:buNone/>
            </a:pPr>
            <a:r>
              <a:rPr lang="es-CL" sz="28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Recordar y unir todos los elementos que se han trabajado hasta ahora.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ndara"/>
              <a:buNone/>
            </a:pPr>
            <a:r>
              <a:rPr lang="es-CL" sz="2800" b="1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Estructura</a:t>
            </a:r>
            <a:endParaRPr dirty="0">
              <a:solidFill>
                <a:schemeClr val="tx1"/>
              </a:solidFill>
            </a:endParaRPr>
          </a:p>
          <a:p>
            <a:pPr algn="ctr">
              <a:buClr>
                <a:schemeClr val="lt1"/>
              </a:buClr>
              <a:buSzPts val="2800"/>
            </a:pPr>
            <a:r>
              <a:rPr lang="es-CL" sz="2800" b="0" i="0" u="none" strike="noStrike" cap="none" dirty="0" smtClean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“</a:t>
            </a:r>
            <a:r>
              <a:rPr lang="es-ES" sz="2800" dirty="0">
                <a:solidFill>
                  <a:schemeClr val="tx1"/>
                </a:solidFill>
              </a:rPr>
              <a:t>"En </a:t>
            </a:r>
            <a:r>
              <a:rPr lang="es-ES" sz="2800" dirty="0" smtClean="0">
                <a:solidFill>
                  <a:schemeClr val="tx1"/>
                </a:solidFill>
              </a:rPr>
              <a:t>(</a:t>
            </a:r>
            <a:r>
              <a:rPr lang="es-ES" sz="2800" dirty="0">
                <a:solidFill>
                  <a:schemeClr val="tx1"/>
                </a:solidFill>
              </a:rPr>
              <a:t>el ámbito estudiado), </a:t>
            </a:r>
            <a:r>
              <a:rPr lang="es-ES" sz="2800" dirty="0" smtClean="0">
                <a:solidFill>
                  <a:schemeClr val="tx1"/>
                </a:solidFill>
              </a:rPr>
              <a:t>a (</a:t>
            </a:r>
            <a:r>
              <a:rPr lang="es-ES" sz="2800" dirty="0">
                <a:solidFill>
                  <a:schemeClr val="tx1"/>
                </a:solidFill>
              </a:rPr>
              <a:t>actor </a:t>
            </a:r>
            <a:r>
              <a:rPr lang="es-ES" sz="2800" dirty="0" smtClean="0">
                <a:solidFill>
                  <a:schemeClr val="tx1"/>
                </a:solidFill>
              </a:rPr>
              <a:t>focal) le </a:t>
            </a:r>
            <a:r>
              <a:rPr lang="es-ES" sz="2800" dirty="0">
                <a:solidFill>
                  <a:schemeClr val="tx1"/>
                </a:solidFill>
              </a:rPr>
              <a:t>ocurre </a:t>
            </a:r>
            <a:r>
              <a:rPr lang="es-ES" sz="2800" dirty="0" smtClean="0">
                <a:solidFill>
                  <a:schemeClr val="tx1"/>
                </a:solidFill>
              </a:rPr>
              <a:t>(</a:t>
            </a:r>
            <a:r>
              <a:rPr lang="es-ES" sz="2800" dirty="0" err="1">
                <a:solidFill>
                  <a:schemeClr val="tx1"/>
                </a:solidFill>
              </a:rPr>
              <a:t>insight</a:t>
            </a:r>
            <a:r>
              <a:rPr lang="es-ES" sz="2800" dirty="0">
                <a:solidFill>
                  <a:schemeClr val="tx1"/>
                </a:solidFill>
              </a:rPr>
              <a:t>)</a:t>
            </a:r>
          </a:p>
          <a:p>
            <a:pPr algn="ctr">
              <a:buClr>
                <a:schemeClr val="lt1"/>
              </a:buClr>
              <a:buSzPts val="2800"/>
            </a:pPr>
            <a:r>
              <a:rPr lang="es-ES" sz="2800" dirty="0">
                <a:solidFill>
                  <a:schemeClr val="tx1"/>
                </a:solidFill>
              </a:rPr>
              <a:t>y visualizamos que </a:t>
            </a:r>
            <a:r>
              <a:rPr lang="es-ES" sz="2800" dirty="0" smtClean="0">
                <a:solidFill>
                  <a:schemeClr val="tx1"/>
                </a:solidFill>
              </a:rPr>
              <a:t>(</a:t>
            </a:r>
            <a:r>
              <a:rPr lang="es-ES" sz="2800" dirty="0">
                <a:solidFill>
                  <a:schemeClr val="tx1"/>
                </a:solidFill>
              </a:rPr>
              <a:t>brecha). Con la idea de atender esta realidad nos hemos planteado </a:t>
            </a:r>
            <a:r>
              <a:rPr lang="es-ES" sz="2800" dirty="0" smtClean="0">
                <a:solidFill>
                  <a:schemeClr val="tx1"/>
                </a:solidFill>
              </a:rPr>
              <a:t>(</a:t>
            </a:r>
            <a:r>
              <a:rPr lang="es-ES" sz="2800" dirty="0">
                <a:solidFill>
                  <a:schemeClr val="tx1"/>
                </a:solidFill>
              </a:rPr>
              <a:t>desafío)."</a:t>
            </a:r>
            <a:r>
              <a:rPr lang="es-CL" sz="2800" b="0" i="0" u="none" strike="noStrike" cap="none" dirty="0" smtClean="0">
                <a:solidFill>
                  <a:schemeClr val="tx1"/>
                </a:solidFill>
                <a:latin typeface="Candara"/>
                <a:ea typeface="Candara"/>
                <a:cs typeface="Candara"/>
                <a:sym typeface="Candara"/>
              </a:rPr>
              <a:t>”</a:t>
            </a:r>
            <a:endParaRPr sz="2800" b="0" i="0" u="none" strike="noStrike" cap="none" dirty="0">
              <a:solidFill>
                <a:schemeClr val="tx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ndara"/>
              <a:buNone/>
            </a:pPr>
            <a:endParaRPr sz="2800" dirty="0">
              <a:solidFill>
                <a:schemeClr val="tx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ndara"/>
              <a:buNone/>
            </a:pPr>
            <a:endParaRPr sz="2800" dirty="0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892224" y="961296"/>
            <a:ext cx="9303335" cy="7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6400"/>
              </a:buClr>
              <a:buSzPts val="3200"/>
              <a:buFont typeface="Candara"/>
              <a:buNone/>
            </a:pPr>
            <a:r>
              <a:rPr lang="es-CL" sz="3200" b="1" i="0" u="none" strike="noStrike" cap="none">
                <a:solidFill>
                  <a:srgbClr val="F66400"/>
                </a:solidFill>
                <a:latin typeface="Candara"/>
                <a:ea typeface="Candara"/>
                <a:cs typeface="Candara"/>
                <a:sym typeface="Candara"/>
              </a:rPr>
              <a:t>PUNTO DE VISTA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8" name="Google Shape;138;p12" descr="Image result for building block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478" y="77351"/>
            <a:ext cx="35623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2" descr="Image result for medi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7703" y="4047987"/>
            <a:ext cx="4122425" cy="281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" descr="Image result for aprendien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370" y="607727"/>
            <a:ext cx="3384375" cy="340694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12"/>
          <p:cNvSpPr/>
          <p:nvPr/>
        </p:nvSpPr>
        <p:spPr>
          <a:xfrm>
            <a:off x="5720244" y="6179067"/>
            <a:ext cx="2302232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ndara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MEDIR</a:t>
            </a:r>
            <a:endParaRPr/>
          </a:p>
        </p:txBody>
      </p:sp>
      <p:sp>
        <p:nvSpPr>
          <p:cNvPr id="142" name="Google Shape;142;p12"/>
          <p:cNvSpPr/>
          <p:nvPr/>
        </p:nvSpPr>
        <p:spPr>
          <a:xfrm>
            <a:off x="-278604" y="3945755"/>
            <a:ext cx="3054041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ndara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APRENDER</a:t>
            </a:r>
            <a:endParaRPr/>
          </a:p>
        </p:txBody>
      </p:sp>
      <p:sp>
        <p:nvSpPr>
          <p:cNvPr id="143" name="Google Shape;143;p12"/>
          <p:cNvSpPr/>
          <p:nvPr/>
        </p:nvSpPr>
        <p:spPr>
          <a:xfrm>
            <a:off x="8075382" y="2929244"/>
            <a:ext cx="3196708" cy="58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ndara"/>
              <a:buNone/>
            </a:pPr>
            <a:r>
              <a:rPr lang="es-CL" sz="32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CONSTRUIR</a:t>
            </a:r>
            <a:endParaRPr/>
          </a:p>
        </p:txBody>
      </p:sp>
      <p:sp>
        <p:nvSpPr>
          <p:cNvPr id="144" name="Google Shape;144;p12"/>
          <p:cNvSpPr/>
          <p:nvPr/>
        </p:nvSpPr>
        <p:spPr>
          <a:xfrm rot="8180600">
            <a:off x="7642459" y="4240470"/>
            <a:ext cx="2366992" cy="42158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5" name="Google Shape;145;p12"/>
          <p:cNvSpPr/>
          <p:nvPr/>
        </p:nvSpPr>
        <p:spPr>
          <a:xfrm rot="-8116310">
            <a:off x="2618210" y="4414161"/>
            <a:ext cx="2081272" cy="4215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6" name="Google Shape;146;p12"/>
          <p:cNvSpPr/>
          <p:nvPr/>
        </p:nvSpPr>
        <p:spPr>
          <a:xfrm>
            <a:off x="3664746" y="764704"/>
            <a:ext cx="4776748" cy="4215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7" name="Google Shape;147;p12"/>
          <p:cNvSpPr/>
          <p:nvPr/>
        </p:nvSpPr>
        <p:spPr>
          <a:xfrm>
            <a:off x="4487105" y="420906"/>
            <a:ext cx="2040943" cy="523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ndara"/>
              <a:buNone/>
            </a:pPr>
            <a:r>
              <a:rPr lang="es-CL" sz="28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IDEAS</a:t>
            </a:r>
            <a:endParaRPr/>
          </a:p>
        </p:txBody>
      </p:sp>
      <p:sp>
        <p:nvSpPr>
          <p:cNvPr id="148" name="Google Shape;148;p12"/>
          <p:cNvSpPr/>
          <p:nvPr/>
        </p:nvSpPr>
        <p:spPr>
          <a:xfrm rot="-2656363">
            <a:off x="7596552" y="4734685"/>
            <a:ext cx="2367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ndara"/>
              <a:buNone/>
            </a:pPr>
            <a:r>
              <a:rPr lang="es-CL"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PRODUCTO</a:t>
            </a:r>
            <a:endParaRPr/>
          </a:p>
        </p:txBody>
      </p:sp>
      <p:sp>
        <p:nvSpPr>
          <p:cNvPr id="149" name="Google Shape;149;p12"/>
          <p:cNvSpPr/>
          <p:nvPr/>
        </p:nvSpPr>
        <p:spPr>
          <a:xfrm rot="2709338">
            <a:off x="2228313" y="4353566"/>
            <a:ext cx="18760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ndara"/>
              <a:buNone/>
            </a:pPr>
            <a:r>
              <a:rPr lang="es-CL" sz="20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DATOS</a:t>
            </a:r>
            <a:endParaRPr/>
          </a:p>
        </p:txBody>
      </p:sp>
      <p:sp>
        <p:nvSpPr>
          <p:cNvPr id="150" name="Google Shape;150;p12"/>
          <p:cNvSpPr/>
          <p:nvPr/>
        </p:nvSpPr>
        <p:spPr>
          <a:xfrm>
            <a:off x="4011060" y="2195826"/>
            <a:ext cx="3920391" cy="1690886"/>
          </a:xfrm>
          <a:prstGeom prst="roundRect">
            <a:avLst>
              <a:gd name="adj" fmla="val 50000"/>
            </a:avLst>
          </a:prstGeom>
          <a:solidFill>
            <a:srgbClr val="2C2C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s-CL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METODOLOGÍA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s-CL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LEAN</a:t>
            </a:r>
            <a:endParaRPr/>
          </a:p>
        </p:txBody>
      </p:sp>
      <p:sp>
        <p:nvSpPr>
          <p:cNvPr id="151" name="Google Shape;151;p12"/>
          <p:cNvSpPr/>
          <p:nvPr/>
        </p:nvSpPr>
        <p:spPr>
          <a:xfrm>
            <a:off x="78115" y="6484867"/>
            <a:ext cx="498886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ndara"/>
              <a:buNone/>
            </a:pPr>
            <a:r>
              <a:rPr lang="es-CL" sz="16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Más información: http://theleanstartup.com/principles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3" descr="Image result for La vida es demasiado corta para construir algo que nadie quie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17" y="0"/>
            <a:ext cx="1216268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"/>
              <a:buFont typeface="Arial"/>
              <a:buNone/>
            </a:pPr>
            <a:r>
              <a:rPr lang="es-CL" sz="2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LEAN CANVAS</a:t>
            </a:r>
            <a:endParaRPr/>
          </a:p>
        </p:txBody>
      </p:sp>
      <p:sp>
        <p:nvSpPr>
          <p:cNvPr id="164" name="Google Shape;164;p14"/>
          <p:cNvSpPr/>
          <p:nvPr/>
        </p:nvSpPr>
        <p:spPr>
          <a:xfrm>
            <a:off x="0" y="6597367"/>
            <a:ext cx="6867648" cy="31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"/>
              <a:buFont typeface="Candara"/>
              <a:buNone/>
            </a:pPr>
            <a:r>
              <a:rPr lang="es-CL" sz="1200" b="0" i="0" u="none" strike="noStrike" cap="none">
                <a:solidFill>
                  <a:srgbClr val="222222"/>
                </a:solidFill>
                <a:latin typeface="Candara"/>
                <a:ea typeface="Candara"/>
                <a:cs typeface="Candara"/>
                <a:sym typeface="Candara"/>
              </a:rPr>
              <a:t>Fuente: Maurya, A. (2012). </a:t>
            </a:r>
            <a:r>
              <a:rPr lang="es-CL" sz="1200" b="0" i="1" u="none" strike="noStrike" cap="none">
                <a:solidFill>
                  <a:srgbClr val="222222"/>
                </a:solidFill>
                <a:latin typeface="Candara"/>
                <a:ea typeface="Candara"/>
                <a:cs typeface="Candara"/>
                <a:sym typeface="Candara"/>
              </a:rPr>
              <a:t>Running lean: iterate from plan A to a plan that works</a:t>
            </a:r>
            <a:r>
              <a:rPr lang="es-CL" sz="1200" b="0" i="0" u="none" strike="noStrike" cap="none">
                <a:solidFill>
                  <a:srgbClr val="222222"/>
                </a:solidFill>
                <a:latin typeface="Candara"/>
                <a:ea typeface="Candara"/>
                <a:cs typeface="Candara"/>
                <a:sym typeface="Candara"/>
              </a:rPr>
              <a:t>. " O'Reilly Media, Inc.".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2067704" y="1645997"/>
            <a:ext cx="773229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s-CL" sz="24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Contiene los </a:t>
            </a:r>
            <a:r>
              <a:rPr lang="es-CL" sz="2400" b="1" i="0" u="none" strike="noStrike" cap="none">
                <a:solidFill>
                  <a:srgbClr val="F66400"/>
                </a:solidFill>
                <a:latin typeface="Candara"/>
                <a:ea typeface="Candara"/>
                <a:cs typeface="Candara"/>
                <a:sym typeface="Candara"/>
              </a:rPr>
              <a:t>aspectos críticos </a:t>
            </a:r>
            <a:r>
              <a:rPr lang="es-CL" sz="24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de un proyecto.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6400"/>
              </a:buClr>
              <a:buSzPts val="2400"/>
              <a:buFont typeface="Arial"/>
              <a:buChar char="•"/>
            </a:pPr>
            <a:r>
              <a:rPr lang="es-CL" sz="2400" b="1" i="0" u="none" strike="noStrike" cap="none">
                <a:solidFill>
                  <a:srgbClr val="F66400"/>
                </a:solidFill>
                <a:latin typeface="Candara"/>
                <a:ea typeface="Candara"/>
                <a:cs typeface="Candara"/>
                <a:sym typeface="Candara"/>
              </a:rPr>
              <a:t>Orienta</a:t>
            </a:r>
            <a:r>
              <a:rPr lang="es-CL" sz="24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 el trabajo de estos aspectos críticos.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s-CL" sz="24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Disminuye la </a:t>
            </a:r>
            <a:r>
              <a:rPr lang="es-CL" sz="2400" b="1" i="0" u="none" strike="noStrike" cap="none">
                <a:solidFill>
                  <a:srgbClr val="F66400"/>
                </a:solidFill>
                <a:latin typeface="Candara"/>
                <a:ea typeface="Candara"/>
                <a:cs typeface="Candara"/>
                <a:sym typeface="Candara"/>
              </a:rPr>
              <a:t>incertidumbre</a:t>
            </a:r>
            <a:r>
              <a:rPr lang="es-CL" sz="24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s-CL" sz="24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Contribuye a adquirir una </a:t>
            </a:r>
            <a:r>
              <a:rPr lang="es-CL" sz="2400" b="1" i="0" u="none" strike="noStrike" cap="none">
                <a:solidFill>
                  <a:srgbClr val="F66400"/>
                </a:solidFill>
                <a:latin typeface="Candara"/>
                <a:ea typeface="Candara"/>
                <a:cs typeface="Candara"/>
                <a:sym typeface="Candara"/>
              </a:rPr>
              <a:t>visión general </a:t>
            </a:r>
            <a:r>
              <a:rPr lang="es-CL" sz="24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del proyecto.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Char char="•"/>
            </a:pPr>
            <a:r>
              <a:rPr lang="es-CL" sz="24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Herramienta de uso </a:t>
            </a:r>
            <a:r>
              <a:rPr lang="es-CL" sz="2400" b="1" i="0" u="none" strike="noStrike" cap="none">
                <a:solidFill>
                  <a:srgbClr val="F66400"/>
                </a:solidFill>
                <a:latin typeface="Candara"/>
                <a:ea typeface="Candara"/>
                <a:cs typeface="Candara"/>
                <a:sym typeface="Candara"/>
              </a:rPr>
              <a:t>iterativo</a:t>
            </a:r>
            <a:r>
              <a:rPr lang="es-CL" sz="24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: construir, medir, aprender.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15"/>
          <p:cNvGrpSpPr/>
          <p:nvPr/>
        </p:nvGrpSpPr>
        <p:grpSpPr>
          <a:xfrm>
            <a:off x="1775519" y="881062"/>
            <a:ext cx="8535266" cy="5862919"/>
            <a:chOff x="1775519" y="881062"/>
            <a:chExt cx="8535266" cy="5862919"/>
          </a:xfrm>
        </p:grpSpPr>
        <p:pic>
          <p:nvPicPr>
            <p:cNvPr id="172" name="Google Shape;172;p15" descr="http://noticias.iberestudios.com/files/2014/01/lean-canvas.jpg"/>
            <p:cNvPicPr preferRelativeResize="0"/>
            <p:nvPr/>
          </p:nvPicPr>
          <p:blipFill rotWithShape="1">
            <a:blip r:embed="rId3">
              <a:alphaModFix/>
            </a:blip>
            <a:srcRect b="6003"/>
            <a:stretch/>
          </p:blipFill>
          <p:spPr>
            <a:xfrm>
              <a:off x="1775519" y="881062"/>
              <a:ext cx="8535266" cy="58629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15"/>
            <p:cNvSpPr/>
            <p:nvPr/>
          </p:nvSpPr>
          <p:spPr>
            <a:xfrm>
              <a:off x="1884656" y="1010419"/>
              <a:ext cx="1401033" cy="12522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577960" y="984288"/>
              <a:ext cx="1328267" cy="6338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6896356" y="979321"/>
              <a:ext cx="1483432" cy="6880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5220991" y="962725"/>
              <a:ext cx="1595660" cy="1521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8559832" y="975841"/>
              <a:ext cx="1595660" cy="1005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6908613" y="2905198"/>
              <a:ext cx="1595660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562360" y="2887988"/>
              <a:ext cx="1565276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1913582" y="4894491"/>
              <a:ext cx="1902226" cy="48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1910111" y="5429133"/>
              <a:ext cx="1552428" cy="9521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6074473" y="4885485"/>
              <a:ext cx="1552428" cy="14958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83" name="Google Shape;183;p15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"/>
              <a:buFont typeface="Arial"/>
              <a:buNone/>
            </a:pPr>
            <a:r>
              <a:rPr lang="es-CL" sz="2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LEAN CANVAS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6"/>
          <p:cNvGrpSpPr/>
          <p:nvPr/>
        </p:nvGrpSpPr>
        <p:grpSpPr>
          <a:xfrm>
            <a:off x="1775519" y="881062"/>
            <a:ext cx="8535266" cy="5862919"/>
            <a:chOff x="1775519" y="881062"/>
            <a:chExt cx="8535266" cy="5862919"/>
          </a:xfrm>
        </p:grpSpPr>
        <p:pic>
          <p:nvPicPr>
            <p:cNvPr id="190" name="Google Shape;190;p16" descr="http://noticias.iberestudios.com/files/2014/01/lean-canvas.jpg"/>
            <p:cNvPicPr preferRelativeResize="0"/>
            <p:nvPr/>
          </p:nvPicPr>
          <p:blipFill rotWithShape="1">
            <a:blip r:embed="rId3">
              <a:alphaModFix/>
            </a:blip>
            <a:srcRect b="6003"/>
            <a:stretch/>
          </p:blipFill>
          <p:spPr>
            <a:xfrm>
              <a:off x="1775519" y="881062"/>
              <a:ext cx="8535266" cy="58629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1" name="Google Shape;191;p16"/>
            <p:cNvSpPr/>
            <p:nvPr/>
          </p:nvSpPr>
          <p:spPr>
            <a:xfrm>
              <a:off x="1884656" y="1010419"/>
              <a:ext cx="1401033" cy="12522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3577960" y="984288"/>
              <a:ext cx="1328267" cy="6338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6896356" y="979321"/>
              <a:ext cx="1483432" cy="6880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220991" y="962725"/>
              <a:ext cx="1595660" cy="1521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8559832" y="975841"/>
              <a:ext cx="1595660" cy="1005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6908613" y="2905198"/>
              <a:ext cx="1595660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3562360" y="2887988"/>
              <a:ext cx="1565276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1913582" y="4894491"/>
              <a:ext cx="1902226" cy="48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1910111" y="5429133"/>
              <a:ext cx="1552428" cy="9521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074473" y="4885485"/>
              <a:ext cx="1552428" cy="14958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201" name="Google Shape;201;p16" descr="http://www.valuegenie.com/wp-content/uploads/2014/10/problem-solution.jpg"/>
          <p:cNvPicPr preferRelativeResize="0"/>
          <p:nvPr/>
        </p:nvPicPr>
        <p:blipFill rotWithShape="1">
          <a:blip r:embed="rId4">
            <a:alphaModFix/>
          </a:blip>
          <a:srcRect l="14940" t="-96" r="17067" b="94"/>
          <a:stretch/>
        </p:blipFill>
        <p:spPr>
          <a:xfrm>
            <a:off x="1882691" y="3046140"/>
            <a:ext cx="1620000" cy="18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/>
        </p:nvSpPr>
        <p:spPr>
          <a:xfrm>
            <a:off x="1896223" y="962725"/>
            <a:ext cx="1566317" cy="22467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Problema: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Principales características e implicancias de la brecha (gap)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"/>
              <a:buFont typeface="Arial"/>
              <a:buNone/>
            </a:pPr>
            <a:r>
              <a:rPr lang="es-CL" sz="2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LEAN CANVAS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7"/>
          <p:cNvGrpSpPr/>
          <p:nvPr/>
        </p:nvGrpSpPr>
        <p:grpSpPr>
          <a:xfrm>
            <a:off x="1775519" y="881062"/>
            <a:ext cx="8535266" cy="5862919"/>
            <a:chOff x="1775519" y="881062"/>
            <a:chExt cx="8535266" cy="5862919"/>
          </a:xfrm>
        </p:grpSpPr>
        <p:pic>
          <p:nvPicPr>
            <p:cNvPr id="210" name="Google Shape;210;p17" descr="http://noticias.iberestudios.com/files/2014/01/lean-canvas.jpg"/>
            <p:cNvPicPr preferRelativeResize="0"/>
            <p:nvPr/>
          </p:nvPicPr>
          <p:blipFill rotWithShape="1">
            <a:blip r:embed="rId3">
              <a:alphaModFix/>
            </a:blip>
            <a:srcRect b="6003"/>
            <a:stretch/>
          </p:blipFill>
          <p:spPr>
            <a:xfrm>
              <a:off x="1775519" y="881062"/>
              <a:ext cx="8535266" cy="58629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7"/>
            <p:cNvSpPr/>
            <p:nvPr/>
          </p:nvSpPr>
          <p:spPr>
            <a:xfrm>
              <a:off x="1884656" y="1010419"/>
              <a:ext cx="1401033" cy="12522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2" name="Google Shape;212;p17"/>
            <p:cNvSpPr/>
            <p:nvPr/>
          </p:nvSpPr>
          <p:spPr>
            <a:xfrm>
              <a:off x="3577960" y="984288"/>
              <a:ext cx="1328267" cy="6338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6896356" y="979321"/>
              <a:ext cx="1483432" cy="6880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5220991" y="962725"/>
              <a:ext cx="1595660" cy="1521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8559832" y="975841"/>
              <a:ext cx="1595660" cy="1005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6" name="Google Shape;216;p17"/>
            <p:cNvSpPr/>
            <p:nvPr/>
          </p:nvSpPr>
          <p:spPr>
            <a:xfrm>
              <a:off x="6908613" y="2905198"/>
              <a:ext cx="1595660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>
              <a:off x="3562360" y="2887988"/>
              <a:ext cx="1565276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8" name="Google Shape;218;p17"/>
            <p:cNvSpPr/>
            <p:nvPr/>
          </p:nvSpPr>
          <p:spPr>
            <a:xfrm>
              <a:off x="1913582" y="4894491"/>
              <a:ext cx="1902226" cy="48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9" name="Google Shape;219;p17"/>
            <p:cNvSpPr/>
            <p:nvPr/>
          </p:nvSpPr>
          <p:spPr>
            <a:xfrm>
              <a:off x="1910111" y="5429133"/>
              <a:ext cx="1552428" cy="9521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0" name="Google Shape;220;p17"/>
            <p:cNvSpPr/>
            <p:nvPr/>
          </p:nvSpPr>
          <p:spPr>
            <a:xfrm>
              <a:off x="6074473" y="4885485"/>
              <a:ext cx="1552428" cy="14958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221" name="Google Shape;221;p17" descr="https://ediblematters.files.wordpress.com/2013/10/consumers_300.jpg"/>
          <p:cNvPicPr preferRelativeResize="0"/>
          <p:nvPr/>
        </p:nvPicPr>
        <p:blipFill rotWithShape="1">
          <a:blip r:embed="rId4">
            <a:alphaModFix/>
          </a:blip>
          <a:srcRect l="20749" r="24438"/>
          <a:stretch/>
        </p:blipFill>
        <p:spPr>
          <a:xfrm>
            <a:off x="8562128" y="2262718"/>
            <a:ext cx="1609747" cy="258432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7"/>
          <p:cNvSpPr txBox="1"/>
          <p:nvPr/>
        </p:nvSpPr>
        <p:spPr>
          <a:xfrm>
            <a:off x="8562129" y="962725"/>
            <a:ext cx="1566317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Segmentos de: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Clientes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Consumidores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Beneficiarios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Early Adopters</a:t>
            </a:r>
            <a:endParaRPr/>
          </a:p>
        </p:txBody>
      </p:sp>
      <p:pic>
        <p:nvPicPr>
          <p:cNvPr id="223" name="Google Shape;223;p17" descr="http://www.valuegenie.com/wp-content/uploads/2014/10/problem-solution.jpg"/>
          <p:cNvPicPr preferRelativeResize="0"/>
          <p:nvPr/>
        </p:nvPicPr>
        <p:blipFill rotWithShape="1">
          <a:blip r:embed="rId5">
            <a:alphaModFix/>
          </a:blip>
          <a:srcRect l="14940" t="-96" r="17067" b="94"/>
          <a:stretch/>
        </p:blipFill>
        <p:spPr>
          <a:xfrm>
            <a:off x="1882691" y="3046140"/>
            <a:ext cx="1620000" cy="18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7"/>
          <p:cNvSpPr txBox="1"/>
          <p:nvPr/>
        </p:nvSpPr>
        <p:spPr>
          <a:xfrm>
            <a:off x="1896223" y="962725"/>
            <a:ext cx="1566317" cy="22467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Problema: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Principales características e implicancias de la brecha (gap)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"/>
              <a:buFont typeface="Arial"/>
              <a:buNone/>
            </a:pPr>
            <a:r>
              <a:rPr lang="es-CL" sz="2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LEAN CANVAS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8"/>
          <p:cNvGrpSpPr/>
          <p:nvPr/>
        </p:nvGrpSpPr>
        <p:grpSpPr>
          <a:xfrm>
            <a:off x="1775519" y="881062"/>
            <a:ext cx="8535266" cy="5862919"/>
            <a:chOff x="1775519" y="881062"/>
            <a:chExt cx="8535266" cy="5862919"/>
          </a:xfrm>
        </p:grpSpPr>
        <p:pic>
          <p:nvPicPr>
            <p:cNvPr id="232" name="Google Shape;232;p18" descr="http://noticias.iberestudios.com/files/2014/01/lean-canvas.jpg"/>
            <p:cNvPicPr preferRelativeResize="0"/>
            <p:nvPr/>
          </p:nvPicPr>
          <p:blipFill rotWithShape="1">
            <a:blip r:embed="rId3">
              <a:alphaModFix/>
            </a:blip>
            <a:srcRect b="6003"/>
            <a:stretch/>
          </p:blipFill>
          <p:spPr>
            <a:xfrm>
              <a:off x="1775519" y="881062"/>
              <a:ext cx="8535266" cy="58629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18"/>
            <p:cNvSpPr/>
            <p:nvPr/>
          </p:nvSpPr>
          <p:spPr>
            <a:xfrm>
              <a:off x="1884656" y="1010419"/>
              <a:ext cx="1401033" cy="12522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3577960" y="984288"/>
              <a:ext cx="1328267" cy="6338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6896356" y="979321"/>
              <a:ext cx="1483432" cy="6880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5220991" y="962725"/>
              <a:ext cx="1595660" cy="1521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8559832" y="975841"/>
              <a:ext cx="1595660" cy="1005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6908613" y="2905198"/>
              <a:ext cx="1595660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3562360" y="2887988"/>
              <a:ext cx="1565276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1913582" y="4894491"/>
              <a:ext cx="1902226" cy="48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1910111" y="5429133"/>
              <a:ext cx="1552428" cy="9521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6074473" y="4885485"/>
              <a:ext cx="1552428" cy="14958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id="243" name="Google Shape;243;p18" descr="https://ediblematters.files.wordpress.com/2013/10/consumers_300.jpg"/>
          <p:cNvPicPr preferRelativeResize="0"/>
          <p:nvPr/>
        </p:nvPicPr>
        <p:blipFill rotWithShape="1">
          <a:blip r:embed="rId4">
            <a:alphaModFix/>
          </a:blip>
          <a:srcRect l="20749" r="24438"/>
          <a:stretch/>
        </p:blipFill>
        <p:spPr>
          <a:xfrm>
            <a:off x="8562128" y="2262718"/>
            <a:ext cx="1609747" cy="258432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8"/>
          <p:cNvSpPr txBox="1"/>
          <p:nvPr/>
        </p:nvSpPr>
        <p:spPr>
          <a:xfrm>
            <a:off x="8562129" y="962725"/>
            <a:ext cx="1566317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Segmentos de: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Clientes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Consumidores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Beneficiarios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Early Adopters</a:t>
            </a:r>
            <a:endParaRPr/>
          </a:p>
        </p:txBody>
      </p:sp>
      <p:pic>
        <p:nvPicPr>
          <p:cNvPr id="245" name="Google Shape;245;p18" descr="http://www.valuegenie.com/wp-content/uploads/2014/10/problem-solution.jpg"/>
          <p:cNvPicPr preferRelativeResize="0"/>
          <p:nvPr/>
        </p:nvPicPr>
        <p:blipFill rotWithShape="1">
          <a:blip r:embed="rId5">
            <a:alphaModFix/>
          </a:blip>
          <a:srcRect l="14940" t="-96" r="17067" b="94"/>
          <a:stretch/>
        </p:blipFill>
        <p:spPr>
          <a:xfrm>
            <a:off x="1882691" y="3046140"/>
            <a:ext cx="1620000" cy="18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8"/>
          <p:cNvSpPr txBox="1"/>
          <p:nvPr/>
        </p:nvSpPr>
        <p:spPr>
          <a:xfrm>
            <a:off x="1896223" y="962725"/>
            <a:ext cx="1566317" cy="22467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Problema: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Principales características e implicancias de la brecha (gap)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7" name="Google Shape;247;p18"/>
          <p:cNvSpPr txBox="1"/>
          <p:nvPr/>
        </p:nvSpPr>
        <p:spPr>
          <a:xfrm>
            <a:off x="5221201" y="965832"/>
            <a:ext cx="1622416" cy="38164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ndara"/>
              <a:buNone/>
            </a:pPr>
            <a:r>
              <a:rPr lang="es-CL" sz="14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Propuesta de valor única: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ndara"/>
              <a:buNone/>
            </a:pPr>
            <a:r>
              <a:rPr lang="es-CL"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Simple, clara, una frase que muestra por qué la solución es valiosa dentro del ámbito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48" name="Google Shape;248;p18" descr="Image result for value"/>
          <p:cNvPicPr preferRelativeResize="0"/>
          <p:nvPr/>
        </p:nvPicPr>
        <p:blipFill rotWithShape="1">
          <a:blip r:embed="rId6">
            <a:alphaModFix/>
          </a:blip>
          <a:srcRect r="28841" b="1451"/>
          <a:stretch/>
        </p:blipFill>
        <p:spPr>
          <a:xfrm>
            <a:off x="5348382" y="3345694"/>
            <a:ext cx="1495238" cy="150134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"/>
              <a:buFont typeface="Arial"/>
              <a:buNone/>
            </a:pPr>
            <a:r>
              <a:rPr lang="es-CL" sz="2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LEAN CANVAS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6988"/>
            <a:ext cx="12192000" cy="762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Shape 652"/>
          <p:cNvGrpSpPr/>
          <p:nvPr/>
        </p:nvGrpSpPr>
        <p:grpSpPr>
          <a:xfrm>
            <a:off x="1775519" y="881062"/>
            <a:ext cx="8535266" cy="5862919"/>
            <a:chOff x="1775519" y="881062"/>
            <a:chExt cx="8535266" cy="5862919"/>
          </a:xfrm>
        </p:grpSpPr>
        <p:pic>
          <p:nvPicPr>
            <p:cNvPr id="653" name="Shape 653" descr="http://noticias.iberestudios.com/files/2014/01/lean-canvas.jpg"/>
            <p:cNvPicPr preferRelativeResize="0"/>
            <p:nvPr/>
          </p:nvPicPr>
          <p:blipFill rotWithShape="1">
            <a:blip r:embed="rId3">
              <a:alphaModFix/>
            </a:blip>
            <a:srcRect b="6003"/>
            <a:stretch/>
          </p:blipFill>
          <p:spPr>
            <a:xfrm>
              <a:off x="1775519" y="881062"/>
              <a:ext cx="8535266" cy="58629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4" name="Shape 654"/>
            <p:cNvSpPr/>
            <p:nvPr/>
          </p:nvSpPr>
          <p:spPr>
            <a:xfrm>
              <a:off x="1884656" y="1010419"/>
              <a:ext cx="1401033" cy="12522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5" name="Shape 655"/>
            <p:cNvSpPr/>
            <p:nvPr/>
          </p:nvSpPr>
          <p:spPr>
            <a:xfrm>
              <a:off x="3577960" y="984288"/>
              <a:ext cx="1328267" cy="6338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6" name="Shape 656"/>
            <p:cNvSpPr/>
            <p:nvPr/>
          </p:nvSpPr>
          <p:spPr>
            <a:xfrm>
              <a:off x="6896356" y="979321"/>
              <a:ext cx="1483432" cy="6880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7" name="Shape 657"/>
            <p:cNvSpPr/>
            <p:nvPr/>
          </p:nvSpPr>
          <p:spPr>
            <a:xfrm>
              <a:off x="5220991" y="962725"/>
              <a:ext cx="1595660" cy="1521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8" name="Shape 658"/>
            <p:cNvSpPr/>
            <p:nvPr/>
          </p:nvSpPr>
          <p:spPr>
            <a:xfrm>
              <a:off x="8559832" y="975841"/>
              <a:ext cx="1595660" cy="1005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>
              <a:off x="6908613" y="2905198"/>
              <a:ext cx="1595660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0" name="Shape 660"/>
            <p:cNvSpPr/>
            <p:nvPr/>
          </p:nvSpPr>
          <p:spPr>
            <a:xfrm>
              <a:off x="3562360" y="2887988"/>
              <a:ext cx="1565276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1" name="Shape 661"/>
            <p:cNvSpPr/>
            <p:nvPr/>
          </p:nvSpPr>
          <p:spPr>
            <a:xfrm>
              <a:off x="1913582" y="4894491"/>
              <a:ext cx="1902226" cy="48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2" name="Shape 662"/>
            <p:cNvSpPr/>
            <p:nvPr/>
          </p:nvSpPr>
          <p:spPr>
            <a:xfrm>
              <a:off x="1910111" y="5429133"/>
              <a:ext cx="1552428" cy="9521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3" name="Shape 663"/>
            <p:cNvSpPr/>
            <p:nvPr/>
          </p:nvSpPr>
          <p:spPr>
            <a:xfrm>
              <a:off x="6074473" y="4885485"/>
              <a:ext cx="1552428" cy="14958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665" name="Shape 665"/>
          <p:cNvSpPr txBox="1"/>
          <p:nvPr/>
        </p:nvSpPr>
        <p:spPr>
          <a:xfrm>
            <a:off x="3539116" y="967629"/>
            <a:ext cx="1622416" cy="1600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Propuesta: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66" name="Shape 666" descr="https://ediblematters.files.wordpress.com/2013/10/consumers_300.jpg"/>
          <p:cNvPicPr preferRelativeResize="0"/>
          <p:nvPr/>
        </p:nvPicPr>
        <p:blipFill rotWithShape="1">
          <a:blip r:embed="rId4">
            <a:alphaModFix/>
          </a:blip>
          <a:srcRect l="20749" r="24438"/>
          <a:stretch/>
        </p:blipFill>
        <p:spPr>
          <a:xfrm>
            <a:off x="8562128" y="2262718"/>
            <a:ext cx="1609747" cy="2584323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Shape 667"/>
          <p:cNvSpPr txBox="1"/>
          <p:nvPr/>
        </p:nvSpPr>
        <p:spPr>
          <a:xfrm>
            <a:off x="8562129" y="962725"/>
            <a:ext cx="1566317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Segmentos de: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Clientes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Consumidores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Beneficiarios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Early Adopters</a:t>
            </a:r>
          </a:p>
        </p:txBody>
      </p:sp>
      <p:pic>
        <p:nvPicPr>
          <p:cNvPr id="668" name="Shape 668" descr="http://www.valuegenie.com/wp-content/uploads/2014/10/problem-solution.jpg"/>
          <p:cNvPicPr preferRelativeResize="0"/>
          <p:nvPr/>
        </p:nvPicPr>
        <p:blipFill rotWithShape="1">
          <a:blip r:embed="rId5">
            <a:alphaModFix/>
          </a:blip>
          <a:srcRect l="14940" t="-96" r="17067" b="95"/>
          <a:stretch/>
        </p:blipFill>
        <p:spPr>
          <a:xfrm>
            <a:off x="1882691" y="3046140"/>
            <a:ext cx="1620000" cy="18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Shape 669"/>
          <p:cNvSpPr txBox="1"/>
          <p:nvPr/>
        </p:nvSpPr>
        <p:spPr>
          <a:xfrm>
            <a:off x="1896223" y="962725"/>
            <a:ext cx="1566317" cy="22467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Problema: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Principales características e implicancias de la brecha (gap)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70" name="Shape 670" descr="Image result for propuesta"/>
          <p:cNvPicPr preferRelativeResize="0"/>
          <p:nvPr/>
        </p:nvPicPr>
        <p:blipFill rotWithShape="1">
          <a:blip r:embed="rId6">
            <a:alphaModFix/>
          </a:blip>
          <a:srcRect l="9951" r="3740" b="5128"/>
          <a:stretch/>
        </p:blipFill>
        <p:spPr>
          <a:xfrm>
            <a:off x="3537810" y="1208532"/>
            <a:ext cx="1623722" cy="1627449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Shape 671"/>
          <p:cNvSpPr txBox="1"/>
          <p:nvPr/>
        </p:nvSpPr>
        <p:spPr>
          <a:xfrm>
            <a:off x="3815810" y="1930300"/>
            <a:ext cx="1139409" cy="553997"/>
          </a:xfrm>
          <a:prstGeom prst="rect">
            <a:avLst/>
          </a:prstGeom>
          <a:solidFill>
            <a:srgbClr val="F7F3E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Principales características y funcionalidades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5221201" y="965832"/>
            <a:ext cx="1622416" cy="38164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Propuesta de valor única: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Simple, clara, una frase que muestra por qué la solución es valiosa dentro del ámbito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73" name="Shape 673" descr="Image result for value"/>
          <p:cNvPicPr preferRelativeResize="0"/>
          <p:nvPr/>
        </p:nvPicPr>
        <p:blipFill rotWithShape="1">
          <a:blip r:embed="rId7">
            <a:alphaModFix/>
          </a:blip>
          <a:srcRect r="28842" b="1451"/>
          <a:stretch/>
        </p:blipFill>
        <p:spPr>
          <a:xfrm>
            <a:off x="5348382" y="3345694"/>
            <a:ext cx="1495238" cy="1501348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Shape 684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lvl="3" indent="-7937">
              <a:buClr>
                <a:srgbClr val="FFFFFF"/>
              </a:buClr>
              <a:buSzPts val="525"/>
            </a:pPr>
            <a:r>
              <a:rPr lang="es-ES" sz="210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LEAN CANVAS</a:t>
            </a:r>
          </a:p>
        </p:txBody>
      </p:sp>
    </p:spTree>
    <p:extLst>
      <p:ext uri="{BB962C8B-B14F-4D97-AF65-F5344CB8AC3E}">
        <p14:creationId xmlns:p14="http://schemas.microsoft.com/office/powerpoint/2010/main" val="3844058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Shape 652"/>
          <p:cNvGrpSpPr/>
          <p:nvPr/>
        </p:nvGrpSpPr>
        <p:grpSpPr>
          <a:xfrm>
            <a:off x="1775519" y="881062"/>
            <a:ext cx="8535266" cy="5862919"/>
            <a:chOff x="1775519" y="881062"/>
            <a:chExt cx="8535266" cy="5862919"/>
          </a:xfrm>
        </p:grpSpPr>
        <p:pic>
          <p:nvPicPr>
            <p:cNvPr id="653" name="Shape 653" descr="http://noticias.iberestudios.com/files/2014/01/lean-canvas.jpg"/>
            <p:cNvPicPr preferRelativeResize="0"/>
            <p:nvPr/>
          </p:nvPicPr>
          <p:blipFill rotWithShape="1">
            <a:blip r:embed="rId3">
              <a:alphaModFix/>
            </a:blip>
            <a:srcRect b="6003"/>
            <a:stretch/>
          </p:blipFill>
          <p:spPr>
            <a:xfrm>
              <a:off x="1775519" y="881062"/>
              <a:ext cx="8535266" cy="58629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4" name="Shape 654"/>
            <p:cNvSpPr/>
            <p:nvPr/>
          </p:nvSpPr>
          <p:spPr>
            <a:xfrm>
              <a:off x="1884656" y="1010419"/>
              <a:ext cx="1401033" cy="12522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5" name="Shape 655"/>
            <p:cNvSpPr/>
            <p:nvPr/>
          </p:nvSpPr>
          <p:spPr>
            <a:xfrm>
              <a:off x="3577960" y="984288"/>
              <a:ext cx="1328267" cy="6338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6" name="Shape 656"/>
            <p:cNvSpPr/>
            <p:nvPr/>
          </p:nvSpPr>
          <p:spPr>
            <a:xfrm>
              <a:off x="6896356" y="979321"/>
              <a:ext cx="1483432" cy="68806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7" name="Shape 657"/>
            <p:cNvSpPr/>
            <p:nvPr/>
          </p:nvSpPr>
          <p:spPr>
            <a:xfrm>
              <a:off x="5220991" y="962725"/>
              <a:ext cx="1595660" cy="1521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8" name="Shape 658"/>
            <p:cNvSpPr/>
            <p:nvPr/>
          </p:nvSpPr>
          <p:spPr>
            <a:xfrm>
              <a:off x="8559832" y="975841"/>
              <a:ext cx="1595660" cy="10053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9" name="Shape 659"/>
            <p:cNvSpPr/>
            <p:nvPr/>
          </p:nvSpPr>
          <p:spPr>
            <a:xfrm>
              <a:off x="6908613" y="2905198"/>
              <a:ext cx="1595660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0" name="Shape 660"/>
            <p:cNvSpPr/>
            <p:nvPr/>
          </p:nvSpPr>
          <p:spPr>
            <a:xfrm>
              <a:off x="3562360" y="2887988"/>
              <a:ext cx="1565276" cy="67318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1" name="Shape 661"/>
            <p:cNvSpPr/>
            <p:nvPr/>
          </p:nvSpPr>
          <p:spPr>
            <a:xfrm>
              <a:off x="1913582" y="4894491"/>
              <a:ext cx="1902226" cy="4800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2" name="Shape 662"/>
            <p:cNvSpPr/>
            <p:nvPr/>
          </p:nvSpPr>
          <p:spPr>
            <a:xfrm>
              <a:off x="1910111" y="5429133"/>
              <a:ext cx="1552428" cy="9521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63" name="Shape 663"/>
            <p:cNvSpPr/>
            <p:nvPr/>
          </p:nvSpPr>
          <p:spPr>
            <a:xfrm>
              <a:off x="6074473" y="4885485"/>
              <a:ext cx="1552428" cy="14958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665" name="Shape 665"/>
          <p:cNvSpPr txBox="1"/>
          <p:nvPr/>
        </p:nvSpPr>
        <p:spPr>
          <a:xfrm>
            <a:off x="3539116" y="967629"/>
            <a:ext cx="1622416" cy="16004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Propuesta: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Principales características y funcionalidades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66" name="Shape 666" descr="https://ediblematters.files.wordpress.com/2013/10/consumers_300.jpg"/>
          <p:cNvPicPr preferRelativeResize="0"/>
          <p:nvPr/>
        </p:nvPicPr>
        <p:blipFill rotWithShape="1">
          <a:blip r:embed="rId4">
            <a:alphaModFix/>
          </a:blip>
          <a:srcRect l="20749" r="24438"/>
          <a:stretch/>
        </p:blipFill>
        <p:spPr>
          <a:xfrm>
            <a:off x="8562128" y="2262718"/>
            <a:ext cx="1609747" cy="2584323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Shape 667"/>
          <p:cNvSpPr txBox="1"/>
          <p:nvPr/>
        </p:nvSpPr>
        <p:spPr>
          <a:xfrm>
            <a:off x="8562129" y="962725"/>
            <a:ext cx="1566317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Segmentos de: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Clientes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Consumidores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Beneficiarios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Early Adopters</a:t>
            </a:r>
          </a:p>
        </p:txBody>
      </p:sp>
      <p:pic>
        <p:nvPicPr>
          <p:cNvPr id="668" name="Shape 668" descr="http://www.valuegenie.com/wp-content/uploads/2014/10/problem-solution.jpg"/>
          <p:cNvPicPr preferRelativeResize="0"/>
          <p:nvPr/>
        </p:nvPicPr>
        <p:blipFill rotWithShape="1">
          <a:blip r:embed="rId5">
            <a:alphaModFix/>
          </a:blip>
          <a:srcRect l="14940" t="-96" r="17067" b="95"/>
          <a:stretch/>
        </p:blipFill>
        <p:spPr>
          <a:xfrm>
            <a:off x="1882691" y="3046140"/>
            <a:ext cx="1620000" cy="180239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Shape 669"/>
          <p:cNvSpPr txBox="1"/>
          <p:nvPr/>
        </p:nvSpPr>
        <p:spPr>
          <a:xfrm>
            <a:off x="1896223" y="962725"/>
            <a:ext cx="1566317" cy="22467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Problema: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Principales características e implicancias de la brecha (gap)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70" name="Shape 670" descr="Image result for propuesta"/>
          <p:cNvPicPr preferRelativeResize="0"/>
          <p:nvPr/>
        </p:nvPicPr>
        <p:blipFill rotWithShape="1">
          <a:blip r:embed="rId6">
            <a:alphaModFix/>
          </a:blip>
          <a:srcRect l="9951" r="3740" b="5128"/>
          <a:stretch/>
        </p:blipFill>
        <p:spPr>
          <a:xfrm>
            <a:off x="3537810" y="1208532"/>
            <a:ext cx="1623722" cy="1627449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Shape 671"/>
          <p:cNvSpPr txBox="1"/>
          <p:nvPr/>
        </p:nvSpPr>
        <p:spPr>
          <a:xfrm>
            <a:off x="3815810" y="1930300"/>
            <a:ext cx="1139409" cy="553997"/>
          </a:xfrm>
          <a:prstGeom prst="rect">
            <a:avLst/>
          </a:prstGeom>
          <a:solidFill>
            <a:srgbClr val="F7F3E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Principales características y funcionalidades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5221201" y="965832"/>
            <a:ext cx="1622416" cy="38164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4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Propuesta de valor única: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Simple, clara, una frase que muestra por qué la solución es valiosa dentro del ámbito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73" name="Shape 673" descr="Image result for value"/>
          <p:cNvPicPr preferRelativeResize="0"/>
          <p:nvPr/>
        </p:nvPicPr>
        <p:blipFill rotWithShape="1">
          <a:blip r:embed="rId7">
            <a:alphaModFix/>
          </a:blip>
          <a:srcRect r="28842" b="1451"/>
          <a:stretch/>
        </p:blipFill>
        <p:spPr>
          <a:xfrm>
            <a:off x="5348382" y="3345694"/>
            <a:ext cx="1495238" cy="1501348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Shape 674"/>
          <p:cNvSpPr txBox="1"/>
          <p:nvPr/>
        </p:nvSpPr>
        <p:spPr>
          <a:xfrm>
            <a:off x="6880043" y="962725"/>
            <a:ext cx="1652800" cy="12464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2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Ventaja Cometitiva:</a:t>
            </a:r>
            <a:r>
              <a:rPr lang="es-E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-ES" sz="11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 que la hace resaltar frente a las otras alternativas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84" name="Shape 684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lvl="3" indent="-7937">
              <a:buClr>
                <a:srgbClr val="FFFFFF"/>
              </a:buClr>
              <a:buSzPts val="525"/>
            </a:pPr>
            <a:r>
              <a:rPr lang="es-ES" sz="2100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LEAN CANVAS</a:t>
            </a:r>
          </a:p>
        </p:txBody>
      </p:sp>
      <p:pic>
        <p:nvPicPr>
          <p:cNvPr id="36" name="Shape 675" descr="http://cdn.smartpassiveincome.com/wp-content/uploads/2013/04/bigarm-littlearm.jpg">
            <a:extLst>
              <a:ext uri="{FF2B5EF4-FFF2-40B4-BE49-F238E27FC236}">
                <a16:creationId xmlns="" xmlns:a16="http://schemas.microsoft.com/office/drawing/2014/main" id="{A72B4403-4663-4C91-B353-9D9D8F329EC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72874" y="1770606"/>
            <a:ext cx="1430035" cy="1082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7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"/>
              <a:buFont typeface="Candara"/>
              <a:buNone/>
            </a:pPr>
            <a:r>
              <a:rPr lang="es-CL" sz="2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ACTIVIDAD EN EQUIPO</a:t>
            </a: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1207400" y="1715990"/>
            <a:ext cx="431799" cy="433386"/>
          </a:xfrm>
          <a:prstGeom prst="ellipse">
            <a:avLst/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ndara"/>
              <a:buNone/>
            </a:pPr>
            <a:r>
              <a:rPr lang="es-CL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/>
          </a:p>
        </p:txBody>
      </p:sp>
      <p:sp>
        <p:nvSpPr>
          <p:cNvPr id="257" name="Google Shape;257;p19"/>
          <p:cNvSpPr/>
          <p:nvPr/>
        </p:nvSpPr>
        <p:spPr>
          <a:xfrm>
            <a:off x="1207399" y="3355695"/>
            <a:ext cx="431799" cy="431799"/>
          </a:xfrm>
          <a:prstGeom prst="ellipse">
            <a:avLst/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ndara"/>
              <a:buNone/>
            </a:pPr>
            <a:r>
              <a:rPr lang="es-CL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/>
          </a:p>
        </p:txBody>
      </p:sp>
      <p:sp>
        <p:nvSpPr>
          <p:cNvPr id="258" name="Google Shape;258;p19"/>
          <p:cNvSpPr txBox="1"/>
          <p:nvPr/>
        </p:nvSpPr>
        <p:spPr>
          <a:xfrm>
            <a:off x="1758215" y="1586436"/>
            <a:ext cx="9923245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ndara"/>
              <a:buNone/>
            </a:pPr>
            <a:r>
              <a:rPr lang="es-CL" sz="2800" b="1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ndara"/>
              <a:buNone/>
            </a:pPr>
            <a:r>
              <a:rPr lang="es-CL" sz="28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Recibir </a:t>
            </a:r>
            <a:r>
              <a:rPr lang="es-CL" sz="2800" b="0" i="1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feedback</a:t>
            </a:r>
            <a:r>
              <a:rPr lang="es-CL" sz="28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 detallado por parte de los pares y trabajar en conjunto para mejorar lo mejorable.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ndara"/>
              <a:buNone/>
            </a:pPr>
            <a:r>
              <a:rPr lang="es-CL" sz="2800" b="1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Estructura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ndara"/>
              <a:buNone/>
            </a:pPr>
            <a:r>
              <a:rPr lang="es-CL" sz="28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Dos personas de cada grupo se quedarán en el lugar, el resto debe repartirse equitativamente en el resto de los grupos.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1" u="sng" strike="noStrike" cap="none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ndara"/>
              <a:buNone/>
            </a:pPr>
            <a:r>
              <a:rPr lang="es-CL" sz="2800" b="1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Entregable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ndara"/>
              <a:buNone/>
            </a:pPr>
            <a:r>
              <a:rPr lang="es-CL" sz="28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Los consultores deberán presentar al curso los principales resultados de la actividad. (2 min por grupo)</a:t>
            </a:r>
            <a:endParaRPr/>
          </a:p>
        </p:txBody>
      </p:sp>
      <p:sp>
        <p:nvSpPr>
          <p:cNvPr id="259" name="Google Shape;259;p19"/>
          <p:cNvSpPr txBox="1"/>
          <p:nvPr/>
        </p:nvSpPr>
        <p:spPr>
          <a:xfrm>
            <a:off x="892224" y="961296"/>
            <a:ext cx="9303335" cy="75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6400"/>
              </a:buClr>
              <a:buSzPts val="3200"/>
              <a:buFont typeface="Candara"/>
              <a:buNone/>
            </a:pPr>
            <a:r>
              <a:rPr lang="es-CL" sz="3200" b="1" i="0" u="none" strike="noStrike" cap="none">
                <a:solidFill>
                  <a:srgbClr val="F66400"/>
                </a:solidFill>
                <a:latin typeface="Candara"/>
                <a:ea typeface="Candara"/>
                <a:cs typeface="Candara"/>
                <a:sym typeface="Candara"/>
              </a:rPr>
              <a:t>CONSULTORÍA</a:t>
            </a:r>
            <a:endParaRPr/>
          </a:p>
        </p:txBody>
      </p:sp>
      <p:sp>
        <p:nvSpPr>
          <p:cNvPr id="260" name="Google Shape;260;p19"/>
          <p:cNvSpPr/>
          <p:nvPr/>
        </p:nvSpPr>
        <p:spPr>
          <a:xfrm>
            <a:off x="1207399" y="4995400"/>
            <a:ext cx="431799" cy="431799"/>
          </a:xfrm>
          <a:prstGeom prst="ellipse">
            <a:avLst/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ndara"/>
              <a:buNone/>
            </a:pPr>
            <a:r>
              <a:rPr lang="es-CL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81" y="0"/>
            <a:ext cx="120952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0" y="2565366"/>
            <a:ext cx="12192000" cy="1272745"/>
          </a:xfrm>
          <a:prstGeom prst="rect">
            <a:avLst/>
          </a:prstGeom>
          <a:solidFill>
            <a:srgbClr val="F6640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r>
              <a:rPr lang="es-CL" sz="54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LA PRÓXIMA SEMANA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5"/>
              <a:buFont typeface="Candara"/>
              <a:buNone/>
            </a:pPr>
            <a:r>
              <a:rPr lang="es-CL" sz="2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PRÓXIMA SEMANA</a:t>
            </a:r>
            <a:endParaRPr sz="2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1460619" y="1397678"/>
            <a:ext cx="431799" cy="433386"/>
          </a:xfrm>
          <a:prstGeom prst="ellipse">
            <a:avLst/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ndara"/>
              <a:buNone/>
            </a:pPr>
            <a:r>
              <a:rPr lang="es-CL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/>
          </a:p>
        </p:txBody>
      </p:sp>
      <p:sp>
        <p:nvSpPr>
          <p:cNvPr id="274" name="Google Shape;274;p21"/>
          <p:cNvSpPr/>
          <p:nvPr/>
        </p:nvSpPr>
        <p:spPr>
          <a:xfrm>
            <a:off x="1460616" y="2630312"/>
            <a:ext cx="431799" cy="431799"/>
          </a:xfrm>
          <a:prstGeom prst="ellipse">
            <a:avLst/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ndara"/>
              <a:buNone/>
            </a:pPr>
            <a:r>
              <a:rPr lang="es-CL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/>
          </a:p>
        </p:txBody>
      </p:sp>
      <p:sp>
        <p:nvSpPr>
          <p:cNvPr id="275" name="Google Shape;275;p21"/>
          <p:cNvSpPr txBox="1"/>
          <p:nvPr/>
        </p:nvSpPr>
        <p:spPr>
          <a:xfrm>
            <a:off x="2067704" y="1397678"/>
            <a:ext cx="9327127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ndara"/>
              <a:buNone/>
            </a:pPr>
            <a:r>
              <a:rPr lang="es-CL" sz="2000" b="1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Reporte de avance 8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Punto de vista </a:t>
            </a:r>
            <a:r>
              <a:rPr lang="es-ES" sz="2000" b="0" i="0" u="none" strike="noStrike" cap="none" dirty="0" smtClean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y planteamiento de 3 ideas (ver siguiente hoja)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Entrega: lunes 14 de </a:t>
            </a:r>
            <a:r>
              <a:rPr lang="es-CL" sz="2000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octubre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, 23:59 </a:t>
            </a:r>
            <a:r>
              <a:rPr lang="es-CL" sz="2000" b="0" i="0" u="none" strike="noStrike" cap="none" dirty="0" err="1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hrs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ndara"/>
              <a:buNone/>
            </a:pPr>
            <a:r>
              <a:rPr lang="es-CL" sz="2000" b="1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Para la clase del 16 de </a:t>
            </a:r>
            <a:r>
              <a:rPr lang="es-CL" sz="2000" b="1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octubre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Mejorar definición de las 3 ideas elegidas.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Investigar si existe algo </a:t>
            </a:r>
            <a:r>
              <a:rPr lang="es-CL" sz="2000" b="0" i="0" u="none" strike="noStrike" cap="none" dirty="0" smtClean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similar (en Chile o el mundo).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Habrá una feria inter-secciones.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TRAER: stand para la feria con su desafío + 3 ideas.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PREPARAR: </a:t>
            </a:r>
            <a:r>
              <a:rPr lang="es-CL" sz="2000" b="0" i="1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pitch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 de 3 minutos para presentar a los compañeros.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Se les avisará por Novedades la sala a la que deben asistir.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Para la presentación de ideas en el </a:t>
            </a:r>
            <a:r>
              <a:rPr lang="es-CL" sz="2000" b="0" i="1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STAND 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se espera que queden claras las caja 1, </a:t>
            </a:r>
            <a:r>
              <a:rPr lang="es-CL" sz="2000" b="0" i="0" u="none" strike="noStrike" cap="none" dirty="0" smtClean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2, 3 y 4 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del Lean </a:t>
            </a:r>
            <a:r>
              <a:rPr lang="es-CL" sz="2000" b="0" i="0" u="none" strike="noStrike" cap="none" dirty="0" err="1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Canvas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5"/>
              <a:buFont typeface="Candara"/>
              <a:buNone/>
            </a:pPr>
            <a:r>
              <a:rPr lang="es-CL" sz="2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PLANTEAMIENTO DE IDEAS</a:t>
            </a:r>
            <a:endParaRPr/>
          </a:p>
        </p:txBody>
      </p:sp>
      <p:graphicFrame>
        <p:nvGraphicFramePr>
          <p:cNvPr id="282" name="Google Shape;282;p22"/>
          <p:cNvGraphicFramePr/>
          <p:nvPr>
            <p:extLst>
              <p:ext uri="{D42A27DB-BD31-4B8C-83A1-F6EECF244321}">
                <p14:modId xmlns:p14="http://schemas.microsoft.com/office/powerpoint/2010/main" val="4054746214"/>
              </p:ext>
            </p:extLst>
          </p:nvPr>
        </p:nvGraphicFramePr>
        <p:xfrm>
          <a:off x="966694" y="959836"/>
          <a:ext cx="10258575" cy="5736245"/>
        </p:xfrm>
        <a:graphic>
          <a:graphicData uri="http://schemas.openxmlformats.org/drawingml/2006/table">
            <a:tbl>
              <a:tblPr firstRow="1" bandRow="1">
                <a:noFill/>
                <a:tableStyleId>{F4DE6293-A748-4556-B93F-228C1D6EAD96}</a:tableStyleId>
              </a:tblPr>
              <a:tblGrid>
                <a:gridCol w="3419525"/>
                <a:gridCol w="3419525"/>
                <a:gridCol w="3419525"/>
              </a:tblGrid>
              <a:tr h="4906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Nombre</a:t>
                      </a: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: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5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 dirty="0" smtClean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Quién (2)</a:t>
                      </a:r>
                      <a:endParaRPr sz="1600" b="1" u="none" strike="noStrike" cap="none" dirty="0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Candara"/>
                        <a:buNone/>
                      </a:pP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¿A qué </a:t>
                      </a:r>
                      <a:r>
                        <a:rPr lang="es-CL" sz="1600" b="1" u="none" strike="noStrike" cap="none" dirty="0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actor</a:t>
                      </a: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va dirigida la solución?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 dirty="0" smtClean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Problema (1)</a:t>
                      </a:r>
                      <a:endParaRPr sz="1600" b="1" u="none" strike="noStrike" cap="none" dirty="0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Candara"/>
                        <a:buNone/>
                      </a:pP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¿Cuál es la </a:t>
                      </a:r>
                      <a:r>
                        <a:rPr lang="es-CL" sz="1600" b="1" u="none" strike="noStrike" cap="none" dirty="0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necesidad</a:t>
                      </a: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que están resolviendo u </a:t>
                      </a:r>
                      <a:r>
                        <a:rPr lang="es-CL" sz="1600" b="1" u="none" strike="noStrike" cap="none" dirty="0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oportunidad</a:t>
                      </a: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que están aprovechando?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 dirty="0" smtClean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Cómo (3)</a:t>
                      </a:r>
                      <a:endParaRPr sz="1600" b="1" u="none" strike="noStrike" cap="none" dirty="0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Candara"/>
                        <a:buNone/>
                      </a:pP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¿Cómo se hace cargo del </a:t>
                      </a:r>
                      <a:r>
                        <a:rPr lang="es-CL" sz="1600" b="1" u="none" strike="noStrike" cap="none" dirty="0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problema</a:t>
                      </a:r>
                      <a:r>
                        <a:rPr lang="es-CL" sz="1600" u="none" strike="noStrike" cap="none" dirty="0" smtClean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? O Propuesta de valor</a:t>
                      </a:r>
                      <a:endParaRPr dirty="0"/>
                    </a:p>
                  </a:txBody>
                  <a:tcPr marL="91450" marR="91450" marT="45725" marB="45725"/>
                </a:tc>
              </a:tr>
              <a:tr h="49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/>
                </a:tc>
              </a:tr>
              <a:tr h="6855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 dirty="0" smtClean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Idea (4)</a:t>
                      </a:r>
                      <a:endParaRPr sz="1600" b="1" u="none" strike="noStrike" cap="none" dirty="0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Candara"/>
                        <a:buNone/>
                      </a:pP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Explicar la solución propuesta en </a:t>
                      </a:r>
                      <a:r>
                        <a:rPr lang="es-CL" sz="1600" b="1" u="none" strike="noStrike" cap="none" dirty="0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una frase</a:t>
                      </a: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06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55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Boceto</a:t>
                      </a:r>
                      <a:endParaRPr sz="1600" b="1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Candara"/>
                        <a:buNone/>
                      </a:pPr>
                      <a:r>
                        <a:rPr lang="es-CL" sz="1600" u="none" strike="noStrike" cap="none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Plasmar la solución como </a:t>
                      </a:r>
                      <a:r>
                        <a:rPr lang="es-CL" sz="1600" b="1" u="none" strike="noStrike" cap="none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dibujo, esquema, infografía, cómic</a:t>
                      </a:r>
                      <a:r>
                        <a:rPr lang="es-CL" sz="1600" u="none" strike="noStrike" cap="none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etc.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06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/>
          <p:nvPr/>
        </p:nvSpPr>
        <p:spPr>
          <a:xfrm>
            <a:off x="0" y="-26988"/>
            <a:ext cx="12192000" cy="6884988"/>
          </a:xfrm>
          <a:prstGeom prst="roundRect">
            <a:avLst>
              <a:gd name="adj" fmla="val 0"/>
            </a:avLst>
          </a:prstGeom>
          <a:solidFill>
            <a:srgbClr val="11AD5B"/>
          </a:solidFill>
          <a:ln>
            <a:noFill/>
          </a:ln>
          <a:effectLst>
            <a:outerShdw dist="38100" dir="2700000" algn="tl" rotWithShape="0">
              <a:srgbClr val="808080">
                <a:alpha val="3921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endParaRPr sz="6600" b="0" i="0" u="none" strike="noStrike" cap="non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89" name="Google Shape;289;p23"/>
          <p:cNvPicPr preferRelativeResize="0"/>
          <p:nvPr/>
        </p:nvPicPr>
        <p:blipFill rotWithShape="1">
          <a:blip r:embed="rId3">
            <a:alphaModFix/>
          </a:blip>
          <a:srcRect l="40601" t="6088" r="2363" b="6265"/>
          <a:stretch/>
        </p:blipFill>
        <p:spPr>
          <a:xfrm>
            <a:off x="5603875" y="2133600"/>
            <a:ext cx="5029199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3"/>
          <p:cNvSpPr txBox="1"/>
          <p:nvPr/>
        </p:nvSpPr>
        <p:spPr>
          <a:xfrm>
            <a:off x="1423987" y="2262188"/>
            <a:ext cx="4024312" cy="224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</a:pPr>
            <a:r>
              <a:rPr lang="es-CL" sz="7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CHECK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None/>
            </a:pPr>
            <a:r>
              <a:rPr lang="es-CL" sz="7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OUT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 txBox="1"/>
          <p:nvPr/>
        </p:nvSpPr>
        <p:spPr>
          <a:xfrm>
            <a:off x="3771900" y="3671887"/>
            <a:ext cx="5954713" cy="200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es-CL" sz="8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Taller II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lang="es-CL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CLASE  </a:t>
            </a:r>
            <a:r>
              <a:rPr lang="es-CL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10</a:t>
            </a:r>
            <a:r>
              <a:rPr lang="es-CL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– 09 </a:t>
            </a:r>
            <a:r>
              <a:rPr lang="es-CL" sz="3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octubre</a:t>
            </a:r>
            <a:r>
              <a:rPr lang="es-CL" sz="36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2019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9" descr="2017-08-24 17.30.04.jpg"/>
          <p:cNvPicPr preferRelativeResize="0"/>
          <p:nvPr/>
        </p:nvPicPr>
        <p:blipFill rotWithShape="1">
          <a:blip r:embed="rId3">
            <a:alphaModFix/>
          </a:blip>
          <a:srcRect t="16498" b="16649"/>
          <a:stretch/>
        </p:blipFill>
        <p:spPr>
          <a:xfrm>
            <a:off x="0" y="0"/>
            <a:ext cx="12192000" cy="696747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9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"/>
              <a:buFont typeface="Candara"/>
              <a:buNone/>
            </a:pPr>
            <a:r>
              <a:rPr lang="es-CL" sz="2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EJEMPLO: DESAFÍO</a:t>
            </a: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0" y="2435603"/>
            <a:ext cx="12192000" cy="2281476"/>
          </a:xfrm>
          <a:prstGeom prst="roundRect">
            <a:avLst>
              <a:gd name="adj" fmla="val 16667"/>
            </a:avLst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andara"/>
              <a:buNone/>
            </a:pPr>
            <a:r>
              <a:rPr lang="es-CL" sz="3200" b="1" i="0" u="none" strike="noStrike" cap="none">
                <a:solidFill>
                  <a:srgbClr val="92D050"/>
                </a:solidFill>
                <a:latin typeface="Candara"/>
                <a:ea typeface="Candara"/>
                <a:cs typeface="Candara"/>
                <a:sym typeface="Candara"/>
              </a:rPr>
              <a:t>Aumentar las lecturas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ndara"/>
              <a:buNone/>
            </a:pPr>
            <a:r>
              <a:rPr lang="es-CL"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del medidor de agua potable al 98%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Candara"/>
              <a:buNone/>
            </a:pPr>
            <a:r>
              <a:rPr lang="es-CL" sz="3200" b="1" i="0" u="none" strike="noStrike" cap="none">
                <a:solidFill>
                  <a:schemeClr val="accent5"/>
                </a:solidFill>
                <a:latin typeface="Candara"/>
                <a:ea typeface="Candara"/>
                <a:cs typeface="Candara"/>
                <a:sym typeface="Candara"/>
              </a:rPr>
              <a:t>empoderando a los clientes, </a:t>
            </a:r>
            <a:r>
              <a:rPr lang="es-CL"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para así </a:t>
            </a:r>
            <a:r>
              <a:rPr lang="es-CL" sz="3200" b="1" i="0" u="none" strike="noStrike" cap="non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disminuir el número de reclamos.</a:t>
            </a:r>
            <a:endParaRPr sz="3200" b="0" i="0" u="none" strike="noStrike" cap="none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0" descr="2017-08-24 17.30.04.jpg"/>
          <p:cNvPicPr preferRelativeResize="0"/>
          <p:nvPr/>
        </p:nvPicPr>
        <p:blipFill rotWithShape="1">
          <a:blip r:embed="rId3">
            <a:alphaModFix/>
          </a:blip>
          <a:srcRect t="16498" b="16649"/>
          <a:stretch/>
        </p:blipFill>
        <p:spPr>
          <a:xfrm>
            <a:off x="0" y="0"/>
            <a:ext cx="12192000" cy="696747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0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5"/>
              <a:buFont typeface="Candara"/>
              <a:buNone/>
            </a:pPr>
            <a:r>
              <a:rPr lang="es-CL" sz="2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EJEMPLO: PUNTO DE VISTA</a:t>
            </a:r>
            <a:endParaRPr/>
          </a:p>
        </p:txBody>
      </p:sp>
      <p:sp>
        <p:nvSpPr>
          <p:cNvPr id="114" name="Google Shape;114;p10"/>
          <p:cNvSpPr/>
          <p:nvPr/>
        </p:nvSpPr>
        <p:spPr>
          <a:xfrm>
            <a:off x="0" y="1535272"/>
            <a:ext cx="12192000" cy="3915966"/>
          </a:xfrm>
          <a:prstGeom prst="roundRect">
            <a:avLst>
              <a:gd name="adj" fmla="val 16667"/>
            </a:avLst>
          </a:prstGeom>
          <a:solidFill>
            <a:schemeClr val="dk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ndara"/>
              <a:buNone/>
            </a:pPr>
            <a:r>
              <a:rPr lang="es-CL" sz="2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“En un contexto donde </a:t>
            </a:r>
            <a:r>
              <a:rPr lang="es-CL" sz="2800" b="1" i="0" u="none" strike="noStrike" cap="none">
                <a:solidFill>
                  <a:schemeClr val="accent5"/>
                </a:solidFill>
                <a:latin typeface="Candara"/>
                <a:ea typeface="Candara"/>
                <a:cs typeface="Candara"/>
                <a:sym typeface="Candara"/>
              </a:rPr>
              <a:t>aumenta la percepción de inseguridad, las exigencias, el costo laboral y la digitalización</a:t>
            </a:r>
            <a:r>
              <a:rPr lang="es-CL" sz="2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a las personas </a:t>
            </a:r>
            <a:r>
              <a:rPr lang="es-CL" sz="2800" b="1" i="0" u="none" strike="noStrike" cap="none">
                <a:solidFill>
                  <a:schemeClr val="accent6"/>
                </a:solidFill>
                <a:latin typeface="Candara"/>
                <a:ea typeface="Candara"/>
                <a:cs typeface="Candara"/>
                <a:sym typeface="Candara"/>
              </a:rPr>
              <a:t>clientes de Aguas Andinas que tienen el medidor en un lugar de difícil acceso</a:t>
            </a:r>
            <a:r>
              <a:rPr lang="es-CL" sz="2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les ocurre que </a:t>
            </a:r>
            <a:r>
              <a:rPr lang="es-CL" sz="2800" b="1" i="0" u="none" strike="noStrike" cap="none">
                <a:solidFill>
                  <a:srgbClr val="D99593"/>
                </a:solidFill>
                <a:latin typeface="Candara"/>
                <a:ea typeface="Candara"/>
                <a:cs typeface="Candara"/>
                <a:sym typeface="Candara"/>
              </a:rPr>
              <a:t>sienten que les cobran de más y los exponen a situaciones inseguras</a:t>
            </a:r>
            <a:r>
              <a:rPr lang="es-CL" sz="2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nos hemos dado cuenta que necesitan</a:t>
            </a:r>
            <a:r>
              <a:rPr lang="es-CL" sz="2800" b="1" i="0" u="none" strike="noStrike" cap="non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</a:rPr>
              <a:t> sentirse seguros y ser tratados de manera justa</a:t>
            </a:r>
            <a:r>
              <a:rPr lang="es-CL" sz="2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 Esto es importante para ellos porque </a:t>
            </a:r>
            <a:r>
              <a:rPr lang="es-CL" sz="2800" b="1" i="0" u="none" strike="noStrike" cap="none">
                <a:solidFill>
                  <a:srgbClr val="FF66CC"/>
                </a:solidFill>
                <a:latin typeface="Candara"/>
                <a:ea typeface="Candara"/>
                <a:cs typeface="Candara"/>
                <a:sym typeface="Candara"/>
              </a:rPr>
              <a:t>quieren estar tranquilos y tener dinero para otras cosas</a:t>
            </a:r>
            <a:r>
              <a:rPr lang="es-CL" sz="2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, pero hoy no pueden hacerlo porque </a:t>
            </a:r>
            <a:r>
              <a:rPr lang="es-CL" sz="2800" b="1" i="0" u="none" strike="noStrike" cap="none">
                <a:solidFill>
                  <a:srgbClr val="92D050"/>
                </a:solidFill>
                <a:latin typeface="Candara"/>
                <a:ea typeface="Candara"/>
                <a:cs typeface="Candara"/>
                <a:sym typeface="Candara"/>
              </a:rPr>
              <a:t>la forma de medir no se ha modernizado</a:t>
            </a:r>
            <a:r>
              <a:rPr lang="es-CL" sz="2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.”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277812"/>
            <a:ext cx="539749" cy="54133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 txBox="1"/>
          <p:nvPr/>
        </p:nvSpPr>
        <p:spPr>
          <a:xfrm>
            <a:off x="1069144" y="1630899"/>
            <a:ext cx="9186203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6400"/>
              </a:buClr>
              <a:buSzPts val="3200"/>
              <a:buFont typeface="Candara"/>
              <a:buNone/>
            </a:pPr>
            <a:r>
              <a:rPr lang="es-CL" sz="3200" b="1" i="0" u="none" strike="noStrike" cap="none">
                <a:solidFill>
                  <a:srgbClr val="F66400"/>
                </a:solidFill>
                <a:latin typeface="Candara"/>
                <a:ea typeface="Candara"/>
                <a:cs typeface="Candara"/>
                <a:sym typeface="Candara"/>
              </a:rPr>
              <a:t>PRIMERA PARTE: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ial"/>
              <a:buChar char="•"/>
            </a:pPr>
            <a:r>
              <a:rPr lang="es-CL" sz="32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Clase anterior.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ial"/>
              <a:buChar char="•"/>
            </a:pPr>
            <a:r>
              <a:rPr lang="es-CL" sz="32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Presentaciones.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6400"/>
              </a:buClr>
              <a:buSzPts val="3200"/>
              <a:buFont typeface="Candara"/>
              <a:buNone/>
            </a:pPr>
            <a:r>
              <a:rPr lang="es-CL" sz="3200" b="1" i="0" u="none" strike="noStrike" cap="none">
                <a:solidFill>
                  <a:srgbClr val="F66400"/>
                </a:solidFill>
                <a:latin typeface="Candara"/>
                <a:ea typeface="Candara"/>
                <a:cs typeface="Candara"/>
                <a:sym typeface="Candara"/>
              </a:rPr>
              <a:t>SEGUNDA PARTE:</a:t>
            </a:r>
            <a:endParaRPr sz="3200" b="0" i="0" u="none" strike="noStrike" cap="none">
              <a:solidFill>
                <a:srgbClr val="F664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ial"/>
              <a:buChar char="•"/>
            </a:pPr>
            <a:r>
              <a:rPr lang="es-CL" sz="32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Actividad en equipo.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ial"/>
              <a:buChar char="•"/>
            </a:pPr>
            <a:r>
              <a:rPr lang="es-CL" sz="32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Introducción al Lean Canvas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ial"/>
              <a:buChar char="•"/>
            </a:pPr>
            <a:r>
              <a:rPr lang="es-CL" sz="3200" b="0" i="0" u="none" strike="noStrike" cap="none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¿Cómo seguimos?</a:t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ndara"/>
              <a:buNone/>
            </a:pPr>
            <a:r>
              <a:rPr lang="es-CL" sz="2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HOY</a:t>
            </a:r>
            <a:endParaRPr/>
          </a:p>
        </p:txBody>
      </p:sp>
      <p:pic>
        <p:nvPicPr>
          <p:cNvPr id="61" name="Google Shape;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37" y="250825"/>
            <a:ext cx="539749" cy="54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0" y="2842053"/>
            <a:ext cx="12192000" cy="1272745"/>
          </a:xfrm>
          <a:prstGeom prst="rect">
            <a:avLst/>
          </a:prstGeom>
          <a:solidFill>
            <a:srgbClr val="F66400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libri"/>
              <a:buNone/>
            </a:pPr>
            <a:r>
              <a:rPr lang="es-CL" sz="540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PRESENTACIONES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/>
          <p:nvPr/>
        </p:nvSpPr>
        <p:spPr>
          <a:xfrm>
            <a:off x="0" y="-26988"/>
            <a:ext cx="12192000" cy="6911976"/>
          </a:xfrm>
          <a:prstGeom prst="roundRect">
            <a:avLst>
              <a:gd name="adj" fmla="val 0"/>
            </a:avLst>
          </a:prstGeom>
          <a:solidFill>
            <a:srgbClr val="434343"/>
          </a:solidFill>
          <a:ln>
            <a:noFill/>
          </a:ln>
          <a:effectLst>
            <a:outerShdw dist="38100" dir="2700000" algn="tl" rotWithShape="0">
              <a:srgbClr val="808080">
                <a:alpha val="3921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endParaRPr sz="8800" b="0" i="0" u="none" strike="noStrike" cap="none">
              <a:solidFill>
                <a:srgbClr val="1C958A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endParaRPr sz="8800" b="0" i="0" u="none" strike="noStrike" cap="none">
              <a:solidFill>
                <a:srgbClr val="1C958A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endParaRPr sz="8800" b="0" i="0" u="none" strike="noStrike" cap="none">
              <a:solidFill>
                <a:srgbClr val="1C958A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958A"/>
              </a:buClr>
              <a:buSzPts val="2200"/>
              <a:buFont typeface="Arial"/>
              <a:buNone/>
            </a:pPr>
            <a:r>
              <a:rPr lang="es-CL" sz="8800" b="1" i="1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COFFEE BREAK</a:t>
            </a:r>
            <a:endParaRPr/>
          </a:p>
        </p:txBody>
      </p:sp>
      <p:pic>
        <p:nvPicPr>
          <p:cNvPr id="75" name="Google Shape;75;p5"/>
          <p:cNvPicPr preferRelativeResize="0"/>
          <p:nvPr/>
        </p:nvPicPr>
        <p:blipFill rotWithShape="1">
          <a:blip r:embed="rId3">
            <a:alphaModFix/>
          </a:blip>
          <a:srcRect r="11151" b="17450"/>
          <a:stretch/>
        </p:blipFill>
        <p:spPr>
          <a:xfrm>
            <a:off x="4024314" y="836612"/>
            <a:ext cx="4175125" cy="387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5"/>
              <a:buFont typeface="Candara"/>
              <a:buNone/>
            </a:pPr>
            <a:r>
              <a:rPr lang="es-CL" sz="2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PRÓXIMA SEMANA</a:t>
            </a:r>
            <a:endParaRPr sz="2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1460619" y="1397678"/>
            <a:ext cx="431799" cy="433386"/>
          </a:xfrm>
          <a:prstGeom prst="ellipse">
            <a:avLst/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ndara"/>
              <a:buNone/>
            </a:pPr>
            <a:r>
              <a:rPr lang="es-CL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/>
          </a:p>
        </p:txBody>
      </p:sp>
      <p:sp>
        <p:nvSpPr>
          <p:cNvPr id="274" name="Google Shape;274;p21"/>
          <p:cNvSpPr/>
          <p:nvPr/>
        </p:nvSpPr>
        <p:spPr>
          <a:xfrm>
            <a:off x="1460616" y="2630312"/>
            <a:ext cx="431799" cy="431799"/>
          </a:xfrm>
          <a:prstGeom prst="ellipse">
            <a:avLst/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ndara"/>
              <a:buNone/>
            </a:pPr>
            <a:r>
              <a:rPr lang="es-CL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/>
          </a:p>
        </p:txBody>
      </p:sp>
      <p:sp>
        <p:nvSpPr>
          <p:cNvPr id="275" name="Google Shape;275;p21"/>
          <p:cNvSpPr txBox="1"/>
          <p:nvPr/>
        </p:nvSpPr>
        <p:spPr>
          <a:xfrm>
            <a:off x="2067704" y="1397678"/>
            <a:ext cx="9327127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ndara"/>
              <a:buNone/>
            </a:pPr>
            <a:r>
              <a:rPr lang="es-CL" sz="2000" b="1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Reporte de avance 8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Punto de vista </a:t>
            </a:r>
            <a:r>
              <a:rPr lang="es-ES" sz="2000" b="0" i="0" u="none" strike="noStrike" cap="none" dirty="0" smtClean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y planteamiento de 3 ideas (ver siguiente hoja)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Entrega: lunes 14 de </a:t>
            </a:r>
            <a:r>
              <a:rPr lang="es-CL" sz="2000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octubre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, 23:59 </a:t>
            </a:r>
            <a:r>
              <a:rPr lang="es-CL" sz="2000" b="0" i="0" u="none" strike="noStrike" cap="none" dirty="0" err="1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hrs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ndara"/>
              <a:buNone/>
            </a:pPr>
            <a:r>
              <a:rPr lang="es-CL" sz="2000" b="1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Para la clase del 16 de </a:t>
            </a:r>
            <a:r>
              <a:rPr lang="es-CL" sz="2000" b="1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octubre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Mejorar definición de las 3 ideas elegidas.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Investigar si existe algo </a:t>
            </a:r>
            <a:r>
              <a:rPr lang="es-CL" sz="2000" b="0" i="0" u="none" strike="noStrike" cap="none" dirty="0" smtClean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similar (en Chile o el mundo).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Habrá una feria inter-secciones.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TRAER: stand para la feria con su desafío + 3 ideas.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PREPARAR: </a:t>
            </a:r>
            <a:r>
              <a:rPr lang="es-CL" sz="2000" b="0" i="1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pitch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 de 3 minutos para presentar a los compañeros.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Se les avisará por Novedades la sala a la que deben asistir.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Arial"/>
              <a:buChar char="•"/>
            </a:pP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Para la presentación de ideas en el </a:t>
            </a:r>
            <a:r>
              <a:rPr lang="es-CL" sz="2000" b="0" i="1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STAND 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se espera que queden claras las caja 1, </a:t>
            </a:r>
            <a:r>
              <a:rPr lang="es-CL" sz="2000" b="0" i="0" u="none" strike="noStrike" cap="none" dirty="0" smtClean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2, 3 y 4 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del Lean </a:t>
            </a:r>
            <a:r>
              <a:rPr lang="es-CL" sz="2000" b="0" i="0" u="none" strike="noStrike" cap="none" dirty="0" err="1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Canvas</a:t>
            </a:r>
            <a:r>
              <a:rPr lang="es-CL" sz="2000" b="0" i="0" u="none" strike="noStrike" cap="none" dirty="0">
                <a:solidFill>
                  <a:srgbClr val="434343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434343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489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2"/>
          <p:cNvSpPr/>
          <p:nvPr/>
        </p:nvSpPr>
        <p:spPr>
          <a:xfrm>
            <a:off x="-796925" y="161925"/>
            <a:ext cx="6337300" cy="719138"/>
          </a:xfrm>
          <a:prstGeom prst="roundRect">
            <a:avLst>
              <a:gd name="adj" fmla="val 50000"/>
            </a:avLst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557338" marR="0" lvl="3" indent="-79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5"/>
              <a:buFont typeface="Candara"/>
              <a:buNone/>
            </a:pPr>
            <a:r>
              <a:rPr lang="es-CL" sz="2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PLANTEAMIENTO DE IDEAS</a:t>
            </a:r>
            <a:endParaRPr/>
          </a:p>
        </p:txBody>
      </p:sp>
      <p:graphicFrame>
        <p:nvGraphicFramePr>
          <p:cNvPr id="282" name="Google Shape;282;p22"/>
          <p:cNvGraphicFramePr/>
          <p:nvPr/>
        </p:nvGraphicFramePr>
        <p:xfrm>
          <a:off x="966694" y="959836"/>
          <a:ext cx="10258575" cy="5736245"/>
        </p:xfrm>
        <a:graphic>
          <a:graphicData uri="http://schemas.openxmlformats.org/drawingml/2006/table">
            <a:tbl>
              <a:tblPr firstRow="1" bandRow="1">
                <a:noFill/>
                <a:tableStyleId>{F4DE6293-A748-4556-B93F-228C1D6EAD96}</a:tableStyleId>
              </a:tblPr>
              <a:tblGrid>
                <a:gridCol w="3419525"/>
                <a:gridCol w="3419525"/>
                <a:gridCol w="3419525"/>
              </a:tblGrid>
              <a:tr h="4906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Nombre</a:t>
                      </a: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: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50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 dirty="0" smtClean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Quién (2)</a:t>
                      </a:r>
                      <a:endParaRPr sz="1600" b="1" u="none" strike="noStrike" cap="none" dirty="0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Candara"/>
                        <a:buNone/>
                      </a:pP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¿A qué </a:t>
                      </a:r>
                      <a:r>
                        <a:rPr lang="es-CL" sz="1600" b="1" u="none" strike="noStrike" cap="none" dirty="0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actor</a:t>
                      </a: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va dirigida la solución?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 dirty="0" smtClean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Problema (1)</a:t>
                      </a:r>
                      <a:endParaRPr sz="1600" b="1" u="none" strike="noStrike" cap="none" dirty="0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Candara"/>
                        <a:buNone/>
                      </a:pP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¿Cuál es la </a:t>
                      </a:r>
                      <a:r>
                        <a:rPr lang="es-CL" sz="1600" b="1" u="none" strike="noStrike" cap="none" dirty="0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necesidad</a:t>
                      </a: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que están resolviendo u </a:t>
                      </a:r>
                      <a:r>
                        <a:rPr lang="es-CL" sz="1600" b="1" u="none" strike="noStrike" cap="none" dirty="0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oportunidad</a:t>
                      </a: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 que están aprovechando?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 dirty="0" smtClean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Cómo (3)</a:t>
                      </a:r>
                      <a:endParaRPr sz="1600" b="1" u="none" strike="noStrike" cap="none" dirty="0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Candara"/>
                        <a:buNone/>
                      </a:pP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¿Cómo se hace cargo del </a:t>
                      </a:r>
                      <a:r>
                        <a:rPr lang="es-CL" sz="1600" b="1" u="none" strike="noStrike" cap="none" dirty="0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problema</a:t>
                      </a:r>
                      <a:r>
                        <a:rPr lang="es-CL" sz="1600" u="none" strike="noStrike" cap="none" dirty="0" smtClean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? O Propuesta de valor</a:t>
                      </a:r>
                      <a:endParaRPr dirty="0"/>
                    </a:p>
                  </a:txBody>
                  <a:tcPr marL="91450" marR="91450" marT="45725" marB="45725"/>
                </a:tc>
              </a:tr>
              <a:tr h="490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/>
                </a:tc>
              </a:tr>
              <a:tr h="6855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 dirty="0" smtClean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Idea (4)</a:t>
                      </a:r>
                      <a:endParaRPr sz="1600" b="1" u="none" strike="noStrike" cap="none" dirty="0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Candara"/>
                        <a:buNone/>
                      </a:pP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Explicar la solución propuesta en </a:t>
                      </a:r>
                      <a:r>
                        <a:rPr lang="es-CL" sz="1600" b="1" u="none" strike="noStrike" cap="none" dirty="0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una frase</a:t>
                      </a:r>
                      <a:r>
                        <a:rPr lang="es-CL" sz="1600" u="none" strike="noStrike" cap="none" dirty="0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.</a:t>
                      </a:r>
                      <a:endParaRPr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06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855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000"/>
                        <a:buFont typeface="Candara"/>
                        <a:buNone/>
                      </a:pPr>
                      <a:r>
                        <a:rPr lang="es-CL" sz="2000" b="1" u="none" strike="noStrike" cap="none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Boceto</a:t>
                      </a:r>
                      <a:endParaRPr sz="1600" b="1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1600"/>
                        <a:buFont typeface="Candara"/>
                        <a:buNone/>
                      </a:pPr>
                      <a:r>
                        <a:rPr lang="es-CL" sz="1600" u="none" strike="noStrike" cap="none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Plasmar la solución como </a:t>
                      </a:r>
                      <a:r>
                        <a:rPr lang="es-CL" sz="1600" b="1" u="none" strike="noStrike" cap="none">
                          <a:solidFill>
                            <a:srgbClr val="F66400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dibujo, esquema, infografía, cómic</a:t>
                      </a:r>
                      <a:r>
                        <a:rPr lang="es-CL" sz="1600" u="none" strike="noStrike" cap="none">
                          <a:solidFill>
                            <a:srgbClr val="434343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, etc.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06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434343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04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6" descr="https://bloglair.com/wp-content/uploads/2017/10/5-great-ways-to-start-a-super-conversation-in-a-group-situation-696x464.jpg"/>
          <p:cNvPicPr preferRelativeResize="0"/>
          <p:nvPr/>
        </p:nvPicPr>
        <p:blipFill rotWithShape="1">
          <a:blip r:embed="rId3">
            <a:alphaModFix/>
          </a:blip>
          <a:srcRect b="15625"/>
          <a:stretch/>
        </p:blipFill>
        <p:spPr>
          <a:xfrm>
            <a:off x="0" y="1604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6"/>
          <p:cNvSpPr txBox="1">
            <a:spLocks noGrp="1"/>
          </p:cNvSpPr>
          <p:nvPr>
            <p:ph type="title"/>
          </p:nvPr>
        </p:nvSpPr>
        <p:spPr>
          <a:xfrm>
            <a:off x="0" y="4572000"/>
            <a:ext cx="12192000" cy="1272745"/>
          </a:xfrm>
          <a:prstGeom prst="rect">
            <a:avLst/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ndara"/>
              <a:buNone/>
            </a:pPr>
            <a:r>
              <a:rPr lang="es-CL">
                <a:latin typeface="Candara"/>
                <a:ea typeface="Candara"/>
                <a:cs typeface="Candara"/>
                <a:sym typeface="Candara"/>
              </a:rPr>
              <a:t>CONVERSEMOS DEL CURSO</a:t>
            </a:r>
            <a:endParaRPr sz="540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0" y="4572000"/>
            <a:ext cx="12192000" cy="1272745"/>
          </a:xfrm>
          <a:prstGeom prst="rect">
            <a:avLst/>
          </a:prstGeom>
          <a:solidFill>
            <a:srgbClr val="F66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ndara"/>
              <a:buNone/>
            </a:pPr>
            <a:r>
              <a:rPr lang="es-CL" sz="540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EN EQUIPO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1370</Words>
  <Application>Microsoft Office PowerPoint</Application>
  <PresentationFormat>Panorámica</PresentationFormat>
  <Paragraphs>272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Candara</vt:lpstr>
      <vt:lpstr>Calibri</vt:lpstr>
      <vt:lpstr>Arial</vt:lpstr>
      <vt:lpstr>Arimo</vt:lpstr>
      <vt:lpstr>Arial Black</vt:lpstr>
      <vt:lpstr>Tema de Office</vt:lpstr>
      <vt:lpstr>Presentación de PowerPoint</vt:lpstr>
      <vt:lpstr>Presentación de PowerPoint</vt:lpstr>
      <vt:lpstr>Presentación de PowerPoint</vt:lpstr>
      <vt:lpstr>PRESENTACIONES</vt:lpstr>
      <vt:lpstr>Presentación de PowerPoint</vt:lpstr>
      <vt:lpstr>Presentación de PowerPoint</vt:lpstr>
      <vt:lpstr>Presentación de PowerPoint</vt:lpstr>
      <vt:lpstr>CONVERSEMOS DEL CURSO</vt:lpstr>
      <vt:lpstr>ACTIVIDAD EN EQUIPO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LA PRÓXIMA SEMANA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Zunilda Vergara</dc:creator>
  <cp:lastModifiedBy>Zunilda Vergara</cp:lastModifiedBy>
  <cp:revision>7</cp:revision>
  <dcterms:modified xsi:type="dcterms:W3CDTF">2019-10-09T02:07:29Z</dcterms:modified>
</cp:coreProperties>
</file>