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1" r:id="rId36"/>
  </p:sldIdLst>
  <p:sldSz cx="9144000" cy="5143500" type="screen16x9"/>
  <p:notesSz cx="9144000" cy="51435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83455"/>
            <a:ext cx="2103120" cy="276999"/>
          </a:xfrm>
        </p:spPr>
        <p:txBody>
          <a:bodyPr/>
          <a:lstStyle/>
          <a:p>
            <a:fld id="{C796E1C5-3402-478C-8B5C-974CB82EA37E}" type="datetimeFigureOut">
              <a:rPr lang="es-CL" smtClean="0"/>
              <a:t>10-10-2019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8960" y="4783455"/>
            <a:ext cx="2926080" cy="276999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680" y="4783455"/>
            <a:ext cx="2103120" cy="276999"/>
          </a:xfrm>
        </p:spPr>
        <p:txBody>
          <a:bodyPr/>
          <a:lstStyle/>
          <a:p>
            <a:fld id="{33DB33FE-A4E7-497C-ABC4-1BC1F1A5C545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33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1" y="4981231"/>
            <a:ext cx="9143365" cy="15875"/>
          </a:xfrm>
          <a:custGeom>
            <a:avLst/>
            <a:gdLst/>
            <a:ahLst/>
            <a:cxnLst/>
            <a:rect l="l" t="t" r="r" b="b"/>
            <a:pathLst>
              <a:path w="9143365" h="15875">
                <a:moveTo>
                  <a:pt x="0" y="15862"/>
                </a:moveTo>
                <a:lnTo>
                  <a:pt x="9143238" y="0"/>
                </a:lnTo>
              </a:path>
            </a:pathLst>
          </a:custGeom>
          <a:ln w="38100">
            <a:solidFill>
              <a:srgbClr val="3AFF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1" y="5057431"/>
            <a:ext cx="9143365" cy="15875"/>
          </a:xfrm>
          <a:custGeom>
            <a:avLst/>
            <a:gdLst/>
            <a:ahLst/>
            <a:cxnLst/>
            <a:rect l="l" t="t" r="r" b="b"/>
            <a:pathLst>
              <a:path w="9143365" h="15875">
                <a:moveTo>
                  <a:pt x="0" y="15862"/>
                </a:moveTo>
                <a:lnTo>
                  <a:pt x="9143238" y="0"/>
                </a:lnTo>
              </a:path>
            </a:pathLst>
          </a:custGeom>
          <a:ln w="38100">
            <a:solidFill>
              <a:srgbClr val="3AFF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825" y="-89839"/>
            <a:ext cx="8988348" cy="941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6179" y="773154"/>
            <a:ext cx="8711641" cy="2966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E38E4-7246-48A4-99FA-569AD68424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3E382E-9923-43C7-B479-907C15E71A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Imagen que contiene comida, interior, dónut, pieza&#10;&#10;Descripción generada automáticamente">
            <a:extLst>
              <a:ext uri="{FF2B5EF4-FFF2-40B4-BE49-F238E27FC236}">
                <a16:creationId xmlns:a16="http://schemas.microsoft.com/office/drawing/2014/main" id="{8B74D1BC-CDEA-4D7C-BEF7-76311083A5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368AA6-90C5-4BF8-B12B-3D12CE8C7E52}"/>
              </a:ext>
            </a:extLst>
          </p:cNvPr>
          <p:cNvSpPr txBox="1"/>
          <p:nvPr/>
        </p:nvSpPr>
        <p:spPr>
          <a:xfrm>
            <a:off x="457200" y="1047750"/>
            <a:ext cx="8604149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1"/>
                </a:solidFill>
              </a:rPr>
              <a:t>Introducción a Yacimientos Minerales</a:t>
            </a:r>
          </a:p>
          <a:p>
            <a:pPr algn="ctr"/>
            <a:r>
              <a:rPr lang="es-CL" b="1" dirty="0">
                <a:solidFill>
                  <a:schemeClr val="bg1"/>
                </a:solidFill>
              </a:rPr>
              <a:t>GL4401-2, Primavera 2019</a:t>
            </a:r>
          </a:p>
          <a:p>
            <a:pPr algn="ctr"/>
            <a:endParaRPr lang="es-CL" b="1" dirty="0">
              <a:solidFill>
                <a:schemeClr val="bg1"/>
              </a:solidFill>
            </a:endParaRPr>
          </a:p>
          <a:p>
            <a:pPr algn="ctr"/>
            <a:r>
              <a:rPr lang="es-CL" sz="2800" b="1" dirty="0">
                <a:solidFill>
                  <a:schemeClr val="bg1"/>
                </a:solidFill>
              </a:rPr>
              <a:t>Enriquecimiento </a:t>
            </a:r>
            <a:r>
              <a:rPr lang="es-CL" sz="2800" b="1" dirty="0" err="1">
                <a:solidFill>
                  <a:schemeClr val="bg1"/>
                </a:solidFill>
              </a:rPr>
              <a:t>Supérgeno</a:t>
            </a:r>
            <a:r>
              <a:rPr lang="es-CL" sz="2800" b="1" dirty="0">
                <a:solidFill>
                  <a:schemeClr val="bg1"/>
                </a:solidFill>
              </a:rPr>
              <a:t> y Exóticos</a:t>
            </a:r>
          </a:p>
          <a:p>
            <a:pPr algn="ctr"/>
            <a:endParaRPr lang="es-CL" sz="2100" b="1" dirty="0">
              <a:solidFill>
                <a:schemeClr val="bg1"/>
              </a:solidFill>
            </a:endParaRPr>
          </a:p>
          <a:p>
            <a:pPr algn="ctr"/>
            <a:endParaRPr lang="es-CL" sz="2100" b="1" dirty="0">
              <a:solidFill>
                <a:schemeClr val="bg1"/>
              </a:solidFill>
            </a:endParaRPr>
          </a:p>
          <a:p>
            <a:pPr algn="ctr"/>
            <a:endParaRPr lang="es-CL" sz="2100" b="1" dirty="0">
              <a:solidFill>
                <a:schemeClr val="bg1"/>
              </a:solidFill>
            </a:endParaRPr>
          </a:p>
          <a:p>
            <a:pPr algn="ctr"/>
            <a:r>
              <a:rPr lang="es-CL" sz="2700" b="1" dirty="0">
                <a:solidFill>
                  <a:schemeClr val="bg1"/>
                </a:solidFill>
              </a:rPr>
              <a:t>Profesor auxiliar: Martín Cerda</a:t>
            </a:r>
          </a:p>
          <a:p>
            <a:pPr algn="ctr"/>
            <a:r>
              <a:rPr lang="es-CL" sz="2700" b="1" dirty="0">
                <a:solidFill>
                  <a:schemeClr val="bg1"/>
                </a:solidFill>
              </a:rPr>
              <a:t>Ayudantes: José Moreno y Juan Pablo Varela.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5DE650-42EF-4A87-81F9-3CA338945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27" y="57014"/>
            <a:ext cx="2468369" cy="69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22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388" y="192735"/>
            <a:ext cx="51904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15" dirty="0"/>
              <a:t>COMPORTAMIENTO </a:t>
            </a:r>
            <a:r>
              <a:rPr spc="-430" dirty="0"/>
              <a:t>DE</a:t>
            </a:r>
            <a:r>
              <a:rPr spc="-50" dirty="0"/>
              <a:t> </a:t>
            </a:r>
            <a:r>
              <a:rPr spc="-385" dirty="0"/>
              <a:t>METALES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7580" y="728853"/>
            <a:ext cx="8023859" cy="188087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40360" marR="66040" indent="-327660">
              <a:lnSpc>
                <a:spcPts val="1920"/>
              </a:lnSpc>
              <a:spcBef>
                <a:spcPts val="360"/>
              </a:spcBef>
              <a:buFont typeface="Arial"/>
              <a:buChar char="•"/>
              <a:tabLst>
                <a:tab pos="339725" algn="l"/>
                <a:tab pos="340360" algn="l"/>
              </a:tabLst>
            </a:pPr>
            <a:r>
              <a:rPr sz="1800" b="1" spc="-135" dirty="0">
                <a:solidFill>
                  <a:srgbClr val="585858"/>
                </a:solidFill>
                <a:latin typeface="Arial"/>
                <a:cs typeface="Arial"/>
              </a:rPr>
              <a:t>Fe, </a:t>
            </a:r>
            <a:r>
              <a:rPr sz="1800" b="1" spc="-105" dirty="0">
                <a:solidFill>
                  <a:srgbClr val="585858"/>
                </a:solidFill>
                <a:latin typeface="Arial"/>
                <a:cs typeface="Arial"/>
              </a:rPr>
              <a:t>Al, Ti, </a:t>
            </a:r>
            <a:r>
              <a:rPr sz="1800" b="1" spc="-155" dirty="0">
                <a:solidFill>
                  <a:srgbClr val="585858"/>
                </a:solidFill>
                <a:latin typeface="Arial"/>
                <a:cs typeface="Arial"/>
              </a:rPr>
              <a:t>Cr, </a:t>
            </a:r>
            <a:r>
              <a:rPr sz="1800" b="1" spc="-35" dirty="0">
                <a:solidFill>
                  <a:srgbClr val="585858"/>
                </a:solidFill>
                <a:latin typeface="Arial"/>
                <a:cs typeface="Arial"/>
              </a:rPr>
              <a:t>Mn, </a:t>
            </a:r>
            <a:r>
              <a:rPr sz="1800" b="1" spc="-70" dirty="0">
                <a:solidFill>
                  <a:srgbClr val="585858"/>
                </a:solidFill>
                <a:latin typeface="Arial"/>
                <a:cs typeface="Arial"/>
              </a:rPr>
              <a:t>Ni, </a:t>
            </a:r>
            <a:r>
              <a:rPr sz="1800" b="1" spc="-175" dirty="0">
                <a:solidFill>
                  <a:srgbClr val="585858"/>
                </a:solidFill>
                <a:latin typeface="Arial"/>
                <a:cs typeface="Arial"/>
              </a:rPr>
              <a:t>Co, </a:t>
            </a:r>
            <a:r>
              <a:rPr sz="1800" b="1" spc="-195" dirty="0">
                <a:solidFill>
                  <a:srgbClr val="585858"/>
                </a:solidFill>
                <a:latin typeface="Arial"/>
                <a:cs typeface="Arial"/>
              </a:rPr>
              <a:t>Pb </a:t>
            </a:r>
            <a:r>
              <a:rPr sz="1800" spc="-45" dirty="0">
                <a:solidFill>
                  <a:srgbClr val="585858"/>
                </a:solidFill>
                <a:latin typeface="Arial"/>
                <a:cs typeface="Arial"/>
              </a:rPr>
              <a:t>forman </a:t>
            </a:r>
            <a:r>
              <a:rPr sz="1800" b="1" spc="-155" dirty="0">
                <a:solidFill>
                  <a:srgbClr val="585858"/>
                </a:solidFill>
                <a:latin typeface="Arial"/>
                <a:cs typeface="Arial"/>
              </a:rPr>
              <a:t>óxidos </a:t>
            </a:r>
            <a:r>
              <a:rPr sz="1800" b="1" spc="-130" dirty="0">
                <a:solidFill>
                  <a:srgbClr val="585858"/>
                </a:solidFill>
                <a:latin typeface="Arial"/>
                <a:cs typeface="Arial"/>
              </a:rPr>
              <a:t>estables </a:t>
            </a:r>
            <a:r>
              <a:rPr sz="1800" spc="290" dirty="0">
                <a:solidFill>
                  <a:srgbClr val="585858"/>
                </a:solidFill>
                <a:latin typeface="DejaVu Sans"/>
                <a:cs typeface="DejaVu Sans"/>
              </a:rPr>
              <a:t>➔ </a:t>
            </a:r>
            <a:r>
              <a:rPr sz="1800" spc="-105" dirty="0">
                <a:solidFill>
                  <a:srgbClr val="585858"/>
                </a:solidFill>
                <a:latin typeface="Arial"/>
                <a:cs typeface="Arial"/>
              </a:rPr>
              <a:t>Permanecen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sz="1800" b="1" spc="-145" dirty="0">
                <a:solidFill>
                  <a:srgbClr val="585858"/>
                </a:solidFill>
                <a:latin typeface="Arial"/>
                <a:cs typeface="Arial"/>
              </a:rPr>
              <a:t>zona</a:t>
            </a:r>
            <a:r>
              <a:rPr sz="1800" b="1" spc="-3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585858"/>
                </a:solidFill>
                <a:latin typeface="Arial"/>
                <a:cs typeface="Arial"/>
              </a:rPr>
              <a:t>de  </a:t>
            </a:r>
            <a:r>
              <a:rPr sz="1800" b="1" spc="-135" dirty="0">
                <a:solidFill>
                  <a:srgbClr val="585858"/>
                </a:solidFill>
                <a:latin typeface="Arial"/>
                <a:cs typeface="Arial"/>
              </a:rPr>
              <a:t>oxidación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(sobre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el nivel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140" dirty="0">
                <a:solidFill>
                  <a:srgbClr val="585858"/>
                </a:solidFill>
                <a:latin typeface="Arial"/>
                <a:cs typeface="Arial"/>
              </a:rPr>
              <a:t>aguas</a:t>
            </a:r>
            <a:r>
              <a:rPr sz="1800" spc="-1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subterráneas).</a:t>
            </a:r>
            <a:endParaRPr sz="1800">
              <a:latin typeface="Arial"/>
              <a:cs typeface="Arial"/>
            </a:endParaRPr>
          </a:p>
          <a:p>
            <a:pPr marL="340360" marR="5080" indent="-327660">
              <a:lnSpc>
                <a:spcPct val="89800"/>
              </a:lnSpc>
              <a:spcBef>
                <a:spcPts val="405"/>
              </a:spcBef>
              <a:buFont typeface="Arial"/>
              <a:buChar char="•"/>
              <a:tabLst>
                <a:tab pos="339725" algn="l"/>
                <a:tab pos="340360" algn="l"/>
              </a:tabLst>
            </a:pPr>
            <a:r>
              <a:rPr sz="1800" b="1" spc="-180" dirty="0">
                <a:solidFill>
                  <a:srgbClr val="585858"/>
                </a:solidFill>
                <a:latin typeface="Arial"/>
                <a:cs typeface="Arial"/>
              </a:rPr>
              <a:t>Cu, </a:t>
            </a:r>
            <a:r>
              <a:rPr sz="1800" b="1" spc="-35" dirty="0">
                <a:solidFill>
                  <a:srgbClr val="585858"/>
                </a:solidFill>
                <a:latin typeface="Arial"/>
                <a:cs typeface="Arial"/>
              </a:rPr>
              <a:t>Mo, </a:t>
            </a:r>
            <a:r>
              <a:rPr sz="1800" b="1" spc="-135" dirty="0">
                <a:solidFill>
                  <a:srgbClr val="585858"/>
                </a:solidFill>
                <a:latin typeface="Arial"/>
                <a:cs typeface="Arial"/>
              </a:rPr>
              <a:t>Zn, </a:t>
            </a:r>
            <a:r>
              <a:rPr sz="1800" b="1" spc="-229" dirty="0">
                <a:solidFill>
                  <a:srgbClr val="585858"/>
                </a:solidFill>
                <a:latin typeface="Arial"/>
                <a:cs typeface="Arial"/>
              </a:rPr>
              <a:t>Ag </a:t>
            </a:r>
            <a:r>
              <a:rPr sz="1800" spc="-45" dirty="0">
                <a:solidFill>
                  <a:srgbClr val="585858"/>
                </a:solidFill>
                <a:latin typeface="Arial"/>
                <a:cs typeface="Arial"/>
              </a:rPr>
              <a:t>forman </a:t>
            </a:r>
            <a:r>
              <a:rPr sz="1800" b="1" spc="-125" dirty="0">
                <a:solidFill>
                  <a:srgbClr val="585858"/>
                </a:solidFill>
                <a:latin typeface="Arial"/>
                <a:cs typeface="Arial"/>
              </a:rPr>
              <a:t>sulfatos </a:t>
            </a:r>
            <a:r>
              <a:rPr sz="1800" b="1" spc="-150" dirty="0">
                <a:solidFill>
                  <a:srgbClr val="585858"/>
                </a:solidFill>
                <a:latin typeface="Arial"/>
                <a:cs typeface="Arial"/>
              </a:rPr>
              <a:t>solubles </a:t>
            </a:r>
            <a:r>
              <a:rPr sz="1800" spc="290" dirty="0">
                <a:solidFill>
                  <a:srgbClr val="585858"/>
                </a:solidFill>
                <a:latin typeface="DejaVu Sans"/>
                <a:cs typeface="DejaVu Sans"/>
              </a:rPr>
              <a:t>➔ </a:t>
            </a:r>
            <a:r>
              <a:rPr sz="1800" spc="-165" dirty="0">
                <a:solidFill>
                  <a:srgbClr val="585858"/>
                </a:solidFill>
                <a:latin typeface="Arial"/>
                <a:cs typeface="Arial"/>
              </a:rPr>
              <a:t>Son </a:t>
            </a:r>
            <a:r>
              <a:rPr sz="1800" spc="-65" dirty="0">
                <a:solidFill>
                  <a:srgbClr val="585858"/>
                </a:solidFill>
                <a:latin typeface="Arial"/>
                <a:cs typeface="Arial"/>
              </a:rPr>
              <a:t>lixiviados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niveles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superficiales</a:t>
            </a:r>
            <a:r>
              <a:rPr sz="1800" spc="-2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y 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transportados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solución </a:t>
            </a:r>
            <a:r>
              <a:rPr sz="1800" spc="-100" dirty="0">
                <a:solidFill>
                  <a:srgbClr val="585858"/>
                </a:solidFill>
                <a:latin typeface="Arial"/>
                <a:cs typeface="Arial"/>
              </a:rPr>
              <a:t>hacia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abajo </a:t>
            </a:r>
            <a:r>
              <a:rPr sz="1800" spc="-45" dirty="0">
                <a:solidFill>
                  <a:srgbClr val="585858"/>
                </a:solidFill>
                <a:latin typeface="Arial"/>
                <a:cs typeface="Arial"/>
              </a:rPr>
              <a:t>re-precipitando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como </a:t>
            </a:r>
            <a:r>
              <a:rPr sz="1800" b="1" spc="-140" dirty="0">
                <a:solidFill>
                  <a:srgbClr val="585858"/>
                </a:solidFill>
                <a:latin typeface="Arial"/>
                <a:cs typeface="Arial"/>
              </a:rPr>
              <a:t>sulfuros </a:t>
            </a:r>
            <a:r>
              <a:rPr sz="1800" b="1" spc="-165" dirty="0">
                <a:solidFill>
                  <a:srgbClr val="585858"/>
                </a:solidFill>
                <a:latin typeface="Arial"/>
                <a:cs typeface="Arial"/>
              </a:rPr>
              <a:t>supérgenos 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debajo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del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nivel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140" dirty="0">
                <a:solidFill>
                  <a:srgbClr val="585858"/>
                </a:solidFill>
                <a:latin typeface="Arial"/>
                <a:cs typeface="Arial"/>
              </a:rPr>
              <a:t>aguas</a:t>
            </a:r>
            <a:r>
              <a:rPr sz="1800" spc="-1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subterráneas.</a:t>
            </a:r>
            <a:endParaRPr sz="1800">
              <a:latin typeface="Arial"/>
              <a:cs typeface="Arial"/>
            </a:endParaRPr>
          </a:p>
          <a:p>
            <a:pPr marL="340360" marR="535305" indent="-327660">
              <a:lnSpc>
                <a:spcPts val="1930"/>
              </a:lnSpc>
              <a:spcBef>
                <a:spcPts val="445"/>
              </a:spcBef>
              <a:buFont typeface="Arial"/>
              <a:buChar char="•"/>
              <a:tabLst>
                <a:tab pos="339725" algn="l"/>
                <a:tab pos="340360" algn="l"/>
              </a:tabLst>
            </a:pPr>
            <a:r>
              <a:rPr sz="1800" b="1" spc="-175" dirty="0">
                <a:solidFill>
                  <a:srgbClr val="585858"/>
                </a:solidFill>
                <a:latin typeface="Arial"/>
                <a:cs typeface="Arial"/>
              </a:rPr>
              <a:t>Au </a:t>
            </a:r>
            <a:r>
              <a:rPr sz="1800" b="1" spc="-135" dirty="0">
                <a:solidFill>
                  <a:srgbClr val="585858"/>
                </a:solidFill>
                <a:latin typeface="Arial"/>
                <a:cs typeface="Arial"/>
              </a:rPr>
              <a:t>no </a:t>
            </a:r>
            <a:r>
              <a:rPr sz="1800" b="1" spc="-105" dirty="0">
                <a:solidFill>
                  <a:srgbClr val="585858"/>
                </a:solidFill>
                <a:latin typeface="Arial"/>
                <a:cs typeface="Arial"/>
              </a:rPr>
              <a:t>reactivo </a:t>
            </a:r>
            <a:r>
              <a:rPr sz="1800" b="1" spc="-110" dirty="0">
                <a:solidFill>
                  <a:srgbClr val="585858"/>
                </a:solidFill>
                <a:latin typeface="Arial"/>
                <a:cs typeface="Arial"/>
              </a:rPr>
              <a:t>químicamente </a:t>
            </a:r>
            <a:r>
              <a:rPr sz="1800" spc="290" dirty="0">
                <a:solidFill>
                  <a:srgbClr val="585858"/>
                </a:solidFill>
                <a:latin typeface="DejaVu Sans"/>
                <a:cs typeface="DejaVu Sans"/>
              </a:rPr>
              <a:t>➔ </a:t>
            </a:r>
            <a:r>
              <a:rPr sz="1800" spc="-40" dirty="0">
                <a:solidFill>
                  <a:srgbClr val="585858"/>
                </a:solidFill>
                <a:latin typeface="Arial"/>
                <a:cs typeface="Arial"/>
              </a:rPr>
              <a:t>tiende</a:t>
            </a:r>
            <a:r>
              <a:rPr sz="1800" spc="-3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140" dirty="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permanecer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sz="1800" spc="-114" dirty="0">
                <a:solidFill>
                  <a:srgbClr val="585858"/>
                </a:solidFill>
                <a:latin typeface="Arial"/>
                <a:cs typeface="Arial"/>
              </a:rPr>
              <a:t>zona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oxidación, 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aunque puede 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ser </a:t>
            </a:r>
            <a:r>
              <a:rPr sz="1800" spc="-45" dirty="0">
                <a:solidFill>
                  <a:srgbClr val="585858"/>
                </a:solidFill>
                <a:latin typeface="Arial"/>
                <a:cs typeface="Arial"/>
              </a:rPr>
              <a:t>transportado 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si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existe </a:t>
            </a:r>
            <a:r>
              <a:rPr sz="1800" spc="-170" dirty="0">
                <a:solidFill>
                  <a:srgbClr val="585858"/>
                </a:solidFill>
                <a:latin typeface="Arial"/>
                <a:cs typeface="Arial"/>
              </a:rPr>
              <a:t>Cl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 Br.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7400" y="2857500"/>
            <a:ext cx="5146548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354" y="117094"/>
            <a:ext cx="38646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5" dirty="0"/>
              <a:t>PROCESOS</a:t>
            </a:r>
            <a:r>
              <a:rPr spc="-229" dirty="0"/>
              <a:t> </a:t>
            </a:r>
            <a:r>
              <a:rPr spc="-465" dirty="0"/>
              <a:t>SUPÉRGENOS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1919" y="870584"/>
            <a:ext cx="7989570" cy="3455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14325" algn="l"/>
                <a:tab pos="314960" algn="l"/>
              </a:tabLst>
            </a:pPr>
            <a:r>
              <a:rPr sz="1800" b="1" spc="-165" dirty="0">
                <a:solidFill>
                  <a:srgbClr val="3AFF89"/>
                </a:solidFill>
                <a:latin typeface="Arial"/>
                <a:cs typeface="Arial"/>
              </a:rPr>
              <a:t>Erosión </a:t>
            </a:r>
            <a:r>
              <a:rPr sz="1800" b="1" spc="-150" dirty="0">
                <a:solidFill>
                  <a:srgbClr val="3AFF89"/>
                </a:solidFill>
                <a:latin typeface="Arial"/>
                <a:cs typeface="Arial"/>
              </a:rPr>
              <a:t>y</a:t>
            </a:r>
            <a:r>
              <a:rPr sz="1800" b="1" spc="-55" dirty="0">
                <a:solidFill>
                  <a:srgbClr val="3AFF89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3AFF89"/>
                </a:solidFill>
                <a:latin typeface="Arial"/>
                <a:cs typeface="Arial"/>
              </a:rPr>
              <a:t>exhumación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AFF89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buFont typeface="Arial"/>
              <a:buChar char="•"/>
              <a:tabLst>
                <a:tab pos="314325" algn="l"/>
                <a:tab pos="314960" algn="l"/>
              </a:tabLst>
            </a:pPr>
            <a:r>
              <a:rPr sz="1800" b="1" spc="-145" dirty="0">
                <a:solidFill>
                  <a:srgbClr val="3AFF89"/>
                </a:solidFill>
                <a:latin typeface="Arial"/>
                <a:cs typeface="Arial"/>
              </a:rPr>
              <a:t>Oxidación</a:t>
            </a:r>
            <a:r>
              <a:rPr sz="1800" spc="-145" dirty="0">
                <a:solidFill>
                  <a:srgbClr val="585858"/>
                </a:solidFill>
                <a:latin typeface="Arial"/>
                <a:cs typeface="Arial"/>
              </a:rPr>
              <a:t>→ </a:t>
            </a:r>
            <a:r>
              <a:rPr sz="1800" spc="-65" dirty="0">
                <a:solidFill>
                  <a:srgbClr val="585858"/>
                </a:solidFill>
                <a:latin typeface="Arial"/>
                <a:cs typeface="Arial"/>
              </a:rPr>
              <a:t>destrucción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65" dirty="0">
                <a:solidFill>
                  <a:srgbClr val="585858"/>
                </a:solidFill>
                <a:latin typeface="Arial"/>
                <a:cs typeface="Arial"/>
              </a:rPr>
              <a:t>sulfuros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hipógenos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AFF89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14325" algn="l"/>
                <a:tab pos="314960" algn="l"/>
              </a:tabLst>
            </a:pPr>
            <a:r>
              <a:rPr sz="1800" b="1" spc="-140" dirty="0">
                <a:solidFill>
                  <a:srgbClr val="3AFF89"/>
                </a:solidFill>
                <a:latin typeface="Arial"/>
                <a:cs typeface="Arial"/>
              </a:rPr>
              <a:t>Lixiviación </a:t>
            </a:r>
            <a:r>
              <a:rPr sz="1800" spc="-175" dirty="0">
                <a:solidFill>
                  <a:srgbClr val="585858"/>
                </a:solidFill>
                <a:latin typeface="Arial"/>
                <a:cs typeface="Arial"/>
              </a:rPr>
              <a:t>→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remoción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metales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solución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como </a:t>
            </a:r>
            <a:r>
              <a:rPr sz="1800" spc="-65" dirty="0">
                <a:solidFill>
                  <a:srgbClr val="585858"/>
                </a:solidFill>
                <a:latin typeface="Arial"/>
                <a:cs typeface="Arial"/>
              </a:rPr>
              <a:t>sulfatos </a:t>
            </a:r>
            <a:r>
              <a:rPr sz="1800" spc="-120" dirty="0">
                <a:solidFill>
                  <a:srgbClr val="585858"/>
                </a:solidFill>
                <a:latin typeface="Arial"/>
                <a:cs typeface="Arial"/>
              </a:rPr>
              <a:t>(Zona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sz="1800" spc="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Lixiviación)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AFF89"/>
              </a:buClr>
              <a:buFont typeface="Arial"/>
              <a:buChar char="•"/>
            </a:pPr>
            <a:endParaRPr sz="2150">
              <a:latin typeface="Times New Roman"/>
              <a:cs typeface="Times New Roman"/>
            </a:endParaRPr>
          </a:p>
          <a:p>
            <a:pPr marL="314325" marR="48895" indent="-301625">
              <a:lnSpc>
                <a:spcPct val="114999"/>
              </a:lnSpc>
              <a:buFont typeface="Arial"/>
              <a:buChar char="•"/>
              <a:tabLst>
                <a:tab pos="314325" algn="l"/>
                <a:tab pos="314960" algn="l"/>
              </a:tabLst>
            </a:pPr>
            <a:r>
              <a:rPr sz="1800" b="1" spc="-170" dirty="0">
                <a:solidFill>
                  <a:srgbClr val="3AFF89"/>
                </a:solidFill>
                <a:latin typeface="Arial"/>
                <a:cs typeface="Arial"/>
              </a:rPr>
              <a:t>Reacción </a:t>
            </a:r>
            <a:r>
              <a:rPr sz="1800" b="1" spc="-175" dirty="0">
                <a:solidFill>
                  <a:srgbClr val="3AFF89"/>
                </a:solidFill>
                <a:latin typeface="Arial"/>
                <a:cs typeface="Arial"/>
              </a:rPr>
              <a:t>con </a:t>
            </a:r>
            <a:r>
              <a:rPr sz="1800" b="1" spc="-125" dirty="0">
                <a:solidFill>
                  <a:srgbClr val="3AFF89"/>
                </a:solidFill>
                <a:latin typeface="Arial"/>
                <a:cs typeface="Arial"/>
              </a:rPr>
              <a:t>minerales </a:t>
            </a:r>
            <a:r>
              <a:rPr sz="1800" b="1" spc="-114" dirty="0">
                <a:solidFill>
                  <a:srgbClr val="3AFF89"/>
                </a:solidFill>
                <a:latin typeface="Arial"/>
                <a:cs typeface="Arial"/>
              </a:rPr>
              <a:t>de </a:t>
            </a:r>
            <a:r>
              <a:rPr sz="1800" b="1" spc="-155" dirty="0">
                <a:solidFill>
                  <a:srgbClr val="3AFF89"/>
                </a:solidFill>
                <a:latin typeface="Arial"/>
                <a:cs typeface="Arial"/>
              </a:rPr>
              <a:t>las </a:t>
            </a:r>
            <a:r>
              <a:rPr sz="1800" b="1" spc="-175" dirty="0">
                <a:solidFill>
                  <a:srgbClr val="3AFF89"/>
                </a:solidFill>
                <a:latin typeface="Arial"/>
                <a:cs typeface="Arial"/>
              </a:rPr>
              <a:t>rocas </a:t>
            </a:r>
            <a:r>
              <a:rPr sz="1800" b="1" spc="-135" dirty="0">
                <a:solidFill>
                  <a:srgbClr val="3AFF89"/>
                </a:solidFill>
                <a:latin typeface="Arial"/>
                <a:cs typeface="Arial"/>
              </a:rPr>
              <a:t>o </a:t>
            </a:r>
            <a:r>
              <a:rPr sz="1800" b="1" spc="-170" dirty="0">
                <a:solidFill>
                  <a:srgbClr val="3AFF89"/>
                </a:solidFill>
                <a:latin typeface="Arial"/>
                <a:cs typeface="Arial"/>
              </a:rPr>
              <a:t>ganga</a:t>
            </a:r>
            <a:r>
              <a:rPr sz="1800" spc="-170" dirty="0">
                <a:solidFill>
                  <a:srgbClr val="7E7E7E"/>
                </a:solidFill>
                <a:latin typeface="Arial"/>
                <a:cs typeface="Arial"/>
              </a:rPr>
              <a:t>→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minerales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oxidados estables </a:t>
            </a:r>
            <a:r>
              <a:rPr sz="1800" spc="-120" dirty="0">
                <a:solidFill>
                  <a:srgbClr val="585858"/>
                </a:solidFill>
                <a:latin typeface="Arial"/>
                <a:cs typeface="Arial"/>
              </a:rPr>
              <a:t>(Zona 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Oxidación)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AFF89"/>
              </a:buClr>
              <a:buFont typeface="Arial"/>
              <a:buChar char="•"/>
            </a:pPr>
            <a:endParaRPr sz="2150">
              <a:latin typeface="Times New Roman"/>
              <a:cs typeface="Times New Roman"/>
            </a:endParaRPr>
          </a:p>
          <a:p>
            <a:pPr marL="314325" marR="10795" indent="-301625">
              <a:lnSpc>
                <a:spcPct val="114999"/>
              </a:lnSpc>
              <a:buFont typeface="Arial"/>
              <a:buChar char="•"/>
              <a:tabLst>
                <a:tab pos="314325" algn="l"/>
                <a:tab pos="314960" algn="l"/>
              </a:tabLst>
            </a:pPr>
            <a:r>
              <a:rPr sz="1800" b="1" spc="-125" dirty="0">
                <a:solidFill>
                  <a:srgbClr val="3AFF89"/>
                </a:solidFill>
                <a:latin typeface="Arial"/>
                <a:cs typeface="Arial"/>
              </a:rPr>
              <a:t>Precipitación </a:t>
            </a:r>
            <a:r>
              <a:rPr sz="1800" b="1" spc="-114" dirty="0">
                <a:solidFill>
                  <a:srgbClr val="3AFF89"/>
                </a:solidFill>
                <a:latin typeface="Arial"/>
                <a:cs typeface="Arial"/>
              </a:rPr>
              <a:t>de </a:t>
            </a:r>
            <a:r>
              <a:rPr sz="1800" b="1" spc="-140" dirty="0">
                <a:solidFill>
                  <a:srgbClr val="3AFF89"/>
                </a:solidFill>
                <a:latin typeface="Arial"/>
                <a:cs typeface="Arial"/>
              </a:rPr>
              <a:t>sulfuros </a:t>
            </a:r>
            <a:r>
              <a:rPr sz="1800" b="1" spc="-165" dirty="0">
                <a:solidFill>
                  <a:srgbClr val="3AFF89"/>
                </a:solidFill>
                <a:latin typeface="Arial"/>
                <a:cs typeface="Arial"/>
              </a:rPr>
              <a:t>supérgenos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bajo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el nivel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140" dirty="0">
                <a:solidFill>
                  <a:srgbClr val="585858"/>
                </a:solidFill>
                <a:latin typeface="Arial"/>
                <a:cs typeface="Arial"/>
              </a:rPr>
              <a:t>aguas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subterráneas </a:t>
            </a:r>
            <a:r>
              <a:rPr sz="1800" spc="-120" dirty="0">
                <a:solidFill>
                  <a:srgbClr val="585858"/>
                </a:solidFill>
                <a:latin typeface="Arial"/>
                <a:cs typeface="Arial"/>
              </a:rPr>
              <a:t>(Zona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de 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Enriquecimiento)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5232" y="1232137"/>
            <a:ext cx="4404791" cy="3620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025" y="225044"/>
            <a:ext cx="25419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10" dirty="0"/>
              <a:t>NIVEL</a:t>
            </a:r>
            <a:r>
              <a:rPr spc="-240" dirty="0"/>
              <a:t> </a:t>
            </a:r>
            <a:r>
              <a:rPr spc="-400" dirty="0"/>
              <a:t>FREÁTICO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112293"/>
            <a:ext cx="396717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5" dirty="0"/>
              <a:t>PROCESOS</a:t>
            </a:r>
            <a:r>
              <a:rPr sz="2400" spc="-229" dirty="0"/>
              <a:t> </a:t>
            </a:r>
            <a:r>
              <a:rPr sz="2400" spc="-465" dirty="0"/>
              <a:t>SUPÉRGENOS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54117" y="1198962"/>
            <a:ext cx="3738245" cy="2918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marR="5080" indent="-312420">
              <a:lnSpc>
                <a:spcPct val="115100"/>
              </a:lnSpc>
              <a:spcBef>
                <a:spcPts val="100"/>
              </a:spcBef>
              <a:buChar char="•"/>
              <a:tabLst>
                <a:tab pos="325120" algn="l"/>
                <a:tab pos="325755" algn="l"/>
              </a:tabLst>
            </a:pPr>
            <a:r>
              <a:rPr sz="1800" spc="-130" dirty="0">
                <a:solidFill>
                  <a:srgbClr val="585858"/>
                </a:solidFill>
                <a:latin typeface="Arial"/>
                <a:cs typeface="Arial"/>
              </a:rPr>
              <a:t>Agua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meteórica o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superficiales  pueden </a:t>
            </a:r>
            <a:r>
              <a:rPr sz="1800" spc="-40" dirty="0">
                <a:solidFill>
                  <a:srgbClr val="585858"/>
                </a:solidFill>
                <a:latin typeface="Arial"/>
                <a:cs typeface="Arial"/>
              </a:rPr>
              <a:t>lixiviar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minerales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65" dirty="0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sz="1800" spc="-114" dirty="0">
                <a:solidFill>
                  <a:srgbClr val="585858"/>
                </a:solidFill>
                <a:latin typeface="Arial"/>
                <a:cs typeface="Arial"/>
              </a:rPr>
              <a:t>zona 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aireación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que </a:t>
            </a:r>
            <a:r>
              <a:rPr sz="1800" spc="-45" dirty="0">
                <a:solidFill>
                  <a:srgbClr val="585858"/>
                </a:solidFill>
                <a:latin typeface="Arial"/>
                <a:cs typeface="Arial"/>
              </a:rPr>
              <a:t>posteriormente 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pueden 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ser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depositados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bajo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el</a:t>
            </a:r>
            <a:r>
              <a:rPr sz="1800" spc="-1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nivel  </a:t>
            </a:r>
            <a:r>
              <a:rPr sz="1800" spc="-40" dirty="0">
                <a:solidFill>
                  <a:srgbClr val="585858"/>
                </a:solidFill>
                <a:latin typeface="Arial"/>
                <a:cs typeface="Arial"/>
              </a:rPr>
              <a:t>freático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(Meteorización</a:t>
            </a:r>
            <a:r>
              <a:rPr sz="1800" spc="3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Química)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585858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25120" marR="147955" indent="-312420">
              <a:lnSpc>
                <a:spcPct val="114999"/>
              </a:lnSpc>
              <a:spcBef>
                <a:spcPts val="5"/>
              </a:spcBef>
              <a:buChar char="•"/>
              <a:tabLst>
                <a:tab pos="325120" algn="l"/>
                <a:tab pos="325755" algn="l"/>
              </a:tabLst>
            </a:pPr>
            <a:r>
              <a:rPr sz="1800" spc="-110" dirty="0">
                <a:solidFill>
                  <a:srgbClr val="585858"/>
                </a:solidFill>
                <a:latin typeface="Arial"/>
                <a:cs typeface="Arial"/>
              </a:rPr>
              <a:t>Cambio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condiciones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oxidación </a:t>
            </a:r>
            <a:r>
              <a:rPr sz="1800" spc="-140" dirty="0">
                <a:solidFill>
                  <a:srgbClr val="585858"/>
                </a:solidFill>
                <a:latin typeface="Arial"/>
                <a:cs typeface="Arial"/>
              </a:rPr>
              <a:t>a  </a:t>
            </a:r>
            <a:r>
              <a:rPr sz="1800" spc="-65" dirty="0">
                <a:solidFill>
                  <a:srgbClr val="585858"/>
                </a:solidFill>
                <a:latin typeface="Arial"/>
                <a:cs typeface="Arial"/>
              </a:rPr>
              <a:t>reducción </a:t>
            </a:r>
            <a:r>
              <a:rPr sz="1800" spc="-105" dirty="0">
                <a:solidFill>
                  <a:srgbClr val="585858"/>
                </a:solidFill>
                <a:latin typeface="Arial"/>
                <a:cs typeface="Arial"/>
              </a:rPr>
              <a:t>– </a:t>
            </a:r>
            <a:r>
              <a:rPr sz="1800" spc="-45" dirty="0">
                <a:solidFill>
                  <a:srgbClr val="585858"/>
                </a:solidFill>
                <a:latin typeface="Arial"/>
                <a:cs typeface="Arial"/>
              </a:rPr>
              <a:t>enriquecimiento 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supergeno.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3267" y="750144"/>
            <a:ext cx="3735324" cy="1908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21722" y="2685682"/>
            <a:ext cx="3706869" cy="2248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19" y="358140"/>
            <a:ext cx="6586728" cy="3889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2640" y="4292600"/>
            <a:ext cx="73875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9850" marR="5080" indent="-1327785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Arial"/>
                <a:cs typeface="Arial"/>
              </a:rPr>
              <a:t>Perfil </a:t>
            </a:r>
            <a:r>
              <a:rPr sz="1600" spc="-80" dirty="0">
                <a:latin typeface="Arial"/>
                <a:cs typeface="Arial"/>
              </a:rPr>
              <a:t>de </a:t>
            </a:r>
            <a:r>
              <a:rPr sz="1600" spc="-45" dirty="0">
                <a:latin typeface="Arial"/>
                <a:cs typeface="Arial"/>
              </a:rPr>
              <a:t>enriquecimiento </a:t>
            </a:r>
            <a:r>
              <a:rPr sz="1600" spc="-75" dirty="0">
                <a:latin typeface="Arial"/>
                <a:cs typeface="Arial"/>
              </a:rPr>
              <a:t>secundario </a:t>
            </a:r>
            <a:r>
              <a:rPr sz="1600" spc="-35" dirty="0">
                <a:latin typeface="Arial"/>
                <a:cs typeface="Arial"/>
              </a:rPr>
              <a:t>típico </a:t>
            </a:r>
            <a:r>
              <a:rPr sz="1600" spc="-75" dirty="0">
                <a:latin typeface="Arial"/>
                <a:cs typeface="Arial"/>
              </a:rPr>
              <a:t>con </a:t>
            </a:r>
            <a:r>
              <a:rPr sz="1600" spc="-60" dirty="0">
                <a:latin typeface="Arial"/>
                <a:cs typeface="Arial"/>
              </a:rPr>
              <a:t>mineralización </a:t>
            </a:r>
            <a:r>
              <a:rPr sz="1600" spc="-75" dirty="0">
                <a:latin typeface="Arial"/>
                <a:cs typeface="Arial"/>
              </a:rPr>
              <a:t>hipógena </a:t>
            </a:r>
            <a:r>
              <a:rPr sz="1600" spc="-35" dirty="0">
                <a:latin typeface="Arial"/>
                <a:cs typeface="Arial"/>
              </a:rPr>
              <a:t>(hidrotermal) </a:t>
            </a:r>
            <a:r>
              <a:rPr sz="1600" spc="-80" dirty="0">
                <a:latin typeface="Arial"/>
                <a:cs typeface="Arial"/>
              </a:rPr>
              <a:t>de  </a:t>
            </a:r>
            <a:r>
              <a:rPr sz="1600" spc="-15" dirty="0">
                <a:latin typeface="Arial"/>
                <a:cs typeface="Arial"/>
              </a:rPr>
              <a:t>pirita- </a:t>
            </a:r>
            <a:r>
              <a:rPr sz="1600" spc="-45" dirty="0">
                <a:latin typeface="Arial"/>
                <a:cs typeface="Arial"/>
              </a:rPr>
              <a:t>calcopirita. </a:t>
            </a:r>
            <a:r>
              <a:rPr sz="1600" spc="-75" dirty="0">
                <a:latin typeface="Arial"/>
                <a:cs typeface="Arial"/>
              </a:rPr>
              <a:t>(Ejemplo, </a:t>
            </a:r>
            <a:r>
              <a:rPr sz="1600" spc="-90" dirty="0">
                <a:latin typeface="Arial"/>
                <a:cs typeface="Arial"/>
              </a:rPr>
              <a:t>asociado </a:t>
            </a:r>
            <a:r>
              <a:rPr sz="1600" spc="-130" dirty="0">
                <a:latin typeface="Arial"/>
                <a:cs typeface="Arial"/>
              </a:rPr>
              <a:t>a </a:t>
            </a:r>
            <a:r>
              <a:rPr sz="1600" spc="-25" dirty="0">
                <a:latin typeface="Arial"/>
                <a:cs typeface="Arial"/>
              </a:rPr>
              <a:t>pórfido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cuprífero)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354" y="192989"/>
            <a:ext cx="679767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9" dirty="0"/>
              <a:t>PERFIL </a:t>
            </a:r>
            <a:r>
              <a:rPr spc="-430" dirty="0"/>
              <a:t>DE </a:t>
            </a:r>
            <a:r>
              <a:rPr spc="-315" dirty="0"/>
              <a:t>ENRIQUECIMIENTO</a:t>
            </a:r>
            <a:r>
              <a:rPr spc="-515" dirty="0"/>
              <a:t> </a:t>
            </a:r>
            <a:r>
              <a:rPr spc="-380" dirty="0"/>
              <a:t>SECUNDARIO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2625" y="913003"/>
            <a:ext cx="8075295" cy="3707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 marR="5080" indent="-339725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60680" algn="l"/>
              </a:tabLst>
            </a:pPr>
            <a:r>
              <a:rPr sz="1800" spc="-160" dirty="0">
                <a:solidFill>
                  <a:srgbClr val="585858"/>
                </a:solidFill>
                <a:latin typeface="Arial"/>
                <a:cs typeface="Arial"/>
              </a:rPr>
              <a:t>El </a:t>
            </a:r>
            <a:r>
              <a:rPr sz="1800" spc="-10" dirty="0">
                <a:solidFill>
                  <a:srgbClr val="585858"/>
                </a:solidFill>
                <a:latin typeface="Arial"/>
                <a:cs typeface="Arial"/>
              </a:rPr>
              <a:t>perfil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alteración/mineralización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descendente </a:t>
            </a:r>
            <a:r>
              <a:rPr sz="1800" spc="-105" dirty="0">
                <a:solidFill>
                  <a:srgbClr val="585858"/>
                </a:solidFill>
                <a:latin typeface="Arial"/>
                <a:cs typeface="Arial"/>
              </a:rPr>
              <a:t>desde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superficie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corresponde </a:t>
            </a:r>
            <a:r>
              <a:rPr sz="1800" spc="-140" dirty="0">
                <a:solidFill>
                  <a:srgbClr val="585858"/>
                </a:solidFill>
                <a:latin typeface="Arial"/>
                <a:cs typeface="Arial"/>
              </a:rPr>
              <a:t>a 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una </a:t>
            </a:r>
            <a:r>
              <a:rPr sz="1800" b="1" spc="-185" dirty="0">
                <a:solidFill>
                  <a:srgbClr val="585858"/>
                </a:solidFill>
                <a:latin typeface="Arial"/>
                <a:cs typeface="Arial"/>
              </a:rPr>
              <a:t>ZONA </a:t>
            </a:r>
            <a:r>
              <a:rPr sz="1800" b="1" spc="-145" dirty="0">
                <a:solidFill>
                  <a:srgbClr val="585858"/>
                </a:solidFill>
                <a:latin typeface="Arial"/>
                <a:cs typeface="Arial"/>
              </a:rPr>
              <a:t>LIXIVIADA</a:t>
            </a:r>
            <a:r>
              <a:rPr sz="1800" spc="-145" dirty="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con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abundantes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óxidos </a:t>
            </a:r>
            <a:r>
              <a:rPr sz="1800" spc="-105" dirty="0">
                <a:solidFill>
                  <a:srgbClr val="585858"/>
                </a:solidFill>
                <a:latin typeface="Arial"/>
                <a:cs typeface="Arial"/>
              </a:rPr>
              <a:t>e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hidróxidos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20" dirty="0">
                <a:solidFill>
                  <a:srgbClr val="585858"/>
                </a:solidFill>
                <a:latin typeface="Arial"/>
                <a:cs typeface="Arial"/>
              </a:rPr>
              <a:t>fierro,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arcillas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y 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cuarzo,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con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valores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200" dirty="0">
                <a:solidFill>
                  <a:srgbClr val="585858"/>
                </a:solidFill>
                <a:latin typeface="Arial"/>
                <a:cs typeface="Arial"/>
              </a:rPr>
              <a:t>Cu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normalmente </a:t>
            </a:r>
            <a:r>
              <a:rPr sz="1800" spc="-30" dirty="0">
                <a:solidFill>
                  <a:srgbClr val="585858"/>
                </a:solidFill>
                <a:latin typeface="Arial"/>
                <a:cs typeface="Arial"/>
              </a:rPr>
              <a:t>por </a:t>
            </a:r>
            <a:r>
              <a:rPr sz="1800" spc="-65" dirty="0">
                <a:solidFill>
                  <a:srgbClr val="585858"/>
                </a:solidFill>
                <a:latin typeface="Arial"/>
                <a:cs typeface="Arial"/>
              </a:rPr>
              <a:t>debajo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del </a:t>
            </a:r>
            <a:r>
              <a:rPr sz="1800" spc="-100" dirty="0">
                <a:solidFill>
                  <a:srgbClr val="585858"/>
                </a:solidFill>
                <a:latin typeface="Arial"/>
                <a:cs typeface="Arial"/>
              </a:rPr>
              <a:t>0.1-0.2%. </a:t>
            </a:r>
            <a:r>
              <a:rPr sz="1800" spc="-145" dirty="0">
                <a:solidFill>
                  <a:srgbClr val="585858"/>
                </a:solidFill>
                <a:latin typeface="Arial"/>
                <a:cs typeface="Arial"/>
              </a:rPr>
              <a:t>Esta </a:t>
            </a:r>
            <a:r>
              <a:rPr sz="1800" spc="-110" dirty="0">
                <a:solidFill>
                  <a:srgbClr val="585858"/>
                </a:solidFill>
                <a:latin typeface="Arial"/>
                <a:cs typeface="Arial"/>
              </a:rPr>
              <a:t>zona </a:t>
            </a:r>
            <a:r>
              <a:rPr sz="1800" spc="-114" dirty="0">
                <a:solidFill>
                  <a:srgbClr val="585858"/>
                </a:solidFill>
                <a:latin typeface="Arial"/>
                <a:cs typeface="Arial"/>
              </a:rPr>
              <a:t>alcanza 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profundidades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b="1" spc="-95" dirty="0">
                <a:solidFill>
                  <a:srgbClr val="585858"/>
                </a:solidFill>
                <a:latin typeface="Arial"/>
                <a:cs typeface="Arial"/>
              </a:rPr>
              <a:t>20 </a:t>
            </a:r>
            <a:r>
              <a:rPr sz="1800" b="1" spc="-114" dirty="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sz="1800" b="1" spc="-95" dirty="0">
                <a:solidFill>
                  <a:srgbClr val="585858"/>
                </a:solidFill>
                <a:latin typeface="Arial"/>
                <a:cs typeface="Arial"/>
              </a:rPr>
              <a:t>25 </a:t>
            </a:r>
            <a:r>
              <a:rPr sz="1800" b="1" spc="-140" dirty="0">
                <a:solidFill>
                  <a:srgbClr val="585858"/>
                </a:solidFill>
                <a:latin typeface="Arial"/>
                <a:cs typeface="Arial"/>
              </a:rPr>
              <a:t>m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(en 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algunos </a:t>
            </a:r>
            <a:r>
              <a:rPr sz="1800" spc="-150" dirty="0">
                <a:solidFill>
                  <a:srgbClr val="585858"/>
                </a:solidFill>
                <a:latin typeface="Arial"/>
                <a:cs typeface="Arial"/>
              </a:rPr>
              <a:t>casos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hasta 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400</a:t>
            </a:r>
            <a:r>
              <a:rPr sz="1800" spc="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m).</a:t>
            </a:r>
            <a:endParaRPr sz="1800">
              <a:latin typeface="Arial"/>
              <a:cs typeface="Arial"/>
            </a:endParaRPr>
          </a:p>
          <a:p>
            <a:pPr marL="352425" marR="5080" indent="-339725" algn="just">
              <a:lnSpc>
                <a:spcPct val="100000"/>
              </a:lnSpc>
              <a:spcBef>
                <a:spcPts val="300"/>
              </a:spcBef>
              <a:buChar char="•"/>
              <a:tabLst>
                <a:tab pos="360680" algn="l"/>
              </a:tabLst>
            </a:pPr>
            <a:r>
              <a:rPr sz="1800" spc="-180" dirty="0">
                <a:solidFill>
                  <a:srgbClr val="585858"/>
                </a:solidFill>
                <a:latin typeface="Arial"/>
                <a:cs typeface="Arial"/>
              </a:rPr>
              <a:t>Le </a:t>
            </a:r>
            <a:r>
              <a:rPr sz="1800" spc="-100" dirty="0">
                <a:solidFill>
                  <a:srgbClr val="585858"/>
                </a:solidFill>
                <a:latin typeface="Arial"/>
                <a:cs typeface="Arial"/>
              </a:rPr>
              <a:t>sigue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sz="1800" spc="-45" dirty="0">
                <a:solidFill>
                  <a:srgbClr val="585858"/>
                </a:solidFill>
                <a:latin typeface="Arial"/>
                <a:cs typeface="Arial"/>
              </a:rPr>
              <a:t>profundidad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una </a:t>
            </a:r>
            <a:r>
              <a:rPr sz="1800" b="1" spc="-190" dirty="0">
                <a:solidFill>
                  <a:srgbClr val="585858"/>
                </a:solidFill>
                <a:latin typeface="Arial"/>
                <a:cs typeface="Arial"/>
              </a:rPr>
              <a:t>ZONA </a:t>
            </a:r>
            <a:r>
              <a:rPr sz="1800" b="1" spc="-170" dirty="0">
                <a:solidFill>
                  <a:srgbClr val="585858"/>
                </a:solidFill>
                <a:latin typeface="Arial"/>
                <a:cs typeface="Arial"/>
              </a:rPr>
              <a:t>OXIDADA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con </a:t>
            </a:r>
            <a:r>
              <a:rPr sz="1800" b="1" spc="-160" dirty="0">
                <a:solidFill>
                  <a:srgbClr val="585858"/>
                </a:solidFill>
                <a:latin typeface="Arial"/>
                <a:cs typeface="Arial"/>
              </a:rPr>
              <a:t>óxidos </a:t>
            </a:r>
            <a:r>
              <a:rPr sz="1800" b="1" spc="-95" dirty="0">
                <a:solidFill>
                  <a:srgbClr val="585858"/>
                </a:solidFill>
                <a:latin typeface="Arial"/>
                <a:cs typeface="Arial"/>
              </a:rPr>
              <a:t>e </a:t>
            </a:r>
            <a:r>
              <a:rPr sz="1800" b="1" spc="-140" dirty="0">
                <a:solidFill>
                  <a:srgbClr val="585858"/>
                </a:solidFill>
                <a:latin typeface="Arial"/>
                <a:cs typeface="Arial"/>
              </a:rPr>
              <a:t>hidróxidos </a:t>
            </a:r>
            <a:r>
              <a:rPr sz="1800" b="1" spc="-120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b="1" spc="-80" dirty="0">
                <a:solidFill>
                  <a:srgbClr val="585858"/>
                </a:solidFill>
                <a:latin typeface="Arial"/>
                <a:cs typeface="Arial"/>
              </a:rPr>
              <a:t>fierro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y  </a:t>
            </a:r>
            <a:r>
              <a:rPr sz="1800" b="1" spc="-120" dirty="0">
                <a:solidFill>
                  <a:srgbClr val="585858"/>
                </a:solidFill>
                <a:latin typeface="Arial"/>
                <a:cs typeface="Arial"/>
              </a:rPr>
              <a:t>mineralización</a:t>
            </a:r>
            <a:r>
              <a:rPr sz="1800" b="1" spc="2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-125" dirty="0">
                <a:solidFill>
                  <a:srgbClr val="585858"/>
                </a:solidFill>
                <a:latin typeface="Arial"/>
                <a:cs typeface="Arial"/>
              </a:rPr>
              <a:t>oxidada </a:t>
            </a:r>
            <a:r>
              <a:rPr sz="1800" b="1" spc="-120" dirty="0">
                <a:solidFill>
                  <a:srgbClr val="585858"/>
                </a:solidFill>
                <a:latin typeface="Arial"/>
                <a:cs typeface="Arial"/>
              </a:rPr>
              <a:t>de  </a:t>
            </a:r>
            <a:r>
              <a:rPr sz="1800" b="1" spc="-140" dirty="0">
                <a:solidFill>
                  <a:srgbClr val="585858"/>
                </a:solidFill>
                <a:latin typeface="Arial"/>
                <a:cs typeface="Arial"/>
              </a:rPr>
              <a:t>cobre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(crisocola,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malaquita,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atacamita, </a:t>
            </a:r>
            <a:r>
              <a:rPr sz="1800" spc="-25" dirty="0">
                <a:solidFill>
                  <a:srgbClr val="585858"/>
                </a:solidFill>
                <a:latin typeface="Arial"/>
                <a:cs typeface="Arial"/>
              </a:rPr>
              <a:t>antlerita,  </a:t>
            </a:r>
            <a:r>
              <a:rPr sz="1800" spc="-40" dirty="0">
                <a:solidFill>
                  <a:srgbClr val="585858"/>
                </a:solidFill>
                <a:latin typeface="Arial"/>
                <a:cs typeface="Arial"/>
              </a:rPr>
              <a:t>brocantita,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etc.),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con </a:t>
            </a:r>
            <a:r>
              <a:rPr sz="1800" spc="-100" dirty="0">
                <a:solidFill>
                  <a:srgbClr val="585858"/>
                </a:solidFill>
                <a:latin typeface="Arial"/>
                <a:cs typeface="Arial"/>
              </a:rPr>
              <a:t>leyes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que pueden superar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el </a:t>
            </a:r>
            <a:r>
              <a:rPr sz="1800" spc="-155" dirty="0">
                <a:solidFill>
                  <a:srgbClr val="585858"/>
                </a:solidFill>
                <a:latin typeface="Arial"/>
                <a:cs typeface="Arial"/>
              </a:rPr>
              <a:t>1%. </a:t>
            </a:r>
            <a:r>
              <a:rPr sz="1800" spc="-145" dirty="0">
                <a:solidFill>
                  <a:srgbClr val="585858"/>
                </a:solidFill>
                <a:latin typeface="Arial"/>
                <a:cs typeface="Arial"/>
              </a:rPr>
              <a:t>Esta  </a:t>
            </a:r>
            <a:r>
              <a:rPr sz="1800" spc="-110" dirty="0">
                <a:solidFill>
                  <a:srgbClr val="585858"/>
                </a:solidFill>
                <a:latin typeface="Arial"/>
                <a:cs typeface="Arial"/>
              </a:rPr>
              <a:t>zona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ocurre  normalmente </a:t>
            </a:r>
            <a:r>
              <a:rPr sz="1800" spc="-30" dirty="0">
                <a:solidFill>
                  <a:srgbClr val="585858"/>
                </a:solidFill>
                <a:latin typeface="Arial"/>
                <a:cs typeface="Arial"/>
              </a:rPr>
              <a:t>entre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los </a:t>
            </a:r>
            <a:r>
              <a:rPr sz="1800" b="1" spc="-90" dirty="0">
                <a:solidFill>
                  <a:srgbClr val="585858"/>
                </a:solidFill>
                <a:latin typeface="Arial"/>
                <a:cs typeface="Arial"/>
              </a:rPr>
              <a:t>25 </a:t>
            </a:r>
            <a:r>
              <a:rPr sz="1800" b="1" spc="-114" dirty="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sz="1800" b="1" spc="-95" dirty="0">
                <a:solidFill>
                  <a:srgbClr val="585858"/>
                </a:solidFill>
                <a:latin typeface="Arial"/>
                <a:cs typeface="Arial"/>
              </a:rPr>
              <a:t>50 </a:t>
            </a:r>
            <a:r>
              <a:rPr sz="1800" b="1" spc="-100" dirty="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sz="1800" spc="-100" dirty="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sz="1800" spc="-65" dirty="0">
                <a:solidFill>
                  <a:srgbClr val="585858"/>
                </a:solidFill>
                <a:latin typeface="Arial"/>
                <a:cs typeface="Arial"/>
              </a:rPr>
              <a:t>bastante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variable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sz="1800" spc="-15" dirty="0">
                <a:solidFill>
                  <a:srgbClr val="585858"/>
                </a:solidFill>
                <a:latin typeface="Arial"/>
                <a:cs typeface="Arial"/>
              </a:rPr>
              <a:t>todo</a:t>
            </a:r>
            <a:r>
              <a:rPr sz="1800" spc="-1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120" dirty="0">
                <a:solidFill>
                  <a:srgbClr val="585858"/>
                </a:solidFill>
                <a:latin typeface="Arial"/>
                <a:cs typeface="Arial"/>
              </a:rPr>
              <a:t>caso.</a:t>
            </a:r>
            <a:endParaRPr sz="1800">
              <a:latin typeface="Arial"/>
              <a:cs typeface="Arial"/>
            </a:endParaRPr>
          </a:p>
          <a:p>
            <a:pPr marL="352425" marR="5080" indent="-339725" algn="just">
              <a:lnSpc>
                <a:spcPct val="100000"/>
              </a:lnSpc>
              <a:spcBef>
                <a:spcPts val="305"/>
              </a:spcBef>
              <a:buChar char="•"/>
              <a:tabLst>
                <a:tab pos="360680" algn="l"/>
              </a:tabLst>
            </a:pPr>
            <a:r>
              <a:rPr sz="1800" spc="-195" dirty="0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sz="1800" spc="-110" dirty="0">
                <a:solidFill>
                  <a:srgbClr val="585858"/>
                </a:solidFill>
                <a:latin typeface="Arial"/>
                <a:cs typeface="Arial"/>
              </a:rPr>
              <a:t>zona </a:t>
            </a:r>
            <a:r>
              <a:rPr sz="1800" spc="-135" dirty="0">
                <a:solidFill>
                  <a:srgbClr val="585858"/>
                </a:solidFill>
                <a:latin typeface="Arial"/>
                <a:cs typeface="Arial"/>
              </a:rPr>
              <a:t>más </a:t>
            </a:r>
            <a:r>
              <a:rPr sz="1800" spc="-45" dirty="0">
                <a:solidFill>
                  <a:srgbClr val="585858"/>
                </a:solidFill>
                <a:latin typeface="Arial"/>
                <a:cs typeface="Arial"/>
              </a:rPr>
              <a:t>profunda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corresponde </a:t>
            </a:r>
            <a:r>
              <a:rPr sz="1800" spc="-140" dirty="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b="1" spc="-170" dirty="0">
                <a:solidFill>
                  <a:srgbClr val="585858"/>
                </a:solidFill>
                <a:latin typeface="Arial"/>
                <a:cs typeface="Arial"/>
              </a:rPr>
              <a:t>ENRIQUECIMIENTO </a:t>
            </a:r>
            <a:r>
              <a:rPr sz="1800" b="1" spc="-204" dirty="0">
                <a:solidFill>
                  <a:srgbClr val="585858"/>
                </a:solidFill>
                <a:latin typeface="Arial"/>
                <a:cs typeface="Arial"/>
              </a:rPr>
              <a:t>SECUNDARIO</a:t>
            </a:r>
            <a:r>
              <a:rPr sz="1800" spc="-204" dirty="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con  </a:t>
            </a:r>
            <a:r>
              <a:rPr sz="1800" spc="-65" dirty="0">
                <a:solidFill>
                  <a:srgbClr val="585858"/>
                </a:solidFill>
                <a:latin typeface="Arial"/>
                <a:cs typeface="Arial"/>
              </a:rPr>
              <a:t>mineralización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principalmente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b="1" spc="-160" dirty="0">
                <a:solidFill>
                  <a:srgbClr val="585858"/>
                </a:solidFill>
                <a:latin typeface="Arial"/>
                <a:cs typeface="Arial"/>
              </a:rPr>
              <a:t>calcosina </a:t>
            </a:r>
            <a:r>
              <a:rPr sz="1800" b="1" spc="-150" dirty="0">
                <a:solidFill>
                  <a:srgbClr val="585858"/>
                </a:solidFill>
                <a:latin typeface="Arial"/>
                <a:cs typeface="Arial"/>
              </a:rPr>
              <a:t>y </a:t>
            </a:r>
            <a:r>
              <a:rPr sz="1800" b="1" spc="-120" dirty="0">
                <a:solidFill>
                  <a:srgbClr val="585858"/>
                </a:solidFill>
                <a:latin typeface="Arial"/>
                <a:cs typeface="Arial"/>
              </a:rPr>
              <a:t>covelina</a:t>
            </a:r>
            <a:r>
              <a:rPr sz="1800" spc="-120" dirty="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con </a:t>
            </a:r>
            <a:r>
              <a:rPr sz="1800" spc="-100" dirty="0">
                <a:solidFill>
                  <a:srgbClr val="585858"/>
                </a:solidFill>
                <a:latin typeface="Arial"/>
                <a:cs typeface="Arial"/>
              </a:rPr>
              <a:t>leyes </a:t>
            </a:r>
            <a:r>
              <a:rPr sz="1800" spc="-25" dirty="0">
                <a:solidFill>
                  <a:srgbClr val="585858"/>
                </a:solidFill>
                <a:latin typeface="Arial"/>
                <a:cs typeface="Arial"/>
              </a:rPr>
              <a:t>entre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1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y </a:t>
            </a:r>
            <a:r>
              <a:rPr sz="1800" spc="-204" dirty="0">
                <a:solidFill>
                  <a:srgbClr val="585858"/>
                </a:solidFill>
                <a:latin typeface="Arial"/>
                <a:cs typeface="Arial"/>
              </a:rPr>
              <a:t>2% </a:t>
            </a:r>
            <a:r>
              <a:rPr sz="1800" spc="-145" dirty="0">
                <a:solidFill>
                  <a:srgbClr val="585858"/>
                </a:solidFill>
                <a:latin typeface="Arial"/>
                <a:cs typeface="Arial"/>
              </a:rPr>
              <a:t>Cu.  Esta</a:t>
            </a:r>
            <a:r>
              <a:rPr sz="1800" spc="2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585858"/>
                </a:solidFill>
                <a:latin typeface="Arial"/>
                <a:cs typeface="Arial"/>
              </a:rPr>
              <a:t>zona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ocurre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normalmente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bajo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los 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50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metros, 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alcanzando </a:t>
            </a:r>
            <a:r>
              <a:rPr sz="1800" spc="-114" dirty="0">
                <a:solidFill>
                  <a:srgbClr val="585858"/>
                </a:solidFill>
                <a:latin typeface="Arial"/>
                <a:cs typeface="Arial"/>
              </a:rPr>
              <a:t>espesores 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en  algunos </a:t>
            </a:r>
            <a:r>
              <a:rPr sz="1800" spc="-150" dirty="0">
                <a:solidFill>
                  <a:srgbClr val="585858"/>
                </a:solidFill>
                <a:latin typeface="Arial"/>
                <a:cs typeface="Arial"/>
              </a:rPr>
              <a:t>casos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hasta </a:t>
            </a:r>
            <a:r>
              <a:rPr sz="1800" b="1" spc="-95" dirty="0">
                <a:solidFill>
                  <a:srgbClr val="585858"/>
                </a:solidFill>
                <a:latin typeface="Arial"/>
                <a:cs typeface="Arial"/>
              </a:rPr>
              <a:t>200</a:t>
            </a:r>
            <a:r>
              <a:rPr sz="1800" b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2425" indent="-339725">
              <a:lnSpc>
                <a:spcPct val="100000"/>
              </a:lnSpc>
              <a:spcBef>
                <a:spcPts val="300"/>
              </a:spcBef>
              <a:buChar char="•"/>
              <a:tabLst>
                <a:tab pos="360045" algn="l"/>
                <a:tab pos="360680" algn="l"/>
              </a:tabLst>
            </a:pPr>
            <a:r>
              <a:rPr sz="1800" spc="-130" dirty="0">
                <a:solidFill>
                  <a:srgbClr val="585858"/>
                </a:solidFill>
                <a:latin typeface="Arial"/>
                <a:cs typeface="Arial"/>
              </a:rPr>
              <a:t>Zona </a:t>
            </a:r>
            <a:r>
              <a:rPr sz="1800" spc="-45" dirty="0">
                <a:solidFill>
                  <a:srgbClr val="585858"/>
                </a:solidFill>
                <a:latin typeface="Arial"/>
                <a:cs typeface="Arial"/>
              </a:rPr>
              <a:t>primaria, </a:t>
            </a:r>
            <a:r>
              <a:rPr sz="1800" spc="-65" dirty="0">
                <a:solidFill>
                  <a:srgbClr val="585858"/>
                </a:solidFill>
                <a:latin typeface="Arial"/>
                <a:cs typeface="Arial"/>
              </a:rPr>
              <a:t>mineralización</a:t>
            </a:r>
            <a:r>
              <a:rPr sz="18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hipógena.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051" y="126314"/>
            <a:ext cx="441896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20" dirty="0"/>
              <a:t>GOSSAN </a:t>
            </a:r>
            <a:r>
              <a:rPr spc="-370" dirty="0"/>
              <a:t>(SOMBRERO </a:t>
            </a:r>
            <a:r>
              <a:rPr spc="-430" dirty="0"/>
              <a:t>DE</a:t>
            </a:r>
            <a:r>
              <a:rPr spc="-235" dirty="0"/>
              <a:t> </a:t>
            </a:r>
            <a:r>
              <a:rPr spc="-245" dirty="0"/>
              <a:t>Fe)</a:t>
            </a:r>
          </a:p>
        </p:txBody>
      </p:sp>
      <p:sp>
        <p:nvSpPr>
          <p:cNvPr id="3" name="object 3"/>
          <p:cNvSpPr/>
          <p:nvPr/>
        </p:nvSpPr>
        <p:spPr>
          <a:xfrm>
            <a:off x="1939676" y="2816111"/>
            <a:ext cx="5273415" cy="1835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6076" y="838276"/>
            <a:ext cx="8075295" cy="1546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 indent="-347345">
              <a:lnSpc>
                <a:spcPct val="100000"/>
              </a:lnSpc>
              <a:spcBef>
                <a:spcPts val="100"/>
              </a:spcBef>
              <a:buChar char="•"/>
              <a:tabLst>
                <a:tab pos="360045" algn="l"/>
                <a:tab pos="360680" algn="l"/>
              </a:tabLst>
            </a:pPr>
            <a:r>
              <a:rPr sz="1800" spc="-190" dirty="0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este </a:t>
            </a:r>
            <a:r>
              <a:rPr sz="1800" spc="-30" dirty="0">
                <a:solidFill>
                  <a:srgbClr val="585858"/>
                </a:solidFill>
                <a:latin typeface="Arial"/>
                <a:cs typeface="Arial"/>
              </a:rPr>
              <a:t>punto, </a:t>
            </a:r>
            <a:r>
              <a:rPr sz="1800" spc="-150" dirty="0">
                <a:solidFill>
                  <a:srgbClr val="585858"/>
                </a:solidFill>
                <a:latin typeface="Arial"/>
                <a:cs typeface="Arial"/>
              </a:rPr>
              <a:t>se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genera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ácido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sulfúrico </a:t>
            </a:r>
            <a:r>
              <a:rPr sz="1800" spc="-135" dirty="0">
                <a:solidFill>
                  <a:srgbClr val="585858"/>
                </a:solidFill>
                <a:latin typeface="Arial"/>
                <a:cs typeface="Arial"/>
              </a:rPr>
              <a:t>(H</a:t>
            </a:r>
            <a:r>
              <a:rPr sz="1800" spc="-202" baseline="-20833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800" spc="-135" dirty="0">
                <a:solidFill>
                  <a:srgbClr val="585858"/>
                </a:solidFill>
                <a:latin typeface="Arial"/>
                <a:cs typeface="Arial"/>
              </a:rPr>
              <a:t>SO</a:t>
            </a:r>
            <a:r>
              <a:rPr sz="1800" spc="-202" baseline="-20833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800" spc="-135" dirty="0">
                <a:solidFill>
                  <a:srgbClr val="585858"/>
                </a:solidFill>
                <a:latin typeface="Arial"/>
                <a:cs typeface="Arial"/>
              </a:rPr>
              <a:t>),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los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complejos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sulfatados </a:t>
            </a:r>
            <a:r>
              <a:rPr sz="1800" spc="-135" dirty="0">
                <a:solidFill>
                  <a:srgbClr val="585858"/>
                </a:solidFill>
                <a:latin typeface="Arial"/>
                <a:cs typeface="Arial"/>
              </a:rPr>
              <a:t>(SO</a:t>
            </a:r>
            <a:r>
              <a:rPr sz="1800" spc="-202" baseline="-20833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800" spc="-202" baseline="25462" dirty="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sz="1800" spc="-135" dirty="0">
                <a:solidFill>
                  <a:srgbClr val="585858"/>
                </a:solidFill>
                <a:latin typeface="Arial"/>
                <a:cs typeface="Arial"/>
              </a:rPr>
              <a:t>)</a:t>
            </a:r>
            <a:r>
              <a:rPr sz="1800" spc="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  <a:p>
            <a:pPr marL="352425">
              <a:lnSpc>
                <a:spcPct val="100000"/>
              </a:lnSpc>
              <a:spcBef>
                <a:spcPts val="5"/>
              </a:spcBef>
            </a:pPr>
            <a:r>
              <a:rPr sz="1800" spc="-155" dirty="0">
                <a:solidFill>
                  <a:srgbClr val="585858"/>
                </a:solidFill>
                <a:latin typeface="Arial"/>
                <a:cs typeface="Arial"/>
              </a:rPr>
              <a:t>se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liberan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los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cationes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metálicos </a:t>
            </a:r>
            <a:r>
              <a:rPr sz="1800" spc="-125" dirty="0">
                <a:solidFill>
                  <a:srgbClr val="585858"/>
                </a:solidFill>
                <a:latin typeface="Arial"/>
                <a:cs typeface="Arial"/>
              </a:rPr>
              <a:t>(Fe, </a:t>
            </a:r>
            <a:r>
              <a:rPr sz="1800" spc="-155" dirty="0">
                <a:solidFill>
                  <a:srgbClr val="585858"/>
                </a:solidFill>
                <a:latin typeface="Arial"/>
                <a:cs typeface="Arial"/>
              </a:rPr>
              <a:t>Cu, </a:t>
            </a:r>
            <a:r>
              <a:rPr sz="1800" spc="-125" dirty="0">
                <a:solidFill>
                  <a:srgbClr val="585858"/>
                </a:solidFill>
                <a:latin typeface="Arial"/>
                <a:cs typeface="Arial"/>
              </a:rPr>
              <a:t>Ag,</a:t>
            </a:r>
            <a:r>
              <a:rPr sz="1800" spc="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etc.)</a:t>
            </a:r>
            <a:endParaRPr sz="1800">
              <a:latin typeface="Arial"/>
              <a:cs typeface="Arial"/>
            </a:endParaRPr>
          </a:p>
          <a:p>
            <a:pPr marL="398145" indent="-385445">
              <a:lnSpc>
                <a:spcPct val="100000"/>
              </a:lnSpc>
              <a:spcBef>
                <a:spcPts val="1605"/>
              </a:spcBef>
              <a:buSzPct val="133333"/>
              <a:buChar char="•"/>
              <a:tabLst>
                <a:tab pos="398145" algn="l"/>
                <a:tab pos="398780" algn="l"/>
              </a:tabLst>
            </a:pPr>
            <a:r>
              <a:rPr sz="1800" spc="-195" dirty="0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oxidación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sulfuros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150" dirty="0">
                <a:solidFill>
                  <a:srgbClr val="585858"/>
                </a:solidFill>
                <a:latin typeface="Arial"/>
                <a:cs typeface="Arial"/>
              </a:rPr>
              <a:t>Fe, </a:t>
            </a:r>
            <a:r>
              <a:rPr sz="1800" spc="-45" dirty="0">
                <a:solidFill>
                  <a:srgbClr val="585858"/>
                </a:solidFill>
                <a:latin typeface="Arial"/>
                <a:cs typeface="Arial"/>
              </a:rPr>
              <a:t>libera </a:t>
            </a:r>
            <a:r>
              <a:rPr sz="1800" spc="-140" dirty="0">
                <a:solidFill>
                  <a:srgbClr val="585858"/>
                </a:solidFill>
                <a:latin typeface="Arial"/>
                <a:cs typeface="Arial"/>
              </a:rPr>
              <a:t>Fe</a:t>
            </a:r>
            <a:r>
              <a:rPr sz="1800" spc="-209" baseline="25462" dirty="0">
                <a:solidFill>
                  <a:srgbClr val="585858"/>
                </a:solidFill>
                <a:latin typeface="Arial"/>
                <a:cs typeface="Arial"/>
              </a:rPr>
              <a:t>2+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y </a:t>
            </a:r>
            <a:r>
              <a:rPr sz="1800" spc="-140" dirty="0">
                <a:solidFill>
                  <a:srgbClr val="585858"/>
                </a:solidFill>
                <a:latin typeface="Arial"/>
                <a:cs typeface="Arial"/>
              </a:rPr>
              <a:t>Fe</a:t>
            </a:r>
            <a:r>
              <a:rPr sz="1800" spc="-209" baseline="25462" dirty="0">
                <a:solidFill>
                  <a:srgbClr val="585858"/>
                </a:solidFill>
                <a:latin typeface="Arial"/>
                <a:cs typeface="Arial"/>
              </a:rPr>
              <a:t>3+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generando 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nuevos</a:t>
            </a:r>
            <a:r>
              <a:rPr sz="1800" spc="-1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minerales</a:t>
            </a:r>
            <a:endParaRPr sz="1800">
              <a:latin typeface="Arial"/>
              <a:cs typeface="Arial"/>
            </a:endParaRPr>
          </a:p>
          <a:p>
            <a:pPr marL="398145" indent="-385445">
              <a:lnSpc>
                <a:spcPct val="100000"/>
              </a:lnSpc>
              <a:spcBef>
                <a:spcPts val="1600"/>
              </a:spcBef>
              <a:buSzPct val="133333"/>
              <a:buChar char="•"/>
              <a:tabLst>
                <a:tab pos="398145" algn="l"/>
                <a:tab pos="398780" algn="l"/>
              </a:tabLst>
            </a:pP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Minerales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característicos: </a:t>
            </a:r>
            <a:r>
              <a:rPr sz="1800" spc="-40" dirty="0">
                <a:solidFill>
                  <a:srgbClr val="585858"/>
                </a:solidFill>
                <a:latin typeface="Arial"/>
                <a:cs typeface="Arial"/>
              </a:rPr>
              <a:t>hematita,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magnetita, </a:t>
            </a:r>
            <a:r>
              <a:rPr sz="1800" spc="-40" dirty="0">
                <a:solidFill>
                  <a:srgbClr val="585858"/>
                </a:solidFill>
                <a:latin typeface="Arial"/>
                <a:cs typeface="Arial"/>
              </a:rPr>
              <a:t>goethita, </a:t>
            </a:r>
            <a:r>
              <a:rPr sz="1800" spc="-25" dirty="0">
                <a:solidFill>
                  <a:srgbClr val="585858"/>
                </a:solidFill>
                <a:latin typeface="Arial"/>
                <a:cs typeface="Arial"/>
              </a:rPr>
              <a:t>limonita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y</a:t>
            </a:r>
            <a:r>
              <a:rPr sz="1800" spc="-2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585858"/>
                </a:solidFill>
                <a:latin typeface="Arial"/>
                <a:cs typeface="Arial"/>
              </a:rPr>
              <a:t>jarosita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354" y="117094"/>
            <a:ext cx="38233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5" dirty="0"/>
              <a:t>ZONA </a:t>
            </a:r>
            <a:r>
              <a:rPr spc="-254" dirty="0"/>
              <a:t>LIXIVIADA</a:t>
            </a:r>
            <a:r>
              <a:rPr spc="-50" dirty="0"/>
              <a:t> </a:t>
            </a:r>
            <a:r>
              <a:rPr spc="-450" dirty="0"/>
              <a:t>ESTÉRIL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7197" y="773154"/>
            <a:ext cx="8546465" cy="301815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40360" indent="-327660">
              <a:lnSpc>
                <a:spcPct val="100000"/>
              </a:lnSpc>
              <a:spcBef>
                <a:spcPts val="420"/>
              </a:spcBef>
              <a:buChar char="•"/>
              <a:tabLst>
                <a:tab pos="339725" algn="l"/>
                <a:tab pos="340360" algn="l"/>
                <a:tab pos="1116965" algn="l"/>
                <a:tab pos="1416050" algn="l"/>
                <a:tab pos="2499995" algn="l"/>
                <a:tab pos="2873375" algn="l"/>
                <a:tab pos="3279140" algn="l"/>
                <a:tab pos="4173220" algn="l"/>
                <a:tab pos="5165725" algn="l"/>
                <a:tab pos="5537835" algn="l"/>
                <a:tab pos="5926455" algn="l"/>
                <a:tab pos="7040245" algn="l"/>
                <a:tab pos="7755255" algn="l"/>
                <a:tab pos="7995920" algn="l"/>
              </a:tabLst>
            </a:pPr>
            <a:r>
              <a:rPr sz="1800" spc="-220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800" spc="-150" dirty="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sz="1800" spc="-30" dirty="0">
                <a:solidFill>
                  <a:srgbClr val="585858"/>
                </a:solidFill>
                <a:latin typeface="Arial"/>
                <a:cs typeface="Arial"/>
              </a:rPr>
              <a:t>urr</a:t>
            </a:r>
            <a:r>
              <a:rPr sz="1800" spc="-35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1800" b="1" spc="-90" dirty="0">
                <a:solidFill>
                  <a:srgbClr val="585858"/>
                </a:solidFill>
                <a:latin typeface="Arial"/>
                <a:cs typeface="Arial"/>
              </a:rPr>
              <a:t>lixi</a:t>
            </a:r>
            <a:r>
              <a:rPr sz="1800" b="1" spc="-145" dirty="0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sz="1800" b="1" spc="-8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800" b="1" spc="-170" dirty="0">
                <a:solidFill>
                  <a:srgbClr val="585858"/>
                </a:solidFill>
                <a:latin typeface="Arial"/>
                <a:cs typeface="Arial"/>
              </a:rPr>
              <a:t>ac</a:t>
            </a:r>
            <a:r>
              <a:rPr sz="1800" b="1" spc="-9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800" b="1" spc="-145" dirty="0">
                <a:solidFill>
                  <a:srgbClr val="585858"/>
                </a:solidFill>
                <a:latin typeface="Arial"/>
                <a:cs typeface="Arial"/>
              </a:rPr>
              <a:t>ó</a:t>
            </a:r>
            <a:r>
              <a:rPr sz="1800" b="1" spc="-135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1800" b="1" spc="-130" dirty="0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sz="1800" b="1" spc="-11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1800" b="1" spc="-75" dirty="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sz="1800" b="1" spc="-210" dirty="0">
                <a:solidFill>
                  <a:srgbClr val="585858"/>
                </a:solidFill>
                <a:latin typeface="Arial"/>
                <a:cs typeface="Arial"/>
              </a:rPr>
              <a:t>os</a:t>
            </a:r>
            <a:r>
              <a:rPr sz="1800" b="1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1800" b="1" spc="-300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1800" b="1" spc="-135" dirty="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sz="1800" b="1" spc="-75" dirty="0">
                <a:solidFill>
                  <a:srgbClr val="585858"/>
                </a:solidFill>
                <a:latin typeface="Arial"/>
                <a:cs typeface="Arial"/>
              </a:rPr>
              <a:t>lfu</a:t>
            </a:r>
            <a:r>
              <a:rPr sz="1800" b="1" spc="-85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1800" b="1" spc="-145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800" b="1" spc="-285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1800" spc="-40" dirty="0">
                <a:solidFill>
                  <a:srgbClr val="585858"/>
                </a:solidFill>
                <a:latin typeface="Arial"/>
                <a:cs typeface="Arial"/>
              </a:rPr>
              <a:t>produc</a:t>
            </a:r>
            <a:r>
              <a:rPr sz="1800" spc="-20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1800" spc="5" dirty="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sz="1800" spc="-170" dirty="0">
                <a:solidFill>
                  <a:srgbClr val="585858"/>
                </a:solidFill>
                <a:latin typeface="Arial"/>
                <a:cs typeface="Arial"/>
              </a:rPr>
              <a:t>as</a:t>
            </a:r>
            <a:r>
              <a:rPr sz="18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solucion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800" spc="-200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1800" spc="-110" dirty="0">
                <a:solidFill>
                  <a:srgbClr val="585858"/>
                </a:solidFill>
                <a:latin typeface="Arial"/>
                <a:cs typeface="Arial"/>
              </a:rPr>
              <a:t>ácidas</a:t>
            </a:r>
            <a:r>
              <a:rPr sz="18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1800" spc="-150" dirty="0">
                <a:solidFill>
                  <a:srgbClr val="585858"/>
                </a:solidFill>
                <a:latin typeface="Arial"/>
                <a:cs typeface="Arial"/>
              </a:rPr>
              <a:t>ag</a:t>
            </a:r>
            <a:r>
              <a:rPr sz="1800" spc="-140" dirty="0">
                <a:solidFill>
                  <a:srgbClr val="585858"/>
                </a:solidFill>
                <a:latin typeface="Arial"/>
                <a:cs typeface="Arial"/>
              </a:rPr>
              <a:t>uas</a:t>
            </a:r>
            <a:endParaRPr sz="1800">
              <a:latin typeface="Arial"/>
              <a:cs typeface="Arial"/>
            </a:endParaRPr>
          </a:p>
          <a:p>
            <a:pPr marL="339725">
              <a:lnSpc>
                <a:spcPct val="100000"/>
              </a:lnSpc>
              <a:spcBef>
                <a:spcPts val="325"/>
              </a:spcBef>
            </a:pP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meteóricas percolantes </a:t>
            </a:r>
            <a:r>
              <a:rPr sz="1800" spc="-100" dirty="0">
                <a:solidFill>
                  <a:srgbClr val="585858"/>
                </a:solidFill>
                <a:latin typeface="Arial"/>
                <a:cs typeface="Arial"/>
              </a:rPr>
              <a:t>hacia </a:t>
            </a:r>
            <a:r>
              <a:rPr sz="1800" spc="-45" dirty="0">
                <a:solidFill>
                  <a:srgbClr val="585858"/>
                </a:solidFill>
                <a:latin typeface="Arial"/>
                <a:cs typeface="Arial"/>
              </a:rPr>
              <a:t>el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nivel</a:t>
            </a:r>
            <a:r>
              <a:rPr sz="1800" spc="-11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585858"/>
                </a:solidFill>
                <a:latin typeface="Arial"/>
                <a:cs typeface="Arial"/>
              </a:rPr>
              <a:t>freático.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340360" indent="-327660">
              <a:lnSpc>
                <a:spcPct val="100000"/>
              </a:lnSpc>
              <a:spcBef>
                <a:spcPts val="1145"/>
              </a:spcBef>
              <a:buChar char="•"/>
              <a:tabLst>
                <a:tab pos="339725" algn="l"/>
                <a:tab pos="340360" algn="l"/>
              </a:tabLst>
            </a:pPr>
            <a:r>
              <a:rPr sz="1800" spc="-215" dirty="0">
                <a:solidFill>
                  <a:srgbClr val="585858"/>
                </a:solidFill>
                <a:latin typeface="Arial"/>
                <a:cs typeface="Arial"/>
              </a:rPr>
              <a:t>Su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desarrollo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dependerá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sz="1800" spc="-100" dirty="0">
                <a:solidFill>
                  <a:srgbClr val="585858"/>
                </a:solidFill>
                <a:latin typeface="Arial"/>
                <a:cs typeface="Arial"/>
              </a:rPr>
              <a:t>capacidad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65" dirty="0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sz="1800" b="1" spc="-120" dirty="0">
                <a:solidFill>
                  <a:srgbClr val="585858"/>
                </a:solidFill>
                <a:latin typeface="Arial"/>
                <a:cs typeface="Arial"/>
              </a:rPr>
              <a:t>mineralización </a:t>
            </a:r>
            <a:r>
              <a:rPr sz="1800" b="1" spc="-140" dirty="0">
                <a:solidFill>
                  <a:srgbClr val="585858"/>
                </a:solidFill>
                <a:latin typeface="Arial"/>
                <a:cs typeface="Arial"/>
              </a:rPr>
              <a:t>hipógena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sz="1800" spc="-2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generar</a:t>
            </a:r>
            <a:endParaRPr sz="1800">
              <a:latin typeface="Arial"/>
              <a:cs typeface="Arial"/>
            </a:endParaRPr>
          </a:p>
          <a:p>
            <a:pPr marL="339725">
              <a:lnSpc>
                <a:spcPct val="100000"/>
              </a:lnSpc>
              <a:spcBef>
                <a:spcPts val="325"/>
              </a:spcBef>
            </a:pP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soluciones </a:t>
            </a:r>
            <a:r>
              <a:rPr sz="1800" spc="-114" dirty="0">
                <a:solidFill>
                  <a:srgbClr val="585858"/>
                </a:solidFill>
                <a:latin typeface="Arial"/>
                <a:cs typeface="Arial"/>
              </a:rPr>
              <a:t>ácidas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(ácido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sulfúrico), </a:t>
            </a:r>
            <a:r>
              <a:rPr sz="1800" spc="-105" dirty="0">
                <a:solidFill>
                  <a:srgbClr val="585858"/>
                </a:solidFill>
                <a:latin typeface="Arial"/>
                <a:cs typeface="Arial"/>
              </a:rPr>
              <a:t>pues </a:t>
            </a:r>
            <a:r>
              <a:rPr sz="1800" b="1" spc="-145" dirty="0">
                <a:solidFill>
                  <a:srgbClr val="585858"/>
                </a:solidFill>
                <a:latin typeface="Arial"/>
                <a:cs typeface="Arial"/>
              </a:rPr>
              <a:t>condicionan </a:t>
            </a:r>
            <a:r>
              <a:rPr sz="1800" b="1" spc="-80" dirty="0">
                <a:solidFill>
                  <a:srgbClr val="585858"/>
                </a:solidFill>
                <a:latin typeface="Arial"/>
                <a:cs typeface="Arial"/>
              </a:rPr>
              <a:t>el </a:t>
            </a:r>
            <a:r>
              <a:rPr sz="1800" b="1" spc="-160" dirty="0">
                <a:solidFill>
                  <a:srgbClr val="585858"/>
                </a:solidFill>
                <a:latin typeface="Arial"/>
                <a:cs typeface="Arial"/>
              </a:rPr>
              <a:t>proceso </a:t>
            </a:r>
            <a:r>
              <a:rPr sz="1800" b="1" spc="-114" dirty="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sz="1800" b="1" spc="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-110" dirty="0">
                <a:solidFill>
                  <a:srgbClr val="585858"/>
                </a:solidFill>
                <a:latin typeface="Arial"/>
                <a:cs typeface="Arial"/>
              </a:rPr>
              <a:t>lixiviación.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340360" marR="5080" indent="-327660" algn="just">
              <a:lnSpc>
                <a:spcPct val="114999"/>
              </a:lnSpc>
              <a:spcBef>
                <a:spcPts val="1210"/>
              </a:spcBef>
              <a:buChar char="•"/>
              <a:tabLst>
                <a:tab pos="340360" algn="l"/>
              </a:tabLst>
            </a:pPr>
            <a:r>
              <a:rPr sz="1800" spc="-145" dirty="0">
                <a:solidFill>
                  <a:srgbClr val="585858"/>
                </a:solidFill>
                <a:latin typeface="Arial"/>
                <a:cs typeface="Arial"/>
              </a:rPr>
              <a:t>Esta </a:t>
            </a:r>
            <a:r>
              <a:rPr sz="1800" spc="-110" dirty="0">
                <a:solidFill>
                  <a:srgbClr val="585858"/>
                </a:solidFill>
                <a:latin typeface="Arial"/>
                <a:cs typeface="Arial"/>
              </a:rPr>
              <a:t>zona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está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caracterizada </a:t>
            </a:r>
            <a:r>
              <a:rPr sz="1800" spc="-30" dirty="0">
                <a:solidFill>
                  <a:srgbClr val="585858"/>
                </a:solidFill>
                <a:latin typeface="Arial"/>
                <a:cs typeface="Arial"/>
              </a:rPr>
              <a:t>por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una </a:t>
            </a:r>
            <a:r>
              <a:rPr sz="1800" b="1" spc="-65" dirty="0">
                <a:solidFill>
                  <a:srgbClr val="585858"/>
                </a:solidFill>
                <a:latin typeface="Arial"/>
                <a:cs typeface="Arial"/>
              </a:rPr>
              <a:t>alta </a:t>
            </a:r>
            <a:r>
              <a:rPr sz="1800" b="1" spc="-145" dirty="0">
                <a:solidFill>
                  <a:srgbClr val="585858"/>
                </a:solidFill>
                <a:latin typeface="Arial"/>
                <a:cs typeface="Arial"/>
              </a:rPr>
              <a:t>presencia </a:t>
            </a:r>
            <a:r>
              <a:rPr sz="1800" b="1" spc="-120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b="1" spc="-140" dirty="0">
                <a:solidFill>
                  <a:srgbClr val="585858"/>
                </a:solidFill>
                <a:latin typeface="Arial"/>
                <a:cs typeface="Arial"/>
              </a:rPr>
              <a:t>oquedades</a:t>
            </a:r>
            <a:r>
              <a:rPr sz="1800" spc="-140" dirty="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sz="1800" b="1" spc="-125" dirty="0">
                <a:solidFill>
                  <a:srgbClr val="585858"/>
                </a:solidFill>
                <a:latin typeface="Arial"/>
                <a:cs typeface="Arial"/>
              </a:rPr>
              <a:t>boxwork </a:t>
            </a:r>
            <a:r>
              <a:rPr sz="1800" spc="-45" dirty="0">
                <a:solidFill>
                  <a:srgbClr val="585858"/>
                </a:solidFill>
                <a:latin typeface="Arial"/>
                <a:cs typeface="Arial"/>
              </a:rPr>
              <a:t>(producto 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lixiviación), </a:t>
            </a:r>
            <a:r>
              <a:rPr sz="1800" b="1" spc="-150" dirty="0">
                <a:solidFill>
                  <a:srgbClr val="585858"/>
                </a:solidFill>
                <a:latin typeface="Arial"/>
                <a:cs typeface="Arial"/>
              </a:rPr>
              <a:t>cuarzo </a:t>
            </a:r>
            <a:r>
              <a:rPr sz="1800" b="1" spc="-114" dirty="0">
                <a:solidFill>
                  <a:srgbClr val="585858"/>
                </a:solidFill>
                <a:latin typeface="Arial"/>
                <a:cs typeface="Arial"/>
              </a:rPr>
              <a:t>residual</a:t>
            </a:r>
            <a:r>
              <a:rPr sz="1800" spc="-114" dirty="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sz="1800" b="1" spc="-130" dirty="0">
                <a:solidFill>
                  <a:srgbClr val="585858"/>
                </a:solidFill>
                <a:latin typeface="Arial"/>
                <a:cs typeface="Arial"/>
              </a:rPr>
              <a:t>arcillas </a:t>
            </a:r>
            <a:r>
              <a:rPr sz="1800" b="1" spc="-150" dirty="0">
                <a:solidFill>
                  <a:srgbClr val="585858"/>
                </a:solidFill>
                <a:latin typeface="Arial"/>
                <a:cs typeface="Arial"/>
              </a:rPr>
              <a:t>y </a:t>
            </a:r>
            <a:r>
              <a:rPr sz="1800" b="1" spc="-125" dirty="0">
                <a:solidFill>
                  <a:srgbClr val="585858"/>
                </a:solidFill>
                <a:latin typeface="Arial"/>
                <a:cs typeface="Arial"/>
              </a:rPr>
              <a:t>minerales </a:t>
            </a:r>
            <a:r>
              <a:rPr sz="1800" b="1" spc="-120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b="1" spc="-140" dirty="0">
                <a:solidFill>
                  <a:srgbClr val="585858"/>
                </a:solidFill>
                <a:latin typeface="Arial"/>
                <a:cs typeface="Arial"/>
              </a:rPr>
              <a:t>Fe</a:t>
            </a:r>
            <a:r>
              <a:rPr sz="1800" spc="-140" dirty="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como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Hematita, </a:t>
            </a:r>
            <a:r>
              <a:rPr sz="1800" spc="-40" dirty="0">
                <a:solidFill>
                  <a:srgbClr val="585858"/>
                </a:solidFill>
                <a:latin typeface="Arial"/>
                <a:cs typeface="Arial"/>
              </a:rPr>
              <a:t>Magnetita. 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Goethita, Limonita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y</a:t>
            </a:r>
            <a:r>
              <a:rPr sz="180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Jarosita.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9744" y="300228"/>
            <a:ext cx="7082069" cy="4476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354" y="117094"/>
            <a:ext cx="27228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5" dirty="0"/>
              <a:t>ZONA </a:t>
            </a:r>
            <a:r>
              <a:rPr spc="-434" dirty="0"/>
              <a:t>DE</a:t>
            </a:r>
            <a:r>
              <a:rPr spc="-55" dirty="0"/>
              <a:t> </a:t>
            </a:r>
            <a:r>
              <a:rPr spc="-365" dirty="0"/>
              <a:t>ÓXIDOS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7197" y="773154"/>
            <a:ext cx="8547735" cy="416877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40360" indent="-327660">
              <a:lnSpc>
                <a:spcPct val="100000"/>
              </a:lnSpc>
              <a:spcBef>
                <a:spcPts val="420"/>
              </a:spcBef>
              <a:buChar char="•"/>
              <a:tabLst>
                <a:tab pos="339725" algn="l"/>
                <a:tab pos="340360" algn="l"/>
              </a:tabLst>
            </a:pPr>
            <a:r>
              <a:rPr sz="1800" spc="-130" dirty="0">
                <a:solidFill>
                  <a:srgbClr val="585858"/>
                </a:solidFill>
                <a:latin typeface="Arial"/>
                <a:cs typeface="Arial"/>
              </a:rPr>
              <a:t>Zona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oxidante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cual </a:t>
            </a:r>
            <a:r>
              <a:rPr sz="1800" spc="-155" dirty="0">
                <a:solidFill>
                  <a:srgbClr val="585858"/>
                </a:solidFill>
                <a:latin typeface="Arial"/>
                <a:cs typeface="Arial"/>
              </a:rPr>
              <a:t>se </a:t>
            </a:r>
            <a:r>
              <a:rPr sz="1800" spc="-40" dirty="0">
                <a:solidFill>
                  <a:srgbClr val="585858"/>
                </a:solidFill>
                <a:latin typeface="Arial"/>
                <a:cs typeface="Arial"/>
              </a:rPr>
              <a:t>forman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óxidos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y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minerales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estables en </a:t>
            </a:r>
            <a:r>
              <a:rPr sz="1800" spc="-110" dirty="0">
                <a:solidFill>
                  <a:srgbClr val="585858"/>
                </a:solidFill>
                <a:latin typeface="Arial"/>
                <a:cs typeface="Arial"/>
              </a:rPr>
              <a:t>estas</a:t>
            </a:r>
            <a:r>
              <a:rPr sz="1800" spc="-3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condiciones.</a:t>
            </a:r>
            <a:endParaRPr sz="1800">
              <a:latin typeface="Arial"/>
              <a:cs typeface="Arial"/>
            </a:endParaRPr>
          </a:p>
          <a:p>
            <a:pPr marL="339725">
              <a:lnSpc>
                <a:spcPct val="100000"/>
              </a:lnSpc>
              <a:spcBef>
                <a:spcPts val="325"/>
              </a:spcBef>
            </a:pP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Ocurre </a:t>
            </a:r>
            <a:r>
              <a:rPr sz="1800" spc="-35" dirty="0">
                <a:solidFill>
                  <a:srgbClr val="585858"/>
                </a:solidFill>
                <a:latin typeface="Arial"/>
                <a:cs typeface="Arial"/>
              </a:rPr>
              <a:t>justo </a:t>
            </a:r>
            <a:r>
              <a:rPr sz="1800" spc="-30" dirty="0">
                <a:solidFill>
                  <a:srgbClr val="585858"/>
                </a:solidFill>
                <a:latin typeface="Arial"/>
                <a:cs typeface="Arial"/>
              </a:rPr>
              <a:t>por </a:t>
            </a:r>
            <a:r>
              <a:rPr sz="1800" b="1" spc="-140" dirty="0">
                <a:solidFill>
                  <a:srgbClr val="585858"/>
                </a:solidFill>
                <a:latin typeface="Arial"/>
                <a:cs typeface="Arial"/>
              </a:rPr>
              <a:t>sobre </a:t>
            </a:r>
            <a:r>
              <a:rPr sz="1800" b="1" spc="-80" dirty="0">
                <a:solidFill>
                  <a:srgbClr val="585858"/>
                </a:solidFill>
                <a:latin typeface="Arial"/>
                <a:cs typeface="Arial"/>
              </a:rPr>
              <a:t>el </a:t>
            </a:r>
            <a:r>
              <a:rPr sz="1800" b="1" spc="-100" dirty="0">
                <a:solidFill>
                  <a:srgbClr val="585858"/>
                </a:solidFill>
                <a:latin typeface="Arial"/>
                <a:cs typeface="Arial"/>
              </a:rPr>
              <a:t>nivel</a:t>
            </a:r>
            <a:r>
              <a:rPr sz="1800" b="1" spc="-2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-85" dirty="0">
                <a:solidFill>
                  <a:srgbClr val="585858"/>
                </a:solidFill>
                <a:latin typeface="Arial"/>
                <a:cs typeface="Arial"/>
              </a:rPr>
              <a:t>freático.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340360" indent="-327660">
              <a:lnSpc>
                <a:spcPct val="100000"/>
              </a:lnSpc>
              <a:spcBef>
                <a:spcPts val="1145"/>
              </a:spcBef>
              <a:buChar char="•"/>
              <a:tabLst>
                <a:tab pos="339725" algn="l"/>
                <a:tab pos="340360" algn="l"/>
              </a:tabLst>
            </a:pPr>
            <a:r>
              <a:rPr sz="1800" spc="-215" dirty="0">
                <a:solidFill>
                  <a:srgbClr val="585858"/>
                </a:solidFill>
                <a:latin typeface="Arial"/>
                <a:cs typeface="Arial"/>
              </a:rPr>
              <a:t>Su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desarrollo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depende</a:t>
            </a:r>
            <a:r>
              <a:rPr sz="1800" spc="-25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de:</a:t>
            </a:r>
            <a:endParaRPr sz="1800">
              <a:latin typeface="Arial"/>
              <a:cs typeface="Arial"/>
            </a:endParaRPr>
          </a:p>
          <a:p>
            <a:pPr marL="788035" lvl="1" indent="-323215">
              <a:lnSpc>
                <a:spcPct val="100000"/>
              </a:lnSpc>
              <a:spcBef>
                <a:spcPts val="720"/>
              </a:spcBef>
              <a:buFont typeface="DejaVu Sans"/>
              <a:buChar char="➢"/>
              <a:tabLst>
                <a:tab pos="788670" algn="l"/>
              </a:tabLst>
            </a:pPr>
            <a:r>
              <a:rPr sz="1800" spc="-105" dirty="0">
                <a:solidFill>
                  <a:srgbClr val="585858"/>
                </a:solidFill>
                <a:latin typeface="Arial"/>
                <a:cs typeface="Arial"/>
              </a:rPr>
              <a:t>Eficacia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lixiviación: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si </a:t>
            </a:r>
            <a:r>
              <a:rPr sz="1800" spc="-150" dirty="0">
                <a:solidFill>
                  <a:srgbClr val="585858"/>
                </a:solidFill>
                <a:latin typeface="Arial"/>
                <a:cs typeface="Arial"/>
              </a:rPr>
              <a:t>es </a:t>
            </a:r>
            <a:r>
              <a:rPr sz="1800" spc="-65" dirty="0">
                <a:solidFill>
                  <a:srgbClr val="585858"/>
                </a:solidFill>
                <a:latin typeface="Arial"/>
                <a:cs typeface="Arial"/>
              </a:rPr>
              <a:t>muy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eficaz,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sz="1800" spc="-105" dirty="0">
                <a:solidFill>
                  <a:srgbClr val="585858"/>
                </a:solidFill>
                <a:latin typeface="Arial"/>
                <a:cs typeface="Arial"/>
              </a:rPr>
              <a:t>acidez 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necesaria </a:t>
            </a:r>
            <a:r>
              <a:rPr sz="1800" spc="-100" dirty="0">
                <a:solidFill>
                  <a:srgbClr val="585858"/>
                </a:solidFill>
                <a:latin typeface="Arial"/>
                <a:cs typeface="Arial"/>
              </a:rPr>
              <a:t>será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demasiado </a:t>
            </a:r>
            <a:r>
              <a:rPr sz="1800" spc="-45" dirty="0">
                <a:solidFill>
                  <a:srgbClr val="585858"/>
                </a:solidFill>
                <a:latin typeface="Arial"/>
                <a:cs typeface="Arial"/>
              </a:rPr>
              <a:t>alta,</a:t>
            </a:r>
            <a:endParaRPr sz="1800">
              <a:latin typeface="Arial"/>
              <a:cs typeface="Arial"/>
            </a:endParaRPr>
          </a:p>
          <a:p>
            <a:pPr marL="736600">
              <a:lnSpc>
                <a:spcPct val="100000"/>
              </a:lnSpc>
              <a:spcBef>
                <a:spcPts val="330"/>
              </a:spcBef>
            </a:pPr>
            <a:r>
              <a:rPr sz="1800" spc="-45" dirty="0">
                <a:solidFill>
                  <a:srgbClr val="585858"/>
                </a:solidFill>
                <a:latin typeface="Arial"/>
                <a:cs typeface="Arial"/>
              </a:rPr>
              <a:t>impidiendo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precipitación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minerales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(inestables </a:t>
            </a:r>
            <a:r>
              <a:rPr sz="1800" spc="-140" dirty="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sz="1800" spc="-120" dirty="0">
                <a:solidFill>
                  <a:srgbClr val="585858"/>
                </a:solidFill>
                <a:latin typeface="Arial"/>
                <a:cs typeface="Arial"/>
              </a:rPr>
              <a:t>pH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muy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bajo)</a:t>
            </a:r>
            <a:endParaRPr sz="1800">
              <a:latin typeface="Arial"/>
              <a:cs typeface="Arial"/>
            </a:endParaRPr>
          </a:p>
          <a:p>
            <a:pPr marL="736600" lvl="1" indent="-271780">
              <a:lnSpc>
                <a:spcPct val="100000"/>
              </a:lnSpc>
              <a:spcBef>
                <a:spcPts val="720"/>
              </a:spcBef>
              <a:buFont typeface="DejaVu Sans"/>
              <a:buChar char="➢"/>
              <a:tabLst>
                <a:tab pos="736600" algn="l"/>
              </a:tabLst>
            </a:pPr>
            <a:r>
              <a:rPr sz="1800" spc="-110" dirty="0">
                <a:solidFill>
                  <a:srgbClr val="585858"/>
                </a:solidFill>
                <a:latin typeface="Arial"/>
                <a:cs typeface="Arial"/>
              </a:rPr>
              <a:t>Eficacia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del </a:t>
            </a:r>
            <a:r>
              <a:rPr sz="1800" spc="-40" dirty="0">
                <a:solidFill>
                  <a:srgbClr val="585858"/>
                </a:solidFill>
                <a:latin typeface="Arial"/>
                <a:cs typeface="Arial"/>
              </a:rPr>
              <a:t>transporte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 descendente.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585858"/>
              </a:buClr>
              <a:buFont typeface="DejaVu Sans"/>
              <a:buChar char="➢"/>
            </a:pPr>
            <a:endParaRPr sz="3100">
              <a:latin typeface="Times New Roman"/>
              <a:cs typeface="Times New Roman"/>
            </a:endParaRPr>
          </a:p>
          <a:p>
            <a:pPr marL="340360" indent="-327660">
              <a:lnSpc>
                <a:spcPct val="100000"/>
              </a:lnSpc>
              <a:spcBef>
                <a:spcPts val="5"/>
              </a:spcBef>
              <a:buChar char="•"/>
              <a:tabLst>
                <a:tab pos="339725" algn="l"/>
                <a:tab pos="340360" algn="l"/>
              </a:tabLst>
            </a:pPr>
            <a:r>
              <a:rPr sz="1800" spc="-195" dirty="0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formación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óxidos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puede </a:t>
            </a:r>
            <a:r>
              <a:rPr sz="1800" spc="-30" dirty="0">
                <a:solidFill>
                  <a:srgbClr val="585858"/>
                </a:solidFill>
                <a:latin typeface="Arial"/>
                <a:cs typeface="Arial"/>
              </a:rPr>
              <a:t>ocurrir por: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precipitación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800" spc="-3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reemplazo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585858"/>
              </a:buClr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340360" indent="-327660">
              <a:lnSpc>
                <a:spcPct val="100000"/>
              </a:lnSpc>
              <a:spcBef>
                <a:spcPts val="1540"/>
              </a:spcBef>
              <a:buChar char="•"/>
              <a:tabLst>
                <a:tab pos="339725" algn="l"/>
                <a:tab pos="340360" algn="l"/>
              </a:tabLst>
            </a:pP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Minerales: </a:t>
            </a:r>
            <a:r>
              <a:rPr sz="1800" b="1" spc="-100" dirty="0">
                <a:solidFill>
                  <a:srgbClr val="585858"/>
                </a:solidFill>
                <a:latin typeface="Arial"/>
                <a:cs typeface="Arial"/>
              </a:rPr>
              <a:t>Atacamita, Azurita, </a:t>
            </a:r>
            <a:r>
              <a:rPr sz="1800" b="1" spc="-70" dirty="0">
                <a:solidFill>
                  <a:srgbClr val="585858"/>
                </a:solidFill>
                <a:latin typeface="Arial"/>
                <a:cs typeface="Arial"/>
              </a:rPr>
              <a:t>Malaquita, </a:t>
            </a:r>
            <a:r>
              <a:rPr sz="1800" b="1" spc="-80" dirty="0">
                <a:solidFill>
                  <a:srgbClr val="585858"/>
                </a:solidFill>
                <a:latin typeface="Arial"/>
                <a:cs typeface="Arial"/>
              </a:rPr>
              <a:t>Antlerita, </a:t>
            </a:r>
            <a:r>
              <a:rPr sz="1800" b="1" spc="-114" dirty="0">
                <a:solidFill>
                  <a:srgbClr val="585858"/>
                </a:solidFill>
                <a:latin typeface="Arial"/>
                <a:cs typeface="Arial"/>
              </a:rPr>
              <a:t>Chalcantita, </a:t>
            </a:r>
            <a:r>
              <a:rPr sz="1800" b="1" spc="-110" dirty="0">
                <a:solidFill>
                  <a:srgbClr val="585858"/>
                </a:solidFill>
                <a:latin typeface="Arial"/>
                <a:cs typeface="Arial"/>
              </a:rPr>
              <a:t>Brocantita,</a:t>
            </a:r>
            <a:r>
              <a:rPr sz="1800" b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-165" dirty="0">
                <a:solidFill>
                  <a:srgbClr val="585858"/>
                </a:solidFill>
                <a:latin typeface="Arial"/>
                <a:cs typeface="Arial"/>
              </a:rPr>
              <a:t>Crisocola</a:t>
            </a:r>
            <a:endParaRPr sz="1800">
              <a:latin typeface="Arial"/>
              <a:cs typeface="Arial"/>
            </a:endParaRPr>
          </a:p>
          <a:p>
            <a:pPr marL="339725">
              <a:lnSpc>
                <a:spcPct val="100000"/>
              </a:lnSpc>
              <a:spcBef>
                <a:spcPts val="325"/>
              </a:spcBef>
            </a:pPr>
            <a:r>
              <a:rPr sz="1800" b="1" spc="-150" dirty="0">
                <a:solidFill>
                  <a:srgbClr val="585858"/>
                </a:solidFill>
                <a:latin typeface="Arial"/>
                <a:cs typeface="Arial"/>
              </a:rPr>
              <a:t>y</a:t>
            </a:r>
            <a:r>
              <a:rPr sz="1800" b="1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585858"/>
                </a:solidFill>
                <a:latin typeface="Arial"/>
                <a:cs typeface="Arial"/>
              </a:rPr>
              <a:t>Cuprita</a:t>
            </a:r>
            <a:r>
              <a:rPr sz="1800" spc="-114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18F7B8B-5CD7-4B99-8BE5-BFB911F46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-323850"/>
            <a:ext cx="7376707" cy="595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9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225" y="256743"/>
            <a:ext cx="575056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0" dirty="0"/>
              <a:t>ZONA </a:t>
            </a:r>
            <a:r>
              <a:rPr spc="-430" dirty="0"/>
              <a:t>DE </a:t>
            </a:r>
            <a:r>
              <a:rPr spc="-275" dirty="0"/>
              <a:t>OXIDACIÓN:</a:t>
            </a:r>
            <a:r>
              <a:rPr spc="-220" dirty="0"/>
              <a:t> </a:t>
            </a:r>
            <a:r>
              <a:rPr spc="-285" dirty="0"/>
              <a:t>MINERALOGÍA</a:t>
            </a:r>
          </a:p>
        </p:txBody>
      </p:sp>
      <p:sp>
        <p:nvSpPr>
          <p:cNvPr id="3" name="object 3"/>
          <p:cNvSpPr/>
          <p:nvPr/>
        </p:nvSpPr>
        <p:spPr>
          <a:xfrm>
            <a:off x="755904" y="1222247"/>
            <a:ext cx="2639568" cy="3393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557523" y="1323213"/>
          <a:ext cx="5255260" cy="3074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8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0835">
                <a:tc>
                  <a:txBody>
                    <a:bodyPr/>
                    <a:lstStyle/>
                    <a:p>
                      <a:pPr marL="4064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500" b="1" spc="-10" dirty="0">
                          <a:latin typeface="Georgia"/>
                          <a:cs typeface="Georgia"/>
                        </a:rPr>
                        <a:t>Mineral</a:t>
                      </a:r>
                      <a:endParaRPr sz="1500">
                        <a:latin typeface="Georgia"/>
                        <a:cs typeface="Georgi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F3F0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500" b="1" spc="-5" dirty="0">
                          <a:latin typeface="Georgia"/>
                          <a:cs typeface="Georgia"/>
                        </a:rPr>
                        <a:t>Fórmula</a:t>
                      </a:r>
                      <a:endParaRPr sz="1500">
                        <a:latin typeface="Georgia"/>
                        <a:cs typeface="Georgi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F3F0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500" b="1" spc="-5" dirty="0">
                          <a:latin typeface="Georgia"/>
                          <a:cs typeface="Georgia"/>
                        </a:rPr>
                        <a:t>Cu</a:t>
                      </a:r>
                      <a:endParaRPr sz="1500">
                        <a:latin typeface="Georgia"/>
                        <a:cs typeface="Georgi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5" dirty="0">
                          <a:latin typeface="Georgia"/>
                          <a:cs typeface="Georgia"/>
                        </a:rPr>
                        <a:t>Atacamita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8F8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270"/>
                        </a:lnSpc>
                      </a:pPr>
                      <a:r>
                        <a:rPr sz="1100" spc="10" dirty="0">
                          <a:latin typeface="Georgia"/>
                          <a:cs typeface="Georgia"/>
                        </a:rPr>
                        <a:t>Cu</a:t>
                      </a:r>
                      <a:r>
                        <a:rPr sz="1050" spc="15" baseline="-19841" dirty="0">
                          <a:latin typeface="Georgia"/>
                          <a:cs typeface="Georgia"/>
                        </a:rPr>
                        <a:t>2</a:t>
                      </a:r>
                      <a:r>
                        <a:rPr sz="1100" spc="10" dirty="0">
                          <a:latin typeface="Georgia"/>
                          <a:cs typeface="Georgia"/>
                        </a:rPr>
                        <a:t>Cl(OH)</a:t>
                      </a:r>
                      <a:r>
                        <a:rPr sz="1050" spc="15" baseline="-19841" dirty="0">
                          <a:latin typeface="Georgia"/>
                          <a:cs typeface="Georgia"/>
                        </a:rPr>
                        <a:t>3</a:t>
                      </a:r>
                      <a:endParaRPr sz="1050" baseline="-19841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8F8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20" dirty="0">
                          <a:latin typeface="Georgia"/>
                          <a:cs typeface="Georgia"/>
                        </a:rPr>
                        <a:t>59,51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30" dirty="0">
                          <a:latin typeface="Georgia"/>
                          <a:cs typeface="Georgia"/>
                        </a:rPr>
                        <a:t>Azurita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F3F0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270"/>
                        </a:lnSpc>
                      </a:pPr>
                      <a:r>
                        <a:rPr sz="1100" spc="-5" dirty="0">
                          <a:latin typeface="Georgia"/>
                          <a:cs typeface="Georgia"/>
                        </a:rPr>
                        <a:t>Cu</a:t>
                      </a:r>
                      <a:r>
                        <a:rPr sz="1050" spc="-7" baseline="-19841" dirty="0">
                          <a:latin typeface="Georgia"/>
                          <a:cs typeface="Georgia"/>
                        </a:rPr>
                        <a:t>3</a:t>
                      </a:r>
                      <a:r>
                        <a:rPr sz="1100" spc="-5" dirty="0">
                          <a:latin typeface="Georgia"/>
                          <a:cs typeface="Georgia"/>
                        </a:rPr>
                        <a:t>(CO</a:t>
                      </a:r>
                      <a:r>
                        <a:rPr sz="1050" spc="-7" baseline="-19841" dirty="0">
                          <a:latin typeface="Georgia"/>
                          <a:cs typeface="Georgia"/>
                        </a:rPr>
                        <a:t>3</a:t>
                      </a:r>
                      <a:r>
                        <a:rPr sz="1100" spc="-5" dirty="0">
                          <a:latin typeface="Georgia"/>
                          <a:cs typeface="Georgia"/>
                        </a:rPr>
                        <a:t>)</a:t>
                      </a:r>
                      <a:r>
                        <a:rPr sz="1050" spc="-7" baseline="-19841" dirty="0">
                          <a:latin typeface="Georgia"/>
                          <a:cs typeface="Georgia"/>
                        </a:rPr>
                        <a:t>2</a:t>
                      </a:r>
                      <a:r>
                        <a:rPr sz="1100" spc="-5" dirty="0">
                          <a:latin typeface="Georgia"/>
                          <a:cs typeface="Georgia"/>
                        </a:rPr>
                        <a:t>(OH</a:t>
                      </a:r>
                      <a:r>
                        <a:rPr sz="1050" spc="-7" baseline="-19841" dirty="0">
                          <a:latin typeface="Georgia"/>
                          <a:cs typeface="Georgia"/>
                        </a:rPr>
                        <a:t>2</a:t>
                      </a:r>
                      <a:r>
                        <a:rPr sz="1100" spc="-5" dirty="0">
                          <a:latin typeface="Georgia"/>
                          <a:cs typeface="Georgia"/>
                        </a:rPr>
                        <a:t>)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F3F0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15" dirty="0">
                          <a:latin typeface="Georgia"/>
                          <a:cs typeface="Georgia"/>
                        </a:rPr>
                        <a:t>55,31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5" dirty="0">
                          <a:latin typeface="Georgia"/>
                          <a:cs typeface="Georgia"/>
                        </a:rPr>
                        <a:t>Malaquita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8F8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270"/>
                        </a:lnSpc>
                      </a:pPr>
                      <a:r>
                        <a:rPr sz="1100" spc="5" dirty="0">
                          <a:latin typeface="Georgia"/>
                          <a:cs typeface="Georgia"/>
                        </a:rPr>
                        <a:t>Cu</a:t>
                      </a:r>
                      <a:r>
                        <a:rPr sz="1050" spc="7" baseline="-19841" dirty="0">
                          <a:latin typeface="Georgia"/>
                          <a:cs typeface="Georgia"/>
                        </a:rPr>
                        <a:t>2</a:t>
                      </a:r>
                      <a:r>
                        <a:rPr sz="1100" spc="5" dirty="0">
                          <a:latin typeface="Georgia"/>
                          <a:cs typeface="Georgia"/>
                        </a:rPr>
                        <a:t>CO</a:t>
                      </a:r>
                      <a:r>
                        <a:rPr sz="1050" spc="7" baseline="-19841" dirty="0">
                          <a:latin typeface="Georgia"/>
                          <a:cs typeface="Georgia"/>
                        </a:rPr>
                        <a:t>3</a:t>
                      </a:r>
                      <a:r>
                        <a:rPr sz="1100" spc="5" dirty="0">
                          <a:latin typeface="Georgia"/>
                          <a:cs typeface="Georgia"/>
                        </a:rPr>
                        <a:t>(OH)</a:t>
                      </a:r>
                      <a:r>
                        <a:rPr sz="1050" spc="7" baseline="-19841" dirty="0">
                          <a:latin typeface="Georgia"/>
                          <a:cs typeface="Georgia"/>
                        </a:rPr>
                        <a:t>2</a:t>
                      </a:r>
                      <a:endParaRPr sz="1050" baseline="-19841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8F8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60" dirty="0">
                          <a:latin typeface="Georgia"/>
                          <a:cs typeface="Georgia"/>
                        </a:rPr>
                        <a:t>57,48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5" dirty="0">
                          <a:latin typeface="Georgia"/>
                          <a:cs typeface="Georgia"/>
                        </a:rPr>
                        <a:t>Antlerita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F3F0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270"/>
                        </a:lnSpc>
                      </a:pPr>
                      <a:r>
                        <a:rPr sz="1100" spc="-10" dirty="0">
                          <a:latin typeface="Georgia"/>
                          <a:cs typeface="Georgia"/>
                        </a:rPr>
                        <a:t>Cu</a:t>
                      </a:r>
                      <a:r>
                        <a:rPr sz="1050" spc="-15" baseline="-19841" dirty="0">
                          <a:latin typeface="Georgia"/>
                          <a:cs typeface="Georgia"/>
                        </a:rPr>
                        <a:t>3</a:t>
                      </a:r>
                      <a:r>
                        <a:rPr sz="1100" spc="-10" dirty="0">
                          <a:latin typeface="Georgia"/>
                          <a:cs typeface="Georgia"/>
                        </a:rPr>
                        <a:t>(SO</a:t>
                      </a:r>
                      <a:r>
                        <a:rPr sz="1050" spc="-15" baseline="-19841" dirty="0">
                          <a:latin typeface="Georgia"/>
                          <a:cs typeface="Georgia"/>
                        </a:rPr>
                        <a:t>4</a:t>
                      </a:r>
                      <a:r>
                        <a:rPr sz="1100" spc="-10" dirty="0">
                          <a:latin typeface="Georgia"/>
                          <a:cs typeface="Georgia"/>
                        </a:rPr>
                        <a:t>)(OH)</a:t>
                      </a:r>
                      <a:r>
                        <a:rPr sz="1050" spc="-15" baseline="-19841" dirty="0">
                          <a:latin typeface="Georgia"/>
                          <a:cs typeface="Georgia"/>
                        </a:rPr>
                        <a:t>4</a:t>
                      </a:r>
                      <a:endParaRPr sz="1050" baseline="-19841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F3F0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45" dirty="0">
                          <a:latin typeface="Georgia"/>
                          <a:cs typeface="Georgia"/>
                        </a:rPr>
                        <a:t>53,74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Georgia"/>
                          <a:cs typeface="Georgia"/>
                        </a:rPr>
                        <a:t>Chalcantita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8F8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270"/>
                        </a:lnSpc>
                      </a:pPr>
                      <a:r>
                        <a:rPr sz="1100" spc="15" dirty="0">
                          <a:latin typeface="Georgia"/>
                          <a:cs typeface="Georgia"/>
                        </a:rPr>
                        <a:t>CuSO</a:t>
                      </a:r>
                      <a:r>
                        <a:rPr sz="1050" spc="22" baseline="-19841" dirty="0">
                          <a:latin typeface="Georgia"/>
                          <a:cs typeface="Georgia"/>
                        </a:rPr>
                        <a:t>4</a:t>
                      </a:r>
                      <a:r>
                        <a:rPr sz="1100" spc="15" dirty="0">
                          <a:latin typeface="Georgia"/>
                          <a:cs typeface="Georgia"/>
                        </a:rPr>
                        <a:t>•5(H</a:t>
                      </a:r>
                      <a:r>
                        <a:rPr sz="1050" spc="22" baseline="-19841" dirty="0">
                          <a:latin typeface="Georgia"/>
                          <a:cs typeface="Georgia"/>
                        </a:rPr>
                        <a:t>2</a:t>
                      </a:r>
                      <a:r>
                        <a:rPr sz="1100" spc="15" dirty="0">
                          <a:latin typeface="Georgia"/>
                          <a:cs typeface="Georgia"/>
                        </a:rPr>
                        <a:t>O)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8F8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55" dirty="0">
                          <a:latin typeface="Georgia"/>
                          <a:cs typeface="Georgia"/>
                        </a:rPr>
                        <a:t>25,45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20" dirty="0">
                          <a:latin typeface="Georgia"/>
                          <a:cs typeface="Georgia"/>
                        </a:rPr>
                        <a:t>Brocantita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F3F0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275"/>
                        </a:lnSpc>
                      </a:pPr>
                      <a:r>
                        <a:rPr sz="1100" spc="-10" dirty="0">
                          <a:latin typeface="Georgia"/>
                          <a:cs typeface="Georgia"/>
                        </a:rPr>
                        <a:t>Cu</a:t>
                      </a:r>
                      <a:r>
                        <a:rPr sz="1050" spc="-15" baseline="-19841" dirty="0">
                          <a:latin typeface="Georgia"/>
                          <a:cs typeface="Georgia"/>
                        </a:rPr>
                        <a:t>4</a:t>
                      </a:r>
                      <a:r>
                        <a:rPr sz="1100" spc="-10" dirty="0">
                          <a:latin typeface="Georgia"/>
                          <a:cs typeface="Georgia"/>
                        </a:rPr>
                        <a:t>(SO</a:t>
                      </a:r>
                      <a:r>
                        <a:rPr sz="1050" spc="-15" baseline="-19841" dirty="0">
                          <a:latin typeface="Georgia"/>
                          <a:cs typeface="Georgia"/>
                        </a:rPr>
                        <a:t>4</a:t>
                      </a:r>
                      <a:r>
                        <a:rPr sz="1100" spc="-10" dirty="0">
                          <a:latin typeface="Georgia"/>
                          <a:cs typeface="Georgia"/>
                        </a:rPr>
                        <a:t>)(OH)</a:t>
                      </a:r>
                      <a:r>
                        <a:rPr sz="1050" spc="-15" baseline="-19841" dirty="0">
                          <a:latin typeface="Georgia"/>
                          <a:cs typeface="Georgia"/>
                        </a:rPr>
                        <a:t>6</a:t>
                      </a:r>
                      <a:endParaRPr sz="1050" baseline="-19841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F3F0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60" dirty="0">
                          <a:latin typeface="Georgia"/>
                          <a:cs typeface="Georgia"/>
                        </a:rPr>
                        <a:t>56,2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5" dirty="0">
                          <a:latin typeface="Georgia"/>
                          <a:cs typeface="Georgia"/>
                        </a:rPr>
                        <a:t>Crisocola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8F8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270"/>
                        </a:lnSpc>
                      </a:pPr>
                      <a:r>
                        <a:rPr sz="1100" dirty="0">
                          <a:latin typeface="Georgia"/>
                          <a:cs typeface="Georgia"/>
                        </a:rPr>
                        <a:t>(Cu,Al)</a:t>
                      </a:r>
                      <a:r>
                        <a:rPr sz="1050" baseline="-19841" dirty="0">
                          <a:latin typeface="Georgia"/>
                          <a:cs typeface="Georgia"/>
                        </a:rPr>
                        <a:t>2</a:t>
                      </a:r>
                      <a:r>
                        <a:rPr sz="1100" dirty="0">
                          <a:latin typeface="Georgia"/>
                          <a:cs typeface="Georgia"/>
                        </a:rPr>
                        <a:t>H</a:t>
                      </a:r>
                      <a:r>
                        <a:rPr sz="1050" baseline="-19841" dirty="0">
                          <a:latin typeface="Georgia"/>
                          <a:cs typeface="Georgia"/>
                        </a:rPr>
                        <a:t>2</a:t>
                      </a:r>
                      <a:r>
                        <a:rPr sz="1100" dirty="0">
                          <a:latin typeface="Georgia"/>
                          <a:cs typeface="Georgia"/>
                        </a:rPr>
                        <a:t>Si</a:t>
                      </a:r>
                      <a:r>
                        <a:rPr sz="1050" baseline="-19841" dirty="0">
                          <a:latin typeface="Georgia"/>
                          <a:cs typeface="Georgia"/>
                        </a:rPr>
                        <a:t>2</a:t>
                      </a:r>
                      <a:r>
                        <a:rPr sz="1100" dirty="0">
                          <a:latin typeface="Georgia"/>
                          <a:cs typeface="Georgia"/>
                        </a:rPr>
                        <a:t>O</a:t>
                      </a:r>
                      <a:r>
                        <a:rPr sz="1050" baseline="-19841" dirty="0">
                          <a:latin typeface="Georgia"/>
                          <a:cs typeface="Georgia"/>
                        </a:rPr>
                        <a:t>5</a:t>
                      </a:r>
                      <a:r>
                        <a:rPr sz="1100" dirty="0">
                          <a:latin typeface="Georgia"/>
                          <a:cs typeface="Georgia"/>
                        </a:rPr>
                        <a:t>(OH)</a:t>
                      </a:r>
                      <a:r>
                        <a:rPr sz="1050" baseline="-19841" dirty="0">
                          <a:latin typeface="Georgia"/>
                          <a:cs typeface="Georgia"/>
                        </a:rPr>
                        <a:t>4</a:t>
                      </a:r>
                      <a:r>
                        <a:rPr sz="1100" dirty="0">
                          <a:latin typeface="Georgia"/>
                          <a:cs typeface="Georgia"/>
                        </a:rPr>
                        <a:t>•n(H</a:t>
                      </a:r>
                      <a:r>
                        <a:rPr sz="1050" baseline="-19841" dirty="0">
                          <a:latin typeface="Georgia"/>
                          <a:cs typeface="Georgia"/>
                        </a:rPr>
                        <a:t>2</a:t>
                      </a:r>
                      <a:r>
                        <a:rPr sz="1100" dirty="0">
                          <a:latin typeface="Georgia"/>
                          <a:cs typeface="Georgia"/>
                        </a:rPr>
                        <a:t>O)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8F8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80" dirty="0">
                          <a:latin typeface="Georgia"/>
                          <a:cs typeface="Georgia"/>
                        </a:rPr>
                        <a:t>33,86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10" dirty="0">
                          <a:latin typeface="Georgia"/>
                          <a:cs typeface="Georgia"/>
                        </a:rPr>
                        <a:t>Tenorita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F3F0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270"/>
                        </a:lnSpc>
                      </a:pPr>
                      <a:r>
                        <a:rPr sz="1100" spc="45" dirty="0">
                          <a:latin typeface="Georgia"/>
                          <a:cs typeface="Georgia"/>
                        </a:rPr>
                        <a:t>CuO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F3F0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70" dirty="0">
                          <a:latin typeface="Georgia"/>
                          <a:cs typeface="Georgia"/>
                        </a:rPr>
                        <a:t>79,89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15" dirty="0">
                          <a:latin typeface="Georgia"/>
                          <a:cs typeface="Georgia"/>
                        </a:rPr>
                        <a:t>Cuprita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8F8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275"/>
                        </a:lnSpc>
                      </a:pPr>
                      <a:r>
                        <a:rPr sz="1100" spc="30" dirty="0">
                          <a:latin typeface="Georgia"/>
                          <a:cs typeface="Georgia"/>
                        </a:rPr>
                        <a:t>Cu</a:t>
                      </a:r>
                      <a:r>
                        <a:rPr sz="1050" spc="44" baseline="-19841" dirty="0">
                          <a:latin typeface="Georgia"/>
                          <a:cs typeface="Georgia"/>
                        </a:rPr>
                        <a:t>2</a:t>
                      </a:r>
                      <a:r>
                        <a:rPr sz="1100" spc="30" dirty="0">
                          <a:latin typeface="Georgia"/>
                          <a:cs typeface="Georgia"/>
                        </a:rPr>
                        <a:t>O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8F8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95" dirty="0">
                          <a:latin typeface="Georgia"/>
                          <a:cs typeface="Georgia"/>
                        </a:rPr>
                        <a:t>88,2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19" y="934211"/>
            <a:ext cx="7389876" cy="3546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06651" y="4474006"/>
          <a:ext cx="4673599" cy="322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0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2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580">
                <a:tc>
                  <a:txBody>
                    <a:bodyPr/>
                    <a:lstStyle/>
                    <a:p>
                      <a:pPr marL="74930">
                        <a:lnSpc>
                          <a:spcPts val="1275"/>
                        </a:lnSpc>
                      </a:pPr>
                      <a:r>
                        <a:rPr sz="1100" b="1" spc="-125" dirty="0">
                          <a:latin typeface="Verdana"/>
                          <a:cs typeface="Verdana"/>
                        </a:rPr>
                        <a:t>Tenorita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BC1AA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275"/>
                        </a:lnSpc>
                      </a:pPr>
                      <a:r>
                        <a:rPr sz="1100" b="1" spc="-35" dirty="0">
                          <a:latin typeface="Verdana"/>
                          <a:cs typeface="Verdana"/>
                        </a:rPr>
                        <a:t>C: </a:t>
                      </a:r>
                      <a:r>
                        <a:rPr sz="1100" b="1" spc="-125" dirty="0">
                          <a:latin typeface="Verdana"/>
                          <a:cs typeface="Verdana"/>
                        </a:rPr>
                        <a:t>gris, </a:t>
                      </a:r>
                      <a:r>
                        <a:rPr sz="1100" b="1" spc="-100" dirty="0">
                          <a:latin typeface="Verdana"/>
                          <a:cs typeface="Verdana"/>
                        </a:rPr>
                        <a:t>negro; </a:t>
                      </a:r>
                      <a:r>
                        <a:rPr sz="1100" b="1" spc="-140" dirty="0">
                          <a:latin typeface="Verdana"/>
                          <a:cs typeface="Verdana"/>
                        </a:rPr>
                        <a:t>D: 3.5; </a:t>
                      </a:r>
                      <a:r>
                        <a:rPr sz="1100" b="1" spc="-180" dirty="0">
                          <a:latin typeface="Verdana"/>
                          <a:cs typeface="Verdana"/>
                        </a:rPr>
                        <a:t>R: </a:t>
                      </a:r>
                      <a:r>
                        <a:rPr sz="1100" b="1" spc="-95" dirty="0">
                          <a:latin typeface="Verdana"/>
                          <a:cs typeface="Verdana"/>
                        </a:rPr>
                        <a:t>negra; </a:t>
                      </a:r>
                      <a:r>
                        <a:rPr sz="1100" b="1" spc="-170" dirty="0">
                          <a:latin typeface="Verdana"/>
                          <a:cs typeface="Verdana"/>
                        </a:rPr>
                        <a:t>B:</a:t>
                      </a:r>
                      <a:r>
                        <a:rPr sz="1100" b="1" spc="-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70" dirty="0">
                          <a:latin typeface="Verdana"/>
                          <a:cs typeface="Verdana"/>
                        </a:rPr>
                        <a:t>metálico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BC1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1225" y="256743"/>
            <a:ext cx="575056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0" dirty="0"/>
              <a:t>ZONA </a:t>
            </a:r>
            <a:r>
              <a:rPr spc="-430" dirty="0"/>
              <a:t>DE </a:t>
            </a:r>
            <a:r>
              <a:rPr spc="-275" dirty="0"/>
              <a:t>OXIDACIÓN:</a:t>
            </a:r>
            <a:r>
              <a:rPr spc="-220" dirty="0"/>
              <a:t> </a:t>
            </a:r>
            <a:r>
              <a:rPr spc="-285" dirty="0"/>
              <a:t>MINERALOGÍA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354" y="217423"/>
            <a:ext cx="6965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30" dirty="0"/>
              <a:t>COMPUESTOS </a:t>
            </a:r>
            <a:r>
              <a:rPr sz="2400" spc="-290" dirty="0"/>
              <a:t>AMORFOS </a:t>
            </a:r>
            <a:r>
              <a:rPr sz="2400" spc="-350" dirty="0"/>
              <a:t>DE </a:t>
            </a:r>
            <a:r>
              <a:rPr sz="2400" spc="-325" dirty="0"/>
              <a:t>CU </a:t>
            </a:r>
            <a:r>
              <a:rPr sz="2400" spc="-350" dirty="0"/>
              <a:t>DE </a:t>
            </a:r>
            <a:r>
              <a:rPr sz="2400" spc="-275" dirty="0"/>
              <a:t>LA </a:t>
            </a:r>
            <a:r>
              <a:rPr sz="2400" spc="-260" dirty="0"/>
              <a:t>ZONA </a:t>
            </a:r>
            <a:r>
              <a:rPr sz="2400" spc="-350" dirty="0"/>
              <a:t>DE</a:t>
            </a:r>
            <a:r>
              <a:rPr sz="2400" spc="-220" dirty="0"/>
              <a:t> </a:t>
            </a:r>
            <a:r>
              <a:rPr sz="2400" spc="-295" dirty="0"/>
              <a:t>ÓXIDOS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13105" y="773154"/>
            <a:ext cx="8425180" cy="141541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314325" algn="l"/>
                <a:tab pos="314960" algn="l"/>
              </a:tabLst>
            </a:pPr>
            <a:r>
              <a:rPr sz="1800" b="1" spc="-130" dirty="0">
                <a:solidFill>
                  <a:srgbClr val="585858"/>
                </a:solidFill>
                <a:latin typeface="Arial"/>
                <a:cs typeface="Arial"/>
              </a:rPr>
              <a:t>Copper-Pitch</a:t>
            </a:r>
            <a:r>
              <a:rPr sz="1800" spc="-130" dirty="0">
                <a:solidFill>
                  <a:srgbClr val="585858"/>
                </a:solidFill>
                <a:latin typeface="Arial"/>
                <a:cs typeface="Arial"/>
              </a:rPr>
              <a:t>: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corresponde </a:t>
            </a:r>
            <a:r>
              <a:rPr sz="1800" spc="-140" dirty="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un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silicato </a:t>
            </a:r>
            <a:r>
              <a:rPr sz="1800" spc="-45" dirty="0">
                <a:solidFill>
                  <a:srgbClr val="585858"/>
                </a:solidFill>
                <a:latin typeface="Arial"/>
                <a:cs typeface="Arial"/>
              </a:rPr>
              <a:t>hidratado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con </a:t>
            </a:r>
            <a:r>
              <a:rPr sz="1800" spc="-155" dirty="0">
                <a:solidFill>
                  <a:srgbClr val="585858"/>
                </a:solidFill>
                <a:latin typeface="Arial"/>
                <a:cs typeface="Arial"/>
              </a:rPr>
              <a:t>Cu, </a:t>
            </a:r>
            <a:r>
              <a:rPr sz="1800" spc="-10" dirty="0">
                <a:solidFill>
                  <a:srgbClr val="585858"/>
                </a:solidFill>
                <a:latin typeface="Arial"/>
                <a:cs typeface="Arial"/>
              </a:rPr>
              <a:t>Mn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y </a:t>
            </a:r>
            <a:r>
              <a:rPr sz="1800" spc="-195" dirty="0">
                <a:solidFill>
                  <a:srgbClr val="585858"/>
                </a:solidFill>
                <a:latin typeface="Arial"/>
                <a:cs typeface="Arial"/>
              </a:rPr>
              <a:t>Fe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(crisocola-negra).</a:t>
            </a:r>
            <a:r>
              <a:rPr sz="1800" spc="-2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265" dirty="0">
                <a:solidFill>
                  <a:srgbClr val="585858"/>
                </a:solidFill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  <a:spcBef>
                <a:spcPts val="325"/>
              </a:spcBef>
            </a:pP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sílice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negro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con </a:t>
            </a:r>
            <a:r>
              <a:rPr sz="1800" spc="-150" dirty="0">
                <a:solidFill>
                  <a:srgbClr val="585858"/>
                </a:solidFill>
                <a:latin typeface="Arial"/>
                <a:cs typeface="Arial"/>
              </a:rPr>
              <a:t>Cu. </a:t>
            </a:r>
            <a:r>
              <a:rPr sz="1800" spc="-175" dirty="0">
                <a:solidFill>
                  <a:srgbClr val="585858"/>
                </a:solidFill>
                <a:latin typeface="Arial"/>
                <a:cs typeface="Arial"/>
              </a:rPr>
              <a:t>R: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blanca; </a:t>
            </a:r>
            <a:r>
              <a:rPr sz="1800" spc="-185" dirty="0">
                <a:solidFill>
                  <a:srgbClr val="585858"/>
                </a:solidFill>
                <a:latin typeface="Arial"/>
                <a:cs typeface="Arial"/>
              </a:rPr>
              <a:t>C:</a:t>
            </a:r>
            <a:r>
              <a:rPr sz="1800" spc="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negro</a:t>
            </a:r>
            <a:endParaRPr sz="1800">
              <a:latin typeface="Arial"/>
              <a:cs typeface="Arial"/>
            </a:endParaRPr>
          </a:p>
          <a:p>
            <a:pPr marL="314325" indent="-30162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14325" algn="l"/>
                <a:tab pos="314960" algn="l"/>
              </a:tabLst>
            </a:pPr>
            <a:r>
              <a:rPr sz="1800" b="1" spc="-155" dirty="0">
                <a:solidFill>
                  <a:srgbClr val="585858"/>
                </a:solidFill>
                <a:latin typeface="Arial"/>
                <a:cs typeface="Arial"/>
              </a:rPr>
              <a:t>Copper </a:t>
            </a:r>
            <a:r>
              <a:rPr sz="1800" b="1" spc="-105" dirty="0">
                <a:solidFill>
                  <a:srgbClr val="585858"/>
                </a:solidFill>
                <a:latin typeface="Arial"/>
                <a:cs typeface="Arial"/>
              </a:rPr>
              <a:t>– </a:t>
            </a:r>
            <a:r>
              <a:rPr sz="1800" b="1" spc="-85" dirty="0">
                <a:solidFill>
                  <a:srgbClr val="585858"/>
                </a:solidFill>
                <a:latin typeface="Arial"/>
                <a:cs typeface="Arial"/>
              </a:rPr>
              <a:t>Wad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: óxidos </a:t>
            </a:r>
            <a:r>
              <a:rPr sz="1800" spc="-110" dirty="0">
                <a:solidFill>
                  <a:srgbClr val="585858"/>
                </a:solidFill>
                <a:latin typeface="Arial"/>
                <a:cs typeface="Arial"/>
              </a:rPr>
              <a:t>e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hidróxidos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10" dirty="0">
                <a:solidFill>
                  <a:srgbClr val="585858"/>
                </a:solidFill>
                <a:latin typeface="Arial"/>
                <a:cs typeface="Arial"/>
              </a:rPr>
              <a:t>Mn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con </a:t>
            </a:r>
            <a:r>
              <a:rPr sz="1800" spc="-155" dirty="0">
                <a:solidFill>
                  <a:srgbClr val="585858"/>
                </a:solidFill>
                <a:latin typeface="Arial"/>
                <a:cs typeface="Arial"/>
              </a:rPr>
              <a:t>Cu, </a:t>
            </a:r>
            <a:r>
              <a:rPr sz="1800" spc="-175" dirty="0">
                <a:solidFill>
                  <a:srgbClr val="585858"/>
                </a:solidFill>
                <a:latin typeface="Arial"/>
                <a:cs typeface="Arial"/>
              </a:rPr>
              <a:t>R: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negra; </a:t>
            </a:r>
            <a:r>
              <a:rPr sz="1800" spc="-185" dirty="0">
                <a:solidFill>
                  <a:srgbClr val="585858"/>
                </a:solidFill>
                <a:latin typeface="Arial"/>
                <a:cs typeface="Arial"/>
              </a:rPr>
              <a:t>C: </a:t>
            </a:r>
            <a:r>
              <a:rPr sz="1800" spc="-65" dirty="0">
                <a:solidFill>
                  <a:srgbClr val="585858"/>
                </a:solidFill>
                <a:latin typeface="Arial"/>
                <a:cs typeface="Arial"/>
              </a:rPr>
              <a:t>negro; </a:t>
            </a:r>
            <a:r>
              <a:rPr sz="1800" spc="-120" dirty="0">
                <a:solidFill>
                  <a:srgbClr val="585858"/>
                </a:solidFill>
                <a:latin typeface="Arial"/>
                <a:cs typeface="Arial"/>
              </a:rPr>
              <a:t>B:</a:t>
            </a:r>
            <a:r>
              <a:rPr sz="1800" spc="-1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585858"/>
                </a:solidFill>
                <a:latin typeface="Arial"/>
                <a:cs typeface="Arial"/>
              </a:rPr>
              <a:t>terroso.</a:t>
            </a:r>
            <a:endParaRPr sz="1800">
              <a:latin typeface="Arial"/>
              <a:cs typeface="Arial"/>
            </a:endParaRPr>
          </a:p>
          <a:p>
            <a:pPr marL="314325" indent="-301625">
              <a:lnSpc>
                <a:spcPct val="100000"/>
              </a:lnSpc>
              <a:spcBef>
                <a:spcPts val="825"/>
              </a:spcBef>
              <a:buChar char="•"/>
              <a:tabLst>
                <a:tab pos="314325" algn="l"/>
                <a:tab pos="314960" algn="l"/>
              </a:tabLst>
            </a:pPr>
            <a:r>
              <a:rPr sz="1800" spc="-120" dirty="0">
                <a:solidFill>
                  <a:srgbClr val="585858"/>
                </a:solidFill>
                <a:latin typeface="Arial"/>
                <a:cs typeface="Arial"/>
              </a:rPr>
              <a:t>Suelen </a:t>
            </a:r>
            <a:r>
              <a:rPr sz="1800" spc="-65" dirty="0">
                <a:solidFill>
                  <a:srgbClr val="585858"/>
                </a:solidFill>
                <a:latin typeface="Arial"/>
                <a:cs typeface="Arial"/>
              </a:rPr>
              <a:t>estar </a:t>
            </a:r>
            <a:r>
              <a:rPr sz="1800" spc="-110" dirty="0">
                <a:solidFill>
                  <a:srgbClr val="585858"/>
                </a:solidFill>
                <a:latin typeface="Arial"/>
                <a:cs typeface="Arial"/>
              </a:rPr>
              <a:t>asociados </a:t>
            </a:r>
            <a:r>
              <a:rPr sz="1800" spc="-140" dirty="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los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óxidos de</a:t>
            </a:r>
            <a:r>
              <a:rPr sz="18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cobre.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57272" y="2232660"/>
            <a:ext cx="3520440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354" y="117094"/>
            <a:ext cx="31826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5" dirty="0"/>
              <a:t>ZONA</a:t>
            </a:r>
            <a:r>
              <a:rPr spc="-215" dirty="0"/>
              <a:t> </a:t>
            </a:r>
            <a:r>
              <a:rPr spc="-340" dirty="0"/>
              <a:t>ENRIQUECIDA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3105" y="813942"/>
            <a:ext cx="7625080" cy="2699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spcBef>
                <a:spcPts val="100"/>
              </a:spcBef>
              <a:buChar char="•"/>
              <a:tabLst>
                <a:tab pos="314325" algn="l"/>
                <a:tab pos="314960" algn="l"/>
              </a:tabLst>
            </a:pPr>
            <a:r>
              <a:rPr sz="1800" spc="-130" dirty="0">
                <a:solidFill>
                  <a:srgbClr val="585858"/>
                </a:solidFill>
                <a:latin typeface="Arial"/>
                <a:cs typeface="Arial"/>
              </a:rPr>
              <a:t>Zona </a:t>
            </a:r>
            <a:r>
              <a:rPr sz="1800" b="1" spc="-105" dirty="0">
                <a:solidFill>
                  <a:srgbClr val="585858"/>
                </a:solidFill>
                <a:latin typeface="Arial"/>
                <a:cs typeface="Arial"/>
              </a:rPr>
              <a:t>bajo </a:t>
            </a:r>
            <a:r>
              <a:rPr sz="1800" b="1" spc="-80" dirty="0">
                <a:solidFill>
                  <a:srgbClr val="585858"/>
                </a:solidFill>
                <a:latin typeface="Arial"/>
                <a:cs typeface="Arial"/>
              </a:rPr>
              <a:t>el </a:t>
            </a:r>
            <a:r>
              <a:rPr sz="1800" b="1" spc="-100" dirty="0">
                <a:solidFill>
                  <a:srgbClr val="585858"/>
                </a:solidFill>
                <a:latin typeface="Arial"/>
                <a:cs typeface="Arial"/>
              </a:rPr>
              <a:t>nivel </a:t>
            </a:r>
            <a:r>
              <a:rPr sz="1800" b="1" spc="-90" dirty="0">
                <a:solidFill>
                  <a:srgbClr val="585858"/>
                </a:solidFill>
                <a:latin typeface="Arial"/>
                <a:cs typeface="Arial"/>
              </a:rPr>
              <a:t>freático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, con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condiciones </a:t>
            </a:r>
            <a:r>
              <a:rPr sz="1800" b="1" spc="-130" dirty="0">
                <a:solidFill>
                  <a:srgbClr val="585858"/>
                </a:solidFill>
                <a:latin typeface="Arial"/>
                <a:cs typeface="Arial"/>
              </a:rPr>
              <a:t>reductoras </a:t>
            </a:r>
            <a:r>
              <a:rPr sz="1800" b="1" spc="-150" dirty="0">
                <a:solidFill>
                  <a:srgbClr val="585858"/>
                </a:solidFill>
                <a:latin typeface="Arial"/>
                <a:cs typeface="Arial"/>
              </a:rPr>
              <a:t>y pH</a:t>
            </a:r>
            <a:r>
              <a:rPr sz="1800" b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-165" dirty="0">
                <a:solidFill>
                  <a:srgbClr val="585858"/>
                </a:solidFill>
                <a:latin typeface="Arial"/>
                <a:cs typeface="Arial"/>
              </a:rPr>
              <a:t>básico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585858"/>
              </a:buClr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14325" marR="5080" indent="-301625">
              <a:lnSpc>
                <a:spcPct val="114999"/>
              </a:lnSpc>
              <a:buChar char="•"/>
              <a:tabLst>
                <a:tab pos="314325" algn="l"/>
                <a:tab pos="314960" algn="l"/>
              </a:tabLst>
            </a:pP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Fluido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percolante </a:t>
            </a:r>
            <a:r>
              <a:rPr sz="1800" spc="-45" dirty="0">
                <a:solidFill>
                  <a:srgbClr val="585858"/>
                </a:solidFill>
                <a:latin typeface="Arial"/>
                <a:cs typeface="Arial"/>
              </a:rPr>
              <a:t>rico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metales </a:t>
            </a:r>
            <a:r>
              <a:rPr sz="1800" spc="-45" dirty="0">
                <a:solidFill>
                  <a:srgbClr val="585858"/>
                </a:solidFill>
                <a:latin typeface="Arial"/>
                <a:cs typeface="Arial"/>
              </a:rPr>
              <a:t>interactúa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con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los </a:t>
            </a:r>
            <a:r>
              <a:rPr sz="1800" spc="-65" dirty="0">
                <a:solidFill>
                  <a:srgbClr val="585858"/>
                </a:solidFill>
                <a:latin typeface="Arial"/>
                <a:cs typeface="Arial"/>
              </a:rPr>
              <a:t>sulfuros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hipógenos, 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reemplazándolo </a:t>
            </a:r>
            <a:r>
              <a:rPr sz="1800" spc="-110" dirty="0">
                <a:solidFill>
                  <a:srgbClr val="585858"/>
                </a:solidFill>
                <a:latin typeface="Arial"/>
                <a:cs typeface="Arial"/>
              </a:rPr>
              <a:t>e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incorporando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metales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65" dirty="0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solución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generando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los </a:t>
            </a:r>
            <a:r>
              <a:rPr sz="1800" b="1" spc="-140" dirty="0">
                <a:solidFill>
                  <a:srgbClr val="585858"/>
                </a:solidFill>
                <a:latin typeface="Arial"/>
                <a:cs typeface="Arial"/>
              </a:rPr>
              <a:t>sulfuros  </a:t>
            </a:r>
            <a:r>
              <a:rPr sz="1800" b="1" spc="-165" dirty="0">
                <a:solidFill>
                  <a:srgbClr val="585858"/>
                </a:solidFill>
                <a:latin typeface="Arial"/>
                <a:cs typeface="Arial"/>
              </a:rPr>
              <a:t>supérgenos </a:t>
            </a:r>
            <a:r>
              <a:rPr sz="1800" b="1" spc="-130" dirty="0">
                <a:solidFill>
                  <a:srgbClr val="585858"/>
                </a:solidFill>
                <a:latin typeface="Arial"/>
                <a:cs typeface="Arial"/>
              </a:rPr>
              <a:t>enriquecidos</a:t>
            </a:r>
            <a:r>
              <a:rPr sz="1800" spc="-130" dirty="0">
                <a:solidFill>
                  <a:srgbClr val="585858"/>
                </a:solidFill>
                <a:latin typeface="Arial"/>
                <a:cs typeface="Arial"/>
              </a:rPr>
              <a:t>. 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También estos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minerales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pueden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formarse </a:t>
            </a:r>
            <a:r>
              <a:rPr sz="1800" spc="-30" dirty="0">
                <a:solidFill>
                  <a:srgbClr val="585858"/>
                </a:solidFill>
                <a:latin typeface="Arial"/>
                <a:cs typeface="Arial"/>
              </a:rPr>
              <a:t>por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la 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precipitación </a:t>
            </a:r>
            <a:r>
              <a:rPr sz="1800" spc="-45" dirty="0">
                <a:solidFill>
                  <a:srgbClr val="585858"/>
                </a:solidFill>
                <a:latin typeface="Arial"/>
                <a:cs typeface="Arial"/>
              </a:rPr>
              <a:t>directa </a:t>
            </a:r>
            <a:r>
              <a:rPr sz="1800" spc="-140" dirty="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585858"/>
                </a:solidFill>
                <a:latin typeface="Arial"/>
                <a:cs typeface="Arial"/>
              </a:rPr>
              <a:t>partir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del </a:t>
            </a:r>
            <a:r>
              <a:rPr sz="1800" spc="-20" dirty="0">
                <a:solidFill>
                  <a:srgbClr val="585858"/>
                </a:solidFill>
                <a:latin typeface="Arial"/>
                <a:cs typeface="Arial"/>
              </a:rPr>
              <a:t>fluido</a:t>
            </a:r>
            <a:r>
              <a:rPr sz="1800" spc="-1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585858"/>
                </a:solidFill>
                <a:latin typeface="Arial"/>
                <a:cs typeface="Arial"/>
              </a:rPr>
              <a:t>saturado.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585858"/>
              </a:buClr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85858"/>
              </a:buClr>
              <a:buFont typeface="Arial"/>
              <a:buChar char="•"/>
            </a:pPr>
            <a:endParaRPr sz="1500">
              <a:latin typeface="Times New Roman"/>
              <a:cs typeface="Times New Roman"/>
            </a:endParaRPr>
          </a:p>
          <a:p>
            <a:pPr marL="314325" indent="-301625">
              <a:lnSpc>
                <a:spcPct val="100000"/>
              </a:lnSpc>
              <a:spcBef>
                <a:spcPts val="5"/>
              </a:spcBef>
              <a:buChar char="•"/>
              <a:tabLst>
                <a:tab pos="314325" algn="l"/>
                <a:tab pos="314960" algn="l"/>
              </a:tabLst>
            </a:pP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Minerales: </a:t>
            </a:r>
            <a:r>
              <a:rPr sz="1800" spc="-114" dirty="0">
                <a:solidFill>
                  <a:srgbClr val="585858"/>
                </a:solidFill>
                <a:latin typeface="Arial"/>
                <a:cs typeface="Arial"/>
              </a:rPr>
              <a:t>Calcosina,</a:t>
            </a:r>
            <a:r>
              <a:rPr sz="18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Covelina.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388" y="539241"/>
            <a:ext cx="696023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5" dirty="0"/>
              <a:t>ZONA </a:t>
            </a:r>
            <a:r>
              <a:rPr spc="-434" dirty="0"/>
              <a:t>DE </a:t>
            </a:r>
            <a:r>
              <a:rPr spc="-295" dirty="0"/>
              <a:t>ENRIQUECIMIENTO:</a:t>
            </a:r>
            <a:r>
              <a:rPr spc="-160" dirty="0"/>
              <a:t> </a:t>
            </a:r>
            <a:r>
              <a:rPr spc="-285" dirty="0"/>
              <a:t>MINERALOGÍA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70075" y="2374519"/>
            <a:ext cx="285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sz="1200" spc="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585858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388" y="1025398"/>
            <a:ext cx="2907030" cy="24377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52425" indent="-327660">
              <a:lnSpc>
                <a:spcPct val="100000"/>
              </a:lnSpc>
              <a:spcBef>
                <a:spcPts val="290"/>
              </a:spcBef>
              <a:buChar char="•"/>
              <a:tabLst>
                <a:tab pos="352425" algn="l"/>
                <a:tab pos="353060" algn="l"/>
              </a:tabLst>
            </a:pPr>
            <a:r>
              <a:rPr sz="1800" spc="-120" dirty="0">
                <a:solidFill>
                  <a:srgbClr val="585858"/>
                </a:solidFill>
                <a:latin typeface="Arial"/>
                <a:cs typeface="Arial"/>
              </a:rPr>
              <a:t>Calcosina </a:t>
            </a:r>
            <a:r>
              <a:rPr sz="1800" spc="-210" dirty="0">
                <a:solidFill>
                  <a:srgbClr val="585858"/>
                </a:solidFill>
                <a:latin typeface="Arial"/>
                <a:cs typeface="Arial"/>
              </a:rPr>
              <a:t>Cu</a:t>
            </a:r>
            <a:r>
              <a:rPr sz="1800" spc="-315" baseline="-20833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800" spc="-210" dirty="0">
                <a:solidFill>
                  <a:srgbClr val="585858"/>
                </a:solidFill>
                <a:latin typeface="Arial"/>
                <a:cs typeface="Arial"/>
              </a:rPr>
              <a:t>S  </a:t>
            </a:r>
            <a:r>
              <a:rPr sz="1800" spc="-130" dirty="0">
                <a:solidFill>
                  <a:srgbClr val="585858"/>
                </a:solidFill>
                <a:latin typeface="Arial"/>
                <a:cs typeface="Arial"/>
              </a:rPr>
              <a:t>79,8%</a:t>
            </a:r>
            <a:r>
              <a:rPr sz="1800" spc="-2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204" dirty="0">
                <a:solidFill>
                  <a:srgbClr val="585858"/>
                </a:solidFill>
                <a:latin typeface="Arial"/>
                <a:cs typeface="Arial"/>
              </a:rPr>
              <a:t>Cu</a:t>
            </a:r>
            <a:endParaRPr sz="1800">
              <a:latin typeface="Arial"/>
              <a:cs typeface="Arial"/>
            </a:endParaRPr>
          </a:p>
          <a:p>
            <a:pPr marL="352425" indent="-327660">
              <a:lnSpc>
                <a:spcPct val="100000"/>
              </a:lnSpc>
              <a:spcBef>
                <a:spcPts val="190"/>
              </a:spcBef>
              <a:buChar char="•"/>
              <a:tabLst>
                <a:tab pos="352425" algn="l"/>
                <a:tab pos="353060" algn="l"/>
              </a:tabLst>
            </a:pP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Digenita </a:t>
            </a:r>
            <a:r>
              <a:rPr sz="1800" spc="-185" dirty="0">
                <a:solidFill>
                  <a:srgbClr val="585858"/>
                </a:solidFill>
                <a:latin typeface="Arial"/>
                <a:cs typeface="Arial"/>
              </a:rPr>
              <a:t>Cu</a:t>
            </a:r>
            <a:r>
              <a:rPr sz="1800" spc="-277" baseline="-20833" dirty="0">
                <a:solidFill>
                  <a:srgbClr val="585858"/>
                </a:solidFill>
                <a:latin typeface="Arial"/>
                <a:cs typeface="Arial"/>
              </a:rPr>
              <a:t>9</a:t>
            </a:r>
            <a:r>
              <a:rPr sz="1800" spc="-185" dirty="0">
                <a:solidFill>
                  <a:srgbClr val="585858"/>
                </a:solidFill>
                <a:latin typeface="Arial"/>
                <a:cs typeface="Arial"/>
              </a:rPr>
              <a:t>S5 </a:t>
            </a:r>
            <a:r>
              <a:rPr sz="1800" spc="-125" dirty="0">
                <a:solidFill>
                  <a:srgbClr val="585858"/>
                </a:solidFill>
                <a:latin typeface="Arial"/>
                <a:cs typeface="Arial"/>
              </a:rPr>
              <a:t>78,10%</a:t>
            </a:r>
            <a:r>
              <a:rPr sz="18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204" dirty="0">
                <a:solidFill>
                  <a:srgbClr val="585858"/>
                </a:solidFill>
                <a:latin typeface="Arial"/>
                <a:cs typeface="Arial"/>
              </a:rPr>
              <a:t>Cu</a:t>
            </a:r>
            <a:endParaRPr sz="1800">
              <a:latin typeface="Arial"/>
              <a:cs typeface="Arial"/>
            </a:endParaRPr>
          </a:p>
          <a:p>
            <a:pPr marL="352425" indent="-327660">
              <a:lnSpc>
                <a:spcPct val="100000"/>
              </a:lnSpc>
              <a:spcBef>
                <a:spcPts val="185"/>
              </a:spcBef>
              <a:buChar char="•"/>
              <a:tabLst>
                <a:tab pos="352425" algn="l"/>
                <a:tab pos="353060" algn="l"/>
              </a:tabLst>
            </a:pPr>
            <a:r>
              <a:rPr sz="1800" spc="-35" dirty="0">
                <a:solidFill>
                  <a:srgbClr val="585858"/>
                </a:solidFill>
                <a:latin typeface="Arial"/>
                <a:cs typeface="Arial"/>
              </a:rPr>
              <a:t>Anilita </a:t>
            </a:r>
            <a:r>
              <a:rPr sz="1800" spc="-180" dirty="0">
                <a:solidFill>
                  <a:srgbClr val="585858"/>
                </a:solidFill>
                <a:latin typeface="Arial"/>
                <a:cs typeface="Arial"/>
              </a:rPr>
              <a:t>Cu</a:t>
            </a:r>
            <a:r>
              <a:rPr sz="1800" spc="-270" baseline="-20833" dirty="0">
                <a:solidFill>
                  <a:srgbClr val="585858"/>
                </a:solidFill>
                <a:latin typeface="Arial"/>
                <a:cs typeface="Arial"/>
              </a:rPr>
              <a:t>7</a:t>
            </a:r>
            <a:r>
              <a:rPr sz="1800" spc="-180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1800" spc="-270" baseline="-20833" dirty="0">
                <a:solidFill>
                  <a:srgbClr val="585858"/>
                </a:solidFill>
                <a:latin typeface="Arial"/>
                <a:cs typeface="Arial"/>
              </a:rPr>
              <a:t>4 </a:t>
            </a:r>
            <a:r>
              <a:rPr sz="1800" spc="-125" dirty="0">
                <a:solidFill>
                  <a:srgbClr val="585858"/>
                </a:solidFill>
                <a:latin typeface="Arial"/>
                <a:cs typeface="Arial"/>
              </a:rPr>
              <a:t>77,62%</a:t>
            </a:r>
            <a:r>
              <a:rPr sz="1800" spc="-1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204" dirty="0">
                <a:solidFill>
                  <a:srgbClr val="585858"/>
                </a:solidFill>
                <a:latin typeface="Arial"/>
                <a:cs typeface="Arial"/>
              </a:rPr>
              <a:t>Cu</a:t>
            </a:r>
            <a:endParaRPr sz="1800">
              <a:latin typeface="Arial"/>
              <a:cs typeface="Arial"/>
            </a:endParaRPr>
          </a:p>
          <a:p>
            <a:pPr marL="352425" indent="-327660">
              <a:lnSpc>
                <a:spcPct val="100000"/>
              </a:lnSpc>
              <a:spcBef>
                <a:spcPts val="180"/>
              </a:spcBef>
              <a:buChar char="•"/>
              <a:tabLst>
                <a:tab pos="352425" algn="l"/>
                <a:tab pos="353060" algn="l"/>
              </a:tabLst>
            </a:pPr>
            <a:r>
              <a:rPr sz="1800" spc="-40" dirty="0">
                <a:solidFill>
                  <a:srgbClr val="585858"/>
                </a:solidFill>
                <a:latin typeface="Arial"/>
                <a:cs typeface="Arial"/>
              </a:rPr>
              <a:t>Djurleita </a:t>
            </a:r>
            <a:r>
              <a:rPr sz="1800" spc="-145" dirty="0">
                <a:solidFill>
                  <a:srgbClr val="585858"/>
                </a:solidFill>
                <a:latin typeface="Arial"/>
                <a:cs typeface="Arial"/>
              </a:rPr>
              <a:t>Cu</a:t>
            </a:r>
            <a:r>
              <a:rPr sz="1800" spc="-217" baseline="-20833" dirty="0">
                <a:solidFill>
                  <a:srgbClr val="585858"/>
                </a:solidFill>
                <a:latin typeface="Arial"/>
                <a:cs typeface="Arial"/>
              </a:rPr>
              <a:t>31</a:t>
            </a:r>
            <a:r>
              <a:rPr sz="1800" spc="-145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1800" spc="-217" baseline="-20833" dirty="0">
                <a:solidFill>
                  <a:srgbClr val="585858"/>
                </a:solidFill>
                <a:latin typeface="Arial"/>
                <a:cs typeface="Arial"/>
              </a:rPr>
              <a:t>16 </a:t>
            </a:r>
            <a:r>
              <a:rPr sz="1800" spc="-125" dirty="0">
                <a:solidFill>
                  <a:srgbClr val="585858"/>
                </a:solidFill>
                <a:latin typeface="Arial"/>
                <a:cs typeface="Arial"/>
              </a:rPr>
              <a:t>70,34% </a:t>
            </a:r>
            <a:r>
              <a:rPr sz="1800" spc="-204" dirty="0">
                <a:solidFill>
                  <a:srgbClr val="585858"/>
                </a:solidFill>
                <a:latin typeface="Arial"/>
                <a:cs typeface="Arial"/>
              </a:rPr>
              <a:t>Cu</a:t>
            </a:r>
            <a:endParaRPr sz="1800">
              <a:latin typeface="Arial"/>
              <a:cs typeface="Arial"/>
            </a:endParaRPr>
          </a:p>
          <a:p>
            <a:pPr marL="352425" indent="-327660">
              <a:lnSpc>
                <a:spcPct val="100000"/>
              </a:lnSpc>
              <a:spcBef>
                <a:spcPts val="190"/>
              </a:spcBef>
              <a:buChar char="•"/>
              <a:tabLst>
                <a:tab pos="352425" algn="l"/>
                <a:tab pos="353060" algn="l"/>
              </a:tabLst>
            </a:pP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Geerita </a:t>
            </a:r>
            <a:r>
              <a:rPr sz="1800" spc="-204" dirty="0">
                <a:solidFill>
                  <a:srgbClr val="585858"/>
                </a:solidFill>
                <a:latin typeface="Arial"/>
                <a:cs typeface="Arial"/>
              </a:rPr>
              <a:t>Cu</a:t>
            </a:r>
            <a:r>
              <a:rPr sz="1800" spc="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375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352425" indent="-327660">
              <a:lnSpc>
                <a:spcPct val="100000"/>
              </a:lnSpc>
              <a:spcBef>
                <a:spcPts val="180"/>
              </a:spcBef>
              <a:buChar char="•"/>
              <a:tabLst>
                <a:tab pos="352425" algn="l"/>
                <a:tab pos="353060" algn="l"/>
              </a:tabLst>
            </a:pPr>
            <a:r>
              <a:rPr sz="1800" spc="-100" dirty="0">
                <a:solidFill>
                  <a:srgbClr val="585858"/>
                </a:solidFill>
                <a:latin typeface="Arial"/>
                <a:cs typeface="Arial"/>
              </a:rPr>
              <a:t>Covelina </a:t>
            </a:r>
            <a:r>
              <a:rPr sz="1800" spc="-200" dirty="0">
                <a:solidFill>
                  <a:srgbClr val="585858"/>
                </a:solidFill>
                <a:latin typeface="Arial"/>
                <a:cs typeface="Arial"/>
              </a:rPr>
              <a:t>Cu </a:t>
            </a:r>
            <a:r>
              <a:rPr sz="1800" spc="-375" dirty="0">
                <a:solidFill>
                  <a:srgbClr val="585858"/>
                </a:solidFill>
                <a:latin typeface="Arial"/>
                <a:cs typeface="Arial"/>
              </a:rPr>
              <a:t>S </a:t>
            </a:r>
            <a:r>
              <a:rPr sz="1800" spc="-130" dirty="0">
                <a:solidFill>
                  <a:srgbClr val="585858"/>
                </a:solidFill>
                <a:latin typeface="Arial"/>
                <a:cs typeface="Arial"/>
              </a:rPr>
              <a:t>66,4%</a:t>
            </a:r>
            <a:r>
              <a:rPr sz="1800" spc="-25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204" dirty="0">
                <a:solidFill>
                  <a:srgbClr val="585858"/>
                </a:solidFill>
                <a:latin typeface="Arial"/>
                <a:cs typeface="Arial"/>
              </a:rPr>
              <a:t>Cu</a:t>
            </a:r>
            <a:endParaRPr sz="1800">
              <a:latin typeface="Arial"/>
              <a:cs typeface="Arial"/>
            </a:endParaRPr>
          </a:p>
          <a:p>
            <a:pPr marL="352425" indent="-327660">
              <a:lnSpc>
                <a:spcPct val="100000"/>
              </a:lnSpc>
              <a:spcBef>
                <a:spcPts val="185"/>
              </a:spcBef>
              <a:buChar char="•"/>
              <a:tabLst>
                <a:tab pos="352425" algn="l"/>
                <a:tab pos="353060" algn="l"/>
              </a:tabLst>
            </a:pP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Cuprita </a:t>
            </a:r>
            <a:r>
              <a:rPr sz="1800" spc="-170" dirty="0">
                <a:solidFill>
                  <a:srgbClr val="585858"/>
                </a:solidFill>
                <a:latin typeface="Arial"/>
                <a:cs typeface="Arial"/>
              </a:rPr>
              <a:t>Cu</a:t>
            </a:r>
            <a:r>
              <a:rPr sz="1800" spc="-254" baseline="-20833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800" spc="-170" dirty="0">
                <a:solidFill>
                  <a:srgbClr val="585858"/>
                </a:solidFill>
                <a:latin typeface="Arial"/>
                <a:cs typeface="Arial"/>
              </a:rPr>
              <a:t>O </a:t>
            </a:r>
            <a:r>
              <a:rPr sz="1800" spc="-130" dirty="0">
                <a:solidFill>
                  <a:srgbClr val="585858"/>
                </a:solidFill>
                <a:latin typeface="Arial"/>
                <a:cs typeface="Arial"/>
              </a:rPr>
              <a:t>88,8%</a:t>
            </a:r>
            <a:r>
              <a:rPr sz="18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204" dirty="0">
                <a:solidFill>
                  <a:srgbClr val="585858"/>
                </a:solidFill>
                <a:latin typeface="Arial"/>
                <a:cs typeface="Arial"/>
              </a:rPr>
              <a:t>Cu</a:t>
            </a:r>
            <a:endParaRPr sz="1800">
              <a:latin typeface="Arial"/>
              <a:cs typeface="Arial"/>
            </a:endParaRPr>
          </a:p>
          <a:p>
            <a:pPr marL="352425" indent="-339725">
              <a:lnSpc>
                <a:spcPct val="100000"/>
              </a:lnSpc>
              <a:spcBef>
                <a:spcPts val="370"/>
              </a:spcBef>
              <a:buClr>
                <a:srgbClr val="7E7E7E"/>
              </a:buClr>
              <a:buSzPct val="111111"/>
              <a:buChar char="•"/>
              <a:tabLst>
                <a:tab pos="352425" algn="l"/>
                <a:tab pos="353060" algn="l"/>
              </a:tabLst>
            </a:pPr>
            <a:r>
              <a:rPr sz="1800" spc="-204" dirty="0">
                <a:solidFill>
                  <a:srgbClr val="585858"/>
                </a:solidFill>
                <a:latin typeface="Arial"/>
                <a:cs typeface="Arial"/>
              </a:rPr>
              <a:t>Cu </a:t>
            </a:r>
            <a:r>
              <a:rPr sz="1800" spc="-45" dirty="0">
                <a:solidFill>
                  <a:srgbClr val="585858"/>
                </a:solidFill>
                <a:latin typeface="Arial"/>
                <a:cs typeface="Arial"/>
              </a:rPr>
              <a:t>nativo </a:t>
            </a:r>
            <a:r>
              <a:rPr sz="1800" spc="-204" dirty="0">
                <a:solidFill>
                  <a:srgbClr val="585858"/>
                </a:solidFill>
                <a:latin typeface="Arial"/>
                <a:cs typeface="Arial"/>
              </a:rPr>
              <a:t>Cu </a:t>
            </a:r>
            <a:r>
              <a:rPr sz="1800" spc="-145" dirty="0">
                <a:solidFill>
                  <a:srgbClr val="585858"/>
                </a:solidFill>
                <a:latin typeface="Arial"/>
                <a:cs typeface="Arial"/>
              </a:rPr>
              <a:t>100%</a:t>
            </a:r>
            <a:r>
              <a:rPr sz="1800" spc="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204" dirty="0">
                <a:solidFill>
                  <a:srgbClr val="585858"/>
                </a:solidFill>
                <a:latin typeface="Arial"/>
                <a:cs typeface="Arial"/>
              </a:rPr>
              <a:t>Cu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7035" y="2904744"/>
            <a:ext cx="4986527" cy="1959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24368" y="1512214"/>
            <a:ext cx="1152525" cy="576580"/>
          </a:xfrm>
          <a:custGeom>
            <a:avLst/>
            <a:gdLst/>
            <a:ahLst/>
            <a:cxnLst/>
            <a:rect l="l" t="t" r="r" b="b"/>
            <a:pathLst>
              <a:path w="1152525" h="576580">
                <a:moveTo>
                  <a:pt x="0" y="576046"/>
                </a:moveTo>
                <a:lnTo>
                  <a:pt x="1152131" y="576046"/>
                </a:lnTo>
                <a:lnTo>
                  <a:pt x="1152131" y="0"/>
                </a:lnTo>
                <a:lnTo>
                  <a:pt x="0" y="0"/>
                </a:lnTo>
                <a:lnTo>
                  <a:pt x="0" y="576046"/>
                </a:lnTo>
                <a:close/>
              </a:path>
            </a:pathLst>
          </a:custGeom>
          <a:solidFill>
            <a:srgbClr val="E9F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24368" y="2088260"/>
            <a:ext cx="1152525" cy="624205"/>
          </a:xfrm>
          <a:custGeom>
            <a:avLst/>
            <a:gdLst/>
            <a:ahLst/>
            <a:cxnLst/>
            <a:rect l="l" t="t" r="r" b="b"/>
            <a:pathLst>
              <a:path w="1152525" h="624205">
                <a:moveTo>
                  <a:pt x="0" y="624077"/>
                </a:moveTo>
                <a:lnTo>
                  <a:pt x="1152131" y="624077"/>
                </a:lnTo>
                <a:lnTo>
                  <a:pt x="1152131" y="0"/>
                </a:lnTo>
                <a:lnTo>
                  <a:pt x="0" y="0"/>
                </a:lnTo>
                <a:lnTo>
                  <a:pt x="0" y="624077"/>
                </a:lnTo>
                <a:close/>
              </a:path>
            </a:pathLst>
          </a:custGeom>
          <a:solidFill>
            <a:srgbClr val="D0ED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565650" y="1505838"/>
          <a:ext cx="4105274" cy="1199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5945">
                <a:tc>
                  <a:txBody>
                    <a:bodyPr/>
                    <a:lstStyle/>
                    <a:p>
                      <a:pPr marL="74930">
                        <a:lnSpc>
                          <a:spcPts val="1150"/>
                        </a:lnSpc>
                      </a:pPr>
                      <a:r>
                        <a:rPr sz="1000" b="1" spc="45" dirty="0">
                          <a:latin typeface="Times New Roman"/>
                          <a:cs typeface="Times New Roman"/>
                        </a:rPr>
                        <a:t>Digenita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8909C"/>
                      </a:solidFill>
                      <a:prstDash val="solid"/>
                    </a:lnL>
                    <a:lnR w="12700">
                      <a:solidFill>
                        <a:srgbClr val="78909C"/>
                      </a:solidFill>
                      <a:prstDash val="solid"/>
                    </a:lnR>
                    <a:lnT w="12700">
                      <a:solidFill>
                        <a:srgbClr val="78909C"/>
                      </a:solidFill>
                      <a:prstDash val="solid"/>
                    </a:lnT>
                    <a:lnB w="12700">
                      <a:solidFill>
                        <a:srgbClr val="78909C"/>
                      </a:solidFill>
                      <a:prstDash val="solid"/>
                    </a:lnB>
                    <a:solidFill>
                      <a:srgbClr val="E9F6EB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50"/>
                        </a:lnSpc>
                      </a:pPr>
                      <a:r>
                        <a:rPr sz="1000" dirty="0">
                          <a:latin typeface="Georgia"/>
                          <a:cs typeface="Georgia"/>
                        </a:rPr>
                        <a:t>C: </a:t>
                      </a:r>
                      <a:r>
                        <a:rPr sz="1000" spc="-5" dirty="0">
                          <a:latin typeface="Georgia"/>
                          <a:cs typeface="Georgia"/>
                        </a:rPr>
                        <a:t>gris, </a:t>
                      </a:r>
                      <a:r>
                        <a:rPr sz="1000" spc="10" dirty="0">
                          <a:latin typeface="Georgia"/>
                          <a:cs typeface="Georgia"/>
                        </a:rPr>
                        <a:t>azulado </a:t>
                      </a:r>
                      <a:r>
                        <a:rPr sz="1000" spc="-20" dirty="0">
                          <a:latin typeface="Georgia"/>
                          <a:cs typeface="Georgia"/>
                        </a:rPr>
                        <a:t>(aireado); </a:t>
                      </a:r>
                      <a:r>
                        <a:rPr sz="1000" spc="-25" dirty="0">
                          <a:latin typeface="Georgia"/>
                          <a:cs typeface="Georgia"/>
                        </a:rPr>
                        <a:t>D:</a:t>
                      </a:r>
                      <a:r>
                        <a:rPr sz="1000" spc="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spc="-40" dirty="0">
                          <a:latin typeface="Georgia"/>
                          <a:cs typeface="Georgia"/>
                        </a:rPr>
                        <a:t>2.5-3;</a:t>
                      </a:r>
                      <a:endParaRPr sz="1000">
                        <a:latin typeface="Georgia"/>
                        <a:cs typeface="Georgia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-55" dirty="0">
                          <a:latin typeface="Georgia"/>
                          <a:cs typeface="Georgia"/>
                        </a:rPr>
                        <a:t>R: </a:t>
                      </a:r>
                      <a:r>
                        <a:rPr sz="1000" dirty="0">
                          <a:latin typeface="Georgia"/>
                          <a:cs typeface="Georgia"/>
                        </a:rPr>
                        <a:t>negro </a:t>
                      </a:r>
                      <a:r>
                        <a:rPr sz="1000" spc="-10" dirty="0">
                          <a:latin typeface="Georgia"/>
                          <a:cs typeface="Georgia"/>
                        </a:rPr>
                        <a:t>grisáceo; </a:t>
                      </a:r>
                      <a:r>
                        <a:rPr sz="1000" spc="-55" dirty="0">
                          <a:latin typeface="Georgia"/>
                          <a:cs typeface="Georgia"/>
                        </a:rPr>
                        <a:t>B:</a:t>
                      </a:r>
                      <a:r>
                        <a:rPr sz="1000" spc="-9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spc="-10" dirty="0">
                          <a:latin typeface="Georgia"/>
                          <a:cs typeface="Georgia"/>
                        </a:rPr>
                        <a:t>sub-metálico</a:t>
                      </a:r>
                      <a:endParaRPr sz="1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78909C"/>
                      </a:solidFill>
                      <a:prstDash val="solid"/>
                    </a:lnL>
                    <a:lnR w="12700">
                      <a:solidFill>
                        <a:srgbClr val="78909C"/>
                      </a:solidFill>
                      <a:prstDash val="solid"/>
                    </a:lnR>
                    <a:lnT w="12700">
                      <a:solidFill>
                        <a:srgbClr val="78909C"/>
                      </a:solidFill>
                      <a:prstDash val="solid"/>
                    </a:lnT>
                    <a:lnB w="12700">
                      <a:solidFill>
                        <a:srgbClr val="78909C"/>
                      </a:solidFill>
                      <a:prstDash val="solid"/>
                    </a:lnB>
                    <a:solidFill>
                      <a:srgbClr val="E9F6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8909C"/>
                      </a:solidFill>
                      <a:prstDash val="solid"/>
                    </a:lnL>
                    <a:lnR w="12700">
                      <a:solidFill>
                        <a:srgbClr val="78909C"/>
                      </a:solidFill>
                      <a:prstDash val="solid"/>
                    </a:lnR>
                    <a:lnT w="12700">
                      <a:solidFill>
                        <a:srgbClr val="78909C"/>
                      </a:solidFill>
                      <a:prstDash val="solid"/>
                    </a:lnT>
                    <a:lnB w="12700">
                      <a:solidFill>
                        <a:srgbClr val="78909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570">
                <a:tc>
                  <a:txBody>
                    <a:bodyPr/>
                    <a:lstStyle/>
                    <a:p>
                      <a:pPr marL="74930">
                        <a:lnSpc>
                          <a:spcPts val="1150"/>
                        </a:lnSpc>
                      </a:pPr>
                      <a:r>
                        <a:rPr sz="1000" b="1" spc="10" dirty="0">
                          <a:latin typeface="Times New Roman"/>
                          <a:cs typeface="Times New Roman"/>
                        </a:rPr>
                        <a:t>Cuprita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8909C"/>
                      </a:solidFill>
                      <a:prstDash val="solid"/>
                    </a:lnL>
                    <a:lnR w="12700">
                      <a:solidFill>
                        <a:srgbClr val="78909C"/>
                      </a:solidFill>
                      <a:prstDash val="solid"/>
                    </a:lnR>
                    <a:lnT w="12700">
                      <a:solidFill>
                        <a:srgbClr val="78909C"/>
                      </a:solidFill>
                      <a:prstDash val="solid"/>
                    </a:lnT>
                    <a:lnB w="12700">
                      <a:solidFill>
                        <a:srgbClr val="78909C"/>
                      </a:solidFill>
                      <a:prstDash val="solid"/>
                    </a:lnB>
                    <a:solidFill>
                      <a:srgbClr val="D0EDD4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50"/>
                        </a:lnSpc>
                      </a:pPr>
                      <a:r>
                        <a:rPr sz="1000" dirty="0">
                          <a:latin typeface="Georgia"/>
                          <a:cs typeface="Georgia"/>
                        </a:rPr>
                        <a:t>C: </a:t>
                      </a:r>
                      <a:r>
                        <a:rPr sz="1000" spc="-15" dirty="0">
                          <a:latin typeface="Georgia"/>
                          <a:cs typeface="Georgia"/>
                        </a:rPr>
                        <a:t>rojo </a:t>
                      </a:r>
                      <a:r>
                        <a:rPr sz="1000" dirty="0">
                          <a:latin typeface="Georgia"/>
                          <a:cs typeface="Georgia"/>
                        </a:rPr>
                        <a:t>oscuro </a:t>
                      </a:r>
                      <a:r>
                        <a:rPr sz="1000" spc="-10" dirty="0">
                          <a:latin typeface="Georgia"/>
                          <a:cs typeface="Georgia"/>
                        </a:rPr>
                        <a:t>a </a:t>
                      </a:r>
                      <a:r>
                        <a:rPr sz="1000" dirty="0">
                          <a:latin typeface="Georgia"/>
                          <a:cs typeface="Georgia"/>
                        </a:rPr>
                        <a:t>veces </a:t>
                      </a:r>
                      <a:r>
                        <a:rPr sz="1000" spc="-10" dirty="0">
                          <a:latin typeface="Georgia"/>
                          <a:cs typeface="Georgia"/>
                        </a:rPr>
                        <a:t>casi</a:t>
                      </a:r>
                      <a:r>
                        <a:rPr sz="1000" spc="8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spc="-10" dirty="0">
                          <a:latin typeface="Georgia"/>
                          <a:cs typeface="Georgia"/>
                        </a:rPr>
                        <a:t>negro;</a:t>
                      </a:r>
                      <a:endParaRPr sz="1000">
                        <a:latin typeface="Georgia"/>
                        <a:cs typeface="Georgia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-40" dirty="0">
                          <a:latin typeface="Georgia"/>
                          <a:cs typeface="Georgia"/>
                        </a:rPr>
                        <a:t>D:3.5-4; </a:t>
                      </a:r>
                      <a:r>
                        <a:rPr sz="1000" spc="-55" dirty="0">
                          <a:latin typeface="Georgia"/>
                          <a:cs typeface="Georgia"/>
                        </a:rPr>
                        <a:t>R: </a:t>
                      </a:r>
                      <a:r>
                        <a:rPr sz="1000" spc="-15" dirty="0">
                          <a:latin typeface="Georgia"/>
                          <a:cs typeface="Georgia"/>
                        </a:rPr>
                        <a:t>Brillante</a:t>
                      </a:r>
                      <a:r>
                        <a:rPr sz="1000" spc="-10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dirty="0">
                          <a:latin typeface="Georgia"/>
                          <a:cs typeface="Georgia"/>
                        </a:rPr>
                        <a:t>metalizado</a:t>
                      </a:r>
                      <a:endParaRPr sz="1000">
                        <a:latin typeface="Georgia"/>
                        <a:cs typeface="Georgia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-15" dirty="0">
                          <a:latin typeface="Georgia"/>
                          <a:cs typeface="Georgia"/>
                        </a:rPr>
                        <a:t>rojo </a:t>
                      </a:r>
                      <a:r>
                        <a:rPr sz="1000" dirty="0">
                          <a:latin typeface="Georgia"/>
                          <a:cs typeface="Georgia"/>
                        </a:rPr>
                        <a:t>parduzco; </a:t>
                      </a:r>
                      <a:r>
                        <a:rPr sz="1000" spc="-55" dirty="0">
                          <a:latin typeface="Georgia"/>
                          <a:cs typeface="Georgia"/>
                        </a:rPr>
                        <a:t>B:</a:t>
                      </a:r>
                      <a:r>
                        <a:rPr sz="1000" spc="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spc="5" dirty="0">
                          <a:latin typeface="Georgia"/>
                          <a:cs typeface="Georgia"/>
                        </a:rPr>
                        <a:t>Adamantino</a:t>
                      </a:r>
                      <a:endParaRPr sz="1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78909C"/>
                      </a:solidFill>
                      <a:prstDash val="solid"/>
                    </a:lnL>
                    <a:lnR w="12700">
                      <a:solidFill>
                        <a:srgbClr val="78909C"/>
                      </a:solidFill>
                      <a:prstDash val="solid"/>
                    </a:lnR>
                    <a:lnT w="12700">
                      <a:solidFill>
                        <a:srgbClr val="78909C"/>
                      </a:solidFill>
                      <a:prstDash val="solid"/>
                    </a:lnT>
                    <a:lnB w="12700">
                      <a:solidFill>
                        <a:srgbClr val="78909C"/>
                      </a:solidFill>
                      <a:prstDash val="solid"/>
                    </a:lnB>
                    <a:solidFill>
                      <a:srgbClr val="D0ED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8909C"/>
                      </a:solidFill>
                      <a:prstDash val="solid"/>
                    </a:lnL>
                    <a:lnR w="12700">
                      <a:solidFill>
                        <a:srgbClr val="78909C"/>
                      </a:solidFill>
                      <a:prstDash val="solid"/>
                    </a:lnR>
                    <a:lnT w="12700">
                      <a:solidFill>
                        <a:srgbClr val="78909C"/>
                      </a:solidFill>
                      <a:prstDash val="solid"/>
                    </a:lnT>
                    <a:lnB w="12700">
                      <a:solidFill>
                        <a:srgbClr val="78909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7549895" y="1524000"/>
            <a:ext cx="824483" cy="565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06868" y="2083307"/>
            <a:ext cx="591312" cy="646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354" y="117094"/>
            <a:ext cx="46742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5" dirty="0"/>
              <a:t>ZONA </a:t>
            </a:r>
            <a:r>
              <a:rPr spc="-270" dirty="0"/>
              <a:t>PRIMARIA </a:t>
            </a:r>
            <a:r>
              <a:rPr spc="-350" dirty="0"/>
              <a:t>O</a:t>
            </a:r>
            <a:r>
              <a:rPr spc="20" dirty="0"/>
              <a:t> </a:t>
            </a:r>
            <a:r>
              <a:rPr spc="-335" dirty="0"/>
              <a:t>HIPÓGENA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7197" y="773154"/>
            <a:ext cx="8546465" cy="1339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0360" marR="5080" indent="-327660" algn="just">
              <a:lnSpc>
                <a:spcPct val="114999"/>
              </a:lnSpc>
              <a:spcBef>
                <a:spcPts val="95"/>
              </a:spcBef>
              <a:buChar char="•"/>
              <a:tabLst>
                <a:tab pos="340360" algn="l"/>
              </a:tabLst>
            </a:pPr>
            <a:r>
              <a:rPr sz="1800" spc="-195" dirty="0">
                <a:solidFill>
                  <a:srgbClr val="585858"/>
                </a:solidFill>
                <a:latin typeface="Arial"/>
                <a:cs typeface="Arial"/>
              </a:rPr>
              <a:t>La</a:t>
            </a:r>
            <a:r>
              <a:rPr sz="1800" spc="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585858"/>
                </a:solidFill>
                <a:latin typeface="Arial"/>
                <a:cs typeface="Arial"/>
              </a:rPr>
              <a:t>zona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que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no </a:t>
            </a:r>
            <a:r>
              <a:rPr sz="1800" spc="-100" dirty="0">
                <a:solidFill>
                  <a:srgbClr val="585858"/>
                </a:solidFill>
                <a:latin typeface="Arial"/>
                <a:cs typeface="Arial"/>
              </a:rPr>
              <a:t>ha </a:t>
            </a:r>
            <a:r>
              <a:rPr sz="1800" spc="-45" dirty="0">
                <a:solidFill>
                  <a:srgbClr val="585858"/>
                </a:solidFill>
                <a:latin typeface="Arial"/>
                <a:cs typeface="Arial"/>
              </a:rPr>
              <a:t>interactuado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con </a:t>
            </a:r>
            <a:r>
              <a:rPr sz="1800" spc="-110" dirty="0">
                <a:solidFill>
                  <a:srgbClr val="585858"/>
                </a:solidFill>
                <a:latin typeface="Arial"/>
                <a:cs typeface="Arial"/>
              </a:rPr>
              <a:t>las </a:t>
            </a:r>
            <a:r>
              <a:rPr sz="1800" spc="-135" dirty="0">
                <a:solidFill>
                  <a:srgbClr val="585858"/>
                </a:solidFill>
                <a:latin typeface="Arial"/>
                <a:cs typeface="Arial"/>
              </a:rPr>
              <a:t>aguas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meteóricas </a:t>
            </a:r>
            <a:r>
              <a:rPr sz="1800" spc="-25" dirty="0">
                <a:solidFill>
                  <a:srgbClr val="585858"/>
                </a:solidFill>
                <a:latin typeface="Arial"/>
                <a:cs typeface="Arial"/>
              </a:rPr>
              <a:t>ni </a:t>
            </a:r>
            <a:r>
              <a:rPr sz="1800" spc="-110" dirty="0">
                <a:solidFill>
                  <a:srgbClr val="585858"/>
                </a:solidFill>
                <a:latin typeface="Arial"/>
                <a:cs typeface="Arial"/>
              </a:rPr>
              <a:t>las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soluciones </a:t>
            </a:r>
            <a:r>
              <a:rPr sz="1800" spc="-114" dirty="0">
                <a:solidFill>
                  <a:srgbClr val="585858"/>
                </a:solidFill>
                <a:latin typeface="Arial"/>
                <a:cs typeface="Arial"/>
              </a:rPr>
              <a:t>ácidas  </a:t>
            </a:r>
            <a:r>
              <a:rPr sz="1800" spc="-40" dirty="0">
                <a:solidFill>
                  <a:srgbClr val="585858"/>
                </a:solidFill>
                <a:latin typeface="Arial"/>
                <a:cs typeface="Arial"/>
              </a:rPr>
              <a:t>producto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lixiviación,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preservando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mineralogía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hipógena </a:t>
            </a:r>
            <a:r>
              <a:rPr sz="1800" spc="-40" dirty="0">
                <a:solidFill>
                  <a:srgbClr val="585858"/>
                </a:solidFill>
                <a:latin typeface="Arial"/>
                <a:cs typeface="Arial"/>
              </a:rPr>
              <a:t>producto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la 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alteración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585858"/>
                </a:solidFill>
                <a:latin typeface="Arial"/>
                <a:cs typeface="Arial"/>
              </a:rPr>
              <a:t>hidrotermal.</a:t>
            </a:r>
            <a:endParaRPr sz="1800">
              <a:latin typeface="Arial"/>
              <a:cs typeface="Arial"/>
            </a:endParaRPr>
          </a:p>
          <a:p>
            <a:pPr marL="340360" indent="-327660">
              <a:lnSpc>
                <a:spcPct val="100000"/>
              </a:lnSpc>
              <a:spcBef>
                <a:spcPts val="735"/>
              </a:spcBef>
              <a:buChar char="•"/>
              <a:tabLst>
                <a:tab pos="339725" algn="l"/>
                <a:tab pos="340360" algn="l"/>
              </a:tabLst>
            </a:pP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Minerales: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Calcopirita,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Pirita,</a:t>
            </a:r>
            <a:r>
              <a:rPr sz="18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Bornita.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4919" y="2305811"/>
            <a:ext cx="6289548" cy="2314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9854"/>
            <a:ext cx="78105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0" dirty="0"/>
              <a:t>ZONACIÓN </a:t>
            </a:r>
            <a:r>
              <a:rPr spc="-310" dirty="0"/>
              <a:t>MINERALÓGICA </a:t>
            </a:r>
            <a:r>
              <a:rPr spc="-434" dirty="0"/>
              <a:t>DE </a:t>
            </a:r>
            <a:r>
              <a:rPr spc="-360" dirty="0"/>
              <a:t>ÓXIDOS </a:t>
            </a:r>
            <a:r>
              <a:rPr spc="-434" dirty="0"/>
              <a:t>DE </a:t>
            </a:r>
            <a:r>
              <a:rPr spc="-500" dirty="0"/>
              <a:t>FE </a:t>
            </a:r>
            <a:r>
              <a:rPr spc="-540" dirty="0"/>
              <a:t>Y</a:t>
            </a:r>
            <a:r>
              <a:rPr spc="-425" dirty="0"/>
              <a:t> </a:t>
            </a:r>
            <a:r>
              <a:rPr spc="-409" dirty="0"/>
              <a:t>CU</a:t>
            </a:r>
          </a:p>
        </p:txBody>
      </p:sp>
      <p:sp>
        <p:nvSpPr>
          <p:cNvPr id="3" name="object 3"/>
          <p:cNvSpPr/>
          <p:nvPr/>
        </p:nvSpPr>
        <p:spPr>
          <a:xfrm>
            <a:off x="566927" y="854963"/>
            <a:ext cx="3429000" cy="972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28927" y="3855720"/>
            <a:ext cx="2362200" cy="743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4127" y="2388107"/>
            <a:ext cx="2362200" cy="1142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8458" y="2461082"/>
            <a:ext cx="2512695" cy="2124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80" dirty="0">
                <a:latin typeface="Arial"/>
                <a:cs typeface="Arial"/>
              </a:rPr>
              <a:t>cc </a:t>
            </a:r>
            <a:r>
              <a:rPr sz="2000" b="1" spc="-185" dirty="0">
                <a:latin typeface="Arial"/>
                <a:cs typeface="Arial"/>
              </a:rPr>
              <a:t>→ </a:t>
            </a:r>
            <a:r>
              <a:rPr sz="2000" b="1" spc="-155" dirty="0">
                <a:latin typeface="Arial"/>
                <a:cs typeface="Arial"/>
              </a:rPr>
              <a:t>py </a:t>
            </a:r>
            <a:r>
              <a:rPr sz="2000" b="1" spc="-90" dirty="0">
                <a:latin typeface="Arial"/>
                <a:cs typeface="Arial"/>
              </a:rPr>
              <a:t>(arriba)</a:t>
            </a:r>
            <a:r>
              <a:rPr sz="2000" b="1" spc="-114" dirty="0">
                <a:latin typeface="Arial"/>
                <a:cs typeface="Arial"/>
              </a:rPr>
              <a:t> </a:t>
            </a:r>
            <a:r>
              <a:rPr sz="2000" b="1" spc="-225" dirty="0">
                <a:latin typeface="Arial"/>
                <a:cs typeface="Arial"/>
              </a:rPr>
              <a:t>cv</a:t>
            </a:r>
            <a:endParaRPr sz="2000">
              <a:latin typeface="Arial"/>
              <a:cs typeface="Arial"/>
            </a:endParaRPr>
          </a:p>
          <a:p>
            <a:pPr marL="12700" marR="394970">
              <a:lnSpc>
                <a:spcPct val="100000"/>
              </a:lnSpc>
            </a:pPr>
            <a:r>
              <a:rPr sz="2000" b="1" spc="-190" dirty="0">
                <a:latin typeface="Arial"/>
                <a:cs typeface="Arial"/>
              </a:rPr>
              <a:t>→ </a:t>
            </a:r>
            <a:r>
              <a:rPr sz="2000" b="1" spc="-225" dirty="0">
                <a:latin typeface="Arial"/>
                <a:cs typeface="Arial"/>
              </a:rPr>
              <a:t>cc; </a:t>
            </a:r>
            <a:r>
              <a:rPr sz="2000" b="1" spc="-85" dirty="0">
                <a:latin typeface="Arial"/>
                <a:cs typeface="Arial"/>
              </a:rPr>
              <a:t>idaita </a:t>
            </a:r>
            <a:r>
              <a:rPr sz="2000" b="1" spc="-225" dirty="0">
                <a:latin typeface="Arial"/>
                <a:cs typeface="Arial"/>
              </a:rPr>
              <a:t>cv </a:t>
            </a:r>
            <a:r>
              <a:rPr sz="2000" b="1" spc="-190" dirty="0">
                <a:latin typeface="Arial"/>
                <a:cs typeface="Arial"/>
              </a:rPr>
              <a:t>→ </a:t>
            </a:r>
            <a:r>
              <a:rPr sz="2000" b="1" spc="-215" dirty="0">
                <a:latin typeface="Arial"/>
                <a:cs typeface="Arial"/>
              </a:rPr>
              <a:t>cp  </a:t>
            </a:r>
            <a:r>
              <a:rPr sz="2000" b="1" spc="-100" dirty="0">
                <a:latin typeface="Arial"/>
                <a:cs typeface="Arial"/>
              </a:rPr>
              <a:t>(abajo)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Times New Roman"/>
              <a:cs typeface="Times New Roman"/>
            </a:endParaRPr>
          </a:p>
          <a:p>
            <a:pPr marL="72390" algn="ctr">
              <a:lnSpc>
                <a:spcPct val="100000"/>
              </a:lnSpc>
            </a:pPr>
            <a:r>
              <a:rPr sz="2000" b="1" spc="-100" dirty="0">
                <a:latin typeface="Arial"/>
                <a:cs typeface="Arial"/>
              </a:rPr>
              <a:t>Protolito </a:t>
            </a:r>
            <a:r>
              <a:rPr sz="2000" b="1" spc="-195" dirty="0">
                <a:latin typeface="Arial"/>
                <a:cs typeface="Arial"/>
              </a:rPr>
              <a:t>con </a:t>
            </a:r>
            <a:r>
              <a:rPr sz="2000" b="1" spc="-120" dirty="0">
                <a:latin typeface="Arial"/>
                <a:cs typeface="Arial"/>
              </a:rPr>
              <a:t>py,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spc="-155" dirty="0">
                <a:latin typeface="Arial"/>
                <a:cs typeface="Arial"/>
              </a:rPr>
              <a:t>cp,</a:t>
            </a:r>
            <a:endParaRPr sz="2000">
              <a:latin typeface="Arial"/>
              <a:cs typeface="Arial"/>
            </a:endParaRPr>
          </a:p>
          <a:p>
            <a:pPr marL="74295" algn="ctr">
              <a:lnSpc>
                <a:spcPct val="100000"/>
              </a:lnSpc>
            </a:pPr>
            <a:r>
              <a:rPr sz="2000" b="1" spc="25" dirty="0">
                <a:latin typeface="Arial"/>
                <a:cs typeface="Arial"/>
              </a:rPr>
              <a:t>+/-</a:t>
            </a:r>
            <a:r>
              <a:rPr sz="2000" b="1" spc="-114" dirty="0">
                <a:latin typeface="Arial"/>
                <a:cs typeface="Arial"/>
              </a:rPr>
              <a:t> </a:t>
            </a:r>
            <a:r>
              <a:rPr sz="2000" b="1" spc="-150" dirty="0">
                <a:latin typeface="Arial"/>
                <a:cs typeface="Arial"/>
              </a:rPr>
              <a:t>bn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927" y="888619"/>
            <a:ext cx="342900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9535" marR="82550" indent="1270" algn="ctr">
              <a:lnSpc>
                <a:spcPct val="100000"/>
              </a:lnSpc>
              <a:spcBef>
                <a:spcPts val="105"/>
              </a:spcBef>
            </a:pPr>
            <a:r>
              <a:rPr sz="2000" b="1" spc="-200" dirty="0">
                <a:solidFill>
                  <a:srgbClr val="FFFFFF"/>
                </a:solidFill>
                <a:latin typeface="Arial"/>
                <a:cs typeface="Arial"/>
              </a:rPr>
              <a:t>Capa </a:t>
            </a: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lixiviada </a:t>
            </a:r>
            <a:r>
              <a:rPr sz="2000" b="1" spc="-130" dirty="0">
                <a:solidFill>
                  <a:srgbClr val="FFFFFF"/>
                </a:solidFill>
                <a:latin typeface="Arial"/>
                <a:cs typeface="Arial"/>
              </a:rPr>
              <a:t>dominada </a:t>
            </a:r>
            <a:r>
              <a:rPr sz="2000" b="1" spc="-120" dirty="0">
                <a:solidFill>
                  <a:srgbClr val="FFFFFF"/>
                </a:solidFill>
                <a:latin typeface="Arial"/>
                <a:cs typeface="Arial"/>
              </a:rPr>
              <a:t>por  </a:t>
            </a:r>
            <a:r>
              <a:rPr sz="2000" b="1" spc="-105" dirty="0">
                <a:solidFill>
                  <a:srgbClr val="FFFFFF"/>
                </a:solidFill>
                <a:latin typeface="Arial"/>
                <a:cs typeface="Arial"/>
              </a:rPr>
              <a:t>goethita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y/o </a:t>
            </a:r>
            <a:r>
              <a:rPr sz="2000" b="1" spc="-110" dirty="0">
                <a:solidFill>
                  <a:srgbClr val="FFFFFF"/>
                </a:solidFill>
                <a:latin typeface="Arial"/>
                <a:cs typeface="Arial"/>
              </a:rPr>
              <a:t>jarosita;</a:t>
            </a:r>
            <a:r>
              <a:rPr sz="2000" b="1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hematita  </a:t>
            </a:r>
            <a:r>
              <a:rPr sz="2000" b="1" spc="-125" dirty="0">
                <a:solidFill>
                  <a:srgbClr val="FFFFFF"/>
                </a:solidFill>
                <a:latin typeface="Arial"/>
                <a:cs typeface="Arial"/>
              </a:rPr>
              <a:t>reemplaza</a:t>
            </a: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75" dirty="0">
                <a:solidFill>
                  <a:srgbClr val="FFFFFF"/>
                </a:solidFill>
                <a:latin typeface="Arial"/>
                <a:cs typeface="Arial"/>
              </a:rPr>
              <a:t>cc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69592" y="1921764"/>
            <a:ext cx="381000" cy="342900"/>
          </a:xfrm>
          <a:custGeom>
            <a:avLst/>
            <a:gdLst/>
            <a:ahLst/>
            <a:cxnLst/>
            <a:rect l="l" t="t" r="r" b="b"/>
            <a:pathLst>
              <a:path w="381000" h="342900">
                <a:moveTo>
                  <a:pt x="381000" y="240030"/>
                </a:moveTo>
                <a:lnTo>
                  <a:pt x="0" y="240030"/>
                </a:lnTo>
                <a:lnTo>
                  <a:pt x="190500" y="342900"/>
                </a:lnTo>
                <a:lnTo>
                  <a:pt x="381000" y="240030"/>
                </a:lnTo>
                <a:close/>
              </a:path>
              <a:path w="381000" h="342900">
                <a:moveTo>
                  <a:pt x="285750" y="0"/>
                </a:moveTo>
                <a:lnTo>
                  <a:pt x="95250" y="0"/>
                </a:lnTo>
                <a:lnTo>
                  <a:pt x="95250" y="240030"/>
                </a:lnTo>
                <a:lnTo>
                  <a:pt x="285750" y="240030"/>
                </a:lnTo>
                <a:lnTo>
                  <a:pt x="28575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69592" y="1921764"/>
            <a:ext cx="381000" cy="342900"/>
          </a:xfrm>
          <a:custGeom>
            <a:avLst/>
            <a:gdLst/>
            <a:ahLst/>
            <a:cxnLst/>
            <a:rect l="l" t="t" r="r" b="b"/>
            <a:pathLst>
              <a:path w="381000" h="342900">
                <a:moveTo>
                  <a:pt x="0" y="240030"/>
                </a:moveTo>
                <a:lnTo>
                  <a:pt x="95250" y="240030"/>
                </a:lnTo>
                <a:lnTo>
                  <a:pt x="95250" y="0"/>
                </a:lnTo>
                <a:lnTo>
                  <a:pt x="285750" y="0"/>
                </a:lnTo>
                <a:lnTo>
                  <a:pt x="285750" y="240030"/>
                </a:lnTo>
                <a:lnTo>
                  <a:pt x="381000" y="240030"/>
                </a:lnTo>
                <a:lnTo>
                  <a:pt x="190500" y="342900"/>
                </a:lnTo>
                <a:lnTo>
                  <a:pt x="0" y="24003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90927" y="3473196"/>
            <a:ext cx="381000" cy="342900"/>
          </a:xfrm>
          <a:custGeom>
            <a:avLst/>
            <a:gdLst/>
            <a:ahLst/>
            <a:cxnLst/>
            <a:rect l="l" t="t" r="r" b="b"/>
            <a:pathLst>
              <a:path w="381000" h="342900">
                <a:moveTo>
                  <a:pt x="381000" y="240029"/>
                </a:moveTo>
                <a:lnTo>
                  <a:pt x="0" y="240029"/>
                </a:lnTo>
                <a:lnTo>
                  <a:pt x="190500" y="342899"/>
                </a:lnTo>
                <a:lnTo>
                  <a:pt x="381000" y="240029"/>
                </a:lnTo>
                <a:close/>
              </a:path>
              <a:path w="381000" h="342900">
                <a:moveTo>
                  <a:pt x="285750" y="0"/>
                </a:moveTo>
                <a:lnTo>
                  <a:pt x="95250" y="0"/>
                </a:lnTo>
                <a:lnTo>
                  <a:pt x="95250" y="240029"/>
                </a:lnTo>
                <a:lnTo>
                  <a:pt x="285750" y="240029"/>
                </a:lnTo>
                <a:lnTo>
                  <a:pt x="28575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90927" y="3473196"/>
            <a:ext cx="381000" cy="342900"/>
          </a:xfrm>
          <a:custGeom>
            <a:avLst/>
            <a:gdLst/>
            <a:ahLst/>
            <a:cxnLst/>
            <a:rect l="l" t="t" r="r" b="b"/>
            <a:pathLst>
              <a:path w="381000" h="342900">
                <a:moveTo>
                  <a:pt x="0" y="240029"/>
                </a:moveTo>
                <a:lnTo>
                  <a:pt x="95250" y="240029"/>
                </a:lnTo>
                <a:lnTo>
                  <a:pt x="95250" y="0"/>
                </a:lnTo>
                <a:lnTo>
                  <a:pt x="285750" y="0"/>
                </a:lnTo>
                <a:lnTo>
                  <a:pt x="285750" y="240029"/>
                </a:lnTo>
                <a:lnTo>
                  <a:pt x="381000" y="240029"/>
                </a:lnTo>
                <a:lnTo>
                  <a:pt x="190500" y="342899"/>
                </a:lnTo>
                <a:lnTo>
                  <a:pt x="0" y="24002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33188" y="3989832"/>
            <a:ext cx="3200400" cy="685800"/>
          </a:xfrm>
          <a:prstGeom prst="rect">
            <a:avLst/>
          </a:prstGeom>
          <a:solidFill>
            <a:srgbClr val="CCCCFF"/>
          </a:solidFill>
        </p:spPr>
        <p:txBody>
          <a:bodyPr vert="horz" wrap="square" lIns="0" tIns="53340" rIns="0" bIns="0" rtlCol="0">
            <a:spAutoFit/>
          </a:bodyPr>
          <a:lstStyle/>
          <a:p>
            <a:pPr marL="919480" marR="88900" indent="-824865">
              <a:lnSpc>
                <a:spcPct val="100000"/>
              </a:lnSpc>
              <a:spcBef>
                <a:spcPts val="420"/>
              </a:spcBef>
            </a:pPr>
            <a:r>
              <a:rPr sz="2000" b="1" spc="-100" dirty="0">
                <a:latin typeface="Arial"/>
                <a:cs typeface="Arial"/>
              </a:rPr>
              <a:t>Protolito </a:t>
            </a:r>
            <a:r>
              <a:rPr sz="2000" b="1" spc="-195" dirty="0">
                <a:latin typeface="Arial"/>
                <a:cs typeface="Arial"/>
              </a:rPr>
              <a:t>con </a:t>
            </a:r>
            <a:r>
              <a:rPr sz="2000" b="1" spc="-155" dirty="0">
                <a:latin typeface="Arial"/>
                <a:cs typeface="Arial"/>
              </a:rPr>
              <a:t>cp, </a:t>
            </a:r>
            <a:r>
              <a:rPr sz="2000" b="1" spc="-150" dirty="0">
                <a:latin typeface="Arial"/>
                <a:cs typeface="Arial"/>
              </a:rPr>
              <a:t>bn </a:t>
            </a:r>
            <a:r>
              <a:rPr sz="2000" b="1" spc="-145" dirty="0">
                <a:latin typeface="Arial"/>
                <a:cs typeface="Arial"/>
              </a:rPr>
              <a:t>&gt;,&gt;&gt; py;  </a:t>
            </a:r>
            <a:r>
              <a:rPr sz="2000" b="1" spc="-160" dirty="0">
                <a:latin typeface="Arial"/>
                <a:cs typeface="Arial"/>
              </a:rPr>
              <a:t>roca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spc="-120" dirty="0">
                <a:latin typeface="Arial"/>
                <a:cs typeface="Arial"/>
              </a:rPr>
              <a:t>reactiva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80988" y="3518915"/>
            <a:ext cx="381000" cy="342900"/>
          </a:xfrm>
          <a:custGeom>
            <a:avLst/>
            <a:gdLst/>
            <a:ahLst/>
            <a:cxnLst/>
            <a:rect l="l" t="t" r="r" b="b"/>
            <a:pathLst>
              <a:path w="381000" h="342900">
                <a:moveTo>
                  <a:pt x="381000" y="240030"/>
                </a:moveTo>
                <a:lnTo>
                  <a:pt x="0" y="240030"/>
                </a:lnTo>
                <a:lnTo>
                  <a:pt x="190500" y="342900"/>
                </a:lnTo>
                <a:lnTo>
                  <a:pt x="381000" y="240030"/>
                </a:lnTo>
                <a:close/>
              </a:path>
              <a:path w="381000" h="342900">
                <a:moveTo>
                  <a:pt x="285750" y="0"/>
                </a:moveTo>
                <a:lnTo>
                  <a:pt x="95250" y="0"/>
                </a:lnTo>
                <a:lnTo>
                  <a:pt x="95250" y="240030"/>
                </a:lnTo>
                <a:lnTo>
                  <a:pt x="285750" y="240030"/>
                </a:lnTo>
                <a:lnTo>
                  <a:pt x="28575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80988" y="3518915"/>
            <a:ext cx="381000" cy="342900"/>
          </a:xfrm>
          <a:custGeom>
            <a:avLst/>
            <a:gdLst/>
            <a:ahLst/>
            <a:cxnLst/>
            <a:rect l="l" t="t" r="r" b="b"/>
            <a:pathLst>
              <a:path w="381000" h="342900">
                <a:moveTo>
                  <a:pt x="0" y="240030"/>
                </a:moveTo>
                <a:lnTo>
                  <a:pt x="95250" y="240030"/>
                </a:lnTo>
                <a:lnTo>
                  <a:pt x="95250" y="0"/>
                </a:lnTo>
                <a:lnTo>
                  <a:pt x="285750" y="0"/>
                </a:lnTo>
                <a:lnTo>
                  <a:pt x="285750" y="240030"/>
                </a:lnTo>
                <a:lnTo>
                  <a:pt x="381000" y="240030"/>
                </a:lnTo>
                <a:lnTo>
                  <a:pt x="190500" y="342900"/>
                </a:lnTo>
                <a:lnTo>
                  <a:pt x="0" y="24003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56988" y="2319527"/>
            <a:ext cx="3581400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856988" y="2392807"/>
            <a:ext cx="358140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marR="124460" algn="ctr">
              <a:lnSpc>
                <a:spcPct val="100000"/>
              </a:lnSpc>
              <a:spcBef>
                <a:spcPts val="100"/>
              </a:spcBef>
            </a:pPr>
            <a:r>
              <a:rPr sz="2000" b="1" spc="-235" dirty="0">
                <a:latin typeface="Arial"/>
                <a:cs typeface="Arial"/>
              </a:rPr>
              <a:t>CuOx </a:t>
            </a:r>
            <a:r>
              <a:rPr sz="2000" b="1" spc="-114" dirty="0">
                <a:latin typeface="Arial"/>
                <a:cs typeface="Arial"/>
              </a:rPr>
              <a:t>bien </a:t>
            </a:r>
            <a:r>
              <a:rPr sz="2000" b="1" spc="-130" dirty="0">
                <a:latin typeface="Arial"/>
                <a:cs typeface="Arial"/>
              </a:rPr>
              <a:t>desarollada; </a:t>
            </a:r>
            <a:r>
              <a:rPr sz="2000" b="1" spc="-160" dirty="0">
                <a:latin typeface="Arial"/>
                <a:cs typeface="Arial"/>
              </a:rPr>
              <a:t>zona </a:t>
            </a:r>
            <a:r>
              <a:rPr sz="2000" b="1" spc="-125" dirty="0">
                <a:latin typeface="Arial"/>
                <a:cs typeface="Arial"/>
              </a:rPr>
              <a:t>de  </a:t>
            </a:r>
            <a:r>
              <a:rPr sz="2000" b="1" spc="-120" dirty="0">
                <a:latin typeface="Arial"/>
                <a:cs typeface="Arial"/>
              </a:rPr>
              <a:t>enriquecimiento </a:t>
            </a:r>
            <a:r>
              <a:rPr sz="2000" b="1" spc="-160" dirty="0">
                <a:latin typeface="Arial"/>
                <a:cs typeface="Arial"/>
              </a:rPr>
              <a:t>(cc, </a:t>
            </a:r>
            <a:r>
              <a:rPr sz="2000" b="1" spc="-165" dirty="0">
                <a:latin typeface="Arial"/>
                <a:cs typeface="Arial"/>
              </a:rPr>
              <a:t>cv)  </a:t>
            </a:r>
            <a:r>
              <a:rPr sz="2000" b="1" spc="-130" dirty="0">
                <a:latin typeface="Arial"/>
                <a:cs typeface="Arial"/>
              </a:rPr>
              <a:t>restringida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57188" y="1847088"/>
            <a:ext cx="381000" cy="342900"/>
          </a:xfrm>
          <a:custGeom>
            <a:avLst/>
            <a:gdLst/>
            <a:ahLst/>
            <a:cxnLst/>
            <a:rect l="l" t="t" r="r" b="b"/>
            <a:pathLst>
              <a:path w="381000" h="342900">
                <a:moveTo>
                  <a:pt x="381000" y="240030"/>
                </a:moveTo>
                <a:lnTo>
                  <a:pt x="0" y="240030"/>
                </a:lnTo>
                <a:lnTo>
                  <a:pt x="190500" y="342900"/>
                </a:lnTo>
                <a:lnTo>
                  <a:pt x="381000" y="240030"/>
                </a:lnTo>
                <a:close/>
              </a:path>
              <a:path w="381000" h="342900">
                <a:moveTo>
                  <a:pt x="285750" y="0"/>
                </a:moveTo>
                <a:lnTo>
                  <a:pt x="95250" y="0"/>
                </a:lnTo>
                <a:lnTo>
                  <a:pt x="95250" y="240030"/>
                </a:lnTo>
                <a:lnTo>
                  <a:pt x="285750" y="240030"/>
                </a:lnTo>
                <a:lnTo>
                  <a:pt x="28575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57188" y="1847088"/>
            <a:ext cx="381000" cy="342900"/>
          </a:xfrm>
          <a:custGeom>
            <a:avLst/>
            <a:gdLst/>
            <a:ahLst/>
            <a:cxnLst/>
            <a:rect l="l" t="t" r="r" b="b"/>
            <a:pathLst>
              <a:path w="381000" h="342900">
                <a:moveTo>
                  <a:pt x="0" y="240030"/>
                </a:moveTo>
                <a:lnTo>
                  <a:pt x="95250" y="240030"/>
                </a:lnTo>
                <a:lnTo>
                  <a:pt x="95250" y="0"/>
                </a:lnTo>
                <a:lnTo>
                  <a:pt x="285750" y="0"/>
                </a:lnTo>
                <a:lnTo>
                  <a:pt x="285750" y="240030"/>
                </a:lnTo>
                <a:lnTo>
                  <a:pt x="381000" y="240030"/>
                </a:lnTo>
                <a:lnTo>
                  <a:pt x="190500" y="342900"/>
                </a:lnTo>
                <a:lnTo>
                  <a:pt x="0" y="24003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33188" y="841247"/>
            <a:ext cx="3505200" cy="9707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933188" y="906907"/>
            <a:ext cx="350520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2735" marR="206375" algn="ctr">
              <a:lnSpc>
                <a:spcPct val="100000"/>
              </a:lnSpc>
              <a:spcBef>
                <a:spcPts val="105"/>
              </a:spcBef>
            </a:pPr>
            <a:r>
              <a:rPr sz="2000" b="1" spc="-200" dirty="0">
                <a:solidFill>
                  <a:srgbClr val="FFFFFF"/>
                </a:solidFill>
                <a:latin typeface="Arial"/>
                <a:cs typeface="Arial"/>
              </a:rPr>
              <a:t>Capa </a:t>
            </a: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lixiviada </a:t>
            </a:r>
            <a:r>
              <a:rPr sz="2000" b="1" spc="-130" dirty="0">
                <a:solidFill>
                  <a:srgbClr val="FFFFFF"/>
                </a:solidFill>
                <a:latin typeface="Arial"/>
                <a:cs typeface="Arial"/>
              </a:rPr>
              <a:t>dominada </a:t>
            </a:r>
            <a:r>
              <a:rPr sz="2000" b="1" spc="-120" dirty="0">
                <a:solidFill>
                  <a:srgbClr val="FFFFFF"/>
                </a:solidFill>
                <a:latin typeface="Arial"/>
                <a:cs typeface="Arial"/>
              </a:rPr>
              <a:t>por  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hematita 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roja </a:t>
            </a:r>
            <a:r>
              <a:rPr sz="2000" b="1" spc="-175" dirty="0">
                <a:solidFill>
                  <a:srgbClr val="FFFFFF"/>
                </a:solidFill>
                <a:latin typeface="Arial"/>
                <a:cs typeface="Arial"/>
              </a:rPr>
              <a:t>&gt;&gt; 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goethita,  </a:t>
            </a: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jarosita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249936"/>
            <a:ext cx="6182868" cy="4684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6148" y="89915"/>
            <a:ext cx="5126736" cy="524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8988" y="21335"/>
            <a:ext cx="3950208" cy="885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8820" y="109728"/>
            <a:ext cx="5041900" cy="439420"/>
          </a:xfrm>
          <a:custGeom>
            <a:avLst/>
            <a:gdLst/>
            <a:ahLst/>
            <a:cxnLst/>
            <a:rect l="l" t="t" r="r" b="b"/>
            <a:pathLst>
              <a:path w="5041900" h="439420">
                <a:moveTo>
                  <a:pt x="0" y="438912"/>
                </a:moveTo>
                <a:lnTo>
                  <a:pt x="5041391" y="438912"/>
                </a:lnTo>
                <a:lnTo>
                  <a:pt x="5041391" y="0"/>
                </a:lnTo>
                <a:lnTo>
                  <a:pt x="0" y="0"/>
                </a:lnTo>
                <a:lnTo>
                  <a:pt x="0" y="438912"/>
                </a:lnTo>
                <a:close/>
              </a:path>
            </a:pathLst>
          </a:custGeom>
          <a:solidFill>
            <a:srgbClr val="3AFF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67560" y="118109"/>
            <a:ext cx="34334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70" dirty="0">
                <a:solidFill>
                  <a:srgbClr val="FFFFFF"/>
                </a:solidFill>
                <a:latin typeface="Arial"/>
                <a:cs typeface="Arial"/>
              </a:rPr>
              <a:t>DIAGRAMA </a:t>
            </a:r>
            <a:r>
              <a:rPr b="1" spc="-409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315" dirty="0">
                <a:solidFill>
                  <a:srgbClr val="FFFFFF"/>
                </a:solidFill>
                <a:latin typeface="Arial"/>
                <a:cs typeface="Arial"/>
              </a:rPr>
              <a:t>EH-PH</a:t>
            </a:r>
          </a:p>
        </p:txBody>
      </p:sp>
      <p:sp>
        <p:nvSpPr>
          <p:cNvPr id="6" name="object 6"/>
          <p:cNvSpPr/>
          <p:nvPr/>
        </p:nvSpPr>
        <p:spPr>
          <a:xfrm>
            <a:off x="323088" y="736091"/>
            <a:ext cx="6198108" cy="39578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679" y="781685"/>
            <a:ext cx="3060793" cy="4188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51816" y="841810"/>
            <a:ext cx="3004244" cy="4073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5904" y="121920"/>
            <a:ext cx="7647432" cy="569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8744" y="53339"/>
            <a:ext cx="5782056" cy="8854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8576" y="141731"/>
            <a:ext cx="7562215" cy="485140"/>
          </a:xfrm>
          <a:custGeom>
            <a:avLst/>
            <a:gdLst/>
            <a:ahLst/>
            <a:cxnLst/>
            <a:rect l="l" t="t" r="r" b="b"/>
            <a:pathLst>
              <a:path w="7562215" h="485140">
                <a:moveTo>
                  <a:pt x="0" y="484632"/>
                </a:moveTo>
                <a:lnTo>
                  <a:pt x="7562088" y="484632"/>
                </a:lnTo>
                <a:lnTo>
                  <a:pt x="7562088" y="0"/>
                </a:lnTo>
                <a:lnTo>
                  <a:pt x="0" y="0"/>
                </a:lnTo>
                <a:lnTo>
                  <a:pt x="0" y="484632"/>
                </a:lnTo>
                <a:close/>
              </a:path>
            </a:pathLst>
          </a:custGeom>
          <a:solidFill>
            <a:srgbClr val="3AFF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77316" y="149428"/>
            <a:ext cx="526288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75" dirty="0">
                <a:solidFill>
                  <a:srgbClr val="FFFFFF"/>
                </a:solidFill>
                <a:latin typeface="Arial"/>
                <a:cs typeface="Arial"/>
              </a:rPr>
              <a:t>DIAGRAMA </a:t>
            </a:r>
            <a:r>
              <a:rPr b="1" spc="-409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b="1" spc="-365" dirty="0">
                <a:solidFill>
                  <a:srgbClr val="FFFFFF"/>
                </a:solidFill>
                <a:latin typeface="Arial"/>
                <a:cs typeface="Arial"/>
              </a:rPr>
              <a:t>PRESIÓN</a:t>
            </a:r>
            <a:r>
              <a:rPr b="1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400" dirty="0">
                <a:solidFill>
                  <a:srgbClr val="FFFFFF"/>
                </a:solidFill>
                <a:latin typeface="Arial"/>
                <a:cs typeface="Arial"/>
              </a:rPr>
              <a:t>PARCIAL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069A2F3-7127-4960-9BD3-B29EB944D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00" y="0"/>
            <a:ext cx="7817799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33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354" y="117094"/>
            <a:ext cx="34112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15" dirty="0"/>
              <a:t>DEPÓSITOS</a:t>
            </a:r>
            <a:r>
              <a:rPr spc="-240" dirty="0"/>
              <a:t> </a:t>
            </a:r>
            <a:r>
              <a:rPr spc="-420" dirty="0"/>
              <a:t>EXÓTICOS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511175" indent="-301625">
              <a:lnSpc>
                <a:spcPct val="100000"/>
              </a:lnSpc>
              <a:spcBef>
                <a:spcPts val="420"/>
              </a:spcBef>
              <a:buChar char="•"/>
              <a:tabLst>
                <a:tab pos="511175" algn="l"/>
                <a:tab pos="511809" algn="l"/>
              </a:tabLst>
            </a:pPr>
            <a:r>
              <a:rPr spc="-85" dirty="0"/>
              <a:t>Complejo </a:t>
            </a:r>
            <a:r>
              <a:rPr spc="-90" dirty="0"/>
              <a:t>sistema </a:t>
            </a:r>
            <a:r>
              <a:rPr spc="-75" dirty="0"/>
              <a:t>que </a:t>
            </a:r>
            <a:r>
              <a:rPr spc="-60" dirty="0"/>
              <a:t>reúne </a:t>
            </a:r>
            <a:r>
              <a:rPr spc="-100" dirty="0"/>
              <a:t>procesos </a:t>
            </a:r>
            <a:r>
              <a:rPr spc="-80" dirty="0"/>
              <a:t>como </a:t>
            </a:r>
            <a:r>
              <a:rPr b="1" spc="-110" dirty="0">
                <a:latin typeface="Arial"/>
                <a:cs typeface="Arial"/>
              </a:rPr>
              <a:t>enriquecimiento </a:t>
            </a:r>
            <a:r>
              <a:rPr b="1" spc="-140" dirty="0">
                <a:latin typeface="Arial"/>
                <a:cs typeface="Arial"/>
              </a:rPr>
              <a:t>supérgeno,</a:t>
            </a:r>
            <a:r>
              <a:rPr b="1" spc="-100" dirty="0">
                <a:latin typeface="Arial"/>
                <a:cs typeface="Arial"/>
              </a:rPr>
              <a:t> transporte</a:t>
            </a:r>
          </a:p>
          <a:p>
            <a:pPr marL="511175">
              <a:lnSpc>
                <a:spcPct val="100000"/>
              </a:lnSpc>
              <a:spcBef>
                <a:spcPts val="325"/>
              </a:spcBef>
            </a:pPr>
            <a:r>
              <a:rPr b="1" spc="-70" dirty="0">
                <a:latin typeface="Arial"/>
                <a:cs typeface="Arial"/>
              </a:rPr>
              <a:t>lateral </a:t>
            </a:r>
            <a:r>
              <a:rPr b="1" spc="-114" dirty="0">
                <a:latin typeface="Arial"/>
                <a:cs typeface="Arial"/>
              </a:rPr>
              <a:t>de </a:t>
            </a:r>
            <a:r>
              <a:rPr b="1" spc="-245" dirty="0">
                <a:latin typeface="Arial"/>
                <a:cs typeface="Arial"/>
              </a:rPr>
              <a:t>Cu </a:t>
            </a:r>
            <a:r>
              <a:rPr b="1" spc="-150" dirty="0">
                <a:latin typeface="Arial"/>
                <a:cs typeface="Arial"/>
              </a:rPr>
              <a:t>y </a:t>
            </a:r>
            <a:r>
              <a:rPr b="1" spc="-114" dirty="0">
                <a:latin typeface="Arial"/>
                <a:cs typeface="Arial"/>
              </a:rPr>
              <a:t>precipitación de</a:t>
            </a:r>
            <a:r>
              <a:rPr b="1" spc="-204" dirty="0">
                <a:latin typeface="Arial"/>
                <a:cs typeface="Arial"/>
              </a:rPr>
              <a:t> </a:t>
            </a:r>
            <a:r>
              <a:rPr b="1" spc="-110" dirty="0">
                <a:latin typeface="Arial"/>
                <a:cs typeface="Arial"/>
              </a:rPr>
              <a:t>minerales</a:t>
            </a:r>
            <a:r>
              <a:rPr spc="-110" dirty="0"/>
              <a:t>.</a:t>
            </a:r>
          </a:p>
          <a:p>
            <a:pPr marL="511175" marR="5080" indent="-301625">
              <a:lnSpc>
                <a:spcPct val="114999"/>
              </a:lnSpc>
              <a:spcBef>
                <a:spcPts val="505"/>
              </a:spcBef>
              <a:buChar char="•"/>
              <a:tabLst>
                <a:tab pos="511175" algn="l"/>
                <a:tab pos="511809" algn="l"/>
              </a:tabLst>
            </a:pPr>
            <a:r>
              <a:rPr spc="-245" dirty="0"/>
              <a:t>Se </a:t>
            </a:r>
            <a:r>
              <a:rPr spc="-70" dirty="0"/>
              <a:t>produce </a:t>
            </a:r>
            <a:r>
              <a:rPr spc="-30" dirty="0"/>
              <a:t>por </a:t>
            </a:r>
            <a:r>
              <a:rPr spc="-70" dirty="0"/>
              <a:t>la </a:t>
            </a:r>
            <a:r>
              <a:rPr b="1" spc="-140" dirty="0">
                <a:latin typeface="Arial"/>
                <a:cs typeface="Arial"/>
              </a:rPr>
              <a:t>migración </a:t>
            </a:r>
            <a:r>
              <a:rPr b="1" spc="-70" dirty="0">
                <a:latin typeface="Arial"/>
                <a:cs typeface="Arial"/>
              </a:rPr>
              <a:t>lateral </a:t>
            </a:r>
            <a:r>
              <a:rPr spc="-85" dirty="0"/>
              <a:t>de </a:t>
            </a:r>
            <a:r>
              <a:rPr spc="-110" dirty="0"/>
              <a:t>las </a:t>
            </a:r>
            <a:r>
              <a:rPr spc="-90" dirty="0"/>
              <a:t>soluciones </a:t>
            </a:r>
            <a:r>
              <a:rPr spc="-114" dirty="0"/>
              <a:t>ácidas </a:t>
            </a:r>
            <a:r>
              <a:rPr spc="-90" dirty="0"/>
              <a:t>con </a:t>
            </a:r>
            <a:r>
              <a:rPr spc="-155" dirty="0"/>
              <a:t>Cu. </a:t>
            </a:r>
            <a:r>
              <a:rPr spc="-125" dirty="0"/>
              <a:t>Luego </a:t>
            </a:r>
            <a:r>
              <a:rPr spc="-155" dirty="0"/>
              <a:t>se </a:t>
            </a:r>
            <a:r>
              <a:rPr spc="-65" dirty="0"/>
              <a:t>deposita  </a:t>
            </a:r>
            <a:r>
              <a:rPr spc="-50" dirty="0"/>
              <a:t>el </a:t>
            </a:r>
            <a:r>
              <a:rPr spc="-204" dirty="0"/>
              <a:t>Cu </a:t>
            </a:r>
            <a:r>
              <a:rPr spc="-55" dirty="0"/>
              <a:t>bajo </a:t>
            </a:r>
            <a:r>
              <a:rPr spc="-80" dirty="0"/>
              <a:t>condiciones </a:t>
            </a:r>
            <a:r>
              <a:rPr spc="-120" dirty="0"/>
              <a:t>adecuadas </a:t>
            </a:r>
            <a:r>
              <a:rPr spc="-85" dirty="0"/>
              <a:t>de </a:t>
            </a:r>
            <a:r>
              <a:rPr spc="-195" dirty="0"/>
              <a:t>Eh </a:t>
            </a:r>
            <a:r>
              <a:rPr spc="-90" dirty="0"/>
              <a:t>y </a:t>
            </a:r>
            <a:r>
              <a:rPr spc="-100" dirty="0"/>
              <a:t>pH, </a:t>
            </a:r>
            <a:r>
              <a:rPr spc="-85" dirty="0"/>
              <a:t>en </a:t>
            </a:r>
            <a:r>
              <a:rPr b="1" spc="-175" dirty="0">
                <a:latin typeface="Arial"/>
                <a:cs typeface="Arial"/>
              </a:rPr>
              <a:t>rocas </a:t>
            </a:r>
            <a:r>
              <a:rPr b="1" spc="-125" dirty="0">
                <a:latin typeface="Arial"/>
                <a:cs typeface="Arial"/>
              </a:rPr>
              <a:t>permeables </a:t>
            </a:r>
            <a:r>
              <a:rPr spc="-140" dirty="0"/>
              <a:t>a </a:t>
            </a:r>
            <a:r>
              <a:rPr spc="-45" dirty="0"/>
              <a:t>cierta </a:t>
            </a:r>
            <a:r>
              <a:rPr spc="-75" dirty="0"/>
              <a:t>distancia </a:t>
            </a:r>
            <a:r>
              <a:rPr spc="-55" dirty="0"/>
              <a:t>del  depósito</a:t>
            </a:r>
            <a:r>
              <a:rPr spc="-90" dirty="0"/>
              <a:t> </a:t>
            </a:r>
            <a:r>
              <a:rPr spc="-45" dirty="0"/>
              <a:t>original</a:t>
            </a:r>
          </a:p>
          <a:p>
            <a:pPr marL="511175" indent="-301625">
              <a:lnSpc>
                <a:spcPct val="100000"/>
              </a:lnSpc>
              <a:spcBef>
                <a:spcPts val="830"/>
              </a:spcBef>
              <a:buChar char="•"/>
              <a:tabLst>
                <a:tab pos="511175" algn="l"/>
                <a:tab pos="511809" algn="l"/>
              </a:tabLst>
            </a:pPr>
            <a:r>
              <a:rPr spc="-90" dirty="0"/>
              <a:t>Características:</a:t>
            </a:r>
          </a:p>
          <a:p>
            <a:pPr marL="907415" marR="178435" lvl="1" indent="-283845">
              <a:lnSpc>
                <a:spcPct val="114999"/>
              </a:lnSpc>
              <a:spcBef>
                <a:spcPts val="320"/>
              </a:spcBef>
              <a:buChar char="o"/>
              <a:tabLst>
                <a:tab pos="907415" algn="l"/>
                <a:tab pos="908050" algn="l"/>
              </a:tabLst>
            </a:pPr>
            <a:r>
              <a:rPr sz="1600" spc="-55" dirty="0">
                <a:solidFill>
                  <a:srgbClr val="585858"/>
                </a:solidFill>
                <a:latin typeface="Arial"/>
                <a:cs typeface="Arial"/>
              </a:rPr>
              <a:t>Mineralización </a:t>
            </a:r>
            <a:r>
              <a:rPr sz="1600" spc="-80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600" spc="-185" dirty="0">
                <a:solidFill>
                  <a:srgbClr val="585858"/>
                </a:solidFill>
                <a:latin typeface="Arial"/>
                <a:cs typeface="Arial"/>
              </a:rPr>
              <a:t>Cu </a:t>
            </a:r>
            <a:r>
              <a:rPr sz="1600" spc="-70" dirty="0">
                <a:solidFill>
                  <a:srgbClr val="585858"/>
                </a:solidFill>
                <a:latin typeface="Arial"/>
                <a:cs typeface="Arial"/>
              </a:rPr>
              <a:t>como </a:t>
            </a:r>
            <a:r>
              <a:rPr sz="1600" spc="-60" dirty="0">
                <a:solidFill>
                  <a:srgbClr val="585858"/>
                </a:solidFill>
                <a:latin typeface="Arial"/>
                <a:cs typeface="Arial"/>
              </a:rPr>
              <a:t>cemento </a:t>
            </a:r>
            <a:r>
              <a:rPr sz="1600" spc="-80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600" spc="-105" dirty="0">
                <a:solidFill>
                  <a:srgbClr val="585858"/>
                </a:solidFill>
                <a:latin typeface="Arial"/>
                <a:cs typeface="Arial"/>
              </a:rPr>
              <a:t>gravas </a:t>
            </a:r>
            <a:r>
              <a:rPr sz="1600" spc="-70" dirty="0">
                <a:solidFill>
                  <a:srgbClr val="585858"/>
                </a:solidFill>
                <a:latin typeface="Arial"/>
                <a:cs typeface="Arial"/>
              </a:rPr>
              <a:t>aluviales </a:t>
            </a:r>
            <a:r>
              <a:rPr sz="1600" spc="-80" dirty="0">
                <a:solidFill>
                  <a:srgbClr val="585858"/>
                </a:solidFill>
                <a:latin typeface="Arial"/>
                <a:cs typeface="Arial"/>
              </a:rPr>
              <a:t>y </a:t>
            </a:r>
            <a:r>
              <a:rPr sz="1600" spc="-55" dirty="0">
                <a:solidFill>
                  <a:srgbClr val="585858"/>
                </a:solidFill>
                <a:latin typeface="Arial"/>
                <a:cs typeface="Arial"/>
              </a:rPr>
              <a:t>recubriendo </a:t>
            </a:r>
            <a:r>
              <a:rPr sz="1600" spc="-75" dirty="0">
                <a:solidFill>
                  <a:srgbClr val="585858"/>
                </a:solidFill>
                <a:latin typeface="Arial"/>
                <a:cs typeface="Arial"/>
              </a:rPr>
              <a:t>los </a:t>
            </a:r>
            <a:r>
              <a:rPr sz="1600" spc="-80" dirty="0">
                <a:solidFill>
                  <a:srgbClr val="585858"/>
                </a:solidFill>
                <a:latin typeface="Arial"/>
                <a:cs typeface="Arial"/>
              </a:rPr>
              <a:t>planos de </a:t>
            </a:r>
            <a:r>
              <a:rPr sz="1600" spc="-35" dirty="0">
                <a:solidFill>
                  <a:srgbClr val="585858"/>
                </a:solidFill>
                <a:latin typeface="Arial"/>
                <a:cs typeface="Arial"/>
              </a:rPr>
              <a:t>fractura  </a:t>
            </a:r>
            <a:r>
              <a:rPr sz="1600" spc="-80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600" spc="-95" dirty="0">
                <a:solidFill>
                  <a:srgbClr val="585858"/>
                </a:solidFill>
                <a:latin typeface="Arial"/>
                <a:cs typeface="Arial"/>
              </a:rPr>
              <a:t>rocas</a:t>
            </a:r>
            <a:r>
              <a:rPr sz="1600" spc="-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10" dirty="0">
                <a:solidFill>
                  <a:srgbClr val="585858"/>
                </a:solidFill>
                <a:latin typeface="Arial"/>
                <a:cs typeface="Arial"/>
              </a:rPr>
              <a:t>basales</a:t>
            </a:r>
            <a:endParaRPr sz="1600">
              <a:latin typeface="Arial"/>
              <a:cs typeface="Arial"/>
            </a:endParaRPr>
          </a:p>
          <a:p>
            <a:pPr marL="907415" lvl="1" indent="-283845">
              <a:lnSpc>
                <a:spcPct val="100000"/>
              </a:lnSpc>
              <a:spcBef>
                <a:spcPts val="590"/>
              </a:spcBef>
              <a:buChar char="o"/>
              <a:tabLst>
                <a:tab pos="907415" algn="l"/>
                <a:tab pos="908050" algn="l"/>
              </a:tabLst>
            </a:pPr>
            <a:r>
              <a:rPr sz="1600" spc="-55" dirty="0">
                <a:solidFill>
                  <a:srgbClr val="585858"/>
                </a:solidFill>
                <a:latin typeface="Arial"/>
                <a:cs typeface="Arial"/>
              </a:rPr>
              <a:t>Mineralización </a:t>
            </a:r>
            <a:r>
              <a:rPr sz="1600" spc="-50" dirty="0">
                <a:solidFill>
                  <a:srgbClr val="585858"/>
                </a:solidFill>
                <a:latin typeface="Arial"/>
                <a:cs typeface="Arial"/>
              </a:rPr>
              <a:t>preferencial </a:t>
            </a:r>
            <a:r>
              <a:rPr sz="1600" spc="-80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600" spc="-65" dirty="0">
                <a:solidFill>
                  <a:srgbClr val="585858"/>
                </a:solidFill>
                <a:latin typeface="Arial"/>
                <a:cs typeface="Arial"/>
              </a:rPr>
              <a:t>minerales </a:t>
            </a:r>
            <a:r>
              <a:rPr sz="1600" spc="-80" dirty="0">
                <a:solidFill>
                  <a:srgbClr val="585858"/>
                </a:solidFill>
                <a:latin typeface="Arial"/>
                <a:cs typeface="Arial"/>
              </a:rPr>
              <a:t>oxidados de</a:t>
            </a:r>
            <a:r>
              <a:rPr sz="1600" spc="-1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40" dirty="0">
                <a:solidFill>
                  <a:srgbClr val="585858"/>
                </a:solidFill>
                <a:latin typeface="Arial"/>
                <a:cs typeface="Arial"/>
              </a:rPr>
              <a:t>Cu.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354" y="117094"/>
            <a:ext cx="57124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0" dirty="0"/>
              <a:t>EJEMPLO </a:t>
            </a:r>
            <a:r>
              <a:rPr spc="-345" dirty="0"/>
              <a:t>DISTRITO</a:t>
            </a:r>
            <a:r>
              <a:rPr spc="-400" dirty="0"/>
              <a:t> </a:t>
            </a:r>
            <a:r>
              <a:rPr spc="-290" dirty="0"/>
              <a:t>CHUQUICAMATA</a:t>
            </a:r>
          </a:p>
        </p:txBody>
      </p:sp>
      <p:sp>
        <p:nvSpPr>
          <p:cNvPr id="3" name="object 3"/>
          <p:cNvSpPr/>
          <p:nvPr/>
        </p:nvSpPr>
        <p:spPr>
          <a:xfrm>
            <a:off x="467868" y="1222247"/>
            <a:ext cx="8229600" cy="2897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5195" y="4311396"/>
            <a:ext cx="8438388" cy="617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0248" y="4287010"/>
            <a:ext cx="8418576" cy="839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7868" y="4331208"/>
            <a:ext cx="8353425" cy="532130"/>
          </a:xfrm>
          <a:custGeom>
            <a:avLst/>
            <a:gdLst/>
            <a:ahLst/>
            <a:cxnLst/>
            <a:rect l="l" t="t" r="r" b="b"/>
            <a:pathLst>
              <a:path w="8353425" h="532129">
                <a:moveTo>
                  <a:pt x="0" y="531875"/>
                </a:moveTo>
                <a:lnTo>
                  <a:pt x="8353044" y="531875"/>
                </a:lnTo>
                <a:lnTo>
                  <a:pt x="8353044" y="0"/>
                </a:lnTo>
                <a:lnTo>
                  <a:pt x="0" y="0"/>
                </a:lnTo>
                <a:lnTo>
                  <a:pt x="0" y="531875"/>
                </a:lnTo>
                <a:close/>
              </a:path>
            </a:pathLst>
          </a:custGeom>
          <a:solidFill>
            <a:srgbClr val="3AFF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6770" y="4350511"/>
            <a:ext cx="8028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2020" marR="5080" indent="-3449954">
              <a:lnSpc>
                <a:spcPct val="100000"/>
              </a:lnSpc>
              <a:spcBef>
                <a:spcPts val="100"/>
              </a:spcBef>
            </a:pPr>
            <a:r>
              <a:rPr sz="1800" b="1" spc="-105" dirty="0">
                <a:solidFill>
                  <a:srgbClr val="6F2F9F"/>
                </a:solidFill>
                <a:latin typeface="Arial"/>
                <a:cs typeface="Arial"/>
              </a:rPr>
              <a:t>Mineralización </a:t>
            </a:r>
            <a:r>
              <a:rPr sz="1800" b="1" spc="-114" dirty="0">
                <a:solidFill>
                  <a:srgbClr val="6F2F9F"/>
                </a:solidFill>
                <a:latin typeface="Arial"/>
                <a:cs typeface="Arial"/>
              </a:rPr>
              <a:t>exótica </a:t>
            </a:r>
            <a:r>
              <a:rPr sz="1800" b="1" spc="-110" dirty="0">
                <a:solidFill>
                  <a:srgbClr val="6F2F9F"/>
                </a:solidFill>
                <a:latin typeface="Arial"/>
                <a:cs typeface="Arial"/>
              </a:rPr>
              <a:t>por </a:t>
            </a:r>
            <a:r>
              <a:rPr sz="1800" b="1" spc="-140" dirty="0">
                <a:solidFill>
                  <a:srgbClr val="6F2F9F"/>
                </a:solidFill>
                <a:latin typeface="Arial"/>
                <a:cs typeface="Arial"/>
              </a:rPr>
              <a:t>migración </a:t>
            </a:r>
            <a:r>
              <a:rPr sz="1800" b="1" spc="-70" dirty="0">
                <a:solidFill>
                  <a:srgbClr val="6F2F9F"/>
                </a:solidFill>
                <a:latin typeface="Arial"/>
                <a:cs typeface="Arial"/>
              </a:rPr>
              <a:t>lateral </a:t>
            </a:r>
            <a:r>
              <a:rPr sz="1800" b="1" spc="-114" dirty="0">
                <a:solidFill>
                  <a:srgbClr val="6F2F9F"/>
                </a:solidFill>
                <a:latin typeface="Arial"/>
                <a:cs typeface="Arial"/>
              </a:rPr>
              <a:t>de </a:t>
            </a:r>
            <a:r>
              <a:rPr sz="1800" b="1" spc="-160" dirty="0">
                <a:solidFill>
                  <a:srgbClr val="6F2F9F"/>
                </a:solidFill>
                <a:latin typeface="Arial"/>
                <a:cs typeface="Arial"/>
              </a:rPr>
              <a:t>soluciones </a:t>
            </a:r>
            <a:r>
              <a:rPr sz="1800" b="1" spc="-165" dirty="0">
                <a:solidFill>
                  <a:srgbClr val="6F2F9F"/>
                </a:solidFill>
                <a:latin typeface="Arial"/>
                <a:cs typeface="Arial"/>
              </a:rPr>
              <a:t>supérgenas </a:t>
            </a:r>
            <a:r>
              <a:rPr sz="1800" b="1" spc="-125" dirty="0">
                <a:solidFill>
                  <a:srgbClr val="6F2F9F"/>
                </a:solidFill>
                <a:latin typeface="Arial"/>
                <a:cs typeface="Arial"/>
              </a:rPr>
              <a:t>Transporte </a:t>
            </a:r>
            <a:r>
              <a:rPr sz="1800" b="1" spc="-114" dirty="0">
                <a:solidFill>
                  <a:srgbClr val="6F2F9F"/>
                </a:solidFill>
                <a:latin typeface="Arial"/>
                <a:cs typeface="Arial"/>
              </a:rPr>
              <a:t>de  </a:t>
            </a:r>
            <a:r>
              <a:rPr sz="1800" b="1" spc="-180" dirty="0">
                <a:solidFill>
                  <a:srgbClr val="6F2F9F"/>
                </a:solidFill>
                <a:latin typeface="Arial"/>
                <a:cs typeface="Arial"/>
              </a:rPr>
              <a:t>Cu, </a:t>
            </a:r>
            <a:r>
              <a:rPr sz="1800" b="1" spc="-185" dirty="0">
                <a:solidFill>
                  <a:srgbClr val="6F2F9F"/>
                </a:solidFill>
                <a:latin typeface="Arial"/>
                <a:cs typeface="Arial"/>
              </a:rPr>
              <a:t>Fe </a:t>
            </a:r>
            <a:r>
              <a:rPr sz="1800" b="1" spc="-150" dirty="0">
                <a:solidFill>
                  <a:srgbClr val="6F2F9F"/>
                </a:solidFill>
                <a:latin typeface="Arial"/>
                <a:cs typeface="Arial"/>
              </a:rPr>
              <a:t>y</a:t>
            </a:r>
            <a:r>
              <a:rPr sz="1800" b="1" spc="7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6F2F9F"/>
                </a:solidFill>
                <a:latin typeface="Arial"/>
                <a:cs typeface="Arial"/>
              </a:rPr>
              <a:t>Mn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4981231"/>
            <a:ext cx="9143365" cy="15875"/>
          </a:xfrm>
          <a:custGeom>
            <a:avLst/>
            <a:gdLst/>
            <a:ahLst/>
            <a:cxnLst/>
            <a:rect l="l" t="t" r="r" b="b"/>
            <a:pathLst>
              <a:path w="9143365" h="15875">
                <a:moveTo>
                  <a:pt x="0" y="15862"/>
                </a:moveTo>
                <a:lnTo>
                  <a:pt x="9143238" y="0"/>
                </a:lnTo>
              </a:path>
            </a:pathLst>
          </a:custGeom>
          <a:ln w="38100">
            <a:solidFill>
              <a:srgbClr val="3AFF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" y="5057431"/>
            <a:ext cx="9143365" cy="15875"/>
          </a:xfrm>
          <a:custGeom>
            <a:avLst/>
            <a:gdLst/>
            <a:ahLst/>
            <a:cxnLst/>
            <a:rect l="l" t="t" r="r" b="b"/>
            <a:pathLst>
              <a:path w="9143365" h="15875">
                <a:moveTo>
                  <a:pt x="0" y="15862"/>
                </a:moveTo>
                <a:lnTo>
                  <a:pt x="9143238" y="0"/>
                </a:lnTo>
              </a:path>
            </a:pathLst>
          </a:custGeom>
          <a:ln w="38100">
            <a:solidFill>
              <a:srgbClr val="3AFF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5388" y="347598"/>
            <a:ext cx="382777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30" dirty="0"/>
              <a:t>YACIMIENTOS</a:t>
            </a:r>
            <a:r>
              <a:rPr spc="-235" dirty="0"/>
              <a:t> </a:t>
            </a:r>
            <a:r>
              <a:rPr spc="-420" dirty="0"/>
              <a:t>EXÓTICOS</a:t>
            </a:r>
          </a:p>
        </p:txBody>
      </p:sp>
      <p:sp>
        <p:nvSpPr>
          <p:cNvPr id="5" name="object 5"/>
          <p:cNvSpPr/>
          <p:nvPr/>
        </p:nvSpPr>
        <p:spPr>
          <a:xfrm>
            <a:off x="1548383" y="1114042"/>
            <a:ext cx="6588252" cy="3931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4981231"/>
            <a:ext cx="9143365" cy="15875"/>
          </a:xfrm>
          <a:custGeom>
            <a:avLst/>
            <a:gdLst/>
            <a:ahLst/>
            <a:cxnLst/>
            <a:rect l="l" t="t" r="r" b="b"/>
            <a:pathLst>
              <a:path w="9143365" h="15875">
                <a:moveTo>
                  <a:pt x="0" y="15862"/>
                </a:moveTo>
                <a:lnTo>
                  <a:pt x="9143238" y="0"/>
                </a:lnTo>
              </a:path>
            </a:pathLst>
          </a:custGeom>
          <a:ln w="38100">
            <a:solidFill>
              <a:srgbClr val="3AFF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" y="5057431"/>
            <a:ext cx="9143365" cy="15875"/>
          </a:xfrm>
          <a:custGeom>
            <a:avLst/>
            <a:gdLst/>
            <a:ahLst/>
            <a:cxnLst/>
            <a:rect l="l" t="t" r="r" b="b"/>
            <a:pathLst>
              <a:path w="9143365" h="15875">
                <a:moveTo>
                  <a:pt x="0" y="15862"/>
                </a:moveTo>
                <a:lnTo>
                  <a:pt x="9143238" y="0"/>
                </a:lnTo>
              </a:path>
            </a:pathLst>
          </a:custGeom>
          <a:ln w="38100">
            <a:solidFill>
              <a:srgbClr val="3AFF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204" y="86868"/>
            <a:ext cx="5256276" cy="2958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07535" y="2139695"/>
            <a:ext cx="3875532" cy="2945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380" dirty="0"/>
              <a:t>RESUMEN </a:t>
            </a:r>
            <a:r>
              <a:rPr spc="-430" dirty="0"/>
              <a:t>DE </a:t>
            </a:r>
            <a:r>
              <a:rPr spc="-310" dirty="0"/>
              <a:t>FORMACIÓN </a:t>
            </a:r>
            <a:r>
              <a:rPr spc="-425" dirty="0"/>
              <a:t>DEL </a:t>
            </a:r>
            <a:r>
              <a:rPr spc="-315" dirty="0"/>
              <a:t>ENRIQUECIMIENTO  </a:t>
            </a:r>
            <a:r>
              <a:rPr spc="-380" dirty="0"/>
              <a:t>SECUNDARIO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3591" y="972438"/>
            <a:ext cx="6179820" cy="3797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2425" marR="8255" indent="-340360">
              <a:lnSpc>
                <a:spcPct val="100000"/>
              </a:lnSpc>
              <a:spcBef>
                <a:spcPts val="95"/>
              </a:spcBef>
              <a:tabLst>
                <a:tab pos="364490" algn="l"/>
              </a:tabLst>
            </a:pPr>
            <a:r>
              <a:rPr sz="1600" spc="-95" dirty="0">
                <a:solidFill>
                  <a:srgbClr val="585858"/>
                </a:solidFill>
                <a:latin typeface="Arial"/>
                <a:cs typeface="Arial"/>
              </a:rPr>
              <a:t>A.		</a:t>
            </a:r>
            <a:r>
              <a:rPr sz="1600" spc="-105" dirty="0">
                <a:solidFill>
                  <a:srgbClr val="585858"/>
                </a:solidFill>
                <a:latin typeface="Arial"/>
                <a:cs typeface="Arial"/>
              </a:rPr>
              <a:t>Etapa </a:t>
            </a:r>
            <a:r>
              <a:rPr sz="1600" spc="-40" dirty="0">
                <a:solidFill>
                  <a:srgbClr val="585858"/>
                </a:solidFill>
                <a:latin typeface="Arial"/>
                <a:cs typeface="Arial"/>
              </a:rPr>
              <a:t>inicial </a:t>
            </a:r>
            <a:r>
              <a:rPr sz="1600" spc="-80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600" spc="-45" dirty="0">
                <a:solidFill>
                  <a:srgbClr val="585858"/>
                </a:solidFill>
                <a:latin typeface="Arial"/>
                <a:cs typeface="Arial"/>
              </a:rPr>
              <a:t>formación </a:t>
            </a:r>
            <a:r>
              <a:rPr sz="1600" spc="-80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600" spc="-55" dirty="0">
                <a:solidFill>
                  <a:srgbClr val="585858"/>
                </a:solidFill>
                <a:latin typeface="Arial"/>
                <a:cs typeface="Arial"/>
              </a:rPr>
              <a:t>un </a:t>
            </a:r>
            <a:r>
              <a:rPr sz="1600" spc="-25" dirty="0">
                <a:solidFill>
                  <a:srgbClr val="585858"/>
                </a:solidFill>
                <a:latin typeface="Arial"/>
                <a:cs typeface="Arial"/>
              </a:rPr>
              <a:t>pórfido </a:t>
            </a:r>
            <a:r>
              <a:rPr sz="1600" spc="-45" dirty="0">
                <a:solidFill>
                  <a:srgbClr val="585858"/>
                </a:solidFill>
                <a:latin typeface="Arial"/>
                <a:cs typeface="Arial"/>
              </a:rPr>
              <a:t>cuprífero </a:t>
            </a:r>
            <a:r>
              <a:rPr sz="1600" spc="-60" dirty="0">
                <a:solidFill>
                  <a:srgbClr val="585858"/>
                </a:solidFill>
                <a:latin typeface="Arial"/>
                <a:cs typeface="Arial"/>
              </a:rPr>
              <a:t>ligado </a:t>
            </a:r>
            <a:r>
              <a:rPr sz="1600" spc="-130" dirty="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sz="1600" spc="-80" dirty="0">
                <a:solidFill>
                  <a:srgbClr val="585858"/>
                </a:solidFill>
                <a:latin typeface="Arial"/>
                <a:cs typeface="Arial"/>
              </a:rPr>
              <a:t>una</a:t>
            </a:r>
            <a:r>
              <a:rPr sz="1600" spc="-2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585858"/>
                </a:solidFill>
                <a:latin typeface="Arial"/>
                <a:cs typeface="Arial"/>
              </a:rPr>
              <a:t>cámara  </a:t>
            </a:r>
            <a:r>
              <a:rPr sz="1600" spc="-75" dirty="0">
                <a:solidFill>
                  <a:srgbClr val="585858"/>
                </a:solidFill>
                <a:latin typeface="Arial"/>
                <a:cs typeface="Arial"/>
              </a:rPr>
              <a:t>magmática en </a:t>
            </a:r>
            <a:r>
              <a:rPr sz="1600" spc="-40" dirty="0">
                <a:solidFill>
                  <a:srgbClr val="585858"/>
                </a:solidFill>
                <a:latin typeface="Arial"/>
                <a:cs typeface="Arial"/>
              </a:rPr>
              <a:t>profundidad </a:t>
            </a:r>
            <a:r>
              <a:rPr sz="1600" spc="-75" dirty="0">
                <a:solidFill>
                  <a:srgbClr val="585858"/>
                </a:solidFill>
                <a:latin typeface="Arial"/>
                <a:cs typeface="Arial"/>
              </a:rPr>
              <a:t>con </a:t>
            </a:r>
            <a:r>
              <a:rPr sz="1600" spc="-60" dirty="0">
                <a:solidFill>
                  <a:srgbClr val="585858"/>
                </a:solidFill>
                <a:latin typeface="Arial"/>
                <a:cs typeface="Arial"/>
              </a:rPr>
              <a:t>mineralización </a:t>
            </a:r>
            <a:r>
              <a:rPr sz="1600" spc="-75" dirty="0">
                <a:solidFill>
                  <a:srgbClr val="585858"/>
                </a:solidFill>
                <a:latin typeface="Arial"/>
                <a:cs typeface="Arial"/>
              </a:rPr>
              <a:t>hipógena </a:t>
            </a:r>
            <a:r>
              <a:rPr sz="1600" spc="-65" dirty="0">
                <a:solidFill>
                  <a:srgbClr val="585858"/>
                </a:solidFill>
                <a:latin typeface="Arial"/>
                <a:cs typeface="Arial"/>
              </a:rPr>
              <a:t>formándose  </a:t>
            </a:r>
            <a:r>
              <a:rPr sz="1600" spc="-75" dirty="0">
                <a:solidFill>
                  <a:srgbClr val="585858"/>
                </a:solidFill>
                <a:latin typeface="Arial"/>
                <a:cs typeface="Arial"/>
              </a:rPr>
              <a:t>sobre </a:t>
            </a:r>
            <a:r>
              <a:rPr sz="1600" spc="-45" dirty="0">
                <a:solidFill>
                  <a:srgbClr val="585858"/>
                </a:solidFill>
                <a:latin typeface="Arial"/>
                <a:cs typeface="Arial"/>
              </a:rPr>
              <a:t>el </a:t>
            </a:r>
            <a:r>
              <a:rPr sz="1600" spc="-80" dirty="0">
                <a:solidFill>
                  <a:srgbClr val="585858"/>
                </a:solidFill>
                <a:latin typeface="Arial"/>
                <a:cs typeface="Arial"/>
              </a:rPr>
              <a:t>ápice </a:t>
            </a:r>
            <a:r>
              <a:rPr sz="1600" spc="-50" dirty="0">
                <a:solidFill>
                  <a:srgbClr val="585858"/>
                </a:solidFill>
                <a:latin typeface="Arial"/>
                <a:cs typeface="Arial"/>
              </a:rPr>
              <a:t>del </a:t>
            </a:r>
            <a:r>
              <a:rPr sz="1600" spc="-35" dirty="0">
                <a:solidFill>
                  <a:srgbClr val="585858"/>
                </a:solidFill>
                <a:latin typeface="Arial"/>
                <a:cs typeface="Arial"/>
              </a:rPr>
              <a:t>intrusivo </a:t>
            </a:r>
            <a:r>
              <a:rPr sz="1600" spc="-80" dirty="0">
                <a:solidFill>
                  <a:srgbClr val="585858"/>
                </a:solidFill>
                <a:latin typeface="Arial"/>
                <a:cs typeface="Arial"/>
              </a:rPr>
              <a:t>y </a:t>
            </a:r>
            <a:r>
              <a:rPr sz="1600" spc="-75" dirty="0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sz="1600" spc="-95" dirty="0">
                <a:solidFill>
                  <a:srgbClr val="585858"/>
                </a:solidFill>
                <a:latin typeface="Arial"/>
                <a:cs typeface="Arial"/>
              </a:rPr>
              <a:t>rocas </a:t>
            </a:r>
            <a:r>
              <a:rPr sz="1600" spc="-80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600" spc="-90" dirty="0">
                <a:solidFill>
                  <a:srgbClr val="585858"/>
                </a:solidFill>
                <a:latin typeface="Arial"/>
                <a:cs typeface="Arial"/>
              </a:rPr>
              <a:t>caja</a:t>
            </a:r>
            <a:r>
              <a:rPr sz="1600" spc="-2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585858"/>
                </a:solidFill>
                <a:latin typeface="Arial"/>
                <a:cs typeface="Arial"/>
              </a:rPr>
              <a:t>reactivas.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Times New Roman"/>
              <a:cs typeface="Times New Roman"/>
            </a:endParaRPr>
          </a:p>
          <a:p>
            <a:pPr marL="352425" marR="6350" indent="-340360">
              <a:lnSpc>
                <a:spcPct val="100000"/>
              </a:lnSpc>
              <a:tabLst>
                <a:tab pos="364490" algn="l"/>
              </a:tabLst>
            </a:pPr>
            <a:r>
              <a:rPr sz="1600" spc="-95" dirty="0">
                <a:solidFill>
                  <a:srgbClr val="585858"/>
                </a:solidFill>
                <a:latin typeface="Arial"/>
                <a:cs typeface="Arial"/>
              </a:rPr>
              <a:t>A.		</a:t>
            </a:r>
            <a:r>
              <a:rPr sz="1600" spc="-175" dirty="0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sz="1600" spc="-60" dirty="0">
                <a:solidFill>
                  <a:srgbClr val="585858"/>
                </a:solidFill>
                <a:latin typeface="Arial"/>
                <a:cs typeface="Arial"/>
              </a:rPr>
              <a:t>erosión </a:t>
            </a:r>
            <a:r>
              <a:rPr sz="1600" spc="-70" dirty="0">
                <a:solidFill>
                  <a:srgbClr val="585858"/>
                </a:solidFill>
                <a:latin typeface="Arial"/>
                <a:cs typeface="Arial"/>
              </a:rPr>
              <a:t>remueve </a:t>
            </a:r>
            <a:r>
              <a:rPr sz="1600" spc="-60" dirty="0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sz="1600" spc="-45" dirty="0">
                <a:solidFill>
                  <a:srgbClr val="585858"/>
                </a:solidFill>
                <a:latin typeface="Arial"/>
                <a:cs typeface="Arial"/>
              </a:rPr>
              <a:t>cubierta </a:t>
            </a:r>
            <a:r>
              <a:rPr sz="1600" spc="-7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600" spc="-95" dirty="0">
                <a:solidFill>
                  <a:srgbClr val="585858"/>
                </a:solidFill>
                <a:latin typeface="Arial"/>
                <a:cs typeface="Arial"/>
              </a:rPr>
              <a:t>rocas </a:t>
            </a:r>
            <a:r>
              <a:rPr sz="1600" spc="-75" dirty="0">
                <a:solidFill>
                  <a:srgbClr val="585858"/>
                </a:solidFill>
                <a:latin typeface="Arial"/>
                <a:cs typeface="Arial"/>
              </a:rPr>
              <a:t>sobre </a:t>
            </a:r>
            <a:r>
              <a:rPr sz="1600" spc="-45" dirty="0">
                <a:solidFill>
                  <a:srgbClr val="585858"/>
                </a:solidFill>
                <a:latin typeface="Arial"/>
                <a:cs typeface="Arial"/>
              </a:rPr>
              <a:t>el </a:t>
            </a:r>
            <a:r>
              <a:rPr sz="1600" spc="-50" dirty="0">
                <a:solidFill>
                  <a:srgbClr val="585858"/>
                </a:solidFill>
                <a:latin typeface="Arial"/>
                <a:cs typeface="Arial"/>
              </a:rPr>
              <a:t>depósito </a:t>
            </a:r>
            <a:r>
              <a:rPr sz="1600" spc="-7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600" spc="-65" dirty="0">
                <a:solidFill>
                  <a:srgbClr val="585858"/>
                </a:solidFill>
                <a:latin typeface="Arial"/>
                <a:cs typeface="Arial"/>
              </a:rPr>
              <a:t>cobre  </a:t>
            </a:r>
            <a:r>
              <a:rPr sz="1600" spc="-45" dirty="0">
                <a:solidFill>
                  <a:srgbClr val="585858"/>
                </a:solidFill>
                <a:latin typeface="Arial"/>
                <a:cs typeface="Arial"/>
              </a:rPr>
              <a:t>original. </a:t>
            </a:r>
            <a:r>
              <a:rPr sz="1600" spc="-175" dirty="0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sz="1600" spc="-55" dirty="0">
                <a:solidFill>
                  <a:srgbClr val="585858"/>
                </a:solidFill>
                <a:latin typeface="Arial"/>
                <a:cs typeface="Arial"/>
              </a:rPr>
              <a:t>meteorización </a:t>
            </a:r>
            <a:r>
              <a:rPr sz="1600" spc="-80" dirty="0">
                <a:solidFill>
                  <a:srgbClr val="585858"/>
                </a:solidFill>
                <a:latin typeface="Arial"/>
                <a:cs typeface="Arial"/>
              </a:rPr>
              <a:t>y </a:t>
            </a:r>
            <a:r>
              <a:rPr sz="1600" spc="-45" dirty="0">
                <a:solidFill>
                  <a:srgbClr val="585858"/>
                </a:solidFill>
                <a:latin typeface="Arial"/>
                <a:cs typeface="Arial"/>
              </a:rPr>
              <a:t>el </a:t>
            </a:r>
            <a:r>
              <a:rPr sz="1600" spc="-110" dirty="0">
                <a:solidFill>
                  <a:srgbClr val="585858"/>
                </a:solidFill>
                <a:latin typeface="Arial"/>
                <a:cs typeface="Arial"/>
              </a:rPr>
              <a:t>agua </a:t>
            </a:r>
            <a:r>
              <a:rPr sz="1600" spc="-50" dirty="0">
                <a:solidFill>
                  <a:srgbClr val="585858"/>
                </a:solidFill>
                <a:latin typeface="Arial"/>
                <a:cs typeface="Arial"/>
              </a:rPr>
              <a:t>meteórica </a:t>
            </a:r>
            <a:r>
              <a:rPr sz="1600" spc="-80" dirty="0">
                <a:solidFill>
                  <a:srgbClr val="585858"/>
                </a:solidFill>
                <a:latin typeface="Arial"/>
                <a:cs typeface="Arial"/>
              </a:rPr>
              <a:t>descendente </a:t>
            </a:r>
            <a:r>
              <a:rPr sz="1600" spc="-65" dirty="0">
                <a:solidFill>
                  <a:srgbClr val="585858"/>
                </a:solidFill>
                <a:latin typeface="Arial"/>
                <a:cs typeface="Arial"/>
              </a:rPr>
              <a:t>produce </a:t>
            </a:r>
            <a:r>
              <a:rPr sz="1600" spc="-60" dirty="0">
                <a:solidFill>
                  <a:srgbClr val="585858"/>
                </a:solidFill>
                <a:latin typeface="Arial"/>
                <a:cs typeface="Arial"/>
              </a:rPr>
              <a:t>la  </a:t>
            </a:r>
            <a:r>
              <a:rPr sz="1600" spc="-45" dirty="0">
                <a:solidFill>
                  <a:srgbClr val="585858"/>
                </a:solidFill>
                <a:latin typeface="Arial"/>
                <a:cs typeface="Arial"/>
              </a:rPr>
              <a:t>lixiviación </a:t>
            </a:r>
            <a:r>
              <a:rPr sz="1600" spc="-50" dirty="0">
                <a:solidFill>
                  <a:srgbClr val="585858"/>
                </a:solidFill>
                <a:latin typeface="Arial"/>
                <a:cs typeface="Arial"/>
              </a:rPr>
              <a:t>del </a:t>
            </a:r>
            <a:r>
              <a:rPr sz="1600" spc="-60" dirty="0">
                <a:solidFill>
                  <a:srgbClr val="585858"/>
                </a:solidFill>
                <a:latin typeface="Arial"/>
                <a:cs typeface="Arial"/>
              </a:rPr>
              <a:t>cobre </a:t>
            </a:r>
            <a:r>
              <a:rPr sz="1600" spc="-80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600" spc="-60" dirty="0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sz="1600" spc="-35" dirty="0">
                <a:solidFill>
                  <a:srgbClr val="585858"/>
                </a:solidFill>
                <a:latin typeface="Arial"/>
                <a:cs typeface="Arial"/>
              </a:rPr>
              <a:t>parte </a:t>
            </a:r>
            <a:r>
              <a:rPr sz="1600" spc="-50" dirty="0">
                <a:solidFill>
                  <a:srgbClr val="585858"/>
                </a:solidFill>
                <a:latin typeface="Arial"/>
                <a:cs typeface="Arial"/>
              </a:rPr>
              <a:t>superior </a:t>
            </a:r>
            <a:r>
              <a:rPr sz="1600" spc="-80" dirty="0">
                <a:solidFill>
                  <a:srgbClr val="585858"/>
                </a:solidFill>
                <a:latin typeface="Arial"/>
                <a:cs typeface="Arial"/>
              </a:rPr>
              <a:t>y </a:t>
            </a:r>
            <a:r>
              <a:rPr sz="1600" spc="-120" dirty="0">
                <a:solidFill>
                  <a:srgbClr val="585858"/>
                </a:solidFill>
                <a:latin typeface="Arial"/>
                <a:cs typeface="Arial"/>
              </a:rPr>
              <a:t>su </a:t>
            </a:r>
            <a:r>
              <a:rPr sz="1600" spc="-55" dirty="0">
                <a:solidFill>
                  <a:srgbClr val="585858"/>
                </a:solidFill>
                <a:latin typeface="Arial"/>
                <a:cs typeface="Arial"/>
              </a:rPr>
              <a:t>re-depositación </a:t>
            </a:r>
            <a:r>
              <a:rPr sz="1600" spc="-65" dirty="0">
                <a:solidFill>
                  <a:srgbClr val="585858"/>
                </a:solidFill>
                <a:latin typeface="Arial"/>
                <a:cs typeface="Arial"/>
              </a:rPr>
              <a:t>debajo  </a:t>
            </a:r>
            <a:r>
              <a:rPr sz="1600" spc="-50" dirty="0">
                <a:solidFill>
                  <a:srgbClr val="585858"/>
                </a:solidFill>
                <a:latin typeface="Arial"/>
                <a:cs typeface="Arial"/>
              </a:rPr>
              <a:t>del </a:t>
            </a:r>
            <a:r>
              <a:rPr sz="1600" spc="-45" dirty="0">
                <a:solidFill>
                  <a:srgbClr val="585858"/>
                </a:solidFill>
                <a:latin typeface="Arial"/>
                <a:cs typeface="Arial"/>
              </a:rPr>
              <a:t>nivel </a:t>
            </a:r>
            <a:r>
              <a:rPr sz="1600" spc="-80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600" spc="-125" dirty="0">
                <a:solidFill>
                  <a:srgbClr val="585858"/>
                </a:solidFill>
                <a:latin typeface="Arial"/>
                <a:cs typeface="Arial"/>
              </a:rPr>
              <a:t>aguas </a:t>
            </a:r>
            <a:r>
              <a:rPr sz="1600" spc="-70" dirty="0">
                <a:solidFill>
                  <a:srgbClr val="585858"/>
                </a:solidFill>
                <a:latin typeface="Arial"/>
                <a:cs typeface="Arial"/>
              </a:rPr>
              <a:t>subterráneas. </a:t>
            </a:r>
            <a:r>
              <a:rPr sz="1600" spc="-110" dirty="0">
                <a:solidFill>
                  <a:srgbClr val="585858"/>
                </a:solidFill>
                <a:latin typeface="Arial"/>
                <a:cs typeface="Arial"/>
              </a:rPr>
              <a:t>Esto </a:t>
            </a:r>
            <a:r>
              <a:rPr sz="1600" spc="-65" dirty="0">
                <a:solidFill>
                  <a:srgbClr val="585858"/>
                </a:solidFill>
                <a:latin typeface="Arial"/>
                <a:cs typeface="Arial"/>
              </a:rPr>
              <a:t>produce </a:t>
            </a:r>
            <a:r>
              <a:rPr sz="1600" spc="-80" dirty="0">
                <a:solidFill>
                  <a:srgbClr val="585858"/>
                </a:solidFill>
                <a:latin typeface="Arial"/>
                <a:cs typeface="Arial"/>
              </a:rPr>
              <a:t>una </a:t>
            </a:r>
            <a:r>
              <a:rPr sz="1600" spc="-105" dirty="0">
                <a:solidFill>
                  <a:srgbClr val="585858"/>
                </a:solidFill>
                <a:latin typeface="Arial"/>
                <a:cs typeface="Arial"/>
              </a:rPr>
              <a:t>zona </a:t>
            </a:r>
            <a:r>
              <a:rPr sz="1600" spc="-60" dirty="0">
                <a:solidFill>
                  <a:srgbClr val="585858"/>
                </a:solidFill>
                <a:latin typeface="Arial"/>
                <a:cs typeface="Arial"/>
              </a:rPr>
              <a:t>enriquecida  </a:t>
            </a:r>
            <a:r>
              <a:rPr sz="1600" spc="-75" dirty="0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sz="1600" spc="-65" dirty="0">
                <a:solidFill>
                  <a:srgbClr val="585858"/>
                </a:solidFill>
                <a:latin typeface="Arial"/>
                <a:cs typeface="Arial"/>
              </a:rPr>
              <a:t>cobre usualmente </a:t>
            </a:r>
            <a:r>
              <a:rPr sz="1600" spc="-7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600" spc="-40" dirty="0">
                <a:solidFill>
                  <a:srgbClr val="585858"/>
                </a:solidFill>
                <a:latin typeface="Arial"/>
                <a:cs typeface="Arial"/>
              </a:rPr>
              <a:t>alta </a:t>
            </a:r>
            <a:r>
              <a:rPr sz="1600" spc="-55" dirty="0">
                <a:solidFill>
                  <a:srgbClr val="585858"/>
                </a:solidFill>
                <a:latin typeface="Arial"/>
                <a:cs typeface="Arial"/>
              </a:rPr>
              <a:t>ley </a:t>
            </a:r>
            <a:r>
              <a:rPr sz="1600" spc="-80" dirty="0">
                <a:solidFill>
                  <a:srgbClr val="585858"/>
                </a:solidFill>
                <a:latin typeface="Arial"/>
                <a:cs typeface="Arial"/>
              </a:rPr>
              <a:t>y </a:t>
            </a:r>
            <a:r>
              <a:rPr sz="1600" spc="-60" dirty="0">
                <a:solidFill>
                  <a:srgbClr val="585858"/>
                </a:solidFill>
                <a:latin typeface="Arial"/>
                <a:cs typeface="Arial"/>
              </a:rPr>
              <a:t>bastante</a:t>
            </a:r>
            <a:r>
              <a:rPr sz="1600" spc="-229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585858"/>
                </a:solidFill>
                <a:latin typeface="Arial"/>
                <a:cs typeface="Arial"/>
              </a:rPr>
              <a:t>horizontal.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Times New Roman"/>
              <a:cs typeface="Times New Roman"/>
            </a:endParaRPr>
          </a:p>
          <a:p>
            <a:pPr marL="352425" marR="5080" indent="-340360">
              <a:lnSpc>
                <a:spcPct val="100000"/>
              </a:lnSpc>
              <a:tabLst>
                <a:tab pos="364490" algn="l"/>
              </a:tabLst>
            </a:pPr>
            <a:r>
              <a:rPr sz="1600" spc="-95" dirty="0">
                <a:solidFill>
                  <a:srgbClr val="585858"/>
                </a:solidFill>
                <a:latin typeface="Arial"/>
                <a:cs typeface="Arial"/>
              </a:rPr>
              <a:t>A.		</a:t>
            </a:r>
            <a:r>
              <a:rPr sz="1600" spc="-125" dirty="0">
                <a:solidFill>
                  <a:srgbClr val="585858"/>
                </a:solidFill>
                <a:latin typeface="Arial"/>
                <a:cs typeface="Arial"/>
              </a:rPr>
              <a:t>Después </a:t>
            </a:r>
            <a:r>
              <a:rPr sz="1600" spc="-80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600" spc="-60" dirty="0">
                <a:solidFill>
                  <a:srgbClr val="585858"/>
                </a:solidFill>
                <a:latin typeface="Arial"/>
                <a:cs typeface="Arial"/>
              </a:rPr>
              <a:t>la erosión </a:t>
            </a:r>
            <a:r>
              <a:rPr sz="1600" spc="-80" dirty="0">
                <a:solidFill>
                  <a:srgbClr val="585858"/>
                </a:solidFill>
                <a:latin typeface="Arial"/>
                <a:cs typeface="Arial"/>
              </a:rPr>
              <a:t>y </a:t>
            </a:r>
            <a:r>
              <a:rPr sz="1600" spc="-45" dirty="0">
                <a:solidFill>
                  <a:srgbClr val="585858"/>
                </a:solidFill>
                <a:latin typeface="Arial"/>
                <a:cs typeface="Arial"/>
              </a:rPr>
              <a:t>enriquecimiento el </a:t>
            </a:r>
            <a:r>
              <a:rPr sz="1600" spc="-50" dirty="0">
                <a:solidFill>
                  <a:srgbClr val="585858"/>
                </a:solidFill>
                <a:latin typeface="Arial"/>
                <a:cs typeface="Arial"/>
              </a:rPr>
              <a:t>depósito </a:t>
            </a:r>
            <a:r>
              <a:rPr sz="1600" spc="-75" dirty="0">
                <a:solidFill>
                  <a:srgbClr val="585858"/>
                </a:solidFill>
                <a:latin typeface="Arial"/>
                <a:cs typeface="Arial"/>
              </a:rPr>
              <a:t>puede </a:t>
            </a:r>
            <a:r>
              <a:rPr sz="1600" spc="-90" dirty="0">
                <a:solidFill>
                  <a:srgbClr val="585858"/>
                </a:solidFill>
                <a:latin typeface="Arial"/>
                <a:cs typeface="Arial"/>
              </a:rPr>
              <a:t>ser  </a:t>
            </a:r>
            <a:r>
              <a:rPr sz="1600" spc="-35" dirty="0">
                <a:solidFill>
                  <a:srgbClr val="585858"/>
                </a:solidFill>
                <a:latin typeface="Arial"/>
                <a:cs typeface="Arial"/>
              </a:rPr>
              <a:t>cubierto </a:t>
            </a:r>
            <a:r>
              <a:rPr sz="1600" spc="-30" dirty="0">
                <a:solidFill>
                  <a:srgbClr val="585858"/>
                </a:solidFill>
                <a:latin typeface="Arial"/>
                <a:cs typeface="Arial"/>
              </a:rPr>
              <a:t>por </a:t>
            </a:r>
            <a:r>
              <a:rPr sz="1600" spc="-95" dirty="0">
                <a:solidFill>
                  <a:srgbClr val="585858"/>
                </a:solidFill>
                <a:latin typeface="Arial"/>
                <a:cs typeface="Arial"/>
              </a:rPr>
              <a:t>rocas </a:t>
            </a:r>
            <a:r>
              <a:rPr sz="1600" spc="-85" dirty="0">
                <a:solidFill>
                  <a:srgbClr val="585858"/>
                </a:solidFill>
                <a:latin typeface="Arial"/>
                <a:cs typeface="Arial"/>
              </a:rPr>
              <a:t>volcánicas </a:t>
            </a:r>
            <a:r>
              <a:rPr sz="1600" spc="10" dirty="0">
                <a:solidFill>
                  <a:srgbClr val="585858"/>
                </a:solidFill>
                <a:latin typeface="Arial"/>
                <a:cs typeface="Arial"/>
              </a:rPr>
              <a:t>y/o </a:t>
            </a:r>
            <a:r>
              <a:rPr sz="1600" spc="-100" dirty="0">
                <a:solidFill>
                  <a:srgbClr val="585858"/>
                </a:solidFill>
                <a:latin typeface="Arial"/>
                <a:cs typeface="Arial"/>
              </a:rPr>
              <a:t>gravas, </a:t>
            </a:r>
            <a:r>
              <a:rPr sz="1600" spc="-20" dirty="0">
                <a:solidFill>
                  <a:srgbClr val="585858"/>
                </a:solidFill>
                <a:latin typeface="Arial"/>
                <a:cs typeface="Arial"/>
              </a:rPr>
              <a:t>lo </a:t>
            </a:r>
            <a:r>
              <a:rPr sz="1600" spc="-75" dirty="0">
                <a:solidFill>
                  <a:srgbClr val="585858"/>
                </a:solidFill>
                <a:latin typeface="Arial"/>
                <a:cs typeface="Arial"/>
              </a:rPr>
              <a:t>cual </a:t>
            </a:r>
            <a:r>
              <a:rPr sz="1600" spc="-50" dirty="0">
                <a:solidFill>
                  <a:srgbClr val="585858"/>
                </a:solidFill>
                <a:latin typeface="Arial"/>
                <a:cs typeface="Arial"/>
              </a:rPr>
              <a:t>protege </a:t>
            </a:r>
            <a:r>
              <a:rPr sz="1600" spc="-60" dirty="0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sz="1600" spc="-105" dirty="0">
                <a:solidFill>
                  <a:srgbClr val="585858"/>
                </a:solidFill>
                <a:latin typeface="Arial"/>
                <a:cs typeface="Arial"/>
              </a:rPr>
              <a:t>zona  </a:t>
            </a:r>
            <a:r>
              <a:rPr sz="1600" spc="-60" dirty="0">
                <a:solidFill>
                  <a:srgbClr val="585858"/>
                </a:solidFill>
                <a:latin typeface="Arial"/>
                <a:cs typeface="Arial"/>
              </a:rPr>
              <a:t>enriquecida </a:t>
            </a:r>
            <a:r>
              <a:rPr sz="1600" spc="-7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600" spc="-60" dirty="0">
                <a:solidFill>
                  <a:srgbClr val="585858"/>
                </a:solidFill>
                <a:latin typeface="Arial"/>
                <a:cs typeface="Arial"/>
              </a:rPr>
              <a:t>erosión </a:t>
            </a:r>
            <a:r>
              <a:rPr sz="1600" spc="-35" dirty="0">
                <a:solidFill>
                  <a:srgbClr val="585858"/>
                </a:solidFill>
                <a:latin typeface="Arial"/>
                <a:cs typeface="Arial"/>
              </a:rPr>
              <a:t>posterior. </a:t>
            </a:r>
            <a:r>
              <a:rPr sz="1600" spc="-175" dirty="0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sz="1600" spc="-60" dirty="0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sz="1600" spc="-55" dirty="0">
                <a:solidFill>
                  <a:srgbClr val="585858"/>
                </a:solidFill>
                <a:latin typeface="Arial"/>
                <a:cs typeface="Arial"/>
              </a:rPr>
              <a:t>superficie </a:t>
            </a:r>
            <a:r>
              <a:rPr sz="1600" spc="-75" dirty="0">
                <a:solidFill>
                  <a:srgbClr val="585858"/>
                </a:solidFill>
                <a:latin typeface="Arial"/>
                <a:cs typeface="Arial"/>
              </a:rPr>
              <a:t>puede </a:t>
            </a:r>
            <a:r>
              <a:rPr sz="1600" spc="-65" dirty="0">
                <a:solidFill>
                  <a:srgbClr val="585858"/>
                </a:solidFill>
                <a:latin typeface="Arial"/>
                <a:cs typeface="Arial"/>
              </a:rPr>
              <a:t>haber </a:t>
            </a:r>
            <a:r>
              <a:rPr sz="1600" spc="-135" dirty="0">
                <a:solidFill>
                  <a:srgbClr val="585858"/>
                </a:solidFill>
                <a:latin typeface="Arial"/>
                <a:cs typeface="Arial"/>
              </a:rPr>
              <a:t>escasos  </a:t>
            </a:r>
            <a:r>
              <a:rPr sz="1600" spc="-55" dirty="0">
                <a:solidFill>
                  <a:srgbClr val="585858"/>
                </a:solidFill>
                <a:latin typeface="Arial"/>
                <a:cs typeface="Arial"/>
              </a:rPr>
              <a:t>indicios </a:t>
            </a:r>
            <a:r>
              <a:rPr sz="1600" spc="-80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600" spc="-60" dirty="0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sz="1600" spc="-70" dirty="0">
                <a:solidFill>
                  <a:srgbClr val="585858"/>
                </a:solidFill>
                <a:latin typeface="Arial"/>
                <a:cs typeface="Arial"/>
              </a:rPr>
              <a:t>riqueza </a:t>
            </a:r>
            <a:r>
              <a:rPr sz="1600" spc="-80" dirty="0">
                <a:solidFill>
                  <a:srgbClr val="585858"/>
                </a:solidFill>
                <a:latin typeface="Arial"/>
                <a:cs typeface="Arial"/>
              </a:rPr>
              <a:t>geológica </a:t>
            </a:r>
            <a:r>
              <a:rPr sz="1600" spc="-70" dirty="0">
                <a:solidFill>
                  <a:srgbClr val="585858"/>
                </a:solidFill>
                <a:latin typeface="Arial"/>
                <a:cs typeface="Arial"/>
              </a:rPr>
              <a:t>que </a:t>
            </a:r>
            <a:r>
              <a:rPr sz="1600" spc="-110" dirty="0">
                <a:solidFill>
                  <a:srgbClr val="585858"/>
                </a:solidFill>
                <a:latin typeface="Arial"/>
                <a:cs typeface="Arial"/>
              </a:rPr>
              <a:t>yace </a:t>
            </a:r>
            <a:r>
              <a:rPr sz="1600" spc="-75" dirty="0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sz="1600" spc="-45" dirty="0">
                <a:solidFill>
                  <a:srgbClr val="585858"/>
                </a:solidFill>
                <a:latin typeface="Arial"/>
                <a:cs typeface="Arial"/>
              </a:rPr>
              <a:t>profundidad. </a:t>
            </a:r>
            <a:r>
              <a:rPr sz="1600" spc="-105" dirty="0">
                <a:solidFill>
                  <a:srgbClr val="585858"/>
                </a:solidFill>
                <a:latin typeface="Arial"/>
                <a:cs typeface="Arial"/>
              </a:rPr>
              <a:t>Ej. </a:t>
            </a:r>
            <a:r>
              <a:rPr sz="1600" spc="-55" dirty="0">
                <a:solidFill>
                  <a:srgbClr val="585858"/>
                </a:solidFill>
                <a:latin typeface="Arial"/>
                <a:cs typeface="Arial"/>
              </a:rPr>
              <a:t>Ujina,  </a:t>
            </a:r>
            <a:r>
              <a:rPr sz="1600" spc="-120" dirty="0">
                <a:solidFill>
                  <a:srgbClr val="585858"/>
                </a:solidFill>
                <a:latin typeface="Arial"/>
                <a:cs typeface="Arial"/>
              </a:rPr>
              <a:t>Spence,</a:t>
            </a:r>
            <a:r>
              <a:rPr sz="160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10" dirty="0">
                <a:solidFill>
                  <a:srgbClr val="585858"/>
                </a:solidFill>
                <a:latin typeface="Arial"/>
                <a:cs typeface="Arial"/>
              </a:rPr>
              <a:t>Gaby.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10528" y="2086355"/>
            <a:ext cx="2598417" cy="1322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63284" y="537972"/>
            <a:ext cx="2602991" cy="1510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77583" y="3445764"/>
            <a:ext cx="2566415" cy="14584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E38E4-7246-48A4-99FA-569AD68424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3E382E-9923-43C7-B479-907C15E71A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Imagen que contiene comida, interior, dónut, pieza&#10;&#10;Descripción generada automáticamente">
            <a:extLst>
              <a:ext uri="{FF2B5EF4-FFF2-40B4-BE49-F238E27FC236}">
                <a16:creationId xmlns:a16="http://schemas.microsoft.com/office/drawing/2014/main" id="{8B74D1BC-CDEA-4D7C-BEF7-76311083A5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368AA6-90C5-4BF8-B12B-3D12CE8C7E52}"/>
              </a:ext>
            </a:extLst>
          </p:cNvPr>
          <p:cNvSpPr txBox="1"/>
          <p:nvPr/>
        </p:nvSpPr>
        <p:spPr>
          <a:xfrm>
            <a:off x="457200" y="1047750"/>
            <a:ext cx="8604149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1"/>
                </a:solidFill>
              </a:rPr>
              <a:t>Introducción a Yacimientos Minerales</a:t>
            </a:r>
          </a:p>
          <a:p>
            <a:pPr algn="ctr"/>
            <a:r>
              <a:rPr lang="es-CL" b="1" dirty="0">
                <a:solidFill>
                  <a:schemeClr val="bg1"/>
                </a:solidFill>
              </a:rPr>
              <a:t>GL4401-2, Primavera 2019</a:t>
            </a:r>
          </a:p>
          <a:p>
            <a:pPr algn="ctr"/>
            <a:endParaRPr lang="es-CL" b="1" dirty="0">
              <a:solidFill>
                <a:schemeClr val="bg1"/>
              </a:solidFill>
            </a:endParaRPr>
          </a:p>
          <a:p>
            <a:pPr algn="ctr"/>
            <a:r>
              <a:rPr lang="es-CL" sz="2800" b="1" dirty="0">
                <a:solidFill>
                  <a:schemeClr val="bg1"/>
                </a:solidFill>
              </a:rPr>
              <a:t>Enriquecimiento </a:t>
            </a:r>
            <a:r>
              <a:rPr lang="es-CL" sz="2800" b="1" dirty="0" err="1">
                <a:solidFill>
                  <a:schemeClr val="bg1"/>
                </a:solidFill>
              </a:rPr>
              <a:t>Supérgeno</a:t>
            </a:r>
            <a:r>
              <a:rPr lang="es-CL" sz="2800" b="1" dirty="0">
                <a:solidFill>
                  <a:schemeClr val="bg1"/>
                </a:solidFill>
              </a:rPr>
              <a:t> y Exóticos</a:t>
            </a:r>
          </a:p>
          <a:p>
            <a:pPr algn="ctr"/>
            <a:endParaRPr lang="es-CL" sz="2100" b="1" dirty="0">
              <a:solidFill>
                <a:schemeClr val="bg1"/>
              </a:solidFill>
            </a:endParaRPr>
          </a:p>
          <a:p>
            <a:pPr algn="ctr"/>
            <a:endParaRPr lang="es-CL" sz="2100" b="1" dirty="0">
              <a:solidFill>
                <a:schemeClr val="bg1"/>
              </a:solidFill>
            </a:endParaRPr>
          </a:p>
          <a:p>
            <a:pPr algn="ctr"/>
            <a:endParaRPr lang="es-CL" sz="2100" b="1" dirty="0">
              <a:solidFill>
                <a:schemeClr val="bg1"/>
              </a:solidFill>
            </a:endParaRPr>
          </a:p>
          <a:p>
            <a:pPr algn="ctr"/>
            <a:r>
              <a:rPr lang="es-CL" sz="2700" b="1" dirty="0">
                <a:solidFill>
                  <a:schemeClr val="bg1"/>
                </a:solidFill>
              </a:rPr>
              <a:t>Profesor auxiliar: Martín Cerda</a:t>
            </a:r>
          </a:p>
          <a:p>
            <a:pPr algn="ctr"/>
            <a:r>
              <a:rPr lang="es-CL" sz="2700" b="1" dirty="0">
                <a:solidFill>
                  <a:schemeClr val="bg1"/>
                </a:solidFill>
              </a:rPr>
              <a:t>Ayudantes: José Moreno y Juan Pablo Varela.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5DE650-42EF-4A87-81F9-3CA338945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27" y="57014"/>
            <a:ext cx="2468369" cy="69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424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5005" y="773154"/>
            <a:ext cx="8601710" cy="223456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52425" indent="-339725">
              <a:lnSpc>
                <a:spcPct val="100000"/>
              </a:lnSpc>
              <a:spcBef>
                <a:spcPts val="420"/>
              </a:spcBef>
              <a:buSzPct val="133333"/>
              <a:buFont typeface="DejaVu Sans"/>
              <a:buChar char="❖"/>
              <a:tabLst>
                <a:tab pos="353060" algn="l"/>
              </a:tabLst>
            </a:pPr>
            <a:r>
              <a:rPr sz="1800" spc="-120" dirty="0">
                <a:solidFill>
                  <a:srgbClr val="585858"/>
                </a:solidFill>
                <a:latin typeface="Arial"/>
                <a:cs typeface="Arial"/>
              </a:rPr>
              <a:t>Proceso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30" dirty="0">
                <a:solidFill>
                  <a:srgbClr val="585858"/>
                </a:solidFill>
                <a:latin typeface="Arial"/>
                <a:cs typeface="Arial"/>
              </a:rPr>
              <a:t>reequilibrio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la mineralogía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hipógena </a:t>
            </a:r>
            <a:r>
              <a:rPr sz="1800" spc="-35" dirty="0">
                <a:solidFill>
                  <a:srgbClr val="585858"/>
                </a:solidFill>
                <a:latin typeface="Arial"/>
                <a:cs typeface="Arial"/>
              </a:rPr>
              <a:t>(hidrotermal) </a:t>
            </a:r>
            <a:r>
              <a:rPr sz="1800" spc="-140" dirty="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sz="1800" spc="-110" dirty="0">
                <a:solidFill>
                  <a:srgbClr val="585858"/>
                </a:solidFill>
                <a:latin typeface="Arial"/>
                <a:cs typeface="Arial"/>
              </a:rPr>
              <a:t>las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-155" dirty="0">
                <a:solidFill>
                  <a:srgbClr val="585858"/>
                </a:solidFill>
                <a:latin typeface="Arial"/>
                <a:cs typeface="Arial"/>
              </a:rPr>
              <a:t>condiciones</a:t>
            </a:r>
            <a:endParaRPr sz="1800">
              <a:latin typeface="Arial"/>
              <a:cs typeface="Arial"/>
            </a:endParaRPr>
          </a:p>
          <a:p>
            <a:pPr marL="352425">
              <a:lnSpc>
                <a:spcPct val="100000"/>
              </a:lnSpc>
              <a:spcBef>
                <a:spcPts val="325"/>
              </a:spcBef>
            </a:pPr>
            <a:r>
              <a:rPr sz="1800" b="1" spc="-125" dirty="0">
                <a:solidFill>
                  <a:srgbClr val="585858"/>
                </a:solidFill>
                <a:latin typeface="Arial"/>
                <a:cs typeface="Arial"/>
              </a:rPr>
              <a:t>oxidantes </a:t>
            </a:r>
            <a:r>
              <a:rPr sz="1800" spc="-105" dirty="0">
                <a:solidFill>
                  <a:srgbClr val="585858"/>
                </a:solidFill>
                <a:latin typeface="Arial"/>
                <a:cs typeface="Arial"/>
              </a:rPr>
              <a:t>cerca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superficie </a:t>
            </a:r>
            <a:r>
              <a:rPr sz="1800" spc="-30" dirty="0">
                <a:solidFill>
                  <a:srgbClr val="585858"/>
                </a:solidFill>
                <a:latin typeface="Arial"/>
                <a:cs typeface="Arial"/>
              </a:rPr>
              <a:t>terrestre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(sobre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el nivel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110" dirty="0">
                <a:solidFill>
                  <a:srgbClr val="585858"/>
                </a:solidFill>
                <a:latin typeface="Arial"/>
                <a:cs typeface="Arial"/>
              </a:rPr>
              <a:t>las </a:t>
            </a:r>
            <a:r>
              <a:rPr sz="1800" spc="-140" dirty="0">
                <a:solidFill>
                  <a:srgbClr val="585858"/>
                </a:solidFill>
                <a:latin typeface="Arial"/>
                <a:cs typeface="Arial"/>
              </a:rPr>
              <a:t>aguas</a:t>
            </a:r>
            <a:r>
              <a:rPr sz="1800" spc="-1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subterráneas)</a:t>
            </a:r>
            <a:endParaRPr sz="1800">
              <a:latin typeface="Arial"/>
              <a:cs typeface="Arial"/>
            </a:endParaRPr>
          </a:p>
          <a:p>
            <a:pPr marL="352425" marR="681355" indent="-339725">
              <a:lnSpc>
                <a:spcPct val="114999"/>
              </a:lnSpc>
              <a:buSzPct val="133333"/>
              <a:buFont typeface="DejaVu Sans"/>
              <a:buChar char="❖"/>
              <a:tabLst>
                <a:tab pos="353060" algn="l"/>
              </a:tabLst>
            </a:pPr>
            <a:r>
              <a:rPr sz="1800" spc="-195" dirty="0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mayoría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110" dirty="0">
                <a:solidFill>
                  <a:srgbClr val="585858"/>
                </a:solidFill>
                <a:latin typeface="Arial"/>
                <a:cs typeface="Arial"/>
              </a:rPr>
              <a:t>las </a:t>
            </a:r>
            <a:r>
              <a:rPr sz="1800" spc="-105" dirty="0">
                <a:solidFill>
                  <a:srgbClr val="585858"/>
                </a:solidFill>
                <a:latin typeface="Arial"/>
                <a:cs typeface="Arial"/>
              </a:rPr>
              <a:t>asociaciones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minerales sulfurados </a:t>
            </a:r>
            <a:r>
              <a:rPr sz="1800" spc="-105" dirty="0">
                <a:solidFill>
                  <a:srgbClr val="585858"/>
                </a:solidFill>
                <a:latin typeface="Arial"/>
                <a:cs typeface="Arial"/>
              </a:rPr>
              <a:t>son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inestables </a:t>
            </a:r>
            <a:r>
              <a:rPr sz="1800" spc="-140" dirty="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sz="1800" spc="-110" dirty="0">
                <a:solidFill>
                  <a:srgbClr val="585858"/>
                </a:solidFill>
                <a:latin typeface="Arial"/>
                <a:cs typeface="Arial"/>
              </a:rPr>
              <a:t>estas 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condiciones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y </a:t>
            </a:r>
            <a:r>
              <a:rPr sz="1800" spc="-155" dirty="0">
                <a:solidFill>
                  <a:srgbClr val="585858"/>
                </a:solidFill>
                <a:latin typeface="Arial"/>
                <a:cs typeface="Arial"/>
              </a:rPr>
              <a:t>se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descomponen </a:t>
            </a:r>
            <a:r>
              <a:rPr sz="1800" spc="-65" dirty="0">
                <a:solidFill>
                  <a:srgbClr val="585858"/>
                </a:solidFill>
                <a:latin typeface="Arial"/>
                <a:cs typeface="Arial"/>
              </a:rPr>
              <a:t>(meteorizan)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para </a:t>
            </a:r>
            <a:r>
              <a:rPr sz="1800" spc="-45" dirty="0">
                <a:solidFill>
                  <a:srgbClr val="585858"/>
                </a:solidFill>
                <a:latin typeface="Arial"/>
                <a:cs typeface="Arial"/>
              </a:rPr>
              <a:t>originar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una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nueva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mineralogía  estable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condiciones de</a:t>
            </a:r>
            <a:r>
              <a:rPr sz="18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meteorización</a:t>
            </a:r>
            <a:endParaRPr sz="1800">
              <a:latin typeface="Arial"/>
              <a:cs typeface="Arial"/>
            </a:endParaRPr>
          </a:p>
          <a:p>
            <a:pPr marL="352425" marR="5080" indent="-339725">
              <a:lnSpc>
                <a:spcPct val="114999"/>
              </a:lnSpc>
              <a:spcBef>
                <a:spcPts val="5"/>
              </a:spcBef>
              <a:buSzPct val="133333"/>
              <a:buFont typeface="DejaVu Sans"/>
              <a:buChar char="❖"/>
              <a:tabLst>
                <a:tab pos="353060" algn="l"/>
              </a:tabLst>
            </a:pPr>
            <a:r>
              <a:rPr sz="1800" spc="-135" dirty="0">
                <a:solidFill>
                  <a:srgbClr val="585858"/>
                </a:solidFill>
                <a:latin typeface="Arial"/>
                <a:cs typeface="Arial"/>
              </a:rPr>
              <a:t>Este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proceso de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alteración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involucra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liberación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cationes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metálicos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y aniones </a:t>
            </a:r>
            <a:r>
              <a:rPr sz="1800" spc="-45" dirty="0">
                <a:solidFill>
                  <a:srgbClr val="585858"/>
                </a:solidFill>
                <a:latin typeface="Arial"/>
                <a:cs typeface="Arial"/>
              </a:rPr>
              <a:t>sulfato 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mediante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sz="1800" b="1" spc="-135" dirty="0">
                <a:solidFill>
                  <a:srgbClr val="585858"/>
                </a:solidFill>
                <a:latin typeface="Arial"/>
                <a:cs typeface="Arial"/>
              </a:rPr>
              <a:t>oxidación </a:t>
            </a:r>
            <a:r>
              <a:rPr sz="1800" b="1" spc="-114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b="1" spc="-140" dirty="0">
                <a:solidFill>
                  <a:srgbClr val="585858"/>
                </a:solidFill>
                <a:latin typeface="Arial"/>
                <a:cs typeface="Arial"/>
              </a:rPr>
              <a:t>sulfuros </a:t>
            </a:r>
            <a:r>
              <a:rPr sz="1800" b="1" spc="-155" dirty="0">
                <a:solidFill>
                  <a:srgbClr val="585858"/>
                </a:solidFill>
                <a:latin typeface="Arial"/>
                <a:cs typeface="Arial"/>
              </a:rPr>
              <a:t>hipógenos</a:t>
            </a:r>
            <a:r>
              <a:rPr sz="1800" b="1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(lixiviación)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4857" y="3338576"/>
            <a:ext cx="1646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0" dirty="0">
                <a:solidFill>
                  <a:srgbClr val="585858"/>
                </a:solidFill>
                <a:latin typeface="Arial"/>
                <a:cs typeface="Arial"/>
              </a:rPr>
              <a:t>aguas</a:t>
            </a:r>
            <a:r>
              <a:rPr sz="1800" spc="-1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meteóricas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5005" y="3022854"/>
            <a:ext cx="8515350" cy="1246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 indent="-339725">
              <a:lnSpc>
                <a:spcPct val="100000"/>
              </a:lnSpc>
              <a:spcBef>
                <a:spcPts val="100"/>
              </a:spcBef>
              <a:buSzPct val="133333"/>
              <a:buFont typeface="DejaVu Sans"/>
              <a:buChar char="❖"/>
              <a:tabLst>
                <a:tab pos="353060" algn="l"/>
              </a:tabLst>
            </a:pPr>
            <a:r>
              <a:rPr sz="1800" spc="-170" dirty="0">
                <a:solidFill>
                  <a:srgbClr val="585858"/>
                </a:solidFill>
                <a:latin typeface="Arial"/>
                <a:cs typeface="Arial"/>
              </a:rPr>
              <a:t>Los </a:t>
            </a:r>
            <a:r>
              <a:rPr sz="1800" spc="-65" dirty="0">
                <a:solidFill>
                  <a:srgbClr val="585858"/>
                </a:solidFill>
                <a:latin typeface="Arial"/>
                <a:cs typeface="Arial"/>
              </a:rPr>
              <a:t>sulfatos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200" dirty="0">
                <a:solidFill>
                  <a:srgbClr val="585858"/>
                </a:solidFill>
                <a:latin typeface="Arial"/>
                <a:cs typeface="Arial"/>
              </a:rPr>
              <a:t>Cu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y </a:t>
            </a:r>
            <a:r>
              <a:rPr sz="1800" spc="-160" dirty="0">
                <a:solidFill>
                  <a:srgbClr val="585858"/>
                </a:solidFill>
                <a:latin typeface="Arial"/>
                <a:cs typeface="Arial"/>
              </a:rPr>
              <a:t>Ag </a:t>
            </a:r>
            <a:r>
              <a:rPr sz="1800" spc="-140" dirty="0">
                <a:solidFill>
                  <a:srgbClr val="585858"/>
                </a:solidFill>
                <a:latin typeface="Arial"/>
                <a:cs typeface="Arial"/>
              </a:rPr>
              <a:t>así 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generados </a:t>
            </a:r>
            <a:r>
              <a:rPr sz="1800" spc="-105" dirty="0">
                <a:solidFill>
                  <a:srgbClr val="585858"/>
                </a:solidFill>
                <a:latin typeface="Arial"/>
                <a:cs typeface="Arial"/>
              </a:rPr>
              <a:t>son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solubles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y </a:t>
            </a:r>
            <a:r>
              <a:rPr sz="1800" spc="-105" dirty="0">
                <a:solidFill>
                  <a:srgbClr val="585858"/>
                </a:solidFill>
                <a:latin typeface="Arial"/>
                <a:cs typeface="Arial"/>
              </a:rPr>
              <a:t>son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transportados 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hacia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abajo</a:t>
            </a:r>
            <a:r>
              <a:rPr sz="18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585858"/>
                </a:solidFill>
                <a:latin typeface="Arial"/>
                <a:cs typeface="Arial"/>
              </a:rPr>
              <a:t>por</a:t>
            </a:r>
            <a:endParaRPr sz="1800">
              <a:latin typeface="Arial"/>
              <a:cs typeface="Arial"/>
            </a:endParaRPr>
          </a:p>
          <a:p>
            <a:pPr marL="352425" marR="5080" indent="-339725">
              <a:lnSpc>
                <a:spcPct val="114999"/>
              </a:lnSpc>
              <a:spcBef>
                <a:spcPts val="2485"/>
              </a:spcBef>
              <a:buSzPct val="133333"/>
              <a:buFont typeface="DejaVu Sans"/>
              <a:buChar char="❖"/>
              <a:tabLst>
                <a:tab pos="353060" algn="l"/>
              </a:tabLst>
            </a:pPr>
            <a:r>
              <a:rPr sz="1800" spc="-170" dirty="0">
                <a:solidFill>
                  <a:srgbClr val="585858"/>
                </a:solidFill>
                <a:latin typeface="Arial"/>
                <a:cs typeface="Arial"/>
              </a:rPr>
              <a:t>Los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cationes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descienden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solución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y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pueden 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ser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redepositados </a:t>
            </a:r>
            <a:r>
              <a:rPr sz="1800" spc="-30" dirty="0">
                <a:solidFill>
                  <a:srgbClr val="585858"/>
                </a:solidFill>
                <a:latin typeface="Arial"/>
                <a:cs typeface="Arial"/>
              </a:rPr>
              <a:t>por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reacción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con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iones 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carbonato,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silicato, </a:t>
            </a:r>
            <a:r>
              <a:rPr sz="1800" spc="-45" dirty="0">
                <a:solidFill>
                  <a:srgbClr val="585858"/>
                </a:solidFill>
                <a:latin typeface="Arial"/>
                <a:cs typeface="Arial"/>
              </a:rPr>
              <a:t>sulfato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800" spc="-1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585858"/>
                </a:solidFill>
                <a:latin typeface="Arial"/>
                <a:cs typeface="Arial"/>
              </a:rPr>
              <a:t>sulfuro.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9636" y="226517"/>
            <a:ext cx="39922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60" dirty="0"/>
              <a:t>ALTERACIÓN</a:t>
            </a:r>
            <a:r>
              <a:rPr spc="-240" dirty="0"/>
              <a:t> </a:t>
            </a:r>
            <a:r>
              <a:rPr spc="-434" dirty="0"/>
              <a:t>SUPÉRGENA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6655" y="3473196"/>
            <a:ext cx="7790688" cy="1165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4944" y="3532632"/>
            <a:ext cx="7818120" cy="1114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9327" y="3493008"/>
            <a:ext cx="7705725" cy="1080770"/>
          </a:xfrm>
          <a:custGeom>
            <a:avLst/>
            <a:gdLst/>
            <a:ahLst/>
            <a:cxnLst/>
            <a:rect l="l" t="t" r="r" b="b"/>
            <a:pathLst>
              <a:path w="7705725" h="1080770">
                <a:moveTo>
                  <a:pt x="7525258" y="0"/>
                </a:moveTo>
                <a:lnTo>
                  <a:pt x="180085" y="0"/>
                </a:lnTo>
                <a:lnTo>
                  <a:pt x="132213" y="6434"/>
                </a:lnTo>
                <a:lnTo>
                  <a:pt x="89195" y="24590"/>
                </a:lnTo>
                <a:lnTo>
                  <a:pt x="52747" y="52752"/>
                </a:lnTo>
                <a:lnTo>
                  <a:pt x="24588" y="89201"/>
                </a:lnTo>
                <a:lnTo>
                  <a:pt x="6433" y="132218"/>
                </a:lnTo>
                <a:lnTo>
                  <a:pt x="0" y="180086"/>
                </a:lnTo>
                <a:lnTo>
                  <a:pt x="0" y="900430"/>
                </a:lnTo>
                <a:lnTo>
                  <a:pt x="6433" y="948302"/>
                </a:lnTo>
                <a:lnTo>
                  <a:pt x="24588" y="991320"/>
                </a:lnTo>
                <a:lnTo>
                  <a:pt x="52747" y="1027768"/>
                </a:lnTo>
                <a:lnTo>
                  <a:pt x="89195" y="1055927"/>
                </a:lnTo>
                <a:lnTo>
                  <a:pt x="132213" y="1074082"/>
                </a:lnTo>
                <a:lnTo>
                  <a:pt x="180085" y="1080516"/>
                </a:lnTo>
                <a:lnTo>
                  <a:pt x="7525258" y="1080516"/>
                </a:lnTo>
                <a:lnTo>
                  <a:pt x="7573125" y="1074082"/>
                </a:lnTo>
                <a:lnTo>
                  <a:pt x="7616142" y="1055927"/>
                </a:lnTo>
                <a:lnTo>
                  <a:pt x="7652591" y="1027768"/>
                </a:lnTo>
                <a:lnTo>
                  <a:pt x="7680753" y="991320"/>
                </a:lnTo>
                <a:lnTo>
                  <a:pt x="7698909" y="948302"/>
                </a:lnTo>
                <a:lnTo>
                  <a:pt x="7705344" y="900430"/>
                </a:lnTo>
                <a:lnTo>
                  <a:pt x="7705344" y="180086"/>
                </a:lnTo>
                <a:lnTo>
                  <a:pt x="7698909" y="132218"/>
                </a:lnTo>
                <a:lnTo>
                  <a:pt x="7680753" y="89201"/>
                </a:lnTo>
                <a:lnTo>
                  <a:pt x="7652591" y="52752"/>
                </a:lnTo>
                <a:lnTo>
                  <a:pt x="7616142" y="24590"/>
                </a:lnTo>
                <a:lnTo>
                  <a:pt x="7573125" y="6434"/>
                </a:lnTo>
                <a:lnTo>
                  <a:pt x="7525258" y="0"/>
                </a:lnTo>
                <a:close/>
              </a:path>
            </a:pathLst>
          </a:custGeom>
          <a:solidFill>
            <a:srgbClr val="3AFF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1205" y="773154"/>
            <a:ext cx="8000365" cy="3681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marR="5080" indent="-381000">
              <a:lnSpc>
                <a:spcPct val="114999"/>
              </a:lnSpc>
              <a:spcBef>
                <a:spcPts val="95"/>
              </a:spcBef>
              <a:buSzPct val="133333"/>
              <a:buFont typeface="DejaVu Sans"/>
              <a:buChar char="❖"/>
              <a:tabLst>
                <a:tab pos="393700" algn="l"/>
              </a:tabLst>
            </a:pPr>
            <a:r>
              <a:rPr sz="1800" spc="-160" dirty="0">
                <a:solidFill>
                  <a:srgbClr val="585858"/>
                </a:solidFill>
                <a:latin typeface="Arial"/>
                <a:cs typeface="Arial"/>
              </a:rPr>
              <a:t>El </a:t>
            </a:r>
            <a:r>
              <a:rPr sz="1800" spc="-204" dirty="0">
                <a:solidFill>
                  <a:srgbClr val="585858"/>
                </a:solidFill>
                <a:latin typeface="Arial"/>
                <a:cs typeface="Arial"/>
              </a:rPr>
              <a:t>Cu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y </a:t>
            </a:r>
            <a:r>
              <a:rPr sz="1800" spc="-160" dirty="0">
                <a:solidFill>
                  <a:srgbClr val="585858"/>
                </a:solidFill>
                <a:latin typeface="Arial"/>
                <a:cs typeface="Arial"/>
              </a:rPr>
              <a:t>Ag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pueden </a:t>
            </a:r>
            <a:r>
              <a:rPr sz="1800" spc="-30" dirty="0">
                <a:solidFill>
                  <a:srgbClr val="585858"/>
                </a:solidFill>
                <a:latin typeface="Arial"/>
                <a:cs typeface="Arial"/>
              </a:rPr>
              <a:t>formar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minerales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oxidados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que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permanecen en </a:t>
            </a:r>
            <a:r>
              <a:rPr sz="1800" spc="-65" dirty="0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sz="1800" spc="-114" dirty="0">
                <a:solidFill>
                  <a:srgbClr val="585858"/>
                </a:solidFill>
                <a:latin typeface="Arial"/>
                <a:cs typeface="Arial"/>
              </a:rPr>
              <a:t>zona 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oxidada,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pero </a:t>
            </a:r>
            <a:r>
              <a:rPr sz="1800" spc="-45" dirty="0">
                <a:solidFill>
                  <a:srgbClr val="585858"/>
                </a:solidFill>
                <a:latin typeface="Arial"/>
                <a:cs typeface="Arial"/>
              </a:rPr>
              <a:t>también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pueden </a:t>
            </a:r>
            <a:r>
              <a:rPr sz="1800" spc="-40" dirty="0">
                <a:solidFill>
                  <a:srgbClr val="585858"/>
                </a:solidFill>
                <a:latin typeface="Arial"/>
                <a:cs typeface="Arial"/>
              </a:rPr>
              <a:t>precipitar </a:t>
            </a:r>
            <a:r>
              <a:rPr sz="1800" spc="-65" dirty="0">
                <a:solidFill>
                  <a:srgbClr val="585858"/>
                </a:solidFill>
                <a:latin typeface="Arial"/>
                <a:cs typeface="Arial"/>
              </a:rPr>
              <a:t>debajo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del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nivel </a:t>
            </a:r>
            <a:r>
              <a:rPr sz="1800" spc="-40" dirty="0">
                <a:solidFill>
                  <a:srgbClr val="585858"/>
                </a:solidFill>
                <a:latin typeface="Arial"/>
                <a:cs typeface="Arial"/>
              </a:rPr>
              <a:t>freático </a:t>
            </a:r>
            <a:r>
              <a:rPr sz="1800" spc="-30" dirty="0">
                <a:solidFill>
                  <a:srgbClr val="585858"/>
                </a:solidFill>
                <a:latin typeface="Arial"/>
                <a:cs typeface="Arial"/>
              </a:rPr>
              <a:t>por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los</a:t>
            </a:r>
            <a:r>
              <a:rPr sz="1800" spc="-3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585858"/>
                </a:solidFill>
                <a:latin typeface="Arial"/>
                <a:cs typeface="Arial"/>
              </a:rPr>
              <a:t>sulfuros 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hipógenos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y </a:t>
            </a:r>
            <a:r>
              <a:rPr sz="1800" spc="-30" dirty="0">
                <a:solidFill>
                  <a:srgbClr val="585858"/>
                </a:solidFill>
                <a:latin typeface="Arial"/>
                <a:cs typeface="Arial"/>
              </a:rPr>
              <a:t>formar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sulfuros </a:t>
            </a:r>
            <a:r>
              <a:rPr sz="1800" b="1" spc="-185" dirty="0">
                <a:solidFill>
                  <a:srgbClr val="585858"/>
                </a:solidFill>
                <a:latin typeface="Arial"/>
                <a:cs typeface="Arial"/>
              </a:rPr>
              <a:t>más </a:t>
            </a:r>
            <a:r>
              <a:rPr sz="1800" b="1" spc="-160" dirty="0">
                <a:solidFill>
                  <a:srgbClr val="585858"/>
                </a:solidFill>
                <a:latin typeface="Arial"/>
                <a:cs typeface="Arial"/>
              </a:rPr>
              <a:t>ricos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sz="1800" spc="-204" dirty="0">
                <a:solidFill>
                  <a:srgbClr val="585858"/>
                </a:solidFill>
                <a:latin typeface="Arial"/>
                <a:cs typeface="Arial"/>
              </a:rPr>
              <a:t>Cu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o </a:t>
            </a:r>
            <a:r>
              <a:rPr sz="1800" spc="-160" dirty="0">
                <a:solidFill>
                  <a:srgbClr val="585858"/>
                </a:solidFill>
                <a:latin typeface="Arial"/>
                <a:cs typeface="Arial"/>
              </a:rPr>
              <a:t>Ag </a:t>
            </a:r>
            <a:r>
              <a:rPr sz="1800" spc="-65" dirty="0">
                <a:solidFill>
                  <a:srgbClr val="585858"/>
                </a:solidFill>
                <a:latin typeface="Arial"/>
                <a:cs typeface="Arial"/>
              </a:rPr>
              <a:t>respectivamente  </a:t>
            </a:r>
            <a:r>
              <a:rPr sz="1800" spc="-45" dirty="0">
                <a:solidFill>
                  <a:srgbClr val="585858"/>
                </a:solidFill>
                <a:latin typeface="Arial"/>
                <a:cs typeface="Arial"/>
              </a:rPr>
              <a:t>(enriquecimiento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secundario).</a:t>
            </a:r>
            <a:endParaRPr sz="18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325"/>
              </a:spcBef>
              <a:buSzPct val="133333"/>
              <a:buFont typeface="DejaVu Sans"/>
              <a:buChar char="❖"/>
              <a:tabLst>
                <a:tab pos="393700" algn="l"/>
              </a:tabLst>
            </a:pPr>
            <a:r>
              <a:rPr sz="1800" spc="-65" dirty="0">
                <a:solidFill>
                  <a:srgbClr val="585858"/>
                </a:solidFill>
                <a:latin typeface="Arial"/>
                <a:cs typeface="Arial"/>
              </a:rPr>
              <a:t>Afecta </a:t>
            </a:r>
            <a:r>
              <a:rPr sz="1800" spc="-140" dirty="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los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silicatos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generando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minerales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arcillas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(halloysita, smectita)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y </a:t>
            </a:r>
            <a:r>
              <a:rPr sz="1800" spc="-14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los</a:t>
            </a:r>
            <a:endParaRPr sz="1800"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  <a:spcBef>
                <a:spcPts val="325"/>
              </a:spcBef>
            </a:pP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sulfuros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hipógenos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que </a:t>
            </a:r>
            <a:r>
              <a:rPr sz="1800" spc="-150" dirty="0">
                <a:solidFill>
                  <a:srgbClr val="585858"/>
                </a:solidFill>
                <a:latin typeface="Arial"/>
                <a:cs typeface="Arial"/>
              </a:rPr>
              <a:t>se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transforman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minerales</a:t>
            </a:r>
            <a:r>
              <a:rPr sz="18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oxidados</a:t>
            </a:r>
            <a:endParaRPr sz="18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325"/>
              </a:spcBef>
              <a:buSzPct val="133333"/>
              <a:buFont typeface="DejaVu Sans"/>
              <a:buChar char="❖"/>
              <a:tabLst>
                <a:tab pos="393700" algn="l"/>
              </a:tabLst>
            </a:pPr>
            <a:r>
              <a:rPr sz="1800" spc="-160" dirty="0">
                <a:solidFill>
                  <a:srgbClr val="585858"/>
                </a:solidFill>
                <a:latin typeface="Arial"/>
                <a:cs typeface="Arial"/>
              </a:rPr>
              <a:t>El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nivel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b="1" spc="-180" dirty="0">
                <a:solidFill>
                  <a:srgbClr val="585858"/>
                </a:solidFill>
                <a:latin typeface="Arial"/>
                <a:cs typeface="Arial"/>
              </a:rPr>
              <a:t>aguas </a:t>
            </a:r>
            <a:r>
              <a:rPr sz="1800" b="1" spc="-130" dirty="0">
                <a:solidFill>
                  <a:srgbClr val="585858"/>
                </a:solidFill>
                <a:latin typeface="Arial"/>
                <a:cs typeface="Arial"/>
              </a:rPr>
              <a:t>subterráneas 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marca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un </a:t>
            </a:r>
            <a:r>
              <a:rPr sz="1800" spc="-25" dirty="0">
                <a:solidFill>
                  <a:srgbClr val="585858"/>
                </a:solidFill>
                <a:latin typeface="Arial"/>
                <a:cs typeface="Arial"/>
              </a:rPr>
              <a:t>límite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sz="18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-130" dirty="0">
                <a:solidFill>
                  <a:srgbClr val="585858"/>
                </a:solidFill>
                <a:latin typeface="Arial"/>
                <a:cs typeface="Arial"/>
              </a:rPr>
              <a:t>oxidación-reducción</a:t>
            </a:r>
            <a:r>
              <a:rPr sz="1800" spc="-13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250">
              <a:latin typeface="Times New Roman"/>
              <a:cs typeface="Times New Roman"/>
            </a:endParaRPr>
          </a:p>
          <a:p>
            <a:pPr marL="423545" marR="173355" algn="ctr">
              <a:lnSpc>
                <a:spcPct val="100000"/>
              </a:lnSpc>
            </a:pPr>
            <a:r>
              <a:rPr sz="1800" b="1" spc="-185" dirty="0">
                <a:solidFill>
                  <a:srgbClr val="666666"/>
                </a:solidFill>
                <a:latin typeface="Verdana"/>
                <a:cs typeface="Verdana"/>
              </a:rPr>
              <a:t>La </a:t>
            </a:r>
            <a:r>
              <a:rPr sz="1800" b="1" spc="-180" dirty="0">
                <a:solidFill>
                  <a:srgbClr val="666666"/>
                </a:solidFill>
                <a:latin typeface="Verdana"/>
                <a:cs typeface="Verdana"/>
              </a:rPr>
              <a:t>pirita, </a:t>
            </a:r>
            <a:r>
              <a:rPr sz="1800" b="1" spc="-80" dirty="0">
                <a:solidFill>
                  <a:srgbClr val="666666"/>
                </a:solidFill>
                <a:latin typeface="Verdana"/>
                <a:cs typeface="Verdana"/>
              </a:rPr>
              <a:t>como </a:t>
            </a:r>
            <a:r>
              <a:rPr sz="1800" b="1" spc="-220" dirty="0">
                <a:solidFill>
                  <a:srgbClr val="666666"/>
                </a:solidFill>
                <a:latin typeface="Verdana"/>
                <a:cs typeface="Verdana"/>
              </a:rPr>
              <a:t>sulfuro </a:t>
            </a:r>
            <a:r>
              <a:rPr sz="1800" b="1" spc="-125" dirty="0">
                <a:solidFill>
                  <a:srgbClr val="666666"/>
                </a:solidFill>
                <a:latin typeface="Verdana"/>
                <a:cs typeface="Verdana"/>
              </a:rPr>
              <a:t>hipógeno, </a:t>
            </a:r>
            <a:r>
              <a:rPr sz="1800" b="1" spc="-120" dirty="0">
                <a:solidFill>
                  <a:srgbClr val="666666"/>
                </a:solidFill>
                <a:latin typeface="Verdana"/>
                <a:cs typeface="Verdana"/>
              </a:rPr>
              <a:t>juega </a:t>
            </a:r>
            <a:r>
              <a:rPr sz="1800" b="1" spc="-204" dirty="0">
                <a:solidFill>
                  <a:srgbClr val="666666"/>
                </a:solidFill>
                <a:latin typeface="Verdana"/>
                <a:cs typeface="Verdana"/>
              </a:rPr>
              <a:t>un </a:t>
            </a:r>
            <a:r>
              <a:rPr sz="1800" b="1" spc="-200" dirty="0">
                <a:solidFill>
                  <a:srgbClr val="666666"/>
                </a:solidFill>
                <a:latin typeface="Verdana"/>
                <a:cs typeface="Verdana"/>
              </a:rPr>
              <a:t>rol </a:t>
            </a:r>
            <a:r>
              <a:rPr sz="1800" b="1" spc="-155" dirty="0">
                <a:solidFill>
                  <a:srgbClr val="666666"/>
                </a:solidFill>
                <a:latin typeface="Verdana"/>
                <a:cs typeface="Verdana"/>
              </a:rPr>
              <a:t>fundamental </a:t>
            </a:r>
            <a:r>
              <a:rPr sz="1800" b="1" spc="-105" dirty="0">
                <a:solidFill>
                  <a:srgbClr val="666666"/>
                </a:solidFill>
                <a:latin typeface="Verdana"/>
                <a:cs typeface="Verdana"/>
              </a:rPr>
              <a:t>al </a:t>
            </a:r>
            <a:r>
              <a:rPr sz="1800" b="1" spc="-215" dirty="0">
                <a:solidFill>
                  <a:srgbClr val="666666"/>
                </a:solidFill>
                <a:latin typeface="Verdana"/>
                <a:cs typeface="Verdana"/>
              </a:rPr>
              <a:t>ser </a:t>
            </a:r>
            <a:r>
              <a:rPr sz="1800" b="1" spc="-100" dirty="0">
                <a:solidFill>
                  <a:srgbClr val="666666"/>
                </a:solidFill>
                <a:latin typeface="Verdana"/>
                <a:cs typeface="Verdana"/>
              </a:rPr>
              <a:t>la  </a:t>
            </a:r>
            <a:r>
              <a:rPr sz="1800" b="1" spc="-130" dirty="0">
                <a:solidFill>
                  <a:srgbClr val="666666"/>
                </a:solidFill>
                <a:latin typeface="Verdana"/>
                <a:cs typeface="Verdana"/>
              </a:rPr>
              <a:t>principal </a:t>
            </a:r>
            <a:r>
              <a:rPr sz="1800" b="1" spc="-175" dirty="0">
                <a:solidFill>
                  <a:srgbClr val="666666"/>
                </a:solidFill>
                <a:latin typeface="Verdana"/>
                <a:cs typeface="Verdana"/>
              </a:rPr>
              <a:t>fuente </a:t>
            </a:r>
            <a:r>
              <a:rPr sz="1800" b="1" spc="-60" dirty="0">
                <a:solidFill>
                  <a:srgbClr val="666666"/>
                </a:solidFill>
                <a:latin typeface="Verdana"/>
                <a:cs typeface="Verdana"/>
              </a:rPr>
              <a:t>de </a:t>
            </a:r>
            <a:r>
              <a:rPr sz="1800" b="1" spc="-150" dirty="0">
                <a:solidFill>
                  <a:srgbClr val="666666"/>
                </a:solidFill>
                <a:latin typeface="Verdana"/>
                <a:cs typeface="Verdana"/>
              </a:rPr>
              <a:t>soluciones </a:t>
            </a:r>
            <a:r>
              <a:rPr sz="1800" b="1" spc="-85" dirty="0">
                <a:solidFill>
                  <a:srgbClr val="666666"/>
                </a:solidFill>
                <a:latin typeface="Verdana"/>
                <a:cs typeface="Verdana"/>
              </a:rPr>
              <a:t>ácidas </a:t>
            </a:r>
            <a:r>
              <a:rPr sz="1800" b="1" spc="-195" dirty="0">
                <a:solidFill>
                  <a:srgbClr val="666666"/>
                </a:solidFill>
                <a:latin typeface="Verdana"/>
                <a:cs typeface="Verdana"/>
              </a:rPr>
              <a:t>(por </a:t>
            </a:r>
            <a:r>
              <a:rPr sz="1800" b="1" spc="-114" dirty="0">
                <a:solidFill>
                  <a:srgbClr val="666666"/>
                </a:solidFill>
                <a:latin typeface="Verdana"/>
                <a:cs typeface="Verdana"/>
              </a:rPr>
              <a:t>abundancia), </a:t>
            </a:r>
            <a:r>
              <a:rPr sz="1800" b="1" spc="-95" dirty="0">
                <a:solidFill>
                  <a:srgbClr val="666666"/>
                </a:solidFill>
                <a:latin typeface="Verdana"/>
                <a:cs typeface="Verdana"/>
              </a:rPr>
              <a:t>debido </a:t>
            </a:r>
            <a:r>
              <a:rPr sz="1800" b="1" spc="-15" dirty="0">
                <a:solidFill>
                  <a:srgbClr val="666666"/>
                </a:solidFill>
                <a:latin typeface="Verdana"/>
                <a:cs typeface="Verdana"/>
              </a:rPr>
              <a:t>a  </a:t>
            </a:r>
            <a:r>
              <a:rPr sz="1800" b="1" spc="-240" dirty="0">
                <a:solidFill>
                  <a:srgbClr val="666666"/>
                </a:solidFill>
                <a:latin typeface="Verdana"/>
                <a:cs typeface="Verdana"/>
              </a:rPr>
              <a:t>su </a:t>
            </a:r>
            <a:r>
              <a:rPr sz="1800" b="1" spc="-85" dirty="0">
                <a:solidFill>
                  <a:srgbClr val="666666"/>
                </a:solidFill>
                <a:latin typeface="Verdana"/>
                <a:cs typeface="Verdana"/>
              </a:rPr>
              <a:t>reacción </a:t>
            </a:r>
            <a:r>
              <a:rPr sz="1800" b="1" spc="-70" dirty="0">
                <a:solidFill>
                  <a:srgbClr val="666666"/>
                </a:solidFill>
                <a:latin typeface="Verdana"/>
                <a:cs typeface="Verdana"/>
              </a:rPr>
              <a:t>con </a:t>
            </a:r>
            <a:r>
              <a:rPr sz="1800" b="1" spc="-120" dirty="0">
                <a:solidFill>
                  <a:srgbClr val="666666"/>
                </a:solidFill>
                <a:latin typeface="Verdana"/>
                <a:cs typeface="Verdana"/>
              </a:rPr>
              <a:t>el </a:t>
            </a:r>
            <a:r>
              <a:rPr sz="1800" b="1" spc="-80" dirty="0">
                <a:solidFill>
                  <a:srgbClr val="666666"/>
                </a:solidFill>
                <a:latin typeface="Verdana"/>
                <a:cs typeface="Verdana"/>
              </a:rPr>
              <a:t>agua </a:t>
            </a:r>
            <a:r>
              <a:rPr sz="1800" b="1" spc="-130" dirty="0">
                <a:solidFill>
                  <a:srgbClr val="666666"/>
                </a:solidFill>
                <a:latin typeface="Verdana"/>
                <a:cs typeface="Verdana"/>
              </a:rPr>
              <a:t>y oxígeno, </a:t>
            </a:r>
            <a:r>
              <a:rPr sz="1800" b="1" spc="-120" dirty="0">
                <a:solidFill>
                  <a:srgbClr val="666666"/>
                </a:solidFill>
                <a:latin typeface="Verdana"/>
                <a:cs typeface="Verdana"/>
              </a:rPr>
              <a:t>generando </a:t>
            </a:r>
            <a:r>
              <a:rPr sz="1800" b="1" spc="-55" dirty="0">
                <a:solidFill>
                  <a:srgbClr val="666666"/>
                </a:solidFill>
                <a:latin typeface="Verdana"/>
                <a:cs typeface="Verdana"/>
              </a:rPr>
              <a:t>ácido</a:t>
            </a:r>
            <a:r>
              <a:rPr sz="1800" b="1" spc="-46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800" b="1" spc="-180" dirty="0">
                <a:solidFill>
                  <a:srgbClr val="666666"/>
                </a:solidFill>
                <a:latin typeface="Verdana"/>
                <a:cs typeface="Verdana"/>
              </a:rPr>
              <a:t>sulfúrico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9636" y="226517"/>
            <a:ext cx="39922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60" dirty="0"/>
              <a:t>ALTERACIÓN</a:t>
            </a:r>
            <a:r>
              <a:rPr spc="-240" dirty="0"/>
              <a:t> </a:t>
            </a:r>
            <a:r>
              <a:rPr spc="-434" dirty="0"/>
              <a:t>SUPÉRGENA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2001011"/>
            <a:ext cx="28194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92783" y="2290064"/>
            <a:ext cx="21094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345" dirty="0">
                <a:latin typeface="Arial"/>
                <a:cs typeface="Arial"/>
              </a:rPr>
              <a:t>Roca</a:t>
            </a:r>
            <a:r>
              <a:rPr sz="3200" b="1" spc="-245" dirty="0">
                <a:latin typeface="Arial"/>
                <a:cs typeface="Arial"/>
              </a:rPr>
              <a:t> </a:t>
            </a:r>
            <a:r>
              <a:rPr sz="3200" b="1" spc="-210" dirty="0">
                <a:latin typeface="Arial"/>
                <a:cs typeface="Arial"/>
              </a:rPr>
              <a:t>Fuente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62600" y="2001011"/>
            <a:ext cx="2743200" cy="1199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62600" y="2020061"/>
            <a:ext cx="27432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 marR="368300">
              <a:lnSpc>
                <a:spcPct val="100000"/>
              </a:lnSpc>
              <a:spcBef>
                <a:spcPts val="100"/>
              </a:spcBef>
            </a:pPr>
            <a:r>
              <a:rPr sz="2400" b="1" spc="-165" dirty="0">
                <a:solidFill>
                  <a:srgbClr val="C5FFFC"/>
                </a:solidFill>
                <a:latin typeface="Arial"/>
                <a:cs typeface="Arial"/>
              </a:rPr>
              <a:t>Transporte </a:t>
            </a:r>
            <a:r>
              <a:rPr sz="2400" b="1" spc="-95" dirty="0">
                <a:solidFill>
                  <a:srgbClr val="C5FFFC"/>
                </a:solidFill>
                <a:latin typeface="Arial"/>
                <a:cs typeface="Arial"/>
              </a:rPr>
              <a:t>lateral  </a:t>
            </a:r>
            <a:r>
              <a:rPr sz="2400" b="1" spc="-185" dirty="0">
                <a:solidFill>
                  <a:srgbClr val="C5FFFC"/>
                </a:solidFill>
                <a:latin typeface="Arial"/>
                <a:cs typeface="Arial"/>
              </a:rPr>
              <a:t>Yacimientos  </a:t>
            </a:r>
            <a:r>
              <a:rPr sz="2400" b="1" spc="-225" dirty="0">
                <a:solidFill>
                  <a:srgbClr val="C5FFFC"/>
                </a:solidFill>
                <a:latin typeface="Arial"/>
                <a:cs typeface="Arial"/>
              </a:rPr>
              <a:t>Exóticos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72155" y="3651503"/>
            <a:ext cx="2971799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72155" y="3643376"/>
            <a:ext cx="29718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marR="476250">
              <a:lnSpc>
                <a:spcPct val="100000"/>
              </a:lnSpc>
              <a:spcBef>
                <a:spcPts val="100"/>
              </a:spcBef>
            </a:pPr>
            <a:r>
              <a:rPr sz="2400" b="1" spc="-165" dirty="0">
                <a:solidFill>
                  <a:srgbClr val="016F6C"/>
                </a:solidFill>
                <a:latin typeface="Arial"/>
                <a:cs typeface="Arial"/>
              </a:rPr>
              <a:t>Transporte </a:t>
            </a:r>
            <a:r>
              <a:rPr sz="2400" b="1" spc="-135" dirty="0">
                <a:solidFill>
                  <a:srgbClr val="016F6C"/>
                </a:solidFill>
                <a:latin typeface="Arial"/>
                <a:cs typeface="Arial"/>
              </a:rPr>
              <a:t>vertical  </a:t>
            </a:r>
            <a:r>
              <a:rPr sz="2400" b="1" spc="-160" dirty="0">
                <a:solidFill>
                  <a:srgbClr val="016F6C"/>
                </a:solidFill>
                <a:latin typeface="Arial"/>
                <a:cs typeface="Arial"/>
              </a:rPr>
              <a:t>Enriquecimiento  </a:t>
            </a:r>
            <a:r>
              <a:rPr sz="2400" b="1" spc="-204" dirty="0">
                <a:solidFill>
                  <a:srgbClr val="016F6C"/>
                </a:solidFill>
                <a:latin typeface="Arial"/>
                <a:cs typeface="Arial"/>
              </a:rPr>
              <a:t>Supérgeno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12391" y="3069335"/>
            <a:ext cx="1104899" cy="9250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0096" y="3006851"/>
            <a:ext cx="1200912" cy="10728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55445" y="3088894"/>
            <a:ext cx="1019937" cy="8403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13814" y="3231895"/>
            <a:ext cx="636524" cy="5206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1628" y="2374392"/>
            <a:ext cx="1417320" cy="5867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70020" y="2418588"/>
            <a:ext cx="1112520" cy="5654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24300" y="2394204"/>
            <a:ext cx="1331976" cy="5013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138040" y="2480564"/>
            <a:ext cx="777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solidFill>
                  <a:srgbClr val="FFFFFF"/>
                </a:solidFill>
                <a:latin typeface="Arial"/>
                <a:cs typeface="Arial"/>
              </a:rPr>
              <a:t>Proceso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25536" y="523734"/>
            <a:ext cx="2162175" cy="1026160"/>
          </a:xfrm>
          <a:custGeom>
            <a:avLst/>
            <a:gdLst/>
            <a:ahLst/>
            <a:cxnLst/>
            <a:rect l="l" t="t" r="r" b="b"/>
            <a:pathLst>
              <a:path w="2162175" h="1026160">
                <a:moveTo>
                  <a:pt x="1386323" y="928891"/>
                </a:moveTo>
                <a:lnTo>
                  <a:pt x="825666" y="928891"/>
                </a:lnTo>
                <a:lnTo>
                  <a:pt x="862025" y="958339"/>
                </a:lnTo>
                <a:lnTo>
                  <a:pt x="905279" y="983120"/>
                </a:lnTo>
                <a:lnTo>
                  <a:pt x="954414" y="1002758"/>
                </a:lnTo>
                <a:lnTo>
                  <a:pt x="1008419" y="1016775"/>
                </a:lnTo>
                <a:lnTo>
                  <a:pt x="1062106" y="1024296"/>
                </a:lnTo>
                <a:lnTo>
                  <a:pt x="1115527" y="1026104"/>
                </a:lnTo>
                <a:lnTo>
                  <a:pt x="1167817" y="1022497"/>
                </a:lnTo>
                <a:lnTo>
                  <a:pt x="1218107" y="1013774"/>
                </a:lnTo>
                <a:lnTo>
                  <a:pt x="1265530" y="1000233"/>
                </a:lnTo>
                <a:lnTo>
                  <a:pt x="1309220" y="982174"/>
                </a:lnTo>
                <a:lnTo>
                  <a:pt x="1348308" y="959895"/>
                </a:lnTo>
                <a:lnTo>
                  <a:pt x="1381929" y="933695"/>
                </a:lnTo>
                <a:lnTo>
                  <a:pt x="1386323" y="928891"/>
                </a:lnTo>
                <a:close/>
              </a:path>
              <a:path w="2162175" h="1026160">
                <a:moveTo>
                  <a:pt x="541965" y="90384"/>
                </a:moveTo>
                <a:lnTo>
                  <a:pt x="485814" y="92215"/>
                </a:lnTo>
                <a:lnTo>
                  <a:pt x="426406" y="100990"/>
                </a:lnTo>
                <a:lnTo>
                  <a:pt x="371918" y="116012"/>
                </a:lnTo>
                <a:lnTo>
                  <a:pt x="323166" y="136590"/>
                </a:lnTo>
                <a:lnTo>
                  <a:pt x="280964" y="162028"/>
                </a:lnTo>
                <a:lnTo>
                  <a:pt x="246129" y="191632"/>
                </a:lnTo>
                <a:lnTo>
                  <a:pt x="219477" y="224709"/>
                </a:lnTo>
                <a:lnTo>
                  <a:pt x="201823" y="260564"/>
                </a:lnTo>
                <a:lnTo>
                  <a:pt x="193983" y="298504"/>
                </a:lnTo>
                <a:lnTo>
                  <a:pt x="196774" y="337833"/>
                </a:lnTo>
                <a:lnTo>
                  <a:pt x="194958" y="341135"/>
                </a:lnTo>
                <a:lnTo>
                  <a:pt x="145025" y="348392"/>
                </a:lnTo>
                <a:lnTo>
                  <a:pt x="99676" y="362805"/>
                </a:lnTo>
                <a:lnTo>
                  <a:pt x="60681" y="383623"/>
                </a:lnTo>
                <a:lnTo>
                  <a:pt x="29807" y="410096"/>
                </a:lnTo>
                <a:lnTo>
                  <a:pt x="7325" y="445042"/>
                </a:lnTo>
                <a:lnTo>
                  <a:pt x="0" y="481343"/>
                </a:lnTo>
                <a:lnTo>
                  <a:pt x="7092" y="517157"/>
                </a:lnTo>
                <a:lnTo>
                  <a:pt x="27861" y="550643"/>
                </a:lnTo>
                <a:lnTo>
                  <a:pt x="61566" y="579959"/>
                </a:lnTo>
                <a:lnTo>
                  <a:pt x="107468" y="603263"/>
                </a:lnTo>
                <a:lnTo>
                  <a:pt x="78961" y="627808"/>
                </a:lnTo>
                <a:lnTo>
                  <a:pt x="59552" y="655413"/>
                </a:lnTo>
                <a:lnTo>
                  <a:pt x="49766" y="685041"/>
                </a:lnTo>
                <a:lnTo>
                  <a:pt x="50127" y="715658"/>
                </a:lnTo>
                <a:lnTo>
                  <a:pt x="64614" y="752177"/>
                </a:lnTo>
                <a:lnTo>
                  <a:pt x="92503" y="783862"/>
                </a:lnTo>
                <a:lnTo>
                  <a:pt x="131491" y="809543"/>
                </a:lnTo>
                <a:lnTo>
                  <a:pt x="179273" y="828048"/>
                </a:lnTo>
                <a:lnTo>
                  <a:pt x="233544" y="838207"/>
                </a:lnTo>
                <a:lnTo>
                  <a:pt x="291999" y="838848"/>
                </a:lnTo>
                <a:lnTo>
                  <a:pt x="294691" y="841896"/>
                </a:lnTo>
                <a:lnTo>
                  <a:pt x="326085" y="871229"/>
                </a:lnTo>
                <a:lnTo>
                  <a:pt x="360766" y="895724"/>
                </a:lnTo>
                <a:lnTo>
                  <a:pt x="399487" y="916675"/>
                </a:lnTo>
                <a:lnTo>
                  <a:pt x="441618" y="933981"/>
                </a:lnTo>
                <a:lnTo>
                  <a:pt x="486526" y="947538"/>
                </a:lnTo>
                <a:lnTo>
                  <a:pt x="533581" y="957244"/>
                </a:lnTo>
                <a:lnTo>
                  <a:pt x="582153" y="962997"/>
                </a:lnTo>
                <a:lnTo>
                  <a:pt x="631610" y="964696"/>
                </a:lnTo>
                <a:lnTo>
                  <a:pt x="681320" y="962237"/>
                </a:lnTo>
                <a:lnTo>
                  <a:pt x="730654" y="955518"/>
                </a:lnTo>
                <a:lnTo>
                  <a:pt x="778979" y="944437"/>
                </a:lnTo>
                <a:lnTo>
                  <a:pt x="825666" y="928891"/>
                </a:lnTo>
                <a:lnTo>
                  <a:pt x="1386323" y="928891"/>
                </a:lnTo>
                <a:lnTo>
                  <a:pt x="1409214" y="903872"/>
                </a:lnTo>
                <a:lnTo>
                  <a:pt x="1429297" y="870725"/>
                </a:lnTo>
                <a:lnTo>
                  <a:pt x="1734381" y="870725"/>
                </a:lnTo>
                <a:lnTo>
                  <a:pt x="1785293" y="845452"/>
                </a:lnTo>
                <a:lnTo>
                  <a:pt x="1820950" y="817989"/>
                </a:lnTo>
                <a:lnTo>
                  <a:pt x="1848010" y="786389"/>
                </a:lnTo>
                <a:lnTo>
                  <a:pt x="1865297" y="751396"/>
                </a:lnTo>
                <a:lnTo>
                  <a:pt x="1871638" y="713753"/>
                </a:lnTo>
                <a:lnTo>
                  <a:pt x="1914206" y="707991"/>
                </a:lnTo>
                <a:lnTo>
                  <a:pt x="1955108" y="698799"/>
                </a:lnTo>
                <a:lnTo>
                  <a:pt x="1993867" y="686321"/>
                </a:lnTo>
                <a:lnTo>
                  <a:pt x="2030007" y="670700"/>
                </a:lnTo>
                <a:lnTo>
                  <a:pt x="2074959" y="643930"/>
                </a:lnTo>
                <a:lnTo>
                  <a:pt x="2110809" y="613304"/>
                </a:lnTo>
                <a:lnTo>
                  <a:pt x="2137383" y="579688"/>
                </a:lnTo>
                <a:lnTo>
                  <a:pt x="2154505" y="543950"/>
                </a:lnTo>
                <a:lnTo>
                  <a:pt x="2162001" y="506955"/>
                </a:lnTo>
                <a:lnTo>
                  <a:pt x="2159697" y="469570"/>
                </a:lnTo>
                <a:lnTo>
                  <a:pt x="2147418" y="432662"/>
                </a:lnTo>
                <a:lnTo>
                  <a:pt x="2124989" y="397097"/>
                </a:lnTo>
                <a:lnTo>
                  <a:pt x="2092237" y="363741"/>
                </a:lnTo>
                <a:lnTo>
                  <a:pt x="2095785" y="358171"/>
                </a:lnTo>
                <a:lnTo>
                  <a:pt x="2098999" y="352518"/>
                </a:lnTo>
                <a:lnTo>
                  <a:pt x="2101881" y="346793"/>
                </a:lnTo>
                <a:lnTo>
                  <a:pt x="2104429" y="341008"/>
                </a:lnTo>
                <a:lnTo>
                  <a:pt x="2113713" y="301635"/>
                </a:lnTo>
                <a:lnTo>
                  <a:pt x="2109115" y="263175"/>
                </a:lnTo>
                <a:lnTo>
                  <a:pt x="2091759" y="226898"/>
                </a:lnTo>
                <a:lnTo>
                  <a:pt x="2062768" y="194076"/>
                </a:lnTo>
                <a:lnTo>
                  <a:pt x="2023267" y="165980"/>
                </a:lnTo>
                <a:lnTo>
                  <a:pt x="1974380" y="143879"/>
                </a:lnTo>
                <a:lnTo>
                  <a:pt x="1917231" y="129045"/>
                </a:lnTo>
                <a:lnTo>
                  <a:pt x="1913504" y="120155"/>
                </a:lnTo>
                <a:lnTo>
                  <a:pt x="701968" y="120155"/>
                </a:lnTo>
                <a:lnTo>
                  <a:pt x="651173" y="104485"/>
                </a:lnTo>
                <a:lnTo>
                  <a:pt x="597462" y="94517"/>
                </a:lnTo>
                <a:lnTo>
                  <a:pt x="541965" y="90384"/>
                </a:lnTo>
                <a:close/>
              </a:path>
              <a:path w="2162175" h="1026160">
                <a:moveTo>
                  <a:pt x="1734381" y="870725"/>
                </a:moveTo>
                <a:lnTo>
                  <a:pt x="1429297" y="870725"/>
                </a:lnTo>
                <a:lnTo>
                  <a:pt x="1464426" y="882830"/>
                </a:lnTo>
                <a:lnTo>
                  <a:pt x="1501639" y="891648"/>
                </a:lnTo>
                <a:lnTo>
                  <a:pt x="1540400" y="897086"/>
                </a:lnTo>
                <a:lnTo>
                  <a:pt x="1580173" y="899046"/>
                </a:lnTo>
                <a:lnTo>
                  <a:pt x="1638478" y="895575"/>
                </a:lnTo>
                <a:lnTo>
                  <a:pt x="1692883" y="884989"/>
                </a:lnTo>
                <a:lnTo>
                  <a:pt x="1734381" y="870725"/>
                </a:lnTo>
                <a:close/>
              </a:path>
              <a:path w="2162175" h="1026160">
                <a:moveTo>
                  <a:pt x="960911" y="29251"/>
                </a:moveTo>
                <a:lnTo>
                  <a:pt x="909386" y="29551"/>
                </a:lnTo>
                <a:lnTo>
                  <a:pt x="859273" y="36176"/>
                </a:lnTo>
                <a:lnTo>
                  <a:pt x="812024" y="48838"/>
                </a:lnTo>
                <a:lnTo>
                  <a:pt x="769089" y="67248"/>
                </a:lnTo>
                <a:lnTo>
                  <a:pt x="731920" y="91116"/>
                </a:lnTo>
                <a:lnTo>
                  <a:pt x="701968" y="120155"/>
                </a:lnTo>
                <a:lnTo>
                  <a:pt x="1913504" y="120155"/>
                </a:lnTo>
                <a:lnTo>
                  <a:pt x="1906307" y="102984"/>
                </a:lnTo>
                <a:lnTo>
                  <a:pt x="1888703" y="78674"/>
                </a:lnTo>
                <a:lnTo>
                  <a:pt x="1888240" y="78245"/>
                </a:lnTo>
                <a:lnTo>
                  <a:pt x="1124370" y="78245"/>
                </a:lnTo>
                <a:lnTo>
                  <a:pt x="1110114" y="69820"/>
                </a:lnTo>
                <a:lnTo>
                  <a:pt x="1095001" y="62084"/>
                </a:lnTo>
                <a:lnTo>
                  <a:pt x="1079078" y="55064"/>
                </a:lnTo>
                <a:lnTo>
                  <a:pt x="1062394" y="48781"/>
                </a:lnTo>
                <a:lnTo>
                  <a:pt x="1012397" y="35565"/>
                </a:lnTo>
                <a:lnTo>
                  <a:pt x="960911" y="29251"/>
                </a:lnTo>
                <a:close/>
              </a:path>
              <a:path w="2162175" h="1026160">
                <a:moveTo>
                  <a:pt x="1321212" y="0"/>
                </a:moveTo>
                <a:lnTo>
                  <a:pt x="1273459" y="3212"/>
                </a:lnTo>
                <a:lnTo>
                  <a:pt x="1228139" y="13021"/>
                </a:lnTo>
                <a:lnTo>
                  <a:pt x="1187011" y="29048"/>
                </a:lnTo>
                <a:lnTo>
                  <a:pt x="1151835" y="50915"/>
                </a:lnTo>
                <a:lnTo>
                  <a:pt x="1124370" y="78245"/>
                </a:lnTo>
                <a:lnTo>
                  <a:pt x="1888240" y="78245"/>
                </a:lnTo>
                <a:lnTo>
                  <a:pt x="1864885" y="56625"/>
                </a:lnTo>
                <a:lnTo>
                  <a:pt x="1863372" y="55639"/>
                </a:lnTo>
                <a:lnTo>
                  <a:pt x="1493178" y="55639"/>
                </a:lnTo>
                <a:lnTo>
                  <a:pt x="1476896" y="43394"/>
                </a:lnTo>
                <a:lnTo>
                  <a:pt x="1458649" y="32446"/>
                </a:lnTo>
                <a:lnTo>
                  <a:pt x="1438617" y="22903"/>
                </a:lnTo>
                <a:lnTo>
                  <a:pt x="1416978" y="14872"/>
                </a:lnTo>
                <a:lnTo>
                  <a:pt x="1369638" y="3760"/>
                </a:lnTo>
                <a:lnTo>
                  <a:pt x="1321212" y="0"/>
                </a:lnTo>
                <a:close/>
              </a:path>
              <a:path w="2162175" h="1026160">
                <a:moveTo>
                  <a:pt x="1685006" y="295"/>
                </a:moveTo>
                <a:lnTo>
                  <a:pt x="1632010" y="3121"/>
                </a:lnTo>
                <a:lnTo>
                  <a:pt x="1581001" y="13358"/>
                </a:lnTo>
                <a:lnTo>
                  <a:pt x="1534037" y="30900"/>
                </a:lnTo>
                <a:lnTo>
                  <a:pt x="1493178" y="55639"/>
                </a:lnTo>
                <a:lnTo>
                  <a:pt x="1863372" y="55639"/>
                </a:lnTo>
                <a:lnTo>
                  <a:pt x="1835316" y="37351"/>
                </a:lnTo>
                <a:lnTo>
                  <a:pt x="1788718" y="17304"/>
                </a:lnTo>
                <a:lnTo>
                  <a:pt x="1737928" y="4987"/>
                </a:lnTo>
                <a:lnTo>
                  <a:pt x="1685006" y="295"/>
                </a:lnTo>
                <a:close/>
              </a:path>
            </a:pathLst>
          </a:custGeom>
          <a:solidFill>
            <a:srgbClr val="FFA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5536" y="523734"/>
            <a:ext cx="2162175" cy="1026160"/>
          </a:xfrm>
          <a:custGeom>
            <a:avLst/>
            <a:gdLst/>
            <a:ahLst/>
            <a:cxnLst/>
            <a:rect l="l" t="t" r="r" b="b"/>
            <a:pathLst>
              <a:path w="2162175" h="1026160">
                <a:moveTo>
                  <a:pt x="196774" y="337833"/>
                </a:moveTo>
                <a:lnTo>
                  <a:pt x="193983" y="298504"/>
                </a:lnTo>
                <a:lnTo>
                  <a:pt x="201823" y="260564"/>
                </a:lnTo>
                <a:lnTo>
                  <a:pt x="219477" y="224709"/>
                </a:lnTo>
                <a:lnTo>
                  <a:pt x="246129" y="191632"/>
                </a:lnTo>
                <a:lnTo>
                  <a:pt x="280964" y="162028"/>
                </a:lnTo>
                <a:lnTo>
                  <a:pt x="323166" y="136590"/>
                </a:lnTo>
                <a:lnTo>
                  <a:pt x="371918" y="116012"/>
                </a:lnTo>
                <a:lnTo>
                  <a:pt x="426406" y="100990"/>
                </a:lnTo>
                <a:lnTo>
                  <a:pt x="485814" y="92215"/>
                </a:lnTo>
                <a:lnTo>
                  <a:pt x="541965" y="90384"/>
                </a:lnTo>
                <a:lnTo>
                  <a:pt x="597462" y="94517"/>
                </a:lnTo>
                <a:lnTo>
                  <a:pt x="651173" y="104485"/>
                </a:lnTo>
                <a:lnTo>
                  <a:pt x="701968" y="120155"/>
                </a:lnTo>
                <a:lnTo>
                  <a:pt x="731920" y="91116"/>
                </a:lnTo>
                <a:lnTo>
                  <a:pt x="769089" y="67248"/>
                </a:lnTo>
                <a:lnTo>
                  <a:pt x="812024" y="48838"/>
                </a:lnTo>
                <a:lnTo>
                  <a:pt x="859273" y="36176"/>
                </a:lnTo>
                <a:lnTo>
                  <a:pt x="909386" y="29551"/>
                </a:lnTo>
                <a:lnTo>
                  <a:pt x="960911" y="29251"/>
                </a:lnTo>
                <a:lnTo>
                  <a:pt x="1012397" y="35565"/>
                </a:lnTo>
                <a:lnTo>
                  <a:pt x="1062394" y="48781"/>
                </a:lnTo>
                <a:lnTo>
                  <a:pt x="1110114" y="69820"/>
                </a:lnTo>
                <a:lnTo>
                  <a:pt x="1124370" y="78245"/>
                </a:lnTo>
                <a:lnTo>
                  <a:pt x="1151835" y="50915"/>
                </a:lnTo>
                <a:lnTo>
                  <a:pt x="1187011" y="29048"/>
                </a:lnTo>
                <a:lnTo>
                  <a:pt x="1228139" y="13021"/>
                </a:lnTo>
                <a:lnTo>
                  <a:pt x="1273459" y="3212"/>
                </a:lnTo>
                <a:lnTo>
                  <a:pt x="1321212" y="0"/>
                </a:lnTo>
                <a:lnTo>
                  <a:pt x="1369638" y="3760"/>
                </a:lnTo>
                <a:lnTo>
                  <a:pt x="1416978" y="14872"/>
                </a:lnTo>
                <a:lnTo>
                  <a:pt x="1458649" y="32446"/>
                </a:lnTo>
                <a:lnTo>
                  <a:pt x="1493178" y="55639"/>
                </a:lnTo>
                <a:lnTo>
                  <a:pt x="1534037" y="30900"/>
                </a:lnTo>
                <a:lnTo>
                  <a:pt x="1581001" y="13358"/>
                </a:lnTo>
                <a:lnTo>
                  <a:pt x="1632010" y="3121"/>
                </a:lnTo>
                <a:lnTo>
                  <a:pt x="1685006" y="295"/>
                </a:lnTo>
                <a:lnTo>
                  <a:pt x="1737928" y="4987"/>
                </a:lnTo>
                <a:lnTo>
                  <a:pt x="1788718" y="17304"/>
                </a:lnTo>
                <a:lnTo>
                  <a:pt x="1835316" y="37351"/>
                </a:lnTo>
                <a:lnTo>
                  <a:pt x="1888703" y="78674"/>
                </a:lnTo>
                <a:lnTo>
                  <a:pt x="1917231" y="129045"/>
                </a:lnTo>
                <a:lnTo>
                  <a:pt x="1974380" y="143879"/>
                </a:lnTo>
                <a:lnTo>
                  <a:pt x="2023267" y="165980"/>
                </a:lnTo>
                <a:lnTo>
                  <a:pt x="2062768" y="194076"/>
                </a:lnTo>
                <a:lnTo>
                  <a:pt x="2091759" y="226898"/>
                </a:lnTo>
                <a:lnTo>
                  <a:pt x="2109115" y="263175"/>
                </a:lnTo>
                <a:lnTo>
                  <a:pt x="2113713" y="301635"/>
                </a:lnTo>
                <a:lnTo>
                  <a:pt x="2104429" y="341008"/>
                </a:lnTo>
                <a:lnTo>
                  <a:pt x="2101881" y="346793"/>
                </a:lnTo>
                <a:lnTo>
                  <a:pt x="2098999" y="352518"/>
                </a:lnTo>
                <a:lnTo>
                  <a:pt x="2095785" y="358171"/>
                </a:lnTo>
                <a:lnTo>
                  <a:pt x="2092237" y="363741"/>
                </a:lnTo>
                <a:lnTo>
                  <a:pt x="2124989" y="397097"/>
                </a:lnTo>
                <a:lnTo>
                  <a:pt x="2147418" y="432662"/>
                </a:lnTo>
                <a:lnTo>
                  <a:pt x="2159697" y="469570"/>
                </a:lnTo>
                <a:lnTo>
                  <a:pt x="2162001" y="506955"/>
                </a:lnTo>
                <a:lnTo>
                  <a:pt x="2154505" y="543950"/>
                </a:lnTo>
                <a:lnTo>
                  <a:pt x="2137383" y="579688"/>
                </a:lnTo>
                <a:lnTo>
                  <a:pt x="2110809" y="613304"/>
                </a:lnTo>
                <a:lnTo>
                  <a:pt x="2074959" y="643930"/>
                </a:lnTo>
                <a:lnTo>
                  <a:pt x="2030007" y="670700"/>
                </a:lnTo>
                <a:lnTo>
                  <a:pt x="1993867" y="686321"/>
                </a:lnTo>
                <a:lnTo>
                  <a:pt x="1955108" y="698799"/>
                </a:lnTo>
                <a:lnTo>
                  <a:pt x="1914206" y="707991"/>
                </a:lnTo>
                <a:lnTo>
                  <a:pt x="1871638" y="713753"/>
                </a:lnTo>
                <a:lnTo>
                  <a:pt x="1865297" y="751396"/>
                </a:lnTo>
                <a:lnTo>
                  <a:pt x="1848010" y="786389"/>
                </a:lnTo>
                <a:lnTo>
                  <a:pt x="1820950" y="817989"/>
                </a:lnTo>
                <a:lnTo>
                  <a:pt x="1785293" y="845452"/>
                </a:lnTo>
                <a:lnTo>
                  <a:pt x="1742213" y="868033"/>
                </a:lnTo>
                <a:lnTo>
                  <a:pt x="1692883" y="884989"/>
                </a:lnTo>
                <a:lnTo>
                  <a:pt x="1638478" y="895575"/>
                </a:lnTo>
                <a:lnTo>
                  <a:pt x="1580173" y="899046"/>
                </a:lnTo>
                <a:lnTo>
                  <a:pt x="1540400" y="897086"/>
                </a:lnTo>
                <a:lnTo>
                  <a:pt x="1501639" y="891648"/>
                </a:lnTo>
                <a:lnTo>
                  <a:pt x="1464426" y="882830"/>
                </a:lnTo>
                <a:lnTo>
                  <a:pt x="1429297" y="870725"/>
                </a:lnTo>
                <a:lnTo>
                  <a:pt x="1409214" y="903872"/>
                </a:lnTo>
                <a:lnTo>
                  <a:pt x="1381929" y="933695"/>
                </a:lnTo>
                <a:lnTo>
                  <a:pt x="1348308" y="959895"/>
                </a:lnTo>
                <a:lnTo>
                  <a:pt x="1309220" y="982174"/>
                </a:lnTo>
                <a:lnTo>
                  <a:pt x="1265530" y="1000233"/>
                </a:lnTo>
                <a:lnTo>
                  <a:pt x="1218107" y="1013774"/>
                </a:lnTo>
                <a:lnTo>
                  <a:pt x="1167817" y="1022497"/>
                </a:lnTo>
                <a:lnTo>
                  <a:pt x="1115527" y="1026104"/>
                </a:lnTo>
                <a:lnTo>
                  <a:pt x="1062106" y="1024296"/>
                </a:lnTo>
                <a:lnTo>
                  <a:pt x="1008419" y="1016775"/>
                </a:lnTo>
                <a:lnTo>
                  <a:pt x="954414" y="1002758"/>
                </a:lnTo>
                <a:lnTo>
                  <a:pt x="905279" y="983120"/>
                </a:lnTo>
                <a:lnTo>
                  <a:pt x="862025" y="958339"/>
                </a:lnTo>
                <a:lnTo>
                  <a:pt x="825666" y="928891"/>
                </a:lnTo>
                <a:lnTo>
                  <a:pt x="778979" y="944437"/>
                </a:lnTo>
                <a:lnTo>
                  <a:pt x="730654" y="955518"/>
                </a:lnTo>
                <a:lnTo>
                  <a:pt x="681320" y="962237"/>
                </a:lnTo>
                <a:lnTo>
                  <a:pt x="631610" y="964696"/>
                </a:lnTo>
                <a:lnTo>
                  <a:pt x="582153" y="962997"/>
                </a:lnTo>
                <a:lnTo>
                  <a:pt x="533581" y="957244"/>
                </a:lnTo>
                <a:lnTo>
                  <a:pt x="486526" y="947538"/>
                </a:lnTo>
                <a:lnTo>
                  <a:pt x="441618" y="933981"/>
                </a:lnTo>
                <a:lnTo>
                  <a:pt x="399487" y="916675"/>
                </a:lnTo>
                <a:lnTo>
                  <a:pt x="360766" y="895724"/>
                </a:lnTo>
                <a:lnTo>
                  <a:pt x="326085" y="871229"/>
                </a:lnTo>
                <a:lnTo>
                  <a:pt x="296076" y="843293"/>
                </a:lnTo>
                <a:lnTo>
                  <a:pt x="291999" y="838848"/>
                </a:lnTo>
                <a:lnTo>
                  <a:pt x="233544" y="838207"/>
                </a:lnTo>
                <a:lnTo>
                  <a:pt x="179273" y="828048"/>
                </a:lnTo>
                <a:lnTo>
                  <a:pt x="131491" y="809543"/>
                </a:lnTo>
                <a:lnTo>
                  <a:pt x="92503" y="783862"/>
                </a:lnTo>
                <a:lnTo>
                  <a:pt x="64614" y="752177"/>
                </a:lnTo>
                <a:lnTo>
                  <a:pt x="50127" y="715658"/>
                </a:lnTo>
                <a:lnTo>
                  <a:pt x="49766" y="685041"/>
                </a:lnTo>
                <a:lnTo>
                  <a:pt x="59552" y="655413"/>
                </a:lnTo>
                <a:lnTo>
                  <a:pt x="78961" y="627808"/>
                </a:lnTo>
                <a:lnTo>
                  <a:pt x="107468" y="603263"/>
                </a:lnTo>
                <a:lnTo>
                  <a:pt x="61566" y="579959"/>
                </a:lnTo>
                <a:lnTo>
                  <a:pt x="27861" y="550643"/>
                </a:lnTo>
                <a:lnTo>
                  <a:pt x="7092" y="517157"/>
                </a:lnTo>
                <a:lnTo>
                  <a:pt x="0" y="481343"/>
                </a:lnTo>
                <a:lnTo>
                  <a:pt x="7325" y="445042"/>
                </a:lnTo>
                <a:lnTo>
                  <a:pt x="29807" y="410096"/>
                </a:lnTo>
                <a:lnTo>
                  <a:pt x="60681" y="383623"/>
                </a:lnTo>
                <a:lnTo>
                  <a:pt x="99676" y="362805"/>
                </a:lnTo>
                <a:lnTo>
                  <a:pt x="145025" y="348392"/>
                </a:lnTo>
                <a:lnTo>
                  <a:pt x="194958" y="341135"/>
                </a:lnTo>
                <a:lnTo>
                  <a:pt x="196774" y="337833"/>
                </a:lnTo>
                <a:close/>
              </a:path>
            </a:pathLst>
          </a:custGeom>
          <a:ln w="28955">
            <a:solidFill>
              <a:srgbClr val="2284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5329" y="1123061"/>
            <a:ext cx="127000" cy="19050"/>
          </a:xfrm>
          <a:custGeom>
            <a:avLst/>
            <a:gdLst/>
            <a:ahLst/>
            <a:cxnLst/>
            <a:rect l="l" t="t" r="r" b="b"/>
            <a:pathLst>
              <a:path w="127000" h="19050">
                <a:moveTo>
                  <a:pt x="126618" y="18923"/>
                </a:moveTo>
                <a:lnTo>
                  <a:pt x="93572" y="18913"/>
                </a:lnTo>
                <a:lnTo>
                  <a:pt x="61080" y="15700"/>
                </a:lnTo>
                <a:lnTo>
                  <a:pt x="29703" y="9368"/>
                </a:lnTo>
                <a:lnTo>
                  <a:pt x="0" y="0"/>
                </a:lnTo>
              </a:path>
            </a:pathLst>
          </a:custGeom>
          <a:ln w="28956">
            <a:solidFill>
              <a:srgbClr val="2284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18272" y="1348994"/>
            <a:ext cx="55880" cy="9525"/>
          </a:xfrm>
          <a:custGeom>
            <a:avLst/>
            <a:gdLst/>
            <a:ahLst/>
            <a:cxnLst/>
            <a:rect l="l" t="t" r="r" b="b"/>
            <a:pathLst>
              <a:path w="55880" h="9525">
                <a:moveTo>
                  <a:pt x="55410" y="0"/>
                </a:moveTo>
                <a:lnTo>
                  <a:pt x="41923" y="3141"/>
                </a:lnTo>
                <a:lnTo>
                  <a:pt x="28162" y="5699"/>
                </a:lnTo>
                <a:lnTo>
                  <a:pt x="14172" y="7661"/>
                </a:lnTo>
                <a:lnTo>
                  <a:pt x="0" y="9016"/>
                </a:lnTo>
              </a:path>
            </a:pathLst>
          </a:custGeom>
          <a:ln w="28955">
            <a:solidFill>
              <a:srgbClr val="2284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17675" y="1407160"/>
            <a:ext cx="33655" cy="41910"/>
          </a:xfrm>
          <a:custGeom>
            <a:avLst/>
            <a:gdLst/>
            <a:ahLst/>
            <a:cxnLst/>
            <a:rect l="l" t="t" r="r" b="b"/>
            <a:pathLst>
              <a:path w="33655" h="41909">
                <a:moveTo>
                  <a:pt x="33400" y="41401"/>
                </a:moveTo>
                <a:lnTo>
                  <a:pt x="23806" y="31521"/>
                </a:lnTo>
                <a:lnTo>
                  <a:pt x="15033" y="21320"/>
                </a:lnTo>
                <a:lnTo>
                  <a:pt x="7094" y="10808"/>
                </a:lnTo>
                <a:lnTo>
                  <a:pt x="0" y="0"/>
                </a:lnTo>
              </a:path>
            </a:pathLst>
          </a:custGeom>
          <a:ln w="28956">
            <a:solidFill>
              <a:srgbClr val="2284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55088" y="1345564"/>
            <a:ext cx="13335" cy="45720"/>
          </a:xfrm>
          <a:custGeom>
            <a:avLst/>
            <a:gdLst/>
            <a:ahLst/>
            <a:cxnLst/>
            <a:rect l="l" t="t" r="r" b="b"/>
            <a:pathLst>
              <a:path w="13335" h="45719">
                <a:moveTo>
                  <a:pt x="13335" y="0"/>
                </a:moveTo>
                <a:lnTo>
                  <a:pt x="11358" y="11475"/>
                </a:lnTo>
                <a:lnTo>
                  <a:pt x="8477" y="22844"/>
                </a:lnTo>
                <a:lnTo>
                  <a:pt x="4691" y="34093"/>
                </a:lnTo>
                <a:lnTo>
                  <a:pt x="0" y="45212"/>
                </a:lnTo>
              </a:path>
            </a:pathLst>
          </a:custGeom>
          <a:ln w="28956">
            <a:solidFill>
              <a:srgbClr val="2284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33472" y="1065402"/>
            <a:ext cx="162560" cy="169545"/>
          </a:xfrm>
          <a:custGeom>
            <a:avLst/>
            <a:gdLst/>
            <a:ahLst/>
            <a:cxnLst/>
            <a:rect l="l" t="t" r="r" b="b"/>
            <a:pathLst>
              <a:path w="162560" h="169544">
                <a:moveTo>
                  <a:pt x="0" y="0"/>
                </a:moveTo>
                <a:lnTo>
                  <a:pt x="55456" y="22801"/>
                </a:lnTo>
                <a:lnTo>
                  <a:pt x="100720" y="52502"/>
                </a:lnTo>
                <a:lnTo>
                  <a:pt x="134499" y="87745"/>
                </a:lnTo>
                <a:lnTo>
                  <a:pt x="155500" y="127170"/>
                </a:lnTo>
                <a:lnTo>
                  <a:pt x="162432" y="169418"/>
                </a:lnTo>
              </a:path>
            </a:pathLst>
          </a:custGeom>
          <a:ln w="28956">
            <a:solidFill>
              <a:srgbClr val="2284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44367" y="884936"/>
            <a:ext cx="72390" cy="64135"/>
          </a:xfrm>
          <a:custGeom>
            <a:avLst/>
            <a:gdLst/>
            <a:ahLst/>
            <a:cxnLst/>
            <a:rect l="l" t="t" r="r" b="b"/>
            <a:pathLst>
              <a:path w="72389" h="64134">
                <a:moveTo>
                  <a:pt x="72389" y="0"/>
                </a:moveTo>
                <a:lnTo>
                  <a:pt x="58632" y="17853"/>
                </a:lnTo>
                <a:lnTo>
                  <a:pt x="41862" y="34528"/>
                </a:lnTo>
                <a:lnTo>
                  <a:pt x="22258" y="49845"/>
                </a:lnTo>
                <a:lnTo>
                  <a:pt x="0" y="63626"/>
                </a:lnTo>
              </a:path>
            </a:pathLst>
          </a:custGeom>
          <a:ln w="28956">
            <a:solidFill>
              <a:srgbClr val="2284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43148" y="649223"/>
            <a:ext cx="3810" cy="30480"/>
          </a:xfrm>
          <a:custGeom>
            <a:avLst/>
            <a:gdLst/>
            <a:ahLst/>
            <a:cxnLst/>
            <a:rect l="l" t="t" r="r" b="b"/>
            <a:pathLst>
              <a:path w="3810" h="30479">
                <a:moveTo>
                  <a:pt x="0" y="0"/>
                </a:moveTo>
                <a:lnTo>
                  <a:pt x="1809" y="7453"/>
                </a:lnTo>
                <a:lnTo>
                  <a:pt x="3047" y="14954"/>
                </a:lnTo>
                <a:lnTo>
                  <a:pt x="3714" y="22502"/>
                </a:lnTo>
                <a:lnTo>
                  <a:pt x="3809" y="30099"/>
                </a:lnTo>
              </a:path>
            </a:pathLst>
          </a:custGeom>
          <a:ln w="28956">
            <a:solidFill>
              <a:srgbClr val="2284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80869" y="576072"/>
            <a:ext cx="37465" cy="38735"/>
          </a:xfrm>
          <a:custGeom>
            <a:avLst/>
            <a:gdLst/>
            <a:ahLst/>
            <a:cxnLst/>
            <a:rect l="l" t="t" r="r" b="b"/>
            <a:pathLst>
              <a:path w="37464" h="38734">
                <a:moveTo>
                  <a:pt x="0" y="38226"/>
                </a:moveTo>
                <a:lnTo>
                  <a:pt x="7687" y="28021"/>
                </a:lnTo>
                <a:lnTo>
                  <a:pt x="16446" y="18208"/>
                </a:lnTo>
                <a:lnTo>
                  <a:pt x="26253" y="8848"/>
                </a:lnTo>
                <a:lnTo>
                  <a:pt x="37083" y="0"/>
                </a:lnTo>
              </a:path>
            </a:pathLst>
          </a:custGeom>
          <a:ln w="28956">
            <a:solidFill>
              <a:srgbClr val="2284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34158" y="599566"/>
            <a:ext cx="18415" cy="33020"/>
          </a:xfrm>
          <a:custGeom>
            <a:avLst/>
            <a:gdLst/>
            <a:ahLst/>
            <a:cxnLst/>
            <a:rect l="l" t="t" r="r" b="b"/>
            <a:pathLst>
              <a:path w="18414" h="33020">
                <a:moveTo>
                  <a:pt x="0" y="32893"/>
                </a:moveTo>
                <a:lnTo>
                  <a:pt x="3280" y="24395"/>
                </a:lnTo>
                <a:lnTo>
                  <a:pt x="7381" y="16065"/>
                </a:lnTo>
                <a:lnTo>
                  <a:pt x="12269" y="7925"/>
                </a:lnTo>
                <a:lnTo>
                  <a:pt x="17907" y="0"/>
                </a:lnTo>
              </a:path>
            </a:pathLst>
          </a:custGeom>
          <a:ln w="28956">
            <a:solidFill>
              <a:srgbClr val="2284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27251" y="643762"/>
            <a:ext cx="65405" cy="32384"/>
          </a:xfrm>
          <a:custGeom>
            <a:avLst/>
            <a:gdLst/>
            <a:ahLst/>
            <a:cxnLst/>
            <a:rect l="l" t="t" r="r" b="b"/>
            <a:pathLst>
              <a:path w="65405" h="32384">
                <a:moveTo>
                  <a:pt x="0" y="0"/>
                </a:moveTo>
                <a:lnTo>
                  <a:pt x="17301" y="7018"/>
                </a:lnTo>
                <a:lnTo>
                  <a:pt x="33924" y="14716"/>
                </a:lnTo>
                <a:lnTo>
                  <a:pt x="49809" y="23056"/>
                </a:lnTo>
                <a:lnTo>
                  <a:pt x="64897" y="32003"/>
                </a:lnTo>
              </a:path>
            </a:pathLst>
          </a:custGeom>
          <a:ln w="28956">
            <a:solidFill>
              <a:srgbClr val="2284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22311" y="861567"/>
            <a:ext cx="11430" cy="34290"/>
          </a:xfrm>
          <a:custGeom>
            <a:avLst/>
            <a:gdLst/>
            <a:ahLst/>
            <a:cxnLst/>
            <a:rect l="l" t="t" r="r" b="b"/>
            <a:pathLst>
              <a:path w="11430" h="34290">
                <a:moveTo>
                  <a:pt x="11341" y="33782"/>
                </a:moveTo>
                <a:lnTo>
                  <a:pt x="7736" y="25449"/>
                </a:lnTo>
                <a:lnTo>
                  <a:pt x="4641" y="17033"/>
                </a:lnTo>
                <a:lnTo>
                  <a:pt x="2061" y="8546"/>
                </a:lnTo>
                <a:lnTo>
                  <a:pt x="0" y="0"/>
                </a:lnTo>
              </a:path>
            </a:pathLst>
          </a:custGeom>
          <a:ln w="28956">
            <a:solidFill>
              <a:srgbClr val="2284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03603" y="1437132"/>
            <a:ext cx="125730" cy="270510"/>
          </a:xfrm>
          <a:custGeom>
            <a:avLst/>
            <a:gdLst/>
            <a:ahLst/>
            <a:cxnLst/>
            <a:rect l="l" t="t" r="r" b="b"/>
            <a:pathLst>
              <a:path w="125730" h="270510">
                <a:moveTo>
                  <a:pt x="0" y="0"/>
                </a:moveTo>
                <a:lnTo>
                  <a:pt x="125730" y="270001"/>
                </a:lnTo>
              </a:path>
            </a:pathLst>
          </a:custGeom>
          <a:ln w="9144">
            <a:solidFill>
              <a:srgbClr val="2AB1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36420" y="1545336"/>
            <a:ext cx="144145" cy="270510"/>
          </a:xfrm>
          <a:custGeom>
            <a:avLst/>
            <a:gdLst/>
            <a:ahLst/>
            <a:cxnLst/>
            <a:rect l="l" t="t" r="r" b="b"/>
            <a:pathLst>
              <a:path w="144144" h="270510">
                <a:moveTo>
                  <a:pt x="0" y="0"/>
                </a:moveTo>
                <a:lnTo>
                  <a:pt x="144018" y="270001"/>
                </a:lnTo>
              </a:path>
            </a:pathLst>
          </a:custGeom>
          <a:ln w="9143">
            <a:solidFill>
              <a:srgbClr val="2AB1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33600" y="1510283"/>
            <a:ext cx="137160" cy="243204"/>
          </a:xfrm>
          <a:custGeom>
            <a:avLst/>
            <a:gdLst/>
            <a:ahLst/>
            <a:cxnLst/>
            <a:rect l="l" t="t" r="r" b="b"/>
            <a:pathLst>
              <a:path w="137160" h="243205">
                <a:moveTo>
                  <a:pt x="0" y="0"/>
                </a:moveTo>
                <a:lnTo>
                  <a:pt x="137160" y="242950"/>
                </a:lnTo>
              </a:path>
            </a:pathLst>
          </a:custGeom>
          <a:ln w="9144">
            <a:solidFill>
              <a:srgbClr val="2AB1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47544" y="1437132"/>
            <a:ext cx="216535" cy="351155"/>
          </a:xfrm>
          <a:custGeom>
            <a:avLst/>
            <a:gdLst/>
            <a:ahLst/>
            <a:cxnLst/>
            <a:rect l="l" t="t" r="r" b="b"/>
            <a:pathLst>
              <a:path w="216535" h="351155">
                <a:moveTo>
                  <a:pt x="0" y="0"/>
                </a:moveTo>
                <a:lnTo>
                  <a:pt x="216026" y="351027"/>
                </a:lnTo>
              </a:path>
            </a:pathLst>
          </a:custGeom>
          <a:ln w="9144">
            <a:solidFill>
              <a:srgbClr val="2AB1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66971" y="556259"/>
            <a:ext cx="4715256" cy="8138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57471" y="509016"/>
            <a:ext cx="4404360" cy="10911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09644" y="576072"/>
            <a:ext cx="4629911" cy="7284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4370959" y="588390"/>
            <a:ext cx="39077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8075" marR="5080" indent="-1096010">
              <a:lnSpc>
                <a:spcPct val="100000"/>
              </a:lnSpc>
              <a:spcBef>
                <a:spcPts val="100"/>
              </a:spcBef>
            </a:pPr>
            <a:r>
              <a:rPr sz="2400" b="1" spc="-445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2400" b="1" spc="-240" dirty="0">
                <a:solidFill>
                  <a:srgbClr val="FFFFFF"/>
                </a:solidFill>
                <a:latin typeface="Arial"/>
                <a:cs typeface="Arial"/>
              </a:rPr>
              <a:t>AMBIENTE </a:t>
            </a:r>
            <a:r>
              <a:rPr sz="2400" b="1" spc="-33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400" b="1" spc="-225" dirty="0">
                <a:solidFill>
                  <a:srgbClr val="FFFFFF"/>
                </a:solidFill>
                <a:latin typeface="Arial"/>
                <a:cs typeface="Arial"/>
              </a:rPr>
              <a:t>OXIDACIÓN </a:t>
            </a:r>
            <a:r>
              <a:rPr sz="2400" b="1" spc="-355" dirty="0">
                <a:solidFill>
                  <a:srgbClr val="FFFFFF"/>
                </a:solidFill>
                <a:latin typeface="Arial"/>
                <a:cs typeface="Arial"/>
              </a:rPr>
              <a:t>Y  </a:t>
            </a:r>
            <a:r>
              <a:rPr sz="2400" b="1" spc="-325" dirty="0">
                <a:solidFill>
                  <a:srgbClr val="FFFFFF"/>
                </a:solidFill>
                <a:latin typeface="Arial"/>
                <a:cs typeface="Arial"/>
              </a:rPr>
              <a:t>TRANSPORTE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205" y="1122679"/>
            <a:ext cx="4136390" cy="2542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000">
              <a:lnSpc>
                <a:spcPts val="2050"/>
              </a:lnSpc>
              <a:spcBef>
                <a:spcPts val="100"/>
              </a:spcBef>
              <a:buSzPct val="133333"/>
              <a:buFont typeface="DejaVu Sans"/>
              <a:buChar char="❖"/>
              <a:tabLst>
                <a:tab pos="393700" algn="l"/>
              </a:tabLst>
            </a:pP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Evolución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geomorfológica</a:t>
            </a:r>
            <a:r>
              <a:rPr sz="18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(exhumación)</a:t>
            </a:r>
            <a:endParaRPr sz="1800">
              <a:latin typeface="Arial"/>
              <a:cs typeface="Arial"/>
            </a:endParaRPr>
          </a:p>
          <a:p>
            <a:pPr marL="393700" indent="-381000">
              <a:lnSpc>
                <a:spcPts val="1945"/>
              </a:lnSpc>
              <a:buSzPct val="133333"/>
              <a:buFont typeface="DejaVu Sans"/>
              <a:buChar char="❖"/>
              <a:tabLst>
                <a:tab pos="393700" algn="l"/>
              </a:tabLst>
            </a:pPr>
            <a:r>
              <a:rPr sz="1800" spc="-110" dirty="0">
                <a:solidFill>
                  <a:srgbClr val="585858"/>
                </a:solidFill>
                <a:latin typeface="Arial"/>
                <a:cs typeface="Arial"/>
              </a:rPr>
              <a:t>Clima</a:t>
            </a:r>
            <a:endParaRPr sz="1800">
              <a:latin typeface="Arial"/>
              <a:cs typeface="Arial"/>
            </a:endParaRPr>
          </a:p>
          <a:p>
            <a:pPr marL="393700" indent="-381000">
              <a:lnSpc>
                <a:spcPts val="1945"/>
              </a:lnSpc>
              <a:buSzPct val="133333"/>
              <a:buFont typeface="DejaVu Sans"/>
              <a:buChar char="❖"/>
              <a:tabLst>
                <a:tab pos="393700" algn="l"/>
              </a:tabLst>
            </a:pPr>
            <a:r>
              <a:rPr sz="1800" spc="-65" dirty="0">
                <a:solidFill>
                  <a:srgbClr val="585858"/>
                </a:solidFill>
                <a:latin typeface="Arial"/>
                <a:cs typeface="Arial"/>
              </a:rPr>
              <a:t>Mineralogía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hipógena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(mena y</a:t>
            </a:r>
            <a:r>
              <a:rPr sz="1800" spc="-114" dirty="0">
                <a:solidFill>
                  <a:srgbClr val="585858"/>
                </a:solidFill>
                <a:latin typeface="Arial"/>
                <a:cs typeface="Arial"/>
              </a:rPr>
              <a:t> ganga)</a:t>
            </a:r>
            <a:endParaRPr sz="1800">
              <a:latin typeface="Arial"/>
              <a:cs typeface="Arial"/>
            </a:endParaRPr>
          </a:p>
          <a:p>
            <a:pPr marL="393700" indent="-381000">
              <a:lnSpc>
                <a:spcPts val="1945"/>
              </a:lnSpc>
              <a:buSzPct val="133333"/>
              <a:buFont typeface="DejaVu Sans"/>
              <a:buChar char="❖"/>
              <a:tabLst>
                <a:tab pos="393700" algn="l"/>
              </a:tabLst>
            </a:pP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Composición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65" dirty="0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roca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sz="1800" spc="-100" dirty="0">
                <a:solidFill>
                  <a:srgbClr val="585858"/>
                </a:solidFill>
                <a:latin typeface="Arial"/>
                <a:cs typeface="Arial"/>
              </a:rPr>
              <a:t> caja</a:t>
            </a:r>
            <a:endParaRPr sz="1800">
              <a:latin typeface="Arial"/>
              <a:cs typeface="Arial"/>
            </a:endParaRPr>
          </a:p>
          <a:p>
            <a:pPr marL="393700" indent="-381000">
              <a:lnSpc>
                <a:spcPts val="1945"/>
              </a:lnSpc>
              <a:buSzPct val="133333"/>
              <a:buFont typeface="DejaVu Sans"/>
              <a:buChar char="❖"/>
              <a:tabLst>
                <a:tab pos="393700" algn="l"/>
              </a:tabLst>
            </a:pP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Estructuras</a:t>
            </a:r>
            <a:endParaRPr sz="1800">
              <a:latin typeface="Arial"/>
              <a:cs typeface="Arial"/>
            </a:endParaRPr>
          </a:p>
          <a:p>
            <a:pPr marL="393700" indent="-381000">
              <a:lnSpc>
                <a:spcPts val="1945"/>
              </a:lnSpc>
              <a:buSzPct val="133333"/>
              <a:buFont typeface="DejaVu Sans"/>
              <a:buChar char="❖"/>
              <a:tabLst>
                <a:tab pos="393700" algn="l"/>
              </a:tabLst>
            </a:pPr>
            <a:r>
              <a:rPr sz="1800" spc="-65" dirty="0">
                <a:solidFill>
                  <a:srgbClr val="585858"/>
                </a:solidFill>
                <a:latin typeface="Arial"/>
                <a:cs typeface="Arial"/>
              </a:rPr>
              <a:t>Nivel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140" dirty="0">
                <a:solidFill>
                  <a:srgbClr val="585858"/>
                </a:solidFill>
                <a:latin typeface="Arial"/>
                <a:cs typeface="Arial"/>
              </a:rPr>
              <a:t>aguas</a:t>
            </a:r>
            <a:r>
              <a:rPr sz="18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subterráneas</a:t>
            </a:r>
            <a:endParaRPr sz="1800">
              <a:latin typeface="Arial"/>
              <a:cs typeface="Arial"/>
            </a:endParaRPr>
          </a:p>
          <a:p>
            <a:pPr marL="393700" indent="-381000">
              <a:lnSpc>
                <a:spcPts val="2050"/>
              </a:lnSpc>
              <a:buSzPct val="133333"/>
              <a:buFont typeface="DejaVu Sans"/>
              <a:buChar char="❖"/>
              <a:tabLst>
                <a:tab pos="393700" algn="l"/>
              </a:tabLst>
            </a:pPr>
            <a:r>
              <a:rPr sz="1800" spc="-100" dirty="0">
                <a:solidFill>
                  <a:srgbClr val="585858"/>
                </a:solidFill>
                <a:latin typeface="Arial"/>
                <a:cs typeface="Arial"/>
              </a:rPr>
              <a:t>Agentes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orgánicos: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Bacterias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Times New Roman"/>
              <a:cs typeface="Times New Roman"/>
            </a:endParaRPr>
          </a:p>
          <a:p>
            <a:pPr marL="276225">
              <a:lnSpc>
                <a:spcPct val="100000"/>
              </a:lnSpc>
            </a:pPr>
            <a:r>
              <a:rPr sz="1800" b="1" spc="-200" dirty="0">
                <a:solidFill>
                  <a:srgbClr val="FF0000"/>
                </a:solidFill>
                <a:latin typeface="Arial"/>
                <a:cs typeface="Arial"/>
              </a:rPr>
              <a:t>Estos </a:t>
            </a:r>
            <a:r>
              <a:rPr sz="1800" b="1" spc="-125" dirty="0">
                <a:solidFill>
                  <a:srgbClr val="FF0000"/>
                </a:solidFill>
                <a:latin typeface="Arial"/>
                <a:cs typeface="Arial"/>
              </a:rPr>
              <a:t>factores </a:t>
            </a:r>
            <a:r>
              <a:rPr sz="1800" b="1" spc="-185" dirty="0">
                <a:solidFill>
                  <a:srgbClr val="FF0000"/>
                </a:solidFill>
                <a:latin typeface="Arial"/>
                <a:cs typeface="Arial"/>
              </a:rPr>
              <a:t>son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5" dirty="0">
                <a:solidFill>
                  <a:srgbClr val="FF0000"/>
                </a:solidFill>
                <a:latin typeface="Arial"/>
                <a:cs typeface="Arial"/>
              </a:rPr>
              <a:t>interdependientes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125" y="337566"/>
            <a:ext cx="8418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40" dirty="0"/>
              <a:t>FACTORES </a:t>
            </a:r>
            <a:r>
              <a:rPr sz="2800" spc="-330" dirty="0"/>
              <a:t>CONDICIONANTES </a:t>
            </a:r>
            <a:r>
              <a:rPr sz="2800" spc="-360" dirty="0"/>
              <a:t>PARA </a:t>
            </a:r>
            <a:r>
              <a:rPr sz="2800" spc="-445" dirty="0"/>
              <a:t>EL</a:t>
            </a:r>
            <a:r>
              <a:rPr sz="2800" spc="-570" dirty="0"/>
              <a:t> </a:t>
            </a:r>
            <a:r>
              <a:rPr sz="2800" spc="-295" dirty="0"/>
              <a:t>ENRIQUECIMIENTO</a:t>
            </a: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242" y="196342"/>
            <a:ext cx="8418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40" dirty="0">
                <a:solidFill>
                  <a:srgbClr val="000000"/>
                </a:solidFill>
              </a:rPr>
              <a:t>FACTORES </a:t>
            </a:r>
            <a:r>
              <a:rPr sz="2800" spc="-330" dirty="0">
                <a:solidFill>
                  <a:srgbClr val="000000"/>
                </a:solidFill>
              </a:rPr>
              <a:t>CONDICIONANTES </a:t>
            </a:r>
            <a:r>
              <a:rPr sz="2800" spc="-360" dirty="0">
                <a:solidFill>
                  <a:srgbClr val="000000"/>
                </a:solidFill>
              </a:rPr>
              <a:t>PARA </a:t>
            </a:r>
            <a:r>
              <a:rPr sz="2800" spc="-445" dirty="0">
                <a:solidFill>
                  <a:srgbClr val="000000"/>
                </a:solidFill>
              </a:rPr>
              <a:t>EL</a:t>
            </a:r>
            <a:r>
              <a:rPr sz="2800" spc="-570" dirty="0">
                <a:solidFill>
                  <a:srgbClr val="000000"/>
                </a:solidFill>
              </a:rPr>
              <a:t> </a:t>
            </a:r>
            <a:r>
              <a:rPr sz="2800" spc="-295" dirty="0">
                <a:solidFill>
                  <a:srgbClr val="000000"/>
                </a:solidFill>
              </a:rPr>
              <a:t>ENRIQUECIMIENTO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90550" y="1041272"/>
            <a:ext cx="8168005" cy="2832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342900">
              <a:lnSpc>
                <a:spcPct val="100000"/>
              </a:lnSpc>
              <a:spcBef>
                <a:spcPts val="105"/>
              </a:spcBef>
              <a:buSzPct val="90000"/>
              <a:buFont typeface="DejaVu Sans"/>
              <a:buChar char="❖"/>
              <a:tabLst>
                <a:tab pos="469265" algn="l"/>
                <a:tab pos="469900" algn="l"/>
              </a:tabLst>
            </a:pPr>
            <a:r>
              <a:rPr sz="2000" b="1" spc="-165" dirty="0">
                <a:solidFill>
                  <a:srgbClr val="585858"/>
                </a:solidFill>
                <a:latin typeface="Arial"/>
                <a:cs typeface="Arial"/>
              </a:rPr>
              <a:t>Clima </a:t>
            </a:r>
            <a:r>
              <a:rPr sz="1800" spc="-105" dirty="0">
                <a:solidFill>
                  <a:srgbClr val="585858"/>
                </a:solidFill>
                <a:latin typeface="Arial"/>
                <a:cs typeface="Arial"/>
              </a:rPr>
              <a:t>(agua,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erosión,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etc)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y </a:t>
            </a:r>
            <a:r>
              <a:rPr sz="2000" b="1" spc="-110" dirty="0">
                <a:solidFill>
                  <a:srgbClr val="585858"/>
                </a:solidFill>
                <a:latin typeface="Arial"/>
                <a:cs typeface="Arial"/>
              </a:rPr>
              <a:t>nivel </a:t>
            </a:r>
            <a:r>
              <a:rPr sz="2000" b="1" spc="-125" dirty="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sz="2000" b="1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spc="-150" dirty="0">
                <a:solidFill>
                  <a:srgbClr val="585858"/>
                </a:solidFill>
                <a:latin typeface="Arial"/>
                <a:cs typeface="Arial"/>
              </a:rPr>
              <a:t>exhumación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10" dirty="0">
                <a:solidFill>
                  <a:srgbClr val="585858"/>
                </a:solidFill>
                <a:latin typeface="Arial"/>
                <a:cs typeface="Arial"/>
              </a:rPr>
              <a:t>Clima </a:t>
            </a:r>
            <a:r>
              <a:rPr sz="1800" spc="-65" dirty="0">
                <a:solidFill>
                  <a:srgbClr val="585858"/>
                </a:solidFill>
                <a:latin typeface="Arial"/>
                <a:cs typeface="Arial"/>
              </a:rPr>
              <a:t>semi-árido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y </a:t>
            </a:r>
            <a:r>
              <a:rPr sz="1800" spc="-105" dirty="0">
                <a:solidFill>
                  <a:srgbClr val="585858"/>
                </a:solidFill>
                <a:latin typeface="Arial"/>
                <a:cs typeface="Arial"/>
              </a:rPr>
              <a:t>bajas </a:t>
            </a:r>
            <a:r>
              <a:rPr sz="1800" spc="-114" dirty="0">
                <a:solidFill>
                  <a:srgbClr val="585858"/>
                </a:solidFill>
                <a:latin typeface="Arial"/>
                <a:cs typeface="Arial"/>
              </a:rPr>
              <a:t>tasas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erosión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imes New Roman"/>
              <a:cs typeface="Times New Roman"/>
            </a:endParaRPr>
          </a:p>
          <a:p>
            <a:pPr marL="469900" indent="-355600">
              <a:lnSpc>
                <a:spcPct val="100000"/>
              </a:lnSpc>
              <a:buFont typeface="DejaVu Sans"/>
              <a:buChar char="❖"/>
              <a:tabLst>
                <a:tab pos="469265" algn="l"/>
                <a:tab pos="469900" algn="l"/>
              </a:tabLst>
            </a:pPr>
            <a:r>
              <a:rPr sz="2000" b="1" spc="-100" dirty="0">
                <a:solidFill>
                  <a:srgbClr val="585858"/>
                </a:solidFill>
                <a:latin typeface="Arial"/>
                <a:cs typeface="Arial"/>
              </a:rPr>
              <a:t>Mineralogía</a:t>
            </a:r>
            <a:r>
              <a:rPr sz="2000" b="1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spc="-145" dirty="0">
                <a:solidFill>
                  <a:srgbClr val="585858"/>
                </a:solidFill>
                <a:latin typeface="Arial"/>
                <a:cs typeface="Arial"/>
              </a:rPr>
              <a:t>hipógena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Afecta la </a:t>
            </a:r>
            <a:r>
              <a:rPr sz="1800" spc="-65" dirty="0">
                <a:solidFill>
                  <a:srgbClr val="585858"/>
                </a:solidFill>
                <a:latin typeface="Arial"/>
                <a:cs typeface="Arial"/>
              </a:rPr>
              <a:t>eficiencia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la</a:t>
            </a:r>
            <a:r>
              <a:rPr sz="18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lixiviación</a:t>
            </a:r>
            <a:endParaRPr sz="1800">
              <a:latin typeface="Arial"/>
              <a:cs typeface="Arial"/>
            </a:endParaRPr>
          </a:p>
          <a:p>
            <a:pPr marL="469900" marR="5080" indent="-342900">
              <a:lnSpc>
                <a:spcPct val="100000"/>
              </a:lnSpc>
              <a:buFont typeface="Arial"/>
              <a:buChar char="-"/>
              <a:tabLst>
                <a:tab pos="469265" algn="l"/>
                <a:tab pos="469900" algn="l"/>
              </a:tabLst>
            </a:pPr>
            <a:r>
              <a:rPr sz="1800" b="1" spc="-90" dirty="0">
                <a:solidFill>
                  <a:srgbClr val="585858"/>
                </a:solidFill>
                <a:latin typeface="Arial"/>
                <a:cs typeface="Arial"/>
              </a:rPr>
              <a:t>Pirita </a:t>
            </a:r>
            <a:r>
              <a:rPr sz="1800" spc="-155" dirty="0">
                <a:solidFill>
                  <a:srgbClr val="585858"/>
                </a:solidFill>
                <a:latin typeface="Arial"/>
                <a:cs typeface="Arial"/>
              </a:rPr>
              <a:t>es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un </a:t>
            </a:r>
            <a:r>
              <a:rPr sz="1800" spc="-45" dirty="0">
                <a:solidFill>
                  <a:srgbClr val="585858"/>
                </a:solidFill>
                <a:latin typeface="Arial"/>
                <a:cs typeface="Arial"/>
              </a:rPr>
              <a:t>mineral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muy </a:t>
            </a:r>
            <a:r>
              <a:rPr sz="1800" spc="-25" dirty="0">
                <a:solidFill>
                  <a:srgbClr val="585858"/>
                </a:solidFill>
                <a:latin typeface="Arial"/>
                <a:cs typeface="Arial"/>
              </a:rPr>
              <a:t>importante </a:t>
            </a:r>
            <a:r>
              <a:rPr sz="1800" spc="-114" dirty="0">
                <a:solidFill>
                  <a:srgbClr val="585858"/>
                </a:solidFill>
                <a:latin typeface="Arial"/>
                <a:cs typeface="Arial"/>
              </a:rPr>
              <a:t>ya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que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descomposición de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misma genera 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ácido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sulfúrico </a:t>
            </a:r>
            <a:r>
              <a:rPr sz="1800" spc="-175" dirty="0">
                <a:solidFill>
                  <a:srgbClr val="585858"/>
                </a:solidFill>
                <a:latin typeface="Arial"/>
                <a:cs typeface="Arial"/>
              </a:rPr>
              <a:t>→ </a:t>
            </a:r>
            <a:r>
              <a:rPr sz="1800" b="1" spc="-120" dirty="0">
                <a:solidFill>
                  <a:srgbClr val="585858"/>
                </a:solidFill>
                <a:latin typeface="Arial"/>
                <a:cs typeface="Arial"/>
              </a:rPr>
              <a:t>lixiviación</a:t>
            </a:r>
            <a:r>
              <a:rPr sz="1800" b="1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585858"/>
                </a:solidFill>
                <a:latin typeface="Arial"/>
                <a:cs typeface="Arial"/>
              </a:rPr>
              <a:t>eficiente</a:t>
            </a:r>
            <a:endParaRPr sz="1800">
              <a:latin typeface="Arial"/>
              <a:cs typeface="Arial"/>
            </a:endParaRPr>
          </a:p>
          <a:p>
            <a:pPr marL="469900" marR="95250" indent="-342900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Oxidación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65" dirty="0">
                <a:solidFill>
                  <a:srgbClr val="585858"/>
                </a:solidFill>
                <a:latin typeface="Arial"/>
                <a:cs typeface="Arial"/>
              </a:rPr>
              <a:t>sulfuros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que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no </a:t>
            </a:r>
            <a:r>
              <a:rPr sz="1800" spc="-125" dirty="0">
                <a:solidFill>
                  <a:srgbClr val="585858"/>
                </a:solidFill>
                <a:latin typeface="Arial"/>
                <a:cs typeface="Arial"/>
              </a:rPr>
              <a:t>sean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195" dirty="0">
                <a:solidFill>
                  <a:srgbClr val="585858"/>
                </a:solidFill>
                <a:latin typeface="Arial"/>
                <a:cs typeface="Arial"/>
              </a:rPr>
              <a:t>Fe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generan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una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menor </a:t>
            </a:r>
            <a:r>
              <a:rPr sz="1800" spc="-65" dirty="0">
                <a:solidFill>
                  <a:srgbClr val="585858"/>
                </a:solidFill>
                <a:latin typeface="Arial"/>
                <a:cs typeface="Arial"/>
              </a:rPr>
              <a:t>cantidad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ácido </a:t>
            </a:r>
            <a:r>
              <a:rPr sz="1800" spc="-170" dirty="0">
                <a:solidFill>
                  <a:srgbClr val="585858"/>
                </a:solidFill>
                <a:latin typeface="Arial"/>
                <a:cs typeface="Arial"/>
              </a:rPr>
              <a:t>→ 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lixiviación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poco </a:t>
            </a:r>
            <a:r>
              <a:rPr sz="1800" spc="-40" dirty="0">
                <a:solidFill>
                  <a:srgbClr val="585858"/>
                </a:solidFill>
                <a:latin typeface="Arial"/>
                <a:cs typeface="Arial"/>
              </a:rPr>
              <a:t>eficiente </a:t>
            </a:r>
            <a:r>
              <a:rPr sz="1800" spc="-175" dirty="0">
                <a:solidFill>
                  <a:srgbClr val="585858"/>
                </a:solidFill>
                <a:latin typeface="Arial"/>
                <a:cs typeface="Arial"/>
              </a:rPr>
              <a:t>→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generación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cuerpos oxidados,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pero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sin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variación 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significativa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100" dirty="0">
                <a:solidFill>
                  <a:srgbClr val="585858"/>
                </a:solidFill>
                <a:latin typeface="Arial"/>
                <a:cs typeface="Arial"/>
              </a:rPr>
              <a:t>leyes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sz="18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204" dirty="0">
                <a:solidFill>
                  <a:srgbClr val="585858"/>
                </a:solidFill>
                <a:latin typeface="Arial"/>
                <a:cs typeface="Arial"/>
              </a:rPr>
              <a:t>Cu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350" y="986155"/>
            <a:ext cx="8286115" cy="3604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355600">
              <a:lnSpc>
                <a:spcPct val="100000"/>
              </a:lnSpc>
              <a:spcBef>
                <a:spcPts val="105"/>
              </a:spcBef>
              <a:buFont typeface="DejaVu Sans"/>
              <a:buChar char="❖"/>
              <a:tabLst>
                <a:tab pos="469265" algn="l"/>
                <a:tab pos="469900" algn="l"/>
              </a:tabLst>
            </a:pPr>
            <a:r>
              <a:rPr sz="2000" b="1" spc="-165" dirty="0">
                <a:solidFill>
                  <a:srgbClr val="585858"/>
                </a:solidFill>
                <a:latin typeface="Arial"/>
                <a:cs typeface="Arial"/>
              </a:rPr>
              <a:t>Estructuras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45" dirty="0">
                <a:solidFill>
                  <a:srgbClr val="585858"/>
                </a:solidFill>
                <a:latin typeface="Arial"/>
                <a:cs typeface="Arial"/>
              </a:rPr>
              <a:t>Zonas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falla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o fracturas, </a:t>
            </a:r>
            <a:r>
              <a:rPr sz="1800" spc="-65" dirty="0">
                <a:solidFill>
                  <a:srgbClr val="585858"/>
                </a:solidFill>
                <a:latin typeface="Arial"/>
                <a:cs typeface="Arial"/>
              </a:rPr>
              <a:t>aumenta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permeabilidad </a:t>
            </a:r>
            <a:r>
              <a:rPr sz="1800" spc="-35" dirty="0">
                <a:solidFill>
                  <a:srgbClr val="585858"/>
                </a:solidFill>
                <a:latin typeface="Arial"/>
                <a:cs typeface="Arial"/>
              </a:rPr>
              <a:t>permitiendo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que </a:t>
            </a:r>
            <a:r>
              <a:rPr sz="1800" spc="-110" dirty="0">
                <a:solidFill>
                  <a:srgbClr val="585858"/>
                </a:solidFill>
                <a:latin typeface="Arial"/>
                <a:cs typeface="Arial"/>
              </a:rPr>
              <a:t>las</a:t>
            </a:r>
            <a:r>
              <a:rPr sz="1800" spc="-25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140" dirty="0">
                <a:solidFill>
                  <a:srgbClr val="585858"/>
                </a:solidFill>
                <a:latin typeface="Arial"/>
                <a:cs typeface="Arial"/>
              </a:rPr>
              <a:t>aguas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55"/>
              </a:lnSpc>
              <a:spcBef>
                <a:spcPts val="5"/>
              </a:spcBef>
            </a:pP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percolantes lleguen </a:t>
            </a:r>
            <a:r>
              <a:rPr sz="1800" spc="-140" dirty="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niveles </a:t>
            </a:r>
            <a:r>
              <a:rPr sz="1800" spc="-135" dirty="0">
                <a:solidFill>
                  <a:srgbClr val="585858"/>
                </a:solidFill>
                <a:latin typeface="Arial"/>
                <a:cs typeface="Arial"/>
              </a:rPr>
              <a:t>más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profundos.</a:t>
            </a:r>
            <a:endParaRPr sz="1800">
              <a:latin typeface="Arial"/>
              <a:cs typeface="Arial"/>
            </a:endParaRPr>
          </a:p>
          <a:p>
            <a:pPr marL="469900" indent="-342900">
              <a:lnSpc>
                <a:spcPts val="2395"/>
              </a:lnSpc>
              <a:buSzPct val="90000"/>
              <a:buFont typeface="DejaVu Sans"/>
              <a:buChar char="❖"/>
              <a:tabLst>
                <a:tab pos="469265" algn="l"/>
                <a:tab pos="469900" algn="l"/>
              </a:tabLst>
            </a:pPr>
            <a:r>
              <a:rPr sz="2000" b="1" spc="-105" dirty="0">
                <a:solidFill>
                  <a:srgbClr val="585858"/>
                </a:solidFill>
                <a:latin typeface="Arial"/>
                <a:cs typeface="Arial"/>
              </a:rPr>
              <a:t>Nivel </a:t>
            </a:r>
            <a:r>
              <a:rPr sz="2000" b="1" spc="-12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2000" b="1" spc="-204" dirty="0">
                <a:solidFill>
                  <a:srgbClr val="585858"/>
                </a:solidFill>
                <a:latin typeface="Arial"/>
                <a:cs typeface="Arial"/>
              </a:rPr>
              <a:t>aguas </a:t>
            </a:r>
            <a:r>
              <a:rPr sz="2000" b="1" spc="-140" dirty="0">
                <a:solidFill>
                  <a:srgbClr val="585858"/>
                </a:solidFill>
                <a:latin typeface="Arial"/>
                <a:cs typeface="Arial"/>
              </a:rPr>
              <a:t>subterráneas </a:t>
            </a:r>
            <a:r>
              <a:rPr sz="1800" spc="-150" dirty="0">
                <a:solidFill>
                  <a:srgbClr val="585858"/>
                </a:solidFill>
                <a:latin typeface="Arial"/>
                <a:cs typeface="Arial"/>
              </a:rPr>
              <a:t>(Eh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y </a:t>
            </a:r>
            <a:r>
              <a:rPr sz="1800" spc="-120" dirty="0">
                <a:solidFill>
                  <a:srgbClr val="585858"/>
                </a:solidFill>
                <a:latin typeface="Arial"/>
                <a:cs typeface="Arial"/>
              </a:rPr>
              <a:t>pH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del</a:t>
            </a:r>
            <a:r>
              <a:rPr sz="1800" spc="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medio)</a:t>
            </a:r>
            <a:endParaRPr sz="1800">
              <a:latin typeface="Arial"/>
              <a:cs typeface="Arial"/>
            </a:endParaRPr>
          </a:p>
          <a:p>
            <a:pPr marL="591820" lvl="1" indent="-121920">
              <a:lnSpc>
                <a:spcPct val="100000"/>
              </a:lnSpc>
              <a:spcBef>
                <a:spcPts val="5"/>
              </a:spcBef>
              <a:buChar char="-"/>
              <a:tabLst>
                <a:tab pos="591820" algn="l"/>
              </a:tabLst>
            </a:pPr>
            <a:r>
              <a:rPr sz="1800" spc="-120" dirty="0">
                <a:solidFill>
                  <a:srgbClr val="585858"/>
                </a:solidFill>
                <a:latin typeface="Arial"/>
                <a:cs typeface="Arial"/>
              </a:rPr>
              <a:t>Sobre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el </a:t>
            </a:r>
            <a:r>
              <a:rPr sz="1800" spc="-155" dirty="0">
                <a:solidFill>
                  <a:srgbClr val="585858"/>
                </a:solidFill>
                <a:latin typeface="Arial"/>
                <a:cs typeface="Arial"/>
              </a:rPr>
              <a:t>N.F </a:t>
            </a:r>
            <a:r>
              <a:rPr sz="1800" spc="-175" dirty="0">
                <a:solidFill>
                  <a:srgbClr val="585858"/>
                </a:solidFill>
                <a:latin typeface="Arial"/>
                <a:cs typeface="Arial"/>
              </a:rPr>
              <a:t>→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potencial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oxidante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y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ambiente</a:t>
            </a:r>
            <a:r>
              <a:rPr sz="1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ácido</a:t>
            </a:r>
            <a:endParaRPr sz="1800">
              <a:latin typeface="Arial"/>
              <a:cs typeface="Arial"/>
            </a:endParaRPr>
          </a:p>
          <a:p>
            <a:pPr marL="591820" lvl="1" indent="-121920">
              <a:lnSpc>
                <a:spcPts val="2155"/>
              </a:lnSpc>
              <a:spcBef>
                <a:spcPts val="5"/>
              </a:spcBef>
              <a:buChar char="-"/>
              <a:tabLst>
                <a:tab pos="591820" algn="l"/>
              </a:tabLst>
            </a:pPr>
            <a:r>
              <a:rPr sz="1800" spc="-100" dirty="0">
                <a:solidFill>
                  <a:srgbClr val="585858"/>
                </a:solidFill>
                <a:latin typeface="Arial"/>
                <a:cs typeface="Arial"/>
              </a:rPr>
              <a:t>Bajo 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el </a:t>
            </a:r>
            <a:r>
              <a:rPr sz="1800" spc="-155" dirty="0">
                <a:solidFill>
                  <a:srgbClr val="585858"/>
                </a:solidFill>
                <a:latin typeface="Arial"/>
                <a:cs typeface="Arial"/>
              </a:rPr>
              <a:t>N.F </a:t>
            </a:r>
            <a:r>
              <a:rPr sz="1800" spc="-175" dirty="0">
                <a:solidFill>
                  <a:srgbClr val="585858"/>
                </a:solidFill>
                <a:latin typeface="Arial"/>
                <a:cs typeface="Arial"/>
              </a:rPr>
              <a:t>→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potencial </a:t>
            </a:r>
            <a:r>
              <a:rPr sz="1800" spc="-35" dirty="0">
                <a:solidFill>
                  <a:srgbClr val="585858"/>
                </a:solidFill>
                <a:latin typeface="Arial"/>
                <a:cs typeface="Arial"/>
              </a:rPr>
              <a:t>reductor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y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ambiente</a:t>
            </a:r>
            <a:r>
              <a:rPr sz="1800" spc="-2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585858"/>
                </a:solidFill>
                <a:latin typeface="Arial"/>
                <a:cs typeface="Arial"/>
              </a:rPr>
              <a:t>básico</a:t>
            </a:r>
            <a:endParaRPr sz="1800">
              <a:latin typeface="Arial"/>
              <a:cs typeface="Arial"/>
            </a:endParaRPr>
          </a:p>
          <a:p>
            <a:pPr marL="469900" indent="-355600">
              <a:lnSpc>
                <a:spcPts val="2395"/>
              </a:lnSpc>
              <a:buFont typeface="DejaVu Sans"/>
              <a:buChar char="❖"/>
              <a:tabLst>
                <a:tab pos="469265" algn="l"/>
                <a:tab pos="469900" algn="l"/>
              </a:tabLst>
            </a:pPr>
            <a:r>
              <a:rPr sz="2000" b="1" spc="-185" dirty="0">
                <a:solidFill>
                  <a:srgbClr val="585858"/>
                </a:solidFill>
                <a:latin typeface="Arial"/>
                <a:cs typeface="Arial"/>
              </a:rPr>
              <a:t>Composición </a:t>
            </a:r>
            <a:r>
              <a:rPr sz="2000" b="1" spc="-12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2000" b="1" spc="-95" dirty="0">
                <a:solidFill>
                  <a:srgbClr val="585858"/>
                </a:solidFill>
                <a:latin typeface="Arial"/>
                <a:cs typeface="Arial"/>
              </a:rPr>
              <a:t>la</a:t>
            </a:r>
            <a:r>
              <a:rPr sz="2000" b="1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spc="-160" dirty="0">
                <a:solidFill>
                  <a:srgbClr val="585858"/>
                </a:solidFill>
                <a:latin typeface="Arial"/>
                <a:cs typeface="Arial"/>
              </a:rPr>
              <a:t>roca</a:t>
            </a:r>
            <a:endParaRPr sz="2000">
              <a:latin typeface="Arial"/>
              <a:cs typeface="Arial"/>
            </a:endParaRPr>
          </a:p>
          <a:p>
            <a:pPr marL="469900" indent="-342900">
              <a:lnSpc>
                <a:spcPct val="100000"/>
              </a:lnSpc>
              <a:spcBef>
                <a:spcPts val="5"/>
              </a:spcBef>
              <a:buChar char="-"/>
              <a:tabLst>
                <a:tab pos="469265" algn="l"/>
                <a:tab pos="469900" algn="l"/>
              </a:tabLst>
            </a:pP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Afecta la </a:t>
            </a:r>
            <a:r>
              <a:rPr sz="1800" spc="-100" dirty="0">
                <a:solidFill>
                  <a:srgbClr val="585858"/>
                </a:solidFill>
                <a:latin typeface="Arial"/>
                <a:cs typeface="Arial"/>
              </a:rPr>
              <a:t>capacidad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sz="1800" spc="-40" dirty="0">
                <a:solidFill>
                  <a:srgbClr val="585858"/>
                </a:solidFill>
                <a:latin typeface="Arial"/>
                <a:cs typeface="Arial"/>
              </a:rPr>
              <a:t>transporte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descendente 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del</a:t>
            </a:r>
            <a:r>
              <a:rPr sz="1800" spc="-1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204" dirty="0">
                <a:solidFill>
                  <a:srgbClr val="585858"/>
                </a:solidFill>
                <a:latin typeface="Arial"/>
                <a:cs typeface="Arial"/>
              </a:rPr>
              <a:t>Cu</a:t>
            </a:r>
            <a:endParaRPr sz="1800">
              <a:latin typeface="Arial"/>
              <a:cs typeface="Arial"/>
            </a:endParaRPr>
          </a:p>
          <a:p>
            <a:pPr marL="1383665" lvl="1" indent="-316865">
              <a:lnSpc>
                <a:spcPct val="100000"/>
              </a:lnSpc>
              <a:spcBef>
                <a:spcPts val="80"/>
              </a:spcBef>
              <a:buChar char="-"/>
              <a:tabLst>
                <a:tab pos="1383665" algn="l"/>
                <a:tab pos="1384300" algn="l"/>
              </a:tabLst>
            </a:pPr>
            <a:r>
              <a:rPr sz="1400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Rocas</a:t>
            </a:r>
            <a:r>
              <a:rPr sz="1400" u="heavy" spc="-2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 </a:t>
            </a:r>
            <a:r>
              <a:rPr sz="1400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con</a:t>
            </a:r>
            <a:r>
              <a:rPr sz="1400" u="heavy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 </a:t>
            </a:r>
            <a:r>
              <a:rPr sz="1400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minerales</a:t>
            </a:r>
            <a:r>
              <a:rPr sz="1400" u="heavy" spc="-2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 </a:t>
            </a:r>
            <a:r>
              <a:rPr sz="1400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que</a:t>
            </a:r>
            <a:r>
              <a:rPr sz="1400" u="heavy" spc="-1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 </a:t>
            </a:r>
            <a:r>
              <a:rPr sz="1400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reaccionen</a:t>
            </a:r>
            <a:r>
              <a:rPr sz="1400" u="heavy" spc="-3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 </a:t>
            </a:r>
            <a:r>
              <a:rPr sz="1400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y</a:t>
            </a:r>
            <a:r>
              <a:rPr sz="1400" u="heavy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 </a:t>
            </a:r>
            <a:r>
              <a:rPr sz="1400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neutralicen</a:t>
            </a:r>
            <a:r>
              <a:rPr sz="1400" u="heavy" spc="-4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 </a:t>
            </a:r>
            <a:r>
              <a:rPr sz="1400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la</a:t>
            </a:r>
            <a:r>
              <a:rPr sz="1400" u="heavy" spc="-1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 </a:t>
            </a:r>
            <a:r>
              <a:rPr sz="1400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solución</a:t>
            </a:r>
            <a:r>
              <a:rPr sz="140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(Ej.</a:t>
            </a:r>
            <a:r>
              <a:rPr sz="1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calcita</a:t>
            </a:r>
            <a:r>
              <a:rPr sz="1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feldespato</a:t>
            </a:r>
            <a:endParaRPr sz="1400">
              <a:latin typeface="Arial"/>
              <a:cs typeface="Arial"/>
            </a:endParaRPr>
          </a:p>
          <a:p>
            <a:pPr marL="1383665">
              <a:lnSpc>
                <a:spcPct val="100000"/>
              </a:lnSpc>
            </a:pP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potásico) precipitarán minerales oxidados de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Cu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o Ag en la zona de</a:t>
            </a:r>
            <a:r>
              <a:rPr sz="1400" spc="-2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oxidación</a:t>
            </a:r>
            <a:endParaRPr sz="1400">
              <a:latin typeface="Arial"/>
              <a:cs typeface="Arial"/>
            </a:endParaRPr>
          </a:p>
          <a:p>
            <a:pPr marL="1383665" marR="5080" lvl="1" indent="-316865">
              <a:lnSpc>
                <a:spcPct val="100000"/>
              </a:lnSpc>
              <a:buChar char="-"/>
              <a:tabLst>
                <a:tab pos="1383665" algn="l"/>
                <a:tab pos="1384300" algn="l"/>
              </a:tabLst>
            </a:pPr>
            <a:r>
              <a:rPr sz="1400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Rocas silicificadas o con alteración </a:t>
            </a:r>
            <a:r>
              <a:rPr sz="1400" u="heavy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Qz-Ser </a:t>
            </a:r>
            <a:r>
              <a:rPr sz="1400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(mineralogía no reactiva)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: la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mayor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parte</a:t>
            </a:r>
            <a:r>
              <a:rPr sz="1400" spc="-2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del  contenido metálico puede ser transportado por debajo del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nivel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de aguas subterráneas  donde precipitará como sulfuros supérgenos de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Cu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o Ag al reaccionar con los sulfuros  hipógenos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242" y="196342"/>
            <a:ext cx="8418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40" dirty="0">
                <a:solidFill>
                  <a:srgbClr val="000000"/>
                </a:solidFill>
              </a:rPr>
              <a:t>FACTORES </a:t>
            </a:r>
            <a:r>
              <a:rPr sz="2800" spc="-330" dirty="0">
                <a:solidFill>
                  <a:srgbClr val="000000"/>
                </a:solidFill>
              </a:rPr>
              <a:t>CONDICIONANTES </a:t>
            </a:r>
            <a:r>
              <a:rPr sz="2800" spc="-360" dirty="0">
                <a:solidFill>
                  <a:srgbClr val="000000"/>
                </a:solidFill>
              </a:rPr>
              <a:t>PARA </a:t>
            </a:r>
            <a:r>
              <a:rPr sz="2800" spc="-445" dirty="0">
                <a:solidFill>
                  <a:srgbClr val="000000"/>
                </a:solidFill>
              </a:rPr>
              <a:t>EL</a:t>
            </a:r>
            <a:r>
              <a:rPr sz="2800" spc="-570" dirty="0">
                <a:solidFill>
                  <a:srgbClr val="000000"/>
                </a:solidFill>
              </a:rPr>
              <a:t> </a:t>
            </a:r>
            <a:r>
              <a:rPr sz="2800" spc="-295" dirty="0">
                <a:solidFill>
                  <a:srgbClr val="000000"/>
                </a:solidFill>
              </a:rPr>
              <a:t>ENRIQUECIMIENTO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1666</Words>
  <Application>Microsoft Office PowerPoint</Application>
  <PresentationFormat>Presentación en pantalla (16:9)</PresentationFormat>
  <Paragraphs>214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2" baseType="lpstr">
      <vt:lpstr>Arial</vt:lpstr>
      <vt:lpstr>Calibri</vt:lpstr>
      <vt:lpstr>DejaVu Sans</vt:lpstr>
      <vt:lpstr>Georgia</vt:lpstr>
      <vt:lpstr>Times New Roman</vt:lpstr>
      <vt:lpstr>Verdana</vt:lpstr>
      <vt:lpstr>Office Theme</vt:lpstr>
      <vt:lpstr>Presentación de PowerPoint</vt:lpstr>
      <vt:lpstr>Presentación de PowerPoint</vt:lpstr>
      <vt:lpstr>Presentación de PowerPoint</vt:lpstr>
      <vt:lpstr>ALTERACIÓN SUPÉRGENA</vt:lpstr>
      <vt:lpstr>ALTERACIÓN SUPÉRGENA</vt:lpstr>
      <vt:lpstr>EL AMBIENTE DE OXIDACIÓN Y  TRANSPORTE</vt:lpstr>
      <vt:lpstr>FACTORES CONDICIONANTES PARA EL ENRIQUECIMIENTO</vt:lpstr>
      <vt:lpstr>FACTORES CONDICIONANTES PARA EL ENRIQUECIMIENTO</vt:lpstr>
      <vt:lpstr>FACTORES CONDICIONANTES PARA EL ENRIQUECIMIENTO</vt:lpstr>
      <vt:lpstr>COMPORTAMIENTO DE METALES</vt:lpstr>
      <vt:lpstr>PROCESOS SUPÉRGENOS</vt:lpstr>
      <vt:lpstr>NIVEL FREÁTICO</vt:lpstr>
      <vt:lpstr>PROCESOS SUPÉRGENOS</vt:lpstr>
      <vt:lpstr>Presentación de PowerPoint</vt:lpstr>
      <vt:lpstr>PERFIL DE ENRIQUECIMIENTO SECUNDARIO</vt:lpstr>
      <vt:lpstr>GOSSAN (SOMBRERO DE Fe)</vt:lpstr>
      <vt:lpstr>ZONA LIXIVIADA ESTÉRIL</vt:lpstr>
      <vt:lpstr>Presentación de PowerPoint</vt:lpstr>
      <vt:lpstr>ZONA DE ÓXIDOS</vt:lpstr>
      <vt:lpstr>ZONA DE OXIDACIÓN: MINERALOGÍA</vt:lpstr>
      <vt:lpstr>ZONA DE OXIDACIÓN: MINERALOGÍA</vt:lpstr>
      <vt:lpstr>COMPUESTOS AMORFOS DE CU DE LA ZONA DE ÓXIDOS</vt:lpstr>
      <vt:lpstr>ZONA ENRIQUECIDA</vt:lpstr>
      <vt:lpstr>ZONA DE ENRIQUECIMIENTO: MINERALOGÍA</vt:lpstr>
      <vt:lpstr>ZONA PRIMARIA O HIPÓGENA</vt:lpstr>
      <vt:lpstr>ZONACIÓN MINERALÓGICA DE ÓXIDOS DE FE Y CU</vt:lpstr>
      <vt:lpstr>Presentación de PowerPoint</vt:lpstr>
      <vt:lpstr>DIAGRAMA DE EH-PH</vt:lpstr>
      <vt:lpstr>DIAGRAMA DE PRESIÓN PARCIAL</vt:lpstr>
      <vt:lpstr>DEPÓSITOS EXÓTICOS</vt:lpstr>
      <vt:lpstr>EJEMPLO DISTRITO CHUQUICAMATA</vt:lpstr>
      <vt:lpstr>YACIMIENTOS EXÓTICOS</vt:lpstr>
      <vt:lpstr>Presentación de PowerPoint</vt:lpstr>
      <vt:lpstr>RESUMEN DE FORMACIÓN DEL ENRIQUECIMIENTO  SECUNDARIO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 YACIMIENTOS MINERALES</dc:title>
  <dc:creator>Ricardo</dc:creator>
  <cp:lastModifiedBy>Usuario1</cp:lastModifiedBy>
  <cp:revision>4</cp:revision>
  <dcterms:created xsi:type="dcterms:W3CDTF">2019-10-09T23:07:30Z</dcterms:created>
  <dcterms:modified xsi:type="dcterms:W3CDTF">2019-10-10T17:30:28Z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2019-10-09T00:00:00Z</vt:filetime>
  </property>
</Properties>
</file>