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7" r:id="rId2"/>
    <p:sldId id="281" r:id="rId3"/>
    <p:sldId id="282" r:id="rId4"/>
    <p:sldId id="259" r:id="rId5"/>
    <p:sldId id="258" r:id="rId6"/>
    <p:sldId id="260" r:id="rId7"/>
    <p:sldId id="261" r:id="rId8"/>
    <p:sldId id="283" r:id="rId9"/>
    <p:sldId id="284" r:id="rId10"/>
    <p:sldId id="262" r:id="rId11"/>
    <p:sldId id="263" r:id="rId12"/>
    <p:sldId id="264" r:id="rId13"/>
    <p:sldId id="265" r:id="rId14"/>
    <p:sldId id="273" r:id="rId15"/>
    <p:sldId id="267" r:id="rId16"/>
    <p:sldId id="266" r:id="rId17"/>
    <p:sldId id="268" r:id="rId18"/>
    <p:sldId id="270" r:id="rId19"/>
    <p:sldId id="269" r:id="rId20"/>
    <p:sldId id="271" r:id="rId21"/>
    <p:sldId id="272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57" autoAdjust="0"/>
  </p:normalViewPr>
  <p:slideViewPr>
    <p:cSldViewPr>
      <p:cViewPr varScale="1">
        <p:scale>
          <a:sx n="99" d="100"/>
          <a:sy n="99" d="100"/>
        </p:scale>
        <p:origin x="19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C72DF-5F37-4238-B81B-50BDB3EADC1F}" type="datetimeFigureOut">
              <a:rPr lang="es-CL" smtClean="0"/>
              <a:t>03-10-2019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83E54-0E9D-4EB2-AC20-F42A3A8550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15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3E54-0E9D-4EB2-AC20-F42A3A8550FB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33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3E54-0E9D-4EB2-AC20-F42A3A8550FB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224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83E54-0E9D-4EB2-AC20-F42A3A8550FB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1627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Brechas </a:t>
            </a:r>
            <a:r>
              <a:rPr lang="es-CL" dirty="0" err="1"/>
              <a:t>magmáticas</a:t>
            </a:r>
            <a:r>
              <a:rPr lang="es-CL" baseline="0" dirty="0"/>
              <a:t> hidrotermales o chimeneas de brecha</a:t>
            </a:r>
            <a:endParaRPr lang="es-CL" dirty="0"/>
          </a:p>
          <a:p>
            <a:r>
              <a:rPr lang="es-CL" dirty="0"/>
              <a:t>Cuerpos asociados  a intrusivos,</a:t>
            </a:r>
            <a:r>
              <a:rPr lang="es-CL" baseline="0" dirty="0"/>
              <a:t> batolitos o stocks intrusivos estériles </a:t>
            </a:r>
          </a:p>
          <a:p>
            <a:r>
              <a:rPr lang="es-CL" baseline="0" dirty="0"/>
              <a:t>Emplazamientos  de 1 a 3.6km</a:t>
            </a:r>
          </a:p>
          <a:p>
            <a:r>
              <a:rPr lang="es-CL" baseline="0" dirty="0"/>
              <a:t>Diámetro :50 a 300m, </a:t>
            </a:r>
            <a:r>
              <a:rPr lang="es-CL" baseline="0" dirty="0" err="1"/>
              <a:t>dimensiión</a:t>
            </a:r>
            <a:r>
              <a:rPr lang="es-CL" baseline="0" dirty="0"/>
              <a:t> vertical 720-850m</a:t>
            </a:r>
          </a:p>
          <a:p>
            <a:r>
              <a:rPr lang="es-CL" baseline="0" dirty="0"/>
              <a:t>Fragmentos angulosos a </a:t>
            </a:r>
            <a:r>
              <a:rPr lang="es-CL" baseline="0" dirty="0" err="1"/>
              <a:t>subredondeados</a:t>
            </a:r>
            <a:r>
              <a:rPr lang="es-CL" baseline="0" dirty="0"/>
              <a:t> , desde cm a decenas de </a:t>
            </a:r>
            <a:r>
              <a:rPr lang="es-CL" baseline="0" dirty="0" err="1"/>
              <a:t>mts</a:t>
            </a:r>
            <a:r>
              <a:rPr lang="es-CL" baseline="0" dirty="0"/>
              <a:t>.</a:t>
            </a:r>
          </a:p>
          <a:p>
            <a:r>
              <a:rPr lang="es-CL" baseline="0" dirty="0"/>
              <a:t>En brechas con mayor </a:t>
            </a:r>
            <a:r>
              <a:rPr lang="es-CL" baseline="0" dirty="0" err="1"/>
              <a:t>redondeamiento</a:t>
            </a:r>
            <a:r>
              <a:rPr lang="es-CL" baseline="0" dirty="0"/>
              <a:t> de fragmentos se aprecia harina de roca por  </a:t>
            </a:r>
            <a:r>
              <a:rPr lang="es-CL" baseline="0" dirty="0" err="1"/>
              <a:t>por</a:t>
            </a:r>
            <a:r>
              <a:rPr lang="es-CL" baseline="0" dirty="0"/>
              <a:t> la atrición y molienda de los clastos.</a:t>
            </a:r>
          </a:p>
          <a:p>
            <a:r>
              <a:rPr lang="es-CL" baseline="0" dirty="0"/>
              <a:t>No existen evidencias  que siguieran movimientos significativos de los fragmentos de las brechas , generalmente los fragmentos parecen haber sido separados , y podrían volverse a su posición original como rompecabezas.</a:t>
            </a:r>
          </a:p>
          <a:p>
            <a:pPr>
              <a:buFontTx/>
              <a:buChar char="-"/>
            </a:pPr>
            <a:r>
              <a:rPr lang="es-CL" baseline="0" dirty="0"/>
              <a:t>Generalmente </a:t>
            </a:r>
            <a:r>
              <a:rPr lang="es-CL" baseline="0" dirty="0" err="1"/>
              <a:t>monolitológicas</a:t>
            </a:r>
            <a:endParaRPr lang="es-CL" baseline="0" dirty="0"/>
          </a:p>
          <a:p>
            <a:pPr>
              <a:buFontTx/>
              <a:buChar char="-"/>
            </a:pPr>
            <a:r>
              <a:rPr lang="es-CL" baseline="0" dirty="0"/>
              <a:t>Se encuentran inmediatamente sobre </a:t>
            </a:r>
            <a:r>
              <a:rPr lang="es-CL" baseline="0" dirty="0" err="1"/>
              <a:t>plutones</a:t>
            </a:r>
            <a:r>
              <a:rPr lang="es-CL" baseline="0" dirty="0"/>
              <a:t> o </a:t>
            </a:r>
            <a:r>
              <a:rPr lang="es-CL" baseline="0" dirty="0" err="1"/>
              <a:t>intusivos</a:t>
            </a: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3E54-0E9D-4EB2-AC20-F42A3A8550FB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4429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Brechas con</a:t>
            </a:r>
            <a:r>
              <a:rPr lang="es-CL" baseline="0" dirty="0"/>
              <a:t> matriz de turmalina</a:t>
            </a: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3E54-0E9D-4EB2-AC20-F42A3A8550FB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638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3E54-0E9D-4EB2-AC20-F42A3A8550FB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9594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CL" dirty="0"/>
              <a:t>A</a:t>
            </a:r>
            <a:r>
              <a:rPr lang="es-CL" baseline="0" dirty="0"/>
              <a:t> parte de la harina de roca, muchas de estas brechas tienen material </a:t>
            </a:r>
            <a:r>
              <a:rPr lang="es-CL" baseline="0" dirty="0" err="1"/>
              <a:t>tobaceo</a:t>
            </a:r>
            <a:r>
              <a:rPr lang="es-CL" baseline="0" dirty="0"/>
              <a:t> (juvenil). El material </a:t>
            </a:r>
            <a:r>
              <a:rPr lang="es-CL" baseline="0" dirty="0" err="1"/>
              <a:t>comunmente</a:t>
            </a:r>
            <a:r>
              <a:rPr lang="es-CL" baseline="0" dirty="0"/>
              <a:t> se aproxima a la dacita en composición e incluye cristales enteros y fragmentos de cuarzo, biotita y feldespato.</a:t>
            </a:r>
          </a:p>
          <a:p>
            <a:pPr>
              <a:buFontTx/>
              <a:buChar char="-"/>
            </a:pPr>
            <a:r>
              <a:rPr lang="es-CL" baseline="0" dirty="0"/>
              <a:t>-</a:t>
            </a:r>
            <a:r>
              <a:rPr lang="es-CL" baseline="0" dirty="0" err="1"/>
              <a:t>Heterolíticas</a:t>
            </a:r>
            <a:endParaRPr lang="es-CL" baseline="0" dirty="0"/>
          </a:p>
          <a:p>
            <a:pPr>
              <a:buFontTx/>
              <a:buChar char="-"/>
            </a:pPr>
            <a:r>
              <a:rPr lang="es-CL" baseline="0" dirty="0"/>
              <a:t>Matriz soportadas</a:t>
            </a:r>
          </a:p>
          <a:p>
            <a:pPr>
              <a:buFontTx/>
              <a:buChar char="-"/>
            </a:pPr>
            <a:r>
              <a:rPr lang="es-CL" baseline="0" dirty="0" err="1"/>
              <a:t>Clatos</a:t>
            </a:r>
            <a:r>
              <a:rPr lang="es-CL" baseline="0" dirty="0"/>
              <a:t> </a:t>
            </a:r>
            <a:r>
              <a:rPr lang="es-CL" baseline="0" dirty="0" err="1"/>
              <a:t>subangulosos</a:t>
            </a:r>
            <a:r>
              <a:rPr lang="es-CL" baseline="0" dirty="0"/>
              <a:t> a redondeados</a:t>
            </a:r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3E54-0E9D-4EB2-AC20-F42A3A8550FB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5655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3E54-0E9D-4EB2-AC20-F42A3A8550FB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19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3E54-0E9D-4EB2-AC20-F42A3A8550FB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7186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83E54-0E9D-4EB2-AC20-F42A3A8550FB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568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49B2-D124-43C6-9BD7-5D8AA00DA995}" type="datetimeFigureOut">
              <a:rPr lang="es-CL" smtClean="0"/>
              <a:t>03-10-2019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19BC-DE77-4E79-9E2E-0F8FF158F6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001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49B2-D124-43C6-9BD7-5D8AA00DA995}" type="datetimeFigureOut">
              <a:rPr lang="es-CL" smtClean="0"/>
              <a:t>03-10-2019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19BC-DE77-4E79-9E2E-0F8FF158F6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360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49B2-D124-43C6-9BD7-5D8AA00DA995}" type="datetimeFigureOut">
              <a:rPr lang="es-CL" smtClean="0"/>
              <a:t>03-10-2019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19BC-DE77-4E79-9E2E-0F8FF158F6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6070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49B2-D124-43C6-9BD7-5D8AA00DA995}" type="datetimeFigureOut">
              <a:rPr lang="es-CL" smtClean="0"/>
              <a:t>03-10-2019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19BC-DE77-4E79-9E2E-0F8FF158F6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8191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49B2-D124-43C6-9BD7-5D8AA00DA995}" type="datetimeFigureOut">
              <a:rPr lang="es-CL" smtClean="0"/>
              <a:t>03-10-2019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19BC-DE77-4E79-9E2E-0F8FF158F6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7811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49B2-D124-43C6-9BD7-5D8AA00DA995}" type="datetimeFigureOut">
              <a:rPr lang="es-CL" smtClean="0"/>
              <a:t>03-10-2019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19BC-DE77-4E79-9E2E-0F8FF158F6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629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49B2-D124-43C6-9BD7-5D8AA00DA995}" type="datetimeFigureOut">
              <a:rPr lang="es-CL" smtClean="0"/>
              <a:t>03-10-2019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19BC-DE77-4E79-9E2E-0F8FF158F6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835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49B2-D124-43C6-9BD7-5D8AA00DA995}" type="datetimeFigureOut">
              <a:rPr lang="es-CL" smtClean="0"/>
              <a:t>03-10-2019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19BC-DE77-4E79-9E2E-0F8FF158F6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812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49B2-D124-43C6-9BD7-5D8AA00DA995}" type="datetimeFigureOut">
              <a:rPr lang="es-CL" smtClean="0"/>
              <a:t>03-10-2019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19BC-DE77-4E79-9E2E-0F8FF158F6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331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49B2-D124-43C6-9BD7-5D8AA00DA995}" type="datetimeFigureOut">
              <a:rPr lang="es-CL" smtClean="0"/>
              <a:t>03-10-2019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19BC-DE77-4E79-9E2E-0F8FF158F6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423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49B2-D124-43C6-9BD7-5D8AA00DA995}" type="datetimeFigureOut">
              <a:rPr lang="es-CL" smtClean="0"/>
              <a:t>03-10-2019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19BC-DE77-4E79-9E2E-0F8FF158F6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92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49B2-D124-43C6-9BD7-5D8AA00DA995}" type="datetimeFigureOut">
              <a:rPr lang="es-CL" smtClean="0"/>
              <a:t>03-10-2019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19BC-DE77-4E79-9E2E-0F8FF158F6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153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49B2-D124-43C6-9BD7-5D8AA00DA995}" type="datetimeFigureOut">
              <a:rPr lang="es-CL" smtClean="0"/>
              <a:t>03-10-2019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19BC-DE77-4E79-9E2E-0F8FF158F6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464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76F049B2-D124-43C6-9BD7-5D8AA00DA995}" type="datetimeFigureOut">
              <a:rPr lang="es-CL" smtClean="0"/>
              <a:t>03-10-2019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A7D119BC-DE77-4E79-9E2E-0F8FF158F6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375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6F049B2-D124-43C6-9BD7-5D8AA00DA995}" type="datetimeFigureOut">
              <a:rPr lang="es-CL" smtClean="0"/>
              <a:t>03-10-2019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7D119BC-DE77-4E79-9E2E-0F8FF158F6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483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788024" y="709539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latin typeface="Calibri" pitchFamily="34" charset="0"/>
                <a:cs typeface="Calibri" pitchFamily="34" charset="0"/>
              </a:rPr>
              <a:t>Introducción a Yacimientos Minerales</a:t>
            </a:r>
          </a:p>
          <a:p>
            <a:pPr algn="r"/>
            <a:r>
              <a:rPr lang="es-CL" dirty="0">
                <a:latin typeface="Calibri" pitchFamily="34" charset="0"/>
                <a:cs typeface="Calibri" pitchFamily="34" charset="0"/>
              </a:rPr>
              <a:t>Primavera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328498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/>
              <a:t>LABORATORIO </a:t>
            </a:r>
          </a:p>
          <a:p>
            <a:pPr algn="ctr"/>
            <a:r>
              <a:rPr lang="es-CL" sz="3600" b="1" dirty="0"/>
              <a:t>BRECHAS Y VETILLAS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38965"/>
            <a:ext cx="3254896" cy="105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3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6921734" cy="468052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436096" y="6309320"/>
            <a:ext cx="4104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Tomado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de Corbett &amp; Leach, 1998.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635041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Magmática Hidrotermal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5208" y="83671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MAGMÁTICA-HIDROTERMAL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395536" y="2132856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L" b="1" dirty="0"/>
              <a:t>ORIGEN</a:t>
            </a:r>
            <a:r>
              <a:rPr lang="es-CL" dirty="0"/>
              <a:t>: </a:t>
            </a:r>
            <a:r>
              <a:rPr lang="es-CL" dirty="0" err="1"/>
              <a:t>Exolución</a:t>
            </a:r>
            <a:r>
              <a:rPr lang="es-CL" dirty="0"/>
              <a:t> violenta de volátiles desde una intrusión, seguida de colapso gravitacional.</a:t>
            </a: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L" dirty="0"/>
              <a:t>Nivel de emplazamiento </a:t>
            </a:r>
            <a:r>
              <a:rPr lang="es-CL" b="1" dirty="0">
                <a:solidFill>
                  <a:srgbClr val="00B0F0"/>
                </a:solidFill>
              </a:rPr>
              <a:t>profundo</a:t>
            </a:r>
            <a:r>
              <a:rPr lang="es-CL" dirty="0"/>
              <a:t> a nivel de pórfidos. No necesita tener emisión a la superficie.</a:t>
            </a: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L" dirty="0"/>
              <a:t>Cuarzo-sulfuros, </a:t>
            </a:r>
            <a:r>
              <a:rPr lang="es-CL" dirty="0" err="1"/>
              <a:t>Au</a:t>
            </a:r>
            <a:r>
              <a:rPr lang="es-C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s-CL" dirty="0" err="1"/>
              <a:t>Cu</a:t>
            </a:r>
            <a:r>
              <a:rPr lang="es-CL" dirty="0"/>
              <a:t>, gradando a carbonatos de metales base 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s-CL" dirty="0"/>
              <a:t> Au.</a:t>
            </a: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L" b="1" dirty="0"/>
              <a:t>ALTERACIÓN</a:t>
            </a:r>
            <a:r>
              <a:rPr lang="es-CL" dirty="0"/>
              <a:t>: </a:t>
            </a:r>
            <a:r>
              <a:rPr lang="es-CL" b="1" dirty="0">
                <a:solidFill>
                  <a:srgbClr val="00B0F0"/>
                </a:solidFill>
              </a:rPr>
              <a:t>cuarzo-sericita; biotita, </a:t>
            </a:r>
            <a:r>
              <a:rPr lang="es-CL" b="1" dirty="0" err="1">
                <a:solidFill>
                  <a:srgbClr val="00B0F0"/>
                </a:solidFill>
              </a:rPr>
              <a:t>feld</a:t>
            </a:r>
            <a:r>
              <a:rPr lang="es-CL" b="1" dirty="0">
                <a:solidFill>
                  <a:srgbClr val="00B0F0"/>
                </a:solidFill>
              </a:rPr>
              <a:t>-K; clorita, actinolita, epidota; turmalina negra (chorlo).</a:t>
            </a: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CL" b="1" dirty="0">
              <a:solidFill>
                <a:srgbClr val="00B0F0"/>
              </a:solidFill>
            </a:endParaRP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L" b="1" dirty="0"/>
              <a:t>MATRIZ</a:t>
            </a:r>
            <a:r>
              <a:rPr lang="es-CL" dirty="0"/>
              <a:t>: harina de roca. Puede tener espacios abiertos u oquedades.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endParaRPr lang="es-CL" dirty="0"/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L" dirty="0"/>
              <a:t>Generalmente son </a:t>
            </a:r>
            <a:r>
              <a:rPr lang="es-CL" dirty="0" err="1"/>
              <a:t>monolitológicas</a:t>
            </a:r>
            <a:r>
              <a:rPr lang="es-CL" dirty="0"/>
              <a:t>, con fragmentos subangulosos a </a:t>
            </a:r>
            <a:r>
              <a:rPr lang="es-CL" dirty="0" err="1"/>
              <a:t>subredondeados</a:t>
            </a:r>
            <a:r>
              <a:rPr lang="es-CL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257" y="836712"/>
            <a:ext cx="7345005" cy="4536504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187624" y="5589240"/>
            <a:ext cx="70202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Brecha </a:t>
            </a:r>
            <a:r>
              <a:rPr kumimoji="0" lang="es-C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Magmático</a:t>
            </a:r>
            <a:r>
              <a:rPr kumimoji="0" 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-Hidrotermal con matriz de turmalina y sulfuros de Cu y Fe. Mina Dos Amigos, </a:t>
            </a:r>
            <a:r>
              <a:rPr kumimoji="0" lang="es-C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Domeyko</a:t>
            </a:r>
            <a:r>
              <a:rPr kumimoji="0" 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Tomado de apuntes de Metalogénesis, V. </a:t>
            </a:r>
            <a:r>
              <a:rPr kumimoji="0" lang="es-C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Maksaev</a:t>
            </a:r>
            <a:r>
              <a:rPr kumimoji="0" 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2420888"/>
            <a:ext cx="7524750" cy="311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/>
          <p:nvPr/>
        </p:nvSpPr>
        <p:spPr>
          <a:xfrm>
            <a:off x="3131840" y="6206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TURMALINA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516216" y="5661248"/>
            <a:ext cx="18361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Dureza</a:t>
            </a:r>
            <a:r>
              <a:rPr lang="en-US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: 7 - 7,5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rfidos BXTurmal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541096" cy="49133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551723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BRECHA HIDROTERMAL CON MATRIZ DE TURMALINA. EL TENIENTE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554" y="404664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/>
              <a:t>BRECHAS </a:t>
            </a:r>
          </a:p>
          <a:p>
            <a:pPr algn="ctr"/>
            <a:r>
              <a:rPr lang="es-CL" sz="4000" b="1" dirty="0"/>
              <a:t>FREATOMAGMÁTICAS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906225" y="2204864"/>
            <a:ext cx="7629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L" b="1" dirty="0"/>
              <a:t>ORIGEN</a:t>
            </a:r>
            <a:r>
              <a:rPr lang="es-CL" dirty="0"/>
              <a:t>: Explosión </a:t>
            </a:r>
            <a:r>
              <a:rPr lang="es-CL" dirty="0" err="1"/>
              <a:t>freatomagmática</a:t>
            </a:r>
            <a:r>
              <a:rPr lang="es-CL" dirty="0"/>
              <a:t> por emisión de volátiles y calentamiento violento de aguas subterráneas.</a:t>
            </a: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L" b="1" dirty="0"/>
              <a:t>MINERALIZACIÓN</a:t>
            </a:r>
            <a:r>
              <a:rPr lang="es-CL" dirty="0"/>
              <a:t>: carbonato de metales base + Au-Cu de alta </a:t>
            </a:r>
            <a:r>
              <a:rPr lang="es-CL" dirty="0" err="1"/>
              <a:t>sulfuración</a:t>
            </a:r>
            <a:r>
              <a:rPr lang="es-CL" dirty="0"/>
              <a:t>.</a:t>
            </a: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L" b="1" dirty="0"/>
              <a:t>ALTERACIÓN</a:t>
            </a:r>
            <a:r>
              <a:rPr lang="es-CL" dirty="0"/>
              <a:t>: </a:t>
            </a:r>
            <a:r>
              <a:rPr lang="es-CL" b="1" dirty="0" err="1">
                <a:solidFill>
                  <a:srgbClr val="00B0F0"/>
                </a:solidFill>
              </a:rPr>
              <a:t>illita</a:t>
            </a:r>
            <a:r>
              <a:rPr lang="es-CL" b="1" dirty="0">
                <a:solidFill>
                  <a:srgbClr val="00B0F0"/>
                </a:solidFill>
              </a:rPr>
              <a:t> a </a:t>
            </a:r>
            <a:r>
              <a:rPr lang="es-CL" b="1" dirty="0" err="1">
                <a:solidFill>
                  <a:srgbClr val="00B0F0"/>
                </a:solidFill>
              </a:rPr>
              <a:t>smectita</a:t>
            </a:r>
            <a:r>
              <a:rPr lang="es-CL" b="1" dirty="0">
                <a:solidFill>
                  <a:srgbClr val="00B0F0"/>
                </a:solidFill>
              </a:rPr>
              <a:t> y pirita finamente diseminada</a:t>
            </a:r>
            <a:r>
              <a:rPr lang="es-CL" dirty="0"/>
              <a:t>.</a:t>
            </a: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L" dirty="0"/>
              <a:t>Harina de roca + material </a:t>
            </a:r>
            <a:r>
              <a:rPr lang="es-CL" dirty="0" err="1"/>
              <a:t>tobáceo</a:t>
            </a:r>
            <a:r>
              <a:rPr lang="es-CL" dirty="0"/>
              <a:t> (juvenil).</a:t>
            </a: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L" dirty="0"/>
              <a:t>Matriz soportadas, clastos subangulosos a redondeados.</a:t>
            </a: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L" dirty="0"/>
              <a:t>Ejemplo: Brecha </a:t>
            </a:r>
            <a:r>
              <a:rPr lang="es-CL" dirty="0" err="1"/>
              <a:t>Braden</a:t>
            </a:r>
            <a:r>
              <a:rPr lang="es-CL" dirty="0"/>
              <a:t>, El Teniente.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434" y="1508720"/>
            <a:ext cx="7429500" cy="480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66184" y="6309320"/>
            <a:ext cx="36359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600" dirty="0"/>
              <a:t>Tomado de </a:t>
            </a:r>
            <a:r>
              <a:rPr lang="es-CL" sz="1600" dirty="0" err="1"/>
              <a:t>Corbett</a:t>
            </a:r>
            <a:r>
              <a:rPr lang="es-CL" sz="1600" dirty="0"/>
              <a:t> &amp; </a:t>
            </a:r>
            <a:r>
              <a:rPr lang="es-CL" sz="1600" dirty="0" err="1"/>
              <a:t>Leach</a:t>
            </a:r>
            <a:r>
              <a:rPr lang="es-CL" sz="1600" dirty="0"/>
              <a:t>, 1998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827584" y="62068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BRECHAS FREATOMAGMÁTICAS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5472608" cy="5245634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83668" y="5733256"/>
            <a:ext cx="6264696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Brecha matriz-soportada </a:t>
            </a:r>
            <a:r>
              <a:rPr kumimoji="0" lang="es-CL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polimíctica</a:t>
            </a:r>
            <a:r>
              <a:rPr kumimoji="0" lang="es-CL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con alteración </a:t>
            </a:r>
            <a:r>
              <a:rPr kumimoji="0" lang="es-CL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sericita</a:t>
            </a:r>
            <a:r>
              <a:rPr kumimoji="0" lang="es-CL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-arcillas-clorita. Abundante polvo de roca. Brecha </a:t>
            </a:r>
            <a:r>
              <a:rPr kumimoji="0" lang="es-CL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Braden</a:t>
            </a:r>
            <a:r>
              <a:rPr kumimoji="0" lang="es-CL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, El Teniente. Tomado de apuntes de Metalogénesis, V. </a:t>
            </a:r>
            <a:r>
              <a:rPr kumimoji="0" lang="es-CL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Maksaev</a:t>
            </a:r>
            <a:r>
              <a:rPr kumimoji="0" lang="es-CL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67544" y="69269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/>
              <a:t>BRECHAS FREÁTICAS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831032" y="2348880"/>
            <a:ext cx="762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L" b="1" dirty="0"/>
              <a:t>ORIGEN</a:t>
            </a:r>
            <a:r>
              <a:rPr lang="es-CL" dirty="0"/>
              <a:t>: Explosión hidrotermal por descompresión de aguas geotermales y su vaporización violenta (“</a:t>
            </a:r>
            <a:r>
              <a:rPr lang="es-CL" dirty="0" err="1"/>
              <a:t>flashing</a:t>
            </a:r>
            <a:r>
              <a:rPr lang="es-CL" dirty="0"/>
              <a:t>”).</a:t>
            </a: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L" dirty="0"/>
              <a:t>Nivel de emplazamiento superficial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˂1 Km (formación de </a:t>
            </a:r>
            <a:r>
              <a:rPr lang="es-CL" dirty="0" err="1">
                <a:latin typeface="Arial" panose="020B0604020202020204" pitchFamily="34" charset="0"/>
                <a:cs typeface="Arial" panose="020B0604020202020204" pitchFamily="34" charset="0"/>
              </a:rPr>
              <a:t>sinter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silíceos).</a:t>
            </a: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L" b="1" dirty="0"/>
              <a:t>MINERALIZACIÓN</a:t>
            </a:r>
            <a:r>
              <a:rPr lang="es-CL" dirty="0"/>
              <a:t>: </a:t>
            </a:r>
            <a:r>
              <a:rPr lang="es-CL" dirty="0" err="1"/>
              <a:t>epitermales</a:t>
            </a:r>
            <a:r>
              <a:rPr lang="es-CL" dirty="0"/>
              <a:t> (Au-Ag, adularia-sericita).</a:t>
            </a: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L" b="1" dirty="0"/>
              <a:t>ALTERACIÓN</a:t>
            </a:r>
            <a:r>
              <a:rPr lang="es-CL" dirty="0"/>
              <a:t>: </a:t>
            </a:r>
            <a:r>
              <a:rPr lang="es-CL" b="1" dirty="0">
                <a:solidFill>
                  <a:srgbClr val="00B0F0"/>
                </a:solidFill>
              </a:rPr>
              <a:t>sílice fina y pirita, gradando a argílica avanzada.</a:t>
            </a:r>
            <a:endParaRPr lang="es-CL" dirty="0"/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L" dirty="0"/>
              <a:t>Fragmentos angulosos de derivación local.</a:t>
            </a: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L" b="1" dirty="0"/>
              <a:t>MATRIZ</a:t>
            </a:r>
            <a:r>
              <a:rPr lang="es-CL" dirty="0"/>
              <a:t>: sílice-pirita.</a:t>
            </a: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CL" dirty="0"/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L" dirty="0"/>
              <a:t>Presencia de espacios abiertos (oquedades).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7221537" cy="4525963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932040" y="6165304"/>
            <a:ext cx="343780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Tomado de </a:t>
            </a:r>
            <a:r>
              <a:rPr kumimoji="0" lang="es-C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Corbett</a:t>
            </a:r>
            <a:r>
              <a:rPr kumimoji="0" 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&amp; </a:t>
            </a:r>
            <a:r>
              <a:rPr kumimoji="0" lang="es-C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Leach</a:t>
            </a:r>
            <a:r>
              <a:rPr kumimoji="0" 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1998</a:t>
            </a:r>
            <a:r>
              <a:rPr kumimoji="0" lang="es-CL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539552" y="550333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/>
              <a:t>BRECHAS FREÁTICAS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Control de entrada (10 min)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9997" y="2222287"/>
            <a:ext cx="7938467" cy="3636510"/>
          </a:xfrm>
        </p:spPr>
        <p:txBody>
          <a:bodyPr/>
          <a:lstStyle/>
          <a:p>
            <a:r>
              <a:rPr lang="es-CL" dirty="0"/>
              <a:t>1) Nombre 3 elementos que componen las brechas.</a:t>
            </a:r>
          </a:p>
          <a:p>
            <a:r>
              <a:rPr lang="es-CL" dirty="0"/>
              <a:t>2) Nombre 3 mecanismos de generación de brechas.</a:t>
            </a:r>
          </a:p>
          <a:p>
            <a:r>
              <a:rPr lang="es-CL" dirty="0"/>
              <a:t>3) Nombre los 3 tipos de brechas principales.</a:t>
            </a:r>
          </a:p>
          <a:p>
            <a:r>
              <a:rPr lang="es-CL" dirty="0"/>
              <a:t>4) ¿Cuáles son los 3 tipos de vetillas propuestas por </a:t>
            </a:r>
            <a:r>
              <a:rPr lang="es-CL" dirty="0" err="1"/>
              <a:t>Gustafson</a:t>
            </a:r>
            <a:r>
              <a:rPr lang="es-CL" dirty="0"/>
              <a:t> y </a:t>
            </a:r>
            <a:r>
              <a:rPr lang="es-CL" dirty="0" err="1"/>
              <a:t>Hunt</a:t>
            </a:r>
            <a:r>
              <a:rPr lang="es-CL" dirty="0"/>
              <a:t>?</a:t>
            </a:r>
          </a:p>
          <a:p>
            <a:r>
              <a:rPr lang="es-CL" dirty="0"/>
              <a:t>5) ¿Cuándo ocurre la </a:t>
            </a:r>
            <a:r>
              <a:rPr lang="es-CL" dirty="0" err="1"/>
              <a:t>brechización</a:t>
            </a:r>
            <a:r>
              <a:rPr lang="es-CL" dirty="0"/>
              <a:t> hidrotermal?</a:t>
            </a:r>
          </a:p>
          <a:p>
            <a:r>
              <a:rPr lang="es-CL" dirty="0"/>
              <a:t>6) En cuanto a las variaciones en el % de matriz, nombre 2 tipos de brechas.</a:t>
            </a:r>
          </a:p>
        </p:txBody>
      </p:sp>
    </p:spTree>
    <p:extLst>
      <p:ext uri="{BB962C8B-B14F-4D97-AF65-F5344CB8AC3E}">
        <p14:creationId xmlns:p14="http://schemas.microsoft.com/office/powerpoint/2010/main" val="1478926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450850" y="1930400"/>
            <a:ext cx="76327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450850" y="1930400"/>
            <a:ext cx="76327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160396"/>
              </p:ext>
            </p:extLst>
          </p:nvPr>
        </p:nvGraphicFramePr>
        <p:xfrm>
          <a:off x="1075110" y="2132856"/>
          <a:ext cx="7241306" cy="4227269"/>
        </p:xfrm>
        <a:graphic>
          <a:graphicData uri="http://schemas.openxmlformats.org/drawingml/2006/table">
            <a:tbl>
              <a:tblPr/>
              <a:tblGrid>
                <a:gridCol w="2968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2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430">
                <a:tc>
                  <a:txBody>
                    <a:bodyPr/>
                    <a:lstStyle/>
                    <a:p>
                      <a:pPr marL="88900">
                        <a:lnSpc>
                          <a:spcPts val="219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Parámetros</a:t>
                      </a:r>
                      <a:endParaRPr lang="es-CL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74700">
                        <a:lnSpc>
                          <a:spcPts val="219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Características</a:t>
                      </a:r>
                      <a:endParaRPr lang="es-CL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430">
                <a:tc>
                  <a:txBody>
                    <a:bodyPr/>
                    <a:lstStyle/>
                    <a:p>
                      <a:pPr marL="88900">
                        <a:lnSpc>
                          <a:spcPts val="219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Calibri"/>
                        </a:rPr>
                        <a:t>Fragmentos o clastos</a:t>
                      </a:r>
                      <a:endParaRPr lang="es-CL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774700">
                        <a:lnSpc>
                          <a:spcPts val="219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Calibri"/>
                        </a:rPr>
                        <a:t>Monomícticos/polimícticos. Describir</a:t>
                      </a:r>
                      <a:endParaRPr lang="es-CL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774700">
                        <a:lnSpc>
                          <a:spcPts val="215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Times New Roman"/>
                          <a:cs typeface="Calibri"/>
                        </a:rPr>
                        <a:t>litología</a:t>
                      </a:r>
                      <a:r>
                        <a:rPr lang="en-US" sz="1400" dirty="0"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en-US" sz="1400" dirty="0" err="1">
                          <a:latin typeface="Calibri"/>
                          <a:ea typeface="Times New Roman"/>
                          <a:cs typeface="Calibri"/>
                        </a:rPr>
                        <a:t>porcentaje</a:t>
                      </a:r>
                      <a:r>
                        <a:rPr lang="en-US" sz="14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Times New Roman"/>
                          <a:cs typeface="Calibri"/>
                        </a:rPr>
                        <a:t>relativo</a:t>
                      </a:r>
                      <a:r>
                        <a:rPr lang="en-US" sz="1400" dirty="0"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en-US" sz="1400" dirty="0" err="1">
                          <a:latin typeface="Calibri"/>
                          <a:ea typeface="Times New Roman"/>
                          <a:cs typeface="Calibri"/>
                        </a:rPr>
                        <a:t>alteraciones</a:t>
                      </a:r>
                      <a:r>
                        <a:rPr lang="en-US" sz="1400" dirty="0">
                          <a:latin typeface="Calibri"/>
                          <a:ea typeface="Times New Roman"/>
                          <a:cs typeface="Calibri"/>
                        </a:rPr>
                        <a:t>, etc.</a:t>
                      </a:r>
                      <a:endParaRPr lang="es-CL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430">
                <a:tc>
                  <a:txBody>
                    <a:bodyPr/>
                    <a:lstStyle/>
                    <a:p>
                      <a:pPr marL="88900">
                        <a:lnSpc>
                          <a:spcPts val="219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Calibri"/>
                        </a:rPr>
                        <a:t>Forma de fragmentos</a:t>
                      </a:r>
                      <a:endParaRPr lang="es-CL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774700">
                        <a:lnSpc>
                          <a:spcPts val="219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Calibri"/>
                        </a:rPr>
                        <a:t>Redondeados, angulosos,</a:t>
                      </a:r>
                      <a:endParaRPr lang="es-CL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774700">
                        <a:lnSpc>
                          <a:spcPts val="21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Calibri"/>
                        </a:rPr>
                        <a:t>rectangulares, irregulares o regulares,</a:t>
                      </a:r>
                      <a:endParaRPr lang="es-CL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774700">
                        <a:lnSpc>
                          <a:spcPts val="21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Calibri"/>
                        </a:rPr>
                        <a:t>etc.</a:t>
                      </a:r>
                      <a:endParaRPr lang="es-CL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430">
                <a:tc>
                  <a:txBody>
                    <a:bodyPr/>
                    <a:lstStyle/>
                    <a:p>
                      <a:pPr marL="88900">
                        <a:lnSpc>
                          <a:spcPts val="219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Times New Roman"/>
                          <a:cs typeface="Calibri"/>
                        </a:rPr>
                        <a:t>Matriz</a:t>
                      </a:r>
                      <a:endParaRPr lang="es-CL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774700">
                        <a:lnSpc>
                          <a:spcPts val="219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latin typeface="Calibri"/>
                          <a:ea typeface="Times New Roman"/>
                          <a:cs typeface="Calibri"/>
                        </a:rPr>
                        <a:t>% en la brecha y su composición</a:t>
                      </a:r>
                      <a:endParaRPr lang="es-CL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774700">
                        <a:lnSpc>
                          <a:spcPts val="21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Calibri"/>
                        </a:rPr>
                        <a:t>(cristales, fragmentos pequeños, etc.).</a:t>
                      </a:r>
                      <a:endParaRPr lang="es-CL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marL="88900">
                        <a:lnSpc>
                          <a:spcPts val="219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Calibri"/>
                        </a:rPr>
                        <a:t>Cemento</a:t>
                      </a:r>
                      <a:endParaRPr lang="es-CL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774700">
                        <a:lnSpc>
                          <a:spcPts val="219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latin typeface="Calibri"/>
                          <a:ea typeface="Times New Roman"/>
                          <a:cs typeface="Calibri"/>
                        </a:rPr>
                        <a:t>Mineral que lo constituye. Ejemplo:</a:t>
                      </a:r>
                      <a:endParaRPr lang="es-CL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774700">
                        <a:lnSpc>
                          <a:spcPts val="2150"/>
                        </a:lnSpc>
                        <a:spcAft>
                          <a:spcPts val="0"/>
                        </a:spcAft>
                      </a:pPr>
                      <a:r>
                        <a:rPr lang="es-CL" sz="1400">
                          <a:latin typeface="Calibri"/>
                          <a:ea typeface="Times New Roman"/>
                          <a:cs typeface="Calibri"/>
                        </a:rPr>
                        <a:t>turmalina, cuarzo, alunita, biotita, etc.</a:t>
                      </a:r>
                      <a:endParaRPr lang="es-CL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209">
                <a:tc>
                  <a:txBody>
                    <a:bodyPr/>
                    <a:lstStyle/>
                    <a:p>
                      <a:pPr marL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/>
                          <a:ea typeface="Times New Roman"/>
                          <a:cs typeface="Calibri"/>
                        </a:rPr>
                        <a:t>Cavidades</a:t>
                      </a:r>
                      <a:r>
                        <a:rPr lang="en-US" sz="1400" dirty="0">
                          <a:latin typeface="Calibri"/>
                          <a:ea typeface="Times New Roman"/>
                          <a:cs typeface="Calibri"/>
                        </a:rPr>
                        <a:t> u </a:t>
                      </a:r>
                      <a:r>
                        <a:rPr lang="en-US" sz="1400" dirty="0" err="1">
                          <a:latin typeface="Calibri"/>
                          <a:ea typeface="Times New Roman"/>
                          <a:cs typeface="Calibri"/>
                        </a:rPr>
                        <a:t>oquedades</a:t>
                      </a:r>
                      <a:endParaRPr lang="es-CL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774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Times New Roman"/>
                          <a:cs typeface="Calibri"/>
                        </a:rPr>
                        <a:t>%, forma, </a:t>
                      </a:r>
                      <a:r>
                        <a:rPr lang="en-US" sz="1400" dirty="0" err="1">
                          <a:latin typeface="Calibri"/>
                          <a:ea typeface="Times New Roman"/>
                          <a:cs typeface="Calibri"/>
                        </a:rPr>
                        <a:t>relleno</a:t>
                      </a:r>
                      <a:r>
                        <a:rPr lang="en-US" sz="1400" dirty="0"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lang="es-CL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0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1430">
                <a:tc>
                  <a:txBody>
                    <a:bodyPr/>
                    <a:lstStyle/>
                    <a:p>
                      <a:pPr marL="88900">
                        <a:lnSpc>
                          <a:spcPts val="219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Calibri"/>
                        </a:rPr>
                        <a:t>Alteración hidrotermal</a:t>
                      </a:r>
                      <a:endParaRPr lang="es-CL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774700">
                        <a:lnSpc>
                          <a:spcPts val="219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Calibri"/>
                        </a:rPr>
                        <a:t>Asociación mineral, T, pH.</a:t>
                      </a:r>
                      <a:endParaRPr lang="es-CL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0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" name="TextBox 4"/>
          <p:cNvSpPr txBox="1"/>
          <p:nvPr/>
        </p:nvSpPr>
        <p:spPr>
          <a:xfrm>
            <a:off x="683568" y="380148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/>
              <a:t>PARÁMETROS PARA DESCRIPCIÓN DE BRECHAS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286500" cy="4725988"/>
          </a:xfrm>
          <a:prstGeom prst="rect">
            <a:avLst/>
          </a:prstGeom>
          <a:noFill/>
        </p:spPr>
      </p:pic>
      <p:sp>
        <p:nvSpPr>
          <p:cNvPr id="4" name="TextBox 4"/>
          <p:cNvSpPr txBox="1"/>
          <p:nvPr/>
        </p:nvSpPr>
        <p:spPr>
          <a:xfrm>
            <a:off x="550454" y="40466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/>
              <a:t>VARIEDADES TEXTURALES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9592" y="2564904"/>
            <a:ext cx="7272808" cy="31683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lang="es-ES_tradnl" sz="2000" b="1" noProof="0" dirty="0"/>
              <a:t>V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etillas típicas de pórfidos cupríferos 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tienen espesores de unos pocos cm. y muchas tienen pocos </a:t>
            </a:r>
            <a:r>
              <a:rPr kumimoji="0" lang="es-ES_tradn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mm.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de potencia.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endParaRPr lang="es-ES_tradnl" sz="2000" dirty="0"/>
          </a:p>
          <a:p>
            <a:pPr marL="365760" marR="0" lvl="0" indent="-256032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Las vetillas pueden tener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halos de alteración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visibles macroscópicamente, generalmente simétricamente a cada lado de la vetilla por difusión de componentes reactivos desde la venilla en los fluidos de poro de la roca encajadora.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9552" y="69269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/>
              <a:t>VETILLAS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2636912"/>
                <a:ext cx="4392488" cy="2616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es-MX" sz="2000" b="1" dirty="0"/>
                  <a:t>A: </a:t>
                </a:r>
                <a:r>
                  <a:rPr lang="es-MX" sz="2000" b="1" dirty="0" err="1"/>
                  <a:t>Qtz</a:t>
                </a:r>
                <a:r>
                  <a:rPr lang="es-MX" sz="2000" b="1" dirty="0"/>
                  <a:t>, </a:t>
                </a:r>
                <a:r>
                  <a:rPr lang="es-MX" sz="2000" b="1" dirty="0" err="1"/>
                  <a:t>feld</a:t>
                </a:r>
                <a:r>
                  <a:rPr lang="es-MX" sz="2000" b="1" dirty="0"/>
                  <a:t>-K, </a:t>
                </a:r>
                <a:r>
                  <a:rPr lang="es-MX" sz="2000" b="1" dirty="0" err="1"/>
                  <a:t>Anh</a:t>
                </a:r>
                <a:r>
                  <a:rPr lang="es-MX" sz="2000" b="1" dirty="0"/>
                  <a:t>; </a:t>
                </a:r>
                <a:r>
                  <a:rPr lang="es-MX" sz="2000" b="1" dirty="0" err="1"/>
                  <a:t>Cpy</a:t>
                </a:r>
                <a:r>
                  <a:rPr lang="es-MX" sz="2000" b="1" dirty="0"/>
                  <a:t>, Bo; halo de </a:t>
                </a:r>
                <a:r>
                  <a:rPr lang="es-MX" sz="2000" b="1" dirty="0" err="1"/>
                  <a:t>feld</a:t>
                </a:r>
                <a:r>
                  <a:rPr lang="es-MX" sz="2000" b="1" dirty="0"/>
                  <a:t>-k</a:t>
                </a:r>
              </a:p>
              <a:p>
                <a:pPr>
                  <a:lnSpc>
                    <a:spcPct val="90000"/>
                  </a:lnSpc>
                  <a:defRPr/>
                </a:pPr>
                <a:endParaRPr lang="es-MX" sz="2000" b="1" dirty="0"/>
              </a:p>
              <a:p>
                <a:pPr>
                  <a:lnSpc>
                    <a:spcPct val="90000"/>
                  </a:lnSpc>
                  <a:defRPr/>
                </a:pPr>
                <a:r>
                  <a:rPr lang="es-MX" sz="2000" b="1" dirty="0"/>
                  <a:t>B: </a:t>
                </a:r>
                <a:r>
                  <a:rPr lang="es-MX" sz="2000" b="1" dirty="0" err="1"/>
                  <a:t>Qtz</a:t>
                </a:r>
                <a:r>
                  <a:rPr lang="es-MX" sz="2000" b="1" dirty="0"/>
                  <a:t>, </a:t>
                </a:r>
                <a:r>
                  <a:rPr lang="es-MX" sz="2000" b="1" dirty="0" err="1"/>
                  <a:t>Anh</a:t>
                </a:r>
                <a:r>
                  <a:rPr lang="es-MX" sz="2000" b="1" dirty="0"/>
                  <a:t>; Mo, </a:t>
                </a:r>
                <a:r>
                  <a:rPr lang="es-MX" sz="2000" b="1" dirty="0" err="1"/>
                  <a:t>Cpy</a:t>
                </a:r>
                <a:r>
                  <a:rPr lang="es-MX" sz="2000" b="1" dirty="0"/>
                  <a:t>; sin halos</a:t>
                </a:r>
              </a:p>
              <a:p>
                <a:pPr>
                  <a:lnSpc>
                    <a:spcPct val="90000"/>
                  </a:lnSpc>
                  <a:defRPr/>
                </a:pPr>
                <a:endParaRPr lang="es-MX" sz="2000" b="1" dirty="0"/>
              </a:p>
              <a:p>
                <a:pPr>
                  <a:lnSpc>
                    <a:spcPct val="90000"/>
                  </a:lnSpc>
                  <a:defRPr/>
                </a:pPr>
                <a:r>
                  <a:rPr lang="es-MX" sz="2000" b="1" dirty="0"/>
                  <a:t>C: Ser verde, </a:t>
                </a:r>
                <a:r>
                  <a:rPr lang="es-MX" sz="2000" b="1" dirty="0" err="1"/>
                  <a:t>Bt</a:t>
                </a:r>
                <a:r>
                  <a:rPr lang="es-MX" sz="2000" b="1" dirty="0"/>
                  <a:t>, </a:t>
                </a:r>
                <a:r>
                  <a:rPr lang="es-MX" sz="2000" b="1" dirty="0" err="1"/>
                  <a:t>Anh</a:t>
                </a:r>
                <a:r>
                  <a:rPr lang="es-MX" sz="2000" b="1" dirty="0"/>
                  <a:t>, halos Ser verde</a:t>
                </a:r>
              </a:p>
              <a:p>
                <a:pPr>
                  <a:lnSpc>
                    <a:spcPct val="90000"/>
                  </a:lnSpc>
                  <a:defRPr/>
                </a:pPr>
                <a:endParaRPr lang="es-MX" sz="2000" b="1" dirty="0"/>
              </a:p>
              <a:p>
                <a:pPr>
                  <a:lnSpc>
                    <a:spcPct val="90000"/>
                  </a:lnSpc>
                  <a:defRPr/>
                </a:pPr>
                <a:r>
                  <a:rPr lang="es-MX" sz="2000" b="1" dirty="0"/>
                  <a:t>D: </a:t>
                </a:r>
                <a:r>
                  <a:rPr lang="es-MX" sz="2000" b="1" dirty="0" err="1"/>
                  <a:t>Py</a:t>
                </a:r>
                <a14:m>
                  <m:oMath xmlns:m="http://schemas.openxmlformats.org/officeDocument/2006/math">
                    <m:r>
                      <a:rPr lang="es-CL" sz="2000" i="1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s-MX" sz="2000" b="1" dirty="0" err="1"/>
                  <a:t>Cpy</a:t>
                </a:r>
                <a:r>
                  <a:rPr lang="es-MX" sz="2000" b="1" dirty="0"/>
                  <a:t>, </a:t>
                </a:r>
                <a:r>
                  <a:rPr lang="es-MX" sz="2000" b="1" dirty="0" err="1"/>
                  <a:t>Tenn</a:t>
                </a:r>
                <a:r>
                  <a:rPr lang="es-MX" sz="2000" b="1" dirty="0"/>
                  <a:t>; </a:t>
                </a:r>
                <a:r>
                  <a:rPr lang="es-MX" sz="2000" b="1" dirty="0" err="1"/>
                  <a:t>Anh</a:t>
                </a:r>
                <a14:m>
                  <m:oMath xmlns:m="http://schemas.openxmlformats.org/officeDocument/2006/math">
                    <m:r>
                      <a:rPr lang="es-CL" sz="2000" i="1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s-MX" sz="2000" b="1" dirty="0" err="1"/>
                  <a:t>Qtz</a:t>
                </a:r>
                <a:r>
                  <a:rPr lang="es-MX" sz="2000" b="1" dirty="0"/>
                  <a:t>, Cal, halos Ser, ser-</a:t>
                </a:r>
                <a:r>
                  <a:rPr lang="es-MX" sz="2000" b="1" dirty="0" err="1"/>
                  <a:t>chl</a:t>
                </a:r>
                <a:r>
                  <a:rPr lang="es-MX" sz="2000" dirty="0"/>
                  <a:t>.</a:t>
                </a:r>
                <a:endParaRPr lang="es-E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36912"/>
                <a:ext cx="4392488" cy="2616101"/>
              </a:xfrm>
              <a:prstGeom prst="rect">
                <a:avLst/>
              </a:prstGeom>
              <a:blipFill rotWithShape="0">
                <a:blip r:embed="rId2"/>
                <a:stretch>
                  <a:fillRect l="-1387" t="-2564" b="-1258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35385" y="2383176"/>
            <a:ext cx="4380309" cy="3123571"/>
          </a:xfrm>
          <a:prstGeom prst="roundRect">
            <a:avLst/>
          </a:prstGeom>
          <a:noFill/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2" descr="salvador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837" y="2060848"/>
            <a:ext cx="4440163" cy="392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"/>
          <p:cNvSpPr txBox="1"/>
          <p:nvPr/>
        </p:nvSpPr>
        <p:spPr>
          <a:xfrm>
            <a:off x="833439" y="332656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/>
              <a:t>TIPOS DE VETILLAS: DEFINIDAS POR GUSTAFSON Y HUNT (1975) EN EL YACIMIENTO EL SALVADOR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08164"/>
            <a:ext cx="70263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92270" y="6298867"/>
            <a:ext cx="165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Sillitoe (2010)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395536" y="543321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PÓRFIDO Cu-Mo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4184149" y="57460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PÓRFIDO Au-Cu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IMG_03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IMG_0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IMG_03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Venilla 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9144000" cy="5314950"/>
          </a:xfrm>
          <a:prstGeom prst="rect">
            <a:avLst/>
          </a:prstGeom>
          <a:noFill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868144" y="6309320"/>
            <a:ext cx="3082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b="1" dirty="0"/>
              <a:t>Vetilla tipo D, El Salvador</a:t>
            </a:r>
            <a:endParaRPr lang="es-MX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Control de entrada (10 min)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9997" y="2222286"/>
            <a:ext cx="7524003" cy="4519082"/>
          </a:xfrm>
        </p:spPr>
        <p:txBody>
          <a:bodyPr>
            <a:normAutofit/>
          </a:bodyPr>
          <a:lstStyle/>
          <a:p>
            <a:r>
              <a:rPr lang="es-CL" dirty="0"/>
              <a:t>1) Clastos, Matriz, Cemento, Masa Fundamental.</a:t>
            </a:r>
          </a:p>
          <a:p>
            <a:r>
              <a:rPr lang="es-CL" dirty="0"/>
              <a:t>2)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b="1" dirty="0"/>
              <a:t>Liberación de volátiles</a:t>
            </a:r>
            <a:r>
              <a:rPr lang="es-CL" dirty="0"/>
              <a:t>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b="1" dirty="0"/>
              <a:t>Disolución localizada</a:t>
            </a:r>
            <a:r>
              <a:rPr lang="es-CL" dirty="0"/>
              <a:t> y fragmentación por </a:t>
            </a:r>
            <a:r>
              <a:rPr lang="es-CL" b="1" dirty="0"/>
              <a:t>colapso gravitacional</a:t>
            </a:r>
            <a:r>
              <a:rPr lang="es-CL" dirty="0"/>
              <a:t>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b="1" dirty="0"/>
              <a:t>Movimiento</a:t>
            </a:r>
            <a:r>
              <a:rPr lang="es-CL" dirty="0"/>
              <a:t> descendente de </a:t>
            </a:r>
            <a:r>
              <a:rPr lang="es-CL" b="1" dirty="0"/>
              <a:t>magma</a:t>
            </a:r>
            <a:r>
              <a:rPr lang="es-CL" dirty="0"/>
              <a:t> y </a:t>
            </a:r>
            <a:r>
              <a:rPr lang="es-CL" b="1" dirty="0"/>
              <a:t>colapso gravitacional</a:t>
            </a:r>
            <a:r>
              <a:rPr lang="es-CL" dirty="0"/>
              <a:t>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b="1" dirty="0"/>
              <a:t>Acumulación de fluidos </a:t>
            </a:r>
            <a:r>
              <a:rPr lang="es-CL" dirty="0"/>
              <a:t>en el techo de un Plutón y </a:t>
            </a:r>
            <a:r>
              <a:rPr lang="es-CL" b="1" dirty="0"/>
              <a:t>colapso gravitacional</a:t>
            </a:r>
            <a:r>
              <a:rPr lang="es-CL" dirty="0"/>
              <a:t>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dirty="0"/>
              <a:t>Generación de zonas de </a:t>
            </a:r>
            <a:r>
              <a:rPr lang="es-CL" b="1" dirty="0"/>
              <a:t>dilatación o tensión en fallas</a:t>
            </a:r>
            <a:r>
              <a:rPr lang="es-CL" dirty="0"/>
              <a:t>.</a:t>
            </a:r>
          </a:p>
          <a:p>
            <a:r>
              <a:rPr lang="es-CL" dirty="0"/>
              <a:t>3) </a:t>
            </a:r>
            <a:r>
              <a:rPr lang="es-CL" dirty="0" err="1"/>
              <a:t>Magmágtica</a:t>
            </a:r>
            <a:r>
              <a:rPr lang="es-CL" dirty="0"/>
              <a:t>-Hidrotermal, </a:t>
            </a:r>
            <a:r>
              <a:rPr lang="es-CL" dirty="0" err="1"/>
              <a:t>Freatomagmática</a:t>
            </a:r>
            <a:r>
              <a:rPr lang="es-CL" dirty="0"/>
              <a:t> y Freática.</a:t>
            </a:r>
          </a:p>
          <a:p>
            <a:r>
              <a:rPr lang="es-CL" dirty="0"/>
              <a:t>4) A, B y D.</a:t>
            </a:r>
          </a:p>
          <a:p>
            <a:r>
              <a:rPr lang="es-CL" dirty="0"/>
              <a:t>5) Presión del fluido supera la presión confinante (</a:t>
            </a:r>
            <a:r>
              <a:rPr lang="es-CL" dirty="0" err="1"/>
              <a:t>litostática</a:t>
            </a:r>
            <a:r>
              <a:rPr lang="es-CL" dirty="0"/>
              <a:t>)</a:t>
            </a:r>
          </a:p>
          <a:p>
            <a:r>
              <a:rPr lang="es-CL" dirty="0"/>
              <a:t>6) Matriz-soportada y Clasto-soportada</a:t>
            </a:r>
          </a:p>
        </p:txBody>
      </p:sp>
    </p:spTree>
    <p:extLst>
      <p:ext uri="{BB962C8B-B14F-4D97-AF65-F5344CB8AC3E}">
        <p14:creationId xmlns:p14="http://schemas.microsoft.com/office/powerpoint/2010/main" val="103102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492896"/>
            <a:ext cx="7920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CL" sz="2000" dirty="0"/>
              <a:t> Roca constituida por </a:t>
            </a:r>
            <a:r>
              <a:rPr lang="es-CL" sz="2000" b="1" dirty="0">
                <a:solidFill>
                  <a:srgbClr val="00B0F0"/>
                </a:solidFill>
              </a:rPr>
              <a:t>fragmentos </a:t>
            </a:r>
            <a:r>
              <a:rPr lang="es-CL" sz="2000" b="1" dirty="0"/>
              <a:t>de roca </a:t>
            </a:r>
            <a:r>
              <a:rPr lang="es-CL" sz="2000" b="1" dirty="0">
                <a:solidFill>
                  <a:srgbClr val="00B0F0"/>
                </a:solidFill>
              </a:rPr>
              <a:t>pre-existentes</a:t>
            </a:r>
            <a:r>
              <a:rPr lang="es-CL" sz="2000" dirty="0"/>
              <a:t>, unidos por una </a:t>
            </a:r>
            <a:r>
              <a:rPr lang="es-CL" sz="2000" b="1" dirty="0">
                <a:solidFill>
                  <a:srgbClr val="00B0F0"/>
                </a:solidFill>
              </a:rPr>
              <a:t>matriz</a:t>
            </a:r>
            <a:r>
              <a:rPr lang="es-CL" sz="2000" dirty="0"/>
              <a:t> </a:t>
            </a:r>
            <a:r>
              <a:rPr lang="es-CL" sz="2000" b="1" dirty="0">
                <a:solidFill>
                  <a:srgbClr val="00B0F0"/>
                </a:solidFill>
              </a:rPr>
              <a:t>y/o cemento</a:t>
            </a:r>
            <a:r>
              <a:rPr lang="es-CL" sz="2000" dirty="0"/>
              <a:t>.</a:t>
            </a:r>
          </a:p>
          <a:p>
            <a:pPr algn="just"/>
            <a:endParaRPr lang="es-CL" sz="2000" dirty="0"/>
          </a:p>
          <a:p>
            <a:pPr algn="just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CL" sz="2000" b="1" dirty="0"/>
              <a:t> Brecha hidrotermal</a:t>
            </a:r>
            <a:r>
              <a:rPr lang="es-CL" sz="2000" dirty="0"/>
              <a:t>: matriz y </a:t>
            </a:r>
            <a:r>
              <a:rPr lang="es-CL" sz="2000" b="1" dirty="0">
                <a:solidFill>
                  <a:srgbClr val="00B0F0"/>
                </a:solidFill>
              </a:rPr>
              <a:t>cemento</a:t>
            </a:r>
            <a:r>
              <a:rPr lang="es-CL" sz="2000" dirty="0"/>
              <a:t> de minerales hidrotermales, incluyendo minerales de mena (ej. Turmalina, cuarzo, calcopirita, pirita, </a:t>
            </a:r>
            <a:r>
              <a:rPr lang="es-CL" sz="2000" dirty="0" err="1"/>
              <a:t>etc</a:t>
            </a:r>
            <a:r>
              <a:rPr lang="es-CL" sz="2000" dirty="0"/>
              <a:t>).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endParaRPr lang="es-CL" sz="2000" dirty="0"/>
          </a:p>
          <a:p>
            <a:pPr algn="just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CL" sz="2000" dirty="0"/>
              <a:t>Las brechas hidrotermales se forman por </a:t>
            </a:r>
            <a:r>
              <a:rPr lang="es-CL" sz="2000" dirty="0" err="1"/>
              <a:t>fracturamiento</a:t>
            </a:r>
            <a:r>
              <a:rPr lang="es-CL" sz="2000" dirty="0"/>
              <a:t> hidráulico que ocurre cuando la presión de poro del fluido supera la presión </a:t>
            </a:r>
            <a:r>
              <a:rPr lang="es-CL" sz="2000" dirty="0" err="1"/>
              <a:t>litostática</a:t>
            </a:r>
            <a:r>
              <a:rPr lang="es-CL" sz="2000" dirty="0"/>
              <a:t> confinante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764704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¿QUÉ ES UNA BRECHA?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06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125" y="568871"/>
            <a:ext cx="681425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35460" y="58052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Brecha con matriz de calcopirita, pirita, hematita especular y turmalina.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611558" y="2204864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CL" sz="2000" b="1" dirty="0"/>
              <a:t> FRAGMENTOS: </a:t>
            </a:r>
            <a:r>
              <a:rPr lang="es-CL" sz="2000" dirty="0"/>
              <a:t>clastos provenientes de rocas fragmentadas, las que son progresivamente molidas mientras mayor es la ruptura de la roca (brechización). Pueden ser </a:t>
            </a:r>
            <a:r>
              <a:rPr lang="es-CL" sz="2000" b="1" dirty="0" err="1">
                <a:solidFill>
                  <a:srgbClr val="00B0F0"/>
                </a:solidFill>
              </a:rPr>
              <a:t>monomícticos</a:t>
            </a:r>
            <a:r>
              <a:rPr lang="es-CL" sz="2000" b="1" dirty="0">
                <a:solidFill>
                  <a:srgbClr val="00B0F0"/>
                </a:solidFill>
              </a:rPr>
              <a:t> </a:t>
            </a:r>
            <a:r>
              <a:rPr lang="es-CL" sz="2000" dirty="0"/>
              <a:t>o</a:t>
            </a:r>
            <a:r>
              <a:rPr lang="es-CL" sz="2000" b="1" dirty="0">
                <a:solidFill>
                  <a:srgbClr val="00B0F0"/>
                </a:solidFill>
              </a:rPr>
              <a:t> </a:t>
            </a:r>
            <a:r>
              <a:rPr lang="es-CL" sz="2000" b="1" dirty="0" err="1">
                <a:solidFill>
                  <a:srgbClr val="00B0F0"/>
                </a:solidFill>
              </a:rPr>
              <a:t>polimícticos</a:t>
            </a:r>
            <a:r>
              <a:rPr lang="es-CL" sz="2000" dirty="0"/>
              <a:t>. Pueden tener alteración y/o vetillas previas a la formación de la brecha.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endParaRPr lang="es-CL" sz="2000" dirty="0"/>
          </a:p>
          <a:p>
            <a:pPr algn="just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CL" sz="2000" b="1" dirty="0"/>
              <a:t>MASA FUNDAMENTAL</a:t>
            </a:r>
            <a:r>
              <a:rPr lang="es-CL" sz="2000" dirty="0"/>
              <a:t>: término que se usa para referirse a la matriz y al cemento de la brecha en forma conjunta.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endParaRPr lang="es-CL" sz="2000" dirty="0"/>
          </a:p>
          <a:p>
            <a:pPr algn="just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CL" sz="2000" b="1" dirty="0"/>
              <a:t>MATRIZ</a:t>
            </a:r>
            <a:r>
              <a:rPr lang="es-CL" sz="2000" dirty="0"/>
              <a:t>: material fino hallado entre los fragmentos.</a:t>
            </a:r>
          </a:p>
          <a:p>
            <a:pPr algn="just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endParaRPr lang="es-CL" sz="2000" dirty="0"/>
          </a:p>
          <a:p>
            <a:pPr algn="just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s-CL" sz="2000" b="1" dirty="0"/>
              <a:t>CEMENTO</a:t>
            </a:r>
            <a:r>
              <a:rPr lang="es-CL" sz="2000" dirty="0"/>
              <a:t>: es un precipitado químico que une los componentes de mayor tamaño. En las brechas hidrotermales el cemento es generado a partir de un fluido hidrotermal.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2627784" y="692696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COMPONENTES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392735" y="692696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TIPOS DE BRECHAS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1475656" y="2708920"/>
            <a:ext cx="6589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es-CL" sz="2000" dirty="0"/>
              <a:t>Sillitoe (2010) distingue 3 tipos de brechas asociadas a sistemas </a:t>
            </a:r>
            <a:r>
              <a:rPr lang="es-CL" sz="2000" dirty="0" err="1"/>
              <a:t>porfíricos</a:t>
            </a:r>
            <a:r>
              <a:rPr lang="es-CL" sz="2000" dirty="0"/>
              <a:t> de Cu: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endParaRPr lang="es-CL" sz="2000" dirty="0"/>
          </a:p>
          <a:p>
            <a:pPr algn="just">
              <a:buClr>
                <a:schemeClr val="accent1">
                  <a:lumMod val="50000"/>
                </a:schemeClr>
              </a:buClr>
            </a:pPr>
            <a:endParaRPr lang="es-CL" sz="2000" dirty="0"/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B0F0"/>
                </a:solidFill>
              </a:rPr>
              <a:t>Magmática – Hidrotermal</a:t>
            </a: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B0F0"/>
              </a:solidFill>
            </a:endParaRP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L" sz="2000" b="1" dirty="0" err="1">
                <a:solidFill>
                  <a:srgbClr val="00B0F0"/>
                </a:solidFill>
              </a:rPr>
              <a:t>Freatomagmática</a:t>
            </a:r>
            <a:endParaRPr lang="es-CL" sz="2000" b="1" dirty="0">
              <a:solidFill>
                <a:srgbClr val="00B0F0"/>
              </a:solidFill>
            </a:endParaRP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B0F0"/>
              </a:solidFill>
            </a:endParaRPr>
          </a:p>
          <a:p>
            <a:pPr marL="342900" indent="-34290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B0F0"/>
                </a:solidFill>
              </a:rPr>
              <a:t>Freática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68F19-4077-41F4-B148-C68E49D4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3A426A-6A6D-45CE-935E-C580E391A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73C917-E3F7-4C51-A227-92A9BCF56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5" y="2276346"/>
            <a:ext cx="816862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11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A4B71-4C3A-4C06-A169-6E1CEDB56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F6EB70-5344-4B34-A87D-A48B6E33C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6" y="2636912"/>
            <a:ext cx="7524003" cy="3636510"/>
          </a:xfrm>
        </p:spPr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0E7FCD-605D-4788-BBD1-90318DF03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272820"/>
            <a:ext cx="7659234" cy="29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94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Personalizado 6">
      <a:dk1>
        <a:srgbClr val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FFFFFF"/>
      </a:hlink>
      <a:folHlink>
        <a:srgbClr val="FFFFFF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Words>1139</Words>
  <Application>Microsoft Office PowerPoint</Application>
  <PresentationFormat>Presentación en pantalla (4:3)</PresentationFormat>
  <Paragraphs>158</Paragraphs>
  <Slides>28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Century Gothic</vt:lpstr>
      <vt:lpstr>Times New Roman</vt:lpstr>
      <vt:lpstr>Wingdings</vt:lpstr>
      <vt:lpstr>Wingdings 2</vt:lpstr>
      <vt:lpstr>Citable</vt:lpstr>
      <vt:lpstr>Presentación de PowerPoint</vt:lpstr>
      <vt:lpstr>Control de entrada (10 min)</vt:lpstr>
      <vt:lpstr>Control de entrada (10 min)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gpalma</dc:creator>
  <cp:lastModifiedBy>Usuario1</cp:lastModifiedBy>
  <cp:revision>61</cp:revision>
  <dcterms:created xsi:type="dcterms:W3CDTF">2013-11-03T22:01:33Z</dcterms:created>
  <dcterms:modified xsi:type="dcterms:W3CDTF">2019-10-03T17:27:39Z</dcterms:modified>
</cp:coreProperties>
</file>