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9" r:id="rId3"/>
    <p:sldId id="280" r:id="rId4"/>
    <p:sldId id="281" r:id="rId5"/>
    <p:sldId id="268" r:id="rId6"/>
    <p:sldId id="301" r:id="rId7"/>
    <p:sldId id="300" r:id="rId8"/>
    <p:sldId id="265" r:id="rId9"/>
    <p:sldId id="282" r:id="rId10"/>
    <p:sldId id="294" r:id="rId11"/>
    <p:sldId id="285" r:id="rId12"/>
    <p:sldId id="295" r:id="rId13"/>
    <p:sldId id="308" r:id="rId14"/>
    <p:sldId id="296" r:id="rId15"/>
    <p:sldId id="286" r:id="rId16"/>
    <p:sldId id="309" r:id="rId17"/>
    <p:sldId id="302" r:id="rId18"/>
    <p:sldId id="272" r:id="rId19"/>
    <p:sldId id="273" r:id="rId20"/>
    <p:sldId id="311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34964-8634-47F8-9A94-9D57A76D2781}" type="doc">
      <dgm:prSet loTypeId="urn:microsoft.com/office/officeart/2005/8/layout/cycle1" loCatId="cycle" qsTypeId="urn:microsoft.com/office/officeart/2005/8/quickstyle/simple1" qsCatId="simple" csTypeId="urn:microsoft.com/office/officeart/2005/8/colors/accent6_1" csCatId="accent6"/>
      <dgm:spPr/>
    </dgm:pt>
    <dgm:pt modelId="{1B5641BE-B27B-436E-97FD-DEEA2FD5D70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err="1" smtClean="0">
              <a:ln/>
              <a:solidFill>
                <a:srgbClr val="00B050"/>
              </a:solidFill>
              <a:effectLst/>
            </a:rPr>
            <a:t>textualizar</a:t>
          </a:r>
          <a:endParaRPr kumimoji="0" lang="es-ES" b="1" i="0" u="none" strike="noStrike" cap="none" normalizeH="0" baseline="0" dirty="0" smtClean="0">
            <a:ln/>
            <a:solidFill>
              <a:srgbClr val="00B050"/>
            </a:solidFill>
            <a:effectLst/>
          </a:endParaRPr>
        </a:p>
      </dgm:t>
    </dgm:pt>
    <dgm:pt modelId="{4DC5223B-B8B3-4F64-812E-C8446E298AEC}" type="parTrans" cxnId="{D1FF3110-8E60-44D0-8657-902A06900FDD}">
      <dgm:prSet/>
      <dgm:spPr/>
      <dgm:t>
        <a:bodyPr/>
        <a:lstStyle/>
        <a:p>
          <a:endParaRPr lang="es-CL"/>
        </a:p>
      </dgm:t>
    </dgm:pt>
    <dgm:pt modelId="{954020DE-199E-47D0-81B2-30F5CB047D75}" type="sibTrans" cxnId="{D1FF3110-8E60-44D0-8657-902A06900FDD}">
      <dgm:prSet/>
      <dgm:spPr/>
      <dgm:t>
        <a:bodyPr/>
        <a:lstStyle/>
        <a:p>
          <a:endParaRPr lang="es-CL"/>
        </a:p>
      </dgm:t>
    </dgm:pt>
    <dgm:pt modelId="{9CE12E15-327C-4118-92F9-40B517BAB7D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rgbClr val="0070C0"/>
              </a:solidFill>
              <a:effectLst/>
            </a:rPr>
            <a:t>revisar</a:t>
          </a:r>
          <a:endParaRPr kumimoji="0" lang="es-ES" b="1" i="0" u="none" strike="noStrike" cap="none" normalizeH="0" baseline="0" dirty="0" smtClean="0">
            <a:ln/>
            <a:solidFill>
              <a:srgbClr val="0070C0"/>
            </a:solidFill>
            <a:effectLst/>
          </a:endParaRPr>
        </a:p>
      </dgm:t>
    </dgm:pt>
    <dgm:pt modelId="{B771CE64-6963-4B76-A8FC-478188E34ACB}" type="parTrans" cxnId="{35557E90-7626-46D2-A1E3-E307AF91B03B}">
      <dgm:prSet/>
      <dgm:spPr/>
      <dgm:t>
        <a:bodyPr/>
        <a:lstStyle/>
        <a:p>
          <a:endParaRPr lang="es-CL"/>
        </a:p>
      </dgm:t>
    </dgm:pt>
    <dgm:pt modelId="{771A6C6F-2C99-4DAB-80A4-304A7C8339E3}" type="sibTrans" cxnId="{35557E90-7626-46D2-A1E3-E307AF91B03B}">
      <dgm:prSet/>
      <dgm:spPr/>
      <dgm:t>
        <a:bodyPr/>
        <a:lstStyle/>
        <a:p>
          <a:endParaRPr lang="es-CL"/>
        </a:p>
      </dgm:t>
    </dgm:pt>
    <dgm:pt modelId="{70346C1D-3C4A-41FE-B475-1348DC09D6B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rgbClr val="FF0000"/>
              </a:solidFill>
              <a:effectLst/>
            </a:rPr>
            <a:t>planificar</a:t>
          </a:r>
          <a:endParaRPr kumimoji="0" lang="es-ES" b="1" i="0" u="none" strike="noStrike" cap="none" normalizeH="0" baseline="0" dirty="0" smtClean="0">
            <a:ln/>
            <a:solidFill>
              <a:srgbClr val="FF0000"/>
            </a:solidFill>
            <a:effectLst/>
          </a:endParaRPr>
        </a:p>
      </dgm:t>
    </dgm:pt>
    <dgm:pt modelId="{AEFDC008-5B9C-47B2-B52D-FA0659C9F8C6}" type="parTrans" cxnId="{1092AF54-E72A-4BFE-8C83-CD884BAAAFF9}">
      <dgm:prSet/>
      <dgm:spPr/>
      <dgm:t>
        <a:bodyPr/>
        <a:lstStyle/>
        <a:p>
          <a:endParaRPr lang="es-CL"/>
        </a:p>
      </dgm:t>
    </dgm:pt>
    <dgm:pt modelId="{BBA514CC-E66D-416B-B7C9-EBD15587B8FA}" type="sibTrans" cxnId="{1092AF54-E72A-4BFE-8C83-CD884BAAAFF9}">
      <dgm:prSet/>
      <dgm:spPr/>
      <dgm:t>
        <a:bodyPr/>
        <a:lstStyle/>
        <a:p>
          <a:endParaRPr lang="es-CL"/>
        </a:p>
      </dgm:t>
    </dgm:pt>
    <dgm:pt modelId="{F6A233F8-BC46-48A4-B6EE-D7ABFDC44B71}" type="pres">
      <dgm:prSet presAssocID="{E7D34964-8634-47F8-9A94-9D57A76D2781}" presName="cycle" presStyleCnt="0">
        <dgm:presLayoutVars>
          <dgm:dir/>
          <dgm:resizeHandles val="exact"/>
        </dgm:presLayoutVars>
      </dgm:prSet>
      <dgm:spPr/>
    </dgm:pt>
    <dgm:pt modelId="{FA8C5037-1972-4C5F-94ED-2A7B5E9B9110}" type="pres">
      <dgm:prSet presAssocID="{1B5641BE-B27B-436E-97FD-DEEA2FD5D70F}" presName="dummy" presStyleCnt="0"/>
      <dgm:spPr/>
    </dgm:pt>
    <dgm:pt modelId="{7046750C-7644-4929-91D4-5F7AF0FFDBD8}" type="pres">
      <dgm:prSet presAssocID="{1B5641BE-B27B-436E-97FD-DEEA2FD5D70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A0BDE-5C2D-4081-BBA8-F26FE3A9E2A8}" type="pres">
      <dgm:prSet presAssocID="{954020DE-199E-47D0-81B2-30F5CB047D75}" presName="sibTrans" presStyleLbl="node1" presStyleIdx="0" presStyleCnt="3"/>
      <dgm:spPr/>
      <dgm:t>
        <a:bodyPr/>
        <a:lstStyle/>
        <a:p>
          <a:endParaRPr lang="es-CL"/>
        </a:p>
      </dgm:t>
    </dgm:pt>
    <dgm:pt modelId="{19B4F6E0-026C-4185-AFBF-EF8DB628E3C1}" type="pres">
      <dgm:prSet presAssocID="{9CE12E15-327C-4118-92F9-40B517BAB7D4}" presName="dummy" presStyleCnt="0"/>
      <dgm:spPr/>
    </dgm:pt>
    <dgm:pt modelId="{D26F49FC-24C9-4904-AEEF-2C4B727ED91F}" type="pres">
      <dgm:prSet presAssocID="{9CE12E15-327C-4118-92F9-40B517BAB7D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7D9C0F-D498-401F-A240-C42D1A5A5B1A}" type="pres">
      <dgm:prSet presAssocID="{771A6C6F-2C99-4DAB-80A4-304A7C8339E3}" presName="sibTrans" presStyleLbl="node1" presStyleIdx="1" presStyleCnt="3"/>
      <dgm:spPr/>
      <dgm:t>
        <a:bodyPr/>
        <a:lstStyle/>
        <a:p>
          <a:endParaRPr lang="es-CL"/>
        </a:p>
      </dgm:t>
    </dgm:pt>
    <dgm:pt modelId="{6C794AC2-F0AA-42D5-B1F3-E41C385ED763}" type="pres">
      <dgm:prSet presAssocID="{70346C1D-3C4A-41FE-B475-1348DC09D6BF}" presName="dummy" presStyleCnt="0"/>
      <dgm:spPr/>
    </dgm:pt>
    <dgm:pt modelId="{BE7CB461-666D-4124-A736-66513C12799F}" type="pres">
      <dgm:prSet presAssocID="{70346C1D-3C4A-41FE-B475-1348DC09D6B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D5C17-3040-452A-A92E-7857A0E4DB37}" type="pres">
      <dgm:prSet presAssocID="{BBA514CC-E66D-416B-B7C9-EBD15587B8FA}" presName="sibTrans" presStyleLbl="node1" presStyleIdx="2" presStyleCnt="3"/>
      <dgm:spPr/>
      <dgm:t>
        <a:bodyPr/>
        <a:lstStyle/>
        <a:p>
          <a:endParaRPr lang="es-CL"/>
        </a:p>
      </dgm:t>
    </dgm:pt>
  </dgm:ptLst>
  <dgm:cxnLst>
    <dgm:cxn modelId="{B39DFABB-2CD2-434C-8A5E-0FFBB17AC5B9}" type="presOf" srcId="{771A6C6F-2C99-4DAB-80A4-304A7C8339E3}" destId="{AC7D9C0F-D498-401F-A240-C42D1A5A5B1A}" srcOrd="0" destOrd="0" presId="urn:microsoft.com/office/officeart/2005/8/layout/cycle1"/>
    <dgm:cxn modelId="{6A26F168-C0D4-4AEB-AB32-218FFE3446E0}" type="presOf" srcId="{9CE12E15-327C-4118-92F9-40B517BAB7D4}" destId="{D26F49FC-24C9-4904-AEEF-2C4B727ED91F}" srcOrd="0" destOrd="0" presId="urn:microsoft.com/office/officeart/2005/8/layout/cycle1"/>
    <dgm:cxn modelId="{80A16A04-1C19-4B80-9AB8-66C656620B7D}" type="presOf" srcId="{954020DE-199E-47D0-81B2-30F5CB047D75}" destId="{5D1A0BDE-5C2D-4081-BBA8-F26FE3A9E2A8}" srcOrd="0" destOrd="0" presId="urn:microsoft.com/office/officeart/2005/8/layout/cycle1"/>
    <dgm:cxn modelId="{36BA2AAE-EC47-41AE-9AE4-D1152664259A}" type="presOf" srcId="{1B5641BE-B27B-436E-97FD-DEEA2FD5D70F}" destId="{7046750C-7644-4929-91D4-5F7AF0FFDBD8}" srcOrd="0" destOrd="0" presId="urn:microsoft.com/office/officeart/2005/8/layout/cycle1"/>
    <dgm:cxn modelId="{7F085637-8171-4AC3-8F5E-2F758C0C59BA}" type="presOf" srcId="{E7D34964-8634-47F8-9A94-9D57A76D2781}" destId="{F6A233F8-BC46-48A4-B6EE-D7ABFDC44B71}" srcOrd="0" destOrd="0" presId="urn:microsoft.com/office/officeart/2005/8/layout/cycle1"/>
    <dgm:cxn modelId="{1092AF54-E72A-4BFE-8C83-CD884BAAAFF9}" srcId="{E7D34964-8634-47F8-9A94-9D57A76D2781}" destId="{70346C1D-3C4A-41FE-B475-1348DC09D6BF}" srcOrd="2" destOrd="0" parTransId="{AEFDC008-5B9C-47B2-B52D-FA0659C9F8C6}" sibTransId="{BBA514CC-E66D-416B-B7C9-EBD15587B8FA}"/>
    <dgm:cxn modelId="{35557E90-7626-46D2-A1E3-E307AF91B03B}" srcId="{E7D34964-8634-47F8-9A94-9D57A76D2781}" destId="{9CE12E15-327C-4118-92F9-40B517BAB7D4}" srcOrd="1" destOrd="0" parTransId="{B771CE64-6963-4B76-A8FC-478188E34ACB}" sibTransId="{771A6C6F-2C99-4DAB-80A4-304A7C8339E3}"/>
    <dgm:cxn modelId="{225480D9-DBC8-4902-803C-033D3946FCE8}" type="presOf" srcId="{BBA514CC-E66D-416B-B7C9-EBD15587B8FA}" destId="{EB7D5C17-3040-452A-A92E-7857A0E4DB37}" srcOrd="0" destOrd="0" presId="urn:microsoft.com/office/officeart/2005/8/layout/cycle1"/>
    <dgm:cxn modelId="{D1FF3110-8E60-44D0-8657-902A06900FDD}" srcId="{E7D34964-8634-47F8-9A94-9D57A76D2781}" destId="{1B5641BE-B27B-436E-97FD-DEEA2FD5D70F}" srcOrd="0" destOrd="0" parTransId="{4DC5223B-B8B3-4F64-812E-C8446E298AEC}" sibTransId="{954020DE-199E-47D0-81B2-30F5CB047D75}"/>
    <dgm:cxn modelId="{C2ECF719-191D-4E80-8011-3EB52C94907F}" type="presOf" srcId="{70346C1D-3C4A-41FE-B475-1348DC09D6BF}" destId="{BE7CB461-666D-4124-A736-66513C12799F}" srcOrd="0" destOrd="0" presId="urn:microsoft.com/office/officeart/2005/8/layout/cycle1"/>
    <dgm:cxn modelId="{18A4C5AA-5302-4495-A8E4-D96B604397F6}" type="presParOf" srcId="{F6A233F8-BC46-48A4-B6EE-D7ABFDC44B71}" destId="{FA8C5037-1972-4C5F-94ED-2A7B5E9B9110}" srcOrd="0" destOrd="0" presId="urn:microsoft.com/office/officeart/2005/8/layout/cycle1"/>
    <dgm:cxn modelId="{718A1FF3-CAE3-4CE6-8AF5-DF5F86BFA1CF}" type="presParOf" srcId="{F6A233F8-BC46-48A4-B6EE-D7ABFDC44B71}" destId="{7046750C-7644-4929-91D4-5F7AF0FFDBD8}" srcOrd="1" destOrd="0" presId="urn:microsoft.com/office/officeart/2005/8/layout/cycle1"/>
    <dgm:cxn modelId="{4E505F98-7D53-4D38-B825-CAC88D9BA15E}" type="presParOf" srcId="{F6A233F8-BC46-48A4-B6EE-D7ABFDC44B71}" destId="{5D1A0BDE-5C2D-4081-BBA8-F26FE3A9E2A8}" srcOrd="2" destOrd="0" presId="urn:microsoft.com/office/officeart/2005/8/layout/cycle1"/>
    <dgm:cxn modelId="{FCDE9269-EC58-4FA5-A60B-ECE8A5A93389}" type="presParOf" srcId="{F6A233F8-BC46-48A4-B6EE-D7ABFDC44B71}" destId="{19B4F6E0-026C-4185-AFBF-EF8DB628E3C1}" srcOrd="3" destOrd="0" presId="urn:microsoft.com/office/officeart/2005/8/layout/cycle1"/>
    <dgm:cxn modelId="{A3112815-7E3A-463D-B1C1-A67C357BECF8}" type="presParOf" srcId="{F6A233F8-BC46-48A4-B6EE-D7ABFDC44B71}" destId="{D26F49FC-24C9-4904-AEEF-2C4B727ED91F}" srcOrd="4" destOrd="0" presId="urn:microsoft.com/office/officeart/2005/8/layout/cycle1"/>
    <dgm:cxn modelId="{19245843-9445-498F-99A3-82D5BF610B23}" type="presParOf" srcId="{F6A233F8-BC46-48A4-B6EE-D7ABFDC44B71}" destId="{AC7D9C0F-D498-401F-A240-C42D1A5A5B1A}" srcOrd="5" destOrd="0" presId="urn:microsoft.com/office/officeart/2005/8/layout/cycle1"/>
    <dgm:cxn modelId="{19F93524-6CC2-4603-A4AC-072EDD8CBBEF}" type="presParOf" srcId="{F6A233F8-BC46-48A4-B6EE-D7ABFDC44B71}" destId="{6C794AC2-F0AA-42D5-B1F3-E41C385ED763}" srcOrd="6" destOrd="0" presId="urn:microsoft.com/office/officeart/2005/8/layout/cycle1"/>
    <dgm:cxn modelId="{20207366-F756-47DA-B7D9-7FC6E53DC2F6}" type="presParOf" srcId="{F6A233F8-BC46-48A4-B6EE-D7ABFDC44B71}" destId="{BE7CB461-666D-4124-A736-66513C12799F}" srcOrd="7" destOrd="0" presId="urn:microsoft.com/office/officeart/2005/8/layout/cycle1"/>
    <dgm:cxn modelId="{856900A8-1E12-408A-882C-707414FB2F45}" type="presParOf" srcId="{F6A233F8-BC46-48A4-B6EE-D7ABFDC44B71}" destId="{EB7D5C17-3040-452A-A92E-7857A0E4DB3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750C-7644-4929-91D4-5F7AF0FFDBD8}">
      <dsp:nvSpPr>
        <dsp:cNvPr id="0" name=""/>
        <dsp:cNvSpPr/>
      </dsp:nvSpPr>
      <dsp:spPr>
        <a:xfrm>
          <a:off x="4783324" y="331686"/>
          <a:ext cx="1700184" cy="170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err="1" smtClean="0">
              <a:ln/>
              <a:solidFill>
                <a:srgbClr val="00B050"/>
              </a:solidFill>
              <a:effectLst/>
            </a:rPr>
            <a:t>textualizar</a:t>
          </a:r>
          <a:endParaRPr kumimoji="0" lang="es-ES" sz="2900" b="1" i="0" u="none" strike="noStrike" kern="1200" cap="none" normalizeH="0" baseline="0" dirty="0" smtClean="0">
            <a:ln/>
            <a:solidFill>
              <a:srgbClr val="00B050"/>
            </a:solidFill>
            <a:effectLst/>
          </a:endParaRPr>
        </a:p>
      </dsp:txBody>
      <dsp:txXfrm>
        <a:off x="4783324" y="331686"/>
        <a:ext cx="1700184" cy="1700184"/>
      </dsp:txXfrm>
    </dsp:sp>
    <dsp:sp modelId="{5D1A0BDE-5C2D-4081-BBA8-F26FE3A9E2A8}">
      <dsp:nvSpPr>
        <dsp:cNvPr id="0" name=""/>
        <dsp:cNvSpPr/>
      </dsp:nvSpPr>
      <dsp:spPr>
        <a:xfrm>
          <a:off x="2197062" y="-1915"/>
          <a:ext cx="4016450" cy="4016450"/>
        </a:xfrm>
        <a:prstGeom prst="circularArrow">
          <a:avLst>
            <a:gd name="adj1" fmla="val 8254"/>
            <a:gd name="adj2" fmla="val 576628"/>
            <a:gd name="adj3" fmla="val 2961516"/>
            <a:gd name="adj4" fmla="val 53290"/>
            <a:gd name="adj5" fmla="val 963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49FC-24C9-4904-AEEF-2C4B727ED91F}">
      <dsp:nvSpPr>
        <dsp:cNvPr id="0" name=""/>
        <dsp:cNvSpPr/>
      </dsp:nvSpPr>
      <dsp:spPr>
        <a:xfrm>
          <a:off x="3355195" y="2805278"/>
          <a:ext cx="1700184" cy="170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/>
              <a:solidFill>
                <a:srgbClr val="0070C0"/>
              </a:solidFill>
              <a:effectLst/>
            </a:rPr>
            <a:t>revisar</a:t>
          </a:r>
          <a:endParaRPr kumimoji="0" lang="es-ES" sz="2900" b="1" i="0" u="none" strike="noStrike" kern="1200" cap="none" normalizeH="0" baseline="0" dirty="0" smtClean="0">
            <a:ln/>
            <a:solidFill>
              <a:srgbClr val="0070C0"/>
            </a:solidFill>
            <a:effectLst/>
          </a:endParaRPr>
        </a:p>
      </dsp:txBody>
      <dsp:txXfrm>
        <a:off x="3355195" y="2805278"/>
        <a:ext cx="1700184" cy="1700184"/>
      </dsp:txXfrm>
    </dsp:sp>
    <dsp:sp modelId="{AC7D9C0F-D498-401F-A240-C42D1A5A5B1A}">
      <dsp:nvSpPr>
        <dsp:cNvPr id="0" name=""/>
        <dsp:cNvSpPr/>
      </dsp:nvSpPr>
      <dsp:spPr>
        <a:xfrm>
          <a:off x="2197062" y="-1915"/>
          <a:ext cx="4016450" cy="4016450"/>
        </a:xfrm>
        <a:prstGeom prst="circularArrow">
          <a:avLst>
            <a:gd name="adj1" fmla="val 8254"/>
            <a:gd name="adj2" fmla="val 576628"/>
            <a:gd name="adj3" fmla="val 10170082"/>
            <a:gd name="adj4" fmla="val 7261856"/>
            <a:gd name="adj5" fmla="val 963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CB461-666D-4124-A736-66513C12799F}">
      <dsp:nvSpPr>
        <dsp:cNvPr id="0" name=""/>
        <dsp:cNvSpPr/>
      </dsp:nvSpPr>
      <dsp:spPr>
        <a:xfrm>
          <a:off x="1927066" y="331686"/>
          <a:ext cx="1700184" cy="170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29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</a:rPr>
            <a:t>planificar</a:t>
          </a:r>
          <a:endParaRPr kumimoji="0" lang="es-ES" sz="2900" b="1" i="0" u="none" strike="noStrike" kern="1200" cap="none" normalizeH="0" baseline="0" dirty="0" smtClean="0">
            <a:ln/>
            <a:solidFill>
              <a:srgbClr val="FF0000"/>
            </a:solidFill>
            <a:effectLst/>
          </a:endParaRPr>
        </a:p>
      </dsp:txBody>
      <dsp:txXfrm>
        <a:off x="1927066" y="331686"/>
        <a:ext cx="1700184" cy="1700184"/>
      </dsp:txXfrm>
    </dsp:sp>
    <dsp:sp modelId="{EB7D5C17-3040-452A-A92E-7857A0E4DB37}">
      <dsp:nvSpPr>
        <dsp:cNvPr id="0" name=""/>
        <dsp:cNvSpPr/>
      </dsp:nvSpPr>
      <dsp:spPr>
        <a:xfrm>
          <a:off x="2197062" y="-1915"/>
          <a:ext cx="4016450" cy="4016450"/>
        </a:xfrm>
        <a:prstGeom prst="circularArrow">
          <a:avLst>
            <a:gd name="adj1" fmla="val 8254"/>
            <a:gd name="adj2" fmla="val 576628"/>
            <a:gd name="adj3" fmla="val 16854536"/>
            <a:gd name="adj4" fmla="val 14968836"/>
            <a:gd name="adj5" fmla="val 963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54544-27AE-422C-AFCD-480523FCECE8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991F-79EC-432F-AC48-585F934B98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25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4A273-86FC-4224-91AE-6B0EAEEE2FCA}" type="slidenum">
              <a:rPr lang="es-ES" altLang="es-CL" smtClean="0">
                <a:solidFill>
                  <a:srgbClr val="000000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 altLang="es-CL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22172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4A273-86FC-4224-91AE-6B0EAEEE2FCA}" type="slidenum">
              <a:rPr lang="es-ES" altLang="es-CL" smtClean="0">
                <a:solidFill>
                  <a:srgbClr val="000000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" altLang="es-CL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12209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4A273-86FC-4224-91AE-6B0EAEEE2FCA}" type="slidenum">
              <a:rPr lang="es-ES" altLang="es-CL" smtClean="0">
                <a:solidFill>
                  <a:srgbClr val="000000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s-ES" altLang="es-CL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263633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12825" y="685800"/>
            <a:ext cx="4608513" cy="25923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3579840"/>
            <a:ext cx="5911552" cy="4552676"/>
          </a:xfrm>
        </p:spPr>
        <p:txBody>
          <a:bodyPr/>
          <a:lstStyle/>
          <a:p>
            <a:pPr lvl="0"/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PRECISIÓN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Expresa ideas y conceptos con exactitud rigurosa.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Evita las expresiones vagas o ambiguas (</a:t>
            </a:r>
            <a:r>
              <a:rPr lang="es-CL" sz="900" i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eso, aquello, cosa, cuestión, es como</a:t>
            </a:r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…).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Usa el vocabulario técnico, cuando es necesario, de manera rigurosa.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Riguroso y Objetivo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Se distancia de la subjetividad del autor.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Utiliza un lenguaje formal.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Evita la primera persona gramatical (</a:t>
            </a:r>
            <a:r>
              <a:rPr lang="es-CL" sz="900" i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yo, mi, nosotros, nuestro</a:t>
            </a:r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).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Prefiere construcciones pasivas e impersonales (</a:t>
            </a:r>
            <a:r>
              <a:rPr lang="es-CL" sz="900" i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se realiza la experiencia; el proyecto fue llevado a cabo; se instala el equipo; se mide</a:t>
            </a:r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).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Conciso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Expresa las ideas con exactitud, pero utiliza la menor cantidad posible de recursos lingüísticos para ello.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Es breve y directo. Evita los rodeos y las divagaciones.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Completo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Presenta toda la información necesaria para que el receptor pueda comprender cabalmente el mensaje.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 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CLARIDAD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Su foco es el receptor y por eso busca facilitar su proceso de comprensión.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Procura no oscurecer el mensaje que quiere transmitir.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Figuras y otros elementos gráficos y visuales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El mensaje verbal se apoya en elementos gráficos y visuales que ayudan a la comprensión del mensaje por parte del receptor.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Facilita la vinculación entre el texto verbal y los elementos visuales (</a:t>
            </a:r>
            <a:r>
              <a:rPr lang="es-CL" sz="900" i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como se muestra en la Figura 2, como se desprende del Gráfico 4</a:t>
            </a:r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).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b="1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Redacción sencilla y clara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Ordena y jerarquiza las ideas, en párrafos claros, no muy extensos, que desarrollan una idea principal cada uno.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Ayuda al lector a comprender las relaciones entre las distintas ideas, mediante el uso de conectores.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Evita construir oraciones excesivamente largas y complejas.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pPr lvl="0"/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Ayuda al lector a seguir el hilo del texto, usando con efectividad los títulos y subtítulos y el diseño del documento.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r>
              <a:rPr lang="es-CL" sz="900" kern="120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 </a:t>
            </a:r>
            <a:endParaRPr lang="es-ES_tradnl" sz="900" kern="1200" dirty="0">
              <a:solidFill>
                <a:schemeClr val="tx1"/>
              </a:solidFill>
              <a:effectLst/>
              <a:latin typeface="Calibri"/>
              <a:ea typeface="+mn-ea"/>
              <a:cs typeface="Calibri"/>
            </a:endParaRPr>
          </a:p>
          <a:p>
            <a:endParaRPr lang="es-CL" sz="900" dirty="0">
              <a:latin typeface="Calibri"/>
              <a:cs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A5FA-3B3C-4FBC-B4B5-3B4E5E8086BB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De lo más general o global a lo más particular o local: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Coherencia: unidad de sentido (asunto del texto, progresión temática, sin saltos entre ideas, etc.)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Cohesión: manifestación de esa unidad de sentido mediante diversos mecanismos sintácticos, léxicos,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CB78-9F28-0A42-84D8-596BB595AB8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13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De lo más general o global a lo más particular o local: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Coherencia: unidad de sentido (asunto del texto, progresión temática, sin saltos entre ideas, etc.)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Cohesión: manifestación de esa unidad de sentido mediante diversos mecanismos sintácticos, léxicos,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CB78-9F28-0A42-84D8-596BB595AB8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37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0493E-84D1-4328-B177-4763836AC0E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8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50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89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1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0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00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45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83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20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79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07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6F0D-FF57-40F6-BDDD-452693294552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BF6C-0CD9-457C-AF08-7B33916939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85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prendizaje.uchile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armen.nunez@u.uchile.cl" TargetMode="External"/><Relationship Id="rId2" Type="http://schemas.openxmlformats.org/officeDocument/2006/relationships/hyperlink" Target="mailto:enrique.sologuren@uchile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goo.gl/forms/slJ74y3t6a2KYlHf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/carmen.nunez@u.uchile.c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/enrique.sologuren@uchile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2" name="Freeform: Shap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84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592" y="1683557"/>
            <a:ext cx="9144000" cy="1564716"/>
          </a:xfrm>
        </p:spPr>
        <p:txBody>
          <a:bodyPr>
            <a:normAutofit/>
          </a:bodyPr>
          <a:lstStyle/>
          <a:p>
            <a:r>
              <a:rPr lang="es-CL" sz="3600" b="1" dirty="0" smtClean="0"/>
              <a:t>Taller: Escribir </a:t>
            </a:r>
            <a:r>
              <a:rPr lang="es-CL" sz="3600" b="1" dirty="0"/>
              <a:t>Informes de Práctica en el ámbito de la </a:t>
            </a:r>
            <a:r>
              <a:rPr lang="es-CL" sz="3600" b="1" dirty="0" smtClean="0"/>
              <a:t>Licenciatura en Ciencias, mención Geofísica</a:t>
            </a:r>
            <a:endParaRPr lang="es-CL" sz="36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8273" y="4880319"/>
            <a:ext cx="4319146" cy="1641251"/>
          </a:xfrm>
        </p:spPr>
        <p:txBody>
          <a:bodyPr>
            <a:normAutofit fontScale="70000" lnSpcReduction="20000"/>
          </a:bodyPr>
          <a:lstStyle/>
          <a:p>
            <a:r>
              <a:rPr lang="es-CL" sz="2900" b="1" cap="none" dirty="0" smtClean="0">
                <a:solidFill>
                  <a:schemeClr val="bg1"/>
                </a:solidFill>
                <a:latin typeface="+mn-lt"/>
              </a:rPr>
              <a:t>Enrique </a:t>
            </a:r>
            <a:r>
              <a:rPr lang="es-CL" sz="2900" b="1" cap="none" dirty="0" err="1" smtClean="0">
                <a:solidFill>
                  <a:schemeClr val="bg1"/>
                </a:solidFill>
                <a:latin typeface="+mn-lt"/>
              </a:rPr>
              <a:t>Sologuren</a:t>
            </a:r>
            <a:r>
              <a:rPr lang="es-CL" sz="2900" b="1" cap="none" dirty="0" smtClean="0">
                <a:solidFill>
                  <a:schemeClr val="bg1"/>
                </a:solidFill>
                <a:latin typeface="+mn-lt"/>
              </a:rPr>
              <a:t> –</a:t>
            </a:r>
          </a:p>
          <a:p>
            <a:r>
              <a:rPr lang="es-CL" sz="2900" b="1" cap="none" dirty="0" smtClean="0">
                <a:solidFill>
                  <a:schemeClr val="bg1"/>
                </a:solidFill>
                <a:latin typeface="+mn-lt"/>
              </a:rPr>
              <a:t>Carmen Gloria Nuñez</a:t>
            </a:r>
          </a:p>
          <a:p>
            <a:r>
              <a:rPr lang="es-CL" sz="2900" b="1" cap="none" dirty="0" smtClean="0">
                <a:solidFill>
                  <a:schemeClr val="bg1"/>
                </a:solidFill>
                <a:latin typeface="+mn-lt"/>
              </a:rPr>
              <a:t>Programa De Alfabetización Académica Y Profesional</a:t>
            </a:r>
          </a:p>
          <a:p>
            <a:r>
              <a:rPr lang="es-CL" sz="2900" b="1" cap="none" dirty="0" smtClean="0">
                <a:solidFill>
                  <a:schemeClr val="bg1"/>
                </a:solidFill>
                <a:latin typeface="+mn-lt"/>
              </a:rPr>
              <a:t>Área De Idiomas</a:t>
            </a:r>
          </a:p>
          <a:p>
            <a:pPr algn="l"/>
            <a:endParaRPr lang="es-CL" sz="20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3248273"/>
            <a:ext cx="4156755" cy="1382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97" y="3248273"/>
            <a:ext cx="4229690" cy="14194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74" y="0"/>
            <a:ext cx="3636825" cy="21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103487" y="1956182"/>
            <a:ext cx="2160227" cy="857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rgbClr val="000000"/>
                </a:solidFill>
              </a:rPr>
              <a:t>Precisión</a:t>
            </a:r>
            <a:endParaRPr lang="es-MX" sz="2100" b="1" dirty="0">
              <a:solidFill>
                <a:srgbClr val="0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480486" y="3354050"/>
            <a:ext cx="1627938" cy="549492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rgbClr val="000000"/>
                </a:solidFill>
              </a:rPr>
              <a:t>Conciso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212234" y="3354050"/>
            <a:ext cx="1620180" cy="549492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rgbClr val="000000"/>
                </a:solidFill>
              </a:rPr>
              <a:t>Completo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955055" y="3354050"/>
            <a:ext cx="1663114" cy="540060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rgbClr val="000000"/>
                </a:solidFill>
              </a:rPr>
              <a:t>Riguroso</a:t>
            </a:r>
          </a:p>
        </p:txBody>
      </p:sp>
      <p:cxnSp>
        <p:nvCxnSpPr>
          <p:cNvPr id="14" name="13 Conector recto"/>
          <p:cNvCxnSpPr>
            <a:stCxn id="5" idx="2"/>
            <a:endCxn id="9" idx="0"/>
          </p:cNvCxnSpPr>
          <p:nvPr/>
        </p:nvCxnSpPr>
        <p:spPr>
          <a:xfrm flipH="1">
            <a:off x="2786612" y="2813990"/>
            <a:ext cx="2396988" cy="5400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5" idx="2"/>
            <a:endCxn id="8" idx="0"/>
          </p:cNvCxnSpPr>
          <p:nvPr/>
        </p:nvCxnSpPr>
        <p:spPr>
          <a:xfrm flipH="1">
            <a:off x="5022324" y="2813990"/>
            <a:ext cx="161276" cy="5400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5" idx="2"/>
            <a:endCxn id="7" idx="0"/>
          </p:cNvCxnSpPr>
          <p:nvPr/>
        </p:nvCxnSpPr>
        <p:spPr>
          <a:xfrm>
            <a:off x="5183601" y="2813990"/>
            <a:ext cx="2110855" cy="5400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4098042" y="4596188"/>
            <a:ext cx="2165671" cy="857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rgbClr val="000000"/>
                </a:solidFill>
              </a:rPr>
              <a:t>Claridad</a:t>
            </a:r>
            <a:endParaRPr lang="es-MX" sz="2100" b="1" dirty="0">
              <a:solidFill>
                <a:srgbClr val="00000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996518" y="5676308"/>
            <a:ext cx="1621650" cy="486054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rgbClr val="000000"/>
                </a:solidFill>
              </a:rPr>
              <a:t>Figuras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480486" y="5676308"/>
            <a:ext cx="1567644" cy="486054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rgbClr val="000000"/>
                </a:solidFill>
              </a:rPr>
              <a:t>Redacción</a:t>
            </a:r>
          </a:p>
        </p:txBody>
      </p:sp>
      <p:cxnSp>
        <p:nvCxnSpPr>
          <p:cNvPr id="30" name="29 Conector recto"/>
          <p:cNvCxnSpPr>
            <a:stCxn id="23" idx="2"/>
            <a:endCxn id="24" idx="3"/>
          </p:cNvCxnSpPr>
          <p:nvPr/>
        </p:nvCxnSpPr>
        <p:spPr>
          <a:xfrm flipH="1">
            <a:off x="3618169" y="5453997"/>
            <a:ext cx="1562709" cy="4653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23" idx="2"/>
            <a:endCxn id="25" idx="1"/>
          </p:cNvCxnSpPr>
          <p:nvPr/>
        </p:nvCxnSpPr>
        <p:spPr>
          <a:xfrm>
            <a:off x="5180878" y="5453997"/>
            <a:ext cx="1299609" cy="4653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23" idx="0"/>
            <a:endCxn id="9" idx="2"/>
          </p:cNvCxnSpPr>
          <p:nvPr/>
        </p:nvCxnSpPr>
        <p:spPr>
          <a:xfrm flipH="1" flipV="1">
            <a:off x="2786613" y="3894110"/>
            <a:ext cx="2394265" cy="7020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23" idx="0"/>
            <a:endCxn id="8" idx="2"/>
          </p:cNvCxnSpPr>
          <p:nvPr/>
        </p:nvCxnSpPr>
        <p:spPr>
          <a:xfrm flipH="1" flipV="1">
            <a:off x="5022325" y="3903542"/>
            <a:ext cx="158553" cy="6926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23" idx="0"/>
            <a:endCxn id="7" idx="2"/>
          </p:cNvCxnSpPr>
          <p:nvPr/>
        </p:nvCxnSpPr>
        <p:spPr>
          <a:xfrm flipV="1">
            <a:off x="5180877" y="3903542"/>
            <a:ext cx="2113578" cy="6926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9959" y="167619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Características del lenguaje técnico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979329" y="3564791"/>
            <a:ext cx="3166810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altLang="es-MX" sz="1600" dirty="0"/>
              <a:t>Universalidad e internacionalizaci</a:t>
            </a:r>
            <a:r>
              <a:rPr lang="it-IT" altLang="ja-JP" sz="1600" dirty="0"/>
              <a:t>ón (sustrato común y principios semejantes de formación de palabras</a:t>
            </a:r>
            <a:r>
              <a:rPr lang="it-IT" altLang="ja-JP" sz="1600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altLang="ja-JP" sz="1600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altLang="es-MX" sz="1600" dirty="0"/>
              <a:t>Uso de un léxico especializado: terminolog</a:t>
            </a:r>
            <a:r>
              <a:rPr lang="it-IT" altLang="ja-JP" sz="1600" dirty="0"/>
              <a:t>ía fundamental. </a:t>
            </a:r>
            <a:endParaRPr lang="it-IT" altLang="ja-JP" sz="1600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altLang="es-MX" sz="1600" dirty="0"/>
              <a:t>Impersonalizaci</a:t>
            </a:r>
            <a:r>
              <a:rPr lang="it-IT" altLang="ja-JP" sz="1600" dirty="0"/>
              <a:t>ón (3ª persona singular, 1ª plural, ‘se’ impersonal</a:t>
            </a:r>
            <a:r>
              <a:rPr lang="it-IT" altLang="ja-JP" sz="1600" dirty="0" smtClean="0"/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altLang="ja-JP" sz="1600" dirty="0" smtClean="0"/>
              <a:t>Nominalización</a:t>
            </a:r>
            <a:endParaRPr lang="it-IT" altLang="ja-JP" sz="16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3. Organización </a:t>
            </a:r>
            <a:r>
              <a:rPr lang="es-MX" sz="4800" b="1" dirty="0">
                <a:solidFill>
                  <a:srgbClr val="FF0000"/>
                </a:solidFill>
              </a:rPr>
              <a:t>de un </a:t>
            </a:r>
            <a:r>
              <a:rPr lang="es-MX" sz="4800" b="1" dirty="0" smtClean="0">
                <a:solidFill>
                  <a:srgbClr val="FF0000"/>
                </a:solidFill>
              </a:rPr>
              <a:t>informe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5" y="3004239"/>
            <a:ext cx="4029734" cy="28013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 redondeado"/>
          <p:cNvSpPr/>
          <p:nvPr/>
        </p:nvSpPr>
        <p:spPr>
          <a:xfrm>
            <a:off x="3630085" y="2590285"/>
            <a:ext cx="5122334" cy="87635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500" b="1" dirty="0"/>
              <a:t>Secciones</a:t>
            </a:r>
          </a:p>
          <a:p>
            <a:pPr algn="ctr"/>
            <a:r>
              <a:rPr lang="es-ES" sz="1500" dirty="0"/>
              <a:t>Progresión del contenido o la información</a:t>
            </a:r>
          </a:p>
          <a:p>
            <a:pPr algn="ctr"/>
            <a:r>
              <a:rPr lang="es-ES" sz="1350" dirty="0"/>
              <a:t>(títulos y subtítulos)</a:t>
            </a:r>
          </a:p>
        </p:txBody>
      </p:sp>
      <p:sp>
        <p:nvSpPr>
          <p:cNvPr id="7" name="7 Rectángulo redondeado"/>
          <p:cNvSpPr/>
          <p:nvPr/>
        </p:nvSpPr>
        <p:spPr>
          <a:xfrm>
            <a:off x="3921126" y="3647517"/>
            <a:ext cx="4540250" cy="79750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500" b="1" dirty="0"/>
              <a:t>Párrafos</a:t>
            </a:r>
          </a:p>
          <a:p>
            <a:pPr algn="ctr"/>
            <a:r>
              <a:rPr lang="es-ES" sz="1500" dirty="0"/>
              <a:t>Organización de las ideas principales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168590" y="4625924"/>
            <a:ext cx="4045323" cy="126657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500" b="1" dirty="0"/>
              <a:t>Ideas</a:t>
            </a:r>
          </a:p>
          <a:p>
            <a:pPr algn="ctr"/>
            <a:r>
              <a:rPr lang="es-ES" sz="1500" dirty="0"/>
              <a:t>Conexiones lógicas mediante </a:t>
            </a:r>
          </a:p>
          <a:p>
            <a:pPr algn="ctr"/>
            <a:r>
              <a:rPr lang="es-ES" sz="1500" dirty="0"/>
              <a:t>mecanismos de cohesión</a:t>
            </a:r>
          </a:p>
          <a:p>
            <a:pPr algn="ctr"/>
            <a:r>
              <a:rPr lang="es-ES" sz="1350" dirty="0"/>
              <a:t>(conectores, pronombres, </a:t>
            </a:r>
          </a:p>
          <a:p>
            <a:pPr algn="ctr"/>
            <a:r>
              <a:rPr lang="es-ES" sz="1350" dirty="0"/>
              <a:t>repetición estratégica de palabras clave)</a:t>
            </a:r>
          </a:p>
        </p:txBody>
      </p:sp>
      <p:cxnSp>
        <p:nvCxnSpPr>
          <p:cNvPr id="10" name="Conector recto 9"/>
          <p:cNvCxnSpPr>
            <a:stCxn id="6" idx="2"/>
            <a:endCxn id="7" idx="0"/>
          </p:cNvCxnSpPr>
          <p:nvPr/>
        </p:nvCxnSpPr>
        <p:spPr>
          <a:xfrm flipH="1">
            <a:off x="6191252" y="3466638"/>
            <a:ext cx="1" cy="180881"/>
          </a:xfrm>
          <a:prstGeom prst="line">
            <a:avLst/>
          </a:prstGeom>
          <a:ln w="38100" cmpd="sng">
            <a:solidFill>
              <a:srgbClr val="C0504D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7" idx="2"/>
            <a:endCxn id="8" idx="0"/>
          </p:cNvCxnSpPr>
          <p:nvPr/>
        </p:nvCxnSpPr>
        <p:spPr>
          <a:xfrm>
            <a:off x="6191252" y="4445020"/>
            <a:ext cx="1" cy="180904"/>
          </a:xfrm>
          <a:prstGeom prst="line">
            <a:avLst/>
          </a:prstGeom>
          <a:ln w="38100" cmpd="sng">
            <a:solidFill>
              <a:srgbClr val="C0504D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7 Rectángulo redondeado"/>
          <p:cNvSpPr/>
          <p:nvPr/>
        </p:nvSpPr>
        <p:spPr>
          <a:xfrm>
            <a:off x="4484096" y="1589477"/>
            <a:ext cx="3414310" cy="448141"/>
          </a:xfrm>
          <a:prstGeom prst="round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500" b="1" dirty="0"/>
              <a:t>Texto = un todo coherente</a:t>
            </a:r>
          </a:p>
        </p:txBody>
      </p:sp>
      <p:cxnSp>
        <p:nvCxnSpPr>
          <p:cNvPr id="23" name="Conector recto 22"/>
          <p:cNvCxnSpPr>
            <a:stCxn id="5" idx="2"/>
            <a:endCxn id="6" idx="0"/>
          </p:cNvCxnSpPr>
          <p:nvPr/>
        </p:nvCxnSpPr>
        <p:spPr>
          <a:xfrm>
            <a:off x="6191251" y="2391307"/>
            <a:ext cx="0" cy="198979"/>
          </a:xfrm>
          <a:prstGeom prst="line">
            <a:avLst/>
          </a:prstGeom>
          <a:ln w="38100" cmpd="sng">
            <a:solidFill>
              <a:srgbClr val="C0504D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7 Rectángulo redondeado"/>
          <p:cNvSpPr/>
          <p:nvPr/>
        </p:nvSpPr>
        <p:spPr>
          <a:xfrm>
            <a:off x="3227295" y="2013791"/>
            <a:ext cx="5927912" cy="37751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500" b="1" dirty="0"/>
              <a:t>Hilo conductor y estructura global</a:t>
            </a:r>
            <a:endParaRPr lang="es-ES" sz="15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74287" y="248437"/>
            <a:ext cx="8280920" cy="979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1D467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s-CL" sz="3200" b="1" dirty="0">
                <a:solidFill>
                  <a:srgbClr val="FF0000"/>
                </a:solidFill>
                <a:latin typeface="+mj-lt"/>
              </a:rPr>
              <a:t>La estructura lógica de los informes</a:t>
            </a:r>
            <a:endParaRPr lang="es-E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874287" y="248437"/>
            <a:ext cx="8280920" cy="979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1D467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s-CL" sz="3200" b="1" dirty="0">
                <a:solidFill>
                  <a:srgbClr val="FF0000"/>
                </a:solidFill>
                <a:latin typeface="+mj-lt"/>
              </a:rPr>
              <a:t>La </a:t>
            </a:r>
            <a:r>
              <a:rPr lang="es-CL" sz="3200" b="1" dirty="0" smtClean="0">
                <a:solidFill>
                  <a:srgbClr val="FF0000"/>
                </a:solidFill>
                <a:latin typeface="+mj-lt"/>
              </a:rPr>
              <a:t>organización funcional de un informe de práctica profesional</a:t>
            </a:r>
            <a:endParaRPr lang="es-ES" sz="32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07367"/>
              </p:ext>
            </p:extLst>
          </p:nvPr>
        </p:nvGraphicFramePr>
        <p:xfrm>
          <a:off x="741871" y="1756618"/>
          <a:ext cx="8065699" cy="4924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73"/>
                <a:gridCol w="7679126"/>
              </a:tblGrid>
              <a:tr h="1416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Partes </a:t>
                      </a:r>
                      <a:r>
                        <a:rPr lang="es-CL" sz="1800" dirty="0" smtClean="0">
                          <a:effectLst/>
                        </a:rPr>
                        <a:t>sugeridas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I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Título 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II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Resumen ejecutivo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III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Introducción 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1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Contextualización: contexto e importancia </a:t>
                      </a:r>
                      <a:r>
                        <a:rPr lang="es-CL" sz="1800" dirty="0" smtClean="0">
                          <a:effectLst/>
                        </a:rPr>
                        <a:t>de la práctica profesional.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2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Descripción del área de trabajo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Caracterización de la situación actual de la empresa u organización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3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Objetivos y características </a:t>
                      </a:r>
                      <a:r>
                        <a:rPr lang="es-CL" sz="1800" dirty="0" smtClean="0">
                          <a:effectLst/>
                        </a:rPr>
                        <a:t>del trabajo</a:t>
                      </a:r>
                      <a:r>
                        <a:rPr lang="es-CL" sz="1800" baseline="0" dirty="0" smtClean="0">
                          <a:effectLst/>
                        </a:rPr>
                        <a:t> realizado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IV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Desarrollo 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4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productivo,</a:t>
                      </a:r>
                      <a:r>
                        <a:rPr lang="es-MX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organización laboral, de la fuerza laboral, problemáticas detectadas, ámbitos de trabajo realizado, etc.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Recomendaciones o propuestas de mejora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4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V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Conclusiones 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Logro de los objetivos en el nivel de práctica concernida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Énfasis en la importancia de llevar a cabo las mejoras y en la solución al </a:t>
                      </a:r>
                      <a:r>
                        <a:rPr lang="es-CL" sz="1800" dirty="0" smtClean="0">
                          <a:effectLst/>
                        </a:rPr>
                        <a:t>problema 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VI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Bibliografía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28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VII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Anexos</a:t>
                      </a:r>
                      <a:endParaRPr lang="es-MX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155207" y="2087592"/>
            <a:ext cx="236968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¿Qué información, conocimientos y aprendizajes debo dar cuenta en un informe de práctica profesional?</a:t>
            </a:r>
          </a:p>
          <a:p>
            <a:pPr algn="just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09900" y="1862826"/>
            <a:ext cx="6172200" cy="3852174"/>
          </a:xfrm>
        </p:spPr>
        <p:txBody>
          <a:bodyPr/>
          <a:lstStyle/>
          <a:p>
            <a:endParaRPr lang="es-CL" dirty="0"/>
          </a:p>
          <a:p>
            <a:pPr lvl="1"/>
            <a:endParaRPr lang="es-CL" dirty="0">
              <a:sym typeface="Wingdings" panose="05000000000000000000" pitchFamily="2" charset="2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25385" y="272000"/>
            <a:ext cx="8280920" cy="979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1D467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s-CL" sz="3200" b="1" dirty="0">
                <a:solidFill>
                  <a:srgbClr val="FF0000"/>
                </a:solidFill>
                <a:latin typeface="+mj-lt"/>
              </a:rPr>
              <a:t>Errores frecuentes</a:t>
            </a:r>
            <a:endParaRPr lang="es-E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475430" y="1251294"/>
            <a:ext cx="5797033" cy="4844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D467A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D467A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D467A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D467A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D467A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800" dirty="0">
                <a:solidFill>
                  <a:schemeClr val="tx1"/>
                </a:solidFill>
              </a:rPr>
              <a:t>Errores menos graves – aspectos locales: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</a:rPr>
              <a:t>Ortografía</a:t>
            </a:r>
          </a:p>
          <a:p>
            <a:pPr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</a:rPr>
              <a:t>Presentación o aspectos formales</a:t>
            </a:r>
          </a:p>
          <a:p>
            <a:pPr lvl="1"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solidFill>
                  <a:schemeClr val="tx1"/>
                </a:solidFill>
              </a:rPr>
              <a:t>Imagen del autor // Desvío de la atención del lector </a:t>
            </a:r>
          </a:p>
          <a:p>
            <a:pPr lvl="1"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solidFill>
                  <a:schemeClr val="tx1"/>
                </a:solidFill>
              </a:rPr>
              <a:t>Recursos de apoyo y de consulta: www.rae.es, www.fundeu.es </a:t>
            </a:r>
          </a:p>
          <a:p>
            <a:pPr lvl="1"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800" dirty="0">
                <a:solidFill>
                  <a:schemeClr val="tx1"/>
                </a:solidFill>
              </a:rPr>
              <a:t>Errores graves – aspectos globales: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chemeClr val="tx1"/>
                </a:solidFill>
              </a:rPr>
              <a:t>Organización y coherencia de las ideas</a:t>
            </a:r>
          </a:p>
          <a:p>
            <a:pPr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chemeClr val="tx1"/>
                </a:solidFill>
              </a:rPr>
              <a:t>Estructura del texto e hilo conductor</a:t>
            </a:r>
          </a:p>
          <a:p>
            <a:pPr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chemeClr val="tx1"/>
                </a:solidFill>
              </a:rPr>
              <a:t>Construcción de párrafos</a:t>
            </a:r>
          </a:p>
          <a:p>
            <a:pPr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chemeClr val="tx1"/>
                </a:solidFill>
              </a:rPr>
              <a:t>Selección del vocabulario y adecuación a la situación</a:t>
            </a:r>
          </a:p>
          <a:p>
            <a:pPr lvl="1"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solidFill>
                  <a:schemeClr val="tx1"/>
                </a:solidFill>
              </a:rPr>
              <a:t>Incomprensión del mensaje</a:t>
            </a:r>
          </a:p>
          <a:p>
            <a:pPr lvl="1" algn="just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solidFill>
                  <a:schemeClr val="tx1"/>
                </a:solidFill>
              </a:rPr>
              <a:t>Planificación del texto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4944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4. Taller: </a:t>
            </a:r>
            <a:r>
              <a:rPr lang="es-MX" sz="4800" b="1" dirty="0">
                <a:solidFill>
                  <a:srgbClr val="FF0000"/>
                </a:solidFill>
              </a:rPr>
              <a:t>planificación de un </a:t>
            </a:r>
            <a:r>
              <a:rPr lang="es-MX" sz="4800" b="1" dirty="0" smtClean="0">
                <a:solidFill>
                  <a:srgbClr val="FF0000"/>
                </a:solidFill>
              </a:rPr>
              <a:t>informe de práctica profesional</a:t>
            </a:r>
            <a:endParaRPr lang="es-MX" sz="48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67307"/>
            <a:ext cx="3493450" cy="3528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Plantilla de </a:t>
            </a:r>
            <a:br>
              <a:rPr lang="es-MX" sz="3200" b="1" dirty="0" smtClean="0">
                <a:solidFill>
                  <a:srgbClr val="FF0000"/>
                </a:solidFill>
              </a:rPr>
            </a:br>
            <a:r>
              <a:rPr lang="es-MX" sz="3200" b="1" dirty="0" smtClean="0">
                <a:solidFill>
                  <a:srgbClr val="FF0000"/>
                </a:solidFill>
              </a:rPr>
              <a:t>planificación</a:t>
            </a: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860" y="233632"/>
            <a:ext cx="680642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800" b="1" dirty="0">
                <a:solidFill>
                  <a:srgbClr val="FF0000"/>
                </a:solidFill>
              </a:rPr>
              <a:t>5</a:t>
            </a:r>
            <a:r>
              <a:rPr lang="es-MX" sz="4800" b="1" dirty="0" smtClean="0">
                <a:solidFill>
                  <a:srgbClr val="FF0000"/>
                </a:solidFill>
              </a:rPr>
              <a:t>. Recomendaciones finales</a:t>
            </a:r>
            <a:br>
              <a:rPr lang="es-MX" sz="4800" b="1" dirty="0" smtClean="0">
                <a:solidFill>
                  <a:srgbClr val="FF0000"/>
                </a:solidFill>
              </a:rPr>
            </a:br>
            <a:endParaRPr lang="es-MX" sz="48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37" y="3332444"/>
            <a:ext cx="3856054" cy="19356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791414" y="0"/>
            <a:ext cx="7634288" cy="1609725"/>
          </a:xfrm>
        </p:spPr>
        <p:txBody>
          <a:bodyPr>
            <a:normAutofit/>
          </a:bodyPr>
          <a:lstStyle/>
          <a:p>
            <a:r>
              <a:rPr lang="es-CL" altLang="es-MX" sz="3200" b="1" dirty="0">
                <a:solidFill>
                  <a:srgbClr val="FF0000"/>
                </a:solidFill>
                <a:ea typeface="Open Sans" pitchFamily="34" charset="0"/>
                <a:cs typeface="Open Sans" pitchFamily="34" charset="0"/>
              </a:rPr>
              <a:t>El párrafo como parte del equipo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4825" y="1479550"/>
            <a:ext cx="7634288" cy="40513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s-CL" sz="2600" dirty="0"/>
          </a:p>
          <a:p>
            <a:pPr algn="just">
              <a:defRPr/>
            </a:pPr>
            <a:r>
              <a:rPr lang="es-ES" sz="2600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párrafo: </a:t>
            </a:r>
            <a:r>
              <a:rPr lang="es-ES" sz="2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cada una de las unidades que dan forma a un texto o enunciado. El párrafo, generalmente, está compuesto de una idea principal y otras secundarias que complementan o refuerzan la principal. </a:t>
            </a:r>
          </a:p>
          <a:p>
            <a:pPr algn="just">
              <a:defRPr/>
            </a:pPr>
            <a:r>
              <a:rPr lang="es-ES" sz="2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Estructura: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s-E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Oración temática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s-E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Oración de desarrollo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s-E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Oración de cierre</a:t>
            </a:r>
            <a:endParaRPr lang="es-C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defRPr/>
            </a:pPr>
            <a:endParaRPr lang="es-CL" dirty="0" smtClean="0"/>
          </a:p>
          <a:p>
            <a:pPr marL="0" indent="0">
              <a:buNone/>
              <a:defRPr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-388189" y="236328"/>
            <a:ext cx="6875462" cy="16097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200" b="1" kern="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Errores más frecuentes</a:t>
            </a:r>
            <a:endParaRPr lang="es-ES" sz="3200" b="1" kern="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943704" y="1190445"/>
            <a:ext cx="7705725" cy="52705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es-CO" sz="72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CO" sz="9600" b="1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 Desequilibrios:</a:t>
            </a:r>
            <a:r>
              <a:rPr lang="es-CO" sz="9600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Mezcla anárquica de párrafos largos y cortos sin razón aparente. </a:t>
            </a:r>
          </a:p>
          <a:p>
            <a:pPr marL="0" indent="0" algn="just">
              <a:buNone/>
              <a:defRPr/>
            </a:pPr>
            <a:endParaRPr lang="es-CO" sz="9600" kern="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  <a:defRPr/>
            </a:pPr>
            <a:r>
              <a:rPr lang="es-CO" sz="9600" b="1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b) Repeticiones y desórdenes: </a:t>
            </a:r>
            <a:r>
              <a:rPr lang="es-CO" sz="9600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rompe la unidad significativa por causas diversas: ideas que debieran ir juntas aparecen en párrafos distintos, se repite una misma idea en dos o más párrafos, etc.</a:t>
            </a:r>
          </a:p>
          <a:p>
            <a:pPr marL="0" indent="0" algn="just">
              <a:buNone/>
              <a:defRPr/>
            </a:pPr>
            <a:endParaRPr lang="es-CO" sz="9600" b="1" kern="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  <a:defRPr/>
            </a:pPr>
            <a:r>
              <a:rPr lang="es-CO" sz="9600" b="1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c) Párrafos-frase:</a:t>
            </a:r>
            <a:r>
              <a:rPr lang="es-CO" sz="9600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El texto no tiene puntos y seguido; cada párrafo consta de una sola frase, más o menos larga. El significado se descompone en una lista inconexa de ideas. </a:t>
            </a:r>
          </a:p>
          <a:p>
            <a:pPr marL="0" indent="0" algn="just">
              <a:buNone/>
              <a:defRPr/>
            </a:pPr>
            <a:endParaRPr lang="es-CO" sz="9600" kern="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  <a:defRPr/>
            </a:pPr>
            <a:r>
              <a:rPr lang="es-CO" sz="9600" b="1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d) Párrafos-lata:</a:t>
            </a:r>
            <a:r>
              <a:rPr lang="es-CO" sz="9600" kern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Párrafos excesivamente largos que ocupan casi una página entera. Adquieren la apariencia de bloque espeso de prosa y suelen contener en su interior diversas subunidades. </a:t>
            </a:r>
          </a:p>
          <a:p>
            <a:pPr marL="0" indent="0" algn="just">
              <a:buNone/>
              <a:defRPr/>
            </a:pPr>
            <a:endParaRPr lang="es-CO" sz="8000" kern="0" dirty="0"/>
          </a:p>
          <a:p>
            <a:pPr>
              <a:defRPr/>
            </a:pPr>
            <a:endParaRPr lang="es-ES" kern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solidFill>
                  <a:srgbClr val="FF0000"/>
                </a:solidFill>
              </a:rPr>
              <a:t>Meta de aprendizaje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82791"/>
              </p:ext>
            </p:extLst>
          </p:nvPr>
        </p:nvGraphicFramePr>
        <p:xfrm>
          <a:off x="1276710" y="1940943"/>
          <a:ext cx="10239554" cy="405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362"/>
                <a:gridCol w="8345192"/>
              </a:tblGrid>
              <a:tr h="1735924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¿Qué?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endParaRPr lang="es-CL" sz="20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Distinguir las principales características de la escritura académica y profesional. </a:t>
                      </a:r>
                      <a:endParaRPr lang="es-MX" sz="20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la organización funcional un informe</a:t>
                      </a:r>
                      <a:r>
                        <a:rPr lang="es-CL" sz="20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practica</a:t>
                      </a: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profesional.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Planificar la escritura del informe</a:t>
                      </a:r>
                      <a:r>
                        <a:rPr lang="es-CL" sz="20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</a:t>
                      </a: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laborar algunos apartados. </a:t>
                      </a:r>
                      <a:endParaRPr lang="es-MX" sz="20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617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¿Cómo?</a:t>
                      </a:r>
                      <a:r>
                        <a:rPr lang="es-CL" sz="2400" b="1" baseline="0" dirty="0" smtClean="0"/>
                        <a:t> 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L" sz="2000" dirty="0" smtClean="0"/>
                        <a:t>A través de estrategias de producción escrita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es-CL" sz="2000" dirty="0"/>
                    </a:p>
                  </a:txBody>
                  <a:tcPr/>
                </a:tc>
              </a:tr>
              <a:tr h="1327471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¿ Para qué?</a:t>
                      </a:r>
                      <a:r>
                        <a:rPr lang="es-CL" sz="2400" b="1" baseline="0" dirty="0" smtClean="0"/>
                        <a:t> 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Adquirir estrategias de escritura profesional para planificar, redactar, revisar y editar los informes técnicos y otros tipos de comunicación. </a:t>
                      </a:r>
                      <a:endParaRPr lang="es-MX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Reflexionar sobre los diferentes componentes involucrados en la comunicación académica y profesional. </a:t>
                      </a:r>
                      <a:endParaRPr lang="es-MX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C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MX" sz="5400" b="1" dirty="0" smtClean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APRENDIZAJE UCH</a:t>
            </a:r>
            <a:r>
              <a:rPr lang="es-CL" altLang="es-MX" sz="5400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s-CL" altLang="es-MX" sz="5400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s-MX" sz="2000" dirty="0">
                <a:hlinkClick r:id="rId2"/>
              </a:rPr>
              <a:t>https://aprendizaje.uchile.cl/</a:t>
            </a:r>
            <a:endParaRPr lang="es-CL" altLang="es-MX" sz="2000" b="1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0861"/>
            <a:ext cx="12192000" cy="42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0091" r="60481" b="39627"/>
          <a:stretch>
            <a:fillRect/>
          </a:stretch>
        </p:blipFill>
        <p:spPr>
          <a:xfrm>
            <a:off x="2082801" y="1262063"/>
            <a:ext cx="8399463" cy="4849812"/>
          </a:xfrm>
        </p:spPr>
      </p:pic>
      <p:sp>
        <p:nvSpPr>
          <p:cNvPr id="28675" name="Título 1"/>
          <p:cNvSpPr txBox="1">
            <a:spLocks/>
          </p:cNvSpPr>
          <p:nvPr/>
        </p:nvSpPr>
        <p:spPr bwMode="auto">
          <a:xfrm>
            <a:off x="1992313" y="406400"/>
            <a:ext cx="82804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4000" b="1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 recurso útil: estilector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 txBox="1">
            <a:spLocks/>
          </p:cNvSpPr>
          <p:nvPr/>
        </p:nvSpPr>
        <p:spPr bwMode="auto">
          <a:xfrm>
            <a:off x="1876425" y="220664"/>
            <a:ext cx="82804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4000" b="1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Dudas:  recursos en línea</a:t>
            </a:r>
          </a:p>
        </p:txBody>
      </p:sp>
      <p:sp>
        <p:nvSpPr>
          <p:cNvPr id="29699" name="Marcador de contenido 2"/>
          <p:cNvSpPr txBox="1">
            <a:spLocks/>
          </p:cNvSpPr>
          <p:nvPr/>
        </p:nvSpPr>
        <p:spPr bwMode="auto">
          <a:xfrm>
            <a:off x="2279650" y="1200150"/>
            <a:ext cx="650875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Laboratorio LEA: 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www.estilector.com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ww.rae.es 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ww.fundeu.es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altLang="es-MX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Enrique </a:t>
            </a:r>
            <a:r>
              <a:rPr lang="es-ES" altLang="es-MX" sz="18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Sologuren</a:t>
            </a:r>
            <a:endParaRPr lang="es-ES" altLang="es-MX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  <a:hlinkClick r:id="rId2"/>
              </a:rPr>
              <a:t>enrique.sologuren@uchile.cl</a:t>
            </a:r>
            <a:endParaRPr lang="es-ES" altLang="es-MX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Carmen Gloria Núñez Castillo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carmen.nunez@uchile.cl</a:t>
            </a:r>
            <a:endParaRPr lang="es-ES" altLang="es-MX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endParaRPr lang="es-ES" altLang="es-MX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Programa de Alfabetización académica y profesional</a:t>
            </a:r>
          </a:p>
          <a:p>
            <a:pPr algn="just"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s-ES" altLang="es-MX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Área de Idiomas/Escuela de Ingeniería y Ciencias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0444" y="3015514"/>
            <a:ext cx="10595957" cy="12777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09650" algn="l"/>
              </a:tabLst>
            </a:pPr>
            <a:r>
              <a:rPr lang="es-CL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espacio formativo que brinda tutorías especializadas tanto en español como en inglés para apoyar a los estudiantes de la facultad en sus procesos de escritura de textos académicos, lectura y comunicación oral, todas habilidades que son requeridas para enfrentar con éxito las exigencias de los cursos de sus carreras, así como para innovar y presentar proyectos.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90445" y="4464101"/>
            <a:ext cx="10595956" cy="1314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09650" algn="l"/>
              </a:tabLst>
            </a:pPr>
            <a:r>
              <a:rPr lang="es-CL" sz="3200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Pide tu </a:t>
            </a:r>
            <a:r>
              <a:rPr lang="es-CL" sz="3200" b="1" dirty="0" smtClean="0">
                <a:solidFill>
                  <a:srgbClr val="FF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 de atención</a:t>
            </a:r>
            <a:endParaRPr lang="es-MX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09650" algn="l"/>
              </a:tabLst>
            </a:pPr>
            <a:r>
              <a:rPr lang="es-CL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y los estudiantes interesados deben pedir hora en el siguiente formulario: </a:t>
            </a:r>
            <a:r>
              <a:rPr lang="es-CL" u="sng" dirty="0" smtClean="0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https://goo.gl/forms/slJ74y3t6a2KYlHf1</a:t>
            </a:r>
            <a:r>
              <a:rPr lang="es-CL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14024"/>
          <a:stretch/>
        </p:blipFill>
        <p:spPr>
          <a:xfrm>
            <a:off x="1605915" y="34626"/>
            <a:ext cx="7385685" cy="28954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5306" y="138023"/>
            <a:ext cx="6884462" cy="3796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74612" y="4269411"/>
            <a:ext cx="279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Carmen Gloria Nuñez</a:t>
            </a:r>
          </a:p>
          <a:p>
            <a:pPr algn="ctr"/>
            <a:r>
              <a:rPr lang="es-CL" dirty="0">
                <a:hlinkClick r:id="rId3"/>
              </a:rPr>
              <a:t>carmen.nunez@uchile.cl</a:t>
            </a:r>
            <a:r>
              <a:rPr lang="es-CL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80579" y="4269411"/>
            <a:ext cx="319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Enrique Sologuren </a:t>
            </a:r>
            <a:r>
              <a:rPr lang="es-CL" dirty="0">
                <a:hlinkClick r:id="rId4"/>
              </a:rPr>
              <a:t>enrique.sologuren@uchile.cl</a:t>
            </a:r>
            <a:r>
              <a:rPr lang="es-CL" dirty="0"/>
              <a:t> </a:t>
            </a:r>
          </a:p>
          <a:p>
            <a:pPr algn="ctr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0FB9-1BFF-1E41-9706-5F3BAF5D4B74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2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Recorrido sesión 1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8868" y="1825625"/>
            <a:ext cx="6824932" cy="435133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Concepto de escritura y el proceso (y subprocesos) que involucra.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Características de la escritura académica y profesional.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Organización funcional de un informe de práctica.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Revisión tarea: planificación de un informe de práctica. Dudas- consultas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Sistema de tutorías: agendamiento.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1" y="2220672"/>
            <a:ext cx="2133600" cy="1933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1. Concepto </a:t>
            </a:r>
            <a:r>
              <a:rPr lang="es-MX" sz="4800" b="1" dirty="0">
                <a:solidFill>
                  <a:srgbClr val="FF0000"/>
                </a:solidFill>
              </a:rPr>
              <a:t>de escritura y el proceso (y subprocesos) que </a:t>
            </a:r>
            <a:r>
              <a:rPr lang="es-MX" sz="4800" b="1" dirty="0" smtClean="0">
                <a:solidFill>
                  <a:srgbClr val="FF0000"/>
                </a:solidFill>
              </a:rPr>
              <a:t>involucra</a:t>
            </a:r>
            <a:endParaRPr lang="es-MX" sz="48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7" y="3509963"/>
            <a:ext cx="5175849" cy="2687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L" altLang="es-CL" sz="3200" b="1" dirty="0" smtClean="0">
                <a:solidFill>
                  <a:srgbClr val="FF0000"/>
                </a:solidFill>
              </a:rPr>
              <a:t>Actividad 1: </a:t>
            </a:r>
            <a:endParaRPr lang="en-US" altLang="es-CL" sz="3200" b="1" dirty="0" smtClean="0">
              <a:solidFill>
                <a:srgbClr val="FF0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3750" y="2612302"/>
            <a:ext cx="7309449" cy="288272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altLang="es-CL" sz="2600" dirty="0" smtClean="0"/>
              <a:t> </a:t>
            </a:r>
            <a:r>
              <a:rPr lang="es-CL" sz="2400" dirty="0"/>
              <a:t>1. Redacta a tu compañero de al lado un texto en el cual debes </a:t>
            </a:r>
            <a:r>
              <a:rPr lang="es-CL" sz="2400" dirty="0" smtClean="0"/>
              <a:t>explicar la experiencia </a:t>
            </a:r>
            <a:r>
              <a:rPr lang="es-CL" sz="2400" dirty="0"/>
              <a:t>académica y personal durante el primer semestre universitario.</a:t>
            </a:r>
            <a:endParaRPr lang="es-MX" sz="2400" dirty="0"/>
          </a:p>
          <a:p>
            <a:pPr marL="0" indent="0">
              <a:buNone/>
            </a:pPr>
            <a:r>
              <a:rPr lang="es-CL" sz="2400" dirty="0"/>
              <a:t>2. Enumera los procedimientos usados para redactar el texto.</a:t>
            </a:r>
            <a:endParaRPr lang="es-MX" sz="2400" dirty="0"/>
          </a:p>
          <a:p>
            <a:pPr marL="0" indent="0">
              <a:buNone/>
            </a:pPr>
            <a:r>
              <a:rPr lang="es-CL" sz="2400" dirty="0" smtClean="0"/>
              <a:t>3. Después autoevalúate con la siguiente pauta. Marca con una X.</a:t>
            </a:r>
            <a:endParaRPr lang="es-MX" sz="2400" dirty="0" smtClean="0"/>
          </a:p>
          <a:p>
            <a:pPr marL="0" indent="0">
              <a:buNone/>
            </a:pPr>
            <a:endParaRPr lang="es-CL" altLang="es-CL" sz="2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7" y="2620633"/>
            <a:ext cx="1971675" cy="2324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L" altLang="es-CL" sz="3200" b="1" dirty="0" smtClean="0">
                <a:solidFill>
                  <a:srgbClr val="FF0000"/>
                </a:solidFill>
              </a:rPr>
              <a:t>Actividad 1: </a:t>
            </a:r>
            <a:endParaRPr lang="en-US" altLang="es-CL" sz="3200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7" y="2620633"/>
            <a:ext cx="1971675" cy="2324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970" y="0"/>
            <a:ext cx="678545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L" altLang="es-CL" sz="3200" b="1" dirty="0" smtClean="0">
                <a:solidFill>
                  <a:srgbClr val="FF0000"/>
                </a:solidFill>
              </a:rPr>
              <a:t>Actividad 1: Revisión</a:t>
            </a:r>
            <a:endParaRPr lang="en-US" altLang="es-CL" sz="3200" b="1" dirty="0" smtClean="0">
              <a:solidFill>
                <a:srgbClr val="FF0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3750" y="1417638"/>
            <a:ext cx="7309449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altLang="es-CL" sz="2600" dirty="0" smtClean="0"/>
              <a:t> </a:t>
            </a:r>
            <a:endParaRPr lang="es-CL" altLang="es-CL" sz="2600" dirty="0"/>
          </a:p>
          <a:p>
            <a:pPr marL="457200" indent="-457200" algn="just">
              <a:buFontTx/>
              <a:buAutoNum type="arabicPeriod"/>
            </a:pPr>
            <a:r>
              <a:rPr lang="es-ES_tradnl" altLang="es-CL" sz="2400" dirty="0" smtClean="0"/>
              <a:t>¿</a:t>
            </a:r>
            <a:r>
              <a:rPr lang="es-ES_tradnl" altLang="es-CL" sz="2400" dirty="0"/>
              <a:t>Revisas habitualmente los textos que escribes?</a:t>
            </a:r>
          </a:p>
          <a:p>
            <a:pPr marL="457200" indent="-457200" algn="just">
              <a:buFontTx/>
              <a:buAutoNum type="arabicPeriod"/>
            </a:pPr>
            <a:r>
              <a:rPr lang="es-ES_tradnl" altLang="es-CL" sz="2400" dirty="0"/>
              <a:t>¿Qué aspectos revisas del texto? Menciona tres</a:t>
            </a:r>
            <a:endParaRPr lang="en-US" altLang="es-CL" sz="2400" dirty="0"/>
          </a:p>
          <a:p>
            <a:pPr marL="457200" indent="-457200" algn="just">
              <a:buFontTx/>
              <a:buAutoNum type="arabicPeriod" startAt="3"/>
            </a:pPr>
            <a:r>
              <a:rPr lang="es-ES_tradnl" altLang="es-CL" sz="2400" dirty="0"/>
              <a:t>¿Para ti, cuáles son los aspectos más importantes de un texto que se deben revisar ?</a:t>
            </a:r>
            <a:endParaRPr lang="en-US" altLang="es-CL" sz="2400" dirty="0"/>
          </a:p>
          <a:p>
            <a:pPr marL="457200" indent="-457200" algn="just">
              <a:buFontTx/>
              <a:buAutoNum type="arabicPeriod" startAt="3"/>
            </a:pPr>
            <a:r>
              <a:rPr lang="es-ES_tradnl" altLang="es-CL" sz="2400" dirty="0"/>
              <a:t>¿Revisas mientras escribes o una vez que has terminado?</a:t>
            </a:r>
            <a:endParaRPr lang="en-US" altLang="es-CL" sz="2400" dirty="0"/>
          </a:p>
          <a:p>
            <a:pPr marL="457200" indent="-457200" algn="just">
              <a:buFontTx/>
              <a:buAutoNum type="arabicPeriod" startAt="3"/>
            </a:pPr>
            <a:r>
              <a:rPr lang="es-ES_tradnl" altLang="es-CL" sz="2400" dirty="0"/>
              <a:t>¿Qué elementos o aspectos revisas mientras escribes?</a:t>
            </a:r>
            <a:endParaRPr lang="en-US" altLang="es-CL" sz="2400" dirty="0"/>
          </a:p>
          <a:p>
            <a:pPr marL="457200" indent="-457200" algn="just">
              <a:buFontTx/>
              <a:buAutoNum type="arabicPeriod" startAt="3"/>
            </a:pPr>
            <a:r>
              <a:rPr lang="es-ES_tradnl" altLang="es-CL" sz="2400" dirty="0"/>
              <a:t>¿Qué aspectos revisas al final?</a:t>
            </a:r>
          </a:p>
          <a:p>
            <a:pPr marL="457200" indent="-457200" algn="just">
              <a:buFontTx/>
              <a:buAutoNum type="arabicPeriod" startAt="3"/>
            </a:pPr>
            <a:r>
              <a:rPr lang="en-US" altLang="es-CL" sz="2400" dirty="0"/>
              <a:t>¿</a:t>
            </a:r>
            <a:r>
              <a:rPr lang="en-US" altLang="es-CL" sz="2400" dirty="0" err="1"/>
              <a:t>Qué</a:t>
            </a:r>
            <a:r>
              <a:rPr lang="en-US" altLang="es-CL" sz="2400" dirty="0"/>
              <a:t> </a:t>
            </a:r>
            <a:r>
              <a:rPr lang="en-US" altLang="es-CL" sz="2400" dirty="0" err="1"/>
              <a:t>relación</a:t>
            </a:r>
            <a:r>
              <a:rPr lang="en-US" altLang="es-CL" sz="2400" dirty="0"/>
              <a:t> </a:t>
            </a:r>
            <a:r>
              <a:rPr lang="en-US" altLang="es-CL" sz="2400" dirty="0" err="1"/>
              <a:t>podrías</a:t>
            </a:r>
            <a:r>
              <a:rPr lang="en-US" altLang="es-CL" sz="2400" dirty="0"/>
              <a:t> </a:t>
            </a:r>
            <a:r>
              <a:rPr lang="en-US" altLang="es-CL" sz="2400" dirty="0" err="1"/>
              <a:t>establecer</a:t>
            </a:r>
            <a:r>
              <a:rPr lang="en-US" altLang="es-CL" sz="2400" dirty="0"/>
              <a:t> entre la </a:t>
            </a:r>
            <a:r>
              <a:rPr lang="en-US" altLang="es-CL" sz="2400" dirty="0" err="1"/>
              <a:t>calidad</a:t>
            </a:r>
            <a:r>
              <a:rPr lang="en-US" altLang="es-CL" sz="2400" dirty="0"/>
              <a:t> de un </a:t>
            </a:r>
            <a:r>
              <a:rPr lang="en-US" altLang="es-CL" sz="2400" dirty="0" err="1"/>
              <a:t>texto</a:t>
            </a:r>
            <a:r>
              <a:rPr lang="en-US" altLang="es-CL" sz="2400" dirty="0"/>
              <a:t> y </a:t>
            </a:r>
            <a:r>
              <a:rPr lang="en-US" altLang="es-CL" sz="2400" dirty="0" err="1"/>
              <a:t>su</a:t>
            </a:r>
            <a:r>
              <a:rPr lang="en-US" altLang="es-CL" sz="2400" dirty="0"/>
              <a:t> </a:t>
            </a:r>
            <a:r>
              <a:rPr lang="en-US" altLang="es-CL" sz="2400" dirty="0" err="1"/>
              <a:t>revisión</a:t>
            </a:r>
            <a:r>
              <a:rPr lang="en-US" altLang="es-CL" sz="2400" dirty="0"/>
              <a:t>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7" y="2620633"/>
            <a:ext cx="1971675" cy="2324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La escritura </a:t>
            </a:r>
            <a:r>
              <a:rPr lang="es-MX" sz="3200" b="1" dirty="0">
                <a:solidFill>
                  <a:srgbClr val="FF0000"/>
                </a:solidFill>
              </a:rPr>
              <a:t>y </a:t>
            </a:r>
            <a:r>
              <a:rPr lang="es-MX" sz="3200" b="1" dirty="0" smtClean="0">
                <a:solidFill>
                  <a:srgbClr val="FF0000"/>
                </a:solidFill>
              </a:rPr>
              <a:t>el </a:t>
            </a:r>
            <a:r>
              <a:rPr lang="es-MX" sz="3200" b="1" dirty="0">
                <a:solidFill>
                  <a:srgbClr val="FF0000"/>
                </a:solidFill>
              </a:rPr>
              <a:t>proceso (y subprocesos) </a:t>
            </a:r>
            <a:r>
              <a:rPr lang="es-MX" sz="3200" b="1" dirty="0" smtClean="0">
                <a:solidFill>
                  <a:srgbClr val="FF0000"/>
                </a:solidFill>
              </a:rPr>
              <a:t>que</a:t>
            </a:r>
            <a:br>
              <a:rPr lang="es-MX" sz="3200" b="1" dirty="0" smtClean="0">
                <a:solidFill>
                  <a:srgbClr val="FF0000"/>
                </a:solidFill>
              </a:rPr>
            </a:br>
            <a:r>
              <a:rPr lang="es-MX" sz="3200" b="1" dirty="0" smtClean="0">
                <a:solidFill>
                  <a:srgbClr val="FF0000"/>
                </a:solidFill>
              </a:rPr>
              <a:t> involucra: </a:t>
            </a:r>
            <a:r>
              <a:rPr lang="es-CL" sz="3200" b="1" dirty="0" smtClean="0">
                <a:solidFill>
                  <a:srgbClr val="FF0000"/>
                </a:solidFill>
              </a:rPr>
              <a:t>estrategias de producción de textos </a:t>
            </a:r>
            <a:endParaRPr lang="es-CL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1816214" y="1916832"/>
          <a:ext cx="8410575" cy="450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2. Características </a:t>
            </a:r>
            <a:r>
              <a:rPr lang="es-MX" sz="4800" b="1" dirty="0">
                <a:solidFill>
                  <a:srgbClr val="FF0000"/>
                </a:solidFill>
              </a:rPr>
              <a:t>de la escritura académica y </a:t>
            </a:r>
            <a:r>
              <a:rPr lang="es-MX" sz="4800" b="1" dirty="0" smtClean="0">
                <a:solidFill>
                  <a:srgbClr val="FF0000"/>
                </a:solidFill>
              </a:rPr>
              <a:t>profesional</a:t>
            </a:r>
            <a:endParaRPr lang="es-MX" sz="4800" b="1" dirty="0">
              <a:solidFill>
                <a:srgbClr val="FF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13" y="3509963"/>
            <a:ext cx="3267974" cy="32679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10" y="21205"/>
            <a:ext cx="2503890" cy="1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1208</Words>
  <Application>Microsoft Office PowerPoint</Application>
  <PresentationFormat>Panorámica</PresentationFormat>
  <Paragraphs>201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Century Gothic</vt:lpstr>
      <vt:lpstr>Corbel</vt:lpstr>
      <vt:lpstr>Open Sans</vt:lpstr>
      <vt:lpstr>Times New Roman</vt:lpstr>
      <vt:lpstr>Wingdings</vt:lpstr>
      <vt:lpstr>Tema de Office</vt:lpstr>
      <vt:lpstr>Taller: Escribir Informes de Práctica en el ámbito de la Licenciatura en Ciencias, mención Geofísica</vt:lpstr>
      <vt:lpstr>Meta de aprendizaje </vt:lpstr>
      <vt:lpstr>Recorrido sesión 1</vt:lpstr>
      <vt:lpstr>1. Concepto de escritura y el proceso (y subprocesos) que involucra</vt:lpstr>
      <vt:lpstr>Actividad 1: </vt:lpstr>
      <vt:lpstr>Actividad 1: </vt:lpstr>
      <vt:lpstr>Actividad 1: Revisión</vt:lpstr>
      <vt:lpstr>La escritura y el proceso (y subprocesos) que  involucra: estrategias de producción de textos </vt:lpstr>
      <vt:lpstr>2. Características de la escritura académica y profesional</vt:lpstr>
      <vt:lpstr>Características del lenguaje técnico</vt:lpstr>
      <vt:lpstr>3. Organización de un informe </vt:lpstr>
      <vt:lpstr>Presentación de PowerPoint</vt:lpstr>
      <vt:lpstr>Presentación de PowerPoint</vt:lpstr>
      <vt:lpstr>Presentación de PowerPoint</vt:lpstr>
      <vt:lpstr>4. Taller: planificación de un informe de práctica profesional</vt:lpstr>
      <vt:lpstr>Plantilla de  planificación</vt:lpstr>
      <vt:lpstr>5. Recomendaciones finales </vt:lpstr>
      <vt:lpstr>El párrafo como parte del equipo</vt:lpstr>
      <vt:lpstr>Presentación de PowerPoint</vt:lpstr>
      <vt:lpstr>APRENDIZAJE UCH https://aprendizaje.uchile.cl/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Estrategias de escritura académica y profesional</dc:title>
  <dc:creator>carmengloria nuñez castillo</dc:creator>
  <cp:lastModifiedBy>carmengloria nuñez castillo</cp:lastModifiedBy>
  <cp:revision>39</cp:revision>
  <dcterms:created xsi:type="dcterms:W3CDTF">2018-09-04T14:56:42Z</dcterms:created>
  <dcterms:modified xsi:type="dcterms:W3CDTF">2019-08-28T14:59:13Z</dcterms:modified>
</cp:coreProperties>
</file>