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80" r:id="rId3"/>
    <p:sldId id="270" r:id="rId4"/>
    <p:sldId id="281" r:id="rId5"/>
    <p:sldId id="257" r:id="rId6"/>
    <p:sldId id="282" r:id="rId7"/>
    <p:sldId id="277" r:id="rId8"/>
    <p:sldId id="283" r:id="rId9"/>
    <p:sldId id="259" r:id="rId10"/>
    <p:sldId id="265" r:id="rId11"/>
    <p:sldId id="284" r:id="rId12"/>
    <p:sldId id="285" r:id="rId13"/>
    <p:sldId id="278" r:id="rId14"/>
    <p:sldId id="258" r:id="rId15"/>
    <p:sldId id="287" r:id="rId16"/>
    <p:sldId id="286" r:id="rId17"/>
    <p:sldId id="262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B8F81-6BF4-489A-B162-B3A86DB3C125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FB895-9F9F-4A34-82AF-D2E75E2DB6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2459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FB895-9F9F-4A34-82AF-D2E75E2DB643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996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FB895-9F9F-4A34-82AF-D2E75E2DB64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3419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FB895-9F9F-4A34-82AF-D2E75E2DB643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016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fld id="{AEE60B24-30F6-4261-8941-657CD68F6A01}" type="slidenum">
              <a:rPr lang="es-CL" altLang="es-CL" smtClean="0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es-CL" altLang="es-CL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CL" altLang="es-CL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/>
          <a:p>
            <a:pPr algn="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BE22E95-337E-40C4-A533-2D5AF4435068}" type="slidenum">
              <a:rPr lang="es-CL" altLang="es-CL" sz="1200">
                <a:solidFill>
                  <a:srgbClr val="000000"/>
                </a:solidFill>
                <a:latin typeface="Calibri" pitchFamily="34" charset="0"/>
              </a:rPr>
              <a:pPr algn="r" eaLnBrk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s-CL" altLang="es-CL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FB895-9F9F-4A34-82AF-D2E75E2DB643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110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FB895-9F9F-4A34-82AF-D2E75E2DB643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3439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FB895-9F9F-4A34-82AF-D2E75E2DB643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110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FB895-9F9F-4A34-82AF-D2E75E2DB643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996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36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362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2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07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02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050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279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262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759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250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989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36B86-61EB-450D-B158-4ED2E8FB8AB9}" type="datetimeFigureOut">
              <a:rPr lang="es-CL" smtClean="0"/>
              <a:t>31-07-2019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D285B-2810-48ED-8AD8-765E0F805E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242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unidadyeconomia.wordpres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es-ES" sz="2000" dirty="0" smtClean="0"/>
              <a:t>Presentación</a:t>
            </a: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> </a:t>
            </a:r>
            <a:r>
              <a:rPr lang="es-ES" sz="2800" b="1" dirty="0" err="1" smtClean="0"/>
              <a:t>Socioeconomía</a:t>
            </a:r>
            <a:r>
              <a:rPr lang="es-ES" sz="2800" b="1" dirty="0" smtClean="0"/>
              <a:t> </a:t>
            </a:r>
            <a:r>
              <a:rPr lang="es-ES" sz="2800" b="1" dirty="0"/>
              <a:t>Latinoamericana: </a:t>
            </a: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3200" b="1" dirty="0" smtClean="0"/>
              <a:t>Comunidades </a:t>
            </a:r>
            <a:r>
              <a:rPr lang="es-ES" sz="3200" b="1" dirty="0"/>
              <a:t>y </a:t>
            </a:r>
            <a:r>
              <a:rPr lang="es-ES" sz="3200" b="1" dirty="0" smtClean="0"/>
              <a:t>Economías</a:t>
            </a:r>
            <a:endParaRPr lang="es-CL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Nicolás Gómez Núñez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Licenciado en Sociología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Magíster en Desarrollo Humano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Doctor en Ciencias Sociales</a:t>
            </a:r>
          </a:p>
          <a:p>
            <a:endParaRPr lang="es-ES" sz="2000" dirty="0" smtClean="0">
              <a:solidFill>
                <a:schemeClr val="tx1"/>
              </a:solidFill>
            </a:endParaRPr>
          </a:p>
          <a:p>
            <a:r>
              <a:rPr lang="es-ES" sz="2000" dirty="0" smtClean="0">
                <a:solidFill>
                  <a:schemeClr val="tx1"/>
                </a:solidFill>
                <a:hlinkClick r:id="rId3"/>
              </a:rPr>
              <a:t>www.comunidadyeconomia.wordpress.com</a:t>
            </a:r>
            <a:endParaRPr lang="es-ES" sz="2000" dirty="0" smtClean="0">
              <a:solidFill>
                <a:schemeClr val="tx1"/>
              </a:solidFill>
            </a:endParaRPr>
          </a:p>
          <a:p>
            <a:endParaRPr lang="es-C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8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31640" y="1484784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/>
              <a:t>Programa</a:t>
            </a:r>
          </a:p>
          <a:p>
            <a:pPr algn="ctr"/>
            <a:r>
              <a:rPr lang="es-ES" sz="2400" dirty="0" err="1" smtClean="0"/>
              <a:t>Socioeconomía</a:t>
            </a:r>
            <a:r>
              <a:rPr lang="es-ES" sz="2400" dirty="0" smtClean="0"/>
              <a:t> Latinoamericana:</a:t>
            </a:r>
          </a:p>
          <a:p>
            <a:pPr algn="ctr"/>
            <a:r>
              <a:rPr lang="es-ES" sz="2400" dirty="0" smtClean="0"/>
              <a:t>COMUNIDADES Y ECONOMÍAS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785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88640"/>
            <a:ext cx="763284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s-ES_tradnl" dirty="0" smtClean="0">
                <a:solidFill>
                  <a:schemeClr val="bg1"/>
                </a:solidFill>
              </a:rPr>
              <a:t>Unidad I: Estudios </a:t>
            </a:r>
            <a:r>
              <a:rPr lang="es-ES_tradnl" dirty="0">
                <a:solidFill>
                  <a:schemeClr val="bg1"/>
                </a:solidFill>
              </a:rPr>
              <a:t>de la comunidad desde la confianza y la reciprocidad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692696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/>
              <a:t>¿Qué podemos decir de la relación entre economía y producción de conocimiento</a:t>
            </a:r>
            <a:r>
              <a:rPr lang="es-ES_tradnl" dirty="0" smtClean="0"/>
              <a:t>?</a:t>
            </a:r>
          </a:p>
          <a:p>
            <a:pPr algn="just"/>
            <a:endParaRPr lang="es-ES_tradnl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_tradnl" dirty="0" smtClean="0"/>
              <a:t>Desarrollos </a:t>
            </a:r>
            <a:r>
              <a:rPr lang="es-ES_tradnl" dirty="0"/>
              <a:t>y modelos económicos, Economías Centrales, Centros Hegemónicas y economía periferia. </a:t>
            </a:r>
            <a:endParaRPr lang="es-ES_tradnl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_tradnl" dirty="0" smtClean="0"/>
              <a:t>Dependencia </a:t>
            </a:r>
            <a:r>
              <a:rPr lang="es-ES_tradnl" dirty="0"/>
              <a:t>y crecimiento económico. </a:t>
            </a:r>
            <a:endParaRPr lang="es-ES_tradnl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_tradnl" dirty="0" smtClean="0"/>
              <a:t>La </a:t>
            </a:r>
            <a:r>
              <a:rPr lang="es-ES_tradnl" dirty="0"/>
              <a:t>obligación del don y su relación con la ética y la </a:t>
            </a:r>
            <a:r>
              <a:rPr lang="es-ES_tradnl" dirty="0" smtClean="0"/>
              <a:t>moral</a:t>
            </a:r>
            <a:r>
              <a:rPr lang="es-ES_tradnl" dirty="0"/>
              <a:t>.</a:t>
            </a:r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265600" y="3707740"/>
            <a:ext cx="667848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Unidad II: Las </a:t>
            </a:r>
            <a:r>
              <a:rPr lang="es-ES" dirty="0">
                <a:solidFill>
                  <a:schemeClr val="bg1"/>
                </a:solidFill>
              </a:rPr>
              <a:t>respuestas colectivas a los problemas individuales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65600" y="4050938"/>
            <a:ext cx="8626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Introducción </a:t>
            </a:r>
            <a:r>
              <a:rPr lang="es-ES" dirty="0" smtClean="0"/>
              <a:t>a: </a:t>
            </a:r>
            <a:endParaRPr lang="es-CL" dirty="0"/>
          </a:p>
          <a:p>
            <a:pPr algn="just"/>
            <a:r>
              <a:rPr lang="es-ES" dirty="0" smtClean="0"/>
              <a:t>a.   Economía </a:t>
            </a:r>
            <a:r>
              <a:rPr lang="es-ES" dirty="0"/>
              <a:t>comunitaria indígena y Buen Vivir. </a:t>
            </a:r>
            <a:endParaRPr lang="es-CL" dirty="0"/>
          </a:p>
          <a:p>
            <a:pPr marL="342900" indent="-342900" algn="just">
              <a:buAutoNum type="alphaLcPeriod" startAt="2"/>
            </a:pPr>
            <a:r>
              <a:rPr lang="es-ES" dirty="0" smtClean="0"/>
              <a:t>La </a:t>
            </a:r>
            <a:r>
              <a:rPr lang="es-ES" dirty="0"/>
              <a:t>acción colectiva y las </a:t>
            </a:r>
            <a:r>
              <a:rPr lang="es-ES" dirty="0" smtClean="0"/>
              <a:t>cooperativas</a:t>
            </a:r>
          </a:p>
          <a:p>
            <a:pPr marL="342900" indent="-342900" algn="just">
              <a:buAutoNum type="alphaLcPeriod" startAt="2"/>
            </a:pPr>
            <a:r>
              <a:rPr lang="es-ES" dirty="0" smtClean="0"/>
              <a:t>La </a:t>
            </a:r>
            <a:r>
              <a:rPr lang="es-ES" dirty="0"/>
              <a:t>comunidad efectiva de la tecnología </a:t>
            </a:r>
            <a:r>
              <a:rPr lang="es-ES" dirty="0" smtClean="0"/>
              <a:t>social</a:t>
            </a:r>
          </a:p>
          <a:p>
            <a:pPr marL="342900" indent="-342900" algn="just">
              <a:buAutoNum type="alphaLcPeriod" startAt="2"/>
            </a:pPr>
            <a:r>
              <a:rPr lang="es-ES" dirty="0" smtClean="0"/>
              <a:t>Circuitos </a:t>
            </a:r>
            <a:r>
              <a:rPr lang="es-ES" dirty="0"/>
              <a:t>científicos y tecnológicos en las economías latinoamericanas: ¿Desarrollo desde adentro o endógeno y local?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2152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88640"/>
            <a:ext cx="6048672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Unidad III: Los </a:t>
            </a:r>
            <a:r>
              <a:rPr lang="es-ES" dirty="0">
                <a:solidFill>
                  <a:schemeClr val="bg1"/>
                </a:solidFill>
              </a:rPr>
              <a:t>usos tecnológicos del conocimiento colectivo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764704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- Las </a:t>
            </a:r>
            <a:r>
              <a:rPr lang="es-ES" dirty="0"/>
              <a:t>variables de la organización económica </a:t>
            </a:r>
            <a:r>
              <a:rPr lang="es-ES" dirty="0" err="1" smtClean="0"/>
              <a:t>autogestionada</a:t>
            </a:r>
            <a:r>
              <a:rPr lang="es-ES" dirty="0" smtClean="0"/>
              <a:t>: </a:t>
            </a:r>
            <a:endParaRPr lang="es-CL" dirty="0"/>
          </a:p>
          <a:p>
            <a:r>
              <a:rPr lang="es-ES" dirty="0"/>
              <a:t>- La acción colectiva y las cooperativas.</a:t>
            </a:r>
            <a:endParaRPr lang="es-CL" dirty="0"/>
          </a:p>
          <a:p>
            <a:r>
              <a:rPr lang="es-ES" dirty="0"/>
              <a:t>- </a:t>
            </a:r>
            <a:r>
              <a:rPr lang="es-ES" dirty="0" smtClean="0"/>
              <a:t>Economía </a:t>
            </a:r>
            <a:r>
              <a:rPr lang="es-ES" dirty="0"/>
              <a:t>Solidaria: Bancos Populares.</a:t>
            </a:r>
            <a:endParaRPr lang="es-CL" dirty="0"/>
          </a:p>
          <a:p>
            <a:r>
              <a:rPr lang="es-ES" dirty="0"/>
              <a:t>- </a:t>
            </a:r>
            <a:r>
              <a:rPr lang="es-ES" dirty="0" smtClean="0"/>
              <a:t>Empresas </a:t>
            </a:r>
            <a:r>
              <a:rPr lang="es-ES" dirty="0"/>
              <a:t>recuperadas.</a:t>
            </a:r>
            <a:endParaRPr lang="es-CL" dirty="0"/>
          </a:p>
          <a:p>
            <a:r>
              <a:rPr lang="es-ES" dirty="0" smtClean="0"/>
              <a:t>- </a:t>
            </a:r>
            <a:r>
              <a:rPr lang="es-ES" dirty="0"/>
              <a:t>Las Redes de Trueque</a:t>
            </a:r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277112" y="3707740"/>
            <a:ext cx="8471352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Unidad IV: Conocimientos </a:t>
            </a:r>
            <a:r>
              <a:rPr lang="es-ES" dirty="0">
                <a:solidFill>
                  <a:schemeClr val="bg1"/>
                </a:solidFill>
              </a:rPr>
              <a:t>situados en las economías Latinoamericanas: estudio de casos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48071" y="4255928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La organización como proceso de coordinación e integración social</a:t>
            </a:r>
            <a:r>
              <a:rPr lang="es-ES" dirty="0" smtClean="0"/>
              <a:t>.</a:t>
            </a:r>
          </a:p>
          <a:p>
            <a:r>
              <a:rPr lang="es-ES" dirty="0" smtClean="0"/>
              <a:t>a.   Organizaciones </a:t>
            </a:r>
            <a:r>
              <a:rPr lang="es-ES" dirty="0"/>
              <a:t>Populares</a:t>
            </a:r>
            <a:endParaRPr lang="es-CL" dirty="0"/>
          </a:p>
          <a:p>
            <a:pPr marL="342900" indent="-342900">
              <a:buAutoNum type="alphaLcPeriod" startAt="2"/>
            </a:pPr>
            <a:r>
              <a:rPr lang="es-ES" dirty="0" smtClean="0"/>
              <a:t>Organizaciones </a:t>
            </a:r>
            <a:r>
              <a:rPr lang="es-ES" dirty="0" err="1" smtClean="0"/>
              <a:t>microempresariales</a:t>
            </a:r>
            <a:r>
              <a:rPr lang="es-ES" dirty="0" smtClean="0"/>
              <a:t>.</a:t>
            </a:r>
          </a:p>
          <a:p>
            <a:pPr marL="342900" indent="-342900">
              <a:buAutoNum type="alphaLcPeriod" startAt="2"/>
            </a:pPr>
            <a:r>
              <a:rPr lang="es-ES" dirty="0" smtClean="0"/>
              <a:t>El </a:t>
            </a:r>
            <a:r>
              <a:rPr lang="es-ES" dirty="0"/>
              <a:t>enfoque </a:t>
            </a:r>
            <a:r>
              <a:rPr lang="es-ES" dirty="0" err="1"/>
              <a:t>substantivista</a:t>
            </a:r>
            <a:r>
              <a:rPr lang="es-ES" dirty="0"/>
              <a:t> de Karl </a:t>
            </a:r>
            <a:r>
              <a:rPr lang="es-ES" dirty="0" err="1" smtClean="0"/>
              <a:t>Polanyi</a:t>
            </a:r>
            <a:r>
              <a:rPr lang="es-ES" dirty="0" smtClean="0"/>
              <a:t>.</a:t>
            </a:r>
          </a:p>
          <a:p>
            <a:pPr marL="342900" indent="-342900">
              <a:buAutoNum type="alphaLcPeriod" startAt="2"/>
            </a:pPr>
            <a:r>
              <a:rPr lang="es-ES" dirty="0" smtClean="0"/>
              <a:t>Redes</a:t>
            </a:r>
            <a:r>
              <a:rPr lang="es-ES" dirty="0"/>
              <a:t>, capital social y capital social comunitario.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83711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476672"/>
            <a:ext cx="88569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s-ES" sz="2000" b="1" dirty="0" smtClean="0"/>
              <a:t>Comprende </a:t>
            </a:r>
            <a:r>
              <a:rPr lang="es-ES" sz="2000" b="1" dirty="0"/>
              <a:t>la naturaleza de los sistemas socioculturales </a:t>
            </a:r>
            <a:r>
              <a:rPr lang="es-ES" sz="2000" dirty="0"/>
              <a:t>como recursos de los individuos, grupos y comunidades, cuando describe las variables y dimensiones de las soluciones que se han dado </a:t>
            </a:r>
            <a:r>
              <a:rPr lang="es-ES" sz="2000" u="sng" dirty="0"/>
              <a:t>para resolver los problemas de producción </a:t>
            </a:r>
            <a:r>
              <a:rPr lang="es-ES" sz="2000" dirty="0"/>
              <a:t>de bienes y servicios, </a:t>
            </a:r>
            <a:r>
              <a:rPr lang="es-ES" sz="2000" u="sng" dirty="0"/>
              <a:t>empleando técnicas </a:t>
            </a:r>
            <a:r>
              <a:rPr lang="es-ES" sz="2000" dirty="0"/>
              <a:t>para revisar fuentes secundarias para elaborar informes escritos</a:t>
            </a:r>
            <a:r>
              <a:rPr lang="es-ES" sz="2000" dirty="0" smtClean="0"/>
              <a:t>.</a:t>
            </a:r>
          </a:p>
          <a:p>
            <a:pPr marL="342900" indent="-342900" algn="just">
              <a:buFontTx/>
              <a:buChar char="-"/>
            </a:pPr>
            <a:endParaRPr lang="es-CL" sz="2000" dirty="0"/>
          </a:p>
          <a:p>
            <a:pPr algn="just"/>
            <a:r>
              <a:rPr lang="es-ES" sz="2000" dirty="0"/>
              <a:t> </a:t>
            </a:r>
            <a:endParaRPr lang="es-CL" sz="2000" dirty="0"/>
          </a:p>
          <a:p>
            <a:pPr marL="342900" indent="-342900" algn="just">
              <a:buFontTx/>
              <a:buChar char="-"/>
            </a:pPr>
            <a:r>
              <a:rPr lang="es-ES" sz="2000" dirty="0" smtClean="0"/>
              <a:t>Descubre </a:t>
            </a:r>
            <a:r>
              <a:rPr lang="es-ES" sz="2000" dirty="0"/>
              <a:t>las </a:t>
            </a:r>
            <a:r>
              <a:rPr lang="es-ES" sz="2000" b="1" dirty="0"/>
              <a:t>diferencias y relaciones entre la comunidad y la economía </a:t>
            </a:r>
            <a:r>
              <a:rPr lang="es-ES" sz="2000" dirty="0"/>
              <a:t>en Latinoamérica, cuando compara las representaciones que están en el discurso público de los científicos sociales y de los funcionarios de las reparticiones de los Estados, </a:t>
            </a:r>
            <a:r>
              <a:rPr lang="es-ES" sz="2000" u="sng" dirty="0"/>
              <a:t>para fomentar la democracia basada en una visión plural de los modelos económicos</a:t>
            </a:r>
            <a:r>
              <a:rPr lang="es-ES" sz="2000" dirty="0"/>
              <a:t> y en el diálogo y la tolerancia de los actores políticos y económicos</a:t>
            </a:r>
            <a:r>
              <a:rPr lang="es-ES" sz="2000" dirty="0" smtClean="0"/>
              <a:t>.</a:t>
            </a:r>
          </a:p>
          <a:p>
            <a:pPr marL="342900" indent="-342900" algn="just">
              <a:buFontTx/>
              <a:buChar char="-"/>
            </a:pPr>
            <a:endParaRPr lang="es-CL" sz="2000" dirty="0"/>
          </a:p>
          <a:p>
            <a:pPr algn="just"/>
            <a:r>
              <a:rPr lang="es-ES" sz="2000" dirty="0"/>
              <a:t> </a:t>
            </a:r>
            <a:endParaRPr lang="es-CL" sz="2000" dirty="0"/>
          </a:p>
          <a:p>
            <a:pPr marL="342900" indent="-342900" algn="just">
              <a:buFontTx/>
              <a:buChar char="-"/>
            </a:pPr>
            <a:r>
              <a:rPr lang="es-ES" sz="2000" dirty="0" smtClean="0"/>
              <a:t>Fortalece </a:t>
            </a:r>
            <a:r>
              <a:rPr lang="es-ES" sz="2000" dirty="0"/>
              <a:t>la capacidad para </a:t>
            </a:r>
            <a:r>
              <a:rPr lang="es-ES" sz="2000" b="1" dirty="0"/>
              <a:t>elaborar argumentos teóricos </a:t>
            </a:r>
            <a:r>
              <a:rPr lang="es-ES" sz="2000" dirty="0"/>
              <a:t>durante el  análisis de las economías Latinoamericanas, usando las categorías de: </a:t>
            </a:r>
            <a:r>
              <a:rPr lang="es-ES" sz="2000" u="sng" dirty="0"/>
              <a:t>mundo de la vida, reciprocidad, redes y capital social</a:t>
            </a:r>
            <a:r>
              <a:rPr lang="es-ES" sz="2000" dirty="0"/>
              <a:t>, para construir opiniones evaluativas susceptibles de ser usadas en </a:t>
            </a:r>
            <a:r>
              <a:rPr lang="es-ES" sz="2000" u="sng" dirty="0"/>
              <a:t>el diseño de las políticas públicas </a:t>
            </a:r>
            <a:r>
              <a:rPr lang="es-ES" sz="2000" dirty="0"/>
              <a:t>de nivel local y/o provincial</a:t>
            </a:r>
            <a:r>
              <a:rPr lang="es-ES" sz="2000" dirty="0" smtClean="0"/>
              <a:t>.</a:t>
            </a:r>
            <a:endParaRPr lang="es-CL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0"/>
            <a:ext cx="309634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>
                    <a:lumMod val="95000"/>
                  </a:schemeClr>
                </a:solidFill>
              </a:rPr>
              <a:t>Resultados del aprendizaje</a:t>
            </a:r>
            <a:endParaRPr lang="es-CL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3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1763688" y="2780928"/>
            <a:ext cx="554461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bg1">
                    <a:lumMod val="95000"/>
                  </a:schemeClr>
                </a:solidFill>
              </a:rPr>
              <a:t>Evaluaciones del curso</a:t>
            </a:r>
            <a:endParaRPr lang="es-CL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9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1485"/>
              </p:ext>
            </p:extLst>
          </p:nvPr>
        </p:nvGraphicFramePr>
        <p:xfrm>
          <a:off x="467544" y="404664"/>
          <a:ext cx="8424935" cy="6264696"/>
        </p:xfrm>
        <a:graphic>
          <a:graphicData uri="http://schemas.openxmlformats.org/drawingml/2006/table">
            <a:tbl>
              <a:tblPr/>
              <a:tblGrid>
                <a:gridCol w="4320480"/>
                <a:gridCol w="2178974"/>
                <a:gridCol w="1925481"/>
              </a:tblGrid>
              <a:tr h="391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/>
                          <a:ea typeface="Calibri"/>
                        </a:rPr>
                        <a:t>Instrumento de evaluación/ Contexto de realización</a:t>
                      </a:r>
                      <a:endParaRPr lang="es-CL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/>
                          <a:ea typeface="Calibri"/>
                        </a:rPr>
                        <a:t>FECHA</a:t>
                      </a:r>
                      <a:endParaRPr lang="es-CL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/>
                          <a:ea typeface="Calibri"/>
                        </a:rPr>
                        <a:t>PORCEN-TAJE.</a:t>
                      </a:r>
                      <a:endParaRPr lang="es-CL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</a:rPr>
                        <a:t>Elaboración de crónica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27/8</a:t>
                      </a:r>
                      <a:endParaRPr lang="es-CL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</a:rPr>
                        <a:t>25%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</a:rPr>
                        <a:t>Ensayo: “Conocimientos situados en las economías Latinoamericanas”.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3/10</a:t>
                      </a:r>
                      <a:endParaRPr lang="es-CL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</a:rPr>
                        <a:t>25%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8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</a:rPr>
                        <a:t>Trabajo recuperativo. </a:t>
                      </a:r>
                      <a:r>
                        <a:rPr lang="es-ES" sz="1000" dirty="0">
                          <a:effectLst/>
                          <a:latin typeface="Arial"/>
                          <a:ea typeface="Calibri"/>
                        </a:rPr>
                        <a:t>Modalidad evaluativa que recorre bibliografía complementaria a los dos primeros trabajos y puede ser realizado por quienes estimen que requieran mejorar una (1) de los dos (2) calificaciones ya logradas hasta esa fecha.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es-CL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</a:rPr>
                        <a:t>Se promedia con una de las dos calificaciones logradas anteriormente o reemplaza la calificación 1.0, si no hubo una entrega de trabajo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</a:rPr>
                        <a:t>Estudio de casos:  Actas de investigación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12/11</a:t>
                      </a:r>
                      <a:endParaRPr lang="es-CL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</a:rPr>
                        <a:t>40%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</a:rPr>
                        <a:t>Estudio de casos: Exposición pública de casos. (Optativa según el promedio que se ha logrado en las evaluaciones)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 </a:t>
                      </a:r>
                      <a:r>
                        <a:rPr lang="es-ES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 </a:t>
                      </a:r>
                      <a:r>
                        <a:rPr lang="es-ES" sz="1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 </a:t>
                      </a:r>
                      <a:r>
                        <a:rPr lang="es-ES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del </a:t>
                      </a:r>
                      <a:r>
                        <a:rPr lang="es-ES" sz="1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noviembre</a:t>
                      </a:r>
                      <a:endParaRPr lang="es-CL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</a:rPr>
                        <a:t>10%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573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9268" y="-27384"/>
            <a:ext cx="88132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u="sng" dirty="0"/>
              <a:t>Evaluación 1: Elaboración de una crónica sobre un </a:t>
            </a:r>
            <a:r>
              <a:rPr lang="es-CL" u="sng" dirty="0" smtClean="0"/>
              <a:t>caso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La evaluación busca que las y los estudiantes usen los contenidos de sus lecturas para elaborar una opinión sobre un caso real. Para realizar ese ejercicio, se requiere emplear la crónica y la observación de un caso desde fuentes secundarias</a:t>
            </a:r>
            <a:r>
              <a:rPr lang="es-CL" dirty="0" smtClean="0"/>
              <a:t>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Vamos a entender por crónica un conjunto de argumentos escritos que interpretan las posibilidades que ofrece una determinada realidad. En algunas oportunidades esos argumentos se dedican a describir para luego elucubrar. También esas elucubraciones o hipótesis, contribuyen a que el o la autora de la crónica busque más informaciones sobre el contexto en que se encuentra el caso, u otros comentarios sobre el mismo caso. En su extensión, en la parte baja, la crónica llega a usar seis (6) párrafos o mil doscientas palabras (1.200). En su máxima extensión, la crónica no supera los veinte y seis párrafos (26) o las 5.200 palabras</a:t>
            </a:r>
            <a:r>
              <a:rPr lang="es-CL" dirty="0" smtClean="0"/>
              <a:t>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En cuanto al caso, vamos a sostener que es un conjunto de informaciones que se encuentran organizadas para dar una descripción de una organización historia o real. Habitualmente encontramos casos en un medio de comunicación escrito, radial y/o audiovisual. En esta evaluación, la o el estudiante debe interpretar el caso haciendo uso de las ideas centrales de la lectura que encontrará a continuación</a:t>
            </a:r>
            <a:r>
              <a:rPr lang="es-CL" dirty="0" smtClean="0"/>
              <a:t>.</a:t>
            </a:r>
          </a:p>
          <a:p>
            <a:pPr algn="just"/>
            <a:endParaRPr lang="es-CL" u="sng" dirty="0"/>
          </a:p>
          <a:p>
            <a:pPr algn="just"/>
            <a:r>
              <a:rPr lang="es-ES" u="sng" dirty="0" smtClean="0"/>
              <a:t> </a:t>
            </a:r>
            <a:r>
              <a:rPr lang="es-ES" u="sng" dirty="0"/>
              <a:t>Bibliografía:</a:t>
            </a:r>
            <a:r>
              <a:rPr lang="es-ES" dirty="0"/>
              <a:t> BERGER, Peter, y LUCKMANN, Thomas [1968] (2001): La construcción social de la realidad, Buenos Aires, </a:t>
            </a:r>
            <a:r>
              <a:rPr lang="es-ES" dirty="0" err="1" smtClean="0"/>
              <a:t>Amorrortu</a:t>
            </a:r>
            <a:r>
              <a:rPr lang="es-ES" dirty="0" smtClean="0"/>
              <a:t>. Capítulo</a:t>
            </a:r>
            <a:r>
              <a:rPr lang="es-ES" dirty="0"/>
              <a:t>: </a:t>
            </a:r>
            <a:r>
              <a:rPr lang="es-CL" dirty="0"/>
              <a:t>“Los fundamentos del conocimiento en la vida cotidiana” (pp.36-65</a:t>
            </a:r>
            <a:r>
              <a:rPr lang="es-CL" dirty="0" smtClean="0"/>
              <a:t>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8516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> </a:t>
            </a:r>
            <a:r>
              <a:rPr lang="es-ES" sz="2800" b="1" dirty="0" err="1" smtClean="0"/>
              <a:t>Socioeconomía</a:t>
            </a:r>
            <a:r>
              <a:rPr lang="es-ES" sz="2800" b="1" dirty="0" smtClean="0"/>
              <a:t> </a:t>
            </a:r>
            <a:r>
              <a:rPr lang="es-ES" sz="2800" b="1" dirty="0"/>
              <a:t>Latinoamericana: </a:t>
            </a: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>Comunidades </a:t>
            </a:r>
            <a:r>
              <a:rPr lang="es-ES" sz="2800" b="1" dirty="0"/>
              <a:t>y </a:t>
            </a:r>
            <a:r>
              <a:rPr lang="es-ES" sz="2800" b="1" dirty="0" smtClean="0"/>
              <a:t>Economías</a:t>
            </a:r>
            <a:endParaRPr lang="es-CL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Nicolás Gómez Núñez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Licenciado en Sociología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Magíster en Desarrollo Humano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Doctor en Ciencias Sociales</a:t>
            </a:r>
          </a:p>
          <a:p>
            <a:endParaRPr lang="es-ES" sz="2000" dirty="0" smtClean="0">
              <a:solidFill>
                <a:schemeClr val="tx1"/>
              </a:solidFill>
            </a:endParaRPr>
          </a:p>
          <a:p>
            <a:r>
              <a:rPr lang="es-ES" sz="2000" dirty="0" smtClean="0">
                <a:solidFill>
                  <a:schemeClr val="tx1"/>
                </a:solidFill>
              </a:rPr>
              <a:t>www.comunidadyeconomia.wordpress.com</a:t>
            </a:r>
            <a:endParaRPr lang="es-C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31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267744" y="2492896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/>
              <a:t>Presentación 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964257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77697" y="188640"/>
            <a:ext cx="87129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2000" dirty="0"/>
          </a:p>
          <a:p>
            <a:pPr algn="just"/>
            <a:r>
              <a:rPr lang="es-ES" sz="2000" dirty="0"/>
              <a:t>Las reflexiones sobre las actuales transformaciones en las sociedades latinoamericanas están ubicadas en dos puntos de vista. Por un lado, en los </a:t>
            </a:r>
            <a:r>
              <a:rPr lang="es-ES" sz="2000" b="1" dirty="0"/>
              <a:t>diagnósticos sobre la sociedad de consumo y de servicios</a:t>
            </a:r>
            <a:r>
              <a:rPr lang="es-ES" sz="2000" dirty="0"/>
              <a:t>, la cual emerge como resultado de un modelo económico neoliberal implementado desde mediados de los ochenta del siglo pasado. Por otro lado, se pone énfasis en observar </a:t>
            </a:r>
            <a:r>
              <a:rPr lang="es-E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cómo las personas se organizan para responder a los problemas cotidianos</a:t>
            </a:r>
            <a:r>
              <a:rPr lang="es-ES" sz="2000" dirty="0"/>
              <a:t>, aun sin la cooperación del Estado o de las corporaciones.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En </a:t>
            </a:r>
            <a:r>
              <a:rPr lang="es-ES" sz="2000" dirty="0"/>
              <a:t>este sentido el curso pone atención en las nociones de </a:t>
            </a:r>
            <a:r>
              <a:rPr lang="es-E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confianza, reciprocidad y comunidad</a:t>
            </a:r>
            <a:r>
              <a:rPr lang="es-ES" sz="2000" dirty="0"/>
              <a:t> para estudiar cómo el obrar colectivo </a:t>
            </a:r>
            <a:r>
              <a:rPr lang="es-ES" sz="2000" u="sng" dirty="0"/>
              <a:t>despliega relaciones económicas no mercantiles </a:t>
            </a:r>
            <a:r>
              <a:rPr lang="es-ES" sz="2000" dirty="0"/>
              <a:t>que brindan la posibilidad de usar el conocimiento, desarrollar la historia y definir estrategias que satisfacen necesidades o resuelven problemas. </a:t>
            </a:r>
            <a:endParaRPr lang="es-ES" sz="2000" dirty="0" smtClean="0"/>
          </a:p>
          <a:p>
            <a:pPr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09872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 txBox="1">
            <a:spLocks noGrp="1"/>
          </p:cNvSpPr>
          <p:nvPr>
            <p:ph type="title"/>
          </p:nvPr>
        </p:nvSpPr>
        <p:spPr>
          <a:xfrm>
            <a:off x="395536" y="2782461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 i="1" dirty="0" smtClean="0"/>
              <a:t>El contexto del programa académico</a:t>
            </a:r>
            <a:endParaRPr lang="es-CL" sz="4000" i="1" dirty="0"/>
          </a:p>
        </p:txBody>
      </p:sp>
    </p:spTree>
    <p:extLst>
      <p:ext uri="{BB962C8B-B14F-4D97-AF65-F5344CB8AC3E}">
        <p14:creationId xmlns:p14="http://schemas.microsoft.com/office/powerpoint/2010/main" val="34207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0751"/>
            <a:ext cx="54972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 smtClean="0"/>
              <a:t>Sociedades Latinoamericanas en transformación</a:t>
            </a:r>
            <a:endParaRPr lang="es-CL" sz="2000" b="1" dirty="0"/>
          </a:p>
        </p:txBody>
      </p:sp>
      <p:sp>
        <p:nvSpPr>
          <p:cNvPr id="6" name="5 Rectángulo"/>
          <p:cNvSpPr/>
          <p:nvPr/>
        </p:nvSpPr>
        <p:spPr>
          <a:xfrm>
            <a:off x="179290" y="980728"/>
            <a:ext cx="84764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1. La sociedad de consumo, servicios y los modelos económicos.</a:t>
            </a:r>
          </a:p>
          <a:p>
            <a:pPr algn="just"/>
            <a:r>
              <a:rPr lang="es-ES" sz="2400" dirty="0" smtClean="0"/>
              <a:t> </a:t>
            </a:r>
          </a:p>
          <a:p>
            <a:pPr algn="just"/>
            <a:r>
              <a:rPr lang="es-ES" sz="2400" dirty="0" smtClean="0"/>
              <a:t>2. Las personas se organizan para responder a los problemas cotidianos, aun sin la cooperación del Estado o de las corporaciones.</a:t>
            </a:r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328805" y="5229200"/>
            <a:ext cx="8476485" cy="101566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</a:rPr>
              <a:t>¿Cómo el obrar colectivo despliega relaciones económicas no mercantiles que brindan la posibilidad de usar el conocimiento, desplegar la historia y definir estrategias que satisfacen necesidades o resuelven problemas?</a:t>
            </a:r>
            <a:endParaRPr lang="es-CL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9290" y="3429000"/>
            <a:ext cx="83706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400" dirty="0" smtClean="0"/>
              <a:t>3. Modernidad </a:t>
            </a:r>
            <a:r>
              <a:rPr lang="es-CL" sz="2400" dirty="0"/>
              <a:t>basada en un proceso de individuación y globalización </a:t>
            </a:r>
            <a:r>
              <a:rPr lang="es-CL" sz="2400" dirty="0" smtClean="0"/>
              <a:t>neoliberal.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20545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/>
          <a:lstStyle/>
          <a:p>
            <a:r>
              <a:rPr lang="es-CL" dirty="0" smtClean="0"/>
              <a:t>Marco Conceptual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47361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0" y="-26988"/>
            <a:ext cx="9144000" cy="358776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s-CL" altLang="es-CL" sz="1600">
                <a:solidFill>
                  <a:srgbClr val="FFFFFF"/>
                </a:solidFill>
                <a:latin typeface="Calibri" pitchFamily="34" charset="0"/>
              </a:rPr>
              <a:t>¿qué es la economía? Un patrón de integración social </a:t>
            </a: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6408738" y="549275"/>
            <a:ext cx="2411412" cy="3333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4A452A"/>
                </a:solidFill>
                <a:latin typeface="Calibri" pitchFamily="34" charset="0"/>
              </a:rPr>
              <a:t>Patrón de Intercambio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3348038" y="549275"/>
            <a:ext cx="2303462" cy="3333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702928"/>
                </a:solidFill>
                <a:latin typeface="Calibri" pitchFamily="34" charset="0"/>
              </a:rPr>
              <a:t>Patrón de Distribución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34925" y="549275"/>
            <a:ext cx="2808288" cy="3333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 b="1">
                <a:solidFill>
                  <a:srgbClr val="558ED5"/>
                </a:solidFill>
                <a:latin typeface="Calibri" pitchFamily="34" charset="0"/>
              </a:rPr>
              <a:t>Patrón de Reciprocidad</a:t>
            </a:r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2987675" y="620713"/>
            <a:ext cx="1588" cy="6048375"/>
          </a:xfrm>
          <a:prstGeom prst="line">
            <a:avLst/>
          </a:prstGeom>
          <a:noFill/>
          <a:ln w="25560">
            <a:solidFill>
              <a:srgbClr val="C0504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9463" name="Line 6"/>
          <p:cNvSpPr>
            <a:spLocks noChangeShapeType="1"/>
          </p:cNvSpPr>
          <p:nvPr/>
        </p:nvSpPr>
        <p:spPr bwMode="auto">
          <a:xfrm>
            <a:off x="5867400" y="549275"/>
            <a:ext cx="1588" cy="6192838"/>
          </a:xfrm>
          <a:prstGeom prst="line">
            <a:avLst/>
          </a:prstGeom>
          <a:noFill/>
          <a:ln w="25560">
            <a:solidFill>
              <a:srgbClr val="C0504D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3419475" y="1052513"/>
            <a:ext cx="2303463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000000"/>
                </a:solidFill>
                <a:latin typeface="Calibri" pitchFamily="34" charset="0"/>
              </a:rPr>
              <a:t>Estructura central que distribuye </a:t>
            </a:r>
          </a:p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CL" altLang="es-CL">
              <a:solidFill>
                <a:srgbClr val="000000"/>
              </a:solidFill>
            </a:endParaRPr>
          </a:p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CL" altLang="es-CL">
              <a:solidFill>
                <a:srgbClr val="000000"/>
              </a:solidFill>
            </a:endParaRPr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179388" y="2781300"/>
            <a:ext cx="2374900" cy="33337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FFFFFF"/>
                </a:solidFill>
                <a:latin typeface="Calibri" pitchFamily="34" charset="0"/>
              </a:rPr>
              <a:t>Economía del don</a:t>
            </a:r>
          </a:p>
        </p:txBody>
      </p:sp>
      <p:sp>
        <p:nvSpPr>
          <p:cNvPr id="19466" name="Rectangle 9"/>
          <p:cNvSpPr>
            <a:spLocks noChangeArrowheads="1"/>
          </p:cNvSpPr>
          <p:nvPr/>
        </p:nvSpPr>
        <p:spPr bwMode="auto">
          <a:xfrm>
            <a:off x="3348038" y="2781300"/>
            <a:ext cx="2303462" cy="333375"/>
          </a:xfrm>
          <a:prstGeom prst="rect">
            <a:avLst/>
          </a:prstGeom>
          <a:solidFill>
            <a:srgbClr val="95373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EEECE1"/>
                </a:solidFill>
                <a:latin typeface="Calibri" pitchFamily="34" charset="0"/>
              </a:rPr>
              <a:t>Economía Cooperativa </a:t>
            </a:r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179388" y="4724400"/>
            <a:ext cx="1655762" cy="942975"/>
          </a:xfrm>
          <a:prstGeom prst="rect">
            <a:avLst/>
          </a:prstGeom>
          <a:gradFill rotWithShape="0">
            <a:gsLst>
              <a:gs pos="0">
                <a:srgbClr val="F1EAF8"/>
              </a:gs>
              <a:gs pos="100000">
                <a:srgbClr val="D9CAEE"/>
              </a:gs>
            </a:gsLst>
            <a:lin ang="5400000" scaled="1"/>
          </a:gradFill>
          <a:ln w="9360">
            <a:solidFill>
              <a:srgbClr val="7D5FA0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400">
                <a:solidFill>
                  <a:srgbClr val="000000"/>
                </a:solidFill>
                <a:latin typeface="Calibri" pitchFamily="34" charset="0"/>
              </a:rPr>
              <a:t>Economías Comunitarias Indígenas y campesina</a:t>
            </a:r>
          </a:p>
        </p:txBody>
      </p:sp>
      <p:sp>
        <p:nvSpPr>
          <p:cNvPr id="19468" name="Rectangle 11"/>
          <p:cNvSpPr>
            <a:spLocks noChangeArrowheads="1"/>
          </p:cNvSpPr>
          <p:nvPr/>
        </p:nvSpPr>
        <p:spPr bwMode="auto">
          <a:xfrm>
            <a:off x="6443663" y="2781300"/>
            <a:ext cx="2303462" cy="333375"/>
          </a:xfrm>
          <a:prstGeom prst="rect">
            <a:avLst/>
          </a:prstGeom>
          <a:solidFill>
            <a:srgbClr val="948A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just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000000"/>
                </a:solidFill>
                <a:latin typeface="Calibri" pitchFamily="34" charset="0"/>
              </a:rPr>
              <a:t>Economía de Mercancías </a:t>
            </a:r>
          </a:p>
        </p:txBody>
      </p:sp>
      <p:sp>
        <p:nvSpPr>
          <p:cNvPr id="19469" name="Rectangle 12"/>
          <p:cNvSpPr>
            <a:spLocks noChangeArrowheads="1"/>
          </p:cNvSpPr>
          <p:nvPr/>
        </p:nvSpPr>
        <p:spPr bwMode="auto">
          <a:xfrm>
            <a:off x="252413" y="3860800"/>
            <a:ext cx="2016125" cy="33337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FFFFFF"/>
                </a:solidFill>
                <a:latin typeface="Calibri" pitchFamily="34" charset="0"/>
              </a:rPr>
              <a:t>Homo Convivalis </a:t>
            </a:r>
          </a:p>
        </p:txBody>
      </p:sp>
      <p:sp>
        <p:nvSpPr>
          <p:cNvPr id="19470" name="Rectangle 13"/>
          <p:cNvSpPr>
            <a:spLocks noChangeArrowheads="1"/>
          </p:cNvSpPr>
          <p:nvPr/>
        </p:nvSpPr>
        <p:spPr bwMode="auto">
          <a:xfrm>
            <a:off x="6372225" y="3860800"/>
            <a:ext cx="2501900" cy="333375"/>
          </a:xfrm>
          <a:prstGeom prst="rect">
            <a:avLst/>
          </a:prstGeom>
          <a:solidFill>
            <a:srgbClr val="4A45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FFFFFF"/>
                </a:solidFill>
                <a:latin typeface="Calibri" pitchFamily="34" charset="0"/>
              </a:rPr>
              <a:t>Homo oeconmicus </a:t>
            </a:r>
          </a:p>
        </p:txBody>
      </p:sp>
      <p:sp>
        <p:nvSpPr>
          <p:cNvPr id="19471" name="Rectangle 14"/>
          <p:cNvSpPr>
            <a:spLocks noChangeArrowheads="1"/>
          </p:cNvSpPr>
          <p:nvPr/>
        </p:nvSpPr>
        <p:spPr bwMode="auto">
          <a:xfrm>
            <a:off x="107950" y="1052513"/>
            <a:ext cx="2519363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000000"/>
                </a:solidFill>
                <a:latin typeface="Calibri" pitchFamily="34" charset="0"/>
              </a:rPr>
              <a:t>Estructuras simétricas de integración</a:t>
            </a:r>
          </a:p>
        </p:txBody>
      </p:sp>
      <p:sp>
        <p:nvSpPr>
          <p:cNvPr id="19472" name="Rectangle 15"/>
          <p:cNvSpPr>
            <a:spLocks noChangeArrowheads="1"/>
          </p:cNvSpPr>
          <p:nvPr/>
        </p:nvSpPr>
        <p:spPr bwMode="auto">
          <a:xfrm>
            <a:off x="6300788" y="1052513"/>
            <a:ext cx="27352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000000"/>
                </a:solidFill>
                <a:latin typeface="Calibri" pitchFamily="34" charset="0"/>
              </a:rPr>
              <a:t>Estructuras asimétricas de integración</a:t>
            </a:r>
          </a:p>
        </p:txBody>
      </p:sp>
      <p:sp>
        <p:nvSpPr>
          <p:cNvPr id="19473" name="Rectangle 16"/>
          <p:cNvSpPr>
            <a:spLocks noChangeArrowheads="1"/>
          </p:cNvSpPr>
          <p:nvPr/>
        </p:nvSpPr>
        <p:spPr bwMode="auto">
          <a:xfrm>
            <a:off x="2195513" y="5157788"/>
            <a:ext cx="1655762" cy="303212"/>
          </a:xfrm>
          <a:prstGeom prst="rect">
            <a:avLst/>
          </a:prstGeom>
          <a:gradFill rotWithShape="0">
            <a:gsLst>
              <a:gs pos="0">
                <a:srgbClr val="F4FFE6"/>
              </a:gs>
              <a:gs pos="100000">
                <a:srgbClr val="E3FBC2"/>
              </a:gs>
            </a:gsLst>
            <a:lin ang="5400000" scaled="1"/>
          </a:gradFill>
          <a:ln w="9360">
            <a:solidFill>
              <a:srgbClr val="98B855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400">
                <a:solidFill>
                  <a:srgbClr val="000000"/>
                </a:solidFill>
                <a:latin typeface="Calibri" pitchFamily="34" charset="0"/>
              </a:rPr>
              <a:t>Economías Solidaria </a:t>
            </a:r>
          </a:p>
        </p:txBody>
      </p:sp>
      <p:sp>
        <p:nvSpPr>
          <p:cNvPr id="19474" name="Rectangle 17"/>
          <p:cNvSpPr>
            <a:spLocks noChangeArrowheads="1"/>
          </p:cNvSpPr>
          <p:nvPr/>
        </p:nvSpPr>
        <p:spPr bwMode="auto">
          <a:xfrm>
            <a:off x="4932363" y="5084763"/>
            <a:ext cx="1655762" cy="515937"/>
          </a:xfrm>
          <a:prstGeom prst="rect">
            <a:avLst/>
          </a:prstGeom>
          <a:gradFill rotWithShape="0">
            <a:gsLst>
              <a:gs pos="0">
                <a:srgbClr val="F4FFE6"/>
              </a:gs>
              <a:gs pos="100000">
                <a:srgbClr val="E3FBC2"/>
              </a:gs>
            </a:gsLst>
            <a:lin ang="5400000" scaled="1"/>
          </a:gradFill>
          <a:ln w="9360">
            <a:solidFill>
              <a:srgbClr val="98B855"/>
            </a:solidFill>
            <a:round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400">
                <a:solidFill>
                  <a:srgbClr val="000000"/>
                </a:solidFill>
                <a:latin typeface="Calibri" pitchFamily="34" charset="0"/>
              </a:rPr>
              <a:t>Economías Urbanas Populares</a:t>
            </a:r>
          </a:p>
        </p:txBody>
      </p:sp>
      <p:sp>
        <p:nvSpPr>
          <p:cNvPr id="19475" name="Rectangle 18"/>
          <p:cNvSpPr>
            <a:spLocks noChangeArrowheads="1"/>
          </p:cNvSpPr>
          <p:nvPr/>
        </p:nvSpPr>
        <p:spPr bwMode="auto">
          <a:xfrm>
            <a:off x="3276600" y="3500438"/>
            <a:ext cx="2374900" cy="892175"/>
          </a:xfrm>
          <a:prstGeom prst="rect">
            <a:avLst/>
          </a:prstGeom>
          <a:solidFill>
            <a:srgbClr val="D996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4A452A"/>
                </a:solidFill>
                <a:latin typeface="Calibri" pitchFamily="34" charset="0"/>
              </a:rPr>
              <a:t>Homo oeconmicus</a:t>
            </a:r>
          </a:p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4A452A"/>
                </a:solidFill>
                <a:latin typeface="Calibri" pitchFamily="34" charset="0"/>
              </a:rPr>
              <a:t>Homo faber</a:t>
            </a:r>
          </a:p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4A452A"/>
                </a:solidFill>
                <a:latin typeface="Calibri" pitchFamily="34" charset="0"/>
              </a:rPr>
              <a:t>Homo Convivalis</a:t>
            </a:r>
          </a:p>
        </p:txBody>
      </p:sp>
      <p:sp>
        <p:nvSpPr>
          <p:cNvPr id="19476" name="Rectangle 19"/>
          <p:cNvSpPr>
            <a:spLocks noChangeArrowheads="1"/>
          </p:cNvSpPr>
          <p:nvPr/>
        </p:nvSpPr>
        <p:spPr bwMode="auto">
          <a:xfrm>
            <a:off x="323850" y="6381750"/>
            <a:ext cx="2232025" cy="33337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FFFFFF"/>
                </a:solidFill>
                <a:latin typeface="Calibri" pitchFamily="34" charset="0"/>
              </a:rPr>
              <a:t>Sociedades sin Estado</a:t>
            </a:r>
          </a:p>
        </p:txBody>
      </p:sp>
      <p:sp>
        <p:nvSpPr>
          <p:cNvPr id="19477" name="Rectangle 20"/>
          <p:cNvSpPr>
            <a:spLocks noChangeArrowheads="1"/>
          </p:cNvSpPr>
          <p:nvPr/>
        </p:nvSpPr>
        <p:spPr bwMode="auto">
          <a:xfrm>
            <a:off x="3433763" y="6391275"/>
            <a:ext cx="2217737" cy="333375"/>
          </a:xfrm>
          <a:prstGeom prst="rect">
            <a:avLst/>
          </a:prstGeom>
          <a:solidFill>
            <a:srgbClr val="8EB4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1F497D"/>
                </a:solidFill>
                <a:latin typeface="Calibri" pitchFamily="34" charset="0"/>
              </a:rPr>
              <a:t>Sociedades con Estado</a:t>
            </a:r>
          </a:p>
        </p:txBody>
      </p:sp>
      <p:sp>
        <p:nvSpPr>
          <p:cNvPr id="19478" name="Rectangle 21"/>
          <p:cNvSpPr>
            <a:spLocks noChangeArrowheads="1"/>
          </p:cNvSpPr>
          <p:nvPr/>
        </p:nvSpPr>
        <p:spPr bwMode="auto">
          <a:xfrm>
            <a:off x="6011863" y="6381750"/>
            <a:ext cx="3130550" cy="333375"/>
          </a:xfrm>
          <a:prstGeom prst="rect">
            <a:avLst/>
          </a:prstGeom>
          <a:solidFill>
            <a:srgbClr val="8EB4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 eaLnBrk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altLang="es-CL" sz="1600">
                <a:solidFill>
                  <a:srgbClr val="1F497D"/>
                </a:solidFill>
                <a:latin typeface="Calibri" pitchFamily="34" charset="0"/>
              </a:rPr>
              <a:t>Sociedades de Mercado con Estado</a:t>
            </a:r>
          </a:p>
        </p:txBody>
      </p:sp>
    </p:spTree>
    <p:extLst>
      <p:ext uri="{BB962C8B-B14F-4D97-AF65-F5344CB8AC3E}">
        <p14:creationId xmlns:p14="http://schemas.microsoft.com/office/powerpoint/2010/main" val="12952061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2348880"/>
            <a:ext cx="590465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bg1">
                    <a:lumMod val="95000"/>
                  </a:schemeClr>
                </a:solidFill>
              </a:rPr>
              <a:t>Metodología Docente</a:t>
            </a:r>
            <a:endParaRPr lang="es-CL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481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496" y="476672"/>
            <a:ext cx="384546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dirty="0" smtClean="0"/>
              <a:t>El taller</a:t>
            </a:r>
          </a:p>
          <a:p>
            <a:pPr algn="just"/>
            <a:endParaRPr lang="es-ES" sz="2000" b="1" dirty="0" smtClean="0"/>
          </a:p>
          <a:p>
            <a:pPr algn="just"/>
            <a:r>
              <a:rPr lang="es-CL" sz="2000" dirty="0" smtClean="0"/>
              <a:t>La </a:t>
            </a:r>
            <a:r>
              <a:rPr lang="es-CL" sz="2000" dirty="0"/>
              <a:t>mezcla de puntos </a:t>
            </a:r>
            <a:r>
              <a:rPr lang="es-CL" sz="2000" dirty="0" smtClean="0"/>
              <a:t>de vista.</a:t>
            </a:r>
          </a:p>
          <a:p>
            <a:pPr algn="just"/>
            <a:endParaRPr lang="es-CL" sz="2000" dirty="0"/>
          </a:p>
          <a:p>
            <a:pPr algn="just"/>
            <a:r>
              <a:rPr lang="es-CL" sz="2000" dirty="0" smtClean="0"/>
              <a:t> Proceso </a:t>
            </a:r>
            <a:r>
              <a:rPr lang="es-CL" sz="2000" dirty="0"/>
              <a:t>metodológico, </a:t>
            </a:r>
            <a:r>
              <a:rPr lang="es-CL" sz="2000" dirty="0" smtClean="0"/>
              <a:t>conversar.</a:t>
            </a:r>
          </a:p>
          <a:p>
            <a:pPr algn="just"/>
            <a:endParaRPr lang="es-CL" sz="2000" dirty="0"/>
          </a:p>
          <a:p>
            <a:pPr algn="just"/>
            <a:r>
              <a:rPr lang="es-CL" sz="2000" dirty="0" smtClean="0"/>
              <a:t>Asistir con la experiencia.</a:t>
            </a:r>
            <a:endParaRPr lang="es-CL" sz="2000" dirty="0"/>
          </a:p>
        </p:txBody>
      </p:sp>
      <p:sp>
        <p:nvSpPr>
          <p:cNvPr id="2" name="1 Rectángulo"/>
          <p:cNvSpPr/>
          <p:nvPr/>
        </p:nvSpPr>
        <p:spPr>
          <a:xfrm>
            <a:off x="4686907" y="4729523"/>
            <a:ext cx="3869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dirty="0" smtClean="0"/>
              <a:t>Conocimiento </a:t>
            </a:r>
            <a:r>
              <a:rPr lang="es-CL" dirty="0"/>
              <a:t>colectivo </a:t>
            </a:r>
            <a:r>
              <a:rPr lang="es-CL" dirty="0" smtClean="0"/>
              <a:t>apropiado </a:t>
            </a:r>
            <a:r>
              <a:rPr lang="es-CL" dirty="0"/>
              <a:t>de forma individual.</a:t>
            </a:r>
          </a:p>
        </p:txBody>
      </p:sp>
      <p:sp>
        <p:nvSpPr>
          <p:cNvPr id="3" name="2 Cerrar llave"/>
          <p:cNvSpPr/>
          <p:nvPr/>
        </p:nvSpPr>
        <p:spPr>
          <a:xfrm>
            <a:off x="3635896" y="476672"/>
            <a:ext cx="504056" cy="23124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Rectángulo"/>
          <p:cNvSpPr/>
          <p:nvPr/>
        </p:nvSpPr>
        <p:spPr>
          <a:xfrm>
            <a:off x="4457609" y="898747"/>
            <a:ext cx="4602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 smtClean="0"/>
              <a:t>La </a:t>
            </a:r>
            <a:r>
              <a:rPr lang="es-CL" dirty="0"/>
              <a:t>mejor pregunta proviene desde la ignorancia</a:t>
            </a:r>
          </a:p>
        </p:txBody>
      </p:sp>
      <p:sp>
        <p:nvSpPr>
          <p:cNvPr id="9" name="8 Flecha abajo"/>
          <p:cNvSpPr/>
          <p:nvPr/>
        </p:nvSpPr>
        <p:spPr>
          <a:xfrm>
            <a:off x="6124673" y="1279570"/>
            <a:ext cx="497102" cy="19316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4661328" y="3429000"/>
            <a:ext cx="4103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Invita a </a:t>
            </a:r>
            <a:r>
              <a:rPr lang="es-CL" dirty="0"/>
              <a:t>informar y </a:t>
            </a:r>
            <a:r>
              <a:rPr lang="es-CL" dirty="0" smtClean="0"/>
              <a:t>enseñar: Demostrar. </a:t>
            </a:r>
            <a:endParaRPr lang="es-CL" dirty="0"/>
          </a:p>
        </p:txBody>
      </p:sp>
      <p:sp>
        <p:nvSpPr>
          <p:cNvPr id="11" name="10 Flecha abajo"/>
          <p:cNvSpPr/>
          <p:nvPr/>
        </p:nvSpPr>
        <p:spPr>
          <a:xfrm>
            <a:off x="6124673" y="4081213"/>
            <a:ext cx="497102" cy="648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Cerrar llave"/>
          <p:cNvSpPr/>
          <p:nvPr/>
        </p:nvSpPr>
        <p:spPr>
          <a:xfrm rot="5400000">
            <a:off x="6377473" y="3751414"/>
            <a:ext cx="723325" cy="4104456"/>
          </a:xfrm>
          <a:prstGeom prst="rightBrace">
            <a:avLst>
              <a:gd name="adj1" fmla="val 8333"/>
              <a:gd name="adj2" fmla="val 484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CuadroTexto"/>
          <p:cNvSpPr txBox="1"/>
          <p:nvPr/>
        </p:nvSpPr>
        <p:spPr>
          <a:xfrm>
            <a:off x="5760131" y="61653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Comunidad </a:t>
            </a:r>
            <a:endParaRPr lang="es-CL" b="1" dirty="0"/>
          </a:p>
        </p:txBody>
      </p:sp>
      <p:sp>
        <p:nvSpPr>
          <p:cNvPr id="14" name="13 Rectángulo"/>
          <p:cNvSpPr/>
          <p:nvPr/>
        </p:nvSpPr>
        <p:spPr>
          <a:xfrm>
            <a:off x="890468" y="5084928"/>
            <a:ext cx="3601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“Revisando y usando lo aprendido” </a:t>
            </a:r>
            <a:endParaRPr lang="es-CL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378286" y="4081213"/>
            <a:ext cx="851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>
                <a:solidFill>
                  <a:srgbClr val="C00000"/>
                </a:solidFill>
              </a:rPr>
              <a:t>Ensayo</a:t>
            </a:r>
            <a:endParaRPr lang="es-CL" dirty="0">
              <a:solidFill>
                <a:srgbClr val="C00000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453883" y="3356992"/>
            <a:ext cx="1751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>
                <a:solidFill>
                  <a:schemeClr val="accent6">
                    <a:lumMod val="75000"/>
                  </a:schemeClr>
                </a:solidFill>
              </a:rPr>
              <a:t>Estudio de casos</a:t>
            </a:r>
            <a:endParaRPr lang="es-C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17 Flecha curvada hacia abajo"/>
          <p:cNvSpPr/>
          <p:nvPr/>
        </p:nvSpPr>
        <p:spPr>
          <a:xfrm rot="12323677">
            <a:off x="3392242" y="5810241"/>
            <a:ext cx="2570093" cy="8705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9" name="18 Flecha abajo"/>
          <p:cNvSpPr/>
          <p:nvPr/>
        </p:nvSpPr>
        <p:spPr>
          <a:xfrm rot="10800000">
            <a:off x="2571666" y="4450544"/>
            <a:ext cx="497102" cy="6021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abajo"/>
          <p:cNvSpPr/>
          <p:nvPr/>
        </p:nvSpPr>
        <p:spPr>
          <a:xfrm rot="10800000">
            <a:off x="3158660" y="3656203"/>
            <a:ext cx="497102" cy="6021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Flecha curvada hacia abajo"/>
          <p:cNvSpPr/>
          <p:nvPr/>
        </p:nvSpPr>
        <p:spPr>
          <a:xfrm rot="217299">
            <a:off x="3170250" y="2562312"/>
            <a:ext cx="3205567" cy="87827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70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1079</Words>
  <Application>Microsoft Office PowerPoint</Application>
  <PresentationFormat>Presentación en pantalla (4:3)</PresentationFormat>
  <Paragraphs>135</Paragraphs>
  <Slides>17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 Socioeconomía Latinoamericana:  Comunidades y Economías</vt:lpstr>
      <vt:lpstr>Presentación de PowerPoint</vt:lpstr>
      <vt:lpstr>Presentación de PowerPoint</vt:lpstr>
      <vt:lpstr>El contexto del programa académico</vt:lpstr>
      <vt:lpstr>Presentación de PowerPoint</vt:lpstr>
      <vt:lpstr>Marco Conceptual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Socioeconomía Latinoamericana:  Comunidades y Economías</vt:lpstr>
    </vt:vector>
  </TitlesOfParts>
  <Company>Packard Bell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Socioeconomía Latinoamericana: comunidades y economías</dc:title>
  <dc:creator>Valued Packard Bell Customer</dc:creator>
  <cp:lastModifiedBy>NICOLAS EXEQUIEL GOMEZ  NUNEZ</cp:lastModifiedBy>
  <cp:revision>46</cp:revision>
  <dcterms:created xsi:type="dcterms:W3CDTF">2015-01-24T19:50:42Z</dcterms:created>
  <dcterms:modified xsi:type="dcterms:W3CDTF">2019-07-31T20:03:49Z</dcterms:modified>
</cp:coreProperties>
</file>