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</p:sldMasterIdLst>
  <p:notesMasterIdLst>
    <p:notesMasterId r:id="rId48"/>
  </p:notesMasterIdLst>
  <p:sldIdLst>
    <p:sldId id="256" r:id="rId2"/>
    <p:sldId id="30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01" r:id="rId11"/>
    <p:sldId id="266" r:id="rId12"/>
    <p:sldId id="267" r:id="rId13"/>
    <p:sldId id="268" r:id="rId14"/>
    <p:sldId id="299" r:id="rId15"/>
    <p:sldId id="269" r:id="rId16"/>
    <p:sldId id="300" r:id="rId17"/>
    <p:sldId id="270" r:id="rId18"/>
    <p:sldId id="302" r:id="rId19"/>
    <p:sldId id="305" r:id="rId20"/>
    <p:sldId id="271" r:id="rId21"/>
    <p:sldId id="273" r:id="rId22"/>
    <p:sldId id="274" r:id="rId23"/>
    <p:sldId id="275" r:id="rId24"/>
    <p:sldId id="276" r:id="rId25"/>
    <p:sldId id="303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47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7" autoAdjust="0"/>
    <p:restoredTop sz="95152" autoAdjust="0"/>
  </p:normalViewPr>
  <p:slideViewPr>
    <p:cSldViewPr>
      <p:cViewPr varScale="1">
        <p:scale>
          <a:sx n="108" d="100"/>
          <a:sy n="108" d="100"/>
        </p:scale>
        <p:origin x="1208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0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2D567-4DEC-F245-A98A-F6915C0933AB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0D1354B-5EDC-3549-A260-C1567A562BAD}">
      <dgm:prSet phldrT="[Texto]" custT="1"/>
      <dgm:spPr/>
      <dgm:t>
        <a:bodyPr/>
        <a:lstStyle/>
        <a:p>
          <a:r>
            <a:rPr lang="es-ES_tradnl" sz="2800" dirty="0"/>
            <a:t>Métodos ágiles</a:t>
          </a:r>
        </a:p>
      </dgm:t>
    </dgm:pt>
    <dgm:pt modelId="{DC4651CB-CB5D-FC4B-8B69-4D5C58ADE9A8}" type="parTrans" cxnId="{FED884F1-6668-AD4C-B670-8AACEC3904C9}">
      <dgm:prSet/>
      <dgm:spPr/>
      <dgm:t>
        <a:bodyPr/>
        <a:lstStyle/>
        <a:p>
          <a:endParaRPr lang="es-ES_tradnl"/>
        </a:p>
      </dgm:t>
    </dgm:pt>
    <dgm:pt modelId="{F496EF69-66C5-4344-A0C0-8D6B590152FE}" type="sibTrans" cxnId="{FED884F1-6668-AD4C-B670-8AACEC3904C9}">
      <dgm:prSet/>
      <dgm:spPr/>
      <dgm:t>
        <a:bodyPr/>
        <a:lstStyle/>
        <a:p>
          <a:endParaRPr lang="es-ES_tradnl"/>
        </a:p>
      </dgm:t>
    </dgm:pt>
    <dgm:pt modelId="{BAF92719-FFF1-774D-90B6-F60F45611B8E}">
      <dgm:prSet phldrT="[Texto]"/>
      <dgm:spPr/>
      <dgm:t>
        <a:bodyPr/>
        <a:lstStyle/>
        <a:p>
          <a:r>
            <a:rPr lang="es-ES_tradnl" dirty="0"/>
            <a:t>¿La nueva moda de gestión de proyectos?</a:t>
          </a:r>
        </a:p>
      </dgm:t>
    </dgm:pt>
    <dgm:pt modelId="{41BF4880-0CEF-CA42-B8B6-A825BC7DEFAA}" type="parTrans" cxnId="{B0826EFC-135B-DA45-8467-9A5EA38F37E3}">
      <dgm:prSet/>
      <dgm:spPr/>
      <dgm:t>
        <a:bodyPr/>
        <a:lstStyle/>
        <a:p>
          <a:endParaRPr lang="es-ES_tradnl"/>
        </a:p>
      </dgm:t>
    </dgm:pt>
    <dgm:pt modelId="{ECC30A65-E010-004D-A6DB-AC6C5A6CAF0F}" type="sibTrans" cxnId="{B0826EFC-135B-DA45-8467-9A5EA38F37E3}">
      <dgm:prSet/>
      <dgm:spPr/>
      <dgm:t>
        <a:bodyPr/>
        <a:lstStyle/>
        <a:p>
          <a:endParaRPr lang="es-ES_tradnl"/>
        </a:p>
      </dgm:t>
    </dgm:pt>
    <dgm:pt modelId="{C28DCD1E-9CE9-4B4C-AEE9-933178CC46DC}">
      <dgm:prSet phldrT="[Texto]" custT="1"/>
      <dgm:spPr/>
      <dgm:t>
        <a:bodyPr/>
        <a:lstStyle/>
        <a:p>
          <a:r>
            <a:rPr lang="es-ES_tradnl" sz="2800" dirty="0"/>
            <a:t>Desarrollo en cascada</a:t>
          </a:r>
        </a:p>
      </dgm:t>
    </dgm:pt>
    <dgm:pt modelId="{EED522EF-6ABE-C14C-9AE7-6A5A012AE225}" type="parTrans" cxnId="{DB980437-78FE-1145-8D24-C2F81EB1CEBD}">
      <dgm:prSet/>
      <dgm:spPr/>
      <dgm:t>
        <a:bodyPr/>
        <a:lstStyle/>
        <a:p>
          <a:endParaRPr lang="es-ES_tradnl"/>
        </a:p>
      </dgm:t>
    </dgm:pt>
    <dgm:pt modelId="{4EE6E07D-006E-2644-A06D-10785C47539D}" type="sibTrans" cxnId="{DB980437-78FE-1145-8D24-C2F81EB1CEBD}">
      <dgm:prSet/>
      <dgm:spPr/>
      <dgm:t>
        <a:bodyPr/>
        <a:lstStyle/>
        <a:p>
          <a:endParaRPr lang="es-ES_tradnl"/>
        </a:p>
      </dgm:t>
    </dgm:pt>
    <dgm:pt modelId="{0EA7D10C-88A4-A841-A9FA-429A4262500F}">
      <dgm:prSet phldrT="[Texto]"/>
      <dgm:spPr/>
      <dgm:t>
        <a:bodyPr/>
        <a:lstStyle/>
        <a:p>
          <a:r>
            <a:rPr lang="es-ES_tradnl" dirty="0"/>
            <a:t>¿Seguirá siendo usado?</a:t>
          </a:r>
        </a:p>
      </dgm:t>
    </dgm:pt>
    <dgm:pt modelId="{A6EFB6E8-2E80-5444-B37A-F2C6E67C94A3}" type="parTrans" cxnId="{D4A2D085-DCAC-3C45-8D88-E383503ACDB0}">
      <dgm:prSet/>
      <dgm:spPr/>
      <dgm:t>
        <a:bodyPr/>
        <a:lstStyle/>
        <a:p>
          <a:endParaRPr lang="es-ES_tradnl"/>
        </a:p>
      </dgm:t>
    </dgm:pt>
    <dgm:pt modelId="{3CA2F4FA-FE7E-9A47-92A9-7AF4E7575D0B}" type="sibTrans" cxnId="{D4A2D085-DCAC-3C45-8D88-E383503ACDB0}">
      <dgm:prSet/>
      <dgm:spPr/>
      <dgm:t>
        <a:bodyPr/>
        <a:lstStyle/>
        <a:p>
          <a:endParaRPr lang="es-ES_tradnl"/>
        </a:p>
      </dgm:t>
    </dgm:pt>
    <dgm:pt modelId="{999500BD-F8F9-6141-A957-005CC678D251}" type="pres">
      <dgm:prSet presAssocID="{3C12D567-4DEC-F245-A98A-F6915C0933AB}" presName="Name0" presStyleCnt="0">
        <dgm:presLayoutVars>
          <dgm:dir/>
          <dgm:resizeHandles val="exact"/>
        </dgm:presLayoutVars>
      </dgm:prSet>
      <dgm:spPr/>
    </dgm:pt>
    <dgm:pt modelId="{90515B54-D566-2949-AF25-896CCC408432}" type="pres">
      <dgm:prSet presAssocID="{C28DCD1E-9CE9-4B4C-AEE9-933178CC46DC}" presName="compNode" presStyleCnt="0"/>
      <dgm:spPr/>
    </dgm:pt>
    <dgm:pt modelId="{EE3C9F43-2C53-714A-904F-E551BF6D3991}" type="pres">
      <dgm:prSet presAssocID="{C28DCD1E-9CE9-4B4C-AEE9-933178CC46DC}" presName="pictRect" presStyleLbl="node1" presStyleIdx="0" presStyleCnt="4" custLinFactNeighborY="-1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6BA1184-A295-5F4E-89F4-6A96A07EDD81}" type="pres">
      <dgm:prSet presAssocID="{C28DCD1E-9CE9-4B4C-AEE9-933178CC46DC}" presName="textRect" presStyleLbl="revTx" presStyleIdx="0" presStyleCnt="4">
        <dgm:presLayoutVars>
          <dgm:bulletEnabled val="1"/>
        </dgm:presLayoutVars>
      </dgm:prSet>
      <dgm:spPr/>
    </dgm:pt>
    <dgm:pt modelId="{B4878D74-46CF-394E-9F22-0D1D1FE33A5F}" type="pres">
      <dgm:prSet presAssocID="{4EE6E07D-006E-2644-A06D-10785C47539D}" presName="sibTrans" presStyleLbl="sibTrans2D1" presStyleIdx="0" presStyleCnt="0"/>
      <dgm:spPr/>
    </dgm:pt>
    <dgm:pt modelId="{64D61784-DE4E-CD4A-B7B3-FAEBA6B1E740}" type="pres">
      <dgm:prSet presAssocID="{0EA7D10C-88A4-A841-A9FA-429A4262500F}" presName="compNode" presStyleCnt="0"/>
      <dgm:spPr/>
    </dgm:pt>
    <dgm:pt modelId="{6382EABF-6B45-4E44-A4FB-D6AB2083C54F}" type="pres">
      <dgm:prSet presAssocID="{0EA7D10C-88A4-A841-A9FA-429A4262500F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32FFDCE-CDD7-CB45-854D-02510A115170}" type="pres">
      <dgm:prSet presAssocID="{0EA7D10C-88A4-A841-A9FA-429A4262500F}" presName="textRect" presStyleLbl="revTx" presStyleIdx="1" presStyleCnt="4">
        <dgm:presLayoutVars>
          <dgm:bulletEnabled val="1"/>
        </dgm:presLayoutVars>
      </dgm:prSet>
      <dgm:spPr/>
    </dgm:pt>
    <dgm:pt modelId="{00A04853-7385-6946-A3DF-7781B0691EF9}" type="pres">
      <dgm:prSet presAssocID="{3CA2F4FA-FE7E-9A47-92A9-7AF4E7575D0B}" presName="sibTrans" presStyleLbl="sibTrans2D1" presStyleIdx="0" presStyleCnt="0"/>
      <dgm:spPr/>
    </dgm:pt>
    <dgm:pt modelId="{0A14427F-D70C-D846-9E7E-0203320BB9B1}" type="pres">
      <dgm:prSet presAssocID="{70D1354B-5EDC-3549-A260-C1567A562BAD}" presName="compNode" presStyleCnt="0"/>
      <dgm:spPr/>
    </dgm:pt>
    <dgm:pt modelId="{06167588-80E8-8342-BD91-6C85A50A0886}" type="pres">
      <dgm:prSet presAssocID="{70D1354B-5EDC-3549-A260-C1567A562BAD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CBD0B6C-6DC1-E247-ACD7-56538189EAC4}" type="pres">
      <dgm:prSet presAssocID="{70D1354B-5EDC-3549-A260-C1567A562BAD}" presName="textRect" presStyleLbl="revTx" presStyleIdx="2" presStyleCnt="4">
        <dgm:presLayoutVars>
          <dgm:bulletEnabled val="1"/>
        </dgm:presLayoutVars>
      </dgm:prSet>
      <dgm:spPr/>
    </dgm:pt>
    <dgm:pt modelId="{0368EDD2-A0CE-FF4D-A2D7-FB95D9556A77}" type="pres">
      <dgm:prSet presAssocID="{F496EF69-66C5-4344-A0C0-8D6B590152FE}" presName="sibTrans" presStyleLbl="sibTrans2D1" presStyleIdx="0" presStyleCnt="0"/>
      <dgm:spPr/>
    </dgm:pt>
    <dgm:pt modelId="{D0E9A985-721A-D348-B683-5654BB46504E}" type="pres">
      <dgm:prSet presAssocID="{BAF92719-FFF1-774D-90B6-F60F45611B8E}" presName="compNode" presStyleCnt="0"/>
      <dgm:spPr/>
    </dgm:pt>
    <dgm:pt modelId="{10F389D3-DFFD-0F4A-9E3A-E401D7F3A408}" type="pres">
      <dgm:prSet presAssocID="{BAF92719-FFF1-774D-90B6-F60F45611B8E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91F2C6D-8727-B145-A0B9-838DFFB9F9FC}" type="pres">
      <dgm:prSet presAssocID="{BAF92719-FFF1-774D-90B6-F60F45611B8E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E9F4A16-A0BD-344D-A417-E3D9AE087B92}" type="presOf" srcId="{3CA2F4FA-FE7E-9A47-92A9-7AF4E7575D0B}" destId="{00A04853-7385-6946-A3DF-7781B0691EF9}" srcOrd="0" destOrd="0" presId="urn:microsoft.com/office/officeart/2005/8/layout/pList1"/>
    <dgm:cxn modelId="{3BF41A1A-882D-9449-B919-3CC188A5F77D}" type="presOf" srcId="{C28DCD1E-9CE9-4B4C-AEE9-933178CC46DC}" destId="{46BA1184-A295-5F4E-89F4-6A96A07EDD81}" srcOrd="0" destOrd="0" presId="urn:microsoft.com/office/officeart/2005/8/layout/pList1"/>
    <dgm:cxn modelId="{4FBE3727-E3AC-7C40-BA61-FD6FEAD039D7}" type="presOf" srcId="{0EA7D10C-88A4-A841-A9FA-429A4262500F}" destId="{B32FFDCE-CDD7-CB45-854D-02510A115170}" srcOrd="0" destOrd="0" presId="urn:microsoft.com/office/officeart/2005/8/layout/pList1"/>
    <dgm:cxn modelId="{DB980437-78FE-1145-8D24-C2F81EB1CEBD}" srcId="{3C12D567-4DEC-F245-A98A-F6915C0933AB}" destId="{C28DCD1E-9CE9-4B4C-AEE9-933178CC46DC}" srcOrd="0" destOrd="0" parTransId="{EED522EF-6ABE-C14C-9AE7-6A5A012AE225}" sibTransId="{4EE6E07D-006E-2644-A06D-10785C47539D}"/>
    <dgm:cxn modelId="{81339B82-250D-D043-95F0-9B3BB0A0698B}" type="presOf" srcId="{3C12D567-4DEC-F245-A98A-F6915C0933AB}" destId="{999500BD-F8F9-6141-A957-005CC678D251}" srcOrd="0" destOrd="0" presId="urn:microsoft.com/office/officeart/2005/8/layout/pList1"/>
    <dgm:cxn modelId="{97960283-4A05-9346-9EBD-F7FD1605B02F}" type="presOf" srcId="{70D1354B-5EDC-3549-A260-C1567A562BAD}" destId="{ACBD0B6C-6DC1-E247-ACD7-56538189EAC4}" srcOrd="0" destOrd="0" presId="urn:microsoft.com/office/officeart/2005/8/layout/pList1"/>
    <dgm:cxn modelId="{D4A2D085-DCAC-3C45-8D88-E383503ACDB0}" srcId="{3C12D567-4DEC-F245-A98A-F6915C0933AB}" destId="{0EA7D10C-88A4-A841-A9FA-429A4262500F}" srcOrd="1" destOrd="0" parTransId="{A6EFB6E8-2E80-5444-B37A-F2C6E67C94A3}" sibTransId="{3CA2F4FA-FE7E-9A47-92A9-7AF4E7575D0B}"/>
    <dgm:cxn modelId="{51E25B88-DD47-1F40-894A-773C87D3CCF2}" type="presOf" srcId="{4EE6E07D-006E-2644-A06D-10785C47539D}" destId="{B4878D74-46CF-394E-9F22-0D1D1FE33A5F}" srcOrd="0" destOrd="0" presId="urn:microsoft.com/office/officeart/2005/8/layout/pList1"/>
    <dgm:cxn modelId="{05CA15DC-B1E3-B244-908A-BEB42C45A24C}" type="presOf" srcId="{BAF92719-FFF1-774D-90B6-F60F45611B8E}" destId="{491F2C6D-8727-B145-A0B9-838DFFB9F9FC}" srcOrd="0" destOrd="0" presId="urn:microsoft.com/office/officeart/2005/8/layout/pList1"/>
    <dgm:cxn modelId="{21A60DEC-0074-2545-8B38-CF2EF192FDE3}" type="presOf" srcId="{F496EF69-66C5-4344-A0C0-8D6B590152FE}" destId="{0368EDD2-A0CE-FF4D-A2D7-FB95D9556A77}" srcOrd="0" destOrd="0" presId="urn:microsoft.com/office/officeart/2005/8/layout/pList1"/>
    <dgm:cxn modelId="{FED884F1-6668-AD4C-B670-8AACEC3904C9}" srcId="{3C12D567-4DEC-F245-A98A-F6915C0933AB}" destId="{70D1354B-5EDC-3549-A260-C1567A562BAD}" srcOrd="2" destOrd="0" parTransId="{DC4651CB-CB5D-FC4B-8B69-4D5C58ADE9A8}" sibTransId="{F496EF69-66C5-4344-A0C0-8D6B590152FE}"/>
    <dgm:cxn modelId="{B0826EFC-135B-DA45-8467-9A5EA38F37E3}" srcId="{3C12D567-4DEC-F245-A98A-F6915C0933AB}" destId="{BAF92719-FFF1-774D-90B6-F60F45611B8E}" srcOrd="3" destOrd="0" parTransId="{41BF4880-0CEF-CA42-B8B6-A825BC7DEFAA}" sibTransId="{ECC30A65-E010-004D-A6DB-AC6C5A6CAF0F}"/>
    <dgm:cxn modelId="{55FFC008-0BE1-7546-AA63-428B88CDC7D2}" type="presParOf" srcId="{999500BD-F8F9-6141-A957-005CC678D251}" destId="{90515B54-D566-2949-AF25-896CCC408432}" srcOrd="0" destOrd="0" presId="urn:microsoft.com/office/officeart/2005/8/layout/pList1"/>
    <dgm:cxn modelId="{9A9FDFF6-1B0D-4F41-946D-2368A8FE610C}" type="presParOf" srcId="{90515B54-D566-2949-AF25-896CCC408432}" destId="{EE3C9F43-2C53-714A-904F-E551BF6D3991}" srcOrd="0" destOrd="0" presId="urn:microsoft.com/office/officeart/2005/8/layout/pList1"/>
    <dgm:cxn modelId="{4B734391-2A7A-5B4F-BF08-6932D0A03BD0}" type="presParOf" srcId="{90515B54-D566-2949-AF25-896CCC408432}" destId="{46BA1184-A295-5F4E-89F4-6A96A07EDD81}" srcOrd="1" destOrd="0" presId="urn:microsoft.com/office/officeart/2005/8/layout/pList1"/>
    <dgm:cxn modelId="{B7B10B4F-342C-464E-B569-F7386DEB9A8B}" type="presParOf" srcId="{999500BD-F8F9-6141-A957-005CC678D251}" destId="{B4878D74-46CF-394E-9F22-0D1D1FE33A5F}" srcOrd="1" destOrd="0" presId="urn:microsoft.com/office/officeart/2005/8/layout/pList1"/>
    <dgm:cxn modelId="{610E0DEC-4F59-8640-B466-0ADBBBD4236D}" type="presParOf" srcId="{999500BD-F8F9-6141-A957-005CC678D251}" destId="{64D61784-DE4E-CD4A-B7B3-FAEBA6B1E740}" srcOrd="2" destOrd="0" presId="urn:microsoft.com/office/officeart/2005/8/layout/pList1"/>
    <dgm:cxn modelId="{17E5E2BE-08CE-C84C-BFCC-A43359E0E5A1}" type="presParOf" srcId="{64D61784-DE4E-CD4A-B7B3-FAEBA6B1E740}" destId="{6382EABF-6B45-4E44-A4FB-D6AB2083C54F}" srcOrd="0" destOrd="0" presId="urn:microsoft.com/office/officeart/2005/8/layout/pList1"/>
    <dgm:cxn modelId="{E8373502-6499-E744-A879-7F659B611572}" type="presParOf" srcId="{64D61784-DE4E-CD4A-B7B3-FAEBA6B1E740}" destId="{B32FFDCE-CDD7-CB45-854D-02510A115170}" srcOrd="1" destOrd="0" presId="urn:microsoft.com/office/officeart/2005/8/layout/pList1"/>
    <dgm:cxn modelId="{9D49FF3B-3433-B64A-8448-5DD5D7F08CA4}" type="presParOf" srcId="{999500BD-F8F9-6141-A957-005CC678D251}" destId="{00A04853-7385-6946-A3DF-7781B0691EF9}" srcOrd="3" destOrd="0" presId="urn:microsoft.com/office/officeart/2005/8/layout/pList1"/>
    <dgm:cxn modelId="{214255D7-F854-2147-8CCF-808D4C6DFD3F}" type="presParOf" srcId="{999500BD-F8F9-6141-A957-005CC678D251}" destId="{0A14427F-D70C-D846-9E7E-0203320BB9B1}" srcOrd="4" destOrd="0" presId="urn:microsoft.com/office/officeart/2005/8/layout/pList1"/>
    <dgm:cxn modelId="{A2F28FF9-B325-0B4B-92B2-FC926BD5B8A2}" type="presParOf" srcId="{0A14427F-D70C-D846-9E7E-0203320BB9B1}" destId="{06167588-80E8-8342-BD91-6C85A50A0886}" srcOrd="0" destOrd="0" presId="urn:microsoft.com/office/officeart/2005/8/layout/pList1"/>
    <dgm:cxn modelId="{16647C77-D1D4-7947-99B5-4AD5AEBF2227}" type="presParOf" srcId="{0A14427F-D70C-D846-9E7E-0203320BB9B1}" destId="{ACBD0B6C-6DC1-E247-ACD7-56538189EAC4}" srcOrd="1" destOrd="0" presId="urn:microsoft.com/office/officeart/2005/8/layout/pList1"/>
    <dgm:cxn modelId="{009329D9-0904-F64F-899A-BFBB0451EFD2}" type="presParOf" srcId="{999500BD-F8F9-6141-A957-005CC678D251}" destId="{0368EDD2-A0CE-FF4D-A2D7-FB95D9556A77}" srcOrd="5" destOrd="0" presId="urn:microsoft.com/office/officeart/2005/8/layout/pList1"/>
    <dgm:cxn modelId="{3E8DAC5A-6CB9-1447-BEE4-22DBF17F0F31}" type="presParOf" srcId="{999500BD-F8F9-6141-A957-005CC678D251}" destId="{D0E9A985-721A-D348-B683-5654BB46504E}" srcOrd="6" destOrd="0" presId="urn:microsoft.com/office/officeart/2005/8/layout/pList1"/>
    <dgm:cxn modelId="{AE364BF4-C009-BE44-9CF9-E05B799FF42C}" type="presParOf" srcId="{D0E9A985-721A-D348-B683-5654BB46504E}" destId="{10F389D3-DFFD-0F4A-9E3A-E401D7F3A408}" srcOrd="0" destOrd="0" presId="urn:microsoft.com/office/officeart/2005/8/layout/pList1"/>
    <dgm:cxn modelId="{B020BF41-4721-9C40-9222-36ECF632BB5F}" type="presParOf" srcId="{D0E9A985-721A-D348-B683-5654BB46504E}" destId="{491F2C6D-8727-B145-A0B9-838DFFB9F9F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9F43-2C53-714A-904F-E551BF6D3991}">
      <dsp:nvSpPr>
        <dsp:cNvPr id="0" name=""/>
        <dsp:cNvSpPr/>
      </dsp:nvSpPr>
      <dsp:spPr>
        <a:xfrm>
          <a:off x="1102187" y="0"/>
          <a:ext cx="2940911" cy="20262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A1184-A295-5F4E-89F4-6A96A07EDD81}">
      <dsp:nvSpPr>
        <dsp:cNvPr id="0" name=""/>
        <dsp:cNvSpPr/>
      </dsp:nvSpPr>
      <dsp:spPr>
        <a:xfrm>
          <a:off x="1102187" y="2028157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Desarrollo en cascada</a:t>
          </a:r>
        </a:p>
      </dsp:txBody>
      <dsp:txXfrm>
        <a:off x="1102187" y="2028157"/>
        <a:ext cx="2940911" cy="1091078"/>
      </dsp:txXfrm>
    </dsp:sp>
    <dsp:sp modelId="{6382EABF-6B45-4E44-A4FB-D6AB2083C54F}">
      <dsp:nvSpPr>
        <dsp:cNvPr id="0" name=""/>
        <dsp:cNvSpPr/>
      </dsp:nvSpPr>
      <dsp:spPr>
        <a:xfrm>
          <a:off x="4337313" y="1869"/>
          <a:ext cx="2940911" cy="20262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FFDCE-CDD7-CB45-854D-02510A115170}">
      <dsp:nvSpPr>
        <dsp:cNvPr id="0" name=""/>
        <dsp:cNvSpPr/>
      </dsp:nvSpPr>
      <dsp:spPr>
        <a:xfrm>
          <a:off x="4337313" y="2028157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¿Seguirá siendo usado?</a:t>
          </a:r>
        </a:p>
      </dsp:txBody>
      <dsp:txXfrm>
        <a:off x="4337313" y="2028157"/>
        <a:ext cx="2940911" cy="1091078"/>
      </dsp:txXfrm>
    </dsp:sp>
    <dsp:sp modelId="{06167588-80E8-8342-BD91-6C85A50A0886}">
      <dsp:nvSpPr>
        <dsp:cNvPr id="0" name=""/>
        <dsp:cNvSpPr/>
      </dsp:nvSpPr>
      <dsp:spPr>
        <a:xfrm>
          <a:off x="1102187" y="3413326"/>
          <a:ext cx="2940911" cy="202628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BD0B6C-6DC1-E247-ACD7-56538189EAC4}">
      <dsp:nvSpPr>
        <dsp:cNvPr id="0" name=""/>
        <dsp:cNvSpPr/>
      </dsp:nvSpPr>
      <dsp:spPr>
        <a:xfrm>
          <a:off x="1102187" y="5439614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Métodos ágiles</a:t>
          </a:r>
        </a:p>
      </dsp:txBody>
      <dsp:txXfrm>
        <a:off x="1102187" y="5439614"/>
        <a:ext cx="2940911" cy="1091078"/>
      </dsp:txXfrm>
    </dsp:sp>
    <dsp:sp modelId="{10F389D3-DFFD-0F4A-9E3A-E401D7F3A408}">
      <dsp:nvSpPr>
        <dsp:cNvPr id="0" name=""/>
        <dsp:cNvSpPr/>
      </dsp:nvSpPr>
      <dsp:spPr>
        <a:xfrm>
          <a:off x="4337313" y="3413326"/>
          <a:ext cx="2940911" cy="202628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1F2C6D-8727-B145-A0B9-838DFFB9F9FC}">
      <dsp:nvSpPr>
        <dsp:cNvPr id="0" name=""/>
        <dsp:cNvSpPr/>
      </dsp:nvSpPr>
      <dsp:spPr>
        <a:xfrm>
          <a:off x="4337313" y="5439614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¿La nueva moda de gestión de proyectos?</a:t>
          </a:r>
        </a:p>
      </dsp:txBody>
      <dsp:txXfrm>
        <a:off x="4337313" y="5439614"/>
        <a:ext cx="2940911" cy="109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4916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1" name="Rectangle 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40883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1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5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5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9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0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1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Lean se puede traducir como liviano, magro, flaco</a:t>
            </a:r>
          </a:p>
        </p:txBody>
      </p:sp>
    </p:spTree>
    <p:extLst>
      <p:ext uri="{BB962C8B-B14F-4D97-AF65-F5344CB8AC3E}">
        <p14:creationId xmlns:p14="http://schemas.microsoft.com/office/powerpoint/2010/main" val="182957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Lean se puede traducir como liviano, magro, flaco</a:t>
            </a:r>
          </a:p>
        </p:txBody>
      </p:sp>
    </p:spTree>
    <p:extLst>
      <p:ext uri="{BB962C8B-B14F-4D97-AF65-F5344CB8AC3E}">
        <p14:creationId xmlns:p14="http://schemas.microsoft.com/office/powerpoint/2010/main" val="2734147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66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6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6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12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54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12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2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5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6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27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1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3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0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74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01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3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09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25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49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13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89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36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25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90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6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07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911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00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921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41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931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433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942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7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1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1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4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72D8BF-B9B0-F240-A842-B8C5A3B5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2691"/>
            <a:ext cx="8856984" cy="9200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314325-94E4-9B42-B670-617B755D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6996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6EA428-7515-ED4C-8206-B8A173BC7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240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2332127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25624"/>
            <a:ext cx="4248472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825624"/>
            <a:ext cx="4231275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FB9733-8E09-D747-B2C4-9F4C59C6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244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28BD0A-DCB4-EB4A-9EB7-35C5D3F9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2480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56240397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140700" cy="1052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43000"/>
            <a:ext cx="3994150" cy="471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994150" cy="471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8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315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80728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37722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00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274320" tIns="274320" rIns="274320" bIns="274320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400" dirty="0">
                <a:solidFill>
                  <a:prstClr val="black"/>
                </a:solidFill>
              </a:rPr>
              <a:t>Introducción a la Gestión de Calidad de Software</a:t>
            </a:r>
            <a:br>
              <a:rPr lang="es-CL" sz="2400" dirty="0">
                <a:solidFill>
                  <a:prstClr val="black"/>
                </a:solidFill>
              </a:rPr>
            </a:br>
            <a:br>
              <a:rPr lang="es-CL" sz="2400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>Clase 5: </a:t>
            </a:r>
            <a:r>
              <a:rPr lang="es-CL" sz="3600" noProof="0" dirty="0"/>
              <a:t>Del Desarrollo Evolutivo </a:t>
            </a:r>
            <a:br>
              <a:rPr lang="es-CL" sz="3600" noProof="0" dirty="0"/>
            </a:br>
            <a:r>
              <a:rPr lang="es-CL" sz="3600" noProof="0" dirty="0"/>
              <a:t>a las Metodologías Ágiles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45720" rIns="4572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Desarrollo Evolutivo</a:t>
            </a:r>
          </a:p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Principios Ágiles</a:t>
            </a:r>
          </a:p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Metodologías Ágiles: XP, FDD y </a:t>
            </a:r>
            <a:r>
              <a:rPr lang="es-CL" noProof="0" err="1"/>
              <a:t>Crystal</a:t>
            </a:r>
            <a:r>
              <a:rPr lang="es-CL" noProof="0"/>
              <a:t> Clear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Programación ágil según </a:t>
            </a:r>
            <a:r>
              <a:rPr lang="es-CL" noProof="0" err="1"/>
              <a:t>Dilbert</a:t>
            </a:r>
            <a:endParaRPr lang="es-C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10</a:t>
            </a:fld>
            <a:endParaRPr lang="es-CL" noProof="0"/>
          </a:p>
        </p:txBody>
      </p:sp>
      <p:grpSp>
        <p:nvGrpSpPr>
          <p:cNvPr id="13315" name="Group 21"/>
          <p:cNvGrpSpPr>
            <a:grpSpLocks/>
          </p:cNvGrpSpPr>
          <p:nvPr/>
        </p:nvGrpSpPr>
        <p:grpSpPr bwMode="auto">
          <a:xfrm>
            <a:off x="376238" y="1916113"/>
            <a:ext cx="8391525" cy="2909887"/>
            <a:chOff x="237" y="1207"/>
            <a:chExt cx="5286" cy="1833"/>
          </a:xfrm>
        </p:grpSpPr>
        <p:pic>
          <p:nvPicPr>
            <p:cNvPr id="13316" name="Picture 5" descr="dilbert2666700071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" y="1207"/>
              <a:ext cx="5286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Text Box 15"/>
            <p:cNvSpPr txBox="1">
              <a:spLocks noChangeArrowheads="1"/>
            </p:cNvSpPr>
            <p:nvPr/>
          </p:nvSpPr>
          <p:spPr bwMode="auto">
            <a:xfrm>
              <a:off x="476" y="1413"/>
              <a:ext cx="1179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rPr>
                <a:t>VAMOS A INTENTAR ALGO NUEVO LLAMADO PROGRAMACIÓN ÁGIL</a:t>
              </a:r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auto">
            <a:xfrm>
              <a:off x="2109" y="1343"/>
              <a:ext cx="1542" cy="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defRPr>
              </a:lvl1pPr>
            </a:lstStyle>
            <a:p>
              <a:r>
                <a:rPr lang="en-US"/>
                <a:t>ESO SIGNIFICA QUE NO HAY MÁS PLANIFICACIÓN NI DOCUMENTACIÓN. SÓLO EMPEZAR A ESCRIBIR CÓDIGO Y RECLAMAR</a:t>
              </a:r>
            </a:p>
          </p:txBody>
        </p:sp>
        <p:sp>
          <p:nvSpPr>
            <p:cNvPr id="13319" name="Text Box 19"/>
            <p:cNvSpPr txBox="1">
              <a:spLocks noChangeArrowheads="1"/>
            </p:cNvSpPr>
            <p:nvPr/>
          </p:nvSpPr>
          <p:spPr bwMode="auto">
            <a:xfrm>
              <a:off x="3879" y="1480"/>
              <a:ext cx="634" cy="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defRPr>
              </a:lvl1pPr>
            </a:lstStyle>
            <a:p>
              <a:r>
                <a:rPr lang="en-US"/>
                <a:t>ME ALEGRA QUE TENGA UN NOMBRE</a:t>
              </a:r>
            </a:p>
          </p:txBody>
        </p:sp>
        <p:sp>
          <p:nvSpPr>
            <p:cNvPr id="13320" name="Text Box 20"/>
            <p:cNvSpPr txBox="1">
              <a:spLocks noChangeArrowheads="1"/>
            </p:cNvSpPr>
            <p:nvPr/>
          </p:nvSpPr>
          <p:spPr bwMode="auto">
            <a:xfrm>
              <a:off x="4558" y="1480"/>
              <a:ext cx="725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defRPr>
              </a:lvl1pPr>
            </a:lstStyle>
            <a:p>
              <a:r>
                <a:rPr lang="en-US"/>
                <a:t>ESE FUE SU ENTRENA-MIENTO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11</a:t>
            </a:fld>
            <a:endParaRPr lang="es-CL" noProof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120063" cy="914400"/>
          </a:xfrm>
        </p:spPr>
        <p:txBody>
          <a:bodyPr/>
          <a:lstStyle/>
          <a:p>
            <a:pPr algn="r" eaLnBrk="1" hangingPunct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200" noProof="0" err="1">
                <a:solidFill>
                  <a:srgbClr val="000000"/>
                </a:solidFill>
                <a:latin typeface="Times New Roman" pitchFamily="18" charset="0"/>
              </a:rPr>
              <a:t>Manifesto</a:t>
            </a:r>
            <a:r>
              <a:rPr lang="es-CL" sz="3200" noProof="0">
                <a:solidFill>
                  <a:srgbClr val="000000"/>
                </a:solidFill>
                <a:latin typeface="Times New Roman" pitchFamily="18" charset="0"/>
              </a:rPr>
              <a:t> for Agile Software </a:t>
            </a:r>
            <a:r>
              <a:rPr lang="es-CL" sz="3200" noProof="0" err="1">
                <a:solidFill>
                  <a:srgbClr val="000000"/>
                </a:solidFill>
                <a:latin typeface="Times New Roman" pitchFamily="18" charset="0"/>
              </a:rPr>
              <a:t>Development</a:t>
            </a:r>
            <a:endParaRPr lang="es-CL" sz="3200" noProof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285750" y="1143000"/>
            <a:ext cx="85725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chemeClr val="tx1"/>
                </a:solidFill>
              </a:rPr>
              <a:t>We are uncovering better ways of developing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>
                <a:solidFill>
                  <a:schemeClr val="tx1"/>
                </a:solidFill>
              </a:rPr>
              <a:t>software by doing it and helping others do it.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>
                <a:solidFill>
                  <a:schemeClr val="tx1"/>
                </a:solidFill>
              </a:rPr>
              <a:t>Through this work we have come to value: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chemeClr val="tx1"/>
                </a:solidFill>
              </a:rPr>
              <a:t>Individuals and interactions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processes and tools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Working software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comprehensive documentation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Customer collaboration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contract negotiation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Responding to change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following a plan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endParaRPr lang="en-GB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chemeClr val="tx1"/>
                </a:solidFill>
              </a:rPr>
              <a:t>That is, while there is value in the items on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>
                <a:solidFill>
                  <a:schemeClr val="tx1"/>
                </a:solidFill>
              </a:rPr>
              <a:t>the right, we value the items on the left more.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chemeClr val="tx1"/>
                </a:solidFill>
              </a:rPr>
              <a:t>http://agilemanifesto.org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12</a:t>
            </a:fld>
            <a:endParaRPr lang="es-CL" noProof="0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177213" cy="914400"/>
          </a:xfrm>
        </p:spPr>
        <p:txBody>
          <a:bodyPr/>
          <a:lstStyle/>
          <a:p>
            <a:pPr algn="r" eaLnBrk="1" hangingPunct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200" noProof="0">
                <a:solidFill>
                  <a:srgbClr val="000000"/>
                </a:solidFill>
                <a:latin typeface="Times New Roman" pitchFamily="18" charset="0"/>
              </a:rPr>
              <a:t>Manifiesto por un Desarrollo de Software Ágil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Estamos descubriendo formas mejores de desarrollar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software, desarrollando y ayudando a otros a desarrollar.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A través de este trabajo hemos empezado a valorar: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 b="1">
                <a:solidFill>
                  <a:schemeClr val="tx1"/>
                </a:solidFill>
              </a:rPr>
              <a:t>Individuos e interacciones </a:t>
            </a:r>
            <a:r>
              <a:rPr lang="es-CL" sz="2600">
                <a:solidFill>
                  <a:schemeClr val="tx1"/>
                </a:solidFill>
              </a:rPr>
              <a:t>por sobre </a:t>
            </a:r>
            <a:r>
              <a:rPr lang="es-CL" sz="2600" i="1">
                <a:solidFill>
                  <a:schemeClr val="tx1"/>
                </a:solidFill>
              </a:rPr>
              <a:t>procesos y herramientas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 b="1">
                <a:solidFill>
                  <a:schemeClr val="tx1"/>
                </a:solidFill>
              </a:rPr>
              <a:t>Software funcionando</a:t>
            </a:r>
            <a:r>
              <a:rPr lang="es-CL" sz="2600">
                <a:solidFill>
                  <a:schemeClr val="tx1"/>
                </a:solidFill>
              </a:rPr>
              <a:t> por sobre </a:t>
            </a:r>
            <a:r>
              <a:rPr lang="es-CL" sz="2600" i="1">
                <a:solidFill>
                  <a:schemeClr val="tx1"/>
                </a:solidFill>
              </a:rPr>
              <a:t>documentación completa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 b="1">
                <a:solidFill>
                  <a:schemeClr val="tx1"/>
                </a:solidFill>
              </a:rPr>
              <a:t>Cooperación con el cliente</a:t>
            </a:r>
            <a:r>
              <a:rPr lang="es-CL" sz="2600">
                <a:solidFill>
                  <a:schemeClr val="tx1"/>
                </a:solidFill>
              </a:rPr>
              <a:t> por sobre </a:t>
            </a:r>
            <a:r>
              <a:rPr lang="es-CL" sz="2600" i="1">
                <a:solidFill>
                  <a:schemeClr val="tx1"/>
                </a:solidFill>
              </a:rPr>
              <a:t>negociación de contratos</a:t>
            </a:r>
            <a:br>
              <a:rPr lang="es-CL" sz="2600" i="1">
                <a:solidFill>
                  <a:schemeClr val="tx1"/>
                </a:solidFill>
              </a:rPr>
            </a:br>
            <a:r>
              <a:rPr lang="es-CL" sz="2600" b="1">
                <a:solidFill>
                  <a:schemeClr val="tx1"/>
                </a:solidFill>
              </a:rPr>
              <a:t>Reacción frente al cambio</a:t>
            </a:r>
            <a:r>
              <a:rPr lang="es-CL" sz="2600">
                <a:solidFill>
                  <a:schemeClr val="tx1"/>
                </a:solidFill>
              </a:rPr>
              <a:t> por sobre el </a:t>
            </a:r>
            <a:r>
              <a:rPr lang="es-CL" sz="2600" i="1">
                <a:solidFill>
                  <a:schemeClr val="tx1"/>
                </a:solidFill>
              </a:rPr>
              <a:t>seguimiento de un plan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Es decir, si bien hay valor en los elementos de la </a:t>
            </a:r>
            <a:br>
              <a:rPr lang="es-CL" sz="2600">
                <a:solidFill>
                  <a:schemeClr val="tx1"/>
                </a:solidFill>
              </a:rPr>
            </a:br>
            <a:r>
              <a:rPr lang="es-CL" sz="2600">
                <a:solidFill>
                  <a:schemeClr val="tx1"/>
                </a:solidFill>
              </a:rPr>
              <a:t>derecha, valoramos más los elementos de la izquierda.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http://agilemanifesto.org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9007-A7D2-484D-B045-20F01AFEB211}" type="slidenum">
              <a:rPr lang="es-CL" noProof="0" smtClean="0"/>
              <a:pPr/>
              <a:t>13</a:t>
            </a:fld>
            <a:endParaRPr lang="es-CL" noProof="0"/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305800" cy="5089525"/>
          </a:xfrm>
        </p:spPr>
        <p:txBody>
          <a:bodyPr>
            <a:noAutofit/>
          </a:bodyPr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Nuestra principal prioridad es satisfacer al cliente a través de la entrega temprana y continua de software valioso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Dele la bienvenida a los cambios de requisitos, incluso al final del desarrollo</a:t>
            </a:r>
          </a:p>
          <a:p>
            <a:pPr marL="641350" lvl="1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400" noProof="0">
                <a:solidFill>
                  <a:srgbClr val="000000"/>
                </a:solidFill>
                <a:latin typeface="Times New Roman" pitchFamily="18" charset="0"/>
              </a:rPr>
              <a:t>Los procesos ágiles usan el cambio para darle una ventaja competitiva al cliente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Entregue software funcionando frecuentemente, desde cada dos semanas a cada dos meses, con preferencia al ritmo más rápido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9007-A7D2-484D-B045-20F01AFEB211}" type="slidenum">
              <a:rPr lang="es-CL" noProof="0" smtClean="0"/>
              <a:pPr/>
              <a:t>14</a:t>
            </a:fld>
            <a:endParaRPr lang="es-CL" noProof="0"/>
          </a:p>
        </p:txBody>
      </p:sp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305800" cy="516255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Los responsables del negocio y los desarrolladores deben trabajar juntos durante todo el proyecto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Construya proyectos con personas motivadas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400" noProof="0">
                <a:solidFill>
                  <a:srgbClr val="000000"/>
                </a:solidFill>
                <a:latin typeface="Times New Roman" pitchFamily="18" charset="0"/>
              </a:rPr>
              <a:t>Deles el ambiente y el apoyo que necesitan, y confíe en que harán su trabajo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La forma más eficiente y efectiva de traspasar información hacia y desde un equipo de desarrollo es la conversación cara-a-cara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15</a:t>
            </a:fld>
            <a:endParaRPr lang="es-CL" noProof="0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5388"/>
            <a:ext cx="8305800" cy="464820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El software que funciona es la principal medida de avance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Los procesos ágiles promueven desarrollo sustentable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400" noProof="0">
                <a:solidFill>
                  <a:srgbClr val="000000"/>
                </a:solidFill>
                <a:latin typeface="Times New Roman" pitchFamily="18" charset="0"/>
              </a:rPr>
              <a:t>Los auspiciadores, desarrolladores y usuarios deben ser capaces de mantener un paso constante indefinidamente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La atención constante por la excelencia técnica y el buen diseño aumenta la agilidad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16</a:t>
            </a:fld>
            <a:endParaRPr lang="es-CL" noProof="0"/>
          </a:p>
        </p:txBody>
      </p:sp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5388"/>
            <a:ext cx="8305800" cy="464820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La simplicidad </a:t>
            </a: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–el arte de maximizar la cantidad de trabajo no hecho– es esencial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Las mejores arquitecturas, requisitos y diseños emergen de los equipos auto-organizados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 intervalos regulares, el equipo reflexiona sobre cómo hacerse más efectivo, luego afina y ajusta su comportamiento según eso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De qué depende la calidad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17</a:t>
            </a:fld>
            <a:endParaRPr lang="es-CL" noProof="0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2490788" y="1990298"/>
            <a:ext cx="4102101" cy="2778126"/>
            <a:chOff x="1569" y="910"/>
            <a:chExt cx="2584" cy="1750"/>
          </a:xfrm>
        </p:grpSpPr>
        <p:grpSp>
          <p:nvGrpSpPr>
            <p:cNvPr id="20539" name="Group 3"/>
            <p:cNvGrpSpPr>
              <a:grpSpLocks/>
            </p:cNvGrpSpPr>
            <p:nvPr/>
          </p:nvGrpSpPr>
          <p:grpSpPr bwMode="auto">
            <a:xfrm>
              <a:off x="2197" y="1201"/>
              <a:ext cx="1371" cy="1184"/>
              <a:chOff x="2197" y="1201"/>
              <a:chExt cx="1371" cy="1184"/>
            </a:xfrm>
          </p:grpSpPr>
          <p:sp>
            <p:nvSpPr>
              <p:cNvPr id="20681" name="Freeform 4"/>
              <p:cNvSpPr>
                <a:spLocks noChangeArrowheads="1"/>
              </p:cNvSpPr>
              <p:nvPr/>
            </p:nvSpPr>
            <p:spPr bwMode="auto">
              <a:xfrm>
                <a:off x="2197" y="1201"/>
                <a:ext cx="1371" cy="1184"/>
              </a:xfrm>
              <a:custGeom>
                <a:avLst/>
                <a:gdLst>
                  <a:gd name="T0" fmla="*/ 155 w 6047"/>
                  <a:gd name="T1" fmla="*/ 0 h 5221"/>
                  <a:gd name="T2" fmla="*/ 311 w 6047"/>
                  <a:gd name="T3" fmla="*/ 269 h 5221"/>
                  <a:gd name="T4" fmla="*/ 0 w 6047"/>
                  <a:gd name="T5" fmla="*/ 269 h 5221"/>
                  <a:gd name="T6" fmla="*/ 155 w 6047"/>
                  <a:gd name="T7" fmla="*/ 0 h 52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47"/>
                  <a:gd name="T13" fmla="*/ 0 h 5221"/>
                  <a:gd name="T14" fmla="*/ 6047 w 6047"/>
                  <a:gd name="T15" fmla="*/ 5221 h 52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47" h="5221">
                    <a:moveTo>
                      <a:pt x="3023" y="0"/>
                    </a:moveTo>
                    <a:lnTo>
                      <a:pt x="6046" y="5220"/>
                    </a:lnTo>
                    <a:lnTo>
                      <a:pt x="0" y="5220"/>
                    </a:lnTo>
                    <a:lnTo>
                      <a:pt x="3023" y="0"/>
                    </a:lnTo>
                  </a:path>
                </a:pathLst>
              </a:custGeom>
              <a:solidFill>
                <a:srgbClr val="FFDB75"/>
              </a:solidFill>
              <a:ln w="7632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latin typeface="+mn-lt"/>
                </a:endParaRPr>
              </a:p>
            </p:txBody>
          </p:sp>
          <p:sp>
            <p:nvSpPr>
              <p:cNvPr id="20682" name="Text Box 5"/>
              <p:cNvSpPr txBox="1">
                <a:spLocks noChangeArrowheads="1"/>
              </p:cNvSpPr>
              <p:nvPr/>
            </p:nvSpPr>
            <p:spPr bwMode="auto">
              <a:xfrm>
                <a:off x="2197" y="1541"/>
                <a:ext cx="1371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s-ES_tradnl" sz="1800" b="1">
                  <a:solidFill>
                    <a:schemeClr val="tx1"/>
                  </a:solidFill>
                  <a:latin typeface="+mn-lt"/>
                </a:endParaRPr>
              </a:p>
              <a:p>
                <a:pPr algn="ctr"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s-ES_tradnl" sz="1800" b="1">
                  <a:solidFill>
                    <a:schemeClr val="tx1"/>
                  </a:solidFill>
                  <a:latin typeface="+mn-lt"/>
                </a:endParaRPr>
              </a:p>
              <a:p>
                <a:pPr algn="ctr"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s-ES_tradnl" sz="1800" b="1">
                    <a:solidFill>
                      <a:schemeClr val="tx1"/>
                    </a:solidFill>
                    <a:latin typeface="+mn-lt"/>
                  </a:rPr>
                  <a:t>Cliente</a:t>
                </a:r>
              </a:p>
            </p:txBody>
          </p:sp>
        </p:grpSp>
        <p:grpSp>
          <p:nvGrpSpPr>
            <p:cNvPr id="20540" name="Group 6"/>
            <p:cNvGrpSpPr>
              <a:grpSpLocks/>
            </p:cNvGrpSpPr>
            <p:nvPr/>
          </p:nvGrpSpPr>
          <p:grpSpPr bwMode="auto">
            <a:xfrm>
              <a:off x="1569" y="2407"/>
              <a:ext cx="884" cy="242"/>
              <a:chOff x="1569" y="2407"/>
              <a:chExt cx="884" cy="242"/>
            </a:xfrm>
          </p:grpSpPr>
          <p:sp>
            <p:nvSpPr>
              <p:cNvPr id="20635" name="AutoShape 7"/>
              <p:cNvSpPr>
                <a:spLocks noChangeArrowheads="1"/>
              </p:cNvSpPr>
              <p:nvPr/>
            </p:nvSpPr>
            <p:spPr bwMode="auto">
              <a:xfrm>
                <a:off x="1638" y="2407"/>
                <a:ext cx="815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latin typeface="+mn-lt"/>
                </a:endParaRPr>
              </a:p>
            </p:txBody>
          </p:sp>
          <p:grpSp>
            <p:nvGrpSpPr>
              <p:cNvPr id="20636" name="Group 8"/>
              <p:cNvGrpSpPr>
                <a:grpSpLocks/>
              </p:cNvGrpSpPr>
              <p:nvPr/>
            </p:nvGrpSpPr>
            <p:grpSpPr bwMode="auto">
              <a:xfrm>
                <a:off x="1569" y="2407"/>
                <a:ext cx="863" cy="242"/>
                <a:chOff x="1569" y="2407"/>
                <a:chExt cx="863" cy="242"/>
              </a:xfrm>
            </p:grpSpPr>
            <p:sp>
              <p:nvSpPr>
                <p:cNvPr id="20637" name="AutoShape 9"/>
                <p:cNvSpPr>
                  <a:spLocks noChangeArrowheads="1"/>
                </p:cNvSpPr>
                <p:nvPr/>
              </p:nvSpPr>
              <p:spPr bwMode="auto">
                <a:xfrm>
                  <a:off x="1638" y="2407"/>
                  <a:ext cx="794" cy="207"/>
                </a:xfrm>
                <a:prstGeom prst="roundRect">
                  <a:avLst>
                    <a:gd name="adj" fmla="val 4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latin typeface="+mn-lt"/>
                  </a:endParaRPr>
                </a:p>
              </p:txBody>
            </p:sp>
            <p:grpSp>
              <p:nvGrpSpPr>
                <p:cNvPr id="20638" name="Group 10"/>
                <p:cNvGrpSpPr>
                  <a:grpSpLocks/>
                </p:cNvGrpSpPr>
                <p:nvPr/>
              </p:nvGrpSpPr>
              <p:grpSpPr bwMode="auto">
                <a:xfrm>
                  <a:off x="1569" y="2407"/>
                  <a:ext cx="844" cy="242"/>
                  <a:chOff x="1569" y="2407"/>
                  <a:chExt cx="844" cy="242"/>
                </a:xfrm>
              </p:grpSpPr>
              <p:sp>
                <p:nvSpPr>
                  <p:cNvPr id="2063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38" y="2407"/>
                    <a:ext cx="775" cy="190"/>
                  </a:xfrm>
                  <a:prstGeom prst="roundRect">
                    <a:avLst>
                      <a:gd name="adj" fmla="val 52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latin typeface="+mn-lt"/>
                    </a:endParaRPr>
                  </a:p>
                </p:txBody>
              </p:sp>
              <p:grpSp>
                <p:nvGrpSpPr>
                  <p:cNvPr id="2064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569" y="2407"/>
                    <a:ext cx="826" cy="242"/>
                    <a:chOff x="1569" y="2407"/>
                    <a:chExt cx="826" cy="242"/>
                  </a:xfrm>
                </p:grpSpPr>
                <p:sp>
                  <p:nvSpPr>
                    <p:cNvPr id="2064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8" y="2407"/>
                      <a:ext cx="757" cy="175"/>
                    </a:xfrm>
                    <a:prstGeom prst="roundRect">
                      <a:avLst>
                        <a:gd name="adj" fmla="val 57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>
                        <a:latin typeface="+mn-lt"/>
                      </a:endParaRPr>
                    </a:p>
                  </p:txBody>
                </p:sp>
                <p:grpSp>
                  <p:nvGrpSpPr>
                    <p:cNvPr id="20642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9" y="2407"/>
                      <a:ext cx="809" cy="242"/>
                      <a:chOff x="1569" y="2407"/>
                      <a:chExt cx="809" cy="242"/>
                    </a:xfrm>
                  </p:grpSpPr>
                  <p:sp>
                    <p:nvSpPr>
                      <p:cNvPr id="20643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07"/>
                        <a:ext cx="740" cy="162"/>
                      </a:xfrm>
                      <a:prstGeom prst="roundRect">
                        <a:avLst>
                          <a:gd name="adj" fmla="val 61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644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9" y="2407"/>
                        <a:ext cx="794" cy="242"/>
                        <a:chOff x="1569" y="2407"/>
                        <a:chExt cx="794" cy="242"/>
                      </a:xfrm>
                    </p:grpSpPr>
                    <p:sp>
                      <p:nvSpPr>
                        <p:cNvPr id="20645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38" y="2407"/>
                          <a:ext cx="725" cy="147"/>
                        </a:xfrm>
                        <a:prstGeom prst="roundRect">
                          <a:avLst>
                            <a:gd name="adj" fmla="val 68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_tradn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646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9" y="2407"/>
                          <a:ext cx="777" cy="242"/>
                          <a:chOff x="1569" y="2407"/>
                          <a:chExt cx="777" cy="242"/>
                        </a:xfrm>
                      </p:grpSpPr>
                      <p:sp>
                        <p:nvSpPr>
                          <p:cNvPr id="20647" name="AutoShap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38" y="2407"/>
                            <a:ext cx="708" cy="135"/>
                          </a:xfrm>
                          <a:prstGeom prst="roundRect">
                            <a:avLst>
                              <a:gd name="adj" fmla="val 74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_tradn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648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69" y="2407"/>
                            <a:ext cx="762" cy="242"/>
                            <a:chOff x="1569" y="2407"/>
                            <a:chExt cx="762" cy="242"/>
                          </a:xfrm>
                        </p:grpSpPr>
                        <p:sp>
                          <p:nvSpPr>
                            <p:cNvPr id="20649" name="AutoShap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38" y="2407"/>
                              <a:ext cx="693" cy="122"/>
                            </a:xfrm>
                            <a:prstGeom prst="roundRect">
                              <a:avLst>
                                <a:gd name="adj" fmla="val 819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ES_tradn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650" name="Group 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569" y="2407"/>
                              <a:ext cx="750" cy="242"/>
                              <a:chOff x="1569" y="2407"/>
                              <a:chExt cx="750" cy="242"/>
                            </a:xfrm>
                          </p:grpSpPr>
                          <p:sp>
                            <p:nvSpPr>
                              <p:cNvPr id="2065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8" y="2407"/>
                                <a:ext cx="681" cy="111"/>
                              </a:xfrm>
                              <a:prstGeom prst="roundRect">
                                <a:avLst>
                                  <a:gd name="adj" fmla="val 90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ES_tradn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652" name="Group 2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69" y="2407"/>
                                <a:ext cx="736" cy="242"/>
                                <a:chOff x="1569" y="2407"/>
                                <a:chExt cx="736" cy="242"/>
                              </a:xfrm>
                            </p:grpSpPr>
                            <p:sp>
                              <p:nvSpPr>
                                <p:cNvPr id="20653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8" y="2407"/>
                                  <a:ext cx="667" cy="103"/>
                                </a:xfrm>
                                <a:prstGeom prst="roundRect">
                                  <a:avLst>
                                    <a:gd name="adj" fmla="val 977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ES_tradn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654" name="Group 2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569" y="2407"/>
                                  <a:ext cx="725" cy="242"/>
                                  <a:chOff x="1569" y="2407"/>
                                  <a:chExt cx="725" cy="242"/>
                                </a:xfrm>
                              </p:grpSpPr>
                              <p:sp>
                                <p:nvSpPr>
                                  <p:cNvPr id="20655" name="AutoShape 2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38" y="2407"/>
                                    <a:ext cx="656" cy="93"/>
                                  </a:xfrm>
                                  <a:prstGeom prst="roundRect">
                                    <a:avLst>
                                      <a:gd name="adj" fmla="val 1083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ES_tradn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656" name="Group 2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569" y="2407"/>
                                    <a:ext cx="725" cy="242"/>
                                    <a:chOff x="1569" y="2407"/>
                                    <a:chExt cx="725" cy="242"/>
                                  </a:xfrm>
                                </p:grpSpPr>
                                <p:sp>
                                  <p:nvSpPr>
                                    <p:cNvPr id="20657" name="AutoShape 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38" y="2407"/>
                                      <a:ext cx="645" cy="87"/>
                                    </a:xfrm>
                                    <a:prstGeom prst="roundRect">
                                      <a:avLst>
                                        <a:gd name="adj" fmla="val 1162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ES_tradn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658" name="Group 3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569" y="2407"/>
                                      <a:ext cx="725" cy="242"/>
                                      <a:chOff x="1569" y="2407"/>
                                      <a:chExt cx="725" cy="242"/>
                                    </a:xfrm>
                                  </p:grpSpPr>
                                  <p:sp>
                                    <p:nvSpPr>
                                      <p:cNvPr id="20659" name="AutoShape 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38" y="2407"/>
                                        <a:ext cx="635" cy="79"/>
                                      </a:xfrm>
                                      <a:prstGeom prst="roundRect">
                                        <a:avLst>
                                          <a:gd name="adj" fmla="val 127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ES_tradn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660" name="Group 3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569" y="2407"/>
                                        <a:ext cx="725" cy="242"/>
                                        <a:chOff x="1569" y="2407"/>
                                        <a:chExt cx="725" cy="242"/>
                                      </a:xfrm>
                                    </p:grpSpPr>
                                    <p:sp>
                                      <p:nvSpPr>
                                        <p:cNvPr id="20661" name="AutoShape 3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38" y="2407"/>
                                          <a:ext cx="626" cy="72"/>
                                        </a:xfrm>
                                        <a:prstGeom prst="roundRect">
                                          <a:avLst>
                                            <a:gd name="adj" fmla="val 1389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ES_tradn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662" name="Group 3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569" y="2407"/>
                                          <a:ext cx="725" cy="242"/>
                                          <a:chOff x="1569" y="2407"/>
                                          <a:chExt cx="725" cy="242"/>
                                        </a:xfrm>
                                      </p:grpSpPr>
                                      <p:sp>
                                        <p:nvSpPr>
                                          <p:cNvPr id="20663" name="AutoShape 3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38" y="2407"/>
                                            <a:ext cx="617" cy="66"/>
                                          </a:xfrm>
                                          <a:prstGeom prst="roundRect">
                                            <a:avLst>
                                              <a:gd name="adj" fmla="val 1514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ES_tradn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664" name="Group 3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569" y="2407"/>
                                            <a:ext cx="725" cy="242"/>
                                            <a:chOff x="1569" y="2407"/>
                                            <a:chExt cx="725" cy="242"/>
                                          </a:xfrm>
                                        </p:grpSpPr>
                                        <p:sp>
                                          <p:nvSpPr>
                                            <p:cNvPr id="20665" name="AutoShape 3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38" y="2407"/>
                                              <a:ext cx="611" cy="62"/>
                                            </a:xfrm>
                                            <a:prstGeom prst="roundRect">
                                              <a:avLst>
                                                <a:gd name="adj" fmla="val 1611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ES_tradn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666" name="Group 3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569" y="2407"/>
                                              <a:ext cx="725" cy="242"/>
                                              <a:chOff x="1569" y="2407"/>
                                              <a:chExt cx="725" cy="242"/>
                                            </a:xfrm>
                                          </p:grpSpPr>
                                          <p:sp>
                                            <p:nvSpPr>
                                              <p:cNvPr id="20667" name="AutoShape 39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38" y="2407"/>
                                                <a:ext cx="606" cy="58"/>
                                              </a:xfrm>
                                              <a:prstGeom prst="roundRect">
                                                <a:avLst>
                                                  <a:gd name="adj" fmla="val 172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ES_tradn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668" name="Group 4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569" y="2407"/>
                                                <a:ext cx="725" cy="242"/>
                                                <a:chOff x="1569" y="2407"/>
                                                <a:chExt cx="725" cy="24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669" name="AutoShape 41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638" y="2407"/>
                                                  <a:ext cx="600" cy="54"/>
                                                </a:xfrm>
                                                <a:prstGeom prst="roundRect">
                                                  <a:avLst>
                                                    <a:gd name="adj" fmla="val 1852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ES_tradn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670" name="Group 42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569" y="2407"/>
                                                  <a:ext cx="725" cy="242"/>
                                                  <a:chOff x="1569" y="2407"/>
                                                  <a:chExt cx="725" cy="24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671" name="AutoShape 43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638" y="2407"/>
                                                    <a:ext cx="596" cy="52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1921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ES_tradn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672" name="Group 44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569" y="2407"/>
                                                    <a:ext cx="725" cy="242"/>
                                                    <a:chOff x="1569" y="2407"/>
                                                    <a:chExt cx="725" cy="24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673" name="AutoShape 45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638" y="2407"/>
                                                      <a:ext cx="593" cy="49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2083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ES_tradn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674" name="Group 46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569" y="2407"/>
                                                      <a:ext cx="725" cy="242"/>
                                                      <a:chOff x="1569" y="2407"/>
                                                      <a:chExt cx="725" cy="24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675" name="AutoShape 47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638" y="2407"/>
                                                        <a:ext cx="592" cy="47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2171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ES_tradn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676" name="Group 48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569" y="2407"/>
                                                        <a:ext cx="725" cy="242"/>
                                                        <a:chOff x="1569" y="2407"/>
                                                        <a:chExt cx="725" cy="24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677" name="AutoShape 49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638" y="2407"/>
                                                          <a:ext cx="590" cy="46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2171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ES_tradn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678" name="Group 50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1569" y="2407"/>
                                                          <a:ext cx="725" cy="242"/>
                                                          <a:chOff x="1569" y="2407"/>
                                                          <a:chExt cx="725" cy="24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679" name="AutoShape 51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638" y="2407"/>
                                                            <a:ext cx="589" cy="46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171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ES_tradn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680" name="AutoShape 52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569" y="2407"/>
                                                            <a:ext cx="725" cy="242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171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 eaLnBrk="1" hangingPunct="1">
                                                              <a:lnSpc>
                                                                <a:spcPct val="93000"/>
                                                              </a:lnSpc>
                                                              <a:buClr>
                                                                <a:srgbClr val="000099"/>
                                                              </a:buClr>
                                                              <a:buSzPct val="100000"/>
                                                              <a:buFont typeface="Arial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s-ES_tradnl" sz="2000" b="1" i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Procesos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0541" name="Group 53"/>
            <p:cNvGrpSpPr>
              <a:grpSpLocks/>
            </p:cNvGrpSpPr>
            <p:nvPr/>
          </p:nvGrpSpPr>
          <p:grpSpPr bwMode="auto">
            <a:xfrm>
              <a:off x="3076" y="2417"/>
              <a:ext cx="1077" cy="243"/>
              <a:chOff x="3076" y="2417"/>
              <a:chExt cx="1077" cy="243"/>
            </a:xfrm>
          </p:grpSpPr>
          <p:sp>
            <p:nvSpPr>
              <p:cNvPr id="20589" name="AutoShape 54"/>
              <p:cNvSpPr>
                <a:spLocks noChangeArrowheads="1"/>
              </p:cNvSpPr>
              <p:nvPr/>
            </p:nvSpPr>
            <p:spPr bwMode="auto">
              <a:xfrm>
                <a:off x="3125" y="2417"/>
                <a:ext cx="1028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latin typeface="+mn-lt"/>
                </a:endParaRPr>
              </a:p>
            </p:txBody>
          </p:sp>
          <p:grpSp>
            <p:nvGrpSpPr>
              <p:cNvPr id="20590" name="Group 55"/>
              <p:cNvGrpSpPr>
                <a:grpSpLocks/>
              </p:cNvGrpSpPr>
              <p:nvPr/>
            </p:nvGrpSpPr>
            <p:grpSpPr bwMode="auto">
              <a:xfrm>
                <a:off x="3076" y="2418"/>
                <a:ext cx="1056" cy="242"/>
                <a:chOff x="3076" y="2418"/>
                <a:chExt cx="1056" cy="242"/>
              </a:xfrm>
            </p:grpSpPr>
            <p:sp>
              <p:nvSpPr>
                <p:cNvPr id="20591" name="AutoShape 56"/>
                <p:cNvSpPr>
                  <a:spLocks noChangeArrowheads="1"/>
                </p:cNvSpPr>
                <p:nvPr/>
              </p:nvSpPr>
              <p:spPr bwMode="auto">
                <a:xfrm>
                  <a:off x="3125" y="2418"/>
                  <a:ext cx="1007" cy="206"/>
                </a:xfrm>
                <a:prstGeom prst="roundRect">
                  <a:avLst>
                    <a:gd name="adj" fmla="val 4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latin typeface="+mn-lt"/>
                  </a:endParaRPr>
                </a:p>
              </p:txBody>
            </p:sp>
            <p:grpSp>
              <p:nvGrpSpPr>
                <p:cNvPr id="20592" name="Group 57"/>
                <p:cNvGrpSpPr>
                  <a:grpSpLocks/>
                </p:cNvGrpSpPr>
                <p:nvPr/>
              </p:nvGrpSpPr>
              <p:grpSpPr bwMode="auto">
                <a:xfrm>
                  <a:off x="3076" y="2418"/>
                  <a:ext cx="1035" cy="242"/>
                  <a:chOff x="3076" y="2418"/>
                  <a:chExt cx="1035" cy="242"/>
                </a:xfrm>
              </p:grpSpPr>
              <p:sp>
                <p:nvSpPr>
                  <p:cNvPr id="20593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126" y="2418"/>
                    <a:ext cx="985" cy="189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latin typeface="+mn-lt"/>
                    </a:endParaRPr>
                  </a:p>
                </p:txBody>
              </p:sp>
              <p:grpSp>
                <p:nvGrpSpPr>
                  <p:cNvPr id="20594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076" y="2418"/>
                    <a:ext cx="1017" cy="242"/>
                    <a:chOff x="3076" y="2418"/>
                    <a:chExt cx="1017" cy="242"/>
                  </a:xfrm>
                </p:grpSpPr>
                <p:sp>
                  <p:nvSpPr>
                    <p:cNvPr id="20595" name="AutoShap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6" y="2418"/>
                      <a:ext cx="967" cy="173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>
                        <a:latin typeface="+mn-lt"/>
                      </a:endParaRPr>
                    </a:p>
                  </p:txBody>
                </p:sp>
                <p:grpSp>
                  <p:nvGrpSpPr>
                    <p:cNvPr id="20596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6" y="2418"/>
                      <a:ext cx="999" cy="242"/>
                      <a:chOff x="3076" y="2418"/>
                      <a:chExt cx="999" cy="242"/>
                    </a:xfrm>
                  </p:grpSpPr>
                  <p:sp>
                    <p:nvSpPr>
                      <p:cNvPr id="20597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6" y="2418"/>
                        <a:ext cx="949" cy="159"/>
                      </a:xfrm>
                      <a:prstGeom prst="roundRect">
                        <a:avLst>
                          <a:gd name="adj" fmla="val 63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598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6" y="2418"/>
                        <a:ext cx="986" cy="242"/>
                        <a:chOff x="3076" y="2418"/>
                        <a:chExt cx="986" cy="242"/>
                      </a:xfrm>
                    </p:grpSpPr>
                    <p:sp>
                      <p:nvSpPr>
                        <p:cNvPr id="20599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6" y="2418"/>
                          <a:ext cx="936" cy="144"/>
                        </a:xfrm>
                        <a:prstGeom prst="roundRect">
                          <a:avLst>
                            <a:gd name="adj" fmla="val 69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_tradn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600" name="Group 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76" y="2418"/>
                          <a:ext cx="967" cy="242"/>
                          <a:chOff x="3076" y="2418"/>
                          <a:chExt cx="967" cy="242"/>
                        </a:xfrm>
                      </p:grpSpPr>
                      <p:sp>
                        <p:nvSpPr>
                          <p:cNvPr id="20601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6" y="2418"/>
                            <a:ext cx="917" cy="132"/>
                          </a:xfrm>
                          <a:prstGeom prst="roundRect">
                            <a:avLst>
                              <a:gd name="adj" fmla="val 75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_tradn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602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76" y="2418"/>
                            <a:ext cx="952" cy="242"/>
                            <a:chOff x="3076" y="2418"/>
                            <a:chExt cx="952" cy="242"/>
                          </a:xfrm>
                        </p:grpSpPr>
                        <p:sp>
                          <p:nvSpPr>
                            <p:cNvPr id="20603" name="AutoShape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26" y="2418"/>
                              <a:ext cx="902" cy="119"/>
                            </a:xfrm>
                            <a:prstGeom prst="roundRect">
                              <a:avLst>
                                <a:gd name="adj" fmla="val 84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ES_tradn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604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76" y="2418"/>
                              <a:ext cx="939" cy="242"/>
                              <a:chOff x="3076" y="2418"/>
                              <a:chExt cx="939" cy="242"/>
                            </a:xfrm>
                          </p:grpSpPr>
                          <p:sp>
                            <p:nvSpPr>
                              <p:cNvPr id="20605" name="AutoShape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26" y="2418"/>
                                <a:ext cx="889" cy="109"/>
                              </a:xfrm>
                              <a:prstGeom prst="roundRect">
                                <a:avLst>
                                  <a:gd name="adj" fmla="val 926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ES_tradn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606" name="Group 7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76" y="2418"/>
                                <a:ext cx="926" cy="242"/>
                                <a:chOff x="3076" y="2418"/>
                                <a:chExt cx="926" cy="242"/>
                              </a:xfrm>
                            </p:grpSpPr>
                            <p:sp>
                              <p:nvSpPr>
                                <p:cNvPr id="20607" name="AutoShap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26" y="2418"/>
                                  <a:ext cx="876" cy="98"/>
                                </a:xfrm>
                                <a:prstGeom prst="roundRect">
                                  <a:avLst>
                                    <a:gd name="adj" fmla="val 101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ES_tradn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608" name="Group 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076" y="2418"/>
                                  <a:ext cx="913" cy="242"/>
                                  <a:chOff x="3076" y="2418"/>
                                  <a:chExt cx="913" cy="242"/>
                                </a:xfrm>
                              </p:grpSpPr>
                              <p:sp>
                                <p:nvSpPr>
                                  <p:cNvPr id="20609" name="AutoShape 7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126" y="2418"/>
                                    <a:ext cx="863" cy="90"/>
                                  </a:xfrm>
                                  <a:prstGeom prst="roundRect">
                                    <a:avLst>
                                      <a:gd name="adj" fmla="val 1111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ES_tradn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610" name="Group 7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076" y="2418"/>
                                    <a:ext cx="901" cy="242"/>
                                    <a:chOff x="3076" y="2418"/>
                                    <a:chExt cx="901" cy="242"/>
                                  </a:xfrm>
                                </p:grpSpPr>
                                <p:sp>
                                  <p:nvSpPr>
                                    <p:cNvPr id="20611" name="AutoShape 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126" y="2418"/>
                                      <a:ext cx="851" cy="82"/>
                                    </a:xfrm>
                                    <a:prstGeom prst="roundRect">
                                      <a:avLst>
                                        <a:gd name="adj" fmla="val 1218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ES_tradn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612" name="Group 7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076" y="2418"/>
                                      <a:ext cx="895" cy="242"/>
                                      <a:chOff x="3076" y="2418"/>
                                      <a:chExt cx="895" cy="242"/>
                                    </a:xfrm>
                                  </p:grpSpPr>
                                  <p:sp>
                                    <p:nvSpPr>
                                      <p:cNvPr id="20613" name="AutoShape 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126" y="2418"/>
                                        <a:ext cx="843" cy="75"/>
                                      </a:xfrm>
                                      <a:prstGeom prst="roundRect">
                                        <a:avLst>
                                          <a:gd name="adj" fmla="val 1347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ES_tradn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614" name="Group 79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076" y="2418"/>
                                        <a:ext cx="895" cy="242"/>
                                        <a:chOff x="3076" y="2418"/>
                                        <a:chExt cx="895" cy="242"/>
                                      </a:xfrm>
                                    </p:grpSpPr>
                                    <p:sp>
                                      <p:nvSpPr>
                                        <p:cNvPr id="20615" name="AutoShape 8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26" y="2418"/>
                                          <a:ext cx="837" cy="69"/>
                                        </a:xfrm>
                                        <a:prstGeom prst="roundRect">
                                          <a:avLst>
                                            <a:gd name="adj" fmla="val 146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ES_tradn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616" name="Group 81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076" y="2418"/>
                                          <a:ext cx="895" cy="242"/>
                                          <a:chOff x="3076" y="2418"/>
                                          <a:chExt cx="895" cy="242"/>
                                        </a:xfrm>
                                      </p:grpSpPr>
                                      <p:sp>
                                        <p:nvSpPr>
                                          <p:cNvPr id="20617" name="AutoShape 82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126" y="2418"/>
                                            <a:ext cx="827" cy="63"/>
                                          </a:xfrm>
                                          <a:prstGeom prst="roundRect">
                                            <a:avLst>
                                              <a:gd name="adj" fmla="val 1611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ES_tradn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618" name="Group 83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076" y="2418"/>
                                            <a:ext cx="895" cy="242"/>
                                            <a:chOff x="3076" y="2418"/>
                                            <a:chExt cx="895" cy="242"/>
                                          </a:xfrm>
                                        </p:grpSpPr>
                                        <p:sp>
                                          <p:nvSpPr>
                                            <p:cNvPr id="20619" name="AutoShape 84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126" y="2418"/>
                                              <a:ext cx="820" cy="59"/>
                                            </a:xfrm>
                                            <a:prstGeom prst="roundRect">
                                              <a:avLst>
                                                <a:gd name="adj" fmla="val 172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ES_tradn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620" name="Group 8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3076" y="2418"/>
                                              <a:ext cx="895" cy="242"/>
                                              <a:chOff x="3076" y="2418"/>
                                              <a:chExt cx="895" cy="242"/>
                                            </a:xfrm>
                                          </p:grpSpPr>
                                          <p:sp>
                                            <p:nvSpPr>
                                              <p:cNvPr id="20621" name="AutoShape 86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126" y="2418"/>
                                                <a:ext cx="813" cy="54"/>
                                              </a:xfrm>
                                              <a:prstGeom prst="roundRect">
                                                <a:avLst>
                                                  <a:gd name="adj" fmla="val 185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ES_tradn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622" name="Group 87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3076" y="2418"/>
                                                <a:ext cx="895" cy="242"/>
                                                <a:chOff x="3076" y="2418"/>
                                                <a:chExt cx="895" cy="24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623" name="AutoShape 88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126" y="2418"/>
                                                  <a:ext cx="808" cy="52"/>
                                                </a:xfrm>
                                                <a:prstGeom prst="roundRect">
                                                  <a:avLst>
                                                    <a:gd name="adj" fmla="val 1921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ES_tradn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624" name="Group 89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3076" y="2418"/>
                                                  <a:ext cx="895" cy="242"/>
                                                  <a:chOff x="3076" y="2418"/>
                                                  <a:chExt cx="895" cy="24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625" name="AutoShape 90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3126" y="2418"/>
                                                    <a:ext cx="803" cy="49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2083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ES_tradn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626" name="Group 91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3076" y="2418"/>
                                                    <a:ext cx="895" cy="242"/>
                                                    <a:chOff x="3076" y="2418"/>
                                                    <a:chExt cx="895" cy="24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627" name="AutoShape 92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3126" y="2418"/>
                                                      <a:ext cx="801" cy="45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2269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ES_tradn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628" name="Group 93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3076" y="2418"/>
                                                      <a:ext cx="895" cy="242"/>
                                                      <a:chOff x="3076" y="2418"/>
                                                      <a:chExt cx="895" cy="24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629" name="AutoShape 94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3126" y="2418"/>
                                                        <a:ext cx="799" cy="44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2269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ES_tradn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630" name="Group 95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3076" y="2418"/>
                                                        <a:ext cx="895" cy="242"/>
                                                        <a:chOff x="3076" y="2418"/>
                                                        <a:chExt cx="895" cy="24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631" name="AutoShape 96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3126" y="2418"/>
                                                          <a:ext cx="798" cy="41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2500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ES_tradn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632" name="Group 97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3076" y="2418"/>
                                                          <a:ext cx="895" cy="242"/>
                                                          <a:chOff x="3076" y="2418"/>
                                                          <a:chExt cx="895" cy="24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633" name="AutoShape 98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3126" y="2418"/>
                                                            <a:ext cx="798" cy="41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50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ES_tradn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634" name="AutoShape 99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3076" y="2418"/>
                                                            <a:ext cx="895" cy="242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50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 eaLnBrk="1" hangingPunct="1">
                                                              <a:lnSpc>
                                                                <a:spcPct val="93000"/>
                                                              </a:lnSpc>
                                                              <a:buClr>
                                                                <a:srgbClr val="000099"/>
                                                              </a:buClr>
                                                              <a:buSzPct val="100000"/>
                                                              <a:buFont typeface="Arial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s-ES_tradnl" sz="2000" b="1" i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Tecnologías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0542" name="Group 100"/>
            <p:cNvGrpSpPr>
              <a:grpSpLocks/>
            </p:cNvGrpSpPr>
            <p:nvPr/>
          </p:nvGrpSpPr>
          <p:grpSpPr bwMode="auto">
            <a:xfrm>
              <a:off x="2459" y="910"/>
              <a:ext cx="871" cy="242"/>
              <a:chOff x="2459" y="910"/>
              <a:chExt cx="871" cy="242"/>
            </a:xfrm>
          </p:grpSpPr>
          <p:sp>
            <p:nvSpPr>
              <p:cNvPr id="20543" name="AutoShape 101"/>
              <p:cNvSpPr>
                <a:spLocks noChangeArrowheads="1"/>
              </p:cNvSpPr>
              <p:nvPr/>
            </p:nvSpPr>
            <p:spPr bwMode="auto">
              <a:xfrm>
                <a:off x="2459" y="910"/>
                <a:ext cx="815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latin typeface="+mn-lt"/>
                </a:endParaRPr>
              </a:p>
            </p:txBody>
          </p:sp>
          <p:grpSp>
            <p:nvGrpSpPr>
              <p:cNvPr id="20544" name="Group 102"/>
              <p:cNvGrpSpPr>
                <a:grpSpLocks/>
              </p:cNvGrpSpPr>
              <p:nvPr/>
            </p:nvGrpSpPr>
            <p:grpSpPr bwMode="auto">
              <a:xfrm>
                <a:off x="2459" y="910"/>
                <a:ext cx="871" cy="242"/>
                <a:chOff x="2459" y="910"/>
                <a:chExt cx="871" cy="242"/>
              </a:xfrm>
            </p:grpSpPr>
            <p:sp>
              <p:nvSpPr>
                <p:cNvPr id="20545" name="AutoShape 103"/>
                <p:cNvSpPr>
                  <a:spLocks noChangeArrowheads="1"/>
                </p:cNvSpPr>
                <p:nvPr/>
              </p:nvSpPr>
              <p:spPr bwMode="auto">
                <a:xfrm>
                  <a:off x="2459" y="910"/>
                  <a:ext cx="793" cy="206"/>
                </a:xfrm>
                <a:prstGeom prst="roundRect">
                  <a:avLst>
                    <a:gd name="adj" fmla="val 4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latin typeface="+mn-lt"/>
                  </a:endParaRPr>
                </a:p>
              </p:txBody>
            </p:sp>
            <p:grpSp>
              <p:nvGrpSpPr>
                <p:cNvPr id="20546" name="Group 104"/>
                <p:cNvGrpSpPr>
                  <a:grpSpLocks/>
                </p:cNvGrpSpPr>
                <p:nvPr/>
              </p:nvGrpSpPr>
              <p:grpSpPr bwMode="auto">
                <a:xfrm>
                  <a:off x="2459" y="910"/>
                  <a:ext cx="871" cy="242"/>
                  <a:chOff x="2459" y="910"/>
                  <a:chExt cx="871" cy="242"/>
                </a:xfrm>
              </p:grpSpPr>
              <p:sp>
                <p:nvSpPr>
                  <p:cNvPr id="20547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773" cy="188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latin typeface="+mn-lt"/>
                    </a:endParaRPr>
                  </a:p>
                </p:txBody>
              </p:sp>
              <p:grpSp>
                <p:nvGrpSpPr>
                  <p:cNvPr id="2054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459" y="910"/>
                    <a:ext cx="871" cy="242"/>
                    <a:chOff x="2459" y="910"/>
                    <a:chExt cx="871" cy="242"/>
                  </a:xfrm>
                </p:grpSpPr>
                <p:sp>
                  <p:nvSpPr>
                    <p:cNvPr id="20549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9" y="910"/>
                      <a:ext cx="754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>
                        <a:latin typeface="+mn-lt"/>
                      </a:endParaRPr>
                    </a:p>
                  </p:txBody>
                </p:sp>
                <p:grpSp>
                  <p:nvGrpSpPr>
                    <p:cNvPr id="20550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9" y="910"/>
                      <a:ext cx="871" cy="242"/>
                      <a:chOff x="2459" y="910"/>
                      <a:chExt cx="871" cy="242"/>
                    </a:xfrm>
                  </p:grpSpPr>
                  <p:sp>
                    <p:nvSpPr>
                      <p:cNvPr id="20551" name="AutoShap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9" y="910"/>
                        <a:ext cx="736" cy="159"/>
                      </a:xfrm>
                      <a:prstGeom prst="roundRect">
                        <a:avLst>
                          <a:gd name="adj" fmla="val 63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552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59" y="910"/>
                        <a:ext cx="871" cy="242"/>
                        <a:chOff x="2459" y="910"/>
                        <a:chExt cx="871" cy="242"/>
                      </a:xfrm>
                    </p:grpSpPr>
                    <p:sp>
                      <p:nvSpPr>
                        <p:cNvPr id="20553" name="AutoShape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9" y="910"/>
                          <a:ext cx="721" cy="142"/>
                        </a:xfrm>
                        <a:prstGeom prst="roundRect">
                          <a:avLst>
                            <a:gd name="adj" fmla="val 70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_tradn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554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59" y="910"/>
                          <a:ext cx="871" cy="242"/>
                          <a:chOff x="2459" y="910"/>
                          <a:chExt cx="871" cy="242"/>
                        </a:xfrm>
                      </p:grpSpPr>
                      <p:sp>
                        <p:nvSpPr>
                          <p:cNvPr id="20555" name="AutoShape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59" y="910"/>
                            <a:ext cx="705" cy="133"/>
                          </a:xfrm>
                          <a:prstGeom prst="roundRect">
                            <a:avLst>
                              <a:gd name="adj" fmla="val 75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_tradn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556" name="Group 1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59" y="910"/>
                            <a:ext cx="871" cy="242"/>
                            <a:chOff x="2459" y="910"/>
                            <a:chExt cx="871" cy="242"/>
                          </a:xfrm>
                        </p:grpSpPr>
                        <p:sp>
                          <p:nvSpPr>
                            <p:cNvPr id="20557" name="AutoShape 1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9" y="910"/>
                              <a:ext cx="690" cy="119"/>
                            </a:xfrm>
                            <a:prstGeom prst="roundRect">
                              <a:avLst>
                                <a:gd name="adj" fmla="val 84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ES_tradn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558" name="Group 1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59" y="910"/>
                              <a:ext cx="871" cy="242"/>
                              <a:chOff x="2459" y="910"/>
                              <a:chExt cx="871" cy="242"/>
                            </a:xfrm>
                          </p:grpSpPr>
                          <p:sp>
                            <p:nvSpPr>
                              <p:cNvPr id="20559" name="AutoShape 1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59" y="910"/>
                                <a:ext cx="677" cy="108"/>
                              </a:xfrm>
                              <a:prstGeom prst="roundRect">
                                <a:avLst>
                                  <a:gd name="adj" fmla="val 926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ES_tradn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560" name="Group 1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59" y="910"/>
                                <a:ext cx="871" cy="242"/>
                                <a:chOff x="2459" y="910"/>
                                <a:chExt cx="871" cy="242"/>
                              </a:xfrm>
                            </p:grpSpPr>
                            <p:sp>
                              <p:nvSpPr>
                                <p:cNvPr id="20561" name="AutoShape 11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459" y="910"/>
                                  <a:ext cx="662" cy="98"/>
                                </a:xfrm>
                                <a:prstGeom prst="roundRect">
                                  <a:avLst>
                                    <a:gd name="adj" fmla="val 101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ES_tradn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562" name="Group 12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459" y="910"/>
                                  <a:ext cx="871" cy="242"/>
                                  <a:chOff x="2459" y="910"/>
                                  <a:chExt cx="871" cy="242"/>
                                </a:xfrm>
                              </p:grpSpPr>
                              <p:sp>
                                <p:nvSpPr>
                                  <p:cNvPr id="20563" name="AutoShape 12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59" y="910"/>
                                    <a:ext cx="652" cy="89"/>
                                  </a:xfrm>
                                  <a:prstGeom prst="roundRect">
                                    <a:avLst>
                                      <a:gd name="adj" fmla="val 1134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ES_tradn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564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459" y="910"/>
                                    <a:ext cx="871" cy="242"/>
                                    <a:chOff x="2459" y="910"/>
                                    <a:chExt cx="871" cy="242"/>
                                  </a:xfrm>
                                </p:grpSpPr>
                                <p:sp>
                                  <p:nvSpPr>
                                    <p:cNvPr id="20565" name="AutoShap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59" y="910"/>
                                      <a:ext cx="642" cy="82"/>
                                    </a:xfrm>
                                    <a:prstGeom prst="roundRect">
                                      <a:avLst>
                                        <a:gd name="adj" fmla="val 1218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ES_tradn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566" name="Group 12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459" y="910"/>
                                      <a:ext cx="871" cy="242"/>
                                      <a:chOff x="2459" y="910"/>
                                      <a:chExt cx="871" cy="242"/>
                                    </a:xfrm>
                                  </p:grpSpPr>
                                  <p:sp>
                                    <p:nvSpPr>
                                      <p:cNvPr id="20567" name="AutoShape 1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459" y="910"/>
                                        <a:ext cx="634" cy="76"/>
                                      </a:xfrm>
                                      <a:prstGeom prst="roundRect">
                                        <a:avLst>
                                          <a:gd name="adj" fmla="val 1315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ES_tradn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568" name="Group 12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459" y="910"/>
                                        <a:ext cx="871" cy="242"/>
                                        <a:chOff x="2459" y="910"/>
                                        <a:chExt cx="871" cy="242"/>
                                      </a:xfrm>
                                    </p:grpSpPr>
                                    <p:sp>
                                      <p:nvSpPr>
                                        <p:cNvPr id="20569" name="AutoShape 12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459" y="910"/>
                                          <a:ext cx="622" cy="69"/>
                                        </a:xfrm>
                                        <a:prstGeom prst="roundRect">
                                          <a:avLst>
                                            <a:gd name="adj" fmla="val 146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ES_tradn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570" name="Group 12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459" y="910"/>
                                          <a:ext cx="871" cy="242"/>
                                          <a:chOff x="2459" y="910"/>
                                          <a:chExt cx="871" cy="242"/>
                                        </a:xfrm>
                                      </p:grpSpPr>
                                      <p:sp>
                                        <p:nvSpPr>
                                          <p:cNvPr id="20571" name="AutoShape 129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459" y="910"/>
                                            <a:ext cx="616" cy="64"/>
                                          </a:xfrm>
                                          <a:prstGeom prst="roundRect">
                                            <a:avLst>
                                              <a:gd name="adj" fmla="val 1560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ES_tradn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572" name="Group 130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459" y="910"/>
                                            <a:ext cx="871" cy="242"/>
                                            <a:chOff x="2459" y="910"/>
                                            <a:chExt cx="871" cy="242"/>
                                          </a:xfrm>
                                        </p:grpSpPr>
                                        <p:sp>
                                          <p:nvSpPr>
                                            <p:cNvPr id="20573" name="AutoShape 131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459" y="910"/>
                                              <a:ext cx="609" cy="59"/>
                                            </a:xfrm>
                                            <a:prstGeom prst="roundRect">
                                              <a:avLst>
                                                <a:gd name="adj" fmla="val 172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ES_tradn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574" name="Group 132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459" y="910"/>
                                              <a:ext cx="871" cy="242"/>
                                              <a:chOff x="2459" y="910"/>
                                              <a:chExt cx="871" cy="242"/>
                                            </a:xfrm>
                                          </p:grpSpPr>
                                          <p:sp>
                                            <p:nvSpPr>
                                              <p:cNvPr id="20575" name="AutoShape 133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459" y="910"/>
                                                <a:ext cx="601" cy="54"/>
                                              </a:xfrm>
                                              <a:prstGeom prst="roundRect">
                                                <a:avLst>
                                                  <a:gd name="adj" fmla="val 185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ES_tradn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576" name="Group 134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2459" y="910"/>
                                                <a:ext cx="871" cy="242"/>
                                                <a:chOff x="2459" y="910"/>
                                                <a:chExt cx="871" cy="24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577" name="AutoShape 135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459" y="910"/>
                                                  <a:ext cx="596" cy="51"/>
                                                </a:xfrm>
                                                <a:prstGeom prst="roundRect">
                                                  <a:avLst>
                                                    <a:gd name="adj" fmla="val 2000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ES_tradn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578" name="Group 136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459" y="910"/>
                                                  <a:ext cx="871" cy="242"/>
                                                  <a:chOff x="2459" y="910"/>
                                                  <a:chExt cx="871" cy="24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579" name="AutoShape 137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2459" y="910"/>
                                                    <a:ext cx="593" cy="49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2083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ES_tradn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580" name="Group 13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2459" y="910"/>
                                                    <a:ext cx="871" cy="242"/>
                                                    <a:chOff x="2459" y="910"/>
                                                    <a:chExt cx="871" cy="24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581" name="AutoShape 139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2459" y="910"/>
                                                      <a:ext cx="588" cy="46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2171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ES_tradn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582" name="Group 140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2459" y="910"/>
                                                      <a:ext cx="871" cy="242"/>
                                                      <a:chOff x="2459" y="910"/>
                                                      <a:chExt cx="871" cy="24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583" name="AutoShape 141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2459" y="910"/>
                                                        <a:ext cx="586" cy="45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2269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ES_tradn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584" name="Group 142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2459" y="910"/>
                                                        <a:ext cx="871" cy="242"/>
                                                        <a:chOff x="2459" y="910"/>
                                                        <a:chExt cx="871" cy="24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585" name="AutoShape 143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459" y="910"/>
                                                          <a:ext cx="585" cy="44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2269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ES_tradn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586" name="Group 144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2459" y="910"/>
                                                          <a:ext cx="871" cy="242"/>
                                                          <a:chOff x="2459" y="910"/>
                                                          <a:chExt cx="871" cy="24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587" name="AutoShape 145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2459" y="910"/>
                                                            <a:ext cx="585" cy="43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38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ES_tradn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588" name="AutoShape 146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2459" y="910"/>
                                                            <a:ext cx="871" cy="242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38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 eaLnBrk="1" hangingPunct="1">
                                                              <a:lnSpc>
                                                                <a:spcPct val="93000"/>
                                                              </a:lnSpc>
                                                              <a:buClr>
                                                                <a:srgbClr val="000099"/>
                                                              </a:buClr>
                                                              <a:buSzPct val="100000"/>
                                                              <a:buFont typeface="Arial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s-ES_tradnl" sz="2000" b="1" i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Personas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0689" name="Group 147"/>
          <p:cNvGrpSpPr>
            <a:grpSpLocks/>
          </p:cNvGrpSpPr>
          <p:nvPr/>
        </p:nvGrpSpPr>
        <p:grpSpPr bwMode="auto">
          <a:xfrm>
            <a:off x="715963" y="5162127"/>
            <a:ext cx="7934325" cy="1219201"/>
            <a:chOff x="451" y="2908"/>
            <a:chExt cx="4998" cy="768"/>
          </a:xfrm>
        </p:grpSpPr>
        <p:sp>
          <p:nvSpPr>
            <p:cNvPr id="20537" name="AutoShape 148"/>
            <p:cNvSpPr>
              <a:spLocks noChangeArrowheads="1"/>
            </p:cNvSpPr>
            <p:nvPr/>
          </p:nvSpPr>
          <p:spPr bwMode="auto">
            <a:xfrm>
              <a:off x="480" y="2908"/>
              <a:ext cx="4969" cy="745"/>
            </a:xfrm>
            <a:prstGeom prst="roundRect">
              <a:avLst>
                <a:gd name="adj" fmla="val 13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0538" name="Text Box 149"/>
            <p:cNvSpPr txBox="1">
              <a:spLocks noChangeArrowheads="1"/>
            </p:cNvSpPr>
            <p:nvPr/>
          </p:nvSpPr>
          <p:spPr bwMode="auto">
            <a:xfrm>
              <a:off x="451" y="2931"/>
              <a:ext cx="4969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lnSpc>
                  <a:spcPct val="93000"/>
                </a:lnSpc>
                <a:spcBef>
                  <a:spcPts val="550"/>
                </a:spcBef>
                <a:buClr>
                  <a:srgbClr val="000099"/>
                </a:buClr>
                <a:buSzPct val="100000"/>
                <a:tabLst>
                  <a:tab pos="304800" algn="l"/>
                  <a:tab pos="752475" algn="l"/>
                  <a:tab pos="1201738" algn="l"/>
                  <a:tab pos="1651000" algn="l"/>
                  <a:tab pos="2100263" algn="l"/>
                  <a:tab pos="2549525" algn="l"/>
                  <a:tab pos="2998788" algn="l"/>
                  <a:tab pos="3448050" algn="l"/>
                  <a:tab pos="3897313" algn="l"/>
                  <a:tab pos="4346575" algn="l"/>
                  <a:tab pos="4795838" algn="l"/>
                  <a:tab pos="5245100" algn="l"/>
                  <a:tab pos="5694363" algn="l"/>
                  <a:tab pos="6143625" algn="l"/>
                  <a:tab pos="6592888" algn="l"/>
                  <a:tab pos="7042150" algn="l"/>
                  <a:tab pos="7491413" algn="l"/>
                  <a:tab pos="7940675" algn="l"/>
                  <a:tab pos="8389938" algn="l"/>
                  <a:tab pos="8839200" algn="l"/>
                  <a:tab pos="9288463" algn="l"/>
                </a:tabLst>
              </a:pPr>
              <a:r>
                <a:rPr lang="es-CL"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Conviene enfocarse prioritariamente en las personas</a:t>
              </a:r>
            </a:p>
            <a:p>
              <a:pPr lvl="1" eaLnBrk="1" hangingPunct="1">
                <a:spcBef>
                  <a:spcPts val="500"/>
                </a:spcBef>
                <a:buClr>
                  <a:srgbClr val="000099"/>
                </a:buClr>
                <a:buSzPct val="100000"/>
                <a:tabLst>
                  <a:tab pos="304800" algn="l"/>
                  <a:tab pos="752475" algn="l"/>
                  <a:tab pos="1201738" algn="l"/>
                  <a:tab pos="1651000" algn="l"/>
                  <a:tab pos="2100263" algn="l"/>
                  <a:tab pos="2549525" algn="l"/>
                  <a:tab pos="2998788" algn="l"/>
                  <a:tab pos="3448050" algn="l"/>
                  <a:tab pos="3897313" algn="l"/>
                  <a:tab pos="4346575" algn="l"/>
                  <a:tab pos="4795838" algn="l"/>
                  <a:tab pos="5245100" algn="l"/>
                  <a:tab pos="5694363" algn="l"/>
                  <a:tab pos="6143625" algn="l"/>
                  <a:tab pos="6592888" algn="l"/>
                  <a:tab pos="7042150" algn="l"/>
                  <a:tab pos="7491413" algn="l"/>
                  <a:tab pos="7940675" algn="l"/>
                  <a:tab pos="8389938" algn="l"/>
                  <a:tab pos="8839200" algn="l"/>
                  <a:tab pos="9288463" algn="l"/>
                </a:tabLst>
              </a:pPr>
              <a:r>
                <a:rPr lang="es-CL"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Los procesos y las tecnologías ayudan a las personas</a:t>
              </a:r>
            </a:p>
            <a:p>
              <a:pPr lvl="1" eaLnBrk="1" hangingPunct="1">
                <a:spcBef>
                  <a:spcPts val="500"/>
                </a:spcBef>
                <a:buClr>
                  <a:srgbClr val="000099"/>
                </a:buClr>
                <a:buSzPct val="100000"/>
                <a:tabLst>
                  <a:tab pos="304800" algn="l"/>
                  <a:tab pos="752475" algn="l"/>
                  <a:tab pos="1201738" algn="l"/>
                  <a:tab pos="1651000" algn="l"/>
                  <a:tab pos="2100263" algn="l"/>
                  <a:tab pos="2549525" algn="l"/>
                  <a:tab pos="2998788" algn="l"/>
                  <a:tab pos="3448050" algn="l"/>
                  <a:tab pos="3897313" algn="l"/>
                  <a:tab pos="4346575" algn="l"/>
                  <a:tab pos="4795838" algn="l"/>
                  <a:tab pos="5245100" algn="l"/>
                  <a:tab pos="5694363" algn="l"/>
                  <a:tab pos="6143625" algn="l"/>
                  <a:tab pos="6592888" algn="l"/>
                  <a:tab pos="7042150" algn="l"/>
                  <a:tab pos="7491413" algn="l"/>
                  <a:tab pos="7940675" algn="l"/>
                  <a:tab pos="8389938" algn="l"/>
                  <a:tab pos="8839200" algn="l"/>
                  <a:tab pos="9288463" algn="l"/>
                </a:tabLst>
              </a:pPr>
              <a:r>
                <a:rPr lang="es-CL"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Mejoras en equipos de personas sí son apropiables</a:t>
              </a:r>
            </a:p>
          </p:txBody>
        </p:sp>
      </p:grpSp>
      <p:grpSp>
        <p:nvGrpSpPr>
          <p:cNvPr id="20690" name="Group 150"/>
          <p:cNvGrpSpPr>
            <a:grpSpLocks/>
          </p:cNvGrpSpPr>
          <p:nvPr/>
        </p:nvGrpSpPr>
        <p:grpSpPr bwMode="auto">
          <a:xfrm>
            <a:off x="3676650" y="1812498"/>
            <a:ext cx="4086225" cy="2241550"/>
            <a:chOff x="2316" y="798"/>
            <a:chExt cx="2574" cy="1412"/>
          </a:xfrm>
        </p:grpSpPr>
        <p:sp>
          <p:nvSpPr>
            <p:cNvPr id="20486" name="Oval 151"/>
            <p:cNvSpPr>
              <a:spLocks noChangeArrowheads="1"/>
            </p:cNvSpPr>
            <p:nvPr/>
          </p:nvSpPr>
          <p:spPr bwMode="auto">
            <a:xfrm>
              <a:off x="2316" y="798"/>
              <a:ext cx="1101" cy="523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latin typeface="+mn-lt"/>
              </a:endParaRPr>
            </a:p>
          </p:txBody>
        </p:sp>
        <p:cxnSp>
          <p:nvCxnSpPr>
            <p:cNvPr id="20487" name="AutoShape 152"/>
            <p:cNvCxnSpPr>
              <a:cxnSpLocks noChangeShapeType="1"/>
            </p:cNvCxnSpPr>
            <p:nvPr/>
          </p:nvCxnSpPr>
          <p:spPr bwMode="auto">
            <a:xfrm>
              <a:off x="3544" y="1114"/>
              <a:ext cx="647" cy="226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sp>
          <p:nvSpPr>
            <p:cNvPr id="20488" name="Oval 153"/>
            <p:cNvSpPr>
              <a:spLocks noChangeArrowheads="1"/>
            </p:cNvSpPr>
            <p:nvPr/>
          </p:nvSpPr>
          <p:spPr bwMode="auto">
            <a:xfrm>
              <a:off x="2346" y="1688"/>
              <a:ext cx="1101" cy="522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latin typeface="+mn-lt"/>
              </a:endParaRPr>
            </a:p>
          </p:txBody>
        </p:sp>
        <p:cxnSp>
          <p:nvCxnSpPr>
            <p:cNvPr id="20489" name="AutoShape 154"/>
            <p:cNvCxnSpPr>
              <a:cxnSpLocks noChangeShapeType="1"/>
            </p:cNvCxnSpPr>
            <p:nvPr/>
          </p:nvCxnSpPr>
          <p:spPr bwMode="auto">
            <a:xfrm flipV="1">
              <a:off x="3411" y="1519"/>
              <a:ext cx="775" cy="242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grpSp>
          <p:nvGrpSpPr>
            <p:cNvPr id="20490" name="Group 155"/>
            <p:cNvGrpSpPr>
              <a:grpSpLocks/>
            </p:cNvGrpSpPr>
            <p:nvPr/>
          </p:nvGrpSpPr>
          <p:grpSpPr bwMode="auto">
            <a:xfrm>
              <a:off x="4181" y="1286"/>
              <a:ext cx="709" cy="328"/>
              <a:chOff x="4181" y="1286"/>
              <a:chExt cx="709" cy="328"/>
            </a:xfrm>
          </p:grpSpPr>
          <p:sp>
            <p:nvSpPr>
              <p:cNvPr id="20491" name="AutoShape 156"/>
              <p:cNvSpPr>
                <a:spLocks noChangeArrowheads="1"/>
              </p:cNvSpPr>
              <p:nvPr/>
            </p:nvSpPr>
            <p:spPr bwMode="auto">
              <a:xfrm>
                <a:off x="4181" y="1286"/>
                <a:ext cx="709" cy="328"/>
              </a:xfrm>
              <a:prstGeom prst="roundRect">
                <a:avLst>
                  <a:gd name="adj" fmla="val 30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latin typeface="+mn-lt"/>
                </a:endParaRPr>
              </a:p>
            </p:txBody>
          </p:sp>
          <p:grpSp>
            <p:nvGrpSpPr>
              <p:cNvPr id="20492" name="Group 157"/>
              <p:cNvGrpSpPr>
                <a:grpSpLocks/>
              </p:cNvGrpSpPr>
              <p:nvPr/>
            </p:nvGrpSpPr>
            <p:grpSpPr bwMode="auto">
              <a:xfrm>
                <a:off x="4186" y="1286"/>
                <a:ext cx="695" cy="306"/>
                <a:chOff x="4186" y="1286"/>
                <a:chExt cx="695" cy="306"/>
              </a:xfrm>
            </p:grpSpPr>
            <p:sp>
              <p:nvSpPr>
                <p:cNvPr id="20493" name="AutoShape 158"/>
                <p:cNvSpPr>
                  <a:spLocks noChangeArrowheads="1"/>
                </p:cNvSpPr>
                <p:nvPr/>
              </p:nvSpPr>
              <p:spPr bwMode="auto">
                <a:xfrm>
                  <a:off x="4186" y="1286"/>
                  <a:ext cx="690" cy="306"/>
                </a:xfrm>
                <a:prstGeom prst="roundRect">
                  <a:avLst>
                    <a:gd name="adj" fmla="val 32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latin typeface="+mn-lt"/>
                  </a:endParaRPr>
                </a:p>
              </p:txBody>
            </p:sp>
            <p:grpSp>
              <p:nvGrpSpPr>
                <p:cNvPr id="20494" name="Group 159"/>
                <p:cNvGrpSpPr>
                  <a:grpSpLocks/>
                </p:cNvGrpSpPr>
                <p:nvPr/>
              </p:nvGrpSpPr>
              <p:grpSpPr bwMode="auto">
                <a:xfrm>
                  <a:off x="4190" y="1286"/>
                  <a:ext cx="691" cy="283"/>
                  <a:chOff x="4190" y="1286"/>
                  <a:chExt cx="691" cy="283"/>
                </a:xfrm>
              </p:grpSpPr>
              <p:sp>
                <p:nvSpPr>
                  <p:cNvPr id="20495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286"/>
                    <a:ext cx="672" cy="283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latin typeface="+mn-lt"/>
                    </a:endParaRPr>
                  </a:p>
                </p:txBody>
              </p:sp>
              <p:grpSp>
                <p:nvGrpSpPr>
                  <p:cNvPr id="20496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193" y="1286"/>
                    <a:ext cx="688" cy="282"/>
                    <a:chOff x="4193" y="1286"/>
                    <a:chExt cx="688" cy="282"/>
                  </a:xfrm>
                </p:grpSpPr>
                <p:sp>
                  <p:nvSpPr>
                    <p:cNvPr id="20497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3" y="1286"/>
                      <a:ext cx="657" cy="266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>
                        <a:latin typeface="+mn-lt"/>
                      </a:endParaRPr>
                    </a:p>
                  </p:txBody>
                </p:sp>
                <p:grpSp>
                  <p:nvGrpSpPr>
                    <p:cNvPr id="20498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96" y="1286"/>
                      <a:ext cx="685" cy="282"/>
                      <a:chOff x="4196" y="1286"/>
                      <a:chExt cx="685" cy="282"/>
                    </a:xfrm>
                  </p:grpSpPr>
                  <p:sp>
                    <p:nvSpPr>
                      <p:cNvPr id="20499" name="AutoShap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96" y="1286"/>
                        <a:ext cx="640" cy="251"/>
                      </a:xfrm>
                      <a:prstGeom prst="roundRect">
                        <a:avLst>
                          <a:gd name="adj" fmla="val 39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_tradn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500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99" y="1286"/>
                        <a:ext cx="682" cy="282"/>
                        <a:chOff x="4199" y="1286"/>
                        <a:chExt cx="682" cy="282"/>
                      </a:xfrm>
                    </p:grpSpPr>
                    <p:sp>
                      <p:nvSpPr>
                        <p:cNvPr id="20501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99" y="1286"/>
                          <a:ext cx="624" cy="232"/>
                        </a:xfrm>
                        <a:prstGeom prst="roundRect">
                          <a:avLst>
                            <a:gd name="adj" fmla="val 43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_tradn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502" name="Group 1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01" y="1286"/>
                          <a:ext cx="680" cy="282"/>
                          <a:chOff x="4201" y="1286"/>
                          <a:chExt cx="680" cy="282"/>
                        </a:xfrm>
                      </p:grpSpPr>
                      <p:sp>
                        <p:nvSpPr>
                          <p:cNvPr id="20503" name="AutoShap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1" y="1286"/>
                            <a:ext cx="609" cy="218"/>
                          </a:xfrm>
                          <a:prstGeom prst="roundRect">
                            <a:avLst>
                              <a:gd name="adj" fmla="val 45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_tradn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504" name="Group 1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01" y="1286"/>
                            <a:ext cx="680" cy="282"/>
                            <a:chOff x="4201" y="1286"/>
                            <a:chExt cx="680" cy="282"/>
                          </a:xfrm>
                        </p:grpSpPr>
                        <p:sp>
                          <p:nvSpPr>
                            <p:cNvPr id="20505" name="AutoShape 17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02" y="1286"/>
                              <a:ext cx="592" cy="204"/>
                            </a:xfrm>
                            <a:prstGeom prst="roundRect">
                              <a:avLst>
                                <a:gd name="adj" fmla="val 486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ES_tradn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506" name="Group 17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01" y="1286"/>
                              <a:ext cx="680" cy="282"/>
                              <a:chOff x="4201" y="1286"/>
                              <a:chExt cx="680" cy="282"/>
                            </a:xfrm>
                          </p:grpSpPr>
                          <p:sp>
                            <p:nvSpPr>
                              <p:cNvPr id="20507" name="AutoShape 1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02" y="1286"/>
                                <a:ext cx="582" cy="193"/>
                              </a:xfrm>
                              <a:prstGeom prst="roundRect">
                                <a:avLst>
                                  <a:gd name="adj" fmla="val 51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ES_tradn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508" name="Group 17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01" y="1287"/>
                                <a:ext cx="680" cy="281"/>
                                <a:chOff x="4201" y="1287"/>
                                <a:chExt cx="680" cy="281"/>
                              </a:xfrm>
                            </p:grpSpPr>
                            <p:sp>
                              <p:nvSpPr>
                                <p:cNvPr id="20509" name="AutoShape 1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02" y="1288"/>
                                  <a:ext cx="569" cy="183"/>
                                </a:xfrm>
                                <a:prstGeom prst="roundRect">
                                  <a:avLst>
                                    <a:gd name="adj" fmla="val 546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ES_tradn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510" name="Group 17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01" y="1287"/>
                                  <a:ext cx="680" cy="281"/>
                                  <a:chOff x="4201" y="1287"/>
                                  <a:chExt cx="680" cy="281"/>
                                </a:xfrm>
                              </p:grpSpPr>
                              <p:sp>
                                <p:nvSpPr>
                                  <p:cNvPr id="20511" name="AutoShape 17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202" y="1288"/>
                                    <a:ext cx="556" cy="172"/>
                                  </a:xfrm>
                                  <a:prstGeom prst="roundRect">
                                    <a:avLst>
                                      <a:gd name="adj" fmla="val 579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ES_tradn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512" name="Group 17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201" y="1287"/>
                                    <a:ext cx="680" cy="281"/>
                                    <a:chOff x="4201" y="1287"/>
                                    <a:chExt cx="680" cy="281"/>
                                  </a:xfrm>
                                </p:grpSpPr>
                                <p:sp>
                                  <p:nvSpPr>
                                    <p:cNvPr id="20513" name="AutoShape 17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202" y="1288"/>
                                      <a:ext cx="548" cy="164"/>
                                    </a:xfrm>
                                    <a:prstGeom prst="roundRect">
                                      <a:avLst>
                                        <a:gd name="adj" fmla="val 606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ES_tradn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514" name="Group 17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201" y="1287"/>
                                      <a:ext cx="680" cy="281"/>
                                      <a:chOff x="4201" y="1287"/>
                                      <a:chExt cx="680" cy="281"/>
                                    </a:xfrm>
                                  </p:grpSpPr>
                                  <p:sp>
                                    <p:nvSpPr>
                                      <p:cNvPr id="20515" name="AutoShape 18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202" y="1288"/>
                                        <a:ext cx="538" cy="154"/>
                                      </a:xfrm>
                                      <a:prstGeom prst="roundRect">
                                        <a:avLst>
                                          <a:gd name="adj" fmla="val 64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ES_tradn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516" name="Group 181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4201" y="1287"/>
                                        <a:ext cx="680" cy="281"/>
                                        <a:chOff x="4201" y="1287"/>
                                        <a:chExt cx="680" cy="281"/>
                                      </a:xfrm>
                                    </p:grpSpPr>
                                    <p:sp>
                                      <p:nvSpPr>
                                        <p:cNvPr id="20517" name="AutoShape 18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02" y="1288"/>
                                          <a:ext cx="530" cy="146"/>
                                        </a:xfrm>
                                        <a:prstGeom prst="roundRect">
                                          <a:avLst>
                                            <a:gd name="adj" fmla="val 681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ES_tradn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518" name="Group 18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4201" y="1287"/>
                                          <a:ext cx="680" cy="281"/>
                                          <a:chOff x="4201" y="1287"/>
                                          <a:chExt cx="680" cy="281"/>
                                        </a:xfrm>
                                      </p:grpSpPr>
                                      <p:sp>
                                        <p:nvSpPr>
                                          <p:cNvPr id="20519" name="AutoShape 184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202" y="1288"/>
                                            <a:ext cx="521" cy="140"/>
                                          </a:xfrm>
                                          <a:prstGeom prst="roundRect">
                                            <a:avLst>
                                              <a:gd name="adj" fmla="val 713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ES_tradn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520" name="Group 185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4201" y="1287"/>
                                            <a:ext cx="680" cy="281"/>
                                            <a:chOff x="4201" y="1287"/>
                                            <a:chExt cx="680" cy="281"/>
                                          </a:xfrm>
                                        </p:grpSpPr>
                                        <p:sp>
                                          <p:nvSpPr>
                                            <p:cNvPr id="20521" name="AutoShape 18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202" y="1288"/>
                                              <a:ext cx="515" cy="135"/>
                                            </a:xfrm>
                                            <a:prstGeom prst="roundRect">
                                              <a:avLst>
                                                <a:gd name="adj" fmla="val 745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ES_tradn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522" name="Group 187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4201" y="1287"/>
                                              <a:ext cx="680" cy="281"/>
                                              <a:chOff x="4201" y="1287"/>
                                              <a:chExt cx="680" cy="281"/>
                                            </a:xfrm>
                                          </p:grpSpPr>
                                          <p:sp>
                                            <p:nvSpPr>
                                              <p:cNvPr id="20523" name="AutoShape 18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4202" y="1288"/>
                                                <a:ext cx="509" cy="130"/>
                                              </a:xfrm>
                                              <a:prstGeom prst="roundRect">
                                                <a:avLst>
                                                  <a:gd name="adj" fmla="val 769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ES_tradn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524" name="Group 189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4201" y="1287"/>
                                                <a:ext cx="680" cy="281"/>
                                                <a:chOff x="4201" y="1287"/>
                                                <a:chExt cx="680" cy="28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525" name="AutoShape 190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4202" y="1288"/>
                                                  <a:ext cx="504" cy="127"/>
                                                </a:xfrm>
                                                <a:prstGeom prst="roundRect">
                                                  <a:avLst>
                                                    <a:gd name="adj" fmla="val 792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ES_tradn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526" name="Group 191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4201" y="1287"/>
                                                  <a:ext cx="680" cy="281"/>
                                                  <a:chOff x="4201" y="1287"/>
                                                  <a:chExt cx="680" cy="281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527" name="AutoShape 192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4202" y="1288"/>
                                                    <a:ext cx="499" cy="121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833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ES_tradn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528" name="Group 193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4201" y="1287"/>
                                                    <a:ext cx="680" cy="281"/>
                                                    <a:chOff x="4201" y="1287"/>
                                                    <a:chExt cx="680" cy="281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529" name="AutoShape 194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4202" y="1288"/>
                                                      <a:ext cx="496" cy="119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847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ES_tradn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530" name="Group 195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4201" y="1287"/>
                                                      <a:ext cx="680" cy="281"/>
                                                      <a:chOff x="4201" y="1287"/>
                                                      <a:chExt cx="680" cy="281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531" name="AutoShape 196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202" y="1288"/>
                                                        <a:ext cx="493" cy="117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861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ES_tradn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532" name="Group 197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4201" y="1287"/>
                                                        <a:ext cx="680" cy="281"/>
                                                        <a:chOff x="4201" y="1287"/>
                                                        <a:chExt cx="680" cy="28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533" name="AutoShape 198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202" y="1288"/>
                                                          <a:ext cx="493" cy="116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861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ES_tradn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534" name="Group 199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4201" y="1287"/>
                                                          <a:ext cx="680" cy="281"/>
                                                          <a:chOff x="4201" y="1287"/>
                                                          <a:chExt cx="680" cy="281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535" name="AutoShape 200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4202" y="1288"/>
                                                            <a:ext cx="492" cy="115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875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ES_tradn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536" name="AutoShape 201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4201" y="1287"/>
                                                            <a:ext cx="680" cy="281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875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eaLnBrk="1" hangingPunct="1">
                                                              <a:lnSpc>
                                                                <a:spcPct val="95000"/>
                                                              </a:lnSpc>
                                                              <a:buClr>
                                                                <a:srgbClr val="000000"/>
                                                              </a:buClr>
                                                              <a:buSzPct val="100000"/>
                                                              <a:buFont typeface="Times New Roman" pitchFamily="18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s-ES_tradnl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   </a:t>
                                                            </a:r>
                                                            <a:r>
                                                              <a:rPr lang="es-ES_tradnl" sz="2000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El foco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Lean Development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7" y="1628775"/>
            <a:ext cx="8136266" cy="5040313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18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93160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/>
              <a:t>Principios Livianos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A87C11-DC80-1341-BF55-B2402EDF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Valor</a:t>
            </a:r>
          </a:p>
          <a:p>
            <a:pPr lvl="1"/>
            <a:r>
              <a:rPr lang="es-ES_tradnl" dirty="0"/>
              <a:t>Entienda qué agrega valor para el cliente</a:t>
            </a:r>
          </a:p>
          <a:p>
            <a:r>
              <a:rPr lang="es-ES_tradnl" b="1" dirty="0"/>
              <a:t>Flujo de Valor</a:t>
            </a:r>
          </a:p>
          <a:p>
            <a:pPr lvl="1"/>
            <a:r>
              <a:rPr lang="es-ES_tradnl" dirty="0"/>
              <a:t>Entienda cómo la organización genera el valor del cliente</a:t>
            </a:r>
          </a:p>
          <a:p>
            <a:r>
              <a:rPr lang="es-ES_tradnl" b="1" dirty="0"/>
              <a:t>Flujo</a:t>
            </a:r>
          </a:p>
          <a:p>
            <a:pPr lvl="1"/>
            <a:r>
              <a:rPr lang="es-ES_tradnl" dirty="0"/>
              <a:t>Maximice la velocidad y minimice el costo mediante un flujo continuo</a:t>
            </a:r>
          </a:p>
          <a:p>
            <a:r>
              <a:rPr lang="es-ES_tradnl" b="1" dirty="0"/>
              <a:t>Jalar</a:t>
            </a:r>
          </a:p>
          <a:p>
            <a:pPr lvl="1"/>
            <a:r>
              <a:rPr lang="es-ES_tradnl" dirty="0"/>
              <a:t>Entregue valor en forma justo-a-tiempo basado en la demanda real de los clientes</a:t>
            </a:r>
          </a:p>
          <a:p>
            <a:r>
              <a:rPr lang="es-ES_tradnl" b="1" dirty="0"/>
              <a:t>Perfección</a:t>
            </a:r>
          </a:p>
          <a:p>
            <a:pPr lvl="1"/>
            <a:r>
              <a:rPr lang="es-ES_tradnl" dirty="0"/>
              <a:t>Mejore continuamente el rendimiento de sus flujos de valor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19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41689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</a:t>
            </a:fld>
            <a:endParaRPr lang="es-CL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4294967295"/>
          </p:nvPr>
        </p:nvSpPr>
        <p:spPr>
          <a:xfrm>
            <a:off x="6048375" y="6356350"/>
            <a:ext cx="30956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noProof="0"/>
              <a:t>Testing</a:t>
            </a:r>
            <a:endParaRPr lang="es-CL" noProof="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63097839"/>
              </p:ext>
            </p:extLst>
          </p:nvPr>
        </p:nvGraphicFramePr>
        <p:xfrm>
          <a:off x="0" y="280988"/>
          <a:ext cx="8380413" cy="65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30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Principios del Desarrollo Liviano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Iniciar pronto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Aprender constantemente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Postergar las decisiones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Entregar rápidamente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Eliminar pérdidas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Empoderar al equipo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Diseñar con integridad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Evitar </a:t>
            </a:r>
            <a:r>
              <a:rPr lang="es-CL" noProof="0" err="1"/>
              <a:t>suboptimizaciones</a:t>
            </a:r>
            <a:endParaRPr lang="es-C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20</a:t>
            </a:fld>
            <a:endParaRPr lang="es-CL" noProof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4924425" y="5661248"/>
            <a:ext cx="3679825" cy="406400"/>
            <a:chOff x="3102" y="3347"/>
            <a:chExt cx="2179" cy="256"/>
          </a:xfrm>
        </p:grpSpPr>
        <p:sp>
          <p:nvSpPr>
            <p:cNvPr id="21509" name="AutoShape 4"/>
            <p:cNvSpPr>
              <a:spLocks noChangeArrowheads="1"/>
            </p:cNvSpPr>
            <p:nvPr/>
          </p:nvSpPr>
          <p:spPr bwMode="auto">
            <a:xfrm>
              <a:off x="3102" y="3347"/>
              <a:ext cx="2180" cy="155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2" y="3347"/>
              <a:ext cx="218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Mary Poppendieck. Lean Development &amp; the Predictability Paradox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 © 2003 Poppendieck LCC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Principios ágiles: Mi visión personal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noProof="0" dirty="0"/>
              <a:t>Agregación de valor explícita</a:t>
            </a:r>
          </a:p>
          <a:p>
            <a:pPr marL="457200" lvl="1" indent="0">
              <a:buNone/>
            </a:pPr>
            <a:r>
              <a:rPr lang="es-CL" noProof="0" dirty="0"/>
              <a:t>Sólo se implementan prestaciones o </a:t>
            </a:r>
            <a:r>
              <a:rPr lang="es-CL" i="1" noProof="0" dirty="0"/>
              <a:t>features</a:t>
            </a:r>
            <a:r>
              <a:rPr lang="es-CL" noProof="0" dirty="0"/>
              <a:t> con valor conocido para los clientes</a:t>
            </a:r>
          </a:p>
          <a:p>
            <a:pPr marL="457200" lvl="1" indent="0">
              <a:buNone/>
            </a:pPr>
            <a:r>
              <a:rPr lang="es-CL" noProof="0" dirty="0"/>
              <a:t>Esto impacta mucho al diseño de arquitectura</a:t>
            </a:r>
          </a:p>
          <a:p>
            <a:pPr marL="0" indent="0">
              <a:buNone/>
            </a:pPr>
            <a:r>
              <a:rPr lang="es-CL" noProof="0" dirty="0"/>
              <a:t>Aprender con el cliente qué agrega valor</a:t>
            </a:r>
          </a:p>
          <a:p>
            <a:pPr marL="457200" lvl="1" indent="0">
              <a:buNone/>
            </a:pPr>
            <a:r>
              <a:rPr lang="es-CL" noProof="0" dirty="0"/>
              <a:t>Ciclos cortos de desarrollo evolutivo</a:t>
            </a:r>
          </a:p>
          <a:p>
            <a:pPr marL="457200" lvl="1" indent="0">
              <a:buNone/>
            </a:pPr>
            <a:r>
              <a:rPr lang="es-CL" noProof="0" dirty="0"/>
              <a:t>Énfasis en la excelencia, la simplicidad y el aprendizaje</a:t>
            </a:r>
          </a:p>
          <a:p>
            <a:pPr marL="0" indent="0">
              <a:buNone/>
            </a:pPr>
            <a:r>
              <a:rPr lang="es-CL" noProof="0" dirty="0"/>
              <a:t>Gestión ágil</a:t>
            </a:r>
          </a:p>
          <a:p>
            <a:pPr marL="457200" lvl="1" indent="0">
              <a:buNone/>
            </a:pPr>
            <a:r>
              <a:rPr lang="es-CL" noProof="0" dirty="0"/>
              <a:t>Énfasis en comunicación intergrupal e intragrupal</a:t>
            </a:r>
          </a:p>
          <a:p>
            <a:pPr marL="457200" lvl="1" indent="0">
              <a:buNone/>
            </a:pPr>
            <a:r>
              <a:rPr lang="es-CL" noProof="0" dirty="0"/>
              <a:t>Ingenieros y equipos con poder de toma de decisiones</a:t>
            </a:r>
          </a:p>
          <a:p>
            <a:pPr marL="457200" lvl="1" indent="0">
              <a:buNone/>
            </a:pPr>
            <a:r>
              <a:rPr lang="es-CL" noProof="0" dirty="0"/>
              <a:t>Gerente como facilitador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21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Técnicas que permiten los métodos ágiles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b="1" noProof="0"/>
              <a:t>Refactorización</a:t>
            </a:r>
            <a:r>
              <a:rPr lang="es-CL" noProof="0"/>
              <a:t> (</a:t>
            </a:r>
            <a:r>
              <a:rPr lang="es-CL" i="1" noProof="0" err="1"/>
              <a:t>refactoring</a:t>
            </a:r>
            <a:r>
              <a:rPr lang="es-CL" noProof="0"/>
              <a:t>) – Cambios en el diseño sobre el sistema implementado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b="1" noProof="0"/>
              <a:t>Pruebas automáticas</a:t>
            </a:r>
            <a:r>
              <a:rPr lang="es-CL" noProof="0"/>
              <a:t> – Pruebas exhaustivas del sistema cuyos resultados se comparan con resultados esperados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b="1" noProof="0"/>
              <a:t>Integración continua</a:t>
            </a:r>
            <a:r>
              <a:rPr lang="es-CL" noProof="0"/>
              <a:t> – Automatización de la integración de sistemas de modo de permitir que las pruebas automáticas se ejecuten muy frecuentemente</a:t>
            </a: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CL" noProof="0"/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CL" noProof="0"/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noProof="0"/>
              <a:t>Estas técnicas y otras sirven de malla de seguridad para permitir los métodos ágiles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22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Cambios en la Arquitectura de Software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noProof="0"/>
              <a:t>El enfoque tradicional de arquitectura de software </a:t>
            </a:r>
            <a:r>
              <a:rPr lang="es-CL" b="1" i="1" noProof="0"/>
              <a:t>no funciona </a:t>
            </a:r>
            <a:r>
              <a:rPr lang="es-CL" noProof="0"/>
              <a:t>con Desarrollo Evolutivo ni mucho menos con Métodos Ágiles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noProof="0"/>
              <a:t>Se necesitan </a:t>
            </a:r>
            <a:r>
              <a:rPr lang="es-CL" b="1" i="1" noProof="0"/>
              <a:t>arquitecturas flexibles </a:t>
            </a:r>
            <a:r>
              <a:rPr lang="es-CL" noProof="0"/>
              <a:t>o mejor aún la posibilidad de </a:t>
            </a:r>
            <a:r>
              <a:rPr lang="es-CL" b="1" i="1" noProof="0"/>
              <a:t>cambiar la arquitectura </a:t>
            </a:r>
            <a:r>
              <a:rPr lang="es-CL" noProof="0"/>
              <a:t>de sistemas en producción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23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Arquitectura de software: Cascada</a:t>
            </a:r>
          </a:p>
        </p:txBody>
      </p:sp>
      <p:sp>
        <p:nvSpPr>
          <p:cNvPr id="25603" name="Rectangle 31"/>
          <p:cNvSpPr>
            <a:spLocks noGrp="1" noChangeArrowheads="1"/>
          </p:cNvSpPr>
          <p:nvPr>
            <p:ph idx="1"/>
          </p:nvPr>
        </p:nvSpPr>
        <p:spPr>
          <a:xfrm>
            <a:off x="539750" y="2580853"/>
            <a:ext cx="8140700" cy="4016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noProof="0"/>
              <a:t>Dado que están todos los requisitos se diseña una arquitectura apropiada para todos los requisitos</a:t>
            </a:r>
          </a:p>
          <a:p>
            <a:pPr marL="0" indent="0">
              <a:buNone/>
            </a:pPr>
            <a:r>
              <a:rPr lang="es-CL" noProof="0"/>
              <a:t>Respuesta a cambios futuros</a:t>
            </a:r>
          </a:p>
          <a:p>
            <a:pPr marL="457200" lvl="1" indent="0">
              <a:buNone/>
            </a:pPr>
            <a:r>
              <a:rPr lang="es-CL" noProof="0"/>
              <a:t>Cambios consistentes con la arquitectura serán simples</a:t>
            </a:r>
          </a:p>
          <a:p>
            <a:pPr marL="457200" lvl="1" indent="0">
              <a:buNone/>
            </a:pPr>
            <a:r>
              <a:rPr lang="es-CL" noProof="0"/>
              <a:t>Cambios que contradicen la arquitectura serán difíciles y caros</a:t>
            </a:r>
          </a:p>
          <a:p>
            <a:pPr marL="457200" lvl="1" indent="0">
              <a:buNone/>
            </a:pPr>
            <a:r>
              <a:rPr lang="es-CL" noProof="0"/>
              <a:t>El cliente no entenderá por qué algunos cambios “simples” son tan complejos para los informáticos cuando hay otros cambios mucho más “grandes” que los completaron rápido</a:t>
            </a:r>
          </a:p>
          <a:p>
            <a:pPr marL="457200" lvl="1" indent="0">
              <a:buNone/>
            </a:pPr>
            <a:r>
              <a:rPr lang="es-CL" noProof="0"/>
              <a:t>Esto genera desconfianza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24</a:t>
            </a:fld>
            <a:endParaRPr lang="es-CL" noProof="0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168400" y="1814091"/>
            <a:ext cx="1336675" cy="512762"/>
            <a:chOff x="736" y="946"/>
            <a:chExt cx="842" cy="339"/>
          </a:xfrm>
        </p:grpSpPr>
        <p:sp>
          <p:nvSpPr>
            <p:cNvPr id="25625" name="AutoShape 4"/>
            <p:cNvSpPr>
              <a:spLocks noChangeArrowheads="1"/>
            </p:cNvSpPr>
            <p:nvPr/>
          </p:nvSpPr>
          <p:spPr bwMode="auto">
            <a:xfrm>
              <a:off x="736" y="947"/>
              <a:ext cx="842" cy="338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6" name="Group 5"/>
            <p:cNvGrpSpPr>
              <a:grpSpLocks/>
            </p:cNvGrpSpPr>
            <p:nvPr/>
          </p:nvGrpSpPr>
          <p:grpSpPr bwMode="auto">
            <a:xfrm>
              <a:off x="736" y="946"/>
              <a:ext cx="837" cy="334"/>
              <a:chOff x="736" y="946"/>
              <a:chExt cx="837" cy="334"/>
            </a:xfrm>
          </p:grpSpPr>
          <p:sp>
            <p:nvSpPr>
              <p:cNvPr id="25627" name="AutoShape 6"/>
              <p:cNvSpPr>
                <a:spLocks noChangeArrowheads="1"/>
              </p:cNvSpPr>
              <p:nvPr/>
            </p:nvSpPr>
            <p:spPr bwMode="auto">
              <a:xfrm>
                <a:off x="736" y="946"/>
                <a:ext cx="837" cy="334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8" name="Text Box 7"/>
              <p:cNvSpPr txBox="1">
                <a:spLocks noChangeArrowheads="1"/>
              </p:cNvSpPr>
              <p:nvPr/>
            </p:nvSpPr>
            <p:spPr bwMode="auto">
              <a:xfrm>
                <a:off x="736" y="999"/>
                <a:ext cx="83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s-CL" sz="1800">
                    <a:solidFill>
                      <a:schemeClr val="tx1"/>
                    </a:solidFill>
                    <a:latin typeface="+mn-lt"/>
                  </a:rPr>
                  <a:t>Requisitos</a:t>
                </a:r>
              </a:p>
            </p:txBody>
          </p:sp>
        </p:grp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2590800" y="1810916"/>
            <a:ext cx="1209675" cy="523875"/>
            <a:chOff x="1632" y="960"/>
            <a:chExt cx="762" cy="330"/>
          </a:xfrm>
        </p:grpSpPr>
        <p:sp>
          <p:nvSpPr>
            <p:cNvPr id="25621" name="AutoShape 9"/>
            <p:cNvSpPr>
              <a:spLocks noChangeArrowheads="1"/>
            </p:cNvSpPr>
            <p:nvPr/>
          </p:nvSpPr>
          <p:spPr bwMode="auto">
            <a:xfrm>
              <a:off x="1632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2" name="Group 10"/>
            <p:cNvGrpSpPr>
              <a:grpSpLocks/>
            </p:cNvGrpSpPr>
            <p:nvPr/>
          </p:nvGrpSpPr>
          <p:grpSpPr bwMode="auto">
            <a:xfrm>
              <a:off x="1632" y="960"/>
              <a:ext cx="757" cy="325"/>
              <a:chOff x="1632" y="960"/>
              <a:chExt cx="757" cy="325"/>
            </a:xfrm>
          </p:grpSpPr>
          <p:sp>
            <p:nvSpPr>
              <p:cNvPr id="25623" name="AutoShape 11"/>
              <p:cNvSpPr>
                <a:spLocks noChangeArrowheads="1"/>
              </p:cNvSpPr>
              <p:nvPr/>
            </p:nvSpPr>
            <p:spPr bwMode="auto">
              <a:xfrm>
                <a:off x="1632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4" name="Text Box 12"/>
              <p:cNvSpPr txBox="1">
                <a:spLocks noChangeArrowheads="1"/>
              </p:cNvSpPr>
              <p:nvPr/>
            </p:nvSpPr>
            <p:spPr bwMode="auto">
              <a:xfrm>
                <a:off x="1632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Diseño</a:t>
                </a:r>
              </a:p>
            </p:txBody>
          </p:sp>
        </p:grpSp>
      </p:grp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3886200" y="1810916"/>
            <a:ext cx="1209675" cy="523875"/>
            <a:chOff x="2448" y="960"/>
            <a:chExt cx="762" cy="330"/>
          </a:xfrm>
        </p:grpSpPr>
        <p:sp>
          <p:nvSpPr>
            <p:cNvPr id="25617" name="AutoShape 14"/>
            <p:cNvSpPr>
              <a:spLocks noChangeArrowheads="1"/>
            </p:cNvSpPr>
            <p:nvPr/>
          </p:nvSpPr>
          <p:spPr bwMode="auto">
            <a:xfrm>
              <a:off x="2448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8" name="Group 15"/>
            <p:cNvGrpSpPr>
              <a:grpSpLocks/>
            </p:cNvGrpSpPr>
            <p:nvPr/>
          </p:nvGrpSpPr>
          <p:grpSpPr bwMode="auto">
            <a:xfrm>
              <a:off x="2448" y="960"/>
              <a:ext cx="757" cy="325"/>
              <a:chOff x="2448" y="960"/>
              <a:chExt cx="757" cy="325"/>
            </a:xfrm>
          </p:grpSpPr>
          <p:sp>
            <p:nvSpPr>
              <p:cNvPr id="25619" name="AutoShape 16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0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Código</a:t>
                </a:r>
              </a:p>
            </p:txBody>
          </p:sp>
        </p:grpSp>
      </p:grp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5181600" y="1810916"/>
            <a:ext cx="1209675" cy="523875"/>
            <a:chOff x="3264" y="960"/>
            <a:chExt cx="762" cy="330"/>
          </a:xfrm>
        </p:grpSpPr>
        <p:sp>
          <p:nvSpPr>
            <p:cNvPr id="25613" name="AutoShape 19"/>
            <p:cNvSpPr>
              <a:spLocks noChangeArrowheads="1"/>
            </p:cNvSpPr>
            <p:nvPr/>
          </p:nvSpPr>
          <p:spPr bwMode="auto">
            <a:xfrm>
              <a:off x="3264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4" name="Group 20"/>
            <p:cNvGrpSpPr>
              <a:grpSpLocks/>
            </p:cNvGrpSpPr>
            <p:nvPr/>
          </p:nvGrpSpPr>
          <p:grpSpPr bwMode="auto">
            <a:xfrm>
              <a:off x="3264" y="960"/>
              <a:ext cx="757" cy="325"/>
              <a:chOff x="3264" y="960"/>
              <a:chExt cx="757" cy="325"/>
            </a:xfrm>
          </p:grpSpPr>
          <p:sp>
            <p:nvSpPr>
              <p:cNvPr id="25615" name="AutoShape 21"/>
              <p:cNvSpPr>
                <a:spLocks noChangeArrowheads="1"/>
              </p:cNvSpPr>
              <p:nvPr/>
            </p:nvSpPr>
            <p:spPr bwMode="auto">
              <a:xfrm>
                <a:off x="3264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6" name="Text Box 22"/>
              <p:cNvSpPr txBox="1">
                <a:spLocks noChangeArrowheads="1"/>
              </p:cNvSpPr>
              <p:nvPr/>
            </p:nvSpPr>
            <p:spPr bwMode="auto">
              <a:xfrm>
                <a:off x="3264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Pruebas</a:t>
                </a:r>
              </a:p>
            </p:txBody>
          </p:sp>
        </p:grpSp>
      </p:grp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6477000" y="1814091"/>
            <a:ext cx="1316038" cy="538162"/>
            <a:chOff x="4080" y="962"/>
            <a:chExt cx="829" cy="339"/>
          </a:xfrm>
        </p:grpSpPr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>
              <a:off x="4080" y="962"/>
              <a:ext cx="829" cy="339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0" name="Group 25"/>
            <p:cNvGrpSpPr>
              <a:grpSpLocks/>
            </p:cNvGrpSpPr>
            <p:nvPr/>
          </p:nvGrpSpPr>
          <p:grpSpPr bwMode="auto">
            <a:xfrm>
              <a:off x="4080" y="962"/>
              <a:ext cx="824" cy="336"/>
              <a:chOff x="4080" y="962"/>
              <a:chExt cx="824" cy="336"/>
            </a:xfrm>
          </p:grpSpPr>
          <p:sp>
            <p:nvSpPr>
              <p:cNvPr id="25611" name="AutoShape 26"/>
              <p:cNvSpPr>
                <a:spLocks noChangeArrowheads="1"/>
              </p:cNvSpPr>
              <p:nvPr/>
            </p:nvSpPr>
            <p:spPr bwMode="auto">
              <a:xfrm>
                <a:off x="4080" y="962"/>
                <a:ext cx="824" cy="336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2" name="Text Box 27"/>
              <p:cNvSpPr txBox="1">
                <a:spLocks noChangeArrowheads="1"/>
              </p:cNvSpPr>
              <p:nvPr/>
            </p:nvSpPr>
            <p:spPr bwMode="auto">
              <a:xfrm>
                <a:off x="4080" y="1020"/>
                <a:ext cx="82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Instalación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Arquitectura de software: Desarrollo evo</a:t>
            </a:r>
          </a:p>
        </p:txBody>
      </p:sp>
      <p:sp>
        <p:nvSpPr>
          <p:cNvPr id="25603" name="Rectangle 31"/>
          <p:cNvSpPr>
            <a:spLocks noGrp="1" noChangeArrowheads="1"/>
          </p:cNvSpPr>
          <p:nvPr>
            <p:ph idx="1"/>
          </p:nvPr>
        </p:nvSpPr>
        <p:spPr>
          <a:xfrm>
            <a:off x="539750" y="2580853"/>
            <a:ext cx="8140700" cy="408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/>
              <a:t>Aquí reconocemos que habrá muchos cambios</a:t>
            </a:r>
          </a:p>
          <a:p>
            <a:pPr marL="0" indent="0">
              <a:buNone/>
            </a:pPr>
            <a:r>
              <a:rPr lang="es-CL"/>
              <a:t>La solución planteada por evo son las arquitecturas flexibles</a:t>
            </a:r>
          </a:p>
          <a:p>
            <a:pPr marL="457200" lvl="1" indent="0">
              <a:buNone/>
            </a:pPr>
            <a:r>
              <a:rPr lang="es-CL"/>
              <a:t>Sistemas basados en mensajes</a:t>
            </a:r>
          </a:p>
          <a:p>
            <a:pPr marL="457200" lvl="1" indent="0">
              <a:buNone/>
            </a:pPr>
            <a:r>
              <a:rPr lang="es-CL"/>
              <a:t>Desacoplar interfaces de núcleo funcional</a:t>
            </a:r>
          </a:p>
          <a:p>
            <a:pPr marL="457200" lvl="1" indent="0">
              <a:buNone/>
            </a:pPr>
            <a:r>
              <a:rPr lang="es-CL"/>
              <a:t>Desacoplar servidores de los servicios que implementan</a:t>
            </a:r>
          </a:p>
          <a:p>
            <a:pPr marL="457200" lvl="1" indent="0">
              <a:buNone/>
            </a:pPr>
            <a:r>
              <a:rPr lang="es-CL"/>
              <a:t>Muchas otras técnicas</a:t>
            </a:r>
          </a:p>
          <a:p>
            <a:pPr marL="0" indent="0">
              <a:buNone/>
            </a:pPr>
            <a:r>
              <a:rPr lang="es-CL"/>
              <a:t>Esto es mejor que el método de cascada, pero tiene problemas:</a:t>
            </a:r>
          </a:p>
          <a:p>
            <a:pPr marL="457200" lvl="1" indent="0">
              <a:buNone/>
            </a:pPr>
            <a:r>
              <a:rPr lang="es-CL"/>
              <a:t>La arquitectura suele ser más compleja de lo necesario</a:t>
            </a:r>
          </a:p>
          <a:p>
            <a:pPr marL="457200" lvl="1" indent="0">
              <a:buNone/>
            </a:pPr>
            <a:r>
              <a:rPr lang="es-CL"/>
              <a:t>Es difícil predecir los tipos de cambios que se necesitarán</a:t>
            </a:r>
          </a:p>
          <a:p>
            <a:pPr marL="457200" lvl="1" indent="0">
              <a:buNone/>
            </a:pPr>
            <a:r>
              <a:rPr lang="es-CL"/>
              <a:t>Algunos cambios no se adaptan a la arquitectura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25</a:t>
            </a:fld>
            <a:endParaRPr lang="es-CL" noProof="0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168400" y="1814091"/>
            <a:ext cx="1336675" cy="512762"/>
            <a:chOff x="736" y="946"/>
            <a:chExt cx="842" cy="339"/>
          </a:xfrm>
        </p:grpSpPr>
        <p:sp>
          <p:nvSpPr>
            <p:cNvPr id="25625" name="AutoShape 4"/>
            <p:cNvSpPr>
              <a:spLocks noChangeArrowheads="1"/>
            </p:cNvSpPr>
            <p:nvPr/>
          </p:nvSpPr>
          <p:spPr bwMode="auto">
            <a:xfrm>
              <a:off x="736" y="947"/>
              <a:ext cx="842" cy="338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6" name="Group 5"/>
            <p:cNvGrpSpPr>
              <a:grpSpLocks/>
            </p:cNvGrpSpPr>
            <p:nvPr/>
          </p:nvGrpSpPr>
          <p:grpSpPr bwMode="auto">
            <a:xfrm>
              <a:off x="736" y="946"/>
              <a:ext cx="837" cy="334"/>
              <a:chOff x="736" y="946"/>
              <a:chExt cx="837" cy="334"/>
            </a:xfrm>
          </p:grpSpPr>
          <p:sp>
            <p:nvSpPr>
              <p:cNvPr id="25627" name="AutoShape 6"/>
              <p:cNvSpPr>
                <a:spLocks noChangeArrowheads="1"/>
              </p:cNvSpPr>
              <p:nvPr/>
            </p:nvSpPr>
            <p:spPr bwMode="auto">
              <a:xfrm>
                <a:off x="736" y="946"/>
                <a:ext cx="837" cy="334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8" name="Text Box 7"/>
              <p:cNvSpPr txBox="1">
                <a:spLocks noChangeArrowheads="1"/>
              </p:cNvSpPr>
              <p:nvPr/>
            </p:nvSpPr>
            <p:spPr bwMode="auto">
              <a:xfrm>
                <a:off x="736" y="998"/>
                <a:ext cx="83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s-CL" sz="1800">
                    <a:solidFill>
                      <a:schemeClr val="tx1"/>
                    </a:solidFill>
                    <a:latin typeface="+mn-lt"/>
                  </a:rPr>
                  <a:t>Iteración 0</a:t>
                </a:r>
              </a:p>
            </p:txBody>
          </p:sp>
        </p:grp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2590800" y="1810916"/>
            <a:ext cx="1209675" cy="523875"/>
            <a:chOff x="1632" y="960"/>
            <a:chExt cx="762" cy="330"/>
          </a:xfrm>
        </p:grpSpPr>
        <p:sp>
          <p:nvSpPr>
            <p:cNvPr id="25621" name="AutoShape 9"/>
            <p:cNvSpPr>
              <a:spLocks noChangeArrowheads="1"/>
            </p:cNvSpPr>
            <p:nvPr/>
          </p:nvSpPr>
          <p:spPr bwMode="auto">
            <a:xfrm>
              <a:off x="1632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2" name="Group 10"/>
            <p:cNvGrpSpPr>
              <a:grpSpLocks/>
            </p:cNvGrpSpPr>
            <p:nvPr/>
          </p:nvGrpSpPr>
          <p:grpSpPr bwMode="auto">
            <a:xfrm>
              <a:off x="1632" y="960"/>
              <a:ext cx="757" cy="325"/>
              <a:chOff x="1632" y="960"/>
              <a:chExt cx="757" cy="325"/>
            </a:xfrm>
          </p:grpSpPr>
          <p:sp>
            <p:nvSpPr>
              <p:cNvPr id="25623" name="AutoShape 11"/>
              <p:cNvSpPr>
                <a:spLocks noChangeArrowheads="1"/>
              </p:cNvSpPr>
              <p:nvPr/>
            </p:nvSpPr>
            <p:spPr bwMode="auto">
              <a:xfrm>
                <a:off x="1632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4" name="Text Box 12"/>
              <p:cNvSpPr txBox="1">
                <a:spLocks noChangeArrowheads="1"/>
              </p:cNvSpPr>
              <p:nvPr/>
            </p:nvSpPr>
            <p:spPr bwMode="auto">
              <a:xfrm>
                <a:off x="1632" y="1011"/>
                <a:ext cx="7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1</a:t>
                </a:r>
              </a:p>
            </p:txBody>
          </p:sp>
        </p:grpSp>
      </p:grp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3886200" y="1810916"/>
            <a:ext cx="1209675" cy="523875"/>
            <a:chOff x="2448" y="960"/>
            <a:chExt cx="762" cy="330"/>
          </a:xfrm>
        </p:grpSpPr>
        <p:sp>
          <p:nvSpPr>
            <p:cNvPr id="25617" name="AutoShape 14"/>
            <p:cNvSpPr>
              <a:spLocks noChangeArrowheads="1"/>
            </p:cNvSpPr>
            <p:nvPr/>
          </p:nvSpPr>
          <p:spPr bwMode="auto">
            <a:xfrm>
              <a:off x="2448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8" name="Group 15"/>
            <p:cNvGrpSpPr>
              <a:grpSpLocks/>
            </p:cNvGrpSpPr>
            <p:nvPr/>
          </p:nvGrpSpPr>
          <p:grpSpPr bwMode="auto">
            <a:xfrm>
              <a:off x="2448" y="960"/>
              <a:ext cx="757" cy="325"/>
              <a:chOff x="2448" y="960"/>
              <a:chExt cx="757" cy="325"/>
            </a:xfrm>
          </p:grpSpPr>
          <p:sp>
            <p:nvSpPr>
              <p:cNvPr id="25619" name="AutoShape 16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0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011"/>
                <a:ext cx="7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2</a:t>
                </a:r>
              </a:p>
            </p:txBody>
          </p:sp>
        </p:grpSp>
      </p:grp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5181600" y="1810916"/>
            <a:ext cx="1209675" cy="523875"/>
            <a:chOff x="3264" y="960"/>
            <a:chExt cx="762" cy="330"/>
          </a:xfrm>
        </p:grpSpPr>
        <p:sp>
          <p:nvSpPr>
            <p:cNvPr id="25613" name="AutoShape 19"/>
            <p:cNvSpPr>
              <a:spLocks noChangeArrowheads="1"/>
            </p:cNvSpPr>
            <p:nvPr/>
          </p:nvSpPr>
          <p:spPr bwMode="auto">
            <a:xfrm>
              <a:off x="3264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4" name="Group 20"/>
            <p:cNvGrpSpPr>
              <a:grpSpLocks/>
            </p:cNvGrpSpPr>
            <p:nvPr/>
          </p:nvGrpSpPr>
          <p:grpSpPr bwMode="auto">
            <a:xfrm>
              <a:off x="3264" y="960"/>
              <a:ext cx="757" cy="325"/>
              <a:chOff x="3264" y="960"/>
              <a:chExt cx="757" cy="325"/>
            </a:xfrm>
          </p:grpSpPr>
          <p:sp>
            <p:nvSpPr>
              <p:cNvPr id="25615" name="AutoShape 21"/>
              <p:cNvSpPr>
                <a:spLocks noChangeArrowheads="1"/>
              </p:cNvSpPr>
              <p:nvPr/>
            </p:nvSpPr>
            <p:spPr bwMode="auto">
              <a:xfrm>
                <a:off x="3264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6" name="Text Box 22"/>
              <p:cNvSpPr txBox="1">
                <a:spLocks noChangeArrowheads="1"/>
              </p:cNvSpPr>
              <p:nvPr/>
            </p:nvSpPr>
            <p:spPr bwMode="auto">
              <a:xfrm>
                <a:off x="3264" y="1011"/>
                <a:ext cx="7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3</a:t>
                </a:r>
              </a:p>
            </p:txBody>
          </p:sp>
        </p:grpSp>
      </p:grp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6477000" y="1814091"/>
            <a:ext cx="1316038" cy="538162"/>
            <a:chOff x="4080" y="962"/>
            <a:chExt cx="829" cy="339"/>
          </a:xfrm>
        </p:grpSpPr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>
              <a:off x="4080" y="962"/>
              <a:ext cx="829" cy="339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0" name="Group 25"/>
            <p:cNvGrpSpPr>
              <a:grpSpLocks/>
            </p:cNvGrpSpPr>
            <p:nvPr/>
          </p:nvGrpSpPr>
          <p:grpSpPr bwMode="auto">
            <a:xfrm>
              <a:off x="4080" y="962"/>
              <a:ext cx="824" cy="336"/>
              <a:chOff x="4080" y="962"/>
              <a:chExt cx="824" cy="336"/>
            </a:xfrm>
          </p:grpSpPr>
          <p:sp>
            <p:nvSpPr>
              <p:cNvPr id="25611" name="AutoShape 26"/>
              <p:cNvSpPr>
                <a:spLocks noChangeArrowheads="1"/>
              </p:cNvSpPr>
              <p:nvPr/>
            </p:nvSpPr>
            <p:spPr bwMode="auto">
              <a:xfrm>
                <a:off x="4080" y="962"/>
                <a:ext cx="824" cy="336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2" name="Text Box 27"/>
              <p:cNvSpPr txBox="1">
                <a:spLocks noChangeArrowheads="1"/>
              </p:cNvSpPr>
              <p:nvPr/>
            </p:nvSpPr>
            <p:spPr bwMode="auto">
              <a:xfrm>
                <a:off x="4080" y="1019"/>
                <a:ext cx="82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5622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Arquitectura de software: Desarrollo ágil</a:t>
            </a:r>
          </a:p>
        </p:txBody>
      </p:sp>
      <p:sp>
        <p:nvSpPr>
          <p:cNvPr id="27651" name="Rectangle 34"/>
          <p:cNvSpPr>
            <a:spLocks noGrp="1" noChangeArrowheads="1"/>
          </p:cNvSpPr>
          <p:nvPr>
            <p:ph idx="1"/>
          </p:nvPr>
        </p:nvSpPr>
        <p:spPr>
          <a:xfrm>
            <a:off x="539750" y="2636639"/>
            <a:ext cx="8140700" cy="3727450"/>
          </a:xfrm>
        </p:spPr>
        <p:txBody>
          <a:bodyPr/>
          <a:lstStyle/>
          <a:p>
            <a:r>
              <a:rPr lang="es-CL" noProof="0"/>
              <a:t>Se parte con una arquitectura muy simple orientada a los requisitos implementados en la iteración</a:t>
            </a:r>
          </a:p>
          <a:p>
            <a:r>
              <a:rPr lang="es-CL" noProof="0"/>
              <a:t>Se hace evolucionar la arquitectura, cambiando la arquitectura sobre un sistema ya implantado</a:t>
            </a:r>
          </a:p>
          <a:p>
            <a:pPr lvl="1"/>
            <a:r>
              <a:rPr lang="es-CL" noProof="0"/>
              <a:t>La arquitectura nunca es más compleja de lo estrictamente necesario</a:t>
            </a:r>
          </a:p>
          <a:p>
            <a:pPr lvl="1"/>
            <a:r>
              <a:rPr lang="es-CL" noProof="0"/>
              <a:t>Si un cambio no se adapta a la arquitectura, la arquitectura se cambia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26</a:t>
            </a:fld>
            <a:endParaRPr lang="es-CL" noProof="0"/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1295401" y="1841302"/>
            <a:ext cx="1209676" cy="465138"/>
            <a:chOff x="816" y="980"/>
            <a:chExt cx="762" cy="293"/>
          </a:xfrm>
        </p:grpSpPr>
        <p:sp>
          <p:nvSpPr>
            <p:cNvPr id="27676" name="AutoShape 4"/>
            <p:cNvSpPr>
              <a:spLocks noChangeArrowheads="1"/>
            </p:cNvSpPr>
            <p:nvPr/>
          </p:nvSpPr>
          <p:spPr bwMode="auto">
            <a:xfrm>
              <a:off x="816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77" name="Group 5"/>
            <p:cNvGrpSpPr>
              <a:grpSpLocks/>
            </p:cNvGrpSpPr>
            <p:nvPr/>
          </p:nvGrpSpPr>
          <p:grpSpPr bwMode="auto">
            <a:xfrm>
              <a:off x="816" y="980"/>
              <a:ext cx="757" cy="290"/>
              <a:chOff x="816" y="980"/>
              <a:chExt cx="757" cy="290"/>
            </a:xfrm>
          </p:grpSpPr>
          <p:sp>
            <p:nvSpPr>
              <p:cNvPr id="27678" name="AutoShape 6"/>
              <p:cNvSpPr>
                <a:spLocks noChangeArrowheads="1"/>
              </p:cNvSpPr>
              <p:nvPr/>
            </p:nvSpPr>
            <p:spPr bwMode="auto">
              <a:xfrm>
                <a:off x="816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79" name="Text Box 7"/>
              <p:cNvSpPr txBox="1">
                <a:spLocks noChangeArrowheads="1"/>
              </p:cNvSpPr>
              <p:nvPr/>
            </p:nvSpPr>
            <p:spPr bwMode="auto">
              <a:xfrm>
                <a:off x="816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0</a:t>
                </a:r>
              </a:p>
            </p:txBody>
          </p:sp>
        </p:grpSp>
      </p:grp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2590801" y="1841302"/>
            <a:ext cx="1209676" cy="465138"/>
            <a:chOff x="1632" y="980"/>
            <a:chExt cx="762" cy="293"/>
          </a:xfrm>
        </p:grpSpPr>
        <p:sp>
          <p:nvSpPr>
            <p:cNvPr id="27672" name="AutoShape 9"/>
            <p:cNvSpPr>
              <a:spLocks noChangeArrowheads="1"/>
            </p:cNvSpPr>
            <p:nvPr/>
          </p:nvSpPr>
          <p:spPr bwMode="auto">
            <a:xfrm>
              <a:off x="1632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73" name="Group 10"/>
            <p:cNvGrpSpPr>
              <a:grpSpLocks/>
            </p:cNvGrpSpPr>
            <p:nvPr/>
          </p:nvGrpSpPr>
          <p:grpSpPr bwMode="auto">
            <a:xfrm>
              <a:off x="1632" y="980"/>
              <a:ext cx="757" cy="290"/>
              <a:chOff x="1632" y="980"/>
              <a:chExt cx="757" cy="290"/>
            </a:xfrm>
          </p:grpSpPr>
          <p:sp>
            <p:nvSpPr>
              <p:cNvPr id="27674" name="AutoShape 11"/>
              <p:cNvSpPr>
                <a:spLocks noChangeArrowheads="1"/>
              </p:cNvSpPr>
              <p:nvPr/>
            </p:nvSpPr>
            <p:spPr bwMode="auto">
              <a:xfrm>
                <a:off x="1632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75" name="Text Box 12"/>
              <p:cNvSpPr txBox="1">
                <a:spLocks noChangeArrowheads="1"/>
              </p:cNvSpPr>
              <p:nvPr/>
            </p:nvSpPr>
            <p:spPr bwMode="auto">
              <a:xfrm>
                <a:off x="1632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1</a:t>
                </a:r>
              </a:p>
            </p:txBody>
          </p:sp>
        </p:grpSp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3886202" y="1841302"/>
            <a:ext cx="1209676" cy="465138"/>
            <a:chOff x="2448" y="980"/>
            <a:chExt cx="762" cy="293"/>
          </a:xfrm>
        </p:grpSpPr>
        <p:sp>
          <p:nvSpPr>
            <p:cNvPr id="27668" name="AutoShape 14"/>
            <p:cNvSpPr>
              <a:spLocks noChangeArrowheads="1"/>
            </p:cNvSpPr>
            <p:nvPr/>
          </p:nvSpPr>
          <p:spPr bwMode="auto">
            <a:xfrm>
              <a:off x="2448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69" name="Group 15"/>
            <p:cNvGrpSpPr>
              <a:grpSpLocks/>
            </p:cNvGrpSpPr>
            <p:nvPr/>
          </p:nvGrpSpPr>
          <p:grpSpPr bwMode="auto">
            <a:xfrm>
              <a:off x="2448" y="980"/>
              <a:ext cx="757" cy="290"/>
              <a:chOff x="2448" y="980"/>
              <a:chExt cx="757" cy="290"/>
            </a:xfrm>
          </p:grpSpPr>
          <p:sp>
            <p:nvSpPr>
              <p:cNvPr id="27670" name="AutoShape 16"/>
              <p:cNvSpPr>
                <a:spLocks noChangeArrowheads="1"/>
              </p:cNvSpPr>
              <p:nvPr/>
            </p:nvSpPr>
            <p:spPr bwMode="auto">
              <a:xfrm>
                <a:off x="2448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71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2</a:t>
                </a:r>
              </a:p>
            </p:txBody>
          </p:sp>
        </p:grpSp>
      </p:grpSp>
      <p:grpSp>
        <p:nvGrpSpPr>
          <p:cNvPr id="27655" name="Group 18"/>
          <p:cNvGrpSpPr>
            <a:grpSpLocks/>
          </p:cNvGrpSpPr>
          <p:nvPr/>
        </p:nvGrpSpPr>
        <p:grpSpPr bwMode="auto">
          <a:xfrm>
            <a:off x="5181602" y="1841302"/>
            <a:ext cx="1209676" cy="465138"/>
            <a:chOff x="3264" y="980"/>
            <a:chExt cx="762" cy="293"/>
          </a:xfrm>
        </p:grpSpPr>
        <p:sp>
          <p:nvSpPr>
            <p:cNvPr id="27664" name="AutoShape 19"/>
            <p:cNvSpPr>
              <a:spLocks noChangeArrowheads="1"/>
            </p:cNvSpPr>
            <p:nvPr/>
          </p:nvSpPr>
          <p:spPr bwMode="auto">
            <a:xfrm>
              <a:off x="3264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65" name="Group 20"/>
            <p:cNvGrpSpPr>
              <a:grpSpLocks/>
            </p:cNvGrpSpPr>
            <p:nvPr/>
          </p:nvGrpSpPr>
          <p:grpSpPr bwMode="auto">
            <a:xfrm>
              <a:off x="3264" y="980"/>
              <a:ext cx="757" cy="290"/>
              <a:chOff x="3264" y="980"/>
              <a:chExt cx="757" cy="290"/>
            </a:xfrm>
          </p:grpSpPr>
          <p:sp>
            <p:nvSpPr>
              <p:cNvPr id="27666" name="AutoShape 21"/>
              <p:cNvSpPr>
                <a:spLocks noChangeArrowheads="1"/>
              </p:cNvSpPr>
              <p:nvPr/>
            </p:nvSpPr>
            <p:spPr bwMode="auto">
              <a:xfrm>
                <a:off x="3264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67" name="Text Box 22"/>
              <p:cNvSpPr txBox="1">
                <a:spLocks noChangeArrowheads="1"/>
              </p:cNvSpPr>
              <p:nvPr/>
            </p:nvSpPr>
            <p:spPr bwMode="auto">
              <a:xfrm>
                <a:off x="3264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3</a:t>
                </a:r>
              </a:p>
            </p:txBody>
          </p:sp>
        </p:grpSp>
      </p:grpSp>
      <p:grpSp>
        <p:nvGrpSpPr>
          <p:cNvPr id="27656" name="Group 23"/>
          <p:cNvGrpSpPr>
            <a:grpSpLocks/>
          </p:cNvGrpSpPr>
          <p:nvPr/>
        </p:nvGrpSpPr>
        <p:grpSpPr bwMode="auto">
          <a:xfrm>
            <a:off x="6477003" y="1841302"/>
            <a:ext cx="1209676" cy="465138"/>
            <a:chOff x="4080" y="980"/>
            <a:chExt cx="762" cy="293"/>
          </a:xfrm>
        </p:grpSpPr>
        <p:sp>
          <p:nvSpPr>
            <p:cNvPr id="27660" name="AutoShape 24"/>
            <p:cNvSpPr>
              <a:spLocks noChangeArrowheads="1"/>
            </p:cNvSpPr>
            <p:nvPr/>
          </p:nvSpPr>
          <p:spPr bwMode="auto">
            <a:xfrm>
              <a:off x="4080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61" name="Group 25"/>
            <p:cNvGrpSpPr>
              <a:grpSpLocks/>
            </p:cNvGrpSpPr>
            <p:nvPr/>
          </p:nvGrpSpPr>
          <p:grpSpPr bwMode="auto">
            <a:xfrm>
              <a:off x="4080" y="980"/>
              <a:ext cx="757" cy="290"/>
              <a:chOff x="4080" y="980"/>
              <a:chExt cx="757" cy="290"/>
            </a:xfrm>
          </p:grpSpPr>
          <p:sp>
            <p:nvSpPr>
              <p:cNvPr id="27662" name="AutoShape 26"/>
              <p:cNvSpPr>
                <a:spLocks noChangeArrowheads="1"/>
              </p:cNvSpPr>
              <p:nvPr/>
            </p:nvSpPr>
            <p:spPr bwMode="auto">
              <a:xfrm>
                <a:off x="4080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63" name="Text Box 27"/>
              <p:cNvSpPr txBox="1">
                <a:spLocks noChangeArrowheads="1"/>
              </p:cNvSpPr>
              <p:nvPr/>
            </p:nvSpPr>
            <p:spPr bwMode="auto">
              <a:xfrm>
                <a:off x="4080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4</a:t>
                </a:r>
              </a:p>
            </p:txBody>
          </p:sp>
        </p:grp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115616" y="6039693"/>
            <a:ext cx="7272808" cy="701675"/>
            <a:chOff x="768" y="3072"/>
            <a:chExt cx="4602" cy="442"/>
          </a:xfrm>
        </p:grpSpPr>
        <p:sp>
          <p:nvSpPr>
            <p:cNvPr id="27658" name="AutoShape 29"/>
            <p:cNvSpPr>
              <a:spLocks noChangeArrowheads="1"/>
            </p:cNvSpPr>
            <p:nvPr/>
          </p:nvSpPr>
          <p:spPr bwMode="auto">
            <a:xfrm>
              <a:off x="768" y="3072"/>
              <a:ext cx="4602" cy="442"/>
            </a:xfrm>
            <a:prstGeom prst="roundRect">
              <a:avLst>
                <a:gd name="adj" fmla="val 222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sp>
          <p:nvSpPr>
            <p:cNvPr id="27659" name="Text Box 30"/>
            <p:cNvSpPr txBox="1">
              <a:spLocks noChangeArrowheads="1"/>
            </p:cNvSpPr>
            <p:nvPr/>
          </p:nvSpPr>
          <p:spPr bwMode="auto">
            <a:xfrm>
              <a:off x="768" y="3072"/>
              <a:ext cx="4602" cy="435"/>
            </a:xfrm>
            <a:prstGeom prst="rect">
              <a:avLst/>
            </a:prstGeom>
            <a:solidFill>
              <a:srgbClr val="FFFF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i="1" err="1">
                  <a:solidFill>
                    <a:srgbClr val="FF0000"/>
                  </a:solidFill>
                  <a:latin typeface="+mn-lt"/>
                </a:rPr>
                <a:t>Advertencia</a:t>
              </a:r>
              <a:endParaRPr lang="en-GB" sz="2000" b="1" i="1">
                <a:solidFill>
                  <a:srgbClr val="FF0000"/>
                </a:solidFill>
                <a:latin typeface="+mn-lt"/>
              </a:endParaRPr>
            </a:p>
            <a:p>
              <a:pPr algn="ctr" eaLnBrk="1" hangingPunct="1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Esto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lo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profesionales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. No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intente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hacer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esto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su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casa.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Riesgo en los métodos ágiles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Cambios de arquitectura significativos de sistemas en operación son como ejercicios de trapecio elevado </a:t>
            </a:r>
          </a:p>
          <a:p>
            <a:pPr marL="0" indent="0">
              <a:buNone/>
            </a:pPr>
            <a:r>
              <a:rPr lang="es-CL" noProof="0"/>
              <a:t>¿Queremos hacer esto sin malla de seguridad?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27</a:t>
            </a:fld>
            <a:endParaRPr lang="es-CL" noProof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74" y="2893268"/>
            <a:ext cx="7245350" cy="3848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6038105"/>
            <a:ext cx="7245350" cy="703263"/>
            <a:chOff x="720" y="3648"/>
            <a:chExt cx="4554" cy="443"/>
          </a:xfrm>
        </p:grpSpPr>
        <p:sp>
          <p:nvSpPr>
            <p:cNvPr id="28680" name="AutoShape 6"/>
            <p:cNvSpPr>
              <a:spLocks noChangeArrowheads="1"/>
            </p:cNvSpPr>
            <p:nvPr/>
          </p:nvSpPr>
          <p:spPr bwMode="auto">
            <a:xfrm>
              <a:off x="720" y="3648"/>
              <a:ext cx="4554" cy="443"/>
            </a:xfrm>
            <a:prstGeom prst="roundRect">
              <a:avLst>
                <a:gd name="adj" fmla="val 222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720" y="3648"/>
              <a:ext cx="4554" cy="434"/>
            </a:xfrm>
            <a:prstGeom prst="rect">
              <a:avLst/>
            </a:prstGeom>
            <a:solidFill>
              <a:srgbClr val="FFFF47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i="1" err="1">
                  <a:solidFill>
                    <a:srgbClr val="FF0000"/>
                  </a:solidFill>
                  <a:latin typeface="+mn-lt"/>
                </a:rPr>
                <a:t>Advertencia</a:t>
              </a:r>
              <a:endParaRPr lang="en-GB" sz="2000" b="1" i="1">
                <a:solidFill>
                  <a:srgbClr val="FF0000"/>
                </a:solidFill>
                <a:latin typeface="+mn-lt"/>
              </a:endParaRPr>
            </a:p>
            <a:p>
              <a:pPr algn="ctr" eaLnBrk="1" hangingPunct="1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Esto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lo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profesionales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. No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intente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hacerlo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su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casa.</a:t>
              </a:r>
            </a:p>
          </p:txBody>
        </p:sp>
      </p:grpSp>
      <p:sp>
        <p:nvSpPr>
          <p:cNvPr id="27656" name="Oval 8"/>
          <p:cNvSpPr>
            <a:spLocks noChangeArrowheads="1"/>
          </p:cNvSpPr>
          <p:nvPr/>
        </p:nvSpPr>
        <p:spPr bwMode="auto">
          <a:xfrm rot="600000">
            <a:off x="3967336" y="2878957"/>
            <a:ext cx="527050" cy="2598737"/>
          </a:xfrm>
          <a:prstGeom prst="ellips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uild="p" autoUpdateAnimBg="0"/>
      <p:bldP spid="276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 noProof="0" dirty="0"/>
              <a:t>Algunos Métodos Ágiles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95288" lvl="1"/>
            <a:r>
              <a:rPr lang="es-CL" noProof="0" dirty="0">
                <a:latin typeface="+mj-lt"/>
              </a:rPr>
              <a:t>Programación Extrema - XP</a:t>
            </a:r>
          </a:p>
          <a:p>
            <a:pPr marL="395288" lvl="1"/>
            <a:r>
              <a:rPr lang="es-CL" i="1" noProof="0" dirty="0">
                <a:latin typeface="+mj-lt"/>
              </a:rPr>
              <a:t>Feature Driven Development </a:t>
            </a:r>
            <a:r>
              <a:rPr lang="es-CL" noProof="0" dirty="0">
                <a:latin typeface="+mj-lt"/>
              </a:rPr>
              <a:t>-FDD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 err="1"/>
              <a:t>eXtreme</a:t>
            </a:r>
            <a:r>
              <a:rPr lang="es-CL" noProof="0"/>
              <a:t> </a:t>
            </a:r>
            <a:r>
              <a:rPr lang="es-CL" noProof="0" err="1"/>
              <a:t>Programming</a:t>
            </a:r>
            <a:r>
              <a:rPr lang="es-CL" noProof="0"/>
              <a:t> - XP</a:t>
            </a:r>
            <a:br>
              <a:rPr lang="es-CL" noProof="0"/>
            </a:br>
            <a:r>
              <a:rPr lang="es-CL" noProof="0"/>
              <a:t>Programación </a:t>
            </a:r>
            <a:r>
              <a:rPr lang="es-CL" noProof="0" err="1"/>
              <a:t>eXtrema</a:t>
            </a:r>
            <a:endParaRPr lang="es-CL" noProof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Iniciado en 1996, primer libro publicado en 1999</a:t>
            </a:r>
          </a:p>
          <a:p>
            <a:pPr marL="0" indent="0">
              <a:buNone/>
            </a:pPr>
            <a:r>
              <a:rPr lang="es-CL" noProof="0"/>
              <a:t>Se llama extremo, porque elimina técnicas/procesos de poco valor y sobre-enfatiza procesos de mucho valor</a:t>
            </a:r>
          </a:p>
          <a:p>
            <a:pPr marL="457200" lvl="1" indent="0">
              <a:buNone/>
            </a:pPr>
            <a:r>
              <a:rPr lang="es-CL" noProof="0"/>
              <a:t>“Poner todas las perillas en 10”</a:t>
            </a:r>
          </a:p>
          <a:p>
            <a:pPr marL="0" indent="0">
              <a:buNone/>
            </a:pPr>
            <a:r>
              <a:rPr lang="es-CL" noProof="0"/>
              <a:t>Iteraciones de 1 a 4 semanas</a:t>
            </a:r>
          </a:p>
          <a:p>
            <a:pPr marL="0" indent="0">
              <a:buNone/>
            </a:pPr>
            <a:r>
              <a:rPr lang="es-CL" noProof="0"/>
              <a:t>Historias de usuarios</a:t>
            </a:r>
          </a:p>
          <a:p>
            <a:pPr marL="0" indent="0">
              <a:buNone/>
            </a:pPr>
            <a:r>
              <a:rPr lang="es-CL" noProof="0"/>
              <a:t>Cliente en las instalaciones</a:t>
            </a:r>
          </a:p>
          <a:p>
            <a:pPr marL="0" indent="0">
              <a:buNone/>
            </a:pPr>
            <a:r>
              <a:rPr lang="es-CL" noProof="0"/>
              <a:t>Mucho énfasis en pruebas automáticas</a:t>
            </a:r>
          </a:p>
          <a:p>
            <a:pPr marL="0" indent="0">
              <a:buNone/>
            </a:pPr>
            <a:r>
              <a:rPr lang="es-CL" noProof="0"/>
              <a:t>Hágalo lo más simple posible</a:t>
            </a:r>
          </a:p>
          <a:p>
            <a:pPr marL="457200" lvl="1" indent="0">
              <a:buNone/>
            </a:pPr>
            <a:r>
              <a:rPr lang="es-CL" noProof="0"/>
              <a:t>No lo vas a necesitar (NLVAN)</a:t>
            </a:r>
          </a:p>
          <a:p>
            <a:pPr marL="457200" lvl="1" indent="0">
              <a:buNone/>
            </a:pPr>
            <a:r>
              <a:rPr lang="es-CL" i="1" noProof="0" err="1"/>
              <a:t>You</a:t>
            </a:r>
            <a:r>
              <a:rPr lang="es-CL" i="1" noProof="0"/>
              <a:t> </a:t>
            </a:r>
            <a:r>
              <a:rPr lang="es-CL" i="1" noProof="0" err="1"/>
              <a:t>aren't</a:t>
            </a:r>
            <a:r>
              <a:rPr lang="es-CL" i="1" noProof="0"/>
              <a:t> </a:t>
            </a:r>
            <a:r>
              <a:rPr lang="es-CL" i="1" noProof="0" err="1"/>
              <a:t>gonna</a:t>
            </a:r>
            <a:r>
              <a:rPr lang="es-CL" i="1" noProof="0"/>
              <a:t> </a:t>
            </a:r>
            <a:r>
              <a:rPr lang="es-CL" i="1" noProof="0" err="1"/>
              <a:t>need</a:t>
            </a:r>
            <a:r>
              <a:rPr lang="es-CL" i="1" noProof="0"/>
              <a:t> </a:t>
            </a:r>
            <a:r>
              <a:rPr lang="es-CL" i="1" noProof="0" err="1"/>
              <a:t>it</a:t>
            </a:r>
            <a:r>
              <a:rPr lang="es-CL" i="1" noProof="0"/>
              <a:t> (YAGNI)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29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Condiciones de aplicación de los métodos rigurosos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Es posible determinar al comienzo las necesidades del futuro</a:t>
            </a:r>
          </a:p>
          <a:p>
            <a:pPr marL="0" indent="0">
              <a:buNone/>
            </a:pPr>
            <a:r>
              <a:rPr lang="es-CL" noProof="0"/>
              <a:t>Mercados y necesidades relativamente estables</a:t>
            </a:r>
          </a:p>
          <a:p>
            <a:pPr marL="0" indent="0">
              <a:buNone/>
            </a:pPr>
            <a:r>
              <a:rPr lang="es-CL" noProof="0"/>
              <a:t>Cliente ayuda poco al desarrollo (tiene poco tiempo)</a:t>
            </a:r>
          </a:p>
          <a:p>
            <a:pPr marL="0" indent="0">
              <a:buNone/>
            </a:pPr>
            <a:r>
              <a:rPr lang="es-CL" noProof="0"/>
              <a:t>Equipo de desarrollo puede incluir algunos miembros con muy poca experiencia</a:t>
            </a:r>
          </a:p>
          <a:p>
            <a:pPr marL="457200" lvl="1" indent="0">
              <a:buNone/>
            </a:pPr>
            <a:r>
              <a:rPr lang="es-CL" noProof="0"/>
              <a:t>El proceso definido y los controles de calidad son la red de seguridad</a:t>
            </a:r>
          </a:p>
          <a:p>
            <a:pPr marL="0" indent="0">
              <a:buNone/>
            </a:pPr>
            <a:r>
              <a:rPr lang="es-CL" noProof="0"/>
              <a:t>No hay un gran beneficio de tener un sistema limitado funcionando desde antes del sistema completo (todo o nada)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XP - Programación </a:t>
            </a:r>
            <a:r>
              <a:rPr lang="es-CL" noProof="0" err="1"/>
              <a:t>eXtrema</a:t>
            </a:r>
            <a:endParaRPr lang="es-CL" noProof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Se basa en implementar cuentos del usuario (</a:t>
            </a:r>
            <a:r>
              <a:rPr lang="es-CL" noProof="0" err="1"/>
              <a:t>user</a:t>
            </a:r>
            <a:r>
              <a:rPr lang="es-CL" noProof="0"/>
              <a:t> </a:t>
            </a:r>
            <a:r>
              <a:rPr lang="es-CL" noProof="0" err="1"/>
              <a:t>stories</a:t>
            </a:r>
            <a:r>
              <a:rPr lang="es-CL" noProof="0"/>
              <a:t>) en forma iterativa</a:t>
            </a:r>
          </a:p>
          <a:p>
            <a:pPr marL="457200" lvl="1" indent="0">
              <a:buNone/>
            </a:pPr>
            <a:r>
              <a:rPr lang="es-CL" noProof="0"/>
              <a:t>Planificación: elegir cuáles cuentos implementar y aclararlos</a:t>
            </a:r>
          </a:p>
          <a:p>
            <a:pPr marL="457200" lvl="1" indent="0">
              <a:buNone/>
            </a:pPr>
            <a:r>
              <a:rPr lang="es-CL" noProof="0"/>
              <a:t>Codificación: implementar el cuento</a:t>
            </a:r>
          </a:p>
          <a:p>
            <a:pPr marL="457200" lvl="1" indent="0">
              <a:buNone/>
            </a:pPr>
            <a:r>
              <a:rPr lang="es-CL" noProof="0"/>
              <a:t>Pruebas automáticas: a lo menos una por cada clase/método</a:t>
            </a:r>
          </a:p>
          <a:p>
            <a:pPr marL="457200" lvl="1" indent="0">
              <a:buNone/>
            </a:pPr>
            <a:r>
              <a:rPr lang="es-CL" noProof="0"/>
              <a:t>Prueba de aceptación: si pasa, la funcionalidad nueva se acepta; si no, el cuento correspondiente se rehace en la próxima iteración</a:t>
            </a:r>
          </a:p>
          <a:p>
            <a:pPr marL="0" indent="0">
              <a:buNone/>
            </a:pPr>
            <a:r>
              <a:rPr lang="es-CL" noProof="0"/>
              <a:t>Los requisitos son poco detallados</a:t>
            </a:r>
          </a:p>
          <a:p>
            <a:pPr marL="457200" lvl="1" indent="0">
              <a:buNone/>
            </a:pPr>
            <a:r>
              <a:rPr lang="es-CL" noProof="0"/>
              <a:t>El cliente debe estar entre los desarrolladores (</a:t>
            </a:r>
            <a:r>
              <a:rPr lang="es-CL" noProof="0" err="1"/>
              <a:t>customer</a:t>
            </a:r>
            <a:r>
              <a:rPr lang="es-CL" noProof="0"/>
              <a:t> </a:t>
            </a:r>
            <a:r>
              <a:rPr lang="es-CL" noProof="0" err="1"/>
              <a:t>on-site</a:t>
            </a:r>
            <a:r>
              <a:rPr lang="es-CL" noProof="0"/>
              <a:t>)</a:t>
            </a:r>
          </a:p>
          <a:p>
            <a:pPr marL="457200" lvl="1" indent="0">
              <a:buNone/>
            </a:pPr>
            <a:r>
              <a:rPr lang="es-CL" noProof="0"/>
              <a:t>Si hay problemas se corrige a muy bajo costo</a:t>
            </a:r>
          </a:p>
          <a:p>
            <a:pPr marL="457200" lvl="1" indent="0">
              <a:buNone/>
            </a:pPr>
            <a:r>
              <a:rPr lang="es-CL" noProof="0"/>
              <a:t>Una </a:t>
            </a:r>
            <a:r>
              <a:rPr lang="es-CL" i="1" noProof="0" err="1"/>
              <a:t>user</a:t>
            </a:r>
            <a:r>
              <a:rPr lang="es-CL" i="1" noProof="0"/>
              <a:t> </a:t>
            </a:r>
            <a:r>
              <a:rPr lang="es-CL" i="1" noProof="0" err="1"/>
              <a:t>story</a:t>
            </a:r>
            <a:r>
              <a:rPr lang="es-CL" i="1" noProof="0"/>
              <a:t> </a:t>
            </a:r>
            <a:r>
              <a:rPr lang="es-CL" noProof="0"/>
              <a:t>es una oración escrita en una tarjeta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30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 costo de un cambio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“El error es usualmente 100 veces más caro de corregir en la fase de mantenimiento que en la fase de requisitos.”</a:t>
            </a:r>
          </a:p>
          <a:p>
            <a:pPr marL="1371600" lvl="3" indent="0" algn="r">
              <a:buNone/>
            </a:pPr>
            <a:r>
              <a:rPr lang="es-CL" noProof="0"/>
              <a:t>Barry Boehm, Software Engineering Economics, 1981, p. 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31</a:t>
            </a:fld>
            <a:endParaRPr lang="es-CL" noProof="0"/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>
            <a:off x="1987550" y="6005661"/>
            <a:ext cx="546893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V="1">
            <a:off x="1966913" y="3105299"/>
            <a:ext cx="3175" cy="291147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 rot="-5400000">
            <a:off x="361156" y="4644367"/>
            <a:ext cx="236537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>
                <a:solidFill>
                  <a:schemeClr val="tx1"/>
                </a:solidFill>
              </a:rPr>
              <a:t>Costo del Cambio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19450" y="6108849"/>
            <a:ext cx="27908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chemeClr val="tx1"/>
                </a:solidFill>
              </a:rPr>
              <a:t>Duración del proyecto</a:t>
            </a:r>
          </a:p>
        </p:txBody>
      </p:sp>
      <p:sp>
        <p:nvSpPr>
          <p:cNvPr id="32776" name="Freeform 7"/>
          <p:cNvSpPr>
            <a:spLocks noChangeArrowheads="1"/>
          </p:cNvSpPr>
          <p:nvPr/>
        </p:nvSpPr>
        <p:spPr bwMode="auto">
          <a:xfrm>
            <a:off x="2003425" y="4946799"/>
            <a:ext cx="4779963" cy="755650"/>
          </a:xfrm>
          <a:custGeom>
            <a:avLst/>
            <a:gdLst>
              <a:gd name="T0" fmla="*/ 0 w 13278"/>
              <a:gd name="T1" fmla="*/ 271907962 h 2099"/>
              <a:gd name="T2" fmla="*/ 390206754 w 13278"/>
              <a:gd name="T3" fmla="*/ 147747732 h 2099"/>
              <a:gd name="T4" fmla="*/ 1720614098 w 13278"/>
              <a:gd name="T5" fmla="*/ 0 h 2099"/>
              <a:gd name="T6" fmla="*/ 0 60000 65536"/>
              <a:gd name="T7" fmla="*/ 0 60000 65536"/>
              <a:gd name="T8" fmla="*/ 0 60000 65536"/>
              <a:gd name="T9" fmla="*/ 0 w 13278"/>
              <a:gd name="T10" fmla="*/ 0 h 2099"/>
              <a:gd name="T11" fmla="*/ 13278 w 13278"/>
              <a:gd name="T12" fmla="*/ 2099 h 20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78" h="2099">
                <a:moveTo>
                  <a:pt x="0" y="2098"/>
                </a:moveTo>
                <a:lnTo>
                  <a:pt x="3011" y="1140"/>
                </a:lnTo>
                <a:cubicBezTo>
                  <a:pt x="5415" y="376"/>
                  <a:pt x="13277" y="0"/>
                  <a:pt x="13277" y="0"/>
                </a:cubicBezTo>
              </a:path>
            </a:pathLst>
          </a:custGeom>
          <a:noFill/>
          <a:ln w="72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Freeform 8"/>
          <p:cNvSpPr>
            <a:spLocks noChangeArrowheads="1"/>
          </p:cNvSpPr>
          <p:nvPr/>
        </p:nvSpPr>
        <p:spPr bwMode="auto">
          <a:xfrm>
            <a:off x="2019300" y="3321199"/>
            <a:ext cx="4746625" cy="2414587"/>
          </a:xfrm>
          <a:custGeom>
            <a:avLst/>
            <a:gdLst>
              <a:gd name="T0" fmla="*/ 0 w 13185"/>
              <a:gd name="T1" fmla="*/ 869016015 h 6708"/>
              <a:gd name="T2" fmla="*/ 656431043 w 13185"/>
              <a:gd name="T3" fmla="*/ 821723528 h 6708"/>
              <a:gd name="T4" fmla="*/ 1708664253 w 13185"/>
              <a:gd name="T5" fmla="*/ 0 h 6708"/>
              <a:gd name="T6" fmla="*/ 0 60000 65536"/>
              <a:gd name="T7" fmla="*/ 0 60000 65536"/>
              <a:gd name="T8" fmla="*/ 0 60000 65536"/>
              <a:gd name="T9" fmla="*/ 0 w 13185"/>
              <a:gd name="T10" fmla="*/ 0 h 6708"/>
              <a:gd name="T11" fmla="*/ 13185 w 13185"/>
              <a:gd name="T12" fmla="*/ 6708 h 6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85" h="6708">
                <a:moveTo>
                  <a:pt x="0" y="6707"/>
                </a:moveTo>
                <a:lnTo>
                  <a:pt x="5065" y="6342"/>
                </a:lnTo>
                <a:cubicBezTo>
                  <a:pt x="10370" y="5960"/>
                  <a:pt x="13141" y="47"/>
                  <a:pt x="13184" y="0"/>
                </a:cubicBezTo>
              </a:path>
            </a:pathLst>
          </a:custGeom>
          <a:noFill/>
          <a:ln w="720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6502400" y="3503761"/>
            <a:ext cx="13287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chemeClr val="tx1"/>
                </a:solidFill>
              </a:rPr>
              <a:t>Proceso </a:t>
            </a:r>
            <a:br>
              <a:rPr lang="en-GB" sz="1800" b="1">
                <a:solidFill>
                  <a:schemeClr val="tx1"/>
                </a:solidFill>
              </a:rPr>
            </a:br>
            <a:r>
              <a:rPr lang="en-GB" sz="1800" b="1">
                <a:solidFill>
                  <a:schemeClr val="tx1"/>
                </a:solidFill>
              </a:rPr>
              <a:t>Tradicional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6853238" y="4772174"/>
            <a:ext cx="508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chemeClr val="tx1"/>
                </a:solidFill>
              </a:rPr>
              <a:t>XP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"/>
          <p:cNvGrpSpPr>
            <a:grpSpLocks/>
          </p:cNvGrpSpPr>
          <p:nvPr/>
        </p:nvGrpSpPr>
        <p:grpSpPr bwMode="auto">
          <a:xfrm>
            <a:off x="4114800" y="3125688"/>
            <a:ext cx="1044575" cy="1577975"/>
            <a:chOff x="2592" y="1728"/>
            <a:chExt cx="658" cy="994"/>
          </a:xfrm>
        </p:grpSpPr>
        <p:sp>
          <p:nvSpPr>
            <p:cNvPr id="33820" name="AutoShape 2"/>
            <p:cNvSpPr>
              <a:spLocks noChangeArrowheads="1"/>
            </p:cNvSpPr>
            <p:nvPr/>
          </p:nvSpPr>
          <p:spPr bwMode="auto">
            <a:xfrm>
              <a:off x="2592" y="1728"/>
              <a:ext cx="659" cy="995"/>
            </a:xfrm>
            <a:prstGeom prst="roundRect">
              <a:avLst>
                <a:gd name="adj" fmla="val 148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33821" name="Group 3"/>
            <p:cNvGrpSpPr>
              <a:grpSpLocks/>
            </p:cNvGrpSpPr>
            <p:nvPr/>
          </p:nvGrpSpPr>
          <p:grpSpPr bwMode="auto">
            <a:xfrm>
              <a:off x="2592" y="1728"/>
              <a:ext cx="646" cy="982"/>
              <a:chOff x="2592" y="1728"/>
              <a:chExt cx="646" cy="982"/>
            </a:xfrm>
          </p:grpSpPr>
          <p:sp>
            <p:nvSpPr>
              <p:cNvPr id="33822" name="AutoShape 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647" cy="983"/>
              </a:xfrm>
              <a:prstGeom prst="roundRect">
                <a:avLst>
                  <a:gd name="adj" fmla="val 15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3823" name="Text Box 5"/>
              <p:cNvSpPr txBox="1">
                <a:spLocks noChangeArrowheads="1"/>
              </p:cNvSpPr>
              <p:nvPr/>
            </p:nvSpPr>
            <p:spPr bwMode="auto">
              <a:xfrm>
                <a:off x="2592" y="1728"/>
                <a:ext cx="647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chemeClr val="tx1"/>
                    </a:solidFill>
                    <a:latin typeface="Arial" charset="0"/>
                  </a:rPr>
                  <a:t>FEATURES</a:t>
                </a:r>
              </a:p>
            </p:txBody>
          </p:sp>
        </p:grpSp>
      </p:grp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38600" y="1906488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Cliente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114800" y="5502176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Cliente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12825" y="3811488"/>
            <a:ext cx="218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Programador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423025" y="3659088"/>
            <a:ext cx="218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Programador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08625" y="2135088"/>
            <a:ext cx="1730375" cy="1425575"/>
            <a:chOff x="3470" y="1104"/>
            <a:chExt cx="1090" cy="898"/>
          </a:xfrm>
        </p:grpSpPr>
        <p:sp>
          <p:nvSpPr>
            <p:cNvPr id="33818" name="AutoShape 11"/>
            <p:cNvSpPr>
              <a:spLocks noChangeArrowheads="1"/>
            </p:cNvSpPr>
            <p:nvPr/>
          </p:nvSpPr>
          <p:spPr bwMode="auto">
            <a:xfrm>
              <a:off x="3470" y="1104"/>
              <a:ext cx="1091" cy="899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9" name="Freeform 12"/>
            <p:cNvSpPr>
              <a:spLocks/>
            </p:cNvSpPr>
            <p:nvPr/>
          </p:nvSpPr>
          <p:spPr bwMode="auto">
            <a:xfrm>
              <a:off x="3470" y="1104"/>
              <a:ext cx="1091" cy="899"/>
            </a:xfrm>
            <a:custGeom>
              <a:avLst/>
              <a:gdLst>
                <a:gd name="T0" fmla="*/ 247 w 4812"/>
                <a:gd name="T1" fmla="*/ 204 h 3966"/>
                <a:gd name="T2" fmla="*/ 247 w 4812"/>
                <a:gd name="T3" fmla="*/ 199 h 3966"/>
                <a:gd name="T4" fmla="*/ 247 w 4812"/>
                <a:gd name="T5" fmla="*/ 193 h 3966"/>
                <a:gd name="T6" fmla="*/ 247 w 4812"/>
                <a:gd name="T7" fmla="*/ 188 h 3966"/>
                <a:gd name="T8" fmla="*/ 246 w 4812"/>
                <a:gd name="T9" fmla="*/ 183 h 3966"/>
                <a:gd name="T10" fmla="*/ 245 w 4812"/>
                <a:gd name="T11" fmla="*/ 178 h 3966"/>
                <a:gd name="T12" fmla="*/ 244 w 4812"/>
                <a:gd name="T13" fmla="*/ 173 h 3966"/>
                <a:gd name="T14" fmla="*/ 244 w 4812"/>
                <a:gd name="T15" fmla="*/ 168 h 3966"/>
                <a:gd name="T16" fmla="*/ 242 w 4812"/>
                <a:gd name="T17" fmla="*/ 163 h 3966"/>
                <a:gd name="T18" fmla="*/ 241 w 4812"/>
                <a:gd name="T19" fmla="*/ 158 h 3966"/>
                <a:gd name="T20" fmla="*/ 239 w 4812"/>
                <a:gd name="T21" fmla="*/ 153 h 3966"/>
                <a:gd name="T22" fmla="*/ 238 w 4812"/>
                <a:gd name="T23" fmla="*/ 148 h 3966"/>
                <a:gd name="T24" fmla="*/ 236 w 4812"/>
                <a:gd name="T25" fmla="*/ 143 h 3966"/>
                <a:gd name="T26" fmla="*/ 234 w 4812"/>
                <a:gd name="T27" fmla="*/ 138 h 3966"/>
                <a:gd name="T28" fmla="*/ 232 w 4812"/>
                <a:gd name="T29" fmla="*/ 133 h 3966"/>
                <a:gd name="T30" fmla="*/ 229 w 4812"/>
                <a:gd name="T31" fmla="*/ 128 h 3966"/>
                <a:gd name="T32" fmla="*/ 227 w 4812"/>
                <a:gd name="T33" fmla="*/ 124 h 3966"/>
                <a:gd name="T34" fmla="*/ 224 w 4812"/>
                <a:gd name="T35" fmla="*/ 119 h 3966"/>
                <a:gd name="T36" fmla="*/ 222 w 4812"/>
                <a:gd name="T37" fmla="*/ 114 h 3966"/>
                <a:gd name="T38" fmla="*/ 219 w 4812"/>
                <a:gd name="T39" fmla="*/ 109 h 3966"/>
                <a:gd name="T40" fmla="*/ 217 w 4812"/>
                <a:gd name="T41" fmla="*/ 105 h 3966"/>
                <a:gd name="T42" fmla="*/ 213 w 4812"/>
                <a:gd name="T43" fmla="*/ 100 h 3966"/>
                <a:gd name="T44" fmla="*/ 210 w 4812"/>
                <a:gd name="T45" fmla="*/ 96 h 3966"/>
                <a:gd name="T46" fmla="*/ 207 w 4812"/>
                <a:gd name="T47" fmla="*/ 92 h 3966"/>
                <a:gd name="T48" fmla="*/ 203 w 4812"/>
                <a:gd name="T49" fmla="*/ 87 h 3966"/>
                <a:gd name="T50" fmla="*/ 200 w 4812"/>
                <a:gd name="T51" fmla="*/ 83 h 3966"/>
                <a:gd name="T52" fmla="*/ 196 w 4812"/>
                <a:gd name="T53" fmla="*/ 79 h 3966"/>
                <a:gd name="T54" fmla="*/ 192 w 4812"/>
                <a:gd name="T55" fmla="*/ 75 h 3966"/>
                <a:gd name="T56" fmla="*/ 188 w 4812"/>
                <a:gd name="T57" fmla="*/ 71 h 3966"/>
                <a:gd name="T58" fmla="*/ 183 w 4812"/>
                <a:gd name="T59" fmla="*/ 67 h 3966"/>
                <a:gd name="T60" fmla="*/ 179 w 4812"/>
                <a:gd name="T61" fmla="*/ 63 h 3966"/>
                <a:gd name="T62" fmla="*/ 175 w 4812"/>
                <a:gd name="T63" fmla="*/ 60 h 3966"/>
                <a:gd name="T64" fmla="*/ 170 w 4812"/>
                <a:gd name="T65" fmla="*/ 56 h 3966"/>
                <a:gd name="T66" fmla="*/ 166 w 4812"/>
                <a:gd name="T67" fmla="*/ 53 h 3966"/>
                <a:gd name="T68" fmla="*/ 161 w 4812"/>
                <a:gd name="T69" fmla="*/ 49 h 3966"/>
                <a:gd name="T70" fmla="*/ 156 w 4812"/>
                <a:gd name="T71" fmla="*/ 46 h 3966"/>
                <a:gd name="T72" fmla="*/ 152 w 4812"/>
                <a:gd name="T73" fmla="*/ 43 h 3966"/>
                <a:gd name="T74" fmla="*/ 146 w 4812"/>
                <a:gd name="T75" fmla="*/ 39 h 3966"/>
                <a:gd name="T76" fmla="*/ 141 w 4812"/>
                <a:gd name="T77" fmla="*/ 36 h 3966"/>
                <a:gd name="T78" fmla="*/ 136 w 4812"/>
                <a:gd name="T79" fmla="*/ 34 h 3966"/>
                <a:gd name="T80" fmla="*/ 131 w 4812"/>
                <a:gd name="T81" fmla="*/ 31 h 3966"/>
                <a:gd name="T82" fmla="*/ 125 w 4812"/>
                <a:gd name="T83" fmla="*/ 28 h 3966"/>
                <a:gd name="T84" fmla="*/ 120 w 4812"/>
                <a:gd name="T85" fmla="*/ 25 h 3966"/>
                <a:gd name="T86" fmla="*/ 114 w 4812"/>
                <a:gd name="T87" fmla="*/ 23 h 3966"/>
                <a:gd name="T88" fmla="*/ 109 w 4812"/>
                <a:gd name="T89" fmla="*/ 21 h 3966"/>
                <a:gd name="T90" fmla="*/ 103 w 4812"/>
                <a:gd name="T91" fmla="*/ 19 h 3966"/>
                <a:gd name="T92" fmla="*/ 97 w 4812"/>
                <a:gd name="T93" fmla="*/ 17 h 3966"/>
                <a:gd name="T94" fmla="*/ 92 w 4812"/>
                <a:gd name="T95" fmla="*/ 15 h 3966"/>
                <a:gd name="T96" fmla="*/ 86 w 4812"/>
                <a:gd name="T97" fmla="*/ 13 h 3966"/>
                <a:gd name="T98" fmla="*/ 80 w 4812"/>
                <a:gd name="T99" fmla="*/ 11 h 3966"/>
                <a:gd name="T100" fmla="*/ 74 w 4812"/>
                <a:gd name="T101" fmla="*/ 10 h 3966"/>
                <a:gd name="T102" fmla="*/ 68 w 4812"/>
                <a:gd name="T103" fmla="*/ 8 h 3966"/>
                <a:gd name="T104" fmla="*/ 62 w 4812"/>
                <a:gd name="T105" fmla="*/ 7 h 3966"/>
                <a:gd name="T106" fmla="*/ 56 w 4812"/>
                <a:gd name="T107" fmla="*/ 5 h 3966"/>
                <a:gd name="T108" fmla="*/ 50 w 4812"/>
                <a:gd name="T109" fmla="*/ 4 h 3966"/>
                <a:gd name="T110" fmla="*/ 44 w 4812"/>
                <a:gd name="T111" fmla="*/ 3 h 3966"/>
                <a:gd name="T112" fmla="*/ 37 w 4812"/>
                <a:gd name="T113" fmla="*/ 2 h 3966"/>
                <a:gd name="T114" fmla="*/ 31 w 4812"/>
                <a:gd name="T115" fmla="*/ 2 h 3966"/>
                <a:gd name="T116" fmla="*/ 25 w 4812"/>
                <a:gd name="T117" fmla="*/ 1 h 3966"/>
                <a:gd name="T118" fmla="*/ 19 w 4812"/>
                <a:gd name="T119" fmla="*/ 1 h 3966"/>
                <a:gd name="T120" fmla="*/ 13 w 4812"/>
                <a:gd name="T121" fmla="*/ 0 h 3966"/>
                <a:gd name="T122" fmla="*/ 6 w 4812"/>
                <a:gd name="T123" fmla="*/ 0 h 3966"/>
                <a:gd name="T124" fmla="*/ 0 w 4812"/>
                <a:gd name="T125" fmla="*/ 0 h 39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2"/>
                <a:gd name="T190" fmla="*/ 0 h 3966"/>
                <a:gd name="T191" fmla="*/ 4812 w 4812"/>
                <a:gd name="T192" fmla="*/ 3966 h 39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2" h="3966">
                  <a:moveTo>
                    <a:pt x="4811" y="3965"/>
                  </a:moveTo>
                  <a:lnTo>
                    <a:pt x="4809" y="3863"/>
                  </a:lnTo>
                  <a:lnTo>
                    <a:pt x="4805" y="3761"/>
                  </a:lnTo>
                  <a:lnTo>
                    <a:pt x="4797" y="3660"/>
                  </a:lnTo>
                  <a:lnTo>
                    <a:pt x="4786" y="3563"/>
                  </a:lnTo>
                  <a:lnTo>
                    <a:pt x="4772" y="3469"/>
                  </a:lnTo>
                  <a:lnTo>
                    <a:pt x="4755" y="3369"/>
                  </a:lnTo>
                  <a:lnTo>
                    <a:pt x="4735" y="3268"/>
                  </a:lnTo>
                  <a:lnTo>
                    <a:pt x="4711" y="3168"/>
                  </a:lnTo>
                  <a:lnTo>
                    <a:pt x="4685" y="3069"/>
                  </a:lnTo>
                  <a:lnTo>
                    <a:pt x="4656" y="2970"/>
                  </a:lnTo>
                  <a:lnTo>
                    <a:pt x="4623" y="2872"/>
                  </a:lnTo>
                  <a:lnTo>
                    <a:pt x="4588" y="2775"/>
                  </a:lnTo>
                  <a:lnTo>
                    <a:pt x="4549" y="2682"/>
                  </a:lnTo>
                  <a:lnTo>
                    <a:pt x="4508" y="2586"/>
                  </a:lnTo>
                  <a:lnTo>
                    <a:pt x="4464" y="2491"/>
                  </a:lnTo>
                  <a:lnTo>
                    <a:pt x="4416" y="2405"/>
                  </a:lnTo>
                  <a:lnTo>
                    <a:pt x="4366" y="2312"/>
                  </a:lnTo>
                  <a:lnTo>
                    <a:pt x="4319" y="2220"/>
                  </a:lnTo>
                  <a:lnTo>
                    <a:pt x="4263" y="2129"/>
                  </a:lnTo>
                  <a:lnTo>
                    <a:pt x="4210" y="2039"/>
                  </a:lnTo>
                  <a:lnTo>
                    <a:pt x="4151" y="1956"/>
                  </a:lnTo>
                  <a:lnTo>
                    <a:pt x="4087" y="1869"/>
                  </a:lnTo>
                  <a:lnTo>
                    <a:pt x="4021" y="1783"/>
                  </a:lnTo>
                  <a:lnTo>
                    <a:pt x="3951" y="1698"/>
                  </a:lnTo>
                  <a:lnTo>
                    <a:pt x="3880" y="1615"/>
                  </a:lnTo>
                  <a:lnTo>
                    <a:pt x="3805" y="1534"/>
                  </a:lnTo>
                  <a:lnTo>
                    <a:pt x="3729" y="1462"/>
                  </a:lnTo>
                  <a:lnTo>
                    <a:pt x="3650" y="1384"/>
                  </a:lnTo>
                  <a:lnTo>
                    <a:pt x="3568" y="1308"/>
                  </a:lnTo>
                  <a:lnTo>
                    <a:pt x="3484" y="1233"/>
                  </a:lnTo>
                  <a:lnTo>
                    <a:pt x="3398" y="1165"/>
                  </a:lnTo>
                  <a:lnTo>
                    <a:pt x="3315" y="1094"/>
                  </a:lnTo>
                  <a:lnTo>
                    <a:pt x="3224" y="1025"/>
                  </a:lnTo>
                  <a:lnTo>
                    <a:pt x="3132" y="957"/>
                  </a:lnTo>
                  <a:lnTo>
                    <a:pt x="3037" y="892"/>
                  </a:lnTo>
                  <a:lnTo>
                    <a:pt x="2949" y="828"/>
                  </a:lnTo>
                  <a:lnTo>
                    <a:pt x="2850" y="767"/>
                  </a:lnTo>
                  <a:lnTo>
                    <a:pt x="2750" y="708"/>
                  </a:lnTo>
                  <a:lnTo>
                    <a:pt x="2648" y="651"/>
                  </a:lnTo>
                  <a:lnTo>
                    <a:pt x="2544" y="596"/>
                  </a:lnTo>
                  <a:lnTo>
                    <a:pt x="2439" y="543"/>
                  </a:lnTo>
                  <a:lnTo>
                    <a:pt x="2336" y="496"/>
                  </a:lnTo>
                  <a:lnTo>
                    <a:pt x="2228" y="452"/>
                  </a:lnTo>
                  <a:lnTo>
                    <a:pt x="2118" y="406"/>
                  </a:lnTo>
                  <a:lnTo>
                    <a:pt x="2006" y="367"/>
                  </a:lnTo>
                  <a:lnTo>
                    <a:pt x="1894" y="326"/>
                  </a:lnTo>
                  <a:lnTo>
                    <a:pt x="1788" y="287"/>
                  </a:lnTo>
                  <a:lnTo>
                    <a:pt x="1673" y="250"/>
                  </a:lnTo>
                  <a:lnTo>
                    <a:pt x="1556" y="216"/>
                  </a:lnTo>
                  <a:lnTo>
                    <a:pt x="1444" y="184"/>
                  </a:lnTo>
                  <a:lnTo>
                    <a:pt x="1326" y="155"/>
                  </a:lnTo>
                  <a:lnTo>
                    <a:pt x="1207" y="128"/>
                  </a:lnTo>
                  <a:lnTo>
                    <a:pt x="1087" y="104"/>
                  </a:lnTo>
                  <a:lnTo>
                    <a:pt x="967" y="82"/>
                  </a:lnTo>
                  <a:lnTo>
                    <a:pt x="846" y="63"/>
                  </a:lnTo>
                  <a:lnTo>
                    <a:pt x="724" y="46"/>
                  </a:lnTo>
                  <a:lnTo>
                    <a:pt x="602" y="32"/>
                  </a:lnTo>
                  <a:lnTo>
                    <a:pt x="487" y="21"/>
                  </a:lnTo>
                  <a:lnTo>
                    <a:pt x="370" y="12"/>
                  </a:lnTo>
                  <a:lnTo>
                    <a:pt x="247" y="5"/>
                  </a:lnTo>
                  <a:lnTo>
                    <a:pt x="123" y="1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181600" y="2363688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Define Valor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447800" y="2454176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Construye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971800" y="5273576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Selecciona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867400" y="4192488"/>
            <a:ext cx="142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Estima Costo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524500" y="4008338"/>
            <a:ext cx="1698625" cy="1949450"/>
            <a:chOff x="3480" y="2284"/>
            <a:chExt cx="1070" cy="1228"/>
          </a:xfrm>
        </p:grpSpPr>
        <p:sp>
          <p:nvSpPr>
            <p:cNvPr id="33816" name="AutoShape 18"/>
            <p:cNvSpPr>
              <a:spLocks noChangeArrowheads="1"/>
            </p:cNvSpPr>
            <p:nvPr/>
          </p:nvSpPr>
          <p:spPr bwMode="auto">
            <a:xfrm rot="6000000">
              <a:off x="3474" y="2453"/>
              <a:ext cx="1091" cy="891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7" name="Freeform 19"/>
            <p:cNvSpPr>
              <a:spLocks/>
            </p:cNvSpPr>
            <p:nvPr/>
          </p:nvSpPr>
          <p:spPr bwMode="auto">
            <a:xfrm>
              <a:off x="3480" y="2439"/>
              <a:ext cx="1057" cy="935"/>
            </a:xfrm>
            <a:custGeom>
              <a:avLst/>
              <a:gdLst>
                <a:gd name="T0" fmla="*/ 0 w 4662"/>
                <a:gd name="T1" fmla="*/ 210 h 4121"/>
                <a:gd name="T2" fmla="*/ 5 w 4662"/>
                <a:gd name="T3" fmla="*/ 210 h 4121"/>
                <a:gd name="T4" fmla="*/ 10 w 4662"/>
                <a:gd name="T5" fmla="*/ 211 h 4121"/>
                <a:gd name="T6" fmla="*/ 15 w 4662"/>
                <a:gd name="T7" fmla="*/ 212 h 4121"/>
                <a:gd name="T8" fmla="*/ 20 w 4662"/>
                <a:gd name="T9" fmla="*/ 212 h 4121"/>
                <a:gd name="T10" fmla="*/ 25 w 4662"/>
                <a:gd name="T11" fmla="*/ 212 h 4121"/>
                <a:gd name="T12" fmla="*/ 30 w 4662"/>
                <a:gd name="T13" fmla="*/ 212 h 4121"/>
                <a:gd name="T14" fmla="*/ 36 w 4662"/>
                <a:gd name="T15" fmla="*/ 212 h 4121"/>
                <a:gd name="T16" fmla="*/ 41 w 4662"/>
                <a:gd name="T17" fmla="*/ 212 h 4121"/>
                <a:gd name="T18" fmla="*/ 46 w 4662"/>
                <a:gd name="T19" fmla="*/ 211 h 4121"/>
                <a:gd name="T20" fmla="*/ 51 w 4662"/>
                <a:gd name="T21" fmla="*/ 211 h 4121"/>
                <a:gd name="T22" fmla="*/ 56 w 4662"/>
                <a:gd name="T23" fmla="*/ 210 h 4121"/>
                <a:gd name="T24" fmla="*/ 61 w 4662"/>
                <a:gd name="T25" fmla="*/ 209 h 4121"/>
                <a:gd name="T26" fmla="*/ 66 w 4662"/>
                <a:gd name="T27" fmla="*/ 208 h 4121"/>
                <a:gd name="T28" fmla="*/ 71 w 4662"/>
                <a:gd name="T29" fmla="*/ 206 h 4121"/>
                <a:gd name="T30" fmla="*/ 76 w 4662"/>
                <a:gd name="T31" fmla="*/ 205 h 4121"/>
                <a:gd name="T32" fmla="*/ 82 w 4662"/>
                <a:gd name="T33" fmla="*/ 204 h 4121"/>
                <a:gd name="T34" fmla="*/ 86 w 4662"/>
                <a:gd name="T35" fmla="*/ 202 h 4121"/>
                <a:gd name="T36" fmla="*/ 91 w 4662"/>
                <a:gd name="T37" fmla="*/ 200 h 4121"/>
                <a:gd name="T38" fmla="*/ 96 w 4662"/>
                <a:gd name="T39" fmla="*/ 198 h 4121"/>
                <a:gd name="T40" fmla="*/ 102 w 4662"/>
                <a:gd name="T41" fmla="*/ 196 h 4121"/>
                <a:gd name="T42" fmla="*/ 106 w 4662"/>
                <a:gd name="T43" fmla="*/ 193 h 4121"/>
                <a:gd name="T44" fmla="*/ 111 w 4662"/>
                <a:gd name="T45" fmla="*/ 191 h 4121"/>
                <a:gd name="T46" fmla="*/ 116 w 4662"/>
                <a:gd name="T47" fmla="*/ 188 h 4121"/>
                <a:gd name="T48" fmla="*/ 121 w 4662"/>
                <a:gd name="T49" fmla="*/ 186 h 4121"/>
                <a:gd name="T50" fmla="*/ 126 w 4662"/>
                <a:gd name="T51" fmla="*/ 183 h 4121"/>
                <a:gd name="T52" fmla="*/ 130 w 4662"/>
                <a:gd name="T53" fmla="*/ 180 h 4121"/>
                <a:gd name="T54" fmla="*/ 135 w 4662"/>
                <a:gd name="T55" fmla="*/ 177 h 4121"/>
                <a:gd name="T56" fmla="*/ 139 w 4662"/>
                <a:gd name="T57" fmla="*/ 173 h 4121"/>
                <a:gd name="T58" fmla="*/ 144 w 4662"/>
                <a:gd name="T59" fmla="*/ 170 h 4121"/>
                <a:gd name="T60" fmla="*/ 148 w 4662"/>
                <a:gd name="T61" fmla="*/ 166 h 4121"/>
                <a:gd name="T62" fmla="*/ 153 w 4662"/>
                <a:gd name="T63" fmla="*/ 163 h 4121"/>
                <a:gd name="T64" fmla="*/ 157 w 4662"/>
                <a:gd name="T65" fmla="*/ 159 h 4121"/>
                <a:gd name="T66" fmla="*/ 161 w 4662"/>
                <a:gd name="T67" fmla="*/ 155 h 4121"/>
                <a:gd name="T68" fmla="*/ 165 w 4662"/>
                <a:gd name="T69" fmla="*/ 151 h 4121"/>
                <a:gd name="T70" fmla="*/ 169 w 4662"/>
                <a:gd name="T71" fmla="*/ 147 h 4121"/>
                <a:gd name="T72" fmla="*/ 173 w 4662"/>
                <a:gd name="T73" fmla="*/ 142 h 4121"/>
                <a:gd name="T74" fmla="*/ 177 w 4662"/>
                <a:gd name="T75" fmla="*/ 138 h 4121"/>
                <a:gd name="T76" fmla="*/ 181 w 4662"/>
                <a:gd name="T77" fmla="*/ 133 h 4121"/>
                <a:gd name="T78" fmla="*/ 184 w 4662"/>
                <a:gd name="T79" fmla="*/ 129 h 4121"/>
                <a:gd name="T80" fmla="*/ 188 w 4662"/>
                <a:gd name="T81" fmla="*/ 124 h 4121"/>
                <a:gd name="T82" fmla="*/ 192 w 4662"/>
                <a:gd name="T83" fmla="*/ 119 h 4121"/>
                <a:gd name="T84" fmla="*/ 195 w 4662"/>
                <a:gd name="T85" fmla="*/ 114 h 4121"/>
                <a:gd name="T86" fmla="*/ 198 w 4662"/>
                <a:gd name="T87" fmla="*/ 109 h 4121"/>
                <a:gd name="T88" fmla="*/ 201 w 4662"/>
                <a:gd name="T89" fmla="*/ 104 h 4121"/>
                <a:gd name="T90" fmla="*/ 205 w 4662"/>
                <a:gd name="T91" fmla="*/ 99 h 4121"/>
                <a:gd name="T92" fmla="*/ 207 w 4662"/>
                <a:gd name="T93" fmla="*/ 93 h 4121"/>
                <a:gd name="T94" fmla="*/ 210 w 4662"/>
                <a:gd name="T95" fmla="*/ 88 h 4121"/>
                <a:gd name="T96" fmla="*/ 213 w 4662"/>
                <a:gd name="T97" fmla="*/ 83 h 4121"/>
                <a:gd name="T98" fmla="*/ 216 w 4662"/>
                <a:gd name="T99" fmla="*/ 77 h 4121"/>
                <a:gd name="T100" fmla="*/ 218 w 4662"/>
                <a:gd name="T101" fmla="*/ 71 h 4121"/>
                <a:gd name="T102" fmla="*/ 221 w 4662"/>
                <a:gd name="T103" fmla="*/ 66 h 4121"/>
                <a:gd name="T104" fmla="*/ 223 w 4662"/>
                <a:gd name="T105" fmla="*/ 60 h 4121"/>
                <a:gd name="T106" fmla="*/ 225 w 4662"/>
                <a:gd name="T107" fmla="*/ 54 h 4121"/>
                <a:gd name="T108" fmla="*/ 227 w 4662"/>
                <a:gd name="T109" fmla="*/ 49 h 4121"/>
                <a:gd name="T110" fmla="*/ 229 w 4662"/>
                <a:gd name="T111" fmla="*/ 42 h 4121"/>
                <a:gd name="T112" fmla="*/ 231 w 4662"/>
                <a:gd name="T113" fmla="*/ 37 h 4121"/>
                <a:gd name="T114" fmla="*/ 233 w 4662"/>
                <a:gd name="T115" fmla="*/ 31 h 4121"/>
                <a:gd name="T116" fmla="*/ 234 w 4662"/>
                <a:gd name="T117" fmla="*/ 25 h 4121"/>
                <a:gd name="T118" fmla="*/ 236 w 4662"/>
                <a:gd name="T119" fmla="*/ 18 h 4121"/>
                <a:gd name="T120" fmla="*/ 237 w 4662"/>
                <a:gd name="T121" fmla="*/ 12 h 4121"/>
                <a:gd name="T122" fmla="*/ 239 w 4662"/>
                <a:gd name="T123" fmla="*/ 6 h 4121"/>
                <a:gd name="T124" fmla="*/ 240 w 4662"/>
                <a:gd name="T125" fmla="*/ 0 h 41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2"/>
                <a:gd name="T190" fmla="*/ 0 h 4121"/>
                <a:gd name="T191" fmla="*/ 4662 w 4662"/>
                <a:gd name="T192" fmla="*/ 4121 h 41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2" h="4121">
                  <a:moveTo>
                    <a:pt x="0" y="4072"/>
                  </a:moveTo>
                  <a:lnTo>
                    <a:pt x="99" y="4087"/>
                  </a:lnTo>
                  <a:lnTo>
                    <a:pt x="198" y="4101"/>
                  </a:lnTo>
                  <a:lnTo>
                    <a:pt x="294" y="4110"/>
                  </a:lnTo>
                  <a:lnTo>
                    <a:pt x="393" y="4116"/>
                  </a:lnTo>
                  <a:lnTo>
                    <a:pt x="492" y="4119"/>
                  </a:lnTo>
                  <a:lnTo>
                    <a:pt x="591" y="4120"/>
                  </a:lnTo>
                  <a:lnTo>
                    <a:pt x="694" y="4117"/>
                  </a:lnTo>
                  <a:lnTo>
                    <a:pt x="792" y="4110"/>
                  </a:lnTo>
                  <a:lnTo>
                    <a:pt x="890" y="4101"/>
                  </a:lnTo>
                  <a:lnTo>
                    <a:pt x="991" y="4089"/>
                  </a:lnTo>
                  <a:lnTo>
                    <a:pt x="1091" y="4073"/>
                  </a:lnTo>
                  <a:lnTo>
                    <a:pt x="1191" y="4057"/>
                  </a:lnTo>
                  <a:lnTo>
                    <a:pt x="1292" y="4036"/>
                  </a:lnTo>
                  <a:lnTo>
                    <a:pt x="1390" y="4012"/>
                  </a:lnTo>
                  <a:lnTo>
                    <a:pt x="1486" y="3984"/>
                  </a:lnTo>
                  <a:lnTo>
                    <a:pt x="1586" y="3954"/>
                  </a:lnTo>
                  <a:lnTo>
                    <a:pt x="1682" y="3920"/>
                  </a:lnTo>
                  <a:lnTo>
                    <a:pt x="1779" y="3885"/>
                  </a:lnTo>
                  <a:lnTo>
                    <a:pt x="1876" y="3846"/>
                  </a:lnTo>
                  <a:lnTo>
                    <a:pt x="1974" y="3803"/>
                  </a:lnTo>
                  <a:lnTo>
                    <a:pt x="2066" y="3757"/>
                  </a:lnTo>
                  <a:lnTo>
                    <a:pt x="2161" y="3710"/>
                  </a:lnTo>
                  <a:lnTo>
                    <a:pt x="2255" y="3659"/>
                  </a:lnTo>
                  <a:lnTo>
                    <a:pt x="2352" y="3605"/>
                  </a:lnTo>
                  <a:lnTo>
                    <a:pt x="2443" y="3551"/>
                  </a:lnTo>
                  <a:lnTo>
                    <a:pt x="2535" y="3492"/>
                  </a:lnTo>
                  <a:lnTo>
                    <a:pt x="2623" y="3430"/>
                  </a:lnTo>
                  <a:lnTo>
                    <a:pt x="2709" y="3367"/>
                  </a:lnTo>
                  <a:lnTo>
                    <a:pt x="2797" y="3299"/>
                  </a:lnTo>
                  <a:lnTo>
                    <a:pt x="2883" y="3230"/>
                  </a:lnTo>
                  <a:lnTo>
                    <a:pt x="2968" y="3158"/>
                  </a:lnTo>
                  <a:lnTo>
                    <a:pt x="3050" y="3086"/>
                  </a:lnTo>
                  <a:lnTo>
                    <a:pt x="3131" y="3009"/>
                  </a:lnTo>
                  <a:lnTo>
                    <a:pt x="3212" y="2930"/>
                  </a:lnTo>
                  <a:lnTo>
                    <a:pt x="3288" y="2847"/>
                  </a:lnTo>
                  <a:lnTo>
                    <a:pt x="3365" y="2766"/>
                  </a:lnTo>
                  <a:lnTo>
                    <a:pt x="3441" y="2679"/>
                  </a:lnTo>
                  <a:lnTo>
                    <a:pt x="3514" y="2591"/>
                  </a:lnTo>
                  <a:lnTo>
                    <a:pt x="3585" y="2500"/>
                  </a:lnTo>
                  <a:lnTo>
                    <a:pt x="3656" y="2408"/>
                  </a:lnTo>
                  <a:lnTo>
                    <a:pt x="3725" y="2314"/>
                  </a:lnTo>
                  <a:lnTo>
                    <a:pt x="3792" y="2217"/>
                  </a:lnTo>
                  <a:lnTo>
                    <a:pt x="3853" y="2119"/>
                  </a:lnTo>
                  <a:lnTo>
                    <a:pt x="3915" y="2023"/>
                  </a:lnTo>
                  <a:lnTo>
                    <a:pt x="3977" y="1921"/>
                  </a:lnTo>
                  <a:lnTo>
                    <a:pt x="4034" y="1817"/>
                  </a:lnTo>
                  <a:lnTo>
                    <a:pt x="4092" y="1711"/>
                  </a:lnTo>
                  <a:lnTo>
                    <a:pt x="4144" y="1605"/>
                  </a:lnTo>
                  <a:lnTo>
                    <a:pt x="4197" y="1497"/>
                  </a:lnTo>
                  <a:lnTo>
                    <a:pt x="4246" y="1388"/>
                  </a:lnTo>
                  <a:lnTo>
                    <a:pt x="4293" y="1276"/>
                  </a:lnTo>
                  <a:lnTo>
                    <a:pt x="4340" y="1166"/>
                  </a:lnTo>
                  <a:lnTo>
                    <a:pt x="4383" y="1052"/>
                  </a:lnTo>
                  <a:lnTo>
                    <a:pt x="4422" y="942"/>
                  </a:lnTo>
                  <a:lnTo>
                    <a:pt x="4458" y="826"/>
                  </a:lnTo>
                  <a:lnTo>
                    <a:pt x="4494" y="709"/>
                  </a:lnTo>
                  <a:lnTo>
                    <a:pt x="4528" y="593"/>
                  </a:lnTo>
                  <a:lnTo>
                    <a:pt x="4558" y="477"/>
                  </a:lnTo>
                  <a:lnTo>
                    <a:pt x="4588" y="358"/>
                  </a:lnTo>
                  <a:lnTo>
                    <a:pt x="4614" y="239"/>
                  </a:lnTo>
                  <a:lnTo>
                    <a:pt x="4639" y="118"/>
                  </a:lnTo>
                  <a:lnTo>
                    <a:pt x="466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065338" y="4329013"/>
            <a:ext cx="1757362" cy="1458913"/>
            <a:chOff x="1301" y="2486"/>
            <a:chExt cx="1107" cy="919"/>
          </a:xfrm>
        </p:grpSpPr>
        <p:sp>
          <p:nvSpPr>
            <p:cNvPr id="33814" name="AutoShape 21"/>
            <p:cNvSpPr>
              <a:spLocks noChangeArrowheads="1"/>
            </p:cNvSpPr>
            <p:nvPr/>
          </p:nvSpPr>
          <p:spPr bwMode="auto">
            <a:xfrm rot="10740000">
              <a:off x="1320" y="2495"/>
              <a:ext cx="1083" cy="902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5" name="Freeform 22"/>
            <p:cNvSpPr>
              <a:spLocks/>
            </p:cNvSpPr>
            <p:nvPr/>
          </p:nvSpPr>
          <p:spPr bwMode="auto">
            <a:xfrm>
              <a:off x="1301" y="2492"/>
              <a:ext cx="1097" cy="883"/>
            </a:xfrm>
            <a:custGeom>
              <a:avLst/>
              <a:gdLst>
                <a:gd name="T0" fmla="*/ 0 w 4836"/>
                <a:gd name="T1" fmla="*/ 0 h 3893"/>
                <a:gd name="T2" fmla="*/ 0 w 4836"/>
                <a:gd name="T3" fmla="*/ 5 h 3893"/>
                <a:gd name="T4" fmla="*/ 0 w 4836"/>
                <a:gd name="T5" fmla="*/ 10 h 3893"/>
                <a:gd name="T6" fmla="*/ 1 w 4836"/>
                <a:gd name="T7" fmla="*/ 15 h 3893"/>
                <a:gd name="T8" fmla="*/ 2 w 4836"/>
                <a:gd name="T9" fmla="*/ 21 h 3893"/>
                <a:gd name="T10" fmla="*/ 2 w 4836"/>
                <a:gd name="T11" fmla="*/ 25 h 3893"/>
                <a:gd name="T12" fmla="*/ 3 w 4836"/>
                <a:gd name="T13" fmla="*/ 31 h 3893"/>
                <a:gd name="T14" fmla="*/ 5 w 4836"/>
                <a:gd name="T15" fmla="*/ 36 h 3893"/>
                <a:gd name="T16" fmla="*/ 6 w 4836"/>
                <a:gd name="T17" fmla="*/ 41 h 3893"/>
                <a:gd name="T18" fmla="*/ 7 w 4836"/>
                <a:gd name="T19" fmla="*/ 46 h 3893"/>
                <a:gd name="T20" fmla="*/ 9 w 4836"/>
                <a:gd name="T21" fmla="*/ 51 h 3893"/>
                <a:gd name="T22" fmla="*/ 10 w 4836"/>
                <a:gd name="T23" fmla="*/ 56 h 3893"/>
                <a:gd name="T24" fmla="*/ 12 w 4836"/>
                <a:gd name="T25" fmla="*/ 61 h 3893"/>
                <a:gd name="T26" fmla="*/ 14 w 4836"/>
                <a:gd name="T27" fmla="*/ 66 h 3893"/>
                <a:gd name="T28" fmla="*/ 16 w 4836"/>
                <a:gd name="T29" fmla="*/ 71 h 3893"/>
                <a:gd name="T30" fmla="*/ 18 w 4836"/>
                <a:gd name="T31" fmla="*/ 76 h 3893"/>
                <a:gd name="T32" fmla="*/ 21 w 4836"/>
                <a:gd name="T33" fmla="*/ 80 h 3893"/>
                <a:gd name="T34" fmla="*/ 24 w 4836"/>
                <a:gd name="T35" fmla="*/ 85 h 3893"/>
                <a:gd name="T36" fmla="*/ 26 w 4836"/>
                <a:gd name="T37" fmla="*/ 89 h 3893"/>
                <a:gd name="T38" fmla="*/ 29 w 4836"/>
                <a:gd name="T39" fmla="*/ 94 h 3893"/>
                <a:gd name="T40" fmla="*/ 32 w 4836"/>
                <a:gd name="T41" fmla="*/ 99 h 3893"/>
                <a:gd name="T42" fmla="*/ 35 w 4836"/>
                <a:gd name="T43" fmla="*/ 103 h 3893"/>
                <a:gd name="T44" fmla="*/ 39 w 4836"/>
                <a:gd name="T45" fmla="*/ 108 h 3893"/>
                <a:gd name="T46" fmla="*/ 42 w 4836"/>
                <a:gd name="T47" fmla="*/ 112 h 3893"/>
                <a:gd name="T48" fmla="*/ 46 w 4836"/>
                <a:gd name="T49" fmla="*/ 116 h 3893"/>
                <a:gd name="T50" fmla="*/ 50 w 4836"/>
                <a:gd name="T51" fmla="*/ 120 h 3893"/>
                <a:gd name="T52" fmla="*/ 53 w 4836"/>
                <a:gd name="T53" fmla="*/ 125 h 3893"/>
                <a:gd name="T54" fmla="*/ 57 w 4836"/>
                <a:gd name="T55" fmla="*/ 128 h 3893"/>
                <a:gd name="T56" fmla="*/ 61 w 4836"/>
                <a:gd name="T57" fmla="*/ 132 h 3893"/>
                <a:gd name="T58" fmla="*/ 65 w 4836"/>
                <a:gd name="T59" fmla="*/ 136 h 3893"/>
                <a:gd name="T60" fmla="*/ 70 w 4836"/>
                <a:gd name="T61" fmla="*/ 140 h 3893"/>
                <a:gd name="T62" fmla="*/ 74 w 4836"/>
                <a:gd name="T63" fmla="*/ 143 h 3893"/>
                <a:gd name="T64" fmla="*/ 78 w 4836"/>
                <a:gd name="T65" fmla="*/ 147 h 3893"/>
                <a:gd name="T66" fmla="*/ 83 w 4836"/>
                <a:gd name="T67" fmla="*/ 150 h 3893"/>
                <a:gd name="T68" fmla="*/ 88 w 4836"/>
                <a:gd name="T69" fmla="*/ 154 h 3893"/>
                <a:gd name="T70" fmla="*/ 93 w 4836"/>
                <a:gd name="T71" fmla="*/ 157 h 3893"/>
                <a:gd name="T72" fmla="*/ 98 w 4836"/>
                <a:gd name="T73" fmla="*/ 160 h 3893"/>
                <a:gd name="T74" fmla="*/ 103 w 4836"/>
                <a:gd name="T75" fmla="*/ 163 h 3893"/>
                <a:gd name="T76" fmla="*/ 108 w 4836"/>
                <a:gd name="T77" fmla="*/ 166 h 3893"/>
                <a:gd name="T78" fmla="*/ 113 w 4836"/>
                <a:gd name="T79" fmla="*/ 169 h 3893"/>
                <a:gd name="T80" fmla="*/ 118 w 4836"/>
                <a:gd name="T81" fmla="*/ 172 h 3893"/>
                <a:gd name="T82" fmla="*/ 124 w 4836"/>
                <a:gd name="T83" fmla="*/ 174 h 3893"/>
                <a:gd name="T84" fmla="*/ 129 w 4836"/>
                <a:gd name="T85" fmla="*/ 177 h 3893"/>
                <a:gd name="T86" fmla="*/ 135 w 4836"/>
                <a:gd name="T87" fmla="*/ 179 h 3893"/>
                <a:gd name="T88" fmla="*/ 140 w 4836"/>
                <a:gd name="T89" fmla="*/ 181 h 3893"/>
                <a:gd name="T90" fmla="*/ 146 w 4836"/>
                <a:gd name="T91" fmla="*/ 183 h 3893"/>
                <a:gd name="T92" fmla="*/ 152 w 4836"/>
                <a:gd name="T93" fmla="*/ 185 h 3893"/>
                <a:gd name="T94" fmla="*/ 157 w 4836"/>
                <a:gd name="T95" fmla="*/ 187 h 3893"/>
                <a:gd name="T96" fmla="*/ 163 w 4836"/>
                <a:gd name="T97" fmla="*/ 189 h 3893"/>
                <a:gd name="T98" fmla="*/ 169 w 4836"/>
                <a:gd name="T99" fmla="*/ 191 h 3893"/>
                <a:gd name="T100" fmla="*/ 175 w 4836"/>
                <a:gd name="T101" fmla="*/ 192 h 3893"/>
                <a:gd name="T102" fmla="*/ 181 w 4836"/>
                <a:gd name="T103" fmla="*/ 193 h 3893"/>
                <a:gd name="T104" fmla="*/ 187 w 4836"/>
                <a:gd name="T105" fmla="*/ 195 h 3893"/>
                <a:gd name="T106" fmla="*/ 193 w 4836"/>
                <a:gd name="T107" fmla="*/ 196 h 3893"/>
                <a:gd name="T108" fmla="*/ 199 w 4836"/>
                <a:gd name="T109" fmla="*/ 197 h 3893"/>
                <a:gd name="T110" fmla="*/ 206 w 4836"/>
                <a:gd name="T111" fmla="*/ 198 h 3893"/>
                <a:gd name="T112" fmla="*/ 212 w 4836"/>
                <a:gd name="T113" fmla="*/ 198 h 3893"/>
                <a:gd name="T114" fmla="*/ 218 w 4836"/>
                <a:gd name="T115" fmla="*/ 199 h 3893"/>
                <a:gd name="T116" fmla="*/ 224 w 4836"/>
                <a:gd name="T117" fmla="*/ 200 h 3893"/>
                <a:gd name="T118" fmla="*/ 230 w 4836"/>
                <a:gd name="T119" fmla="*/ 200 h 3893"/>
                <a:gd name="T120" fmla="*/ 236 w 4836"/>
                <a:gd name="T121" fmla="*/ 200 h 3893"/>
                <a:gd name="T122" fmla="*/ 242 w 4836"/>
                <a:gd name="T123" fmla="*/ 200 h 3893"/>
                <a:gd name="T124" fmla="*/ 249 w 4836"/>
                <a:gd name="T125" fmla="*/ 200 h 38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36"/>
                <a:gd name="T190" fmla="*/ 0 h 3893"/>
                <a:gd name="T191" fmla="*/ 4836 w 4836"/>
                <a:gd name="T192" fmla="*/ 3893 h 38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36" h="3893">
                  <a:moveTo>
                    <a:pt x="0" y="0"/>
                  </a:moveTo>
                  <a:lnTo>
                    <a:pt x="1" y="99"/>
                  </a:lnTo>
                  <a:lnTo>
                    <a:pt x="7" y="201"/>
                  </a:lnTo>
                  <a:lnTo>
                    <a:pt x="17" y="302"/>
                  </a:lnTo>
                  <a:lnTo>
                    <a:pt x="29" y="400"/>
                  </a:lnTo>
                  <a:lnTo>
                    <a:pt x="45" y="495"/>
                  </a:lnTo>
                  <a:lnTo>
                    <a:pt x="64" y="595"/>
                  </a:lnTo>
                  <a:lnTo>
                    <a:pt x="86" y="695"/>
                  </a:lnTo>
                  <a:lnTo>
                    <a:pt x="111" y="795"/>
                  </a:lnTo>
                  <a:lnTo>
                    <a:pt x="139" y="894"/>
                  </a:lnTo>
                  <a:lnTo>
                    <a:pt x="170" y="992"/>
                  </a:lnTo>
                  <a:lnTo>
                    <a:pt x="203" y="1089"/>
                  </a:lnTo>
                  <a:lnTo>
                    <a:pt x="236" y="1181"/>
                  </a:lnTo>
                  <a:lnTo>
                    <a:pt x="277" y="1278"/>
                  </a:lnTo>
                  <a:lnTo>
                    <a:pt x="318" y="1374"/>
                  </a:lnTo>
                  <a:lnTo>
                    <a:pt x="359" y="1467"/>
                  </a:lnTo>
                  <a:lnTo>
                    <a:pt x="409" y="1555"/>
                  </a:lnTo>
                  <a:lnTo>
                    <a:pt x="461" y="1648"/>
                  </a:lnTo>
                  <a:lnTo>
                    <a:pt x="513" y="1739"/>
                  </a:lnTo>
                  <a:lnTo>
                    <a:pt x="571" y="1829"/>
                  </a:lnTo>
                  <a:lnTo>
                    <a:pt x="628" y="1918"/>
                  </a:lnTo>
                  <a:lnTo>
                    <a:pt x="689" y="2003"/>
                  </a:lnTo>
                  <a:lnTo>
                    <a:pt x="754" y="2089"/>
                  </a:lnTo>
                  <a:lnTo>
                    <a:pt x="822" y="2174"/>
                  </a:lnTo>
                  <a:lnTo>
                    <a:pt x="893" y="2257"/>
                  </a:lnTo>
                  <a:lnTo>
                    <a:pt x="964" y="2339"/>
                  </a:lnTo>
                  <a:lnTo>
                    <a:pt x="1035" y="2419"/>
                  </a:lnTo>
                  <a:lnTo>
                    <a:pt x="1109" y="2494"/>
                  </a:lnTo>
                  <a:lnTo>
                    <a:pt x="1189" y="2569"/>
                  </a:lnTo>
                  <a:lnTo>
                    <a:pt x="1271" y="2644"/>
                  </a:lnTo>
                  <a:lnTo>
                    <a:pt x="1356" y="2718"/>
                  </a:lnTo>
                  <a:lnTo>
                    <a:pt x="1441" y="2785"/>
                  </a:lnTo>
                  <a:lnTo>
                    <a:pt x="1527" y="2855"/>
                  </a:lnTo>
                  <a:lnTo>
                    <a:pt x="1621" y="2922"/>
                  </a:lnTo>
                  <a:lnTo>
                    <a:pt x="1714" y="2987"/>
                  </a:lnTo>
                  <a:lnTo>
                    <a:pt x="1806" y="3051"/>
                  </a:lnTo>
                  <a:lnTo>
                    <a:pt x="1901" y="3112"/>
                  </a:lnTo>
                  <a:lnTo>
                    <a:pt x="1999" y="3171"/>
                  </a:lnTo>
                  <a:lnTo>
                    <a:pt x="2100" y="3229"/>
                  </a:lnTo>
                  <a:lnTo>
                    <a:pt x="2201" y="3285"/>
                  </a:lnTo>
                  <a:lnTo>
                    <a:pt x="2303" y="3338"/>
                  </a:lnTo>
                  <a:lnTo>
                    <a:pt x="2408" y="3388"/>
                  </a:lnTo>
                  <a:lnTo>
                    <a:pt x="2511" y="3437"/>
                  </a:lnTo>
                  <a:lnTo>
                    <a:pt x="2620" y="3483"/>
                  </a:lnTo>
                  <a:lnTo>
                    <a:pt x="2728" y="3521"/>
                  </a:lnTo>
                  <a:lnTo>
                    <a:pt x="2839" y="3563"/>
                  </a:lnTo>
                  <a:lnTo>
                    <a:pt x="2949" y="3599"/>
                  </a:lnTo>
                  <a:lnTo>
                    <a:pt x="3061" y="3636"/>
                  </a:lnTo>
                  <a:lnTo>
                    <a:pt x="3173" y="3671"/>
                  </a:lnTo>
                  <a:lnTo>
                    <a:pt x="3294" y="3702"/>
                  </a:lnTo>
                  <a:lnTo>
                    <a:pt x="3407" y="3732"/>
                  </a:lnTo>
                  <a:lnTo>
                    <a:pt x="3522" y="3759"/>
                  </a:lnTo>
                  <a:lnTo>
                    <a:pt x="3641" y="3784"/>
                  </a:lnTo>
                  <a:lnTo>
                    <a:pt x="3761" y="3806"/>
                  </a:lnTo>
                  <a:lnTo>
                    <a:pt x="3872" y="3826"/>
                  </a:lnTo>
                  <a:lnTo>
                    <a:pt x="3992" y="3843"/>
                  </a:lnTo>
                  <a:lnTo>
                    <a:pt x="4114" y="3858"/>
                  </a:lnTo>
                  <a:lnTo>
                    <a:pt x="4234" y="3870"/>
                  </a:lnTo>
                  <a:lnTo>
                    <a:pt x="4354" y="3879"/>
                  </a:lnTo>
                  <a:lnTo>
                    <a:pt x="4476" y="3885"/>
                  </a:lnTo>
                  <a:lnTo>
                    <a:pt x="4593" y="3890"/>
                  </a:lnTo>
                  <a:lnTo>
                    <a:pt x="4712" y="3892"/>
                  </a:lnTo>
                  <a:lnTo>
                    <a:pt x="4835" y="3891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103438" y="2092226"/>
            <a:ext cx="1530350" cy="1820862"/>
            <a:chOff x="1325" y="1077"/>
            <a:chExt cx="964" cy="1147"/>
          </a:xfrm>
        </p:grpSpPr>
        <p:sp>
          <p:nvSpPr>
            <p:cNvPr id="33812" name="AutoShape 24"/>
            <p:cNvSpPr>
              <a:spLocks noChangeArrowheads="1"/>
            </p:cNvSpPr>
            <p:nvPr/>
          </p:nvSpPr>
          <p:spPr bwMode="auto">
            <a:xfrm rot="-5220000">
              <a:off x="1264" y="1206"/>
              <a:ext cx="1103" cy="894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3" name="Freeform 25"/>
            <p:cNvSpPr>
              <a:spLocks/>
            </p:cNvSpPr>
            <p:nvPr/>
          </p:nvSpPr>
          <p:spPr bwMode="auto">
            <a:xfrm>
              <a:off x="1325" y="1125"/>
              <a:ext cx="958" cy="1044"/>
            </a:xfrm>
            <a:custGeom>
              <a:avLst/>
              <a:gdLst>
                <a:gd name="T0" fmla="*/ 217 w 4223"/>
                <a:gd name="T1" fmla="*/ 0 h 4604"/>
                <a:gd name="T2" fmla="*/ 212 w 4223"/>
                <a:gd name="T3" fmla="*/ 0 h 4604"/>
                <a:gd name="T4" fmla="*/ 207 w 4223"/>
                <a:gd name="T5" fmla="*/ 0 h 4604"/>
                <a:gd name="T6" fmla="*/ 202 w 4223"/>
                <a:gd name="T7" fmla="*/ 0 h 4604"/>
                <a:gd name="T8" fmla="*/ 197 w 4223"/>
                <a:gd name="T9" fmla="*/ 0 h 4604"/>
                <a:gd name="T10" fmla="*/ 192 w 4223"/>
                <a:gd name="T11" fmla="*/ 1 h 4604"/>
                <a:gd name="T12" fmla="*/ 187 w 4223"/>
                <a:gd name="T13" fmla="*/ 1 h 4604"/>
                <a:gd name="T14" fmla="*/ 182 w 4223"/>
                <a:gd name="T15" fmla="*/ 2 h 4604"/>
                <a:gd name="T16" fmla="*/ 176 w 4223"/>
                <a:gd name="T17" fmla="*/ 3 h 4604"/>
                <a:gd name="T18" fmla="*/ 171 w 4223"/>
                <a:gd name="T19" fmla="*/ 4 h 4604"/>
                <a:gd name="T20" fmla="*/ 166 w 4223"/>
                <a:gd name="T21" fmla="*/ 5 h 4604"/>
                <a:gd name="T22" fmla="*/ 161 w 4223"/>
                <a:gd name="T23" fmla="*/ 6 h 4604"/>
                <a:gd name="T24" fmla="*/ 156 w 4223"/>
                <a:gd name="T25" fmla="*/ 8 h 4604"/>
                <a:gd name="T26" fmla="*/ 151 w 4223"/>
                <a:gd name="T27" fmla="*/ 10 h 4604"/>
                <a:gd name="T28" fmla="*/ 146 w 4223"/>
                <a:gd name="T29" fmla="*/ 11 h 4604"/>
                <a:gd name="T30" fmla="*/ 141 w 4223"/>
                <a:gd name="T31" fmla="*/ 13 h 4604"/>
                <a:gd name="T32" fmla="*/ 136 w 4223"/>
                <a:gd name="T33" fmla="*/ 15 h 4604"/>
                <a:gd name="T34" fmla="*/ 132 w 4223"/>
                <a:gd name="T35" fmla="*/ 17 h 4604"/>
                <a:gd name="T36" fmla="*/ 127 w 4223"/>
                <a:gd name="T37" fmla="*/ 20 h 4604"/>
                <a:gd name="T38" fmla="*/ 122 w 4223"/>
                <a:gd name="T39" fmla="*/ 22 h 4604"/>
                <a:gd name="T40" fmla="*/ 118 w 4223"/>
                <a:gd name="T41" fmla="*/ 25 h 4604"/>
                <a:gd name="T42" fmla="*/ 113 w 4223"/>
                <a:gd name="T43" fmla="*/ 28 h 4604"/>
                <a:gd name="T44" fmla="*/ 108 w 4223"/>
                <a:gd name="T45" fmla="*/ 31 h 4604"/>
                <a:gd name="T46" fmla="*/ 103 w 4223"/>
                <a:gd name="T47" fmla="*/ 34 h 4604"/>
                <a:gd name="T48" fmla="*/ 99 w 4223"/>
                <a:gd name="T49" fmla="*/ 37 h 4604"/>
                <a:gd name="T50" fmla="*/ 95 w 4223"/>
                <a:gd name="T51" fmla="*/ 41 h 4604"/>
                <a:gd name="T52" fmla="*/ 90 w 4223"/>
                <a:gd name="T53" fmla="*/ 44 h 4604"/>
                <a:gd name="T54" fmla="*/ 86 w 4223"/>
                <a:gd name="T55" fmla="*/ 48 h 4604"/>
                <a:gd name="T56" fmla="*/ 82 w 4223"/>
                <a:gd name="T57" fmla="*/ 52 h 4604"/>
                <a:gd name="T58" fmla="*/ 78 w 4223"/>
                <a:gd name="T59" fmla="*/ 56 h 4604"/>
                <a:gd name="T60" fmla="*/ 74 w 4223"/>
                <a:gd name="T61" fmla="*/ 60 h 4604"/>
                <a:gd name="T62" fmla="*/ 70 w 4223"/>
                <a:gd name="T63" fmla="*/ 64 h 4604"/>
                <a:gd name="T64" fmla="*/ 66 w 4223"/>
                <a:gd name="T65" fmla="*/ 68 h 4604"/>
                <a:gd name="T66" fmla="*/ 62 w 4223"/>
                <a:gd name="T67" fmla="*/ 73 h 4604"/>
                <a:gd name="T68" fmla="*/ 59 w 4223"/>
                <a:gd name="T69" fmla="*/ 77 h 4604"/>
                <a:gd name="T70" fmla="*/ 55 w 4223"/>
                <a:gd name="T71" fmla="*/ 82 h 4604"/>
                <a:gd name="T72" fmla="*/ 51 w 4223"/>
                <a:gd name="T73" fmla="*/ 87 h 4604"/>
                <a:gd name="T74" fmla="*/ 48 w 4223"/>
                <a:gd name="T75" fmla="*/ 92 h 4604"/>
                <a:gd name="T76" fmla="*/ 45 w 4223"/>
                <a:gd name="T77" fmla="*/ 97 h 4604"/>
                <a:gd name="T78" fmla="*/ 42 w 4223"/>
                <a:gd name="T79" fmla="*/ 102 h 4604"/>
                <a:gd name="T80" fmla="*/ 39 w 4223"/>
                <a:gd name="T81" fmla="*/ 107 h 4604"/>
                <a:gd name="T82" fmla="*/ 36 w 4223"/>
                <a:gd name="T83" fmla="*/ 112 h 4604"/>
                <a:gd name="T84" fmla="*/ 33 w 4223"/>
                <a:gd name="T85" fmla="*/ 117 h 4604"/>
                <a:gd name="T86" fmla="*/ 30 w 4223"/>
                <a:gd name="T87" fmla="*/ 123 h 4604"/>
                <a:gd name="T88" fmla="*/ 27 w 4223"/>
                <a:gd name="T89" fmla="*/ 128 h 4604"/>
                <a:gd name="T90" fmla="*/ 25 w 4223"/>
                <a:gd name="T91" fmla="*/ 134 h 4604"/>
                <a:gd name="T92" fmla="*/ 22 w 4223"/>
                <a:gd name="T93" fmla="*/ 139 h 4604"/>
                <a:gd name="T94" fmla="*/ 20 w 4223"/>
                <a:gd name="T95" fmla="*/ 145 h 4604"/>
                <a:gd name="T96" fmla="*/ 18 w 4223"/>
                <a:gd name="T97" fmla="*/ 151 h 4604"/>
                <a:gd name="T98" fmla="*/ 16 w 4223"/>
                <a:gd name="T99" fmla="*/ 157 h 4604"/>
                <a:gd name="T100" fmla="*/ 14 w 4223"/>
                <a:gd name="T101" fmla="*/ 163 h 4604"/>
                <a:gd name="T102" fmla="*/ 12 w 4223"/>
                <a:gd name="T103" fmla="*/ 169 h 4604"/>
                <a:gd name="T104" fmla="*/ 10 w 4223"/>
                <a:gd name="T105" fmla="*/ 175 h 4604"/>
                <a:gd name="T106" fmla="*/ 9 w 4223"/>
                <a:gd name="T107" fmla="*/ 181 h 4604"/>
                <a:gd name="T108" fmla="*/ 7 w 4223"/>
                <a:gd name="T109" fmla="*/ 187 h 4604"/>
                <a:gd name="T110" fmla="*/ 6 w 4223"/>
                <a:gd name="T111" fmla="*/ 193 h 4604"/>
                <a:gd name="T112" fmla="*/ 5 w 4223"/>
                <a:gd name="T113" fmla="*/ 199 h 4604"/>
                <a:gd name="T114" fmla="*/ 4 w 4223"/>
                <a:gd name="T115" fmla="*/ 205 h 4604"/>
                <a:gd name="T116" fmla="*/ 3 w 4223"/>
                <a:gd name="T117" fmla="*/ 212 h 4604"/>
                <a:gd name="T118" fmla="*/ 2 w 4223"/>
                <a:gd name="T119" fmla="*/ 218 h 4604"/>
                <a:gd name="T120" fmla="*/ 1 w 4223"/>
                <a:gd name="T121" fmla="*/ 224 h 4604"/>
                <a:gd name="T122" fmla="*/ 0 w 4223"/>
                <a:gd name="T123" fmla="*/ 230 h 4604"/>
                <a:gd name="T124" fmla="*/ 0 w 4223"/>
                <a:gd name="T125" fmla="*/ 237 h 4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23"/>
                <a:gd name="T190" fmla="*/ 0 h 4604"/>
                <a:gd name="T191" fmla="*/ 4223 w 4223"/>
                <a:gd name="T192" fmla="*/ 4604 h 4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23" h="4604">
                  <a:moveTo>
                    <a:pt x="4222" y="5"/>
                  </a:moveTo>
                  <a:lnTo>
                    <a:pt x="4120" y="0"/>
                  </a:lnTo>
                  <a:lnTo>
                    <a:pt x="4023" y="0"/>
                  </a:lnTo>
                  <a:lnTo>
                    <a:pt x="3924" y="0"/>
                  </a:lnTo>
                  <a:lnTo>
                    <a:pt x="3823" y="4"/>
                  </a:lnTo>
                  <a:lnTo>
                    <a:pt x="3723" y="12"/>
                  </a:lnTo>
                  <a:lnTo>
                    <a:pt x="3627" y="23"/>
                  </a:lnTo>
                  <a:lnTo>
                    <a:pt x="3529" y="37"/>
                  </a:lnTo>
                  <a:lnTo>
                    <a:pt x="3428" y="55"/>
                  </a:lnTo>
                  <a:lnTo>
                    <a:pt x="3328" y="74"/>
                  </a:lnTo>
                  <a:lnTo>
                    <a:pt x="3230" y="96"/>
                  </a:lnTo>
                  <a:lnTo>
                    <a:pt x="3134" y="123"/>
                  </a:lnTo>
                  <a:lnTo>
                    <a:pt x="3035" y="152"/>
                  </a:lnTo>
                  <a:lnTo>
                    <a:pt x="2939" y="185"/>
                  </a:lnTo>
                  <a:lnTo>
                    <a:pt x="2842" y="218"/>
                  </a:lnTo>
                  <a:lnTo>
                    <a:pt x="2747" y="256"/>
                  </a:lnTo>
                  <a:lnTo>
                    <a:pt x="2650" y="297"/>
                  </a:lnTo>
                  <a:lnTo>
                    <a:pt x="2559" y="341"/>
                  </a:lnTo>
                  <a:lnTo>
                    <a:pt x="2466" y="389"/>
                  </a:lnTo>
                  <a:lnTo>
                    <a:pt x="2372" y="437"/>
                  </a:lnTo>
                  <a:lnTo>
                    <a:pt x="2283" y="490"/>
                  </a:lnTo>
                  <a:lnTo>
                    <a:pt x="2191" y="546"/>
                  </a:lnTo>
                  <a:lnTo>
                    <a:pt x="2102" y="605"/>
                  </a:lnTo>
                  <a:lnTo>
                    <a:pt x="2012" y="661"/>
                  </a:lnTo>
                  <a:lnTo>
                    <a:pt x="1924" y="726"/>
                  </a:lnTo>
                  <a:lnTo>
                    <a:pt x="1840" y="791"/>
                  </a:lnTo>
                  <a:lnTo>
                    <a:pt x="1755" y="862"/>
                  </a:lnTo>
                  <a:lnTo>
                    <a:pt x="1673" y="933"/>
                  </a:lnTo>
                  <a:lnTo>
                    <a:pt x="1591" y="1007"/>
                  </a:lnTo>
                  <a:lnTo>
                    <a:pt x="1514" y="1081"/>
                  </a:lnTo>
                  <a:lnTo>
                    <a:pt x="1437" y="1161"/>
                  </a:lnTo>
                  <a:lnTo>
                    <a:pt x="1357" y="1243"/>
                  </a:lnTo>
                  <a:lnTo>
                    <a:pt x="1283" y="1326"/>
                  </a:lnTo>
                  <a:lnTo>
                    <a:pt x="1212" y="1412"/>
                  </a:lnTo>
                  <a:lnTo>
                    <a:pt x="1139" y="1500"/>
                  </a:lnTo>
                  <a:lnTo>
                    <a:pt x="1068" y="1596"/>
                  </a:lnTo>
                  <a:lnTo>
                    <a:pt x="1002" y="1685"/>
                  </a:lnTo>
                  <a:lnTo>
                    <a:pt x="937" y="1781"/>
                  </a:lnTo>
                  <a:lnTo>
                    <a:pt x="873" y="1877"/>
                  </a:lnTo>
                  <a:lnTo>
                    <a:pt x="810" y="1975"/>
                  </a:lnTo>
                  <a:lnTo>
                    <a:pt x="748" y="2075"/>
                  </a:lnTo>
                  <a:lnTo>
                    <a:pt x="690" y="2176"/>
                  </a:lnTo>
                  <a:lnTo>
                    <a:pt x="635" y="2282"/>
                  </a:lnTo>
                  <a:lnTo>
                    <a:pt x="580" y="2386"/>
                  </a:lnTo>
                  <a:lnTo>
                    <a:pt x="529" y="2493"/>
                  </a:lnTo>
                  <a:lnTo>
                    <a:pt x="483" y="2603"/>
                  </a:lnTo>
                  <a:lnTo>
                    <a:pt x="435" y="2711"/>
                  </a:lnTo>
                  <a:lnTo>
                    <a:pt x="390" y="2821"/>
                  </a:lnTo>
                  <a:lnTo>
                    <a:pt x="347" y="2934"/>
                  </a:lnTo>
                  <a:lnTo>
                    <a:pt x="306" y="3047"/>
                  </a:lnTo>
                  <a:lnTo>
                    <a:pt x="267" y="3167"/>
                  </a:lnTo>
                  <a:lnTo>
                    <a:pt x="231" y="3283"/>
                  </a:lnTo>
                  <a:lnTo>
                    <a:pt x="200" y="3399"/>
                  </a:lnTo>
                  <a:lnTo>
                    <a:pt x="172" y="3519"/>
                  </a:lnTo>
                  <a:lnTo>
                    <a:pt x="142" y="3635"/>
                  </a:lnTo>
                  <a:lnTo>
                    <a:pt x="115" y="3755"/>
                  </a:lnTo>
                  <a:lnTo>
                    <a:pt x="91" y="3876"/>
                  </a:lnTo>
                  <a:lnTo>
                    <a:pt x="69" y="3996"/>
                  </a:lnTo>
                  <a:lnTo>
                    <a:pt x="51" y="4116"/>
                  </a:lnTo>
                  <a:lnTo>
                    <a:pt x="34" y="4235"/>
                  </a:lnTo>
                  <a:lnTo>
                    <a:pt x="19" y="4357"/>
                  </a:lnTo>
                  <a:lnTo>
                    <a:pt x="7" y="4480"/>
                  </a:lnTo>
                  <a:lnTo>
                    <a:pt x="0" y="4603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XP - Ciclo de creación de valor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32</a:t>
            </a:fld>
            <a:endParaRPr lang="es-CL" noProof="0"/>
          </a:p>
        </p:txBody>
      </p:sp>
      <p:sp>
        <p:nvSpPr>
          <p:cNvPr id="33808" name="AutoShape 27"/>
          <p:cNvSpPr>
            <a:spLocks noChangeArrowheads="1"/>
          </p:cNvSpPr>
          <p:nvPr/>
        </p:nvSpPr>
        <p:spPr bwMode="auto">
          <a:xfrm>
            <a:off x="4191000" y="3430488"/>
            <a:ext cx="914400" cy="1219200"/>
          </a:xfrm>
          <a:prstGeom prst="roundRect">
            <a:avLst>
              <a:gd name="adj" fmla="val 171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5311775" y="2744688"/>
            <a:ext cx="654050" cy="533400"/>
          </a:xfrm>
          <a:prstGeom prst="line">
            <a:avLst/>
          </a:prstGeom>
          <a:noFill/>
          <a:ln w="648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5311775" y="3636863"/>
            <a:ext cx="1035050" cy="577850"/>
          </a:xfrm>
          <a:prstGeom prst="line">
            <a:avLst/>
          </a:prstGeom>
          <a:noFill/>
          <a:ln w="648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H="1">
            <a:off x="3559175" y="4802088"/>
            <a:ext cx="882650" cy="533400"/>
          </a:xfrm>
          <a:prstGeom prst="line">
            <a:avLst/>
          </a:prstGeom>
          <a:noFill/>
          <a:ln w="648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utoUpdateAnimBg="0"/>
      <p:bldP spid="32776" grpId="0" autoUpdateAnimBg="0"/>
      <p:bldP spid="32777" grpId="0" autoUpdateAnimBg="0"/>
      <p:bldP spid="32781" grpId="0" autoUpdateAnimBg="0"/>
      <p:bldP spid="32782" grpId="0" autoUpdateAnimBg="0"/>
      <p:bldP spid="32783" grpId="0" autoUpdateAnimBg="0"/>
      <p:bldP spid="32784" grpId="0" autoUpdateAnimBg="0"/>
      <p:bldP spid="32796" grpId="0" animBg="1"/>
      <p:bldP spid="32797" grpId="0" animBg="1"/>
      <p:bldP spid="327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 dirty="0"/>
              <a:t>eXtreme Programming - Prácticas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noProof="0" dirty="0"/>
              <a:t>El juego del plan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>
                <a:solidFill>
                  <a:srgbClr val="C00000"/>
                </a:solidFill>
              </a:rPr>
              <a:t>Pequeñas entregas (</a:t>
            </a:r>
            <a:r>
              <a:rPr lang="es-CL" i="1" noProof="0" dirty="0">
                <a:solidFill>
                  <a:srgbClr val="C00000"/>
                </a:solidFill>
              </a:rPr>
              <a:t>releases</a:t>
            </a:r>
            <a:r>
              <a:rPr lang="es-CL" noProof="0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/>
              <a:t>Metáfora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>
                <a:solidFill>
                  <a:srgbClr val="C00000"/>
                </a:solidFill>
              </a:rPr>
              <a:t>Diseño Simple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>
                <a:solidFill>
                  <a:srgbClr val="C00000"/>
                </a:solidFill>
              </a:rPr>
              <a:t>Probar antes de codificar (</a:t>
            </a:r>
            <a:r>
              <a:rPr lang="es-CL" i="1" noProof="0" dirty="0">
                <a:solidFill>
                  <a:srgbClr val="C00000"/>
                </a:solidFill>
              </a:rPr>
              <a:t>test then code</a:t>
            </a:r>
            <a:r>
              <a:rPr lang="es-CL" noProof="0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>
                <a:solidFill>
                  <a:srgbClr val="C00000"/>
                </a:solidFill>
              </a:rPr>
              <a:t>Refactorizar (</a:t>
            </a:r>
            <a:r>
              <a:rPr lang="es-CL" i="1" noProof="0" dirty="0">
                <a:solidFill>
                  <a:srgbClr val="C00000"/>
                </a:solidFill>
              </a:rPr>
              <a:t>refactoring</a:t>
            </a:r>
            <a:r>
              <a:rPr lang="es-CL" noProof="0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/>
              <a:t>Programación en pares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/>
              <a:t>Responsabilidad compartida del código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>
                <a:solidFill>
                  <a:srgbClr val="C00000"/>
                </a:solidFill>
              </a:rPr>
              <a:t>Integración continua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/>
              <a:t>Ritmo sostenible (40 horas a la semana)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/>
              <a:t>Cliente disponible on-site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dirty="0">
                <a:solidFill>
                  <a:srgbClr val="C00000"/>
                </a:solidFill>
              </a:rPr>
              <a:t>Estándares de codificación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33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Elija XP si...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... tiene requisitos vagamente definidos o volátiles</a:t>
            </a:r>
          </a:p>
          <a:p>
            <a:pPr marL="0" indent="0">
              <a:buNone/>
            </a:pPr>
            <a:r>
              <a:rPr lang="es-CL" noProof="0"/>
              <a:t>... tiene o puede desarrollar habilidades y prácticas de ingeniería potentes</a:t>
            </a:r>
          </a:p>
          <a:p>
            <a:pPr marL="0" indent="0">
              <a:buNone/>
            </a:pPr>
            <a:r>
              <a:rPr lang="es-CL" noProof="0"/>
              <a:t>... los clientes se pueden involucrar todos los días (horas)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34</a:t>
            </a:fld>
            <a:endParaRPr lang="es-CL" noProof="0"/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322638" y="5421313"/>
            <a:ext cx="5060950" cy="274637"/>
            <a:chOff x="2093" y="3415"/>
            <a:chExt cx="3188" cy="173"/>
          </a:xfrm>
        </p:grpSpPr>
        <p:sp>
          <p:nvSpPr>
            <p:cNvPr id="35845" name="AutoShape 4"/>
            <p:cNvSpPr>
              <a:spLocks noChangeArrowheads="1"/>
            </p:cNvSpPr>
            <p:nvPr/>
          </p:nvSpPr>
          <p:spPr bwMode="auto">
            <a:xfrm>
              <a:off x="2093" y="3415"/>
              <a:ext cx="3189" cy="150"/>
            </a:xfrm>
            <a:prstGeom prst="roundRect">
              <a:avLst>
                <a:gd name="adj" fmla="val 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2093" y="3415"/>
              <a:ext cx="31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Michael Cohn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. Selecting an Agile Process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, 21 Septiembre 2004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Feature Driven Development FDD</a:t>
            </a:r>
            <a:br>
              <a:rPr lang="es-CL" noProof="0"/>
            </a:br>
            <a:r>
              <a:rPr lang="es-CL" noProof="0"/>
              <a:t>Desarrollo dirigido por prestaciones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Iniciado a mediados de los 90</a:t>
            </a:r>
          </a:p>
          <a:p>
            <a:pPr marL="0" indent="0">
              <a:buNone/>
            </a:pPr>
            <a:r>
              <a:rPr lang="es-CL" noProof="0"/>
              <a:t>Java Modeling in Color with UML, Coad, Lefebvre y DeLuca, 1999</a:t>
            </a:r>
          </a:p>
          <a:p>
            <a:pPr marL="0" indent="0">
              <a:buNone/>
            </a:pPr>
            <a:r>
              <a:rPr lang="es-CL" noProof="0"/>
              <a:t>A practical Guide to Feature-Driven Development, Palmer y Felsing, 2002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49213" y="1825625"/>
            <a:ext cx="4165187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Feature Driven Development FDD</a:t>
            </a:r>
            <a:br>
              <a:rPr lang="es-CL" noProof="0"/>
            </a:br>
            <a:r>
              <a:rPr lang="es-CL" noProof="0"/>
              <a:t>Desarrollo dirigido por prestaciones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Se basa en implementar sistemas en forma iterativa</a:t>
            </a:r>
          </a:p>
          <a:p>
            <a:pPr marL="457200" lvl="1" indent="0">
              <a:buNone/>
            </a:pPr>
            <a:r>
              <a:rPr lang="es-CL" noProof="0"/>
              <a:t>Descubrimiento de la lista de prestaciones (features)</a:t>
            </a:r>
          </a:p>
          <a:p>
            <a:pPr marL="914400" lvl="2" indent="0">
              <a:buNone/>
            </a:pPr>
            <a:r>
              <a:rPr lang="es-CL" noProof="0"/>
              <a:t>Desarrollo de un modelo global</a:t>
            </a:r>
          </a:p>
          <a:p>
            <a:pPr marL="914400" lvl="2" indent="0">
              <a:buNone/>
            </a:pPr>
            <a:r>
              <a:rPr lang="es-CL" noProof="0"/>
              <a:t>Lista priorizada de prestaciones</a:t>
            </a:r>
          </a:p>
          <a:p>
            <a:pPr marL="914400" lvl="2" indent="0">
              <a:buNone/>
            </a:pPr>
            <a:r>
              <a:rPr lang="es-CL" noProof="0"/>
              <a:t>Plan de desarrollo</a:t>
            </a:r>
          </a:p>
          <a:p>
            <a:pPr marL="457200" lvl="1" indent="0">
              <a:buNone/>
            </a:pPr>
            <a:r>
              <a:rPr lang="es-CL" noProof="0"/>
              <a:t>Implementación de las prestaciones</a:t>
            </a:r>
          </a:p>
          <a:p>
            <a:pPr marL="914400" lvl="2" indent="0">
              <a:buNone/>
            </a:pPr>
            <a:r>
              <a:rPr lang="es-CL" noProof="0"/>
              <a:t>Diseño y revisión del diseño</a:t>
            </a:r>
          </a:p>
          <a:p>
            <a:pPr marL="914400" lvl="2" indent="0">
              <a:buNone/>
            </a:pPr>
            <a:r>
              <a:rPr lang="es-CL" noProof="0"/>
              <a:t>Construcción y revisión de código</a:t>
            </a:r>
          </a:p>
          <a:p>
            <a:pPr marL="914400" lvl="2" indent="0">
              <a:buNone/>
            </a:pPr>
            <a:r>
              <a:rPr lang="es-CL" noProof="0"/>
              <a:t>Reunión de liberación</a:t>
            </a:r>
          </a:p>
          <a:p>
            <a:pPr marL="0" indent="0">
              <a:buNone/>
            </a:pPr>
            <a:r>
              <a:rPr lang="es-CL" noProof="0"/>
              <a:t>Los requisitos tienden a ser buenos porque incluyen el modelo que fue desarrollado en conjunto con los clientes</a:t>
            </a:r>
          </a:p>
          <a:p>
            <a:pPr marL="0" indent="0">
              <a:buNone/>
            </a:pPr>
            <a:r>
              <a:rPr lang="es-CL" noProof="0"/>
              <a:t>Incluye un método de seguimiento cuantitativo del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36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Proceso de FDD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37</a:t>
            </a:fld>
            <a:endParaRPr lang="es-CL" noProof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485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Las ocho “mejores prácticas”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38</a:t>
            </a:fld>
            <a:endParaRPr lang="es-CL" noProof="0"/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806450" y="2246659"/>
            <a:ext cx="1846263" cy="1846263"/>
            <a:chOff x="508" y="1052"/>
            <a:chExt cx="1163" cy="1163"/>
          </a:xfrm>
        </p:grpSpPr>
        <p:sp>
          <p:nvSpPr>
            <p:cNvPr id="39961" name="Oval 3"/>
            <p:cNvSpPr>
              <a:spLocks noChangeArrowheads="1"/>
            </p:cNvSpPr>
            <p:nvPr/>
          </p:nvSpPr>
          <p:spPr bwMode="auto">
            <a:xfrm>
              <a:off x="508" y="1052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62" name="Text Box 4"/>
            <p:cNvSpPr txBox="1">
              <a:spLocks noChangeArrowheads="1"/>
            </p:cNvSpPr>
            <p:nvPr/>
          </p:nvSpPr>
          <p:spPr bwMode="auto">
            <a:xfrm>
              <a:off x="681" y="1225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Modelación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 Objetos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del Dominio</a:t>
              </a:r>
            </a:p>
          </p:txBody>
        </p:sp>
      </p:grp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2398713" y="2870547"/>
            <a:ext cx="1847850" cy="1847850"/>
            <a:chOff x="1511" y="1445"/>
            <a:chExt cx="1164" cy="1164"/>
          </a:xfrm>
        </p:grpSpPr>
        <p:sp>
          <p:nvSpPr>
            <p:cNvPr id="39959" name="Oval 6"/>
            <p:cNvSpPr>
              <a:spLocks noChangeArrowheads="1"/>
            </p:cNvSpPr>
            <p:nvPr/>
          </p:nvSpPr>
          <p:spPr bwMode="auto">
            <a:xfrm>
              <a:off x="1511" y="1445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684" y="1816"/>
              <a:ext cx="82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Desarrollo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por Prestaciones</a:t>
              </a:r>
              <a:r>
                <a:rPr lang="en-GB" sz="1600" b="1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3848100" y="1975197"/>
            <a:ext cx="1847850" cy="1847850"/>
            <a:chOff x="2424" y="881"/>
            <a:chExt cx="1164" cy="1164"/>
          </a:xfrm>
        </p:grpSpPr>
        <p:sp>
          <p:nvSpPr>
            <p:cNvPr id="39957" name="Oval 9"/>
            <p:cNvSpPr>
              <a:spLocks noChangeArrowheads="1"/>
            </p:cNvSpPr>
            <p:nvPr/>
          </p:nvSpPr>
          <p:spPr bwMode="auto">
            <a:xfrm>
              <a:off x="2424" y="881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2597" y="1327"/>
              <a:ext cx="82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Equipos de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Prestaciones</a:t>
              </a: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5230813" y="3045172"/>
            <a:ext cx="1846262" cy="1846262"/>
            <a:chOff x="3295" y="1555"/>
            <a:chExt cx="1163" cy="1163"/>
          </a:xfrm>
        </p:grpSpPr>
        <p:sp>
          <p:nvSpPr>
            <p:cNvPr id="39955" name="Oval 12"/>
            <p:cNvSpPr>
              <a:spLocks noChangeArrowheads="1"/>
            </p:cNvSpPr>
            <p:nvPr/>
          </p:nvSpPr>
          <p:spPr bwMode="auto">
            <a:xfrm>
              <a:off x="3295" y="1555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3468" y="1728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Inspecciones</a:t>
              </a:r>
            </a:p>
          </p:txBody>
        </p:sp>
      </p:grpSp>
      <p:grpSp>
        <p:nvGrpSpPr>
          <p:cNvPr id="39943" name="Group 14"/>
          <p:cNvGrpSpPr>
            <a:grpSpLocks/>
          </p:cNvGrpSpPr>
          <p:nvPr/>
        </p:nvGrpSpPr>
        <p:grpSpPr bwMode="auto">
          <a:xfrm>
            <a:off x="6811963" y="2219672"/>
            <a:ext cx="1846262" cy="1846262"/>
            <a:chOff x="4291" y="1035"/>
            <a:chExt cx="1163" cy="1163"/>
          </a:xfrm>
        </p:grpSpPr>
        <p:sp>
          <p:nvSpPr>
            <p:cNvPr id="39953" name="Oval 15"/>
            <p:cNvSpPr>
              <a:spLocks noChangeArrowheads="1"/>
            </p:cNvSpPr>
            <p:nvPr/>
          </p:nvSpPr>
          <p:spPr bwMode="auto">
            <a:xfrm>
              <a:off x="4291" y="1035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4" name="Text Box 16"/>
            <p:cNvSpPr txBox="1">
              <a:spLocks noChangeArrowheads="1"/>
            </p:cNvSpPr>
            <p:nvPr/>
          </p:nvSpPr>
          <p:spPr bwMode="auto">
            <a:xfrm>
              <a:off x="4464" y="1208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Avance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Visible </a:t>
              </a:r>
            </a:p>
          </p:txBody>
        </p:sp>
      </p:grpSp>
      <p:grpSp>
        <p:nvGrpSpPr>
          <p:cNvPr id="39944" name="Group 17"/>
          <p:cNvGrpSpPr>
            <a:grpSpLocks/>
          </p:cNvGrpSpPr>
          <p:nvPr/>
        </p:nvGrpSpPr>
        <p:grpSpPr bwMode="auto">
          <a:xfrm>
            <a:off x="946150" y="3986559"/>
            <a:ext cx="1846263" cy="1846263"/>
            <a:chOff x="596" y="2148"/>
            <a:chExt cx="1163" cy="1163"/>
          </a:xfrm>
        </p:grpSpPr>
        <p:sp>
          <p:nvSpPr>
            <p:cNvPr id="39951" name="Oval 18"/>
            <p:cNvSpPr>
              <a:spLocks noChangeArrowheads="1"/>
            </p:cNvSpPr>
            <p:nvPr/>
          </p:nvSpPr>
          <p:spPr bwMode="auto">
            <a:xfrm>
              <a:off x="596" y="2148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2" name="Text Box 19"/>
            <p:cNvSpPr txBox="1">
              <a:spLocks noChangeArrowheads="1"/>
            </p:cNvSpPr>
            <p:nvPr/>
          </p:nvSpPr>
          <p:spPr bwMode="auto">
            <a:xfrm>
              <a:off x="769" y="2321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Propiedad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Individual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 Clases</a:t>
              </a:r>
            </a:p>
          </p:txBody>
        </p:sp>
      </p:grpSp>
      <p:grpSp>
        <p:nvGrpSpPr>
          <p:cNvPr id="39945" name="Group 20"/>
          <p:cNvGrpSpPr>
            <a:grpSpLocks/>
          </p:cNvGrpSpPr>
          <p:nvPr/>
        </p:nvGrpSpPr>
        <p:grpSpPr bwMode="auto">
          <a:xfrm>
            <a:off x="3735388" y="3977034"/>
            <a:ext cx="1846262" cy="1846263"/>
            <a:chOff x="2353" y="2142"/>
            <a:chExt cx="1163" cy="1163"/>
          </a:xfrm>
        </p:grpSpPr>
        <p:sp>
          <p:nvSpPr>
            <p:cNvPr id="39949" name="Oval 21"/>
            <p:cNvSpPr>
              <a:spLocks noChangeArrowheads="1"/>
            </p:cNvSpPr>
            <p:nvPr/>
          </p:nvSpPr>
          <p:spPr bwMode="auto">
            <a:xfrm>
              <a:off x="2353" y="2142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0" name="Text Box 22"/>
            <p:cNvSpPr txBox="1">
              <a:spLocks noChangeArrowheads="1"/>
            </p:cNvSpPr>
            <p:nvPr/>
          </p:nvSpPr>
          <p:spPr bwMode="auto">
            <a:xfrm>
              <a:off x="2526" y="2315"/>
              <a:ext cx="822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Construcción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Periódica </a:t>
              </a:r>
            </a:p>
          </p:txBody>
        </p:sp>
      </p:grpSp>
      <p:grpSp>
        <p:nvGrpSpPr>
          <p:cNvPr id="39946" name="Group 23"/>
          <p:cNvGrpSpPr>
            <a:grpSpLocks/>
          </p:cNvGrpSpPr>
          <p:nvPr/>
        </p:nvGrpSpPr>
        <p:grpSpPr bwMode="auto">
          <a:xfrm>
            <a:off x="6750050" y="4031009"/>
            <a:ext cx="1846263" cy="1846263"/>
            <a:chOff x="4252" y="2176"/>
            <a:chExt cx="1163" cy="1163"/>
          </a:xfrm>
        </p:grpSpPr>
        <p:sp>
          <p:nvSpPr>
            <p:cNvPr id="39947" name="Oval 24"/>
            <p:cNvSpPr>
              <a:spLocks noChangeArrowheads="1"/>
            </p:cNvSpPr>
            <p:nvPr/>
          </p:nvSpPr>
          <p:spPr bwMode="auto">
            <a:xfrm>
              <a:off x="4252" y="2176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48" name="Text Box 25"/>
            <p:cNvSpPr txBox="1">
              <a:spLocks noChangeArrowheads="1"/>
            </p:cNvSpPr>
            <p:nvPr/>
          </p:nvSpPr>
          <p:spPr bwMode="auto">
            <a:xfrm>
              <a:off x="4425" y="2349"/>
              <a:ext cx="822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Gestión de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Configura-ción</a:t>
              </a:r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Elija FDD si...</a:t>
            </a:r>
          </a:p>
        </p:txBody>
      </p:sp>
      <p:sp>
        <p:nvSpPr>
          <p:cNvPr id="4096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... está dispuesto a entregar cierta agilidad a cambio de un proceso claramente escalable</a:t>
            </a:r>
          </a:p>
          <a:p>
            <a:pPr marL="0" indent="0">
              <a:buNone/>
            </a:pPr>
            <a:r>
              <a:rPr lang="es-CL" noProof="0"/>
              <a:t>... su organización tiene sólidas habilidades en UML</a:t>
            </a:r>
          </a:p>
          <a:p>
            <a:pPr marL="0" indent="0">
              <a:buNone/>
            </a:pPr>
            <a:r>
              <a:rPr lang="es-CL" noProof="0"/>
              <a:t>... la mayoría de los requisitos son conocidos desde el comienzo o son más o menos estables</a:t>
            </a:r>
          </a:p>
          <a:p>
            <a:pPr marL="0" indent="0">
              <a:buNone/>
            </a:pPr>
            <a:r>
              <a:rPr lang="es-CL" noProof="0"/>
              <a:t>... usted no considera que los equipos auto-organizados son un factor crítico de éxito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39</a:t>
            </a:fld>
            <a:endParaRPr lang="es-CL" noProof="0"/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324225" y="5421313"/>
            <a:ext cx="5060950" cy="274637"/>
            <a:chOff x="2094" y="3415"/>
            <a:chExt cx="3188" cy="173"/>
          </a:xfrm>
        </p:grpSpPr>
        <p:sp>
          <p:nvSpPr>
            <p:cNvPr id="40965" name="AutoShape 4"/>
            <p:cNvSpPr>
              <a:spLocks noChangeArrowheads="1"/>
            </p:cNvSpPr>
            <p:nvPr/>
          </p:nvSpPr>
          <p:spPr bwMode="auto">
            <a:xfrm>
              <a:off x="2094" y="3415"/>
              <a:ext cx="3189" cy="150"/>
            </a:xfrm>
            <a:prstGeom prst="roundRect">
              <a:avLst>
                <a:gd name="adj" fmla="val 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2094" y="3415"/>
              <a:ext cx="31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Michael Cohn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. Selecting an Agile Process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, 21 Septiembre 2004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Un enfoque diferente para trabajar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L" noProof="0"/>
              <a:t>La inversión en tecnología de la información usualmente se hace con un estilo </a:t>
            </a:r>
            <a:r>
              <a:rPr lang="es-CL" i="1" noProof="0"/>
              <a:t>big bang</a:t>
            </a:r>
            <a:endParaRPr lang="es-CL" noProof="0"/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Adelanta los costos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Posterga beneficios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Aumenta el riesgo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Disminuye la flexibilidad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Pero lo podemos hacer mucho mejor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Invertir en forma incremental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Obtener beneficios tempranamente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Disminuir riesgo tecnológico y de negocios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Postergar decisiones de gerencia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Esto se llama desarrollo evolutivo (abreviado a evo) y fue introducido por Tom </a:t>
            </a:r>
            <a:r>
              <a:rPr lang="es-CL" noProof="0" err="1"/>
              <a:t>Gilb</a:t>
            </a:r>
            <a:r>
              <a:rPr lang="es-CL" noProof="0"/>
              <a:t> en 1989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4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Comparación de XP y FDD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Ambos métodos están basados en desarrollo evolutivo</a:t>
            </a:r>
          </a:p>
          <a:p>
            <a:pPr marL="0" indent="0">
              <a:buNone/>
            </a:pPr>
            <a:r>
              <a:rPr lang="es-CL" noProof="0"/>
              <a:t>Los dos métodos son “livianos”, pero XP es más: sin documentación del código y con revisiones informales</a:t>
            </a:r>
          </a:p>
          <a:p>
            <a:pPr marL="0" indent="0">
              <a:buNone/>
            </a:pPr>
            <a:r>
              <a:rPr lang="es-CL" noProof="0"/>
              <a:t>XP es mejor si hay requisitos cambiantes o mal definidos</a:t>
            </a:r>
          </a:p>
          <a:p>
            <a:pPr marL="0" indent="0">
              <a:buNone/>
            </a:pPr>
            <a:r>
              <a:rPr lang="es-CL" noProof="0"/>
              <a:t>FDD tiene mejor escalabilidad a proyectos grandes</a:t>
            </a:r>
          </a:p>
          <a:p>
            <a:pPr marL="0" indent="0">
              <a:buNone/>
            </a:pPr>
            <a:r>
              <a:rPr lang="es-CL" noProof="0"/>
              <a:t>FDD incluye seguimiento y reporte del estado del proyecto: mantiene calmados a los gerentes</a:t>
            </a:r>
          </a:p>
          <a:p>
            <a:pPr marL="0" indent="0">
              <a:buNone/>
            </a:pPr>
            <a:r>
              <a:rPr lang="es-CL" noProof="0"/>
              <a:t>FDD permite variabilidad en la experiencia de los miembros, pero puede dejar a los menos expertos esperando al programador líder</a:t>
            </a:r>
          </a:p>
          <a:p>
            <a:pPr marL="0" indent="0">
              <a:buNone/>
            </a:pPr>
            <a:r>
              <a:rPr lang="es-CL" noProof="0"/>
              <a:t>Ambas requieren mucha disciplina y un buen gerente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40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Crystal Clear</a:t>
            </a:r>
            <a:endParaRPr lang="es-CL" noProof="0" dirty="0"/>
          </a:p>
        </p:txBody>
      </p:sp>
      <p:sp>
        <p:nvSpPr>
          <p:cNvPr id="43011" name="Rectangle 8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noProof="0" dirty="0"/>
              <a:t>Filosofía </a:t>
            </a:r>
            <a:r>
              <a:rPr lang="es-CL" noProof="0" dirty="0" err="1"/>
              <a:t>Crystal</a:t>
            </a:r>
            <a:endParaRPr lang="es-CL" noProof="0" dirty="0"/>
          </a:p>
          <a:p>
            <a:pPr lvl="1"/>
            <a:r>
              <a:rPr lang="es-CL" noProof="0" dirty="0"/>
              <a:t>Fuerte en comunicaciones</a:t>
            </a:r>
          </a:p>
          <a:p>
            <a:pPr lvl="1"/>
            <a:r>
              <a:rPr lang="es-CL" noProof="0" dirty="0"/>
              <a:t>Liviano en entregables</a:t>
            </a:r>
          </a:p>
          <a:p>
            <a:pPr lvl="1"/>
            <a:r>
              <a:rPr lang="es-CL" noProof="0" dirty="0"/>
              <a:t>Vías de comunicación cortas, ricas e informales</a:t>
            </a:r>
          </a:p>
          <a:p>
            <a:pPr lvl="1"/>
            <a:r>
              <a:rPr lang="es-CL" noProof="0" dirty="0"/>
              <a:t>Entregar frecuentemente</a:t>
            </a:r>
          </a:p>
          <a:p>
            <a:pPr lvl="1"/>
            <a:r>
              <a:rPr lang="es-CL" noProof="0" dirty="0"/>
              <a:t>Reducir el esfuerzo indirecto (</a:t>
            </a:r>
            <a:r>
              <a:rPr lang="es-CL" i="1" noProof="0" dirty="0" err="1"/>
              <a:t>overhead</a:t>
            </a:r>
            <a:r>
              <a:rPr lang="es-CL" noProof="0" dirty="0"/>
              <a:t>)</a:t>
            </a:r>
          </a:p>
          <a:p>
            <a:pPr lvl="1"/>
            <a:r>
              <a:rPr lang="es-CL" noProof="0" dirty="0"/>
              <a:t>Usar las habilidades naturales de la gente (hablar, buscar), pero cuidado con las debilidades (descuido, indisciplina)</a:t>
            </a:r>
          </a:p>
          <a:p>
            <a:pPr lvl="1"/>
            <a:r>
              <a:rPr lang="es-CL" noProof="0" dirty="0"/>
              <a:t>Aprender individualmente y como equipo</a:t>
            </a: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5805889" y="6356350"/>
            <a:ext cx="3095740" cy="36576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9pPr>
          </a:lstStyle>
          <a:p>
            <a:r>
              <a:rPr lang="en-US"/>
              <a:t>Introducción a la Gestión de Calidad</a:t>
            </a:r>
            <a:endParaRPr lang="es-CL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9pPr>
          </a:lstStyle>
          <a:p>
            <a:r>
              <a:rPr lang="es-CL"/>
              <a:t>DCC – U. Chile </a:t>
            </a:r>
            <a:endParaRPr lang="es-CL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323528" y="6356350"/>
            <a:ext cx="2274359" cy="36576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9pPr>
          </a:lstStyle>
          <a:p>
            <a:fld id="{7F4B1FAA-A740-404F-BBC5-7C153B666279}" type="slidenum">
              <a:rPr lang="es-CL" smtClean="0"/>
              <a:pPr/>
              <a:t>41</a:t>
            </a:fld>
            <a:endParaRPr lang="es-CL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02DC750-E502-9844-BE2E-5978899BDC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606" y="1999456"/>
            <a:ext cx="345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1889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7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Crystal Clear: Uno de una familia de métodos</a:t>
            </a:r>
            <a:endParaRPr lang="es-CL" noProof="0" dirty="0"/>
          </a:p>
        </p:txBody>
      </p:sp>
      <p:sp>
        <p:nvSpPr>
          <p:cNvPr id="44035" name="Rectangle 378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CL" noProof="0" dirty="0"/>
              <a:t>Riesgo caracterizado por</a:t>
            </a:r>
          </a:p>
          <a:p>
            <a:pPr lvl="1"/>
            <a:r>
              <a:rPr lang="es-CL" noProof="0" dirty="0"/>
              <a:t>C comodidad</a:t>
            </a:r>
          </a:p>
          <a:p>
            <a:pPr lvl="1"/>
            <a:r>
              <a:rPr lang="es-CL" noProof="0" dirty="0"/>
              <a:t>D pérdida de dinero disponible</a:t>
            </a:r>
          </a:p>
          <a:p>
            <a:pPr lvl="1"/>
            <a:r>
              <a:rPr lang="es-CL" noProof="0" dirty="0"/>
              <a:t>E pérdida de dinero esencial</a:t>
            </a:r>
          </a:p>
          <a:p>
            <a:pPr lvl="1"/>
            <a:r>
              <a:rPr lang="es-CL" noProof="0" dirty="0"/>
              <a:t>L pérdida de vida</a:t>
            </a:r>
          </a:p>
          <a:p>
            <a:r>
              <a:rPr lang="es-CL" noProof="0" dirty="0"/>
              <a:t>Según el perfil de riesgo se elije el </a:t>
            </a:r>
            <a:r>
              <a:rPr lang="es-CL" noProof="0" dirty="0" err="1"/>
              <a:t>Crystal</a:t>
            </a:r>
            <a:r>
              <a:rPr lang="es-CL" noProof="0" dirty="0"/>
              <a:t> que corresponda</a:t>
            </a:r>
          </a:p>
          <a:p>
            <a:r>
              <a:rPr lang="es-CL" noProof="0" dirty="0"/>
              <a:t>Para </a:t>
            </a:r>
            <a:r>
              <a:rPr lang="es-CL" noProof="0" dirty="0" err="1"/>
              <a:t>Forum</a:t>
            </a:r>
            <a:r>
              <a:rPr lang="es-CL" noProof="0" dirty="0"/>
              <a:t>, </a:t>
            </a:r>
            <a:r>
              <a:rPr lang="es-CL" noProof="0" dirty="0" err="1"/>
              <a:t>Crystal</a:t>
            </a:r>
            <a:r>
              <a:rPr lang="es-CL" noProof="0" dirty="0"/>
              <a:t> Clear extendido a E8 debiera ser suficiente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3765DF1-7FFA-4A40-BBCF-F2A5B6E1D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grpSp>
        <p:nvGrpSpPr>
          <p:cNvPr id="44037" name="Group 3"/>
          <p:cNvGrpSpPr>
            <a:grpSpLocks/>
          </p:cNvGrpSpPr>
          <p:nvPr/>
        </p:nvGrpSpPr>
        <p:grpSpPr bwMode="auto">
          <a:xfrm>
            <a:off x="5072063" y="2060848"/>
            <a:ext cx="3492500" cy="3246437"/>
            <a:chOff x="3315" y="1156"/>
            <a:chExt cx="2200" cy="2045"/>
          </a:xfrm>
        </p:grpSpPr>
        <p:sp>
          <p:nvSpPr>
            <p:cNvPr id="44041" name="AutoShape 4"/>
            <p:cNvSpPr>
              <a:spLocks noChangeArrowheads="1"/>
            </p:cNvSpPr>
            <p:nvPr/>
          </p:nvSpPr>
          <p:spPr bwMode="auto">
            <a:xfrm>
              <a:off x="3321" y="1552"/>
              <a:ext cx="2038" cy="1370"/>
            </a:xfrm>
            <a:prstGeom prst="roundRect">
              <a:avLst>
                <a:gd name="adj" fmla="val 69"/>
              </a:avLst>
            </a:prstGeom>
            <a:gradFill rotWithShape="0">
              <a:gsLst>
                <a:gs pos="0">
                  <a:srgbClr val="DADADA"/>
                </a:gs>
                <a:gs pos="100000">
                  <a:srgbClr val="FFFFFF"/>
                </a:gs>
              </a:gsLst>
              <a:lin ang="8100000" scaled="1"/>
            </a:gra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42" name="AutoShape 5"/>
            <p:cNvSpPr>
              <a:spLocks noChangeArrowheads="1"/>
            </p:cNvSpPr>
            <p:nvPr/>
          </p:nvSpPr>
          <p:spPr bwMode="auto">
            <a:xfrm>
              <a:off x="4881" y="1513"/>
              <a:ext cx="499" cy="1545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44043" name="Group 6"/>
            <p:cNvGrpSpPr>
              <a:grpSpLocks/>
            </p:cNvGrpSpPr>
            <p:nvPr/>
          </p:nvGrpSpPr>
          <p:grpSpPr bwMode="auto">
            <a:xfrm>
              <a:off x="4992" y="2887"/>
              <a:ext cx="313" cy="172"/>
              <a:chOff x="4992" y="2887"/>
              <a:chExt cx="313" cy="172"/>
            </a:xfrm>
          </p:grpSpPr>
          <p:sp>
            <p:nvSpPr>
              <p:cNvPr id="44390" name="AutoShape 7"/>
              <p:cNvSpPr>
                <a:spLocks noChangeArrowheads="1"/>
              </p:cNvSpPr>
              <p:nvPr/>
            </p:nvSpPr>
            <p:spPr bwMode="auto">
              <a:xfrm>
                <a:off x="4992" y="2887"/>
                <a:ext cx="314" cy="173"/>
              </a:xfrm>
              <a:prstGeom prst="roundRect">
                <a:avLst>
                  <a:gd name="adj" fmla="val 579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391" name="Group 8"/>
              <p:cNvGrpSpPr>
                <a:grpSpLocks/>
              </p:cNvGrpSpPr>
              <p:nvPr/>
            </p:nvGrpSpPr>
            <p:grpSpPr bwMode="auto">
              <a:xfrm>
                <a:off x="4992" y="2887"/>
                <a:ext cx="307" cy="165"/>
                <a:chOff x="4992" y="2887"/>
                <a:chExt cx="307" cy="165"/>
              </a:xfrm>
            </p:grpSpPr>
            <p:sp>
              <p:nvSpPr>
                <p:cNvPr id="44392" name="AutoShape 9"/>
                <p:cNvSpPr>
                  <a:spLocks noChangeArrowheads="1"/>
                </p:cNvSpPr>
                <p:nvPr/>
              </p:nvSpPr>
              <p:spPr bwMode="auto">
                <a:xfrm>
                  <a:off x="4992" y="2887"/>
                  <a:ext cx="308" cy="166"/>
                </a:xfrm>
                <a:prstGeom prst="roundRect">
                  <a:avLst>
                    <a:gd name="adj" fmla="val 60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393" name="Group 10"/>
                <p:cNvGrpSpPr>
                  <a:grpSpLocks/>
                </p:cNvGrpSpPr>
                <p:nvPr/>
              </p:nvGrpSpPr>
              <p:grpSpPr bwMode="auto">
                <a:xfrm>
                  <a:off x="4992" y="2887"/>
                  <a:ext cx="302" cy="159"/>
                  <a:chOff x="4992" y="2887"/>
                  <a:chExt cx="302" cy="159"/>
                </a:xfrm>
              </p:grpSpPr>
              <p:sp>
                <p:nvSpPr>
                  <p:cNvPr id="44394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2887"/>
                    <a:ext cx="303" cy="160"/>
                  </a:xfrm>
                  <a:prstGeom prst="roundRect">
                    <a:avLst>
                      <a:gd name="adj" fmla="val 62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39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4992" y="2887"/>
                    <a:ext cx="297" cy="155"/>
                    <a:chOff x="4992" y="2887"/>
                    <a:chExt cx="297" cy="155"/>
                  </a:xfrm>
                </p:grpSpPr>
                <p:sp>
                  <p:nvSpPr>
                    <p:cNvPr id="4439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2" y="2887"/>
                      <a:ext cx="298" cy="156"/>
                    </a:xfrm>
                    <a:prstGeom prst="roundRect">
                      <a:avLst>
                        <a:gd name="adj" fmla="val 63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397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2" y="2887"/>
                      <a:ext cx="292" cy="151"/>
                      <a:chOff x="4992" y="2887"/>
                      <a:chExt cx="292" cy="151"/>
                    </a:xfrm>
                  </p:grpSpPr>
                  <p:sp>
                    <p:nvSpPr>
                      <p:cNvPr id="44398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92" y="2887"/>
                        <a:ext cx="293" cy="152"/>
                      </a:xfrm>
                      <a:prstGeom prst="roundRect">
                        <a:avLst>
                          <a:gd name="adj" fmla="val 65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9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92" y="2887"/>
                        <a:ext cx="289" cy="149"/>
                        <a:chOff x="4992" y="2887"/>
                        <a:chExt cx="289" cy="149"/>
                      </a:xfrm>
                    </p:grpSpPr>
                    <p:sp>
                      <p:nvSpPr>
                        <p:cNvPr id="44400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92" y="2887"/>
                          <a:ext cx="290" cy="150"/>
                        </a:xfrm>
                        <a:prstGeom prst="roundRect">
                          <a:avLst>
                            <a:gd name="adj" fmla="val 66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401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92" y="2887"/>
                          <a:ext cx="287" cy="147"/>
                          <a:chOff x="4992" y="2887"/>
                          <a:chExt cx="287" cy="147"/>
                        </a:xfrm>
                      </p:grpSpPr>
                      <p:sp>
                        <p:nvSpPr>
                          <p:cNvPr id="44402" name="AutoShap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92" y="2887"/>
                            <a:ext cx="288" cy="148"/>
                          </a:xfrm>
                          <a:prstGeom prst="roundRect">
                            <a:avLst>
                              <a:gd name="adj" fmla="val 671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403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92" y="2887"/>
                            <a:ext cx="285" cy="145"/>
                            <a:chOff x="4992" y="2887"/>
                            <a:chExt cx="285" cy="145"/>
                          </a:xfrm>
                        </p:grpSpPr>
                        <p:sp>
                          <p:nvSpPr>
                            <p:cNvPr id="44404" name="AutoShap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92" y="2887"/>
                              <a:ext cx="286" cy="146"/>
                            </a:xfrm>
                            <a:prstGeom prst="roundRect">
                              <a:avLst>
                                <a:gd name="adj" fmla="val 681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grpSp>
                          <p:nvGrpSpPr>
                            <p:cNvPr id="44405" name="Group 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992" y="2887"/>
                              <a:ext cx="284" cy="144"/>
                              <a:chOff x="4992" y="2887"/>
                              <a:chExt cx="284" cy="144"/>
                            </a:xfrm>
                          </p:grpSpPr>
                          <p:sp>
                            <p:nvSpPr>
                              <p:cNvPr id="44406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992" y="2887"/>
                                <a:ext cx="285" cy="145"/>
                              </a:xfrm>
                              <a:prstGeom prst="roundRect">
                                <a:avLst>
                                  <a:gd name="adj" fmla="val 694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/>
                              </a:p>
                            </p:txBody>
                          </p:sp>
                          <p:sp>
                            <p:nvSpPr>
                              <p:cNvPr id="44407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992" y="2887"/>
                                <a:ext cx="285" cy="144"/>
                              </a:xfrm>
                              <a:prstGeom prst="roundRect">
                                <a:avLst>
                                  <a:gd name="adj" fmla="val 694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90000" tIns="46800" rIns="90000" bIns="46800">
                                <a:spAutoFit/>
                              </a:bodyPr>
                              <a:lstStyle/>
                              <a:p>
                                <a:pPr algn="ctr" eaLnBrk="1" hangingPunct="1">
                                  <a:lnSpc>
                                    <a:spcPct val="80000"/>
                                  </a:lnSpc>
                                  <a:buClr>
                                    <a:srgbClr val="000000"/>
                                  </a:buClr>
                                  <a:buSzPct val="100000"/>
                                  <a:buFont typeface="Times New Roman" pitchFamily="18" charset="0"/>
                                  <a:buNone/>
                                  <a:tabLst>
                                    <a:tab pos="0" algn="l"/>
                                    <a:tab pos="447675" algn="l"/>
                                    <a:tab pos="896938" algn="l"/>
                                    <a:tab pos="1346200" algn="l"/>
                                    <a:tab pos="1795463" algn="l"/>
                                    <a:tab pos="2244725" algn="l"/>
                                    <a:tab pos="2693988" algn="l"/>
                                    <a:tab pos="3143250" algn="l"/>
                                    <a:tab pos="3592513" algn="l"/>
                                    <a:tab pos="4041775" algn="l"/>
                                    <a:tab pos="4491038" algn="l"/>
                                    <a:tab pos="4940300" algn="l"/>
                                    <a:tab pos="5389563" algn="l"/>
                                    <a:tab pos="5838825" algn="l"/>
                                    <a:tab pos="6288088" algn="l"/>
                                    <a:tab pos="6737350" algn="l"/>
                                    <a:tab pos="7186613" algn="l"/>
                                    <a:tab pos="7635875" algn="l"/>
                                    <a:tab pos="8085138" algn="l"/>
                                    <a:tab pos="8534400" algn="l"/>
                                    <a:tab pos="8983663" algn="l"/>
                                  </a:tabLst>
                                </a:pPr>
                                <a:r>
                                  <a:rPr lang="en-GB" sz="2000" b="1" i="1">
                                    <a:solidFill>
                                      <a:schemeClr val="tx1"/>
                                    </a:solidFill>
                                  </a:rPr>
                                  <a:t>Red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  <p:sp>
          <p:nvSpPr>
            <p:cNvPr id="44044" name="AutoShape 25"/>
            <p:cNvSpPr>
              <a:spLocks noChangeArrowheads="1"/>
            </p:cNvSpPr>
            <p:nvPr/>
          </p:nvSpPr>
          <p:spPr bwMode="auto">
            <a:xfrm>
              <a:off x="4349" y="1513"/>
              <a:ext cx="516" cy="1584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45" name="AutoShape 26"/>
            <p:cNvSpPr>
              <a:spLocks noChangeArrowheads="1"/>
            </p:cNvSpPr>
            <p:nvPr/>
          </p:nvSpPr>
          <p:spPr bwMode="auto">
            <a:xfrm>
              <a:off x="3832" y="1513"/>
              <a:ext cx="517" cy="162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46" name="AutoShape 27"/>
            <p:cNvSpPr>
              <a:spLocks noChangeArrowheads="1"/>
            </p:cNvSpPr>
            <p:nvPr/>
          </p:nvSpPr>
          <p:spPr bwMode="auto">
            <a:xfrm>
              <a:off x="3316" y="1977"/>
              <a:ext cx="516" cy="1198"/>
            </a:xfrm>
            <a:prstGeom prst="roundRect">
              <a:avLst>
                <a:gd name="adj" fmla="val 16667"/>
              </a:avLst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381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44047" name="Group 28"/>
            <p:cNvGrpSpPr>
              <a:grpSpLocks/>
            </p:cNvGrpSpPr>
            <p:nvPr/>
          </p:nvGrpSpPr>
          <p:grpSpPr bwMode="auto">
            <a:xfrm>
              <a:off x="3316" y="1156"/>
              <a:ext cx="2199" cy="1759"/>
              <a:chOff x="3316" y="1156"/>
              <a:chExt cx="2199" cy="1759"/>
            </a:xfrm>
          </p:grpSpPr>
          <p:sp>
            <p:nvSpPr>
              <p:cNvPr id="44388" name="Line 29"/>
              <p:cNvSpPr>
                <a:spLocks noChangeShapeType="1"/>
              </p:cNvSpPr>
              <p:nvPr/>
            </p:nvSpPr>
            <p:spPr bwMode="auto">
              <a:xfrm>
                <a:off x="3325" y="1156"/>
                <a:ext cx="1" cy="1759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Line 30"/>
              <p:cNvSpPr>
                <a:spLocks noChangeShapeType="1"/>
              </p:cNvSpPr>
              <p:nvPr/>
            </p:nvSpPr>
            <p:spPr bwMode="auto">
              <a:xfrm flipH="1">
                <a:off x="3315" y="2915"/>
                <a:ext cx="220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8" name="AutoShape 31"/>
            <p:cNvSpPr>
              <a:spLocks noChangeArrowheads="1"/>
            </p:cNvSpPr>
            <p:nvPr/>
          </p:nvSpPr>
          <p:spPr bwMode="auto">
            <a:xfrm>
              <a:off x="3321" y="1548"/>
              <a:ext cx="505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49" name="AutoShape 32"/>
            <p:cNvSpPr>
              <a:spLocks noChangeArrowheads="1"/>
            </p:cNvSpPr>
            <p:nvPr/>
          </p:nvSpPr>
          <p:spPr bwMode="auto">
            <a:xfrm>
              <a:off x="3321" y="2006"/>
              <a:ext cx="505" cy="456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0" name="AutoShape 33"/>
            <p:cNvSpPr>
              <a:spLocks noChangeArrowheads="1"/>
            </p:cNvSpPr>
            <p:nvPr/>
          </p:nvSpPr>
          <p:spPr bwMode="auto">
            <a:xfrm>
              <a:off x="3321" y="2466"/>
              <a:ext cx="505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1" name="AutoShape 34"/>
            <p:cNvSpPr>
              <a:spLocks noChangeArrowheads="1"/>
            </p:cNvSpPr>
            <p:nvPr/>
          </p:nvSpPr>
          <p:spPr bwMode="auto">
            <a:xfrm>
              <a:off x="3833" y="1548"/>
              <a:ext cx="504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2" name="AutoShape 35"/>
            <p:cNvSpPr>
              <a:spLocks noChangeArrowheads="1"/>
            </p:cNvSpPr>
            <p:nvPr/>
          </p:nvSpPr>
          <p:spPr bwMode="auto">
            <a:xfrm>
              <a:off x="3833" y="2006"/>
              <a:ext cx="504" cy="456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3" name="AutoShape 36"/>
            <p:cNvSpPr>
              <a:spLocks noChangeArrowheads="1"/>
            </p:cNvSpPr>
            <p:nvPr/>
          </p:nvSpPr>
          <p:spPr bwMode="auto">
            <a:xfrm>
              <a:off x="3833" y="2466"/>
              <a:ext cx="504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4" name="AutoShape 37"/>
            <p:cNvSpPr>
              <a:spLocks noChangeArrowheads="1"/>
            </p:cNvSpPr>
            <p:nvPr/>
          </p:nvSpPr>
          <p:spPr bwMode="auto">
            <a:xfrm>
              <a:off x="4345" y="1548"/>
              <a:ext cx="505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5" name="AutoShape 38"/>
            <p:cNvSpPr>
              <a:spLocks noChangeArrowheads="1"/>
            </p:cNvSpPr>
            <p:nvPr/>
          </p:nvSpPr>
          <p:spPr bwMode="auto">
            <a:xfrm>
              <a:off x="4345" y="2006"/>
              <a:ext cx="505" cy="456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6" name="AutoShape 39"/>
            <p:cNvSpPr>
              <a:spLocks noChangeArrowheads="1"/>
            </p:cNvSpPr>
            <p:nvPr/>
          </p:nvSpPr>
          <p:spPr bwMode="auto">
            <a:xfrm>
              <a:off x="4345" y="2466"/>
              <a:ext cx="505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7" name="AutoShape 40"/>
            <p:cNvSpPr>
              <a:spLocks noChangeArrowheads="1"/>
            </p:cNvSpPr>
            <p:nvPr/>
          </p:nvSpPr>
          <p:spPr bwMode="auto">
            <a:xfrm>
              <a:off x="4856" y="1548"/>
              <a:ext cx="505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8" name="AutoShape 41"/>
            <p:cNvSpPr>
              <a:spLocks noChangeArrowheads="1"/>
            </p:cNvSpPr>
            <p:nvPr/>
          </p:nvSpPr>
          <p:spPr bwMode="auto">
            <a:xfrm>
              <a:off x="4856" y="2006"/>
              <a:ext cx="505" cy="456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59" name="AutoShape 42"/>
            <p:cNvSpPr>
              <a:spLocks noChangeArrowheads="1"/>
            </p:cNvSpPr>
            <p:nvPr/>
          </p:nvSpPr>
          <p:spPr bwMode="auto">
            <a:xfrm>
              <a:off x="4856" y="2466"/>
              <a:ext cx="505" cy="455"/>
            </a:xfrm>
            <a:prstGeom prst="roundRect">
              <a:avLst>
                <a:gd name="adj" fmla="val 218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44060" name="Group 43"/>
            <p:cNvGrpSpPr>
              <a:grpSpLocks/>
            </p:cNvGrpSpPr>
            <p:nvPr/>
          </p:nvGrpSpPr>
          <p:grpSpPr bwMode="auto">
            <a:xfrm>
              <a:off x="3327" y="2733"/>
              <a:ext cx="299" cy="198"/>
              <a:chOff x="3327" y="2733"/>
              <a:chExt cx="299" cy="198"/>
            </a:xfrm>
          </p:grpSpPr>
          <p:sp>
            <p:nvSpPr>
              <p:cNvPr id="44372" name="AutoShape 44"/>
              <p:cNvSpPr>
                <a:spLocks noChangeArrowheads="1"/>
              </p:cNvSpPr>
              <p:nvPr/>
            </p:nvSpPr>
            <p:spPr bwMode="auto">
              <a:xfrm>
                <a:off x="3327" y="2733"/>
                <a:ext cx="300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373" name="Group 45"/>
              <p:cNvGrpSpPr>
                <a:grpSpLocks/>
              </p:cNvGrpSpPr>
              <p:nvPr/>
            </p:nvGrpSpPr>
            <p:grpSpPr bwMode="auto">
              <a:xfrm>
                <a:off x="3327" y="2734"/>
                <a:ext cx="293" cy="192"/>
                <a:chOff x="3327" y="2734"/>
                <a:chExt cx="293" cy="192"/>
              </a:xfrm>
            </p:grpSpPr>
            <p:sp>
              <p:nvSpPr>
                <p:cNvPr id="44374" name="AutoShape 46"/>
                <p:cNvSpPr>
                  <a:spLocks noChangeArrowheads="1"/>
                </p:cNvSpPr>
                <p:nvPr/>
              </p:nvSpPr>
              <p:spPr bwMode="auto">
                <a:xfrm>
                  <a:off x="3327" y="2734"/>
                  <a:ext cx="294" cy="193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375" name="Group 47"/>
                <p:cNvGrpSpPr>
                  <a:grpSpLocks/>
                </p:cNvGrpSpPr>
                <p:nvPr/>
              </p:nvGrpSpPr>
              <p:grpSpPr bwMode="auto">
                <a:xfrm>
                  <a:off x="3327" y="2734"/>
                  <a:ext cx="288" cy="187"/>
                  <a:chOff x="3327" y="2734"/>
                  <a:chExt cx="288" cy="187"/>
                </a:xfrm>
              </p:grpSpPr>
              <p:sp>
                <p:nvSpPr>
                  <p:cNvPr id="44376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327" y="2734"/>
                    <a:ext cx="289" cy="188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37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327" y="2734"/>
                    <a:ext cx="284" cy="183"/>
                    <a:chOff x="3327" y="2734"/>
                    <a:chExt cx="284" cy="183"/>
                  </a:xfrm>
                </p:grpSpPr>
                <p:sp>
                  <p:nvSpPr>
                    <p:cNvPr id="44378" name="AutoShap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7" y="2734"/>
                      <a:ext cx="285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379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7" y="2734"/>
                      <a:ext cx="281" cy="180"/>
                      <a:chOff x="3327" y="2734"/>
                      <a:chExt cx="281" cy="180"/>
                    </a:xfrm>
                  </p:grpSpPr>
                  <p:sp>
                    <p:nvSpPr>
                      <p:cNvPr id="44380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27" y="2734"/>
                        <a:ext cx="282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81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27" y="2734"/>
                        <a:ext cx="279" cy="179"/>
                        <a:chOff x="3327" y="2734"/>
                        <a:chExt cx="279" cy="179"/>
                      </a:xfrm>
                    </p:grpSpPr>
                    <p:sp>
                      <p:nvSpPr>
                        <p:cNvPr id="44382" name="AutoShape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27" y="2734"/>
                          <a:ext cx="280" cy="180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383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27" y="2734"/>
                          <a:ext cx="278" cy="177"/>
                          <a:chOff x="3327" y="2734"/>
                          <a:chExt cx="278" cy="177"/>
                        </a:xfrm>
                      </p:grpSpPr>
                      <p:sp>
                        <p:nvSpPr>
                          <p:cNvPr id="4438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27" y="2734"/>
                            <a:ext cx="279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385" name="Group 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7" y="2734"/>
                            <a:ext cx="278" cy="177"/>
                            <a:chOff x="3327" y="2734"/>
                            <a:chExt cx="278" cy="177"/>
                          </a:xfrm>
                        </p:grpSpPr>
                        <p:sp>
                          <p:nvSpPr>
                            <p:cNvPr id="44386" name="AutoShape 5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7" y="2734"/>
                              <a:ext cx="279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387" name="AutoShape 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7" y="2734"/>
                              <a:ext cx="279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C6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1" name="Group 60"/>
            <p:cNvGrpSpPr>
              <a:grpSpLocks/>
            </p:cNvGrpSpPr>
            <p:nvPr/>
          </p:nvGrpSpPr>
          <p:grpSpPr bwMode="auto">
            <a:xfrm>
              <a:off x="3804" y="2733"/>
              <a:ext cx="367" cy="198"/>
              <a:chOff x="3804" y="2733"/>
              <a:chExt cx="367" cy="198"/>
            </a:xfrm>
          </p:grpSpPr>
          <p:sp>
            <p:nvSpPr>
              <p:cNvPr id="44356" name="AutoShape 61"/>
              <p:cNvSpPr>
                <a:spLocks noChangeArrowheads="1"/>
              </p:cNvSpPr>
              <p:nvPr/>
            </p:nvSpPr>
            <p:spPr bwMode="auto">
              <a:xfrm>
                <a:off x="3804" y="2733"/>
                <a:ext cx="368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357" name="Group 62"/>
              <p:cNvGrpSpPr>
                <a:grpSpLocks/>
              </p:cNvGrpSpPr>
              <p:nvPr/>
            </p:nvGrpSpPr>
            <p:grpSpPr bwMode="auto">
              <a:xfrm>
                <a:off x="3804" y="2734"/>
                <a:ext cx="361" cy="192"/>
                <a:chOff x="3804" y="2734"/>
                <a:chExt cx="361" cy="192"/>
              </a:xfrm>
            </p:grpSpPr>
            <p:sp>
              <p:nvSpPr>
                <p:cNvPr id="44358" name="AutoShape 63"/>
                <p:cNvSpPr>
                  <a:spLocks noChangeArrowheads="1"/>
                </p:cNvSpPr>
                <p:nvPr/>
              </p:nvSpPr>
              <p:spPr bwMode="auto">
                <a:xfrm>
                  <a:off x="3804" y="2734"/>
                  <a:ext cx="362" cy="193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359" name="Group 64"/>
                <p:cNvGrpSpPr>
                  <a:grpSpLocks/>
                </p:cNvGrpSpPr>
                <p:nvPr/>
              </p:nvGrpSpPr>
              <p:grpSpPr bwMode="auto">
                <a:xfrm>
                  <a:off x="3804" y="2734"/>
                  <a:ext cx="356" cy="187"/>
                  <a:chOff x="3804" y="2734"/>
                  <a:chExt cx="356" cy="187"/>
                </a:xfrm>
              </p:grpSpPr>
              <p:sp>
                <p:nvSpPr>
                  <p:cNvPr id="44360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2734"/>
                    <a:ext cx="357" cy="188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361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804" y="2734"/>
                    <a:ext cx="352" cy="183"/>
                    <a:chOff x="3804" y="2734"/>
                    <a:chExt cx="352" cy="183"/>
                  </a:xfrm>
                </p:grpSpPr>
                <p:sp>
                  <p:nvSpPr>
                    <p:cNvPr id="44362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2734"/>
                      <a:ext cx="353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363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4" y="2734"/>
                      <a:ext cx="348" cy="180"/>
                      <a:chOff x="3804" y="2734"/>
                      <a:chExt cx="348" cy="180"/>
                    </a:xfrm>
                  </p:grpSpPr>
                  <p:sp>
                    <p:nvSpPr>
                      <p:cNvPr id="44364" name="AutoShap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4" y="2734"/>
                        <a:ext cx="349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6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04" y="2734"/>
                        <a:ext cx="346" cy="179"/>
                        <a:chOff x="3804" y="2734"/>
                        <a:chExt cx="346" cy="179"/>
                      </a:xfrm>
                    </p:grpSpPr>
                    <p:sp>
                      <p:nvSpPr>
                        <p:cNvPr id="44366" name="AutoShap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4" y="2734"/>
                          <a:ext cx="347" cy="180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367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04" y="2734"/>
                          <a:ext cx="345" cy="177"/>
                          <a:chOff x="3804" y="2734"/>
                          <a:chExt cx="345" cy="177"/>
                        </a:xfrm>
                      </p:grpSpPr>
                      <p:sp>
                        <p:nvSpPr>
                          <p:cNvPr id="44368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4" y="2734"/>
                            <a:ext cx="346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369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04" y="2734"/>
                            <a:ext cx="345" cy="177"/>
                            <a:chOff x="3804" y="2734"/>
                            <a:chExt cx="345" cy="177"/>
                          </a:xfrm>
                        </p:grpSpPr>
                        <p:sp>
                          <p:nvSpPr>
                            <p:cNvPr id="44370" name="AutoShape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2734"/>
                              <a:ext cx="346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371" name="AutoShape 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2734"/>
                              <a:ext cx="345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C20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2" name="Group 77"/>
            <p:cNvGrpSpPr>
              <a:grpSpLocks/>
            </p:cNvGrpSpPr>
            <p:nvPr/>
          </p:nvGrpSpPr>
          <p:grpSpPr bwMode="auto">
            <a:xfrm>
              <a:off x="4318" y="2733"/>
              <a:ext cx="367" cy="198"/>
              <a:chOff x="4318" y="2733"/>
              <a:chExt cx="367" cy="198"/>
            </a:xfrm>
          </p:grpSpPr>
          <p:sp>
            <p:nvSpPr>
              <p:cNvPr id="44340" name="AutoShape 78"/>
              <p:cNvSpPr>
                <a:spLocks noChangeArrowheads="1"/>
              </p:cNvSpPr>
              <p:nvPr/>
            </p:nvSpPr>
            <p:spPr bwMode="auto">
              <a:xfrm>
                <a:off x="4318" y="2733"/>
                <a:ext cx="368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341" name="Group 79"/>
              <p:cNvGrpSpPr>
                <a:grpSpLocks/>
              </p:cNvGrpSpPr>
              <p:nvPr/>
            </p:nvGrpSpPr>
            <p:grpSpPr bwMode="auto">
              <a:xfrm>
                <a:off x="4318" y="2734"/>
                <a:ext cx="361" cy="192"/>
                <a:chOff x="4318" y="2734"/>
                <a:chExt cx="361" cy="192"/>
              </a:xfrm>
            </p:grpSpPr>
            <p:sp>
              <p:nvSpPr>
                <p:cNvPr id="44342" name="AutoShape 80"/>
                <p:cNvSpPr>
                  <a:spLocks noChangeArrowheads="1"/>
                </p:cNvSpPr>
                <p:nvPr/>
              </p:nvSpPr>
              <p:spPr bwMode="auto">
                <a:xfrm>
                  <a:off x="4318" y="2734"/>
                  <a:ext cx="362" cy="193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343" name="Group 81"/>
                <p:cNvGrpSpPr>
                  <a:grpSpLocks/>
                </p:cNvGrpSpPr>
                <p:nvPr/>
              </p:nvGrpSpPr>
              <p:grpSpPr bwMode="auto">
                <a:xfrm>
                  <a:off x="4318" y="2734"/>
                  <a:ext cx="358" cy="187"/>
                  <a:chOff x="4318" y="2734"/>
                  <a:chExt cx="358" cy="187"/>
                </a:xfrm>
              </p:grpSpPr>
              <p:sp>
                <p:nvSpPr>
                  <p:cNvPr id="44344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4318" y="2734"/>
                    <a:ext cx="359" cy="188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34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318" y="2734"/>
                    <a:ext cx="353" cy="183"/>
                    <a:chOff x="4318" y="2734"/>
                    <a:chExt cx="353" cy="183"/>
                  </a:xfrm>
                </p:grpSpPr>
                <p:sp>
                  <p:nvSpPr>
                    <p:cNvPr id="44346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8" y="2734"/>
                      <a:ext cx="354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34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8" y="2734"/>
                      <a:ext cx="350" cy="180"/>
                      <a:chOff x="4318" y="2734"/>
                      <a:chExt cx="350" cy="180"/>
                    </a:xfrm>
                  </p:grpSpPr>
                  <p:sp>
                    <p:nvSpPr>
                      <p:cNvPr id="44348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8" y="2734"/>
                        <a:ext cx="351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49" name="Group 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18" y="2734"/>
                        <a:ext cx="348" cy="179"/>
                        <a:chOff x="4318" y="2734"/>
                        <a:chExt cx="348" cy="179"/>
                      </a:xfrm>
                    </p:grpSpPr>
                    <p:sp>
                      <p:nvSpPr>
                        <p:cNvPr id="44350" name="AutoShap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8" y="2734"/>
                          <a:ext cx="349" cy="180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351" name="Group 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8" y="2734"/>
                          <a:ext cx="347" cy="177"/>
                          <a:chOff x="4318" y="2734"/>
                          <a:chExt cx="347" cy="177"/>
                        </a:xfrm>
                      </p:grpSpPr>
                      <p:sp>
                        <p:nvSpPr>
                          <p:cNvPr id="44352" name="AutoShape 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18" y="2734"/>
                            <a:ext cx="348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353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18" y="2734"/>
                            <a:ext cx="347" cy="177"/>
                            <a:chOff x="4318" y="2734"/>
                            <a:chExt cx="347" cy="177"/>
                          </a:xfrm>
                        </p:grpSpPr>
                        <p:sp>
                          <p:nvSpPr>
                            <p:cNvPr id="44354" name="AutoShap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8" y="2734"/>
                              <a:ext cx="348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355" name="AutoShap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8" y="2734"/>
                              <a:ext cx="347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C40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3" name="Group 94"/>
            <p:cNvGrpSpPr>
              <a:grpSpLocks/>
            </p:cNvGrpSpPr>
            <p:nvPr/>
          </p:nvGrpSpPr>
          <p:grpSpPr bwMode="auto">
            <a:xfrm>
              <a:off x="4795" y="2733"/>
              <a:ext cx="435" cy="198"/>
              <a:chOff x="4795" y="2733"/>
              <a:chExt cx="435" cy="198"/>
            </a:xfrm>
          </p:grpSpPr>
          <p:sp>
            <p:nvSpPr>
              <p:cNvPr id="44324" name="AutoShape 95"/>
              <p:cNvSpPr>
                <a:spLocks noChangeArrowheads="1"/>
              </p:cNvSpPr>
              <p:nvPr/>
            </p:nvSpPr>
            <p:spPr bwMode="auto">
              <a:xfrm>
                <a:off x="4795" y="2733"/>
                <a:ext cx="436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325" name="Group 96"/>
              <p:cNvGrpSpPr>
                <a:grpSpLocks/>
              </p:cNvGrpSpPr>
              <p:nvPr/>
            </p:nvGrpSpPr>
            <p:grpSpPr bwMode="auto">
              <a:xfrm>
                <a:off x="4795" y="2734"/>
                <a:ext cx="429" cy="192"/>
                <a:chOff x="4795" y="2734"/>
                <a:chExt cx="429" cy="192"/>
              </a:xfrm>
            </p:grpSpPr>
            <p:sp>
              <p:nvSpPr>
                <p:cNvPr id="44326" name="AutoShape 97"/>
                <p:cNvSpPr>
                  <a:spLocks noChangeArrowheads="1"/>
                </p:cNvSpPr>
                <p:nvPr/>
              </p:nvSpPr>
              <p:spPr bwMode="auto">
                <a:xfrm>
                  <a:off x="4795" y="2734"/>
                  <a:ext cx="430" cy="193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327" name="Group 98"/>
                <p:cNvGrpSpPr>
                  <a:grpSpLocks/>
                </p:cNvGrpSpPr>
                <p:nvPr/>
              </p:nvGrpSpPr>
              <p:grpSpPr bwMode="auto">
                <a:xfrm>
                  <a:off x="4795" y="2734"/>
                  <a:ext cx="424" cy="187"/>
                  <a:chOff x="4795" y="2734"/>
                  <a:chExt cx="424" cy="187"/>
                </a:xfrm>
              </p:grpSpPr>
              <p:sp>
                <p:nvSpPr>
                  <p:cNvPr id="44328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4795" y="2734"/>
                    <a:ext cx="425" cy="188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32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795" y="2734"/>
                    <a:ext cx="420" cy="183"/>
                    <a:chOff x="4795" y="2734"/>
                    <a:chExt cx="420" cy="183"/>
                  </a:xfrm>
                </p:grpSpPr>
                <p:sp>
                  <p:nvSpPr>
                    <p:cNvPr id="44330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5" y="2734"/>
                      <a:ext cx="421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33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5" y="2734"/>
                      <a:ext cx="416" cy="180"/>
                      <a:chOff x="4795" y="2734"/>
                      <a:chExt cx="416" cy="180"/>
                    </a:xfrm>
                  </p:grpSpPr>
                  <p:sp>
                    <p:nvSpPr>
                      <p:cNvPr id="44332" name="AutoShap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95" y="2734"/>
                        <a:ext cx="417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33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5" y="2734"/>
                        <a:ext cx="414" cy="179"/>
                        <a:chOff x="4795" y="2734"/>
                        <a:chExt cx="414" cy="179"/>
                      </a:xfrm>
                    </p:grpSpPr>
                    <p:sp>
                      <p:nvSpPr>
                        <p:cNvPr id="44334" name="AutoShape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5" y="2734"/>
                          <a:ext cx="415" cy="180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335" name="Group 1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95" y="2734"/>
                          <a:ext cx="413" cy="177"/>
                          <a:chOff x="4795" y="2734"/>
                          <a:chExt cx="413" cy="177"/>
                        </a:xfrm>
                      </p:grpSpPr>
                      <p:sp>
                        <p:nvSpPr>
                          <p:cNvPr id="44336" name="AutoShap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95" y="2734"/>
                            <a:ext cx="414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337" name="Group 1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95" y="2734"/>
                            <a:ext cx="412" cy="177"/>
                            <a:chOff x="4795" y="2734"/>
                            <a:chExt cx="412" cy="177"/>
                          </a:xfrm>
                        </p:grpSpPr>
                        <p:sp>
                          <p:nvSpPr>
                            <p:cNvPr id="44338" name="AutoShape 1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95" y="2734"/>
                              <a:ext cx="413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339" name="AutoShape 1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95" y="2734"/>
                              <a:ext cx="412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  C80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4" name="Group 111"/>
            <p:cNvGrpSpPr>
              <a:grpSpLocks/>
            </p:cNvGrpSpPr>
            <p:nvPr/>
          </p:nvGrpSpPr>
          <p:grpSpPr bwMode="auto">
            <a:xfrm>
              <a:off x="3321" y="2272"/>
              <a:ext cx="306" cy="198"/>
              <a:chOff x="3321" y="2272"/>
              <a:chExt cx="306" cy="198"/>
            </a:xfrm>
          </p:grpSpPr>
          <p:sp>
            <p:nvSpPr>
              <p:cNvPr id="44308" name="AutoShape 112"/>
              <p:cNvSpPr>
                <a:spLocks noChangeArrowheads="1"/>
              </p:cNvSpPr>
              <p:nvPr/>
            </p:nvSpPr>
            <p:spPr bwMode="auto">
              <a:xfrm>
                <a:off x="3321" y="2272"/>
                <a:ext cx="307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309" name="Group 113"/>
              <p:cNvGrpSpPr>
                <a:grpSpLocks/>
              </p:cNvGrpSpPr>
              <p:nvPr/>
            </p:nvGrpSpPr>
            <p:grpSpPr bwMode="auto">
              <a:xfrm>
                <a:off x="3321" y="2272"/>
                <a:ext cx="300" cy="191"/>
                <a:chOff x="3321" y="2272"/>
                <a:chExt cx="300" cy="191"/>
              </a:xfrm>
            </p:grpSpPr>
            <p:sp>
              <p:nvSpPr>
                <p:cNvPr id="44310" name="AutoShape 114"/>
                <p:cNvSpPr>
                  <a:spLocks noChangeArrowheads="1"/>
                </p:cNvSpPr>
                <p:nvPr/>
              </p:nvSpPr>
              <p:spPr bwMode="auto">
                <a:xfrm>
                  <a:off x="3321" y="2272"/>
                  <a:ext cx="301" cy="192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311" name="Group 115"/>
                <p:cNvGrpSpPr>
                  <a:grpSpLocks/>
                </p:cNvGrpSpPr>
                <p:nvPr/>
              </p:nvGrpSpPr>
              <p:grpSpPr bwMode="auto">
                <a:xfrm>
                  <a:off x="3321" y="2272"/>
                  <a:ext cx="295" cy="186"/>
                  <a:chOff x="3321" y="2272"/>
                  <a:chExt cx="295" cy="186"/>
                </a:xfrm>
              </p:grpSpPr>
              <p:sp>
                <p:nvSpPr>
                  <p:cNvPr id="44312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3321" y="2272"/>
                    <a:ext cx="296" cy="187"/>
                  </a:xfrm>
                  <a:prstGeom prst="roundRect">
                    <a:avLst>
                      <a:gd name="adj" fmla="val 53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31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3321" y="2272"/>
                    <a:ext cx="291" cy="183"/>
                    <a:chOff x="3321" y="2272"/>
                    <a:chExt cx="291" cy="183"/>
                  </a:xfrm>
                </p:grpSpPr>
                <p:sp>
                  <p:nvSpPr>
                    <p:cNvPr id="44314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1" y="2272"/>
                      <a:ext cx="292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315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1" y="2272"/>
                      <a:ext cx="288" cy="179"/>
                      <a:chOff x="3321" y="2272"/>
                      <a:chExt cx="288" cy="179"/>
                    </a:xfrm>
                  </p:grpSpPr>
                  <p:sp>
                    <p:nvSpPr>
                      <p:cNvPr id="44316" name="AutoShap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21" y="2272"/>
                        <a:ext cx="289" cy="180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17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21" y="2272"/>
                        <a:ext cx="286" cy="177"/>
                        <a:chOff x="3321" y="2272"/>
                        <a:chExt cx="286" cy="177"/>
                      </a:xfrm>
                    </p:grpSpPr>
                    <p:sp>
                      <p:nvSpPr>
                        <p:cNvPr id="44318" name="AutoShape 1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21" y="2272"/>
                          <a:ext cx="287" cy="178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319" name="Group 1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21" y="2272"/>
                          <a:ext cx="285" cy="176"/>
                          <a:chOff x="3321" y="2272"/>
                          <a:chExt cx="285" cy="176"/>
                        </a:xfrm>
                      </p:grpSpPr>
                      <p:sp>
                        <p:nvSpPr>
                          <p:cNvPr id="44320" name="AutoShape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21" y="2272"/>
                            <a:ext cx="286" cy="177"/>
                          </a:xfrm>
                          <a:prstGeom prst="roundRect">
                            <a:avLst>
                              <a:gd name="adj" fmla="val 56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321" name="Group 1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1" y="2272"/>
                            <a:ext cx="285" cy="176"/>
                            <a:chOff x="3321" y="2272"/>
                            <a:chExt cx="285" cy="176"/>
                          </a:xfrm>
                        </p:grpSpPr>
                        <p:sp>
                          <p:nvSpPr>
                            <p:cNvPr id="44322" name="AutoShape 1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1" y="2272"/>
                              <a:ext cx="286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323" name="AutoShape 1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1" y="2272"/>
                              <a:ext cx="286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D6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5" name="Group 128"/>
            <p:cNvGrpSpPr>
              <a:grpSpLocks/>
            </p:cNvGrpSpPr>
            <p:nvPr/>
          </p:nvGrpSpPr>
          <p:grpSpPr bwMode="auto">
            <a:xfrm>
              <a:off x="3800" y="2272"/>
              <a:ext cx="374" cy="198"/>
              <a:chOff x="3800" y="2272"/>
              <a:chExt cx="374" cy="198"/>
            </a:xfrm>
          </p:grpSpPr>
          <p:sp>
            <p:nvSpPr>
              <p:cNvPr id="44292" name="AutoShape 129"/>
              <p:cNvSpPr>
                <a:spLocks noChangeArrowheads="1"/>
              </p:cNvSpPr>
              <p:nvPr/>
            </p:nvSpPr>
            <p:spPr bwMode="auto">
              <a:xfrm>
                <a:off x="3800" y="2272"/>
                <a:ext cx="375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293" name="Group 130"/>
              <p:cNvGrpSpPr>
                <a:grpSpLocks/>
              </p:cNvGrpSpPr>
              <p:nvPr/>
            </p:nvGrpSpPr>
            <p:grpSpPr bwMode="auto">
              <a:xfrm>
                <a:off x="3800" y="2272"/>
                <a:ext cx="368" cy="191"/>
                <a:chOff x="3800" y="2272"/>
                <a:chExt cx="368" cy="191"/>
              </a:xfrm>
            </p:grpSpPr>
            <p:sp>
              <p:nvSpPr>
                <p:cNvPr id="44294" name="AutoShape 131"/>
                <p:cNvSpPr>
                  <a:spLocks noChangeArrowheads="1"/>
                </p:cNvSpPr>
                <p:nvPr/>
              </p:nvSpPr>
              <p:spPr bwMode="auto">
                <a:xfrm>
                  <a:off x="3800" y="2272"/>
                  <a:ext cx="369" cy="192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295" name="Group 132"/>
                <p:cNvGrpSpPr>
                  <a:grpSpLocks/>
                </p:cNvGrpSpPr>
                <p:nvPr/>
              </p:nvGrpSpPr>
              <p:grpSpPr bwMode="auto">
                <a:xfrm>
                  <a:off x="3800" y="2272"/>
                  <a:ext cx="363" cy="186"/>
                  <a:chOff x="3800" y="2272"/>
                  <a:chExt cx="363" cy="186"/>
                </a:xfrm>
              </p:grpSpPr>
              <p:sp>
                <p:nvSpPr>
                  <p:cNvPr id="44296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3800" y="2272"/>
                    <a:ext cx="364" cy="187"/>
                  </a:xfrm>
                  <a:prstGeom prst="roundRect">
                    <a:avLst>
                      <a:gd name="adj" fmla="val 53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9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0" y="2272"/>
                    <a:ext cx="360" cy="183"/>
                    <a:chOff x="3800" y="2272"/>
                    <a:chExt cx="360" cy="183"/>
                  </a:xfrm>
                </p:grpSpPr>
                <p:sp>
                  <p:nvSpPr>
                    <p:cNvPr id="44298" name="AutoShap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0" y="2272"/>
                      <a:ext cx="361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99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0" y="2272"/>
                      <a:ext cx="358" cy="179"/>
                      <a:chOff x="3800" y="2272"/>
                      <a:chExt cx="358" cy="179"/>
                    </a:xfrm>
                  </p:grpSpPr>
                  <p:sp>
                    <p:nvSpPr>
                      <p:cNvPr id="44300" name="AutoShap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0" y="2272"/>
                        <a:ext cx="359" cy="180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301" name="Group 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00" y="2272"/>
                        <a:ext cx="353" cy="177"/>
                        <a:chOff x="3800" y="2272"/>
                        <a:chExt cx="353" cy="177"/>
                      </a:xfrm>
                    </p:grpSpPr>
                    <p:sp>
                      <p:nvSpPr>
                        <p:cNvPr id="44302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0" y="2272"/>
                          <a:ext cx="354" cy="178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303" name="Group 1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00" y="2272"/>
                          <a:ext cx="353" cy="176"/>
                          <a:chOff x="3800" y="2272"/>
                          <a:chExt cx="353" cy="176"/>
                        </a:xfrm>
                      </p:grpSpPr>
                      <p:sp>
                        <p:nvSpPr>
                          <p:cNvPr id="44304" name="AutoShape 1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0" y="2272"/>
                            <a:ext cx="354" cy="177"/>
                          </a:xfrm>
                          <a:prstGeom prst="roundRect">
                            <a:avLst>
                              <a:gd name="adj" fmla="val 56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305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00" y="2272"/>
                            <a:ext cx="352" cy="176"/>
                            <a:chOff x="3800" y="2272"/>
                            <a:chExt cx="352" cy="176"/>
                          </a:xfrm>
                        </p:grpSpPr>
                        <p:sp>
                          <p:nvSpPr>
                            <p:cNvPr id="44306" name="AutoShape 1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0" y="2272"/>
                              <a:ext cx="353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307" name="AutoShape 1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0" y="2272"/>
                              <a:ext cx="352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D20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6" name="Group 145"/>
            <p:cNvGrpSpPr>
              <a:grpSpLocks/>
            </p:cNvGrpSpPr>
            <p:nvPr/>
          </p:nvGrpSpPr>
          <p:grpSpPr bwMode="auto">
            <a:xfrm>
              <a:off x="4311" y="2272"/>
              <a:ext cx="374" cy="198"/>
              <a:chOff x="4311" y="2272"/>
              <a:chExt cx="374" cy="198"/>
            </a:xfrm>
          </p:grpSpPr>
          <p:sp>
            <p:nvSpPr>
              <p:cNvPr id="44276" name="AutoShape 146"/>
              <p:cNvSpPr>
                <a:spLocks noChangeArrowheads="1"/>
              </p:cNvSpPr>
              <p:nvPr/>
            </p:nvSpPr>
            <p:spPr bwMode="auto">
              <a:xfrm>
                <a:off x="4311" y="2272"/>
                <a:ext cx="375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277" name="Group 147"/>
              <p:cNvGrpSpPr>
                <a:grpSpLocks/>
              </p:cNvGrpSpPr>
              <p:nvPr/>
            </p:nvGrpSpPr>
            <p:grpSpPr bwMode="auto">
              <a:xfrm>
                <a:off x="4311" y="2272"/>
                <a:ext cx="368" cy="191"/>
                <a:chOff x="4311" y="2272"/>
                <a:chExt cx="368" cy="191"/>
              </a:xfrm>
            </p:grpSpPr>
            <p:sp>
              <p:nvSpPr>
                <p:cNvPr id="44278" name="AutoShape 148"/>
                <p:cNvSpPr>
                  <a:spLocks noChangeArrowheads="1"/>
                </p:cNvSpPr>
                <p:nvPr/>
              </p:nvSpPr>
              <p:spPr bwMode="auto">
                <a:xfrm>
                  <a:off x="4311" y="2272"/>
                  <a:ext cx="369" cy="192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279" name="Group 149"/>
                <p:cNvGrpSpPr>
                  <a:grpSpLocks/>
                </p:cNvGrpSpPr>
                <p:nvPr/>
              </p:nvGrpSpPr>
              <p:grpSpPr bwMode="auto">
                <a:xfrm>
                  <a:off x="4311" y="2272"/>
                  <a:ext cx="365" cy="186"/>
                  <a:chOff x="4311" y="2272"/>
                  <a:chExt cx="365" cy="186"/>
                </a:xfrm>
              </p:grpSpPr>
              <p:sp>
                <p:nvSpPr>
                  <p:cNvPr id="44280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2272"/>
                    <a:ext cx="366" cy="187"/>
                  </a:xfrm>
                  <a:prstGeom prst="roundRect">
                    <a:avLst>
                      <a:gd name="adj" fmla="val 53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8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4311" y="2272"/>
                    <a:ext cx="360" cy="183"/>
                    <a:chOff x="4311" y="2272"/>
                    <a:chExt cx="360" cy="183"/>
                  </a:xfrm>
                </p:grpSpPr>
                <p:sp>
                  <p:nvSpPr>
                    <p:cNvPr id="44282" name="AutoShap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1" y="2272"/>
                      <a:ext cx="361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83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1" y="2272"/>
                      <a:ext cx="356" cy="179"/>
                      <a:chOff x="4311" y="2272"/>
                      <a:chExt cx="356" cy="179"/>
                    </a:xfrm>
                  </p:grpSpPr>
                  <p:sp>
                    <p:nvSpPr>
                      <p:cNvPr id="44284" name="AutoShap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1" y="2272"/>
                        <a:ext cx="357" cy="180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285" name="Group 1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11" y="2272"/>
                        <a:ext cx="354" cy="177"/>
                        <a:chOff x="4311" y="2272"/>
                        <a:chExt cx="354" cy="177"/>
                      </a:xfrm>
                    </p:grpSpPr>
                    <p:sp>
                      <p:nvSpPr>
                        <p:cNvPr id="44286" name="AutoShape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1" y="2272"/>
                          <a:ext cx="355" cy="178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287" name="Group 1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1" y="2272"/>
                          <a:ext cx="353" cy="176"/>
                          <a:chOff x="4311" y="2272"/>
                          <a:chExt cx="353" cy="176"/>
                        </a:xfrm>
                      </p:grpSpPr>
                      <p:sp>
                        <p:nvSpPr>
                          <p:cNvPr id="44288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11" y="2272"/>
                            <a:ext cx="354" cy="177"/>
                          </a:xfrm>
                          <a:prstGeom prst="roundRect">
                            <a:avLst>
                              <a:gd name="adj" fmla="val 56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289" name="Group 1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11" y="2272"/>
                            <a:ext cx="353" cy="176"/>
                            <a:chOff x="4311" y="2272"/>
                            <a:chExt cx="353" cy="176"/>
                          </a:xfrm>
                        </p:grpSpPr>
                        <p:sp>
                          <p:nvSpPr>
                            <p:cNvPr id="44290" name="AutoShape 1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1" y="2272"/>
                              <a:ext cx="354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291" name="AutoShape 16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1" y="2272"/>
                              <a:ext cx="354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D40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7" name="Group 162"/>
            <p:cNvGrpSpPr>
              <a:grpSpLocks/>
            </p:cNvGrpSpPr>
            <p:nvPr/>
          </p:nvGrpSpPr>
          <p:grpSpPr bwMode="auto">
            <a:xfrm>
              <a:off x="4791" y="2272"/>
              <a:ext cx="442" cy="198"/>
              <a:chOff x="4791" y="2272"/>
              <a:chExt cx="442" cy="198"/>
            </a:xfrm>
          </p:grpSpPr>
          <p:sp>
            <p:nvSpPr>
              <p:cNvPr id="44260" name="AutoShape 163"/>
              <p:cNvSpPr>
                <a:spLocks noChangeArrowheads="1"/>
              </p:cNvSpPr>
              <p:nvPr/>
            </p:nvSpPr>
            <p:spPr bwMode="auto">
              <a:xfrm>
                <a:off x="4791" y="2272"/>
                <a:ext cx="443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261" name="Group 164"/>
              <p:cNvGrpSpPr>
                <a:grpSpLocks/>
              </p:cNvGrpSpPr>
              <p:nvPr/>
            </p:nvGrpSpPr>
            <p:grpSpPr bwMode="auto">
              <a:xfrm>
                <a:off x="4791" y="2272"/>
                <a:ext cx="436" cy="191"/>
                <a:chOff x="4791" y="2272"/>
                <a:chExt cx="436" cy="191"/>
              </a:xfrm>
            </p:grpSpPr>
            <p:sp>
              <p:nvSpPr>
                <p:cNvPr id="44262" name="AutoShape 165"/>
                <p:cNvSpPr>
                  <a:spLocks noChangeArrowheads="1"/>
                </p:cNvSpPr>
                <p:nvPr/>
              </p:nvSpPr>
              <p:spPr bwMode="auto">
                <a:xfrm>
                  <a:off x="4791" y="2272"/>
                  <a:ext cx="437" cy="192"/>
                </a:xfrm>
                <a:prstGeom prst="roundRect">
                  <a:avLst>
                    <a:gd name="adj" fmla="val 5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263" name="Group 166"/>
                <p:cNvGrpSpPr>
                  <a:grpSpLocks/>
                </p:cNvGrpSpPr>
                <p:nvPr/>
              </p:nvGrpSpPr>
              <p:grpSpPr bwMode="auto">
                <a:xfrm>
                  <a:off x="4791" y="2272"/>
                  <a:ext cx="431" cy="186"/>
                  <a:chOff x="4791" y="2272"/>
                  <a:chExt cx="431" cy="186"/>
                </a:xfrm>
              </p:grpSpPr>
              <p:sp>
                <p:nvSpPr>
                  <p:cNvPr id="44264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4791" y="2272"/>
                    <a:ext cx="432" cy="187"/>
                  </a:xfrm>
                  <a:prstGeom prst="roundRect">
                    <a:avLst>
                      <a:gd name="adj" fmla="val 53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65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4791" y="2272"/>
                    <a:ext cx="427" cy="183"/>
                    <a:chOff x="4791" y="2272"/>
                    <a:chExt cx="427" cy="183"/>
                  </a:xfrm>
                </p:grpSpPr>
                <p:sp>
                  <p:nvSpPr>
                    <p:cNvPr id="44266" name="AutoShap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1" y="2272"/>
                      <a:ext cx="428" cy="184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67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1" y="2272"/>
                      <a:ext cx="424" cy="179"/>
                      <a:chOff x="4791" y="2272"/>
                      <a:chExt cx="424" cy="179"/>
                    </a:xfrm>
                  </p:grpSpPr>
                  <p:sp>
                    <p:nvSpPr>
                      <p:cNvPr id="44268" name="AutoShap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91" y="2272"/>
                        <a:ext cx="425" cy="180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269" name="Group 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1" y="2272"/>
                        <a:ext cx="422" cy="177"/>
                        <a:chOff x="4791" y="2272"/>
                        <a:chExt cx="422" cy="177"/>
                      </a:xfrm>
                    </p:grpSpPr>
                    <p:sp>
                      <p:nvSpPr>
                        <p:cNvPr id="44270" name="AutoShape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1" y="2272"/>
                          <a:ext cx="423" cy="178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271" name="Group 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91" y="2272"/>
                          <a:ext cx="421" cy="176"/>
                          <a:chOff x="4791" y="2272"/>
                          <a:chExt cx="421" cy="176"/>
                        </a:xfrm>
                      </p:grpSpPr>
                      <p:sp>
                        <p:nvSpPr>
                          <p:cNvPr id="44272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91" y="2272"/>
                            <a:ext cx="422" cy="177"/>
                          </a:xfrm>
                          <a:prstGeom prst="roundRect">
                            <a:avLst>
                              <a:gd name="adj" fmla="val 56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273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91" y="2272"/>
                            <a:ext cx="421" cy="176"/>
                            <a:chOff x="4791" y="2272"/>
                            <a:chExt cx="421" cy="176"/>
                          </a:xfrm>
                        </p:grpSpPr>
                        <p:sp>
                          <p:nvSpPr>
                            <p:cNvPr id="44274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91" y="2272"/>
                              <a:ext cx="422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275" name="AutoShape 1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91" y="2272"/>
                              <a:ext cx="422" cy="177"/>
                            </a:xfrm>
                            <a:prstGeom prst="roundRect">
                              <a:avLst>
                                <a:gd name="adj" fmla="val 56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  D80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8" name="Group 179"/>
            <p:cNvGrpSpPr>
              <a:grpSpLocks/>
            </p:cNvGrpSpPr>
            <p:nvPr/>
          </p:nvGrpSpPr>
          <p:grpSpPr bwMode="auto">
            <a:xfrm>
              <a:off x="3331" y="1812"/>
              <a:ext cx="291" cy="198"/>
              <a:chOff x="3331" y="1812"/>
              <a:chExt cx="291" cy="198"/>
            </a:xfrm>
          </p:grpSpPr>
          <p:sp>
            <p:nvSpPr>
              <p:cNvPr id="44244" name="AutoShape 180"/>
              <p:cNvSpPr>
                <a:spLocks noChangeArrowheads="1"/>
              </p:cNvSpPr>
              <p:nvPr/>
            </p:nvSpPr>
            <p:spPr bwMode="auto">
              <a:xfrm>
                <a:off x="3331" y="1812"/>
                <a:ext cx="292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245" name="Group 181"/>
              <p:cNvGrpSpPr>
                <a:grpSpLocks/>
              </p:cNvGrpSpPr>
              <p:nvPr/>
            </p:nvGrpSpPr>
            <p:grpSpPr bwMode="auto">
              <a:xfrm>
                <a:off x="3331" y="1812"/>
                <a:ext cx="285" cy="193"/>
                <a:chOff x="3331" y="1812"/>
                <a:chExt cx="285" cy="193"/>
              </a:xfrm>
            </p:grpSpPr>
            <p:sp>
              <p:nvSpPr>
                <p:cNvPr id="44246" name="AutoShape 182"/>
                <p:cNvSpPr>
                  <a:spLocks noChangeArrowheads="1"/>
                </p:cNvSpPr>
                <p:nvPr/>
              </p:nvSpPr>
              <p:spPr bwMode="auto">
                <a:xfrm>
                  <a:off x="3331" y="1812"/>
                  <a:ext cx="286" cy="194"/>
                </a:xfrm>
                <a:prstGeom prst="roundRect">
                  <a:avLst>
                    <a:gd name="adj" fmla="val 51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247" name="Group 183"/>
                <p:cNvGrpSpPr>
                  <a:grpSpLocks/>
                </p:cNvGrpSpPr>
                <p:nvPr/>
              </p:nvGrpSpPr>
              <p:grpSpPr bwMode="auto">
                <a:xfrm>
                  <a:off x="3331" y="1812"/>
                  <a:ext cx="280" cy="188"/>
                  <a:chOff x="3331" y="1812"/>
                  <a:chExt cx="280" cy="188"/>
                </a:xfrm>
              </p:grpSpPr>
              <p:sp>
                <p:nvSpPr>
                  <p:cNvPr id="44248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1812"/>
                    <a:ext cx="281" cy="189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49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3331" y="1812"/>
                    <a:ext cx="276" cy="184"/>
                    <a:chOff x="3331" y="1812"/>
                    <a:chExt cx="276" cy="184"/>
                  </a:xfrm>
                </p:grpSpPr>
                <p:sp>
                  <p:nvSpPr>
                    <p:cNvPr id="44250" name="AutoShap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1" y="1812"/>
                      <a:ext cx="277" cy="185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51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31" y="1812"/>
                      <a:ext cx="272" cy="180"/>
                      <a:chOff x="3331" y="1812"/>
                      <a:chExt cx="272" cy="180"/>
                    </a:xfrm>
                  </p:grpSpPr>
                  <p:sp>
                    <p:nvSpPr>
                      <p:cNvPr id="44252" name="AutoShape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31" y="1812"/>
                        <a:ext cx="273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253" name="Group 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31" y="1812"/>
                        <a:ext cx="270" cy="178"/>
                        <a:chOff x="3331" y="1812"/>
                        <a:chExt cx="270" cy="178"/>
                      </a:xfrm>
                    </p:grpSpPr>
                    <p:sp>
                      <p:nvSpPr>
                        <p:cNvPr id="44254" name="AutoShap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1" y="1812"/>
                          <a:ext cx="271" cy="179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255" name="Group 1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31" y="1812"/>
                          <a:ext cx="269" cy="177"/>
                          <a:chOff x="3331" y="1812"/>
                          <a:chExt cx="269" cy="177"/>
                        </a:xfrm>
                      </p:grpSpPr>
                      <p:sp>
                        <p:nvSpPr>
                          <p:cNvPr id="44256" name="AutoShape 1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31" y="1812"/>
                            <a:ext cx="270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257" name="Group 1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31" y="1812"/>
                            <a:ext cx="268" cy="177"/>
                            <a:chOff x="3331" y="1812"/>
                            <a:chExt cx="268" cy="177"/>
                          </a:xfrm>
                        </p:grpSpPr>
                        <p:sp>
                          <p:nvSpPr>
                            <p:cNvPr id="44258" name="AutoShape 1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31" y="1812"/>
                              <a:ext cx="269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259" name="AutoShape 1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31" y="1812"/>
                              <a:ext cx="269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E6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69" name="Group 196"/>
            <p:cNvGrpSpPr>
              <a:grpSpLocks/>
            </p:cNvGrpSpPr>
            <p:nvPr/>
          </p:nvGrpSpPr>
          <p:grpSpPr bwMode="auto">
            <a:xfrm>
              <a:off x="3809" y="1812"/>
              <a:ext cx="359" cy="198"/>
              <a:chOff x="3809" y="1812"/>
              <a:chExt cx="359" cy="198"/>
            </a:xfrm>
          </p:grpSpPr>
          <p:sp>
            <p:nvSpPr>
              <p:cNvPr id="44228" name="AutoShape 197"/>
              <p:cNvSpPr>
                <a:spLocks noChangeArrowheads="1"/>
              </p:cNvSpPr>
              <p:nvPr/>
            </p:nvSpPr>
            <p:spPr bwMode="auto">
              <a:xfrm>
                <a:off x="3809" y="1812"/>
                <a:ext cx="360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229" name="Group 198"/>
              <p:cNvGrpSpPr>
                <a:grpSpLocks/>
              </p:cNvGrpSpPr>
              <p:nvPr/>
            </p:nvGrpSpPr>
            <p:grpSpPr bwMode="auto">
              <a:xfrm>
                <a:off x="3809" y="1812"/>
                <a:ext cx="353" cy="193"/>
                <a:chOff x="3809" y="1812"/>
                <a:chExt cx="353" cy="193"/>
              </a:xfrm>
            </p:grpSpPr>
            <p:sp>
              <p:nvSpPr>
                <p:cNvPr id="44230" name="AutoShape 199"/>
                <p:cNvSpPr>
                  <a:spLocks noChangeArrowheads="1"/>
                </p:cNvSpPr>
                <p:nvPr/>
              </p:nvSpPr>
              <p:spPr bwMode="auto">
                <a:xfrm>
                  <a:off x="3809" y="1812"/>
                  <a:ext cx="354" cy="194"/>
                </a:xfrm>
                <a:prstGeom prst="roundRect">
                  <a:avLst>
                    <a:gd name="adj" fmla="val 51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231" name="Group 200"/>
                <p:cNvGrpSpPr>
                  <a:grpSpLocks/>
                </p:cNvGrpSpPr>
                <p:nvPr/>
              </p:nvGrpSpPr>
              <p:grpSpPr bwMode="auto">
                <a:xfrm>
                  <a:off x="3809" y="1812"/>
                  <a:ext cx="348" cy="188"/>
                  <a:chOff x="3809" y="1812"/>
                  <a:chExt cx="348" cy="188"/>
                </a:xfrm>
              </p:grpSpPr>
              <p:sp>
                <p:nvSpPr>
                  <p:cNvPr id="44232" name="AutoShape 201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12"/>
                    <a:ext cx="349" cy="189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33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3809" y="1812"/>
                    <a:ext cx="344" cy="184"/>
                    <a:chOff x="3809" y="1812"/>
                    <a:chExt cx="344" cy="184"/>
                  </a:xfrm>
                </p:grpSpPr>
                <p:sp>
                  <p:nvSpPr>
                    <p:cNvPr id="44234" name="AutoShap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9" y="1812"/>
                      <a:ext cx="345" cy="185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35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9" y="1812"/>
                      <a:ext cx="341" cy="180"/>
                      <a:chOff x="3809" y="1812"/>
                      <a:chExt cx="341" cy="180"/>
                    </a:xfrm>
                  </p:grpSpPr>
                  <p:sp>
                    <p:nvSpPr>
                      <p:cNvPr id="44236" name="AutoShap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9" y="1812"/>
                        <a:ext cx="342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237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09" y="1812"/>
                        <a:ext cx="338" cy="178"/>
                        <a:chOff x="3809" y="1812"/>
                        <a:chExt cx="338" cy="178"/>
                      </a:xfrm>
                    </p:grpSpPr>
                    <p:sp>
                      <p:nvSpPr>
                        <p:cNvPr id="44238" name="AutoShape 2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9" y="1812"/>
                          <a:ext cx="339" cy="179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239" name="Group 2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09" y="1812"/>
                          <a:ext cx="337" cy="177"/>
                          <a:chOff x="3809" y="1812"/>
                          <a:chExt cx="337" cy="177"/>
                        </a:xfrm>
                      </p:grpSpPr>
                      <p:sp>
                        <p:nvSpPr>
                          <p:cNvPr id="44240" name="AutoShape 2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9" y="1812"/>
                            <a:ext cx="338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241" name="Group 2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09" y="1812"/>
                            <a:ext cx="337" cy="177"/>
                            <a:chOff x="3809" y="1812"/>
                            <a:chExt cx="337" cy="177"/>
                          </a:xfrm>
                        </p:grpSpPr>
                        <p:sp>
                          <p:nvSpPr>
                            <p:cNvPr id="44242" name="AutoShape 2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9" y="1812"/>
                              <a:ext cx="338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243" name="AutoShape 21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9" y="1812"/>
                              <a:ext cx="337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E20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70" name="Group 213"/>
            <p:cNvGrpSpPr>
              <a:grpSpLocks/>
            </p:cNvGrpSpPr>
            <p:nvPr/>
          </p:nvGrpSpPr>
          <p:grpSpPr bwMode="auto">
            <a:xfrm>
              <a:off x="4319" y="1812"/>
              <a:ext cx="359" cy="198"/>
              <a:chOff x="4319" y="1812"/>
              <a:chExt cx="359" cy="198"/>
            </a:xfrm>
          </p:grpSpPr>
          <p:sp>
            <p:nvSpPr>
              <p:cNvPr id="44212" name="AutoShape 214"/>
              <p:cNvSpPr>
                <a:spLocks noChangeArrowheads="1"/>
              </p:cNvSpPr>
              <p:nvPr/>
            </p:nvSpPr>
            <p:spPr bwMode="auto">
              <a:xfrm>
                <a:off x="4319" y="1812"/>
                <a:ext cx="360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213" name="Group 215"/>
              <p:cNvGrpSpPr>
                <a:grpSpLocks/>
              </p:cNvGrpSpPr>
              <p:nvPr/>
            </p:nvGrpSpPr>
            <p:grpSpPr bwMode="auto">
              <a:xfrm>
                <a:off x="4319" y="1812"/>
                <a:ext cx="353" cy="193"/>
                <a:chOff x="4319" y="1812"/>
                <a:chExt cx="353" cy="193"/>
              </a:xfrm>
            </p:grpSpPr>
            <p:sp>
              <p:nvSpPr>
                <p:cNvPr id="44214" name="AutoShape 216"/>
                <p:cNvSpPr>
                  <a:spLocks noChangeArrowheads="1"/>
                </p:cNvSpPr>
                <p:nvPr/>
              </p:nvSpPr>
              <p:spPr bwMode="auto">
                <a:xfrm>
                  <a:off x="4319" y="1812"/>
                  <a:ext cx="354" cy="194"/>
                </a:xfrm>
                <a:prstGeom prst="roundRect">
                  <a:avLst>
                    <a:gd name="adj" fmla="val 51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215" name="Group 217"/>
                <p:cNvGrpSpPr>
                  <a:grpSpLocks/>
                </p:cNvGrpSpPr>
                <p:nvPr/>
              </p:nvGrpSpPr>
              <p:grpSpPr bwMode="auto">
                <a:xfrm>
                  <a:off x="4319" y="1812"/>
                  <a:ext cx="348" cy="188"/>
                  <a:chOff x="4319" y="1812"/>
                  <a:chExt cx="348" cy="188"/>
                </a:xfrm>
              </p:grpSpPr>
              <p:sp>
                <p:nvSpPr>
                  <p:cNvPr id="44216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4319" y="1812"/>
                    <a:ext cx="349" cy="189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17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319" y="1812"/>
                    <a:ext cx="344" cy="184"/>
                    <a:chOff x="4319" y="1812"/>
                    <a:chExt cx="344" cy="184"/>
                  </a:xfrm>
                </p:grpSpPr>
                <p:sp>
                  <p:nvSpPr>
                    <p:cNvPr id="44218" name="AutoShap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9" y="1812"/>
                      <a:ext cx="345" cy="185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19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9" y="1812"/>
                      <a:ext cx="341" cy="180"/>
                      <a:chOff x="4319" y="1812"/>
                      <a:chExt cx="341" cy="180"/>
                    </a:xfrm>
                  </p:grpSpPr>
                  <p:sp>
                    <p:nvSpPr>
                      <p:cNvPr id="44220" name="AutoShap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9" y="1812"/>
                        <a:ext cx="342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221" name="Group 2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19" y="1812"/>
                        <a:ext cx="338" cy="178"/>
                        <a:chOff x="4319" y="1812"/>
                        <a:chExt cx="338" cy="178"/>
                      </a:xfrm>
                    </p:grpSpPr>
                    <p:sp>
                      <p:nvSpPr>
                        <p:cNvPr id="44222" name="AutoShape 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9" y="1812"/>
                          <a:ext cx="339" cy="179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223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9" y="1812"/>
                          <a:ext cx="337" cy="177"/>
                          <a:chOff x="4319" y="1812"/>
                          <a:chExt cx="337" cy="177"/>
                        </a:xfrm>
                      </p:grpSpPr>
                      <p:sp>
                        <p:nvSpPr>
                          <p:cNvPr id="44224" name="AutoShape 2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19" y="1812"/>
                            <a:ext cx="338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225" name="Group 2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19" y="1812"/>
                            <a:ext cx="337" cy="177"/>
                            <a:chOff x="4319" y="1812"/>
                            <a:chExt cx="337" cy="177"/>
                          </a:xfrm>
                        </p:grpSpPr>
                        <p:sp>
                          <p:nvSpPr>
                            <p:cNvPr id="44226" name="AutoShape 2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9" y="1812"/>
                              <a:ext cx="338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227" name="AutoShape 2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9" y="1812"/>
                              <a:ext cx="337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E40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71" name="Group 230"/>
            <p:cNvGrpSpPr>
              <a:grpSpLocks/>
            </p:cNvGrpSpPr>
            <p:nvPr/>
          </p:nvGrpSpPr>
          <p:grpSpPr bwMode="auto">
            <a:xfrm>
              <a:off x="4795" y="1812"/>
              <a:ext cx="427" cy="198"/>
              <a:chOff x="4795" y="1812"/>
              <a:chExt cx="427" cy="198"/>
            </a:xfrm>
          </p:grpSpPr>
          <p:sp>
            <p:nvSpPr>
              <p:cNvPr id="44196" name="AutoShape 231"/>
              <p:cNvSpPr>
                <a:spLocks noChangeArrowheads="1"/>
              </p:cNvSpPr>
              <p:nvPr/>
            </p:nvSpPr>
            <p:spPr bwMode="auto">
              <a:xfrm>
                <a:off x="4795" y="1812"/>
                <a:ext cx="428" cy="199"/>
              </a:xfrm>
              <a:prstGeom prst="roundRect">
                <a:avLst>
                  <a:gd name="adj" fmla="val 50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197" name="Group 232"/>
              <p:cNvGrpSpPr>
                <a:grpSpLocks/>
              </p:cNvGrpSpPr>
              <p:nvPr/>
            </p:nvGrpSpPr>
            <p:grpSpPr bwMode="auto">
              <a:xfrm>
                <a:off x="4795" y="1812"/>
                <a:ext cx="421" cy="193"/>
                <a:chOff x="4795" y="1812"/>
                <a:chExt cx="421" cy="193"/>
              </a:xfrm>
            </p:grpSpPr>
            <p:sp>
              <p:nvSpPr>
                <p:cNvPr id="44198" name="AutoShape 233"/>
                <p:cNvSpPr>
                  <a:spLocks noChangeArrowheads="1"/>
                </p:cNvSpPr>
                <p:nvPr/>
              </p:nvSpPr>
              <p:spPr bwMode="auto">
                <a:xfrm>
                  <a:off x="4795" y="1812"/>
                  <a:ext cx="422" cy="194"/>
                </a:xfrm>
                <a:prstGeom prst="roundRect">
                  <a:avLst>
                    <a:gd name="adj" fmla="val 51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99" name="Group 234"/>
                <p:cNvGrpSpPr>
                  <a:grpSpLocks/>
                </p:cNvGrpSpPr>
                <p:nvPr/>
              </p:nvGrpSpPr>
              <p:grpSpPr bwMode="auto">
                <a:xfrm>
                  <a:off x="4795" y="1812"/>
                  <a:ext cx="416" cy="188"/>
                  <a:chOff x="4795" y="1812"/>
                  <a:chExt cx="416" cy="188"/>
                </a:xfrm>
              </p:grpSpPr>
              <p:sp>
                <p:nvSpPr>
                  <p:cNvPr id="44200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4795" y="1812"/>
                    <a:ext cx="417" cy="189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201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4795" y="1812"/>
                    <a:ext cx="412" cy="184"/>
                    <a:chOff x="4795" y="1812"/>
                    <a:chExt cx="412" cy="184"/>
                  </a:xfrm>
                </p:grpSpPr>
                <p:sp>
                  <p:nvSpPr>
                    <p:cNvPr id="44202" name="AutoShap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5" y="1812"/>
                      <a:ext cx="413" cy="185"/>
                    </a:xfrm>
                    <a:prstGeom prst="roundRect">
                      <a:avLst>
                        <a:gd name="adj" fmla="val 54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203" name="Group 2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5" y="1812"/>
                      <a:ext cx="409" cy="180"/>
                      <a:chOff x="4795" y="1812"/>
                      <a:chExt cx="409" cy="180"/>
                    </a:xfrm>
                  </p:grpSpPr>
                  <p:sp>
                    <p:nvSpPr>
                      <p:cNvPr id="44204" name="AutoShap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95" y="1812"/>
                        <a:ext cx="410" cy="181"/>
                      </a:xfrm>
                      <a:prstGeom prst="roundRect">
                        <a:avLst>
                          <a:gd name="adj" fmla="val 5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205" name="Group 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5" y="1812"/>
                        <a:ext cx="407" cy="178"/>
                        <a:chOff x="4795" y="1812"/>
                        <a:chExt cx="407" cy="178"/>
                      </a:xfrm>
                    </p:grpSpPr>
                    <p:sp>
                      <p:nvSpPr>
                        <p:cNvPr id="44206" name="AutoShap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5" y="1812"/>
                          <a:ext cx="408" cy="179"/>
                        </a:xfrm>
                        <a:prstGeom prst="roundRect">
                          <a:avLst>
                            <a:gd name="adj" fmla="val 5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207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95" y="1812"/>
                          <a:ext cx="406" cy="177"/>
                          <a:chOff x="4795" y="1812"/>
                          <a:chExt cx="406" cy="177"/>
                        </a:xfrm>
                      </p:grpSpPr>
                      <p:sp>
                        <p:nvSpPr>
                          <p:cNvPr id="44208" name="AutoShape 2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95" y="1812"/>
                            <a:ext cx="407" cy="178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209" name="Group 2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95" y="1812"/>
                            <a:ext cx="406" cy="177"/>
                            <a:chOff x="4795" y="1812"/>
                            <a:chExt cx="406" cy="177"/>
                          </a:xfrm>
                        </p:grpSpPr>
                        <p:sp>
                          <p:nvSpPr>
                            <p:cNvPr id="44210" name="AutoShape 2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95" y="1812"/>
                              <a:ext cx="407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211" name="AutoShape 2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95" y="1812"/>
                              <a:ext cx="407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17360" tIns="60480" rIns="117360" bIns="6048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80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1700">
                                  <a:solidFill>
                                    <a:schemeClr val="tx1"/>
                                  </a:solidFill>
                                </a:rPr>
                                <a:t>  E80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72" name="Group 247"/>
            <p:cNvGrpSpPr>
              <a:grpSpLocks/>
            </p:cNvGrpSpPr>
            <p:nvPr/>
          </p:nvGrpSpPr>
          <p:grpSpPr bwMode="auto">
            <a:xfrm>
              <a:off x="3315" y="2959"/>
              <a:ext cx="472" cy="242"/>
              <a:chOff x="3315" y="2959"/>
              <a:chExt cx="472" cy="242"/>
            </a:xfrm>
          </p:grpSpPr>
          <p:sp>
            <p:nvSpPr>
              <p:cNvPr id="44180" name="AutoShape 248"/>
              <p:cNvSpPr>
                <a:spLocks noChangeArrowheads="1"/>
              </p:cNvSpPr>
              <p:nvPr/>
            </p:nvSpPr>
            <p:spPr bwMode="auto">
              <a:xfrm>
                <a:off x="3315" y="2959"/>
                <a:ext cx="473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181" name="Group 249"/>
              <p:cNvGrpSpPr>
                <a:grpSpLocks/>
              </p:cNvGrpSpPr>
              <p:nvPr/>
            </p:nvGrpSpPr>
            <p:grpSpPr bwMode="auto">
              <a:xfrm>
                <a:off x="3315" y="2959"/>
                <a:ext cx="466" cy="237"/>
                <a:chOff x="3315" y="2959"/>
                <a:chExt cx="466" cy="237"/>
              </a:xfrm>
            </p:grpSpPr>
            <p:sp>
              <p:nvSpPr>
                <p:cNvPr id="44182" name="AutoShape 250"/>
                <p:cNvSpPr>
                  <a:spLocks noChangeArrowheads="1"/>
                </p:cNvSpPr>
                <p:nvPr/>
              </p:nvSpPr>
              <p:spPr bwMode="auto">
                <a:xfrm>
                  <a:off x="3315" y="2959"/>
                  <a:ext cx="467" cy="238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83" name="Group 251"/>
                <p:cNvGrpSpPr>
                  <a:grpSpLocks/>
                </p:cNvGrpSpPr>
                <p:nvPr/>
              </p:nvGrpSpPr>
              <p:grpSpPr bwMode="auto">
                <a:xfrm>
                  <a:off x="3315" y="2959"/>
                  <a:ext cx="463" cy="232"/>
                  <a:chOff x="3315" y="2959"/>
                  <a:chExt cx="463" cy="232"/>
                </a:xfrm>
              </p:grpSpPr>
              <p:sp>
                <p:nvSpPr>
                  <p:cNvPr id="44184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3315" y="2959"/>
                    <a:ext cx="464" cy="233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185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315" y="2959"/>
                    <a:ext cx="458" cy="228"/>
                    <a:chOff x="3315" y="2959"/>
                    <a:chExt cx="458" cy="228"/>
                  </a:xfrm>
                </p:grpSpPr>
                <p:sp>
                  <p:nvSpPr>
                    <p:cNvPr id="44186" name="AutoShap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5" y="2959"/>
                      <a:ext cx="459" cy="229"/>
                    </a:xfrm>
                    <a:prstGeom prst="roundRect">
                      <a:avLst>
                        <a:gd name="adj" fmla="val 43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187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5" y="2959"/>
                      <a:ext cx="454" cy="224"/>
                      <a:chOff x="3315" y="2959"/>
                      <a:chExt cx="454" cy="224"/>
                    </a:xfrm>
                  </p:grpSpPr>
                  <p:sp>
                    <p:nvSpPr>
                      <p:cNvPr id="44188" name="AutoShap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5" y="2959"/>
                        <a:ext cx="455" cy="225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189" name="Group 2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5" y="2959"/>
                        <a:ext cx="452" cy="222"/>
                        <a:chOff x="3315" y="2959"/>
                        <a:chExt cx="452" cy="222"/>
                      </a:xfrm>
                    </p:grpSpPr>
                    <p:sp>
                      <p:nvSpPr>
                        <p:cNvPr id="44190" name="AutoShape 2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15" y="2959"/>
                          <a:ext cx="453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191" name="Group 2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15" y="2959"/>
                          <a:ext cx="451" cy="221"/>
                          <a:chOff x="3315" y="2959"/>
                          <a:chExt cx="451" cy="221"/>
                        </a:xfrm>
                      </p:grpSpPr>
                      <p:sp>
                        <p:nvSpPr>
                          <p:cNvPr id="44192" name="AutoShape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5" y="2959"/>
                            <a:ext cx="452" cy="222"/>
                          </a:xfrm>
                          <a:prstGeom prst="roundRect">
                            <a:avLst>
                              <a:gd name="adj" fmla="val 44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193" name="Group 2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15" y="2959"/>
                            <a:ext cx="451" cy="221"/>
                            <a:chOff x="3315" y="2959"/>
                            <a:chExt cx="451" cy="221"/>
                          </a:xfrm>
                        </p:grpSpPr>
                        <p:sp>
                          <p:nvSpPr>
                            <p:cNvPr id="44194" name="AutoShape 2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15" y="2959"/>
                              <a:ext cx="452" cy="222"/>
                            </a:xfrm>
                            <a:prstGeom prst="roundRect">
                              <a:avLst>
                                <a:gd name="adj" fmla="val 449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195" name="AutoShape 2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15" y="2959"/>
                              <a:ext cx="452" cy="222"/>
                            </a:xfrm>
                            <a:prstGeom prst="roundRect">
                              <a:avLst>
                                <a:gd name="adj" fmla="val 449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>
                                  <a:solidFill>
                                    <a:schemeClr val="tx1"/>
                                  </a:solidFill>
                                </a:rPr>
                                <a:t>Clear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73" name="Group 264"/>
            <p:cNvGrpSpPr>
              <a:grpSpLocks/>
            </p:cNvGrpSpPr>
            <p:nvPr/>
          </p:nvGrpSpPr>
          <p:grpSpPr bwMode="auto">
            <a:xfrm>
              <a:off x="3811" y="2921"/>
              <a:ext cx="552" cy="242"/>
              <a:chOff x="3811" y="2921"/>
              <a:chExt cx="552" cy="242"/>
            </a:xfrm>
          </p:grpSpPr>
          <p:sp>
            <p:nvSpPr>
              <p:cNvPr id="44164" name="AutoShape 265"/>
              <p:cNvSpPr>
                <a:spLocks noChangeArrowheads="1"/>
              </p:cNvSpPr>
              <p:nvPr/>
            </p:nvSpPr>
            <p:spPr bwMode="auto">
              <a:xfrm>
                <a:off x="3811" y="2921"/>
                <a:ext cx="553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165" name="Group 266"/>
              <p:cNvGrpSpPr>
                <a:grpSpLocks/>
              </p:cNvGrpSpPr>
              <p:nvPr/>
            </p:nvGrpSpPr>
            <p:grpSpPr bwMode="auto">
              <a:xfrm>
                <a:off x="3811" y="2921"/>
                <a:ext cx="547" cy="236"/>
                <a:chOff x="3811" y="2921"/>
                <a:chExt cx="547" cy="236"/>
              </a:xfrm>
            </p:grpSpPr>
            <p:sp>
              <p:nvSpPr>
                <p:cNvPr id="44166" name="AutoShape 267"/>
                <p:cNvSpPr>
                  <a:spLocks noChangeArrowheads="1"/>
                </p:cNvSpPr>
                <p:nvPr/>
              </p:nvSpPr>
              <p:spPr bwMode="auto">
                <a:xfrm>
                  <a:off x="3811" y="2921"/>
                  <a:ext cx="548" cy="237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67" name="Group 268"/>
                <p:cNvGrpSpPr>
                  <a:grpSpLocks/>
                </p:cNvGrpSpPr>
                <p:nvPr/>
              </p:nvGrpSpPr>
              <p:grpSpPr bwMode="auto">
                <a:xfrm>
                  <a:off x="3811" y="2921"/>
                  <a:ext cx="542" cy="231"/>
                  <a:chOff x="3811" y="2921"/>
                  <a:chExt cx="542" cy="231"/>
                </a:xfrm>
              </p:grpSpPr>
              <p:sp>
                <p:nvSpPr>
                  <p:cNvPr id="4416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2921"/>
                    <a:ext cx="543" cy="232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169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3811" y="2921"/>
                    <a:ext cx="538" cy="227"/>
                    <a:chOff x="3811" y="2921"/>
                    <a:chExt cx="538" cy="227"/>
                  </a:xfrm>
                </p:grpSpPr>
                <p:sp>
                  <p:nvSpPr>
                    <p:cNvPr id="44170" name="AutoShape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921"/>
                      <a:ext cx="539" cy="228"/>
                    </a:xfrm>
                    <a:prstGeom prst="roundRect">
                      <a:avLst>
                        <a:gd name="adj" fmla="val 43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171" name="Group 2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1" y="2921"/>
                      <a:ext cx="534" cy="224"/>
                      <a:chOff x="3811" y="2921"/>
                      <a:chExt cx="534" cy="224"/>
                    </a:xfrm>
                  </p:grpSpPr>
                  <p:sp>
                    <p:nvSpPr>
                      <p:cNvPr id="44172" name="AutoShape 2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11" y="2921"/>
                        <a:ext cx="535" cy="225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173" name="Group 2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1" y="2921"/>
                        <a:ext cx="532" cy="222"/>
                        <a:chOff x="3811" y="2921"/>
                        <a:chExt cx="532" cy="222"/>
                      </a:xfrm>
                    </p:grpSpPr>
                    <p:sp>
                      <p:nvSpPr>
                        <p:cNvPr id="44174" name="AutoShape 2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11" y="2921"/>
                          <a:ext cx="533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175" name="Group 2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11" y="2921"/>
                          <a:ext cx="531" cy="221"/>
                          <a:chOff x="3811" y="2921"/>
                          <a:chExt cx="531" cy="221"/>
                        </a:xfrm>
                      </p:grpSpPr>
                      <p:sp>
                        <p:nvSpPr>
                          <p:cNvPr id="44176" name="AutoShape 2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1" y="2921"/>
                            <a:ext cx="532" cy="222"/>
                          </a:xfrm>
                          <a:prstGeom prst="roundRect">
                            <a:avLst>
                              <a:gd name="adj" fmla="val 44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177" name="Group 2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11" y="2921"/>
                            <a:ext cx="531" cy="221"/>
                            <a:chOff x="3811" y="2921"/>
                            <a:chExt cx="531" cy="221"/>
                          </a:xfrm>
                        </p:grpSpPr>
                        <p:sp>
                          <p:nvSpPr>
                            <p:cNvPr id="44178" name="AutoShape 27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11" y="2921"/>
                              <a:ext cx="532" cy="222"/>
                            </a:xfrm>
                            <a:prstGeom prst="roundRect">
                              <a:avLst>
                                <a:gd name="adj" fmla="val 449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179" name="AutoShape 28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11" y="2921"/>
                              <a:ext cx="531" cy="221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>
                                  <a:solidFill>
                                    <a:schemeClr val="tx1"/>
                                  </a:solidFill>
                                </a:rPr>
                                <a:t>Yellow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74" name="Group 281"/>
            <p:cNvGrpSpPr>
              <a:grpSpLocks/>
            </p:cNvGrpSpPr>
            <p:nvPr/>
          </p:nvGrpSpPr>
          <p:grpSpPr bwMode="auto">
            <a:xfrm>
              <a:off x="4275" y="2873"/>
              <a:ext cx="606" cy="242"/>
              <a:chOff x="4275" y="2873"/>
              <a:chExt cx="606" cy="242"/>
            </a:xfrm>
          </p:grpSpPr>
          <p:sp>
            <p:nvSpPr>
              <p:cNvPr id="44148" name="AutoShape 282"/>
              <p:cNvSpPr>
                <a:spLocks noChangeArrowheads="1"/>
              </p:cNvSpPr>
              <p:nvPr/>
            </p:nvSpPr>
            <p:spPr bwMode="auto">
              <a:xfrm>
                <a:off x="4275" y="2873"/>
                <a:ext cx="607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149" name="Group 283"/>
              <p:cNvGrpSpPr>
                <a:grpSpLocks/>
              </p:cNvGrpSpPr>
              <p:nvPr/>
            </p:nvGrpSpPr>
            <p:grpSpPr bwMode="auto">
              <a:xfrm>
                <a:off x="4275" y="2874"/>
                <a:ext cx="600" cy="235"/>
                <a:chOff x="4275" y="2874"/>
                <a:chExt cx="600" cy="235"/>
              </a:xfrm>
            </p:grpSpPr>
            <p:sp>
              <p:nvSpPr>
                <p:cNvPr id="44150" name="AutoShape 284"/>
                <p:cNvSpPr>
                  <a:spLocks noChangeArrowheads="1"/>
                </p:cNvSpPr>
                <p:nvPr/>
              </p:nvSpPr>
              <p:spPr bwMode="auto">
                <a:xfrm>
                  <a:off x="4275" y="2874"/>
                  <a:ext cx="601" cy="236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51" name="Group 285"/>
                <p:cNvGrpSpPr>
                  <a:grpSpLocks/>
                </p:cNvGrpSpPr>
                <p:nvPr/>
              </p:nvGrpSpPr>
              <p:grpSpPr bwMode="auto">
                <a:xfrm>
                  <a:off x="4275" y="2874"/>
                  <a:ext cx="595" cy="230"/>
                  <a:chOff x="4275" y="2874"/>
                  <a:chExt cx="595" cy="230"/>
                </a:xfrm>
              </p:grpSpPr>
              <p:sp>
                <p:nvSpPr>
                  <p:cNvPr id="44152" name="AutoShape 286"/>
                  <p:cNvSpPr>
                    <a:spLocks noChangeArrowheads="1"/>
                  </p:cNvSpPr>
                  <p:nvPr/>
                </p:nvSpPr>
                <p:spPr bwMode="auto">
                  <a:xfrm>
                    <a:off x="4275" y="2874"/>
                    <a:ext cx="596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153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4275" y="2874"/>
                    <a:ext cx="591" cy="226"/>
                    <a:chOff x="4275" y="2874"/>
                    <a:chExt cx="591" cy="226"/>
                  </a:xfrm>
                </p:grpSpPr>
                <p:sp>
                  <p:nvSpPr>
                    <p:cNvPr id="44154" name="AutoShap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5" y="2874"/>
                      <a:ext cx="592" cy="227"/>
                    </a:xfrm>
                    <a:prstGeom prst="roundRect">
                      <a:avLst>
                        <a:gd name="adj" fmla="val 44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155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75" y="2874"/>
                      <a:ext cx="587" cy="224"/>
                      <a:chOff x="4275" y="2874"/>
                      <a:chExt cx="587" cy="224"/>
                    </a:xfrm>
                  </p:grpSpPr>
                  <p:sp>
                    <p:nvSpPr>
                      <p:cNvPr id="44156" name="AutoShape 2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5" y="2874"/>
                        <a:ext cx="588" cy="225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157" name="Group 2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75" y="2874"/>
                        <a:ext cx="585" cy="222"/>
                        <a:chOff x="4275" y="2874"/>
                        <a:chExt cx="585" cy="222"/>
                      </a:xfrm>
                    </p:grpSpPr>
                    <p:sp>
                      <p:nvSpPr>
                        <p:cNvPr id="44158" name="AutoShape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5" y="2874"/>
                          <a:ext cx="586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159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75" y="2874"/>
                          <a:ext cx="584" cy="221"/>
                          <a:chOff x="4275" y="2874"/>
                          <a:chExt cx="584" cy="221"/>
                        </a:xfrm>
                      </p:grpSpPr>
                      <p:sp>
                        <p:nvSpPr>
                          <p:cNvPr id="44160" name="AutoShape 2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75" y="2874"/>
                            <a:ext cx="585" cy="222"/>
                          </a:xfrm>
                          <a:prstGeom prst="roundRect">
                            <a:avLst>
                              <a:gd name="adj" fmla="val 44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161" name="Group 2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75" y="2874"/>
                            <a:ext cx="583" cy="220"/>
                            <a:chOff x="4275" y="2874"/>
                            <a:chExt cx="583" cy="220"/>
                          </a:xfrm>
                        </p:grpSpPr>
                        <p:sp>
                          <p:nvSpPr>
                            <p:cNvPr id="44162" name="AutoShape 2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75" y="2874"/>
                              <a:ext cx="584" cy="221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44163" name="AutoShape 2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75" y="2874"/>
                              <a:ext cx="583" cy="22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>
                                  <a:solidFill>
                                    <a:schemeClr val="tx1"/>
                                  </a:solidFill>
                                </a:rPr>
                                <a:t>Orange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44075" name="Group 298"/>
            <p:cNvGrpSpPr>
              <a:grpSpLocks/>
            </p:cNvGrpSpPr>
            <p:nvPr/>
          </p:nvGrpSpPr>
          <p:grpSpPr bwMode="auto">
            <a:xfrm>
              <a:off x="3315" y="1252"/>
              <a:ext cx="2046" cy="295"/>
              <a:chOff x="3315" y="1252"/>
              <a:chExt cx="2046" cy="295"/>
            </a:xfrm>
          </p:grpSpPr>
          <p:sp>
            <p:nvSpPr>
              <p:cNvPr id="44076" name="AutoShape 299"/>
              <p:cNvSpPr>
                <a:spLocks noChangeArrowheads="1"/>
              </p:cNvSpPr>
              <p:nvPr/>
            </p:nvSpPr>
            <p:spPr bwMode="auto">
              <a:xfrm>
                <a:off x="3315" y="1252"/>
                <a:ext cx="505" cy="286"/>
              </a:xfrm>
              <a:prstGeom prst="roundRect">
                <a:avLst>
                  <a:gd name="adj" fmla="val 347"/>
                </a:avLst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4077" name="AutoShape 300"/>
              <p:cNvSpPr>
                <a:spLocks noChangeArrowheads="1"/>
              </p:cNvSpPr>
              <p:nvPr/>
            </p:nvSpPr>
            <p:spPr bwMode="auto">
              <a:xfrm>
                <a:off x="3832" y="1252"/>
                <a:ext cx="505" cy="286"/>
              </a:xfrm>
              <a:prstGeom prst="roundRect">
                <a:avLst>
                  <a:gd name="adj" fmla="val 347"/>
                </a:avLst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4078" name="AutoShape 301"/>
              <p:cNvSpPr>
                <a:spLocks noChangeArrowheads="1"/>
              </p:cNvSpPr>
              <p:nvPr/>
            </p:nvSpPr>
            <p:spPr bwMode="auto">
              <a:xfrm>
                <a:off x="4342" y="1252"/>
                <a:ext cx="505" cy="286"/>
              </a:xfrm>
              <a:prstGeom prst="roundRect">
                <a:avLst>
                  <a:gd name="adj" fmla="val 347"/>
                </a:avLst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4079" name="AutoShape 302"/>
              <p:cNvSpPr>
                <a:spLocks noChangeArrowheads="1"/>
              </p:cNvSpPr>
              <p:nvPr/>
            </p:nvSpPr>
            <p:spPr bwMode="auto">
              <a:xfrm>
                <a:off x="4857" y="1252"/>
                <a:ext cx="505" cy="286"/>
              </a:xfrm>
              <a:prstGeom prst="roundRect">
                <a:avLst>
                  <a:gd name="adj" fmla="val 347"/>
                </a:avLst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4080" name="Group 303"/>
              <p:cNvGrpSpPr>
                <a:grpSpLocks/>
              </p:cNvGrpSpPr>
              <p:nvPr/>
            </p:nvGrpSpPr>
            <p:grpSpPr bwMode="auto">
              <a:xfrm>
                <a:off x="3351" y="1349"/>
                <a:ext cx="291" cy="198"/>
                <a:chOff x="3351" y="1349"/>
                <a:chExt cx="291" cy="198"/>
              </a:xfrm>
            </p:grpSpPr>
            <p:sp>
              <p:nvSpPr>
                <p:cNvPr id="44132" name="AutoShape 304"/>
                <p:cNvSpPr>
                  <a:spLocks noChangeArrowheads="1"/>
                </p:cNvSpPr>
                <p:nvPr/>
              </p:nvSpPr>
              <p:spPr bwMode="auto">
                <a:xfrm>
                  <a:off x="3351" y="1349"/>
                  <a:ext cx="292" cy="199"/>
                </a:xfrm>
                <a:prstGeom prst="roundRect">
                  <a:avLst>
                    <a:gd name="adj" fmla="val 50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33" name="Group 305"/>
                <p:cNvGrpSpPr>
                  <a:grpSpLocks/>
                </p:cNvGrpSpPr>
                <p:nvPr/>
              </p:nvGrpSpPr>
              <p:grpSpPr bwMode="auto">
                <a:xfrm>
                  <a:off x="3351" y="1350"/>
                  <a:ext cx="284" cy="191"/>
                  <a:chOff x="3351" y="1350"/>
                  <a:chExt cx="284" cy="191"/>
                </a:xfrm>
              </p:grpSpPr>
              <p:sp>
                <p:nvSpPr>
                  <p:cNvPr id="44134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3351" y="1350"/>
                    <a:ext cx="285" cy="192"/>
                  </a:xfrm>
                  <a:prstGeom prst="roundRect">
                    <a:avLst>
                      <a:gd name="adj" fmla="val 51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135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3351" y="1350"/>
                    <a:ext cx="279" cy="186"/>
                    <a:chOff x="3351" y="1350"/>
                    <a:chExt cx="279" cy="186"/>
                  </a:xfrm>
                </p:grpSpPr>
                <p:sp>
                  <p:nvSpPr>
                    <p:cNvPr id="44136" name="AutoShap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1" y="1350"/>
                      <a:ext cx="280" cy="187"/>
                    </a:xfrm>
                    <a:prstGeom prst="roundRect">
                      <a:avLst>
                        <a:gd name="adj" fmla="val 53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137" name="Group 3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1" y="1350"/>
                      <a:ext cx="275" cy="183"/>
                      <a:chOff x="3351" y="1350"/>
                      <a:chExt cx="275" cy="183"/>
                    </a:xfrm>
                  </p:grpSpPr>
                  <p:sp>
                    <p:nvSpPr>
                      <p:cNvPr id="44138" name="AutoShape 3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1" y="1350"/>
                        <a:ext cx="27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139" name="Group 3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1" y="1350"/>
                        <a:ext cx="271" cy="180"/>
                        <a:chOff x="3351" y="1350"/>
                        <a:chExt cx="271" cy="180"/>
                      </a:xfrm>
                    </p:grpSpPr>
                    <p:sp>
                      <p:nvSpPr>
                        <p:cNvPr id="44140" name="AutoShape 3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1" y="1350"/>
                          <a:ext cx="272" cy="181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141" name="Group 3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51" y="1350"/>
                          <a:ext cx="268" cy="178"/>
                          <a:chOff x="3351" y="1350"/>
                          <a:chExt cx="268" cy="178"/>
                        </a:xfrm>
                      </p:grpSpPr>
                      <p:sp>
                        <p:nvSpPr>
                          <p:cNvPr id="44142" name="AutoShape 3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51" y="1350"/>
                            <a:ext cx="269" cy="179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143" name="Group 3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51" y="1350"/>
                            <a:ext cx="267" cy="177"/>
                            <a:chOff x="3351" y="1350"/>
                            <a:chExt cx="267" cy="177"/>
                          </a:xfrm>
                        </p:grpSpPr>
                        <p:sp>
                          <p:nvSpPr>
                            <p:cNvPr id="44144" name="AutoShape 3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51" y="1350"/>
                              <a:ext cx="268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grpSp>
                          <p:nvGrpSpPr>
                            <p:cNvPr id="44145" name="Group 3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351" y="1350"/>
                              <a:ext cx="267" cy="177"/>
                              <a:chOff x="3351" y="1350"/>
                              <a:chExt cx="267" cy="177"/>
                            </a:xfrm>
                          </p:grpSpPr>
                          <p:sp>
                            <p:nvSpPr>
                              <p:cNvPr id="44146" name="AutoShape 3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51" y="1350"/>
                                <a:ext cx="268" cy="178"/>
                              </a:xfrm>
                              <a:prstGeom prst="roundRect">
                                <a:avLst>
                                  <a:gd name="adj" fmla="val 560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/>
                              </a:p>
                            </p:txBody>
                          </p:sp>
                          <p:sp>
                            <p:nvSpPr>
                              <p:cNvPr id="44147" name="AutoShape 3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51" y="1350"/>
                                <a:ext cx="267" cy="177"/>
                              </a:xfrm>
                              <a:prstGeom prst="roundRect">
                                <a:avLst>
                                  <a:gd name="adj" fmla="val 565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17360" tIns="60480" rIns="117360" bIns="60480">
                                <a:spAutoFit/>
                              </a:bodyPr>
                              <a:lstStyle/>
                              <a:p>
                                <a:pPr eaLnBrk="1" hangingPunct="1">
                                  <a:lnSpc>
                                    <a:spcPct val="80000"/>
                                  </a:lnSpc>
                                  <a:buClr>
                                    <a:srgbClr val="000000"/>
                                  </a:buClr>
                                  <a:buSzPct val="100000"/>
                                  <a:buFont typeface="Times New Roman" pitchFamily="18" charset="0"/>
                                  <a:buNone/>
                                  <a:tabLst>
                                    <a:tab pos="0" algn="l"/>
                                    <a:tab pos="447675" algn="l"/>
                                    <a:tab pos="896938" algn="l"/>
                                    <a:tab pos="1346200" algn="l"/>
                                    <a:tab pos="1795463" algn="l"/>
                                    <a:tab pos="2244725" algn="l"/>
                                    <a:tab pos="2693988" algn="l"/>
                                    <a:tab pos="3143250" algn="l"/>
                                    <a:tab pos="3592513" algn="l"/>
                                    <a:tab pos="4041775" algn="l"/>
                                    <a:tab pos="4491038" algn="l"/>
                                    <a:tab pos="4940300" algn="l"/>
                                    <a:tab pos="5389563" algn="l"/>
                                    <a:tab pos="5838825" algn="l"/>
                                    <a:tab pos="6288088" algn="l"/>
                                    <a:tab pos="6737350" algn="l"/>
                                    <a:tab pos="7186613" algn="l"/>
                                    <a:tab pos="7635875" algn="l"/>
                                    <a:tab pos="8085138" algn="l"/>
                                    <a:tab pos="8534400" algn="l"/>
                                    <a:tab pos="8983663" algn="l"/>
                                  </a:tabLst>
                                </a:pPr>
                                <a:r>
                                  <a:rPr lang="en-GB" sz="1700">
                                    <a:solidFill>
                                      <a:schemeClr val="tx1"/>
                                    </a:solidFill>
                                  </a:rPr>
                                  <a:t>L6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44081" name="Group 320"/>
              <p:cNvGrpSpPr>
                <a:grpSpLocks/>
              </p:cNvGrpSpPr>
              <p:nvPr/>
            </p:nvGrpSpPr>
            <p:grpSpPr bwMode="auto">
              <a:xfrm>
                <a:off x="3829" y="1349"/>
                <a:ext cx="359" cy="198"/>
                <a:chOff x="3829" y="1349"/>
                <a:chExt cx="359" cy="198"/>
              </a:xfrm>
            </p:grpSpPr>
            <p:sp>
              <p:nvSpPr>
                <p:cNvPr id="44116" name="AutoShape 321"/>
                <p:cNvSpPr>
                  <a:spLocks noChangeArrowheads="1"/>
                </p:cNvSpPr>
                <p:nvPr/>
              </p:nvSpPr>
              <p:spPr bwMode="auto">
                <a:xfrm>
                  <a:off x="3829" y="1349"/>
                  <a:ext cx="360" cy="199"/>
                </a:xfrm>
                <a:prstGeom prst="roundRect">
                  <a:avLst>
                    <a:gd name="adj" fmla="val 50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17" name="Group 322"/>
                <p:cNvGrpSpPr>
                  <a:grpSpLocks/>
                </p:cNvGrpSpPr>
                <p:nvPr/>
              </p:nvGrpSpPr>
              <p:grpSpPr bwMode="auto">
                <a:xfrm>
                  <a:off x="3829" y="1350"/>
                  <a:ext cx="352" cy="191"/>
                  <a:chOff x="3829" y="1350"/>
                  <a:chExt cx="352" cy="191"/>
                </a:xfrm>
              </p:grpSpPr>
              <p:sp>
                <p:nvSpPr>
                  <p:cNvPr id="44118" name="AutoShape 323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1350"/>
                    <a:ext cx="353" cy="192"/>
                  </a:xfrm>
                  <a:prstGeom prst="roundRect">
                    <a:avLst>
                      <a:gd name="adj" fmla="val 51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119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3829" y="1350"/>
                    <a:ext cx="347" cy="186"/>
                    <a:chOff x="3829" y="1350"/>
                    <a:chExt cx="347" cy="186"/>
                  </a:xfrm>
                </p:grpSpPr>
                <p:sp>
                  <p:nvSpPr>
                    <p:cNvPr id="44120" name="AutoShap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1350"/>
                      <a:ext cx="348" cy="187"/>
                    </a:xfrm>
                    <a:prstGeom prst="roundRect">
                      <a:avLst>
                        <a:gd name="adj" fmla="val 53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121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9" y="1350"/>
                      <a:ext cx="342" cy="183"/>
                      <a:chOff x="3829" y="1350"/>
                      <a:chExt cx="342" cy="183"/>
                    </a:xfrm>
                  </p:grpSpPr>
                  <p:sp>
                    <p:nvSpPr>
                      <p:cNvPr id="44122" name="AutoShape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9" y="1350"/>
                        <a:ext cx="343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123" name="Group 3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29" y="1350"/>
                        <a:ext cx="338" cy="180"/>
                        <a:chOff x="3829" y="1350"/>
                        <a:chExt cx="338" cy="180"/>
                      </a:xfrm>
                    </p:grpSpPr>
                    <p:sp>
                      <p:nvSpPr>
                        <p:cNvPr id="44124" name="AutoShape 3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29" y="1350"/>
                          <a:ext cx="339" cy="181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125" name="Group 3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29" y="1350"/>
                          <a:ext cx="336" cy="178"/>
                          <a:chOff x="3829" y="1350"/>
                          <a:chExt cx="336" cy="178"/>
                        </a:xfrm>
                      </p:grpSpPr>
                      <p:sp>
                        <p:nvSpPr>
                          <p:cNvPr id="44126" name="AutoShape 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29" y="1350"/>
                            <a:ext cx="337" cy="179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127" name="Group 3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29" y="1350"/>
                            <a:ext cx="335" cy="177"/>
                            <a:chOff x="3829" y="1350"/>
                            <a:chExt cx="335" cy="177"/>
                          </a:xfrm>
                        </p:grpSpPr>
                        <p:sp>
                          <p:nvSpPr>
                            <p:cNvPr id="44128" name="AutoShape 3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29" y="1350"/>
                              <a:ext cx="336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grpSp>
                          <p:nvGrpSpPr>
                            <p:cNvPr id="44129" name="Group 3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29" y="1350"/>
                              <a:ext cx="334" cy="177"/>
                              <a:chOff x="3829" y="1350"/>
                              <a:chExt cx="334" cy="177"/>
                            </a:xfrm>
                          </p:grpSpPr>
                          <p:sp>
                            <p:nvSpPr>
                              <p:cNvPr id="44130" name="AutoShape 3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829" y="1350"/>
                                <a:ext cx="335" cy="178"/>
                              </a:xfrm>
                              <a:prstGeom prst="roundRect">
                                <a:avLst>
                                  <a:gd name="adj" fmla="val 560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/>
                              </a:p>
                            </p:txBody>
                          </p:sp>
                          <p:sp>
                            <p:nvSpPr>
                              <p:cNvPr id="44131" name="AutoShape 3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829" y="1350"/>
                                <a:ext cx="334" cy="177"/>
                              </a:xfrm>
                              <a:prstGeom prst="roundRect">
                                <a:avLst>
                                  <a:gd name="adj" fmla="val 565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17360" tIns="60480" rIns="117360" bIns="60480">
                                <a:spAutoFit/>
                              </a:bodyPr>
                              <a:lstStyle/>
                              <a:p>
                                <a:pPr eaLnBrk="1" hangingPunct="1">
                                  <a:lnSpc>
                                    <a:spcPct val="80000"/>
                                  </a:lnSpc>
                                  <a:buClr>
                                    <a:srgbClr val="000000"/>
                                  </a:buClr>
                                  <a:buSzPct val="100000"/>
                                  <a:buFont typeface="Times New Roman" pitchFamily="18" charset="0"/>
                                  <a:buNone/>
                                  <a:tabLst>
                                    <a:tab pos="0" algn="l"/>
                                    <a:tab pos="447675" algn="l"/>
                                    <a:tab pos="896938" algn="l"/>
                                    <a:tab pos="1346200" algn="l"/>
                                    <a:tab pos="1795463" algn="l"/>
                                    <a:tab pos="2244725" algn="l"/>
                                    <a:tab pos="2693988" algn="l"/>
                                    <a:tab pos="3143250" algn="l"/>
                                    <a:tab pos="3592513" algn="l"/>
                                    <a:tab pos="4041775" algn="l"/>
                                    <a:tab pos="4491038" algn="l"/>
                                    <a:tab pos="4940300" algn="l"/>
                                    <a:tab pos="5389563" algn="l"/>
                                    <a:tab pos="5838825" algn="l"/>
                                    <a:tab pos="6288088" algn="l"/>
                                    <a:tab pos="6737350" algn="l"/>
                                    <a:tab pos="7186613" algn="l"/>
                                    <a:tab pos="7635875" algn="l"/>
                                    <a:tab pos="8085138" algn="l"/>
                                    <a:tab pos="8534400" algn="l"/>
                                    <a:tab pos="8983663" algn="l"/>
                                  </a:tabLst>
                                </a:pPr>
                                <a:r>
                                  <a:rPr lang="en-GB" sz="1700">
                                    <a:solidFill>
                                      <a:schemeClr val="tx1"/>
                                    </a:solidFill>
                                  </a:rPr>
                                  <a:t>L20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44082" name="Group 337"/>
              <p:cNvGrpSpPr>
                <a:grpSpLocks/>
              </p:cNvGrpSpPr>
              <p:nvPr/>
            </p:nvGrpSpPr>
            <p:grpSpPr bwMode="auto">
              <a:xfrm>
                <a:off x="4339" y="1349"/>
                <a:ext cx="360" cy="198"/>
                <a:chOff x="4339" y="1349"/>
                <a:chExt cx="360" cy="198"/>
              </a:xfrm>
            </p:grpSpPr>
            <p:sp>
              <p:nvSpPr>
                <p:cNvPr id="44100" name="AutoShape 338"/>
                <p:cNvSpPr>
                  <a:spLocks noChangeArrowheads="1"/>
                </p:cNvSpPr>
                <p:nvPr/>
              </p:nvSpPr>
              <p:spPr bwMode="auto">
                <a:xfrm>
                  <a:off x="4339" y="1349"/>
                  <a:ext cx="361" cy="199"/>
                </a:xfrm>
                <a:prstGeom prst="roundRect">
                  <a:avLst>
                    <a:gd name="adj" fmla="val 50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101" name="Group 339"/>
                <p:cNvGrpSpPr>
                  <a:grpSpLocks/>
                </p:cNvGrpSpPr>
                <p:nvPr/>
              </p:nvGrpSpPr>
              <p:grpSpPr bwMode="auto">
                <a:xfrm>
                  <a:off x="4339" y="1350"/>
                  <a:ext cx="354" cy="191"/>
                  <a:chOff x="4339" y="1350"/>
                  <a:chExt cx="354" cy="191"/>
                </a:xfrm>
              </p:grpSpPr>
              <p:sp>
                <p:nvSpPr>
                  <p:cNvPr id="44102" name="AutoShape 340"/>
                  <p:cNvSpPr>
                    <a:spLocks noChangeArrowheads="1"/>
                  </p:cNvSpPr>
                  <p:nvPr/>
                </p:nvSpPr>
                <p:spPr bwMode="auto">
                  <a:xfrm>
                    <a:off x="4339" y="1350"/>
                    <a:ext cx="355" cy="192"/>
                  </a:xfrm>
                  <a:prstGeom prst="roundRect">
                    <a:avLst>
                      <a:gd name="adj" fmla="val 51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103" name="Group 341"/>
                  <p:cNvGrpSpPr>
                    <a:grpSpLocks/>
                  </p:cNvGrpSpPr>
                  <p:nvPr/>
                </p:nvGrpSpPr>
                <p:grpSpPr bwMode="auto">
                  <a:xfrm>
                    <a:off x="4339" y="1350"/>
                    <a:ext cx="350" cy="186"/>
                    <a:chOff x="4339" y="1350"/>
                    <a:chExt cx="350" cy="186"/>
                  </a:xfrm>
                </p:grpSpPr>
                <p:sp>
                  <p:nvSpPr>
                    <p:cNvPr id="44104" name="AutoShap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9" y="1350"/>
                      <a:ext cx="351" cy="187"/>
                    </a:xfrm>
                    <a:prstGeom prst="roundRect">
                      <a:avLst>
                        <a:gd name="adj" fmla="val 53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105" name="Group 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9" y="1350"/>
                      <a:ext cx="344" cy="183"/>
                      <a:chOff x="4339" y="1350"/>
                      <a:chExt cx="344" cy="183"/>
                    </a:xfrm>
                  </p:grpSpPr>
                  <p:sp>
                    <p:nvSpPr>
                      <p:cNvPr id="44106" name="AutoShape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39" y="1350"/>
                        <a:ext cx="345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107" name="Group 3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39" y="1350"/>
                        <a:ext cx="341" cy="180"/>
                        <a:chOff x="4339" y="1350"/>
                        <a:chExt cx="341" cy="180"/>
                      </a:xfrm>
                    </p:grpSpPr>
                    <p:sp>
                      <p:nvSpPr>
                        <p:cNvPr id="44108" name="AutoShape 3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9" y="1350"/>
                          <a:ext cx="342" cy="181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109" name="Group 3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39" y="1350"/>
                          <a:ext cx="339" cy="178"/>
                          <a:chOff x="4339" y="1350"/>
                          <a:chExt cx="339" cy="178"/>
                        </a:xfrm>
                      </p:grpSpPr>
                      <p:sp>
                        <p:nvSpPr>
                          <p:cNvPr id="44110" name="AutoShape 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39" y="1350"/>
                            <a:ext cx="340" cy="179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111" name="Group 3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39" y="1350"/>
                            <a:ext cx="338" cy="177"/>
                            <a:chOff x="4339" y="1350"/>
                            <a:chExt cx="338" cy="177"/>
                          </a:xfrm>
                        </p:grpSpPr>
                        <p:sp>
                          <p:nvSpPr>
                            <p:cNvPr id="44112" name="AutoShape 3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39" y="1350"/>
                              <a:ext cx="339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grpSp>
                          <p:nvGrpSpPr>
                            <p:cNvPr id="44113" name="Group 3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40" y="1350"/>
                              <a:ext cx="337" cy="177"/>
                              <a:chOff x="4340" y="1350"/>
                              <a:chExt cx="337" cy="177"/>
                            </a:xfrm>
                          </p:grpSpPr>
                          <p:sp>
                            <p:nvSpPr>
                              <p:cNvPr id="44114" name="AutoShape 3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40" y="1350"/>
                                <a:ext cx="338" cy="178"/>
                              </a:xfrm>
                              <a:prstGeom prst="roundRect">
                                <a:avLst>
                                  <a:gd name="adj" fmla="val 560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/>
                              </a:p>
                            </p:txBody>
                          </p:sp>
                          <p:sp>
                            <p:nvSpPr>
                              <p:cNvPr id="44115" name="AutoShape 3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40" y="1350"/>
                                <a:ext cx="337" cy="177"/>
                              </a:xfrm>
                              <a:prstGeom prst="roundRect">
                                <a:avLst>
                                  <a:gd name="adj" fmla="val 565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17360" tIns="60480" rIns="117360" bIns="60480">
                                <a:spAutoFit/>
                              </a:bodyPr>
                              <a:lstStyle/>
                              <a:p>
                                <a:pPr eaLnBrk="1" hangingPunct="1">
                                  <a:lnSpc>
                                    <a:spcPct val="80000"/>
                                  </a:lnSpc>
                                  <a:buClr>
                                    <a:srgbClr val="000000"/>
                                  </a:buClr>
                                  <a:buSzPct val="100000"/>
                                  <a:buFont typeface="Times New Roman" pitchFamily="18" charset="0"/>
                                  <a:buNone/>
                                  <a:tabLst>
                                    <a:tab pos="0" algn="l"/>
                                    <a:tab pos="447675" algn="l"/>
                                    <a:tab pos="896938" algn="l"/>
                                    <a:tab pos="1346200" algn="l"/>
                                    <a:tab pos="1795463" algn="l"/>
                                    <a:tab pos="2244725" algn="l"/>
                                    <a:tab pos="2693988" algn="l"/>
                                    <a:tab pos="3143250" algn="l"/>
                                    <a:tab pos="3592513" algn="l"/>
                                    <a:tab pos="4041775" algn="l"/>
                                    <a:tab pos="4491038" algn="l"/>
                                    <a:tab pos="4940300" algn="l"/>
                                    <a:tab pos="5389563" algn="l"/>
                                    <a:tab pos="5838825" algn="l"/>
                                    <a:tab pos="6288088" algn="l"/>
                                    <a:tab pos="6737350" algn="l"/>
                                    <a:tab pos="7186613" algn="l"/>
                                    <a:tab pos="7635875" algn="l"/>
                                    <a:tab pos="8085138" algn="l"/>
                                    <a:tab pos="8534400" algn="l"/>
                                    <a:tab pos="8983663" algn="l"/>
                                  </a:tabLst>
                                </a:pPr>
                                <a:r>
                                  <a:rPr lang="en-GB" sz="1700">
                                    <a:solidFill>
                                      <a:schemeClr val="tx1"/>
                                    </a:solidFill>
                                  </a:rPr>
                                  <a:t>L40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44083" name="Group 354"/>
              <p:cNvGrpSpPr>
                <a:grpSpLocks/>
              </p:cNvGrpSpPr>
              <p:nvPr/>
            </p:nvGrpSpPr>
            <p:grpSpPr bwMode="auto">
              <a:xfrm>
                <a:off x="4807" y="1349"/>
                <a:ext cx="427" cy="198"/>
                <a:chOff x="4807" y="1349"/>
                <a:chExt cx="427" cy="198"/>
              </a:xfrm>
            </p:grpSpPr>
            <p:sp>
              <p:nvSpPr>
                <p:cNvPr id="44084" name="AutoShape 355"/>
                <p:cNvSpPr>
                  <a:spLocks noChangeArrowheads="1"/>
                </p:cNvSpPr>
                <p:nvPr/>
              </p:nvSpPr>
              <p:spPr bwMode="auto">
                <a:xfrm>
                  <a:off x="4807" y="1349"/>
                  <a:ext cx="428" cy="199"/>
                </a:xfrm>
                <a:prstGeom prst="roundRect">
                  <a:avLst>
                    <a:gd name="adj" fmla="val 50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44085" name="Group 356"/>
                <p:cNvGrpSpPr>
                  <a:grpSpLocks/>
                </p:cNvGrpSpPr>
                <p:nvPr/>
              </p:nvGrpSpPr>
              <p:grpSpPr bwMode="auto">
                <a:xfrm>
                  <a:off x="4808" y="1350"/>
                  <a:ext cx="420" cy="191"/>
                  <a:chOff x="4808" y="1350"/>
                  <a:chExt cx="420" cy="191"/>
                </a:xfrm>
              </p:grpSpPr>
              <p:sp>
                <p:nvSpPr>
                  <p:cNvPr id="44086" name="AutoShape 357"/>
                  <p:cNvSpPr>
                    <a:spLocks noChangeArrowheads="1"/>
                  </p:cNvSpPr>
                  <p:nvPr/>
                </p:nvSpPr>
                <p:spPr bwMode="auto">
                  <a:xfrm>
                    <a:off x="4808" y="1350"/>
                    <a:ext cx="421" cy="192"/>
                  </a:xfrm>
                  <a:prstGeom prst="roundRect">
                    <a:avLst>
                      <a:gd name="adj" fmla="val 51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44087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4808" y="1350"/>
                    <a:ext cx="414" cy="186"/>
                    <a:chOff x="4808" y="1350"/>
                    <a:chExt cx="414" cy="186"/>
                  </a:xfrm>
                </p:grpSpPr>
                <p:sp>
                  <p:nvSpPr>
                    <p:cNvPr id="44088" name="AutoShap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8" y="1350"/>
                      <a:ext cx="415" cy="187"/>
                    </a:xfrm>
                    <a:prstGeom prst="roundRect">
                      <a:avLst>
                        <a:gd name="adj" fmla="val 53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44089" name="Group 3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8" y="1350"/>
                      <a:ext cx="409" cy="183"/>
                      <a:chOff x="4808" y="1350"/>
                      <a:chExt cx="409" cy="183"/>
                    </a:xfrm>
                  </p:grpSpPr>
                  <p:sp>
                    <p:nvSpPr>
                      <p:cNvPr id="44090" name="AutoShape 3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08" y="1350"/>
                        <a:ext cx="410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44091" name="Group 3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9" y="1350"/>
                        <a:ext cx="406" cy="180"/>
                        <a:chOff x="4809" y="1350"/>
                        <a:chExt cx="406" cy="180"/>
                      </a:xfrm>
                    </p:grpSpPr>
                    <p:sp>
                      <p:nvSpPr>
                        <p:cNvPr id="44092" name="AutoShape 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9" y="1350"/>
                          <a:ext cx="407" cy="181"/>
                        </a:xfrm>
                        <a:prstGeom prst="roundRect">
                          <a:avLst>
                            <a:gd name="adj" fmla="val 55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44093" name="Group 3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9" y="1350"/>
                          <a:ext cx="404" cy="178"/>
                          <a:chOff x="4809" y="1350"/>
                          <a:chExt cx="404" cy="178"/>
                        </a:xfrm>
                      </p:grpSpPr>
                      <p:sp>
                        <p:nvSpPr>
                          <p:cNvPr id="44094" name="AutoShape 3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09" y="1350"/>
                            <a:ext cx="405" cy="179"/>
                          </a:xfrm>
                          <a:prstGeom prst="roundRect">
                            <a:avLst>
                              <a:gd name="adj" fmla="val 5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44095" name="Group 3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10" y="1350"/>
                            <a:ext cx="403" cy="177"/>
                            <a:chOff x="4810" y="1350"/>
                            <a:chExt cx="403" cy="177"/>
                          </a:xfrm>
                        </p:grpSpPr>
                        <p:sp>
                          <p:nvSpPr>
                            <p:cNvPr id="44096" name="AutoShape 3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10" y="1350"/>
                              <a:ext cx="404" cy="178"/>
                            </a:xfrm>
                            <a:prstGeom prst="roundRect">
                              <a:avLst>
                                <a:gd name="adj" fmla="val 5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grpSp>
                          <p:nvGrpSpPr>
                            <p:cNvPr id="44097" name="Group 3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10" y="1350"/>
                              <a:ext cx="403" cy="177"/>
                              <a:chOff x="4810" y="1350"/>
                              <a:chExt cx="403" cy="177"/>
                            </a:xfrm>
                          </p:grpSpPr>
                          <p:sp>
                            <p:nvSpPr>
                              <p:cNvPr id="44098" name="AutoShape 3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10" y="1350"/>
                                <a:ext cx="404" cy="178"/>
                              </a:xfrm>
                              <a:prstGeom prst="roundRect">
                                <a:avLst>
                                  <a:gd name="adj" fmla="val 560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/>
                              </a:p>
                            </p:txBody>
                          </p:sp>
                          <p:sp>
                            <p:nvSpPr>
                              <p:cNvPr id="44099" name="AutoShape 3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11" y="1350"/>
                                <a:ext cx="403" cy="177"/>
                              </a:xfrm>
                              <a:prstGeom prst="roundRect">
                                <a:avLst>
                                  <a:gd name="adj" fmla="val 565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17360" tIns="60480" rIns="117360" bIns="60480">
                                <a:spAutoFit/>
                              </a:bodyPr>
                              <a:lstStyle/>
                              <a:p>
                                <a:pPr eaLnBrk="1" hangingPunct="1">
                                  <a:lnSpc>
                                    <a:spcPct val="80000"/>
                                  </a:lnSpc>
                                  <a:buClr>
                                    <a:srgbClr val="000000"/>
                                  </a:buClr>
                                  <a:buSzPct val="100000"/>
                                  <a:buFont typeface="Times New Roman" pitchFamily="18" charset="0"/>
                                  <a:buNone/>
                                  <a:tabLst>
                                    <a:tab pos="0" algn="l"/>
                                    <a:tab pos="447675" algn="l"/>
                                    <a:tab pos="896938" algn="l"/>
                                    <a:tab pos="1346200" algn="l"/>
                                    <a:tab pos="1795463" algn="l"/>
                                    <a:tab pos="2244725" algn="l"/>
                                    <a:tab pos="2693988" algn="l"/>
                                    <a:tab pos="3143250" algn="l"/>
                                    <a:tab pos="3592513" algn="l"/>
                                    <a:tab pos="4041775" algn="l"/>
                                    <a:tab pos="4491038" algn="l"/>
                                    <a:tab pos="4940300" algn="l"/>
                                    <a:tab pos="5389563" algn="l"/>
                                    <a:tab pos="5838825" algn="l"/>
                                    <a:tab pos="6288088" algn="l"/>
                                    <a:tab pos="6737350" algn="l"/>
                                    <a:tab pos="7186613" algn="l"/>
                                    <a:tab pos="7635875" algn="l"/>
                                    <a:tab pos="8085138" algn="l"/>
                                    <a:tab pos="8534400" algn="l"/>
                                    <a:tab pos="8983663" algn="l"/>
                                  </a:tabLst>
                                </a:pPr>
                                <a:r>
                                  <a:rPr lang="en-GB" sz="1700">
                                    <a:solidFill>
                                      <a:schemeClr val="tx1"/>
                                    </a:solidFill>
                                  </a:rPr>
                                  <a:t>  L80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44038" name="Group 371"/>
          <p:cNvGrpSpPr>
            <a:grpSpLocks/>
          </p:cNvGrpSpPr>
          <p:nvPr/>
        </p:nvGrpSpPr>
        <p:grpSpPr bwMode="auto">
          <a:xfrm>
            <a:off x="5724525" y="5421313"/>
            <a:ext cx="2879725" cy="376237"/>
            <a:chOff x="3285" y="3415"/>
            <a:chExt cx="1997" cy="237"/>
          </a:xfrm>
        </p:grpSpPr>
        <p:sp>
          <p:nvSpPr>
            <p:cNvPr id="44039" name="AutoShape 372"/>
            <p:cNvSpPr>
              <a:spLocks noChangeArrowheads="1"/>
            </p:cNvSpPr>
            <p:nvPr/>
          </p:nvSpPr>
          <p:spPr bwMode="auto">
            <a:xfrm>
              <a:off x="3285" y="3415"/>
              <a:ext cx="1997" cy="155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4040" name="Text Box 373"/>
            <p:cNvSpPr txBox="1">
              <a:spLocks noChangeArrowheads="1"/>
            </p:cNvSpPr>
            <p:nvPr/>
          </p:nvSpPr>
          <p:spPr bwMode="auto">
            <a:xfrm>
              <a:off x="3285" y="3415"/>
              <a:ext cx="199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Alistair Cockburn. What is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 Crystal? 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© 1999 Humans and Technology,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72489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Clear</a:t>
            </a:r>
            <a:r>
              <a:rPr lang="es-CL" noProof="0" dirty="0"/>
              <a:t>: Alcance, roles y equipos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CL" noProof="0" dirty="0"/>
              <a:t>Alcance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Para proyectos D6 (6 personas sin pérdida de dinero esencial)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Puede extenderse a E8 (8 personas sin riesgo vital)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No es para proyectos grandes (poca coordinación grupal)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No es para proyectos con riesgo vital (poca verificación)</a:t>
            </a:r>
          </a:p>
          <a:p>
            <a:pPr>
              <a:lnSpc>
                <a:spcPct val="90000"/>
              </a:lnSpc>
            </a:pPr>
            <a:r>
              <a:rPr lang="es-CL" noProof="0" dirty="0"/>
              <a:t>Roles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Requeridos: auspiciador, diseñador/programador, diseñador senior, usuario (dedicación parcial)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Roles combinados: coordinador, experto en el negocio, levantador de requisitos</a:t>
            </a:r>
          </a:p>
          <a:p>
            <a:pPr>
              <a:lnSpc>
                <a:spcPct val="90000"/>
              </a:lnSpc>
            </a:pPr>
            <a:r>
              <a:rPr lang="es-CL" noProof="0" dirty="0"/>
              <a:t>Equipo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Un único equipo de diseñadores/programadores</a:t>
            </a:r>
          </a:p>
          <a:p>
            <a:pPr lvl="1">
              <a:lnSpc>
                <a:spcPct val="90000"/>
              </a:lnSpc>
            </a:pPr>
            <a:r>
              <a:rPr lang="es-CL" noProof="0" dirty="0"/>
              <a:t>Todos sentados en la misma oficina o en oficinas adyacentes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43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4750166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Crystal Clear: Productos e hitos</a:t>
            </a:r>
            <a:endParaRPr lang="es-C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44</a:t>
            </a:fld>
            <a:endParaRPr lang="es-CL" noProof="0" dirty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noProof="0"/>
              <a:t>Productos</a:t>
            </a:r>
          </a:p>
          <a:p>
            <a:pPr lvl="1"/>
            <a:r>
              <a:rPr lang="es-CL" noProof="0"/>
              <a:t>Todos se publican y se revisan</a:t>
            </a:r>
          </a:p>
          <a:p>
            <a:pPr lvl="1"/>
            <a:r>
              <a:rPr lang="es-CL" noProof="0"/>
              <a:t>Mucha tolerancia en los productos de trabajo</a:t>
            </a:r>
          </a:p>
          <a:p>
            <a:pPr lvl="2"/>
            <a:r>
              <a:rPr lang="es-CL" noProof="0"/>
              <a:t>Secuencia de entregas, calendario de vistas del usuario, entregas</a:t>
            </a:r>
          </a:p>
          <a:p>
            <a:pPr lvl="2"/>
            <a:r>
              <a:rPr lang="es-CL" noProof="0"/>
              <a:t>Lista de actores y objetivos; casos de uso</a:t>
            </a:r>
          </a:p>
          <a:p>
            <a:pPr lvl="2"/>
            <a:r>
              <a:rPr lang="es-CL" noProof="0"/>
              <a:t>Bosquejos de diseños y notas, borradores de las pantallas</a:t>
            </a:r>
          </a:p>
          <a:p>
            <a:pPr lvl="2"/>
            <a:r>
              <a:rPr lang="es-CL" noProof="0"/>
              <a:t>Modelo común de objetos</a:t>
            </a:r>
          </a:p>
          <a:p>
            <a:pPr lvl="2"/>
            <a:r>
              <a:rPr lang="es-CL" noProof="0"/>
              <a:t>Código ejecutable, código de migración, casos de uso</a:t>
            </a:r>
          </a:p>
          <a:p>
            <a:pPr lvl="2"/>
            <a:r>
              <a:rPr lang="es-CL" noProof="0"/>
              <a:t>Manual de usuario</a:t>
            </a:r>
          </a:p>
          <a:p>
            <a:r>
              <a:rPr lang="es-CL" noProof="0"/>
              <a:t>Declaraciones</a:t>
            </a:r>
          </a:p>
          <a:p>
            <a:pPr lvl="1"/>
            <a:r>
              <a:rPr lang="es-CL" noProof="0"/>
              <a:t>Requisitos lo bastante estables para diseñarlos</a:t>
            </a:r>
          </a:p>
          <a:p>
            <a:pPr lvl="1"/>
            <a:r>
              <a:rPr lang="es-CL" noProof="0"/>
              <a:t>Interfaz con el usuario lo bastante estable para documentarla</a:t>
            </a:r>
          </a:p>
          <a:p>
            <a:pPr lvl="1"/>
            <a:r>
              <a:rPr lang="es-CL" noProof="0"/>
              <a:t>Aplicación lo bastante correcta para entregarla</a:t>
            </a: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387939380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Crystal Clear: Estándares</a:t>
            </a:r>
            <a:endParaRPr lang="es-C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45</a:t>
            </a:fld>
            <a:endParaRPr lang="es-CL" noProof="0" dirty="0"/>
          </a:p>
        </p:txBody>
      </p:sp>
      <p:sp>
        <p:nvSpPr>
          <p:cNvPr id="47107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noProof="0"/>
              <a:t>Política</a:t>
            </a:r>
          </a:p>
          <a:p>
            <a:pPr lvl="1"/>
            <a:r>
              <a:rPr lang="es-CL" noProof="0"/>
              <a:t>Entregas al usuario cada 2 ± 1 meses</a:t>
            </a:r>
          </a:p>
          <a:p>
            <a:pPr lvl="1"/>
            <a:r>
              <a:rPr lang="es-CL" noProof="0"/>
              <a:t>Seguimiento por hitos, no por productos de trabajo</a:t>
            </a:r>
          </a:p>
          <a:p>
            <a:pPr lvl="1"/>
            <a:r>
              <a:rPr lang="es-CL" noProof="0"/>
              <a:t>Requisitos como casos de uso con anotaciones</a:t>
            </a:r>
          </a:p>
          <a:p>
            <a:pPr lvl="1"/>
            <a:r>
              <a:rPr lang="es-CL" noProof="0"/>
              <a:t>Pruebas de regresión obligatorias de la funcionalidad</a:t>
            </a:r>
          </a:p>
          <a:p>
            <a:pPr lvl="1"/>
            <a:r>
              <a:rPr lang="es-CL" noProof="0"/>
              <a:t>Revisión por pares del código</a:t>
            </a:r>
          </a:p>
          <a:p>
            <a:pPr lvl="1"/>
            <a:r>
              <a:rPr lang="es-CL" noProof="0"/>
              <a:t>Modelo de propietarios de los productos de trabajo</a:t>
            </a:r>
          </a:p>
          <a:p>
            <a:pPr lvl="1"/>
            <a:r>
              <a:rPr lang="es-CL" noProof="0"/>
              <a:t>Políticas son obligatorias pero se pueden sustituir (ej., Scrum)</a:t>
            </a:r>
          </a:p>
          <a:p>
            <a:r>
              <a:rPr lang="es-CL" noProof="0"/>
              <a:t>Estándares locales (de cada equipo)</a:t>
            </a:r>
          </a:p>
          <a:p>
            <a:pPr lvl="1"/>
            <a:r>
              <a:rPr lang="es-CL" noProof="0"/>
              <a:t>Estilo de programación</a:t>
            </a:r>
          </a:p>
          <a:p>
            <a:pPr lvl="1"/>
            <a:r>
              <a:rPr lang="es-CL" noProof="0"/>
              <a:t>Estilo de interfaz con el usuario</a:t>
            </a:r>
          </a:p>
          <a:p>
            <a:pPr lvl="1"/>
            <a:r>
              <a:rPr lang="es-CL" noProof="0"/>
              <a:t>Mecanismo de pruebas de regresión</a:t>
            </a: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10591283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Elija Crystal Clear si...</a:t>
            </a:r>
            <a:endParaRPr lang="es-C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46</a:t>
            </a:fld>
            <a:endParaRPr lang="es-CL" noProof="0" dirty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noProof="0"/>
              <a:t>... quiere hacer un montón de definición de proceso usted mismo</a:t>
            </a:r>
          </a:p>
          <a:p>
            <a:r>
              <a:rPr lang="es-CL" noProof="0"/>
              <a:t>... tiene un equipo pequeño todos en la misma oficina</a:t>
            </a:r>
          </a:p>
          <a:p>
            <a:r>
              <a:rPr lang="es-CL" noProof="0"/>
              <a:t>... los requisitos son principalmente conocidos o “conocibles” de antemano</a:t>
            </a:r>
          </a:p>
          <a:p>
            <a:r>
              <a:rPr lang="es-CL" noProof="0"/>
              <a:t>... el proyecto arriesga pérdidas de dinero no esencial y nunca pérdida de vida humana</a:t>
            </a:r>
            <a:endParaRPr lang="es-CL" noProof="0" dirty="0"/>
          </a:p>
        </p:txBody>
      </p:sp>
      <p:grpSp>
        <p:nvGrpSpPr>
          <p:cNvPr id="48132" name="Group 3"/>
          <p:cNvGrpSpPr>
            <a:grpSpLocks/>
          </p:cNvGrpSpPr>
          <p:nvPr/>
        </p:nvGrpSpPr>
        <p:grpSpPr bwMode="auto">
          <a:xfrm>
            <a:off x="3324225" y="5421313"/>
            <a:ext cx="5060950" cy="274637"/>
            <a:chOff x="2094" y="3415"/>
            <a:chExt cx="3188" cy="173"/>
          </a:xfrm>
        </p:grpSpPr>
        <p:sp>
          <p:nvSpPr>
            <p:cNvPr id="48133" name="AutoShape 4"/>
            <p:cNvSpPr>
              <a:spLocks noChangeArrowheads="1"/>
            </p:cNvSpPr>
            <p:nvPr/>
          </p:nvSpPr>
          <p:spPr bwMode="auto">
            <a:xfrm>
              <a:off x="2094" y="3415"/>
              <a:ext cx="3189" cy="150"/>
            </a:xfrm>
            <a:prstGeom prst="roundRect">
              <a:avLst>
                <a:gd name="adj" fmla="val 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2094" y="3415"/>
              <a:ext cx="31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Michael Cohn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. Selecting an Agile Process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, 21 Septiembre 2004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790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Costos y beneficios: El desarrollo en cascada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5</a:t>
            </a:fld>
            <a:endParaRPr lang="es-CL" noProof="0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803718" y="1795042"/>
            <a:ext cx="1298576" cy="528638"/>
            <a:chOff x="472" y="961"/>
            <a:chExt cx="818" cy="333"/>
          </a:xfrm>
        </p:grpSpPr>
        <p:sp>
          <p:nvSpPr>
            <p:cNvPr id="8234" name="AutoShape 3"/>
            <p:cNvSpPr>
              <a:spLocks noChangeArrowheads="1"/>
            </p:cNvSpPr>
            <p:nvPr/>
          </p:nvSpPr>
          <p:spPr bwMode="auto">
            <a:xfrm>
              <a:off x="472" y="962"/>
              <a:ext cx="818" cy="332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35" name="Group 4"/>
            <p:cNvGrpSpPr>
              <a:grpSpLocks/>
            </p:cNvGrpSpPr>
            <p:nvPr/>
          </p:nvGrpSpPr>
          <p:grpSpPr bwMode="auto">
            <a:xfrm>
              <a:off x="472" y="961"/>
              <a:ext cx="813" cy="329"/>
              <a:chOff x="472" y="961"/>
              <a:chExt cx="813" cy="329"/>
            </a:xfrm>
          </p:grpSpPr>
          <p:sp>
            <p:nvSpPr>
              <p:cNvPr id="8236" name="AutoShape 5"/>
              <p:cNvSpPr>
                <a:spLocks noChangeArrowheads="1"/>
              </p:cNvSpPr>
              <p:nvPr/>
            </p:nvSpPr>
            <p:spPr bwMode="auto">
              <a:xfrm>
                <a:off x="472" y="961"/>
                <a:ext cx="813" cy="329"/>
              </a:xfrm>
              <a:prstGeom prst="roundRect">
                <a:avLst>
                  <a:gd name="adj" fmla="val 30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37" name="Text Box 6"/>
              <p:cNvSpPr txBox="1">
                <a:spLocks noChangeArrowheads="1"/>
              </p:cNvSpPr>
              <p:nvPr/>
            </p:nvSpPr>
            <p:spPr bwMode="auto">
              <a:xfrm>
                <a:off x="472" y="1016"/>
                <a:ext cx="813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dirty="0" err="1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Requisitos</a:t>
                </a:r>
                <a:endParaRPr lang="en-GB" sz="18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p:grpSp>
      </p:grp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2188019" y="1793454"/>
            <a:ext cx="1209676" cy="523876"/>
            <a:chOff x="1344" y="960"/>
            <a:chExt cx="762" cy="330"/>
          </a:xfrm>
        </p:grpSpPr>
        <p:sp>
          <p:nvSpPr>
            <p:cNvPr id="8230" name="AutoShape 8"/>
            <p:cNvSpPr>
              <a:spLocks noChangeArrowheads="1"/>
            </p:cNvSpPr>
            <p:nvPr/>
          </p:nvSpPr>
          <p:spPr bwMode="auto">
            <a:xfrm>
              <a:off x="1344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31" name="Group 9"/>
            <p:cNvGrpSpPr>
              <a:grpSpLocks/>
            </p:cNvGrpSpPr>
            <p:nvPr/>
          </p:nvGrpSpPr>
          <p:grpSpPr bwMode="auto">
            <a:xfrm>
              <a:off x="1344" y="960"/>
              <a:ext cx="757" cy="325"/>
              <a:chOff x="1344" y="960"/>
              <a:chExt cx="757" cy="325"/>
            </a:xfrm>
          </p:grpSpPr>
          <p:sp>
            <p:nvSpPr>
              <p:cNvPr id="8232" name="AutoShape 10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33" name="Text Box 11"/>
              <p:cNvSpPr txBox="1">
                <a:spLocks noChangeArrowheads="1"/>
              </p:cNvSpPr>
              <p:nvPr/>
            </p:nvSpPr>
            <p:spPr bwMode="auto">
              <a:xfrm>
                <a:off x="1344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Diseño</a:t>
                </a:r>
              </a:p>
            </p:txBody>
          </p:sp>
        </p:grpSp>
      </p:grp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3483419" y="1793454"/>
            <a:ext cx="1209676" cy="523876"/>
            <a:chOff x="2160" y="960"/>
            <a:chExt cx="762" cy="330"/>
          </a:xfrm>
        </p:grpSpPr>
        <p:sp>
          <p:nvSpPr>
            <p:cNvPr id="8226" name="AutoShape 13"/>
            <p:cNvSpPr>
              <a:spLocks noChangeArrowheads="1"/>
            </p:cNvSpPr>
            <p:nvPr/>
          </p:nvSpPr>
          <p:spPr bwMode="auto">
            <a:xfrm>
              <a:off x="2160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27" name="Group 14"/>
            <p:cNvGrpSpPr>
              <a:grpSpLocks/>
            </p:cNvGrpSpPr>
            <p:nvPr/>
          </p:nvGrpSpPr>
          <p:grpSpPr bwMode="auto">
            <a:xfrm>
              <a:off x="2160" y="960"/>
              <a:ext cx="757" cy="325"/>
              <a:chOff x="2160" y="960"/>
              <a:chExt cx="757" cy="325"/>
            </a:xfrm>
          </p:grpSpPr>
          <p:sp>
            <p:nvSpPr>
              <p:cNvPr id="8228" name="AutoShape 15"/>
              <p:cNvSpPr>
                <a:spLocks noChangeArrowheads="1"/>
              </p:cNvSpPr>
              <p:nvPr/>
            </p:nvSpPr>
            <p:spPr bwMode="auto">
              <a:xfrm>
                <a:off x="2160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29" name="Text Box 16"/>
              <p:cNvSpPr txBox="1">
                <a:spLocks noChangeArrowheads="1"/>
              </p:cNvSpPr>
              <p:nvPr/>
            </p:nvSpPr>
            <p:spPr bwMode="auto">
              <a:xfrm>
                <a:off x="2160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Código</a:t>
                </a:r>
              </a:p>
            </p:txBody>
          </p:sp>
        </p:grpSp>
      </p:grpSp>
      <p:grpSp>
        <p:nvGrpSpPr>
          <p:cNvPr id="8198" name="Group 17"/>
          <p:cNvGrpSpPr>
            <a:grpSpLocks/>
          </p:cNvGrpSpPr>
          <p:nvPr/>
        </p:nvGrpSpPr>
        <p:grpSpPr bwMode="auto">
          <a:xfrm>
            <a:off x="4778820" y="1793454"/>
            <a:ext cx="1209676" cy="523876"/>
            <a:chOff x="2976" y="960"/>
            <a:chExt cx="762" cy="330"/>
          </a:xfrm>
        </p:grpSpPr>
        <p:sp>
          <p:nvSpPr>
            <p:cNvPr id="8222" name="AutoShape 18"/>
            <p:cNvSpPr>
              <a:spLocks noChangeArrowheads="1"/>
            </p:cNvSpPr>
            <p:nvPr/>
          </p:nvSpPr>
          <p:spPr bwMode="auto">
            <a:xfrm>
              <a:off x="2976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23" name="Group 19"/>
            <p:cNvGrpSpPr>
              <a:grpSpLocks/>
            </p:cNvGrpSpPr>
            <p:nvPr/>
          </p:nvGrpSpPr>
          <p:grpSpPr bwMode="auto">
            <a:xfrm>
              <a:off x="2976" y="960"/>
              <a:ext cx="757" cy="325"/>
              <a:chOff x="2976" y="960"/>
              <a:chExt cx="757" cy="325"/>
            </a:xfrm>
          </p:grpSpPr>
          <p:sp>
            <p:nvSpPr>
              <p:cNvPr id="8224" name="AutoShape 20"/>
              <p:cNvSpPr>
                <a:spLocks noChangeArrowheads="1"/>
              </p:cNvSpPr>
              <p:nvPr/>
            </p:nvSpPr>
            <p:spPr bwMode="auto">
              <a:xfrm>
                <a:off x="2976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25" name="Text Box 21"/>
              <p:cNvSpPr txBox="1">
                <a:spLocks noChangeArrowheads="1"/>
              </p:cNvSpPr>
              <p:nvPr/>
            </p:nvSpPr>
            <p:spPr bwMode="auto">
              <a:xfrm>
                <a:off x="2976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Pruebas</a:t>
                </a:r>
              </a:p>
            </p:txBody>
          </p:sp>
        </p:grpSp>
      </p:grpSp>
      <p:grpSp>
        <p:nvGrpSpPr>
          <p:cNvPr id="8199" name="Group 22"/>
          <p:cNvGrpSpPr>
            <a:grpSpLocks/>
          </p:cNvGrpSpPr>
          <p:nvPr/>
        </p:nvGrpSpPr>
        <p:grpSpPr bwMode="auto">
          <a:xfrm>
            <a:off x="6074220" y="1783928"/>
            <a:ext cx="1290638" cy="536575"/>
            <a:chOff x="3792" y="954"/>
            <a:chExt cx="813" cy="338"/>
          </a:xfrm>
        </p:grpSpPr>
        <p:sp>
          <p:nvSpPr>
            <p:cNvPr id="8218" name="AutoShape 23"/>
            <p:cNvSpPr>
              <a:spLocks noChangeArrowheads="1"/>
            </p:cNvSpPr>
            <p:nvPr/>
          </p:nvSpPr>
          <p:spPr bwMode="auto">
            <a:xfrm>
              <a:off x="3792" y="954"/>
              <a:ext cx="813" cy="338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19" name="Group 24"/>
            <p:cNvGrpSpPr>
              <a:grpSpLocks/>
            </p:cNvGrpSpPr>
            <p:nvPr/>
          </p:nvGrpSpPr>
          <p:grpSpPr bwMode="auto">
            <a:xfrm>
              <a:off x="3792" y="954"/>
              <a:ext cx="808" cy="336"/>
              <a:chOff x="3792" y="954"/>
              <a:chExt cx="808" cy="336"/>
            </a:xfrm>
          </p:grpSpPr>
          <p:sp>
            <p:nvSpPr>
              <p:cNvPr id="8220" name="AutoShape 25"/>
              <p:cNvSpPr>
                <a:spLocks noChangeArrowheads="1"/>
              </p:cNvSpPr>
              <p:nvPr/>
            </p:nvSpPr>
            <p:spPr bwMode="auto">
              <a:xfrm>
                <a:off x="3792" y="954"/>
                <a:ext cx="808" cy="336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21" name="Text Box 26"/>
              <p:cNvSpPr txBox="1">
                <a:spLocks noChangeArrowheads="1"/>
              </p:cNvSpPr>
              <p:nvPr/>
            </p:nvSpPr>
            <p:spPr bwMode="auto">
              <a:xfrm>
                <a:off x="3792" y="1012"/>
                <a:ext cx="80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Instalación</a:t>
                </a:r>
              </a:p>
            </p:txBody>
          </p:sp>
        </p:grp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7433120" y="1793453"/>
            <a:ext cx="1603376" cy="2278063"/>
            <a:chOff x="4648" y="960"/>
            <a:chExt cx="1010" cy="1435"/>
          </a:xfrm>
        </p:grpSpPr>
        <p:grpSp>
          <p:nvGrpSpPr>
            <p:cNvPr id="8212" name="Group 28"/>
            <p:cNvGrpSpPr>
              <a:grpSpLocks/>
            </p:cNvGrpSpPr>
            <p:nvPr/>
          </p:nvGrpSpPr>
          <p:grpSpPr bwMode="auto">
            <a:xfrm>
              <a:off x="4648" y="960"/>
              <a:ext cx="1010" cy="330"/>
              <a:chOff x="4648" y="960"/>
              <a:chExt cx="1010" cy="330"/>
            </a:xfrm>
          </p:grpSpPr>
          <p:sp>
            <p:nvSpPr>
              <p:cNvPr id="8214" name="AutoShape 29"/>
              <p:cNvSpPr>
                <a:spLocks noChangeArrowheads="1"/>
              </p:cNvSpPr>
              <p:nvPr/>
            </p:nvSpPr>
            <p:spPr bwMode="auto">
              <a:xfrm>
                <a:off x="4648" y="960"/>
                <a:ext cx="1010" cy="330"/>
              </a:xfrm>
              <a:prstGeom prst="roundRect">
                <a:avLst>
                  <a:gd name="adj" fmla="val 301"/>
                </a:avLst>
              </a:prstGeom>
              <a:solidFill>
                <a:srgbClr val="00CC99"/>
              </a:solidFill>
              <a:ln w="3816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grpSp>
            <p:nvGrpSpPr>
              <p:cNvPr id="8215" name="Group 30"/>
              <p:cNvGrpSpPr>
                <a:grpSpLocks/>
              </p:cNvGrpSpPr>
              <p:nvPr/>
            </p:nvGrpSpPr>
            <p:grpSpPr bwMode="auto">
              <a:xfrm>
                <a:off x="4648" y="960"/>
                <a:ext cx="1005" cy="325"/>
                <a:chOff x="4648" y="960"/>
                <a:chExt cx="1005" cy="325"/>
              </a:xfrm>
            </p:grpSpPr>
            <p:sp>
              <p:nvSpPr>
                <p:cNvPr id="8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4648" y="960"/>
                  <a:ext cx="1005" cy="325"/>
                </a:xfrm>
                <a:prstGeom prst="roundRect">
                  <a:avLst>
                    <a:gd name="adj" fmla="val 3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2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48" y="1012"/>
                  <a:ext cx="1005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rPr>
                    <a:t>Explotación</a:t>
                  </a:r>
                </a:p>
              </p:txBody>
            </p:sp>
          </p:grpSp>
        </p:grpSp>
        <p:sp>
          <p:nvSpPr>
            <p:cNvPr id="8213" name="Freeform 33"/>
            <p:cNvSpPr>
              <a:spLocks noChangeArrowheads="1"/>
            </p:cNvSpPr>
            <p:nvPr/>
          </p:nvSpPr>
          <p:spPr bwMode="auto">
            <a:xfrm>
              <a:off x="5088" y="1725"/>
              <a:ext cx="240" cy="670"/>
            </a:xfrm>
            <a:custGeom>
              <a:avLst/>
              <a:gdLst>
                <a:gd name="T0" fmla="*/ 14 w 1059"/>
                <a:gd name="T1" fmla="*/ 152 h 2953"/>
                <a:gd name="T2" fmla="*/ 14 w 1059"/>
                <a:gd name="T3" fmla="*/ 38 h 2953"/>
                <a:gd name="T4" fmla="*/ 0 w 1059"/>
                <a:gd name="T5" fmla="*/ 38 h 2953"/>
                <a:gd name="T6" fmla="*/ 27 w 1059"/>
                <a:gd name="T7" fmla="*/ 0 h 2953"/>
                <a:gd name="T8" fmla="*/ 54 w 1059"/>
                <a:gd name="T9" fmla="*/ 38 h 2953"/>
                <a:gd name="T10" fmla="*/ 41 w 1059"/>
                <a:gd name="T11" fmla="*/ 38 h 2953"/>
                <a:gd name="T12" fmla="*/ 41 w 1059"/>
                <a:gd name="T13" fmla="*/ 152 h 2953"/>
                <a:gd name="T14" fmla="*/ 14 w 1059"/>
                <a:gd name="T15" fmla="*/ 152 h 29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2953"/>
                <a:gd name="T26" fmla="*/ 1059 w 1059"/>
                <a:gd name="T27" fmla="*/ 2953 h 29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2953">
                  <a:moveTo>
                    <a:pt x="263" y="2952"/>
                  </a:moveTo>
                  <a:lnTo>
                    <a:pt x="263" y="736"/>
                  </a:lnTo>
                  <a:lnTo>
                    <a:pt x="0" y="736"/>
                  </a:lnTo>
                  <a:lnTo>
                    <a:pt x="528" y="0"/>
                  </a:lnTo>
                  <a:lnTo>
                    <a:pt x="1058" y="736"/>
                  </a:lnTo>
                  <a:lnTo>
                    <a:pt x="793" y="736"/>
                  </a:lnTo>
                  <a:lnTo>
                    <a:pt x="793" y="2952"/>
                  </a:lnTo>
                  <a:lnTo>
                    <a:pt x="263" y="2952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188018" y="4765253"/>
            <a:ext cx="541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 eaLnBrk="1" hangingPunct="1">
              <a:lnSpc>
                <a:spcPct val="93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Adelanta los costos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Posterga beneficios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Los cambios son cada vez más costosos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Aumenta el riesgo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Disminuye la flexibilidad</a:t>
            </a:r>
          </a:p>
        </p:txBody>
      </p:sp>
      <p:sp>
        <p:nvSpPr>
          <p:cNvPr id="9251" name="Freeform 35"/>
          <p:cNvSpPr>
            <a:spLocks noChangeArrowheads="1"/>
          </p:cNvSpPr>
          <p:nvPr/>
        </p:nvSpPr>
        <p:spPr bwMode="auto">
          <a:xfrm>
            <a:off x="1453006" y="2450678"/>
            <a:ext cx="6862762" cy="1584325"/>
          </a:xfrm>
          <a:custGeom>
            <a:avLst/>
            <a:gdLst>
              <a:gd name="T0" fmla="*/ 0 w 19064"/>
              <a:gd name="T1" fmla="*/ 570085195 h 4402"/>
              <a:gd name="T2" fmla="*/ 482073014 w 19064"/>
              <a:gd name="T3" fmla="*/ 537442428 h 4402"/>
              <a:gd name="T4" fmla="*/ 977623157 w 19064"/>
              <a:gd name="T5" fmla="*/ 476301618 h 4402"/>
              <a:gd name="T6" fmla="*/ 1453605041 w 19064"/>
              <a:gd name="T7" fmla="*/ 377984254 h 4402"/>
              <a:gd name="T8" fmla="*/ 1932567243 w 19064"/>
              <a:gd name="T9" fmla="*/ 240935794 h 4402"/>
              <a:gd name="T10" fmla="*/ 2147483647 w 19064"/>
              <a:gd name="T11" fmla="*/ 0 h 4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64"/>
              <a:gd name="T19" fmla="*/ 0 h 4402"/>
              <a:gd name="T20" fmla="*/ 19064 w 19064"/>
              <a:gd name="T21" fmla="*/ 4402 h 4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64" h="4402">
                <a:moveTo>
                  <a:pt x="0" y="4401"/>
                </a:moveTo>
                <a:cubicBezTo>
                  <a:pt x="620" y="4356"/>
                  <a:pt x="2464" y="4268"/>
                  <a:pt x="3720" y="4149"/>
                </a:cubicBezTo>
                <a:cubicBezTo>
                  <a:pt x="4977" y="4030"/>
                  <a:pt x="6296" y="3880"/>
                  <a:pt x="7544" y="3677"/>
                </a:cubicBezTo>
                <a:cubicBezTo>
                  <a:pt x="8792" y="3474"/>
                  <a:pt x="9991" y="3223"/>
                  <a:pt x="11217" y="2918"/>
                </a:cubicBezTo>
                <a:cubicBezTo>
                  <a:pt x="12443" y="2614"/>
                  <a:pt x="13607" y="2345"/>
                  <a:pt x="14913" y="1860"/>
                </a:cubicBezTo>
                <a:cubicBezTo>
                  <a:pt x="16218" y="1375"/>
                  <a:pt x="18198" y="387"/>
                  <a:pt x="19063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30618" y="2479253"/>
            <a:ext cx="8829676" cy="2125663"/>
            <a:chOff x="48" y="1392"/>
            <a:chExt cx="5562" cy="1339"/>
          </a:xfrm>
        </p:grpSpPr>
        <p:sp>
          <p:nvSpPr>
            <p:cNvPr id="8204" name="Line 37"/>
            <p:cNvSpPr>
              <a:spLocks noChangeShapeType="1"/>
            </p:cNvSpPr>
            <p:nvPr/>
          </p:nvSpPr>
          <p:spPr bwMode="auto">
            <a:xfrm>
              <a:off x="240" y="2393"/>
              <a:ext cx="537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5" name="Line 38"/>
            <p:cNvSpPr>
              <a:spLocks noChangeShapeType="1"/>
            </p:cNvSpPr>
            <p:nvPr/>
          </p:nvSpPr>
          <p:spPr bwMode="auto">
            <a:xfrm flipV="1">
              <a:off x="528" y="1527"/>
              <a:ext cx="1" cy="120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6" name="Freeform 39"/>
            <p:cNvSpPr>
              <a:spLocks noChangeArrowheads="1"/>
            </p:cNvSpPr>
            <p:nvPr/>
          </p:nvSpPr>
          <p:spPr bwMode="auto">
            <a:xfrm>
              <a:off x="76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7" name="Freeform 40"/>
            <p:cNvSpPr>
              <a:spLocks noChangeArrowheads="1"/>
            </p:cNvSpPr>
            <p:nvPr/>
          </p:nvSpPr>
          <p:spPr bwMode="auto">
            <a:xfrm>
              <a:off x="1584" y="2393"/>
              <a:ext cx="240" cy="288"/>
            </a:xfrm>
            <a:custGeom>
              <a:avLst/>
              <a:gdLst>
                <a:gd name="T0" fmla="*/ 14 w 1058"/>
                <a:gd name="T1" fmla="*/ 0 h 1268"/>
                <a:gd name="T2" fmla="*/ 14 w 1058"/>
                <a:gd name="T3" fmla="*/ 49 h 1268"/>
                <a:gd name="T4" fmla="*/ 0 w 1058"/>
                <a:gd name="T5" fmla="*/ 49 h 1268"/>
                <a:gd name="T6" fmla="*/ 27 w 1058"/>
                <a:gd name="T7" fmla="*/ 65 h 1268"/>
                <a:gd name="T8" fmla="*/ 54 w 1058"/>
                <a:gd name="T9" fmla="*/ 49 h 1268"/>
                <a:gd name="T10" fmla="*/ 41 w 1058"/>
                <a:gd name="T11" fmla="*/ 49 h 1268"/>
                <a:gd name="T12" fmla="*/ 41 w 1058"/>
                <a:gd name="T13" fmla="*/ 0 h 1268"/>
                <a:gd name="T14" fmla="*/ 14 w 1058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8"/>
                <a:gd name="T25" fmla="*/ 0 h 1268"/>
                <a:gd name="T26" fmla="*/ 1058 w 1058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8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7" y="955"/>
                  </a:lnTo>
                  <a:lnTo>
                    <a:pt x="792" y="955"/>
                  </a:lnTo>
                  <a:lnTo>
                    <a:pt x="792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8" name="Freeform 41"/>
            <p:cNvSpPr>
              <a:spLocks noChangeArrowheads="1"/>
            </p:cNvSpPr>
            <p:nvPr/>
          </p:nvSpPr>
          <p:spPr bwMode="auto">
            <a:xfrm>
              <a:off x="244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9" name="Freeform 42"/>
            <p:cNvSpPr>
              <a:spLocks noChangeArrowheads="1"/>
            </p:cNvSpPr>
            <p:nvPr/>
          </p:nvSpPr>
          <p:spPr bwMode="auto">
            <a:xfrm>
              <a:off x="3261" y="2393"/>
              <a:ext cx="241" cy="288"/>
            </a:xfrm>
            <a:custGeom>
              <a:avLst/>
              <a:gdLst>
                <a:gd name="T0" fmla="*/ 14 w 1063"/>
                <a:gd name="T1" fmla="*/ 0 h 1268"/>
                <a:gd name="T2" fmla="*/ 14 w 1063"/>
                <a:gd name="T3" fmla="*/ 49 h 1268"/>
                <a:gd name="T4" fmla="*/ 0 w 1063"/>
                <a:gd name="T5" fmla="*/ 49 h 1268"/>
                <a:gd name="T6" fmla="*/ 27 w 1063"/>
                <a:gd name="T7" fmla="*/ 65 h 1268"/>
                <a:gd name="T8" fmla="*/ 55 w 1063"/>
                <a:gd name="T9" fmla="*/ 49 h 1268"/>
                <a:gd name="T10" fmla="*/ 41 w 1063"/>
                <a:gd name="T11" fmla="*/ 49 h 1268"/>
                <a:gd name="T12" fmla="*/ 41 w 1063"/>
                <a:gd name="T13" fmla="*/ 0 h 1268"/>
                <a:gd name="T14" fmla="*/ 14 w 1063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3"/>
                <a:gd name="T25" fmla="*/ 0 h 1268"/>
                <a:gd name="T26" fmla="*/ 1063 w 1063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3" h="1268">
                  <a:moveTo>
                    <a:pt x="265" y="0"/>
                  </a:moveTo>
                  <a:lnTo>
                    <a:pt x="265" y="955"/>
                  </a:lnTo>
                  <a:lnTo>
                    <a:pt x="0" y="955"/>
                  </a:lnTo>
                  <a:lnTo>
                    <a:pt x="531" y="1267"/>
                  </a:lnTo>
                  <a:lnTo>
                    <a:pt x="1062" y="955"/>
                  </a:lnTo>
                  <a:lnTo>
                    <a:pt x="797" y="955"/>
                  </a:lnTo>
                  <a:lnTo>
                    <a:pt x="797" y="0"/>
                  </a:lnTo>
                  <a:lnTo>
                    <a:pt x="265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10" name="Freeform 43"/>
            <p:cNvSpPr>
              <a:spLocks noChangeArrowheads="1"/>
            </p:cNvSpPr>
            <p:nvPr/>
          </p:nvSpPr>
          <p:spPr bwMode="auto">
            <a:xfrm>
              <a:off x="4074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11" name="Text Box 44"/>
            <p:cNvSpPr txBox="1">
              <a:spLocks noChangeArrowheads="1"/>
            </p:cNvSpPr>
            <p:nvPr/>
          </p:nvSpPr>
          <p:spPr bwMode="auto">
            <a:xfrm>
              <a:off x="48" y="1392"/>
              <a:ext cx="52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lvl="1" eaLnBrk="1" hangingPunct="1">
                <a:lnSpc>
                  <a:spcPct val="93000"/>
                </a:lnSpc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chemeClr val="tx1"/>
                  </a:solidFill>
                  <a:latin typeface="+mn-lt"/>
                </a:rPr>
                <a:t>$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 autoUpdateAnimBg="0"/>
      <p:bldP spid="92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Desarrollo Evolutivo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6</a:t>
            </a:fld>
            <a:endParaRPr lang="es-CL" noProof="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814388" y="4187848"/>
            <a:ext cx="7948612" cy="158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2535238" y="4178323"/>
            <a:ext cx="1587" cy="479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5060950" y="4186260"/>
            <a:ext cx="1588" cy="479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560" y="4346598"/>
            <a:ext cx="1105900" cy="3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Proyecto 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78161" y="4346598"/>
            <a:ext cx="1033463" cy="3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>
            <a:spAutoFit/>
          </a:bodyPr>
          <a:lstStyle>
            <a:defPPr>
              <a:defRPr lang="en-GB"/>
            </a:defPPr>
            <a:lvl1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>
                <a:latin typeface="Gill Sans MT" charset="0"/>
                <a:ea typeface="Gill Sans MT" charset="0"/>
                <a:cs typeface="Gill Sans MT" charset="0"/>
              </a:rPr>
              <a:t>Proyecto 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24128" y="4346598"/>
            <a:ext cx="990599" cy="3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>
            <a:spAutoFit/>
          </a:bodyPr>
          <a:lstStyle>
            <a:defPPr>
              <a:defRPr lang="en-GB"/>
            </a:defPPr>
            <a:lvl1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>
                <a:latin typeface="Gill Sans MT" charset="0"/>
                <a:ea typeface="Gill Sans MT" charset="0"/>
                <a:cs typeface="Gill Sans MT" charset="0"/>
              </a:rPr>
              <a:t>Proyecto 3</a:t>
            </a:r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828675" y="3246460"/>
            <a:ext cx="617538" cy="630238"/>
          </a:xfrm>
          <a:custGeom>
            <a:avLst/>
            <a:gdLst>
              <a:gd name="T0" fmla="*/ 110987354 w 1716"/>
              <a:gd name="T1" fmla="*/ 0 h 1751"/>
              <a:gd name="T2" fmla="*/ 222104262 w 1716"/>
              <a:gd name="T3" fmla="*/ 113226535 h 1751"/>
              <a:gd name="T4" fmla="*/ 110987354 w 1716"/>
              <a:gd name="T5" fmla="*/ 226712220 h 1751"/>
              <a:gd name="T6" fmla="*/ 0 w 1716"/>
              <a:gd name="T7" fmla="*/ 113226535 h 1751"/>
              <a:gd name="T8" fmla="*/ 110987354 w 1716"/>
              <a:gd name="T9" fmla="*/ 0 h 17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6"/>
              <a:gd name="T16" fmla="*/ 0 h 1751"/>
              <a:gd name="T17" fmla="*/ 1716 w 1716"/>
              <a:gd name="T18" fmla="*/ 1751 h 17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6" h="1751">
                <a:moveTo>
                  <a:pt x="857" y="0"/>
                </a:moveTo>
                <a:lnTo>
                  <a:pt x="1715" y="874"/>
                </a:lnTo>
                <a:lnTo>
                  <a:pt x="857" y="1750"/>
                </a:lnTo>
                <a:lnTo>
                  <a:pt x="0" y="874"/>
                </a:lnTo>
                <a:lnTo>
                  <a:pt x="85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71626" y="2857523"/>
            <a:ext cx="1533526" cy="987425"/>
            <a:chOff x="990" y="1433"/>
            <a:chExt cx="966" cy="622"/>
          </a:xfrm>
        </p:grpSpPr>
        <p:sp>
          <p:nvSpPr>
            <p:cNvPr id="9271" name="Oval 10"/>
            <p:cNvSpPr>
              <a:spLocks noChangeArrowheads="1"/>
            </p:cNvSpPr>
            <p:nvPr/>
          </p:nvSpPr>
          <p:spPr bwMode="auto">
            <a:xfrm>
              <a:off x="1433" y="1696"/>
              <a:ext cx="340" cy="359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72" name="Line 11"/>
            <p:cNvSpPr>
              <a:spLocks noChangeShapeType="1"/>
            </p:cNvSpPr>
            <p:nvPr/>
          </p:nvSpPr>
          <p:spPr bwMode="auto">
            <a:xfrm>
              <a:off x="990" y="1871"/>
              <a:ext cx="37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9273" name="Group 12"/>
            <p:cNvGrpSpPr>
              <a:grpSpLocks/>
            </p:cNvGrpSpPr>
            <p:nvPr/>
          </p:nvGrpSpPr>
          <p:grpSpPr bwMode="auto">
            <a:xfrm>
              <a:off x="1255" y="1433"/>
              <a:ext cx="701" cy="186"/>
              <a:chOff x="1255" y="1433"/>
              <a:chExt cx="701" cy="186"/>
            </a:xfrm>
          </p:grpSpPr>
          <p:sp>
            <p:nvSpPr>
              <p:cNvPr id="9274" name="AutoShape 13"/>
              <p:cNvSpPr>
                <a:spLocks noChangeArrowheads="1"/>
              </p:cNvSpPr>
              <p:nvPr/>
            </p:nvSpPr>
            <p:spPr bwMode="auto">
              <a:xfrm>
                <a:off x="1263" y="1433"/>
                <a:ext cx="693" cy="186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1255" y="1433"/>
                <a:ext cx="698" cy="186"/>
                <a:chOff x="1255" y="1433"/>
                <a:chExt cx="698" cy="186"/>
              </a:xfrm>
            </p:grpSpPr>
            <p:sp>
              <p:nvSpPr>
                <p:cNvPr id="9276" name="AutoShape 15"/>
                <p:cNvSpPr>
                  <a:spLocks noChangeArrowheads="1"/>
                </p:cNvSpPr>
                <p:nvPr/>
              </p:nvSpPr>
              <p:spPr bwMode="auto">
                <a:xfrm>
                  <a:off x="1263" y="1433"/>
                  <a:ext cx="690" cy="181"/>
                </a:xfrm>
                <a:prstGeom prst="roundRect">
                  <a:avLst>
                    <a:gd name="adj" fmla="val 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9277" name="Group 16"/>
                <p:cNvGrpSpPr>
                  <a:grpSpLocks/>
                </p:cNvGrpSpPr>
                <p:nvPr/>
              </p:nvGrpSpPr>
              <p:grpSpPr bwMode="auto">
                <a:xfrm>
                  <a:off x="1255" y="1433"/>
                  <a:ext cx="698" cy="186"/>
                  <a:chOff x="1255" y="1433"/>
                  <a:chExt cx="698" cy="186"/>
                </a:xfrm>
              </p:grpSpPr>
              <p:sp>
                <p:nvSpPr>
                  <p:cNvPr id="9278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1433"/>
                    <a:ext cx="687" cy="179"/>
                  </a:xfrm>
                  <a:prstGeom prst="roundRect">
                    <a:avLst>
                      <a:gd name="adj" fmla="val 56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  <p:grpSp>
                <p:nvGrpSpPr>
                  <p:cNvPr id="927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55" y="1433"/>
                    <a:ext cx="698" cy="186"/>
                    <a:chOff x="1255" y="1433"/>
                    <a:chExt cx="698" cy="186"/>
                  </a:xfrm>
                </p:grpSpPr>
                <p:sp>
                  <p:nvSpPr>
                    <p:cNvPr id="9280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3" y="1433"/>
                      <a:ext cx="684" cy="177"/>
                    </a:xfrm>
                    <a:prstGeom prst="roundRect">
                      <a:avLst>
                        <a:gd name="adj" fmla="val 56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p:txBody>
                </p:sp>
                <p:grpSp>
                  <p:nvGrpSpPr>
                    <p:cNvPr id="9281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5" y="1433"/>
                      <a:ext cx="698" cy="186"/>
                      <a:chOff x="1255" y="1433"/>
                      <a:chExt cx="698" cy="186"/>
                    </a:xfrm>
                  </p:grpSpPr>
                  <p:sp>
                    <p:nvSpPr>
                      <p:cNvPr id="9282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3" y="1433"/>
                        <a:ext cx="683" cy="176"/>
                      </a:xfrm>
                      <a:prstGeom prst="roundRect">
                        <a:avLst>
                          <a:gd name="adj" fmla="val 56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Gill Sans MT" charset="0"/>
                          <a:ea typeface="Gill Sans MT" charset="0"/>
                          <a:cs typeface="Gill Sans MT" charset="0"/>
                        </a:endParaRPr>
                      </a:p>
                    </p:txBody>
                  </p:sp>
                  <p:grpSp>
                    <p:nvGrpSpPr>
                      <p:cNvPr id="9283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5" y="1433"/>
                        <a:ext cx="698" cy="186"/>
                        <a:chOff x="1255" y="1433"/>
                        <a:chExt cx="698" cy="186"/>
                      </a:xfrm>
                    </p:grpSpPr>
                    <p:sp>
                      <p:nvSpPr>
                        <p:cNvPr id="9284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3" y="1433"/>
                          <a:ext cx="683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Gill Sans MT" charset="0"/>
                            <a:ea typeface="Gill Sans MT" charset="0"/>
                            <a:cs typeface="Gill Sans MT" charset="0"/>
                          </a:endParaRPr>
                        </a:p>
                      </p:txBody>
                    </p:sp>
                    <p:sp>
                      <p:nvSpPr>
                        <p:cNvPr id="9285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5" y="1433"/>
                          <a:ext cx="698" cy="186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algn="ctr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 err="1">
                              <a:solidFill>
                                <a:schemeClr val="tx1"/>
                              </a:solidFill>
                              <a:latin typeface="Gill Sans MT" charset="0"/>
                              <a:ea typeface="Gill Sans MT" charset="0"/>
                              <a:cs typeface="Gill Sans MT" charset="0"/>
                            </a:rPr>
                            <a:t>Producto</a:t>
                          </a:r>
                          <a:r>
                            <a:rPr lang="en-GB" sz="1400" b="1">
                              <a:solidFill>
                                <a:schemeClr val="tx1"/>
                              </a:solidFill>
                              <a:latin typeface="Gill Sans MT" charset="0"/>
                              <a:ea typeface="Gill Sans MT" charset="0"/>
                              <a:cs typeface="Gill Sans MT" charset="0"/>
                            </a:rPr>
                            <a:t> 1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922714" y="2451124"/>
            <a:ext cx="1684338" cy="1122363"/>
            <a:chOff x="2471" y="1177"/>
            <a:chExt cx="1061" cy="707"/>
          </a:xfrm>
        </p:grpSpPr>
        <p:sp>
          <p:nvSpPr>
            <p:cNvPr id="9256" name="Oval 26"/>
            <p:cNvSpPr>
              <a:spLocks noChangeArrowheads="1"/>
            </p:cNvSpPr>
            <p:nvPr/>
          </p:nvSpPr>
          <p:spPr bwMode="auto">
            <a:xfrm>
              <a:off x="2966" y="1418"/>
              <a:ext cx="425" cy="466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7" name="Line 27"/>
            <p:cNvSpPr>
              <a:spLocks noChangeShapeType="1"/>
            </p:cNvSpPr>
            <p:nvPr/>
          </p:nvSpPr>
          <p:spPr bwMode="auto">
            <a:xfrm>
              <a:off x="2471" y="1675"/>
              <a:ext cx="42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9258" name="Group 28"/>
            <p:cNvGrpSpPr>
              <a:grpSpLocks/>
            </p:cNvGrpSpPr>
            <p:nvPr/>
          </p:nvGrpSpPr>
          <p:grpSpPr bwMode="auto">
            <a:xfrm>
              <a:off x="2831" y="1177"/>
              <a:ext cx="701" cy="187"/>
              <a:chOff x="2831" y="1177"/>
              <a:chExt cx="701" cy="187"/>
            </a:xfrm>
          </p:grpSpPr>
          <p:sp>
            <p:nvSpPr>
              <p:cNvPr id="9259" name="AutoShape 29"/>
              <p:cNvSpPr>
                <a:spLocks noChangeArrowheads="1"/>
              </p:cNvSpPr>
              <p:nvPr/>
            </p:nvSpPr>
            <p:spPr bwMode="auto">
              <a:xfrm>
                <a:off x="2838" y="1177"/>
                <a:ext cx="694" cy="187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grpSp>
            <p:nvGrpSpPr>
              <p:cNvPr id="9260" name="Group 30"/>
              <p:cNvGrpSpPr>
                <a:grpSpLocks/>
              </p:cNvGrpSpPr>
              <p:nvPr/>
            </p:nvGrpSpPr>
            <p:grpSpPr bwMode="auto">
              <a:xfrm>
                <a:off x="2831" y="1177"/>
                <a:ext cx="698" cy="186"/>
                <a:chOff x="2831" y="1177"/>
                <a:chExt cx="698" cy="186"/>
              </a:xfrm>
            </p:grpSpPr>
            <p:sp>
              <p:nvSpPr>
                <p:cNvPr id="92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839" y="1177"/>
                  <a:ext cx="689" cy="183"/>
                </a:xfrm>
                <a:prstGeom prst="roundRect">
                  <a:avLst>
                    <a:gd name="adj" fmla="val 5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9262" name="Group 32"/>
                <p:cNvGrpSpPr>
                  <a:grpSpLocks/>
                </p:cNvGrpSpPr>
                <p:nvPr/>
              </p:nvGrpSpPr>
              <p:grpSpPr bwMode="auto">
                <a:xfrm>
                  <a:off x="2831" y="1177"/>
                  <a:ext cx="698" cy="186"/>
                  <a:chOff x="2831" y="1177"/>
                  <a:chExt cx="698" cy="186"/>
                </a:xfrm>
              </p:grpSpPr>
              <p:sp>
                <p:nvSpPr>
                  <p:cNvPr id="9263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2839" y="1177"/>
                    <a:ext cx="688" cy="180"/>
                  </a:xfrm>
                  <a:prstGeom prst="roundRect">
                    <a:avLst>
                      <a:gd name="adj" fmla="val 55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  <p:grpSp>
                <p:nvGrpSpPr>
                  <p:cNvPr id="926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831" y="1177"/>
                    <a:ext cx="698" cy="186"/>
                    <a:chOff x="2831" y="1177"/>
                    <a:chExt cx="698" cy="186"/>
                  </a:xfrm>
                </p:grpSpPr>
                <p:sp>
                  <p:nvSpPr>
                    <p:cNvPr id="9265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9" y="1177"/>
                      <a:ext cx="686" cy="177"/>
                    </a:xfrm>
                    <a:prstGeom prst="roundRect">
                      <a:avLst>
                        <a:gd name="adj" fmla="val 56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p:txBody>
                </p:sp>
                <p:grpSp>
                  <p:nvGrpSpPr>
                    <p:cNvPr id="9266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1" y="1177"/>
                      <a:ext cx="698" cy="186"/>
                      <a:chOff x="2831" y="1177"/>
                      <a:chExt cx="698" cy="186"/>
                    </a:xfrm>
                  </p:grpSpPr>
                  <p:sp>
                    <p:nvSpPr>
                      <p:cNvPr id="926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9" y="1177"/>
                        <a:ext cx="684" cy="176"/>
                      </a:xfrm>
                      <a:prstGeom prst="roundRect">
                        <a:avLst>
                          <a:gd name="adj" fmla="val 56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Gill Sans MT" charset="0"/>
                          <a:ea typeface="Gill Sans MT" charset="0"/>
                          <a:cs typeface="Gill Sans MT" charset="0"/>
                        </a:endParaRPr>
                      </a:p>
                    </p:txBody>
                  </p:sp>
                  <p:grpSp>
                    <p:nvGrpSpPr>
                      <p:cNvPr id="9268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31" y="1177"/>
                        <a:ext cx="698" cy="186"/>
                        <a:chOff x="2831" y="1177"/>
                        <a:chExt cx="698" cy="186"/>
                      </a:xfrm>
                    </p:grpSpPr>
                    <p:sp>
                      <p:nvSpPr>
                        <p:cNvPr id="9269" name="AutoShap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9" y="1177"/>
                          <a:ext cx="683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Gill Sans MT" charset="0"/>
                            <a:ea typeface="Gill Sans MT" charset="0"/>
                            <a:cs typeface="Gill Sans MT" charset="0"/>
                          </a:endParaRPr>
                        </a:p>
                      </p:txBody>
                    </p:sp>
                    <p:sp>
                      <p:nvSpPr>
                        <p:cNvPr id="9270" name="AutoShape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" y="1177"/>
                          <a:ext cx="698" cy="186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algn="ctr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chemeClr val="tx1"/>
                              </a:solidFill>
                              <a:latin typeface="Gill Sans MT" charset="0"/>
                              <a:ea typeface="Gill Sans MT" charset="0"/>
                              <a:cs typeface="Gill Sans MT" charset="0"/>
                            </a:rPr>
                            <a:t>Producto 2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6654800" y="1908198"/>
            <a:ext cx="1865313" cy="1724025"/>
            <a:chOff x="4192" y="835"/>
            <a:chExt cx="1175" cy="1086"/>
          </a:xfrm>
        </p:grpSpPr>
        <p:sp>
          <p:nvSpPr>
            <p:cNvPr id="9253" name="Oval 42"/>
            <p:cNvSpPr>
              <a:spLocks noChangeArrowheads="1"/>
            </p:cNvSpPr>
            <p:nvPr/>
          </p:nvSpPr>
          <p:spPr bwMode="auto">
            <a:xfrm>
              <a:off x="4571" y="1091"/>
              <a:ext cx="786" cy="832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4" name="Line 43"/>
            <p:cNvSpPr>
              <a:spLocks noChangeShapeType="1"/>
            </p:cNvSpPr>
            <p:nvPr/>
          </p:nvSpPr>
          <p:spPr bwMode="auto">
            <a:xfrm>
              <a:off x="4192" y="1508"/>
              <a:ext cx="27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5" name="Text Box 44"/>
            <p:cNvSpPr txBox="1">
              <a:spLocks noChangeArrowheads="1"/>
            </p:cNvSpPr>
            <p:nvPr/>
          </p:nvSpPr>
          <p:spPr bwMode="auto">
            <a:xfrm>
              <a:off x="4649" y="835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Producto 3</a:t>
              </a:r>
            </a:p>
          </p:txBody>
        </p:sp>
      </p:grpSp>
      <p:sp>
        <p:nvSpPr>
          <p:cNvPr id="9229" name="Line 45"/>
          <p:cNvSpPr>
            <a:spLocks noChangeShapeType="1"/>
          </p:cNvSpPr>
          <p:nvPr/>
        </p:nvSpPr>
        <p:spPr bwMode="auto">
          <a:xfrm>
            <a:off x="7888288" y="4211660"/>
            <a:ext cx="1587" cy="479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3251200" y="2498748"/>
            <a:ext cx="649288" cy="1279525"/>
            <a:chOff x="2048" y="1207"/>
            <a:chExt cx="409" cy="806"/>
          </a:xfrm>
        </p:grpSpPr>
        <p:sp>
          <p:nvSpPr>
            <p:cNvPr id="9251" name="Freeform 47"/>
            <p:cNvSpPr>
              <a:spLocks noChangeArrowheads="1"/>
            </p:cNvSpPr>
            <p:nvPr/>
          </p:nvSpPr>
          <p:spPr bwMode="auto">
            <a:xfrm>
              <a:off x="2102" y="1727"/>
              <a:ext cx="291" cy="287"/>
            </a:xfrm>
            <a:custGeom>
              <a:avLst/>
              <a:gdLst>
                <a:gd name="T0" fmla="*/ 16 w 1285"/>
                <a:gd name="T1" fmla="*/ 0 h 1267"/>
                <a:gd name="T2" fmla="*/ 50 w 1285"/>
                <a:gd name="T3" fmla="*/ 0 h 1267"/>
                <a:gd name="T4" fmla="*/ 50 w 1285"/>
                <a:gd name="T5" fmla="*/ 16 h 1267"/>
                <a:gd name="T6" fmla="*/ 66 w 1285"/>
                <a:gd name="T7" fmla="*/ 16 h 1267"/>
                <a:gd name="T8" fmla="*/ 66 w 1285"/>
                <a:gd name="T9" fmla="*/ 49 h 1267"/>
                <a:gd name="T10" fmla="*/ 50 w 1285"/>
                <a:gd name="T11" fmla="*/ 49 h 1267"/>
                <a:gd name="T12" fmla="*/ 50 w 1285"/>
                <a:gd name="T13" fmla="*/ 65 h 1267"/>
                <a:gd name="T14" fmla="*/ 16 w 1285"/>
                <a:gd name="T15" fmla="*/ 65 h 1267"/>
                <a:gd name="T16" fmla="*/ 16 w 1285"/>
                <a:gd name="T17" fmla="*/ 49 h 1267"/>
                <a:gd name="T18" fmla="*/ 0 w 1285"/>
                <a:gd name="T19" fmla="*/ 49 h 1267"/>
                <a:gd name="T20" fmla="*/ 0 w 1285"/>
                <a:gd name="T21" fmla="*/ 16 h 1267"/>
                <a:gd name="T22" fmla="*/ 16 w 1285"/>
                <a:gd name="T23" fmla="*/ 16 h 1267"/>
                <a:gd name="T24" fmla="*/ 16 w 1285"/>
                <a:gd name="T25" fmla="*/ 0 h 1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5"/>
                <a:gd name="T40" fmla="*/ 0 h 1267"/>
                <a:gd name="T41" fmla="*/ 1285 w 1285"/>
                <a:gd name="T42" fmla="*/ 1267 h 1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5" h="1267">
                  <a:moveTo>
                    <a:pt x="314" y="0"/>
                  </a:moveTo>
                  <a:lnTo>
                    <a:pt x="969" y="0"/>
                  </a:lnTo>
                  <a:lnTo>
                    <a:pt x="969" y="314"/>
                  </a:lnTo>
                  <a:lnTo>
                    <a:pt x="1284" y="314"/>
                  </a:lnTo>
                  <a:lnTo>
                    <a:pt x="1284" y="949"/>
                  </a:lnTo>
                  <a:lnTo>
                    <a:pt x="969" y="949"/>
                  </a:lnTo>
                  <a:lnTo>
                    <a:pt x="969" y="1266"/>
                  </a:lnTo>
                  <a:lnTo>
                    <a:pt x="314" y="1266"/>
                  </a:lnTo>
                  <a:lnTo>
                    <a:pt x="314" y="949"/>
                  </a:lnTo>
                  <a:lnTo>
                    <a:pt x="0" y="949"/>
                  </a:lnTo>
                  <a:lnTo>
                    <a:pt x="0" y="314"/>
                  </a:lnTo>
                  <a:lnTo>
                    <a:pt x="314" y="314"/>
                  </a:lnTo>
                  <a:lnTo>
                    <a:pt x="314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2" name="Freeform 48"/>
            <p:cNvSpPr>
              <a:spLocks noChangeArrowheads="1"/>
            </p:cNvSpPr>
            <p:nvPr/>
          </p:nvSpPr>
          <p:spPr bwMode="auto">
            <a:xfrm>
              <a:off x="2048" y="1207"/>
              <a:ext cx="410" cy="414"/>
            </a:xfrm>
            <a:custGeom>
              <a:avLst/>
              <a:gdLst>
                <a:gd name="T0" fmla="*/ 46 w 1809"/>
                <a:gd name="T1" fmla="*/ 0 h 1827"/>
                <a:gd name="T2" fmla="*/ 93 w 1809"/>
                <a:gd name="T3" fmla="*/ 47 h 1827"/>
                <a:gd name="T4" fmla="*/ 46 w 1809"/>
                <a:gd name="T5" fmla="*/ 94 h 1827"/>
                <a:gd name="T6" fmla="*/ 0 w 1809"/>
                <a:gd name="T7" fmla="*/ 47 h 1827"/>
                <a:gd name="T8" fmla="*/ 46 w 1809"/>
                <a:gd name="T9" fmla="*/ 0 h 1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9"/>
                <a:gd name="T16" fmla="*/ 0 h 1827"/>
                <a:gd name="T17" fmla="*/ 1809 w 1809"/>
                <a:gd name="T18" fmla="*/ 1827 h 18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9" h="1827">
                  <a:moveTo>
                    <a:pt x="904" y="0"/>
                  </a:moveTo>
                  <a:lnTo>
                    <a:pt x="1808" y="911"/>
                  </a:lnTo>
                  <a:lnTo>
                    <a:pt x="904" y="1826"/>
                  </a:lnTo>
                  <a:lnTo>
                    <a:pt x="0" y="911"/>
                  </a:lnTo>
                  <a:lnTo>
                    <a:pt x="904" y="0"/>
                  </a:lnTo>
                </a:path>
              </a:pathLst>
            </a:custGeom>
            <a:solidFill>
              <a:srgbClr val="99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655638" y="3973535"/>
            <a:ext cx="2206625" cy="1550988"/>
            <a:chOff x="413" y="2136"/>
            <a:chExt cx="1390" cy="977"/>
          </a:xfrm>
        </p:grpSpPr>
        <p:sp>
          <p:nvSpPr>
            <p:cNvPr id="9248" name="Line 50"/>
            <p:cNvSpPr>
              <a:spLocks noChangeShapeType="1"/>
            </p:cNvSpPr>
            <p:nvPr/>
          </p:nvSpPr>
          <p:spPr bwMode="auto">
            <a:xfrm>
              <a:off x="905" y="2136"/>
              <a:ext cx="540" cy="5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9" name="Text Box 51"/>
            <p:cNvSpPr txBox="1">
              <a:spLocks noChangeArrowheads="1"/>
            </p:cNvSpPr>
            <p:nvPr/>
          </p:nvSpPr>
          <p:spPr bwMode="auto">
            <a:xfrm>
              <a:off x="413" y="2745"/>
              <a:ext cx="92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Nueva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A</a:t>
              </a:r>
            </a:p>
          </p:txBody>
        </p:sp>
        <p:sp>
          <p:nvSpPr>
            <p:cNvPr id="9250" name="Freeform 52"/>
            <p:cNvSpPr>
              <a:spLocks noChangeArrowheads="1"/>
            </p:cNvSpPr>
            <p:nvPr/>
          </p:nvSpPr>
          <p:spPr bwMode="auto">
            <a:xfrm>
              <a:off x="1388" y="2698"/>
              <a:ext cx="416" cy="416"/>
            </a:xfrm>
            <a:custGeom>
              <a:avLst/>
              <a:gdLst>
                <a:gd name="T0" fmla="*/ 47 w 1835"/>
                <a:gd name="T1" fmla="*/ 0 h 1836"/>
                <a:gd name="T2" fmla="*/ 94 w 1835"/>
                <a:gd name="T3" fmla="*/ 47 h 1836"/>
                <a:gd name="T4" fmla="*/ 47 w 1835"/>
                <a:gd name="T5" fmla="*/ 94 h 1836"/>
                <a:gd name="T6" fmla="*/ 0 w 1835"/>
                <a:gd name="T7" fmla="*/ 47 h 1836"/>
                <a:gd name="T8" fmla="*/ 47 w 1835"/>
                <a:gd name="T9" fmla="*/ 0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"/>
                <a:gd name="T16" fmla="*/ 0 h 1836"/>
                <a:gd name="T17" fmla="*/ 1835 w 1835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" h="1836">
                  <a:moveTo>
                    <a:pt x="917" y="0"/>
                  </a:moveTo>
                  <a:lnTo>
                    <a:pt x="1834" y="916"/>
                  </a:lnTo>
                  <a:lnTo>
                    <a:pt x="917" y="1835"/>
                  </a:lnTo>
                  <a:lnTo>
                    <a:pt x="0" y="916"/>
                  </a:lnTo>
                  <a:lnTo>
                    <a:pt x="917" y="0"/>
                  </a:lnTo>
                </a:path>
              </a:pathLst>
            </a:custGeom>
            <a:solidFill>
              <a:srgbClr val="99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5880100" y="1930423"/>
            <a:ext cx="649288" cy="1928812"/>
            <a:chOff x="3704" y="849"/>
            <a:chExt cx="409" cy="1215"/>
          </a:xfrm>
        </p:grpSpPr>
        <p:sp>
          <p:nvSpPr>
            <p:cNvPr id="9245" name="Freeform 54"/>
            <p:cNvSpPr>
              <a:spLocks noChangeArrowheads="1"/>
            </p:cNvSpPr>
            <p:nvPr/>
          </p:nvSpPr>
          <p:spPr bwMode="auto">
            <a:xfrm>
              <a:off x="3756" y="1772"/>
              <a:ext cx="325" cy="293"/>
            </a:xfrm>
            <a:custGeom>
              <a:avLst/>
              <a:gdLst>
                <a:gd name="T0" fmla="*/ 18 w 1431"/>
                <a:gd name="T1" fmla="*/ 0 h 1291"/>
                <a:gd name="T2" fmla="*/ 55 w 1431"/>
                <a:gd name="T3" fmla="*/ 0 h 1291"/>
                <a:gd name="T4" fmla="*/ 74 w 1431"/>
                <a:gd name="T5" fmla="*/ 33 h 1291"/>
                <a:gd name="T6" fmla="*/ 55 w 1431"/>
                <a:gd name="T7" fmla="*/ 66 h 1291"/>
                <a:gd name="T8" fmla="*/ 18 w 1431"/>
                <a:gd name="T9" fmla="*/ 66 h 1291"/>
                <a:gd name="T10" fmla="*/ 0 w 1431"/>
                <a:gd name="T11" fmla="*/ 33 h 1291"/>
                <a:gd name="T12" fmla="*/ 18 w 1431"/>
                <a:gd name="T13" fmla="*/ 0 h 1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1"/>
                <a:gd name="T22" fmla="*/ 0 h 1291"/>
                <a:gd name="T23" fmla="*/ 1431 w 1431"/>
                <a:gd name="T24" fmla="*/ 1291 h 1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1" h="1291">
                  <a:moveTo>
                    <a:pt x="356" y="0"/>
                  </a:moveTo>
                  <a:lnTo>
                    <a:pt x="1073" y="0"/>
                  </a:lnTo>
                  <a:lnTo>
                    <a:pt x="1430" y="642"/>
                  </a:lnTo>
                  <a:lnTo>
                    <a:pt x="1073" y="1290"/>
                  </a:lnTo>
                  <a:lnTo>
                    <a:pt x="356" y="1290"/>
                  </a:lnTo>
                  <a:lnTo>
                    <a:pt x="0" y="642"/>
                  </a:lnTo>
                  <a:lnTo>
                    <a:pt x="356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6" name="Freeform 55"/>
            <p:cNvSpPr>
              <a:spLocks noChangeArrowheads="1"/>
            </p:cNvSpPr>
            <p:nvPr/>
          </p:nvSpPr>
          <p:spPr bwMode="auto">
            <a:xfrm>
              <a:off x="3704" y="849"/>
              <a:ext cx="410" cy="416"/>
            </a:xfrm>
            <a:custGeom>
              <a:avLst/>
              <a:gdLst>
                <a:gd name="T0" fmla="*/ 46 w 1809"/>
                <a:gd name="T1" fmla="*/ 0 h 1833"/>
                <a:gd name="T2" fmla="*/ 93 w 1809"/>
                <a:gd name="T3" fmla="*/ 47 h 1833"/>
                <a:gd name="T4" fmla="*/ 46 w 1809"/>
                <a:gd name="T5" fmla="*/ 94 h 1833"/>
                <a:gd name="T6" fmla="*/ 0 w 1809"/>
                <a:gd name="T7" fmla="*/ 47 h 1833"/>
                <a:gd name="T8" fmla="*/ 46 w 1809"/>
                <a:gd name="T9" fmla="*/ 0 h 18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9"/>
                <a:gd name="T16" fmla="*/ 0 h 1833"/>
                <a:gd name="T17" fmla="*/ 1809 w 1809"/>
                <a:gd name="T18" fmla="*/ 1833 h 18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9" h="1833">
                  <a:moveTo>
                    <a:pt x="904" y="0"/>
                  </a:moveTo>
                  <a:lnTo>
                    <a:pt x="1808" y="914"/>
                  </a:lnTo>
                  <a:lnTo>
                    <a:pt x="904" y="1832"/>
                  </a:lnTo>
                  <a:lnTo>
                    <a:pt x="0" y="914"/>
                  </a:lnTo>
                  <a:lnTo>
                    <a:pt x="904" y="0"/>
                  </a:lnTo>
                </a:path>
              </a:pathLst>
            </a:custGeom>
            <a:solidFill>
              <a:srgbClr val="33CC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7" name="Freeform 56"/>
            <p:cNvSpPr>
              <a:spLocks noChangeArrowheads="1"/>
            </p:cNvSpPr>
            <p:nvPr/>
          </p:nvSpPr>
          <p:spPr bwMode="auto">
            <a:xfrm>
              <a:off x="3770" y="1366"/>
              <a:ext cx="290" cy="288"/>
            </a:xfrm>
            <a:custGeom>
              <a:avLst/>
              <a:gdLst>
                <a:gd name="T0" fmla="*/ 16 w 1281"/>
                <a:gd name="T1" fmla="*/ 0 h 1269"/>
                <a:gd name="T2" fmla="*/ 49 w 1281"/>
                <a:gd name="T3" fmla="*/ 0 h 1269"/>
                <a:gd name="T4" fmla="*/ 49 w 1281"/>
                <a:gd name="T5" fmla="*/ 16 h 1269"/>
                <a:gd name="T6" fmla="*/ 66 w 1281"/>
                <a:gd name="T7" fmla="*/ 16 h 1269"/>
                <a:gd name="T8" fmla="*/ 66 w 1281"/>
                <a:gd name="T9" fmla="*/ 49 h 1269"/>
                <a:gd name="T10" fmla="*/ 49 w 1281"/>
                <a:gd name="T11" fmla="*/ 49 h 1269"/>
                <a:gd name="T12" fmla="*/ 49 w 1281"/>
                <a:gd name="T13" fmla="*/ 65 h 1269"/>
                <a:gd name="T14" fmla="*/ 16 w 1281"/>
                <a:gd name="T15" fmla="*/ 65 h 1269"/>
                <a:gd name="T16" fmla="*/ 16 w 1281"/>
                <a:gd name="T17" fmla="*/ 49 h 1269"/>
                <a:gd name="T18" fmla="*/ 0 w 1281"/>
                <a:gd name="T19" fmla="*/ 49 h 1269"/>
                <a:gd name="T20" fmla="*/ 0 w 1281"/>
                <a:gd name="T21" fmla="*/ 16 h 1269"/>
                <a:gd name="T22" fmla="*/ 16 w 1281"/>
                <a:gd name="T23" fmla="*/ 16 h 1269"/>
                <a:gd name="T24" fmla="*/ 16 w 1281"/>
                <a:gd name="T25" fmla="*/ 0 h 1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1"/>
                <a:gd name="T40" fmla="*/ 0 h 1269"/>
                <a:gd name="T41" fmla="*/ 1281 w 1281"/>
                <a:gd name="T42" fmla="*/ 1269 h 1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1" h="1269">
                  <a:moveTo>
                    <a:pt x="313" y="0"/>
                  </a:moveTo>
                  <a:lnTo>
                    <a:pt x="964" y="0"/>
                  </a:lnTo>
                  <a:lnTo>
                    <a:pt x="964" y="314"/>
                  </a:lnTo>
                  <a:lnTo>
                    <a:pt x="1280" y="314"/>
                  </a:lnTo>
                  <a:lnTo>
                    <a:pt x="1280" y="952"/>
                  </a:lnTo>
                  <a:lnTo>
                    <a:pt x="964" y="952"/>
                  </a:lnTo>
                  <a:lnTo>
                    <a:pt x="964" y="1268"/>
                  </a:lnTo>
                  <a:lnTo>
                    <a:pt x="313" y="1268"/>
                  </a:lnTo>
                  <a:lnTo>
                    <a:pt x="313" y="952"/>
                  </a:lnTo>
                  <a:lnTo>
                    <a:pt x="0" y="952"/>
                  </a:lnTo>
                  <a:lnTo>
                    <a:pt x="0" y="314"/>
                  </a:lnTo>
                  <a:lnTo>
                    <a:pt x="313" y="314"/>
                  </a:lnTo>
                  <a:lnTo>
                    <a:pt x="313" y="0"/>
                  </a:lnTo>
                </a:path>
              </a:pathLst>
            </a:custGeom>
            <a:solidFill>
              <a:srgbClr val="CC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3249613" y="3973536"/>
            <a:ext cx="2132012" cy="2263776"/>
            <a:chOff x="2047" y="2136"/>
            <a:chExt cx="1343" cy="1426"/>
          </a:xfrm>
        </p:grpSpPr>
        <p:sp>
          <p:nvSpPr>
            <p:cNvPr id="9240" name="Freeform 58"/>
            <p:cNvSpPr>
              <a:spLocks noChangeArrowheads="1"/>
            </p:cNvSpPr>
            <p:nvPr/>
          </p:nvSpPr>
          <p:spPr bwMode="auto">
            <a:xfrm>
              <a:off x="3026" y="3258"/>
              <a:ext cx="293" cy="288"/>
            </a:xfrm>
            <a:custGeom>
              <a:avLst/>
              <a:gdLst>
                <a:gd name="T0" fmla="*/ 16 w 1291"/>
                <a:gd name="T1" fmla="*/ 0 h 1269"/>
                <a:gd name="T2" fmla="*/ 50 w 1291"/>
                <a:gd name="T3" fmla="*/ 0 h 1269"/>
                <a:gd name="T4" fmla="*/ 50 w 1291"/>
                <a:gd name="T5" fmla="*/ 16 h 1269"/>
                <a:gd name="T6" fmla="*/ 66 w 1291"/>
                <a:gd name="T7" fmla="*/ 16 h 1269"/>
                <a:gd name="T8" fmla="*/ 66 w 1291"/>
                <a:gd name="T9" fmla="*/ 49 h 1269"/>
                <a:gd name="T10" fmla="*/ 50 w 1291"/>
                <a:gd name="T11" fmla="*/ 49 h 1269"/>
                <a:gd name="T12" fmla="*/ 50 w 1291"/>
                <a:gd name="T13" fmla="*/ 65 h 1269"/>
                <a:gd name="T14" fmla="*/ 16 w 1291"/>
                <a:gd name="T15" fmla="*/ 65 h 1269"/>
                <a:gd name="T16" fmla="*/ 16 w 1291"/>
                <a:gd name="T17" fmla="*/ 49 h 1269"/>
                <a:gd name="T18" fmla="*/ 0 w 1291"/>
                <a:gd name="T19" fmla="*/ 49 h 1269"/>
                <a:gd name="T20" fmla="*/ 0 w 1291"/>
                <a:gd name="T21" fmla="*/ 16 h 1269"/>
                <a:gd name="T22" fmla="*/ 16 w 1291"/>
                <a:gd name="T23" fmla="*/ 16 h 1269"/>
                <a:gd name="T24" fmla="*/ 16 w 1291"/>
                <a:gd name="T25" fmla="*/ 0 h 1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1"/>
                <a:gd name="T40" fmla="*/ 0 h 1269"/>
                <a:gd name="T41" fmla="*/ 1291 w 1291"/>
                <a:gd name="T42" fmla="*/ 1269 h 1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1" h="1269">
                  <a:moveTo>
                    <a:pt x="316" y="0"/>
                  </a:moveTo>
                  <a:lnTo>
                    <a:pt x="973" y="0"/>
                  </a:lnTo>
                  <a:lnTo>
                    <a:pt x="973" y="316"/>
                  </a:lnTo>
                  <a:lnTo>
                    <a:pt x="1290" y="316"/>
                  </a:lnTo>
                  <a:lnTo>
                    <a:pt x="1290" y="950"/>
                  </a:lnTo>
                  <a:lnTo>
                    <a:pt x="973" y="950"/>
                  </a:lnTo>
                  <a:lnTo>
                    <a:pt x="973" y="1268"/>
                  </a:lnTo>
                  <a:lnTo>
                    <a:pt x="316" y="1268"/>
                  </a:lnTo>
                  <a:lnTo>
                    <a:pt x="316" y="950"/>
                  </a:lnTo>
                  <a:lnTo>
                    <a:pt x="0" y="950"/>
                  </a:lnTo>
                  <a:lnTo>
                    <a:pt x="0" y="316"/>
                  </a:lnTo>
                  <a:lnTo>
                    <a:pt x="316" y="316"/>
                  </a:lnTo>
                  <a:lnTo>
                    <a:pt x="316" y="0"/>
                  </a:lnTo>
                </a:path>
              </a:pathLst>
            </a:custGeom>
            <a:solidFill>
              <a:srgbClr val="CC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1" name="Freeform 59"/>
            <p:cNvSpPr>
              <a:spLocks noChangeArrowheads="1"/>
            </p:cNvSpPr>
            <p:nvPr/>
          </p:nvSpPr>
          <p:spPr bwMode="auto">
            <a:xfrm>
              <a:off x="2975" y="2702"/>
              <a:ext cx="415" cy="418"/>
            </a:xfrm>
            <a:custGeom>
              <a:avLst/>
              <a:gdLst>
                <a:gd name="T0" fmla="*/ 47 w 1829"/>
                <a:gd name="T1" fmla="*/ 0 h 1842"/>
                <a:gd name="T2" fmla="*/ 94 w 1829"/>
                <a:gd name="T3" fmla="*/ 47 h 1842"/>
                <a:gd name="T4" fmla="*/ 47 w 1829"/>
                <a:gd name="T5" fmla="*/ 95 h 1842"/>
                <a:gd name="T6" fmla="*/ 0 w 1829"/>
                <a:gd name="T7" fmla="*/ 47 h 1842"/>
                <a:gd name="T8" fmla="*/ 47 w 1829"/>
                <a:gd name="T9" fmla="*/ 0 h 18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9"/>
                <a:gd name="T16" fmla="*/ 0 h 1842"/>
                <a:gd name="T17" fmla="*/ 1829 w 1829"/>
                <a:gd name="T18" fmla="*/ 1842 h 18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9" h="1842">
                  <a:moveTo>
                    <a:pt x="915" y="0"/>
                  </a:moveTo>
                  <a:lnTo>
                    <a:pt x="1828" y="918"/>
                  </a:lnTo>
                  <a:lnTo>
                    <a:pt x="915" y="1841"/>
                  </a:lnTo>
                  <a:lnTo>
                    <a:pt x="0" y="918"/>
                  </a:lnTo>
                  <a:lnTo>
                    <a:pt x="915" y="0"/>
                  </a:lnTo>
                </a:path>
              </a:pathLst>
            </a:custGeom>
            <a:solidFill>
              <a:srgbClr val="33CC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2" name="Text Box 60"/>
            <p:cNvSpPr txBox="1">
              <a:spLocks noChangeArrowheads="1"/>
            </p:cNvSpPr>
            <p:nvPr/>
          </p:nvSpPr>
          <p:spPr bwMode="auto">
            <a:xfrm>
              <a:off x="2065" y="2748"/>
              <a:ext cx="8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 general A</a:t>
              </a:r>
            </a:p>
          </p:txBody>
        </p:sp>
        <p:sp>
          <p:nvSpPr>
            <p:cNvPr id="9243" name="Line 61"/>
            <p:cNvSpPr>
              <a:spLocks noChangeShapeType="1"/>
            </p:cNvSpPr>
            <p:nvPr/>
          </p:nvSpPr>
          <p:spPr bwMode="auto">
            <a:xfrm>
              <a:off x="2458" y="2136"/>
              <a:ext cx="544" cy="53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4" name="Text Box 62"/>
            <p:cNvSpPr txBox="1">
              <a:spLocks noChangeArrowheads="1"/>
            </p:cNvSpPr>
            <p:nvPr/>
          </p:nvSpPr>
          <p:spPr bwMode="auto">
            <a:xfrm>
              <a:off x="2047" y="3236"/>
              <a:ext cx="92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Nueva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B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5983287" y="4029099"/>
            <a:ext cx="2146299" cy="2198688"/>
            <a:chOff x="3769" y="2171"/>
            <a:chExt cx="1352" cy="1385"/>
          </a:xfrm>
        </p:grpSpPr>
        <p:sp>
          <p:nvSpPr>
            <p:cNvPr id="9235" name="Line 64"/>
            <p:cNvSpPr>
              <a:spLocks noChangeShapeType="1"/>
            </p:cNvSpPr>
            <p:nvPr/>
          </p:nvSpPr>
          <p:spPr bwMode="auto">
            <a:xfrm>
              <a:off x="4147" y="2171"/>
              <a:ext cx="544" cy="5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36" name="Freeform 65"/>
            <p:cNvSpPr>
              <a:spLocks noChangeArrowheads="1"/>
            </p:cNvSpPr>
            <p:nvPr/>
          </p:nvSpPr>
          <p:spPr bwMode="auto">
            <a:xfrm>
              <a:off x="4816" y="2767"/>
              <a:ext cx="294" cy="288"/>
            </a:xfrm>
            <a:custGeom>
              <a:avLst/>
              <a:gdLst>
                <a:gd name="T0" fmla="*/ 16 w 1295"/>
                <a:gd name="T1" fmla="*/ 0 h 1269"/>
                <a:gd name="T2" fmla="*/ 50 w 1295"/>
                <a:gd name="T3" fmla="*/ 0 h 1269"/>
                <a:gd name="T4" fmla="*/ 50 w 1295"/>
                <a:gd name="T5" fmla="*/ 16 h 1269"/>
                <a:gd name="T6" fmla="*/ 67 w 1295"/>
                <a:gd name="T7" fmla="*/ 16 h 1269"/>
                <a:gd name="T8" fmla="*/ 67 w 1295"/>
                <a:gd name="T9" fmla="*/ 49 h 1269"/>
                <a:gd name="T10" fmla="*/ 50 w 1295"/>
                <a:gd name="T11" fmla="*/ 49 h 1269"/>
                <a:gd name="T12" fmla="*/ 50 w 1295"/>
                <a:gd name="T13" fmla="*/ 65 h 1269"/>
                <a:gd name="T14" fmla="*/ 16 w 1295"/>
                <a:gd name="T15" fmla="*/ 65 h 1269"/>
                <a:gd name="T16" fmla="*/ 16 w 1295"/>
                <a:gd name="T17" fmla="*/ 49 h 1269"/>
                <a:gd name="T18" fmla="*/ 0 w 1295"/>
                <a:gd name="T19" fmla="*/ 49 h 1269"/>
                <a:gd name="T20" fmla="*/ 0 w 1295"/>
                <a:gd name="T21" fmla="*/ 16 h 1269"/>
                <a:gd name="T22" fmla="*/ 16 w 1295"/>
                <a:gd name="T23" fmla="*/ 16 h 1269"/>
                <a:gd name="T24" fmla="*/ 16 w 1295"/>
                <a:gd name="T25" fmla="*/ 0 h 1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5"/>
                <a:gd name="T40" fmla="*/ 0 h 1269"/>
                <a:gd name="T41" fmla="*/ 1295 w 1295"/>
                <a:gd name="T42" fmla="*/ 1269 h 1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5" h="1269">
                  <a:moveTo>
                    <a:pt x="315" y="0"/>
                  </a:moveTo>
                  <a:lnTo>
                    <a:pt x="976" y="0"/>
                  </a:lnTo>
                  <a:lnTo>
                    <a:pt x="976" y="316"/>
                  </a:lnTo>
                  <a:lnTo>
                    <a:pt x="1294" y="316"/>
                  </a:lnTo>
                  <a:lnTo>
                    <a:pt x="1294" y="954"/>
                  </a:lnTo>
                  <a:lnTo>
                    <a:pt x="976" y="954"/>
                  </a:lnTo>
                  <a:lnTo>
                    <a:pt x="976" y="1268"/>
                  </a:lnTo>
                  <a:lnTo>
                    <a:pt x="315" y="1268"/>
                  </a:lnTo>
                  <a:lnTo>
                    <a:pt x="315" y="954"/>
                  </a:lnTo>
                  <a:lnTo>
                    <a:pt x="0" y="954"/>
                  </a:lnTo>
                  <a:lnTo>
                    <a:pt x="0" y="316"/>
                  </a:lnTo>
                  <a:lnTo>
                    <a:pt x="315" y="316"/>
                  </a:lnTo>
                  <a:lnTo>
                    <a:pt x="315" y="0"/>
                  </a:lnTo>
                </a:path>
              </a:pathLst>
            </a:cu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37" name="Freeform 66"/>
            <p:cNvSpPr>
              <a:spLocks noChangeArrowheads="1"/>
            </p:cNvSpPr>
            <p:nvPr/>
          </p:nvSpPr>
          <p:spPr bwMode="auto">
            <a:xfrm>
              <a:off x="4793" y="3229"/>
              <a:ext cx="328" cy="293"/>
            </a:xfrm>
            <a:custGeom>
              <a:avLst/>
              <a:gdLst>
                <a:gd name="T0" fmla="*/ 19 w 1447"/>
                <a:gd name="T1" fmla="*/ 0 h 1291"/>
                <a:gd name="T2" fmla="*/ 56 w 1447"/>
                <a:gd name="T3" fmla="*/ 0 h 1291"/>
                <a:gd name="T4" fmla="*/ 74 w 1447"/>
                <a:gd name="T5" fmla="*/ 33 h 1291"/>
                <a:gd name="T6" fmla="*/ 56 w 1447"/>
                <a:gd name="T7" fmla="*/ 66 h 1291"/>
                <a:gd name="T8" fmla="*/ 19 w 1447"/>
                <a:gd name="T9" fmla="*/ 66 h 1291"/>
                <a:gd name="T10" fmla="*/ 0 w 1447"/>
                <a:gd name="T11" fmla="*/ 33 h 1291"/>
                <a:gd name="T12" fmla="*/ 19 w 1447"/>
                <a:gd name="T13" fmla="*/ 0 h 1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7"/>
                <a:gd name="T22" fmla="*/ 0 h 1291"/>
                <a:gd name="T23" fmla="*/ 1447 w 1447"/>
                <a:gd name="T24" fmla="*/ 1291 h 1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7" h="1291">
                  <a:moveTo>
                    <a:pt x="361" y="0"/>
                  </a:moveTo>
                  <a:lnTo>
                    <a:pt x="1083" y="0"/>
                  </a:lnTo>
                  <a:lnTo>
                    <a:pt x="1446" y="645"/>
                  </a:lnTo>
                  <a:lnTo>
                    <a:pt x="1083" y="1290"/>
                  </a:lnTo>
                  <a:lnTo>
                    <a:pt x="361" y="1290"/>
                  </a:lnTo>
                  <a:lnTo>
                    <a:pt x="0" y="645"/>
                  </a:lnTo>
                  <a:lnTo>
                    <a:pt x="361" y="0"/>
                  </a:lnTo>
                </a:path>
              </a:pathLst>
            </a:custGeom>
            <a:solidFill>
              <a:srgbClr val="FF75AD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38" name="Text Box 67"/>
            <p:cNvSpPr txBox="1">
              <a:spLocks noChangeArrowheads="1"/>
            </p:cNvSpPr>
            <p:nvPr/>
          </p:nvSpPr>
          <p:spPr bwMode="auto">
            <a:xfrm>
              <a:off x="3769" y="3230"/>
              <a:ext cx="9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Nueva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C</a:t>
              </a:r>
            </a:p>
          </p:txBody>
        </p:sp>
        <p:sp>
          <p:nvSpPr>
            <p:cNvPr id="9239" name="Text Box 68"/>
            <p:cNvSpPr txBox="1">
              <a:spLocks noChangeArrowheads="1"/>
            </p:cNvSpPr>
            <p:nvPr/>
          </p:nvSpPr>
          <p:spPr bwMode="auto">
            <a:xfrm>
              <a:off x="3844" y="2748"/>
              <a:ext cx="84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general 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Costos y Beneficios: El desarrollo evolutivo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7</a:t>
            </a:fld>
            <a:endParaRPr lang="es-CL" noProof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838200" y="1843782"/>
            <a:ext cx="1209676" cy="465137"/>
            <a:chOff x="528" y="980"/>
            <a:chExt cx="762" cy="293"/>
          </a:xfrm>
        </p:grpSpPr>
        <p:sp>
          <p:nvSpPr>
            <p:cNvPr id="10286" name="AutoShape 3"/>
            <p:cNvSpPr>
              <a:spLocks noChangeArrowheads="1"/>
            </p:cNvSpPr>
            <p:nvPr/>
          </p:nvSpPr>
          <p:spPr bwMode="auto">
            <a:xfrm>
              <a:off x="528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87" name="Group 4"/>
            <p:cNvGrpSpPr>
              <a:grpSpLocks/>
            </p:cNvGrpSpPr>
            <p:nvPr/>
          </p:nvGrpSpPr>
          <p:grpSpPr bwMode="auto">
            <a:xfrm>
              <a:off x="528" y="980"/>
              <a:ext cx="757" cy="290"/>
              <a:chOff x="528" y="980"/>
              <a:chExt cx="757" cy="290"/>
            </a:xfrm>
          </p:grpSpPr>
          <p:sp>
            <p:nvSpPr>
              <p:cNvPr id="10288" name="AutoShape 5"/>
              <p:cNvSpPr>
                <a:spLocks noChangeArrowheads="1"/>
              </p:cNvSpPr>
              <p:nvPr/>
            </p:nvSpPr>
            <p:spPr bwMode="auto">
              <a:xfrm>
                <a:off x="528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89" name="Text Box 6"/>
              <p:cNvSpPr txBox="1">
                <a:spLocks noChangeArrowheads="1"/>
              </p:cNvSpPr>
              <p:nvPr/>
            </p:nvSpPr>
            <p:spPr bwMode="auto">
              <a:xfrm>
                <a:off x="528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0</a:t>
                </a:r>
              </a:p>
            </p:txBody>
          </p:sp>
        </p:grp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2133601" y="1843782"/>
            <a:ext cx="1209676" cy="465137"/>
            <a:chOff x="1344" y="980"/>
            <a:chExt cx="762" cy="293"/>
          </a:xfrm>
        </p:grpSpPr>
        <p:sp>
          <p:nvSpPr>
            <p:cNvPr id="10282" name="AutoShape 8"/>
            <p:cNvSpPr>
              <a:spLocks noChangeArrowheads="1"/>
            </p:cNvSpPr>
            <p:nvPr/>
          </p:nvSpPr>
          <p:spPr bwMode="auto">
            <a:xfrm>
              <a:off x="1344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83" name="Group 9"/>
            <p:cNvGrpSpPr>
              <a:grpSpLocks/>
            </p:cNvGrpSpPr>
            <p:nvPr/>
          </p:nvGrpSpPr>
          <p:grpSpPr bwMode="auto">
            <a:xfrm>
              <a:off x="1344" y="980"/>
              <a:ext cx="757" cy="290"/>
              <a:chOff x="1344" y="980"/>
              <a:chExt cx="757" cy="290"/>
            </a:xfrm>
          </p:grpSpPr>
          <p:sp>
            <p:nvSpPr>
              <p:cNvPr id="10284" name="AutoShape 10"/>
              <p:cNvSpPr>
                <a:spLocks noChangeArrowheads="1"/>
              </p:cNvSpPr>
              <p:nvPr/>
            </p:nvSpPr>
            <p:spPr bwMode="auto">
              <a:xfrm>
                <a:off x="1344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85" name="Text Box 11"/>
              <p:cNvSpPr txBox="1">
                <a:spLocks noChangeArrowheads="1"/>
              </p:cNvSpPr>
              <p:nvPr/>
            </p:nvSpPr>
            <p:spPr bwMode="auto">
              <a:xfrm>
                <a:off x="1344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1</a:t>
                </a:r>
              </a:p>
            </p:txBody>
          </p:sp>
        </p:grpSp>
      </p:grpSp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3429001" y="1843782"/>
            <a:ext cx="1209676" cy="465137"/>
            <a:chOff x="2160" y="980"/>
            <a:chExt cx="762" cy="293"/>
          </a:xfrm>
        </p:grpSpPr>
        <p:sp>
          <p:nvSpPr>
            <p:cNvPr id="10278" name="AutoShape 13"/>
            <p:cNvSpPr>
              <a:spLocks noChangeArrowheads="1"/>
            </p:cNvSpPr>
            <p:nvPr/>
          </p:nvSpPr>
          <p:spPr bwMode="auto">
            <a:xfrm>
              <a:off x="2160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2160" y="980"/>
              <a:ext cx="757" cy="290"/>
              <a:chOff x="2160" y="980"/>
              <a:chExt cx="757" cy="290"/>
            </a:xfrm>
          </p:grpSpPr>
          <p:sp>
            <p:nvSpPr>
              <p:cNvPr id="10280" name="AutoShape 15"/>
              <p:cNvSpPr>
                <a:spLocks noChangeArrowheads="1"/>
              </p:cNvSpPr>
              <p:nvPr/>
            </p:nvSpPr>
            <p:spPr bwMode="auto">
              <a:xfrm>
                <a:off x="2160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81" name="Text Box 16"/>
              <p:cNvSpPr txBox="1">
                <a:spLocks noChangeArrowheads="1"/>
              </p:cNvSpPr>
              <p:nvPr/>
            </p:nvSpPr>
            <p:spPr bwMode="auto">
              <a:xfrm>
                <a:off x="2160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2</a:t>
                </a:r>
              </a:p>
            </p:txBody>
          </p:sp>
        </p:grpSp>
      </p:grp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4724402" y="1843782"/>
            <a:ext cx="1209676" cy="465137"/>
            <a:chOff x="2976" y="980"/>
            <a:chExt cx="762" cy="293"/>
          </a:xfrm>
        </p:grpSpPr>
        <p:sp>
          <p:nvSpPr>
            <p:cNvPr id="10274" name="AutoShape 18"/>
            <p:cNvSpPr>
              <a:spLocks noChangeArrowheads="1"/>
            </p:cNvSpPr>
            <p:nvPr/>
          </p:nvSpPr>
          <p:spPr bwMode="auto">
            <a:xfrm>
              <a:off x="2976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75" name="Group 19"/>
            <p:cNvGrpSpPr>
              <a:grpSpLocks/>
            </p:cNvGrpSpPr>
            <p:nvPr/>
          </p:nvGrpSpPr>
          <p:grpSpPr bwMode="auto">
            <a:xfrm>
              <a:off x="2976" y="980"/>
              <a:ext cx="757" cy="290"/>
              <a:chOff x="2976" y="980"/>
              <a:chExt cx="757" cy="290"/>
            </a:xfrm>
          </p:grpSpPr>
          <p:sp>
            <p:nvSpPr>
              <p:cNvPr id="10276" name="AutoShape 20"/>
              <p:cNvSpPr>
                <a:spLocks noChangeArrowheads="1"/>
              </p:cNvSpPr>
              <p:nvPr/>
            </p:nvSpPr>
            <p:spPr bwMode="auto">
              <a:xfrm>
                <a:off x="2976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77" name="Text Box 21"/>
              <p:cNvSpPr txBox="1">
                <a:spLocks noChangeArrowheads="1"/>
              </p:cNvSpPr>
              <p:nvPr/>
            </p:nvSpPr>
            <p:spPr bwMode="auto">
              <a:xfrm>
                <a:off x="2976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3</a:t>
                </a:r>
              </a:p>
            </p:txBody>
          </p:sp>
        </p:grpSp>
      </p:grpSp>
      <p:grpSp>
        <p:nvGrpSpPr>
          <p:cNvPr id="10247" name="Group 22"/>
          <p:cNvGrpSpPr>
            <a:grpSpLocks/>
          </p:cNvGrpSpPr>
          <p:nvPr/>
        </p:nvGrpSpPr>
        <p:grpSpPr bwMode="auto">
          <a:xfrm>
            <a:off x="6019802" y="1843782"/>
            <a:ext cx="1209676" cy="465137"/>
            <a:chOff x="3792" y="980"/>
            <a:chExt cx="762" cy="293"/>
          </a:xfrm>
        </p:grpSpPr>
        <p:sp>
          <p:nvSpPr>
            <p:cNvPr id="10270" name="AutoShape 23"/>
            <p:cNvSpPr>
              <a:spLocks noChangeArrowheads="1"/>
            </p:cNvSpPr>
            <p:nvPr/>
          </p:nvSpPr>
          <p:spPr bwMode="auto">
            <a:xfrm>
              <a:off x="3792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71" name="Group 24"/>
            <p:cNvGrpSpPr>
              <a:grpSpLocks/>
            </p:cNvGrpSpPr>
            <p:nvPr/>
          </p:nvGrpSpPr>
          <p:grpSpPr bwMode="auto">
            <a:xfrm>
              <a:off x="3792" y="980"/>
              <a:ext cx="757" cy="290"/>
              <a:chOff x="3792" y="980"/>
              <a:chExt cx="757" cy="290"/>
            </a:xfrm>
          </p:grpSpPr>
          <p:sp>
            <p:nvSpPr>
              <p:cNvPr id="10272" name="AutoShape 25"/>
              <p:cNvSpPr>
                <a:spLocks noChangeArrowheads="1"/>
              </p:cNvSpPr>
              <p:nvPr/>
            </p:nvSpPr>
            <p:spPr bwMode="auto">
              <a:xfrm>
                <a:off x="3792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73" name="Text Box 26"/>
              <p:cNvSpPr txBox="1">
                <a:spLocks noChangeArrowheads="1"/>
              </p:cNvSpPr>
              <p:nvPr/>
            </p:nvSpPr>
            <p:spPr bwMode="auto">
              <a:xfrm>
                <a:off x="3792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4</a:t>
                </a:r>
              </a:p>
            </p:txBody>
          </p:sp>
        </p:grpSp>
      </p:grp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205359" y="4769475"/>
            <a:ext cx="6615113" cy="16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 eaLnBrk="1" hangingPunct="1">
              <a:lnSpc>
                <a:spcPct val="93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Adelanta los beneficios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Los cambios son poco costosos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disminuye el riesgo por realimentación de usuarios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Aumenta la flexibilidad por posibilidad de cancelar un proyecto sin perder lo invertido</a:t>
            </a: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76200" y="2497832"/>
            <a:ext cx="8829676" cy="2125663"/>
            <a:chOff x="48" y="1392"/>
            <a:chExt cx="5562" cy="1339"/>
          </a:xfrm>
        </p:grpSpPr>
        <p:sp>
          <p:nvSpPr>
            <p:cNvPr id="10262" name="Line 29"/>
            <p:cNvSpPr>
              <a:spLocks noChangeShapeType="1"/>
            </p:cNvSpPr>
            <p:nvPr/>
          </p:nvSpPr>
          <p:spPr bwMode="auto">
            <a:xfrm>
              <a:off x="240" y="2393"/>
              <a:ext cx="537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3" name="Line 30"/>
            <p:cNvSpPr>
              <a:spLocks noChangeShapeType="1"/>
            </p:cNvSpPr>
            <p:nvPr/>
          </p:nvSpPr>
          <p:spPr bwMode="auto">
            <a:xfrm flipV="1">
              <a:off x="528" y="1527"/>
              <a:ext cx="1" cy="120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4" name="Freeform 31"/>
            <p:cNvSpPr>
              <a:spLocks noChangeArrowheads="1"/>
            </p:cNvSpPr>
            <p:nvPr/>
          </p:nvSpPr>
          <p:spPr bwMode="auto">
            <a:xfrm>
              <a:off x="76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5" name="Freeform 32"/>
            <p:cNvSpPr>
              <a:spLocks noChangeArrowheads="1"/>
            </p:cNvSpPr>
            <p:nvPr/>
          </p:nvSpPr>
          <p:spPr bwMode="auto">
            <a:xfrm>
              <a:off x="1584" y="2393"/>
              <a:ext cx="240" cy="288"/>
            </a:xfrm>
            <a:custGeom>
              <a:avLst/>
              <a:gdLst>
                <a:gd name="T0" fmla="*/ 14 w 1058"/>
                <a:gd name="T1" fmla="*/ 0 h 1268"/>
                <a:gd name="T2" fmla="*/ 14 w 1058"/>
                <a:gd name="T3" fmla="*/ 49 h 1268"/>
                <a:gd name="T4" fmla="*/ 0 w 1058"/>
                <a:gd name="T5" fmla="*/ 49 h 1268"/>
                <a:gd name="T6" fmla="*/ 27 w 1058"/>
                <a:gd name="T7" fmla="*/ 65 h 1268"/>
                <a:gd name="T8" fmla="*/ 54 w 1058"/>
                <a:gd name="T9" fmla="*/ 49 h 1268"/>
                <a:gd name="T10" fmla="*/ 41 w 1058"/>
                <a:gd name="T11" fmla="*/ 49 h 1268"/>
                <a:gd name="T12" fmla="*/ 41 w 1058"/>
                <a:gd name="T13" fmla="*/ 0 h 1268"/>
                <a:gd name="T14" fmla="*/ 14 w 1058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8"/>
                <a:gd name="T25" fmla="*/ 0 h 1268"/>
                <a:gd name="T26" fmla="*/ 1058 w 1058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8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7" y="955"/>
                  </a:lnTo>
                  <a:lnTo>
                    <a:pt x="792" y="955"/>
                  </a:lnTo>
                  <a:lnTo>
                    <a:pt x="792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6" name="Freeform 33"/>
            <p:cNvSpPr>
              <a:spLocks noChangeArrowheads="1"/>
            </p:cNvSpPr>
            <p:nvPr/>
          </p:nvSpPr>
          <p:spPr bwMode="auto">
            <a:xfrm>
              <a:off x="244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7" name="Freeform 34"/>
            <p:cNvSpPr>
              <a:spLocks noChangeArrowheads="1"/>
            </p:cNvSpPr>
            <p:nvPr/>
          </p:nvSpPr>
          <p:spPr bwMode="auto">
            <a:xfrm>
              <a:off x="3261" y="2393"/>
              <a:ext cx="241" cy="288"/>
            </a:xfrm>
            <a:custGeom>
              <a:avLst/>
              <a:gdLst>
                <a:gd name="T0" fmla="*/ 14 w 1063"/>
                <a:gd name="T1" fmla="*/ 0 h 1268"/>
                <a:gd name="T2" fmla="*/ 14 w 1063"/>
                <a:gd name="T3" fmla="*/ 49 h 1268"/>
                <a:gd name="T4" fmla="*/ 0 w 1063"/>
                <a:gd name="T5" fmla="*/ 49 h 1268"/>
                <a:gd name="T6" fmla="*/ 27 w 1063"/>
                <a:gd name="T7" fmla="*/ 65 h 1268"/>
                <a:gd name="T8" fmla="*/ 55 w 1063"/>
                <a:gd name="T9" fmla="*/ 49 h 1268"/>
                <a:gd name="T10" fmla="*/ 41 w 1063"/>
                <a:gd name="T11" fmla="*/ 49 h 1268"/>
                <a:gd name="T12" fmla="*/ 41 w 1063"/>
                <a:gd name="T13" fmla="*/ 0 h 1268"/>
                <a:gd name="T14" fmla="*/ 14 w 1063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3"/>
                <a:gd name="T25" fmla="*/ 0 h 1268"/>
                <a:gd name="T26" fmla="*/ 1063 w 1063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3" h="1268">
                  <a:moveTo>
                    <a:pt x="265" y="0"/>
                  </a:moveTo>
                  <a:lnTo>
                    <a:pt x="265" y="955"/>
                  </a:lnTo>
                  <a:lnTo>
                    <a:pt x="0" y="955"/>
                  </a:lnTo>
                  <a:lnTo>
                    <a:pt x="531" y="1267"/>
                  </a:lnTo>
                  <a:lnTo>
                    <a:pt x="1062" y="955"/>
                  </a:lnTo>
                  <a:lnTo>
                    <a:pt x="797" y="955"/>
                  </a:lnTo>
                  <a:lnTo>
                    <a:pt x="797" y="0"/>
                  </a:lnTo>
                  <a:lnTo>
                    <a:pt x="265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8" name="Freeform 35"/>
            <p:cNvSpPr>
              <a:spLocks noChangeArrowheads="1"/>
            </p:cNvSpPr>
            <p:nvPr/>
          </p:nvSpPr>
          <p:spPr bwMode="auto">
            <a:xfrm>
              <a:off x="4074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9" name="Text Box 36"/>
            <p:cNvSpPr txBox="1">
              <a:spLocks noChangeArrowheads="1"/>
            </p:cNvSpPr>
            <p:nvPr/>
          </p:nvSpPr>
          <p:spPr bwMode="auto">
            <a:xfrm>
              <a:off x="48" y="1392"/>
              <a:ext cx="3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lvl="1" eaLnBrk="1" hangingPunct="1">
                <a:lnSpc>
                  <a:spcPct val="93000"/>
                </a:lnSpc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99"/>
                  </a:solidFill>
                  <a:latin typeface="+mn-lt"/>
                </a:rPr>
                <a:t>$</a:t>
              </a:r>
            </a:p>
          </p:txBody>
        </p:sp>
      </p:grpSp>
      <p:sp>
        <p:nvSpPr>
          <p:cNvPr id="11301" name="Freeform 37"/>
          <p:cNvSpPr>
            <a:spLocks noChangeArrowheads="1"/>
          </p:cNvSpPr>
          <p:nvPr/>
        </p:nvSpPr>
        <p:spPr bwMode="auto">
          <a:xfrm>
            <a:off x="1382713" y="3790057"/>
            <a:ext cx="6556375" cy="200025"/>
          </a:xfrm>
          <a:custGeom>
            <a:avLst/>
            <a:gdLst>
              <a:gd name="T0" fmla="*/ 0 w 18213"/>
              <a:gd name="T1" fmla="*/ 71830911 h 556"/>
              <a:gd name="T2" fmla="*/ 487898594 w 18213"/>
              <a:gd name="T3" fmla="*/ 61994794 h 556"/>
              <a:gd name="T4" fmla="*/ 975278812 w 18213"/>
              <a:gd name="T5" fmla="*/ 47757769 h 556"/>
              <a:gd name="T6" fmla="*/ 1433112517 w 18213"/>
              <a:gd name="T7" fmla="*/ 27826498 h 556"/>
              <a:gd name="T8" fmla="*/ 1902868503 w 18213"/>
              <a:gd name="T9" fmla="*/ 11777729 h 556"/>
              <a:gd name="T10" fmla="*/ 2147483647 w 18213"/>
              <a:gd name="T11" fmla="*/ 0 h 5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13"/>
              <a:gd name="T19" fmla="*/ 0 h 556"/>
              <a:gd name="T20" fmla="*/ 18213 w 18213"/>
              <a:gd name="T21" fmla="*/ 556 h 5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13" h="556">
                <a:moveTo>
                  <a:pt x="0" y="555"/>
                </a:moveTo>
                <a:cubicBezTo>
                  <a:pt x="625" y="546"/>
                  <a:pt x="2512" y="510"/>
                  <a:pt x="3765" y="479"/>
                </a:cubicBezTo>
                <a:cubicBezTo>
                  <a:pt x="5017" y="449"/>
                  <a:pt x="6309" y="413"/>
                  <a:pt x="7526" y="369"/>
                </a:cubicBezTo>
                <a:cubicBezTo>
                  <a:pt x="8743" y="325"/>
                  <a:pt x="9868" y="259"/>
                  <a:pt x="11059" y="215"/>
                </a:cubicBezTo>
                <a:cubicBezTo>
                  <a:pt x="12249" y="171"/>
                  <a:pt x="13493" y="126"/>
                  <a:pt x="14684" y="91"/>
                </a:cubicBezTo>
                <a:cubicBezTo>
                  <a:pt x="15874" y="56"/>
                  <a:pt x="17475" y="16"/>
                  <a:pt x="18212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2514600" y="2802632"/>
            <a:ext cx="5627688" cy="1284288"/>
            <a:chOff x="1584" y="1584"/>
            <a:chExt cx="3545" cy="809"/>
          </a:xfrm>
        </p:grpSpPr>
        <p:sp>
          <p:nvSpPr>
            <p:cNvPr id="10257" name="Freeform 39"/>
            <p:cNvSpPr>
              <a:spLocks noChangeArrowheads="1"/>
            </p:cNvSpPr>
            <p:nvPr/>
          </p:nvSpPr>
          <p:spPr bwMode="auto">
            <a:xfrm>
              <a:off x="4890" y="1584"/>
              <a:ext cx="240" cy="807"/>
            </a:xfrm>
            <a:custGeom>
              <a:avLst/>
              <a:gdLst>
                <a:gd name="T0" fmla="*/ 14 w 1059"/>
                <a:gd name="T1" fmla="*/ 183 h 3560"/>
                <a:gd name="T2" fmla="*/ 14 w 1059"/>
                <a:gd name="T3" fmla="*/ 46 h 3560"/>
                <a:gd name="T4" fmla="*/ 0 w 1059"/>
                <a:gd name="T5" fmla="*/ 46 h 3560"/>
                <a:gd name="T6" fmla="*/ 27 w 1059"/>
                <a:gd name="T7" fmla="*/ 0 h 3560"/>
                <a:gd name="T8" fmla="*/ 54 w 1059"/>
                <a:gd name="T9" fmla="*/ 46 h 3560"/>
                <a:gd name="T10" fmla="*/ 41 w 1059"/>
                <a:gd name="T11" fmla="*/ 46 h 3560"/>
                <a:gd name="T12" fmla="*/ 41 w 1059"/>
                <a:gd name="T13" fmla="*/ 183 h 3560"/>
                <a:gd name="T14" fmla="*/ 14 w 1059"/>
                <a:gd name="T15" fmla="*/ 183 h 3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3560"/>
                <a:gd name="T26" fmla="*/ 1059 w 1059"/>
                <a:gd name="T27" fmla="*/ 3560 h 3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3560">
                  <a:moveTo>
                    <a:pt x="263" y="3559"/>
                  </a:moveTo>
                  <a:lnTo>
                    <a:pt x="263" y="888"/>
                  </a:lnTo>
                  <a:lnTo>
                    <a:pt x="0" y="888"/>
                  </a:lnTo>
                  <a:lnTo>
                    <a:pt x="528" y="0"/>
                  </a:lnTo>
                  <a:lnTo>
                    <a:pt x="1058" y="888"/>
                  </a:lnTo>
                  <a:lnTo>
                    <a:pt x="793" y="888"/>
                  </a:lnTo>
                  <a:lnTo>
                    <a:pt x="793" y="3559"/>
                  </a:lnTo>
                  <a:lnTo>
                    <a:pt x="263" y="3559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8" name="Freeform 40"/>
            <p:cNvSpPr>
              <a:spLocks noChangeArrowheads="1"/>
            </p:cNvSpPr>
            <p:nvPr/>
          </p:nvSpPr>
          <p:spPr bwMode="auto">
            <a:xfrm>
              <a:off x="1584" y="2297"/>
              <a:ext cx="240" cy="96"/>
            </a:xfrm>
            <a:custGeom>
              <a:avLst/>
              <a:gdLst>
                <a:gd name="T0" fmla="*/ 14 w 1059"/>
                <a:gd name="T1" fmla="*/ 22 h 422"/>
                <a:gd name="T2" fmla="*/ 14 w 1059"/>
                <a:gd name="T3" fmla="*/ 5 h 422"/>
                <a:gd name="T4" fmla="*/ 0 w 1059"/>
                <a:gd name="T5" fmla="*/ 5 h 422"/>
                <a:gd name="T6" fmla="*/ 27 w 1059"/>
                <a:gd name="T7" fmla="*/ 0 h 422"/>
                <a:gd name="T8" fmla="*/ 54 w 1059"/>
                <a:gd name="T9" fmla="*/ 5 h 422"/>
                <a:gd name="T10" fmla="*/ 41 w 1059"/>
                <a:gd name="T11" fmla="*/ 5 h 422"/>
                <a:gd name="T12" fmla="*/ 41 w 1059"/>
                <a:gd name="T13" fmla="*/ 22 h 422"/>
                <a:gd name="T14" fmla="*/ 14 w 1059"/>
                <a:gd name="T15" fmla="*/ 22 h 4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422"/>
                <a:gd name="T26" fmla="*/ 1059 w 1059"/>
                <a:gd name="T27" fmla="*/ 422 h 4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422">
                  <a:moveTo>
                    <a:pt x="263" y="421"/>
                  </a:moveTo>
                  <a:lnTo>
                    <a:pt x="263" y="105"/>
                  </a:lnTo>
                  <a:lnTo>
                    <a:pt x="0" y="105"/>
                  </a:lnTo>
                  <a:lnTo>
                    <a:pt x="528" y="0"/>
                  </a:lnTo>
                  <a:lnTo>
                    <a:pt x="1058" y="105"/>
                  </a:lnTo>
                  <a:lnTo>
                    <a:pt x="793" y="105"/>
                  </a:lnTo>
                  <a:lnTo>
                    <a:pt x="793" y="421"/>
                  </a:lnTo>
                  <a:lnTo>
                    <a:pt x="263" y="421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9" name="Freeform 41"/>
            <p:cNvSpPr>
              <a:spLocks noChangeArrowheads="1"/>
            </p:cNvSpPr>
            <p:nvPr/>
          </p:nvSpPr>
          <p:spPr bwMode="auto">
            <a:xfrm>
              <a:off x="2448" y="2202"/>
              <a:ext cx="240" cy="191"/>
            </a:xfrm>
            <a:custGeom>
              <a:avLst/>
              <a:gdLst>
                <a:gd name="T0" fmla="*/ 14 w 1059"/>
                <a:gd name="T1" fmla="*/ 43 h 844"/>
                <a:gd name="T2" fmla="*/ 14 w 1059"/>
                <a:gd name="T3" fmla="*/ 11 h 844"/>
                <a:gd name="T4" fmla="*/ 0 w 1059"/>
                <a:gd name="T5" fmla="*/ 11 h 844"/>
                <a:gd name="T6" fmla="*/ 27 w 1059"/>
                <a:gd name="T7" fmla="*/ 0 h 844"/>
                <a:gd name="T8" fmla="*/ 54 w 1059"/>
                <a:gd name="T9" fmla="*/ 11 h 844"/>
                <a:gd name="T10" fmla="*/ 41 w 1059"/>
                <a:gd name="T11" fmla="*/ 11 h 844"/>
                <a:gd name="T12" fmla="*/ 41 w 1059"/>
                <a:gd name="T13" fmla="*/ 43 h 844"/>
                <a:gd name="T14" fmla="*/ 14 w 1059"/>
                <a:gd name="T15" fmla="*/ 43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844"/>
                <a:gd name="T26" fmla="*/ 1059 w 1059"/>
                <a:gd name="T27" fmla="*/ 844 h 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844">
                  <a:moveTo>
                    <a:pt x="263" y="843"/>
                  </a:moveTo>
                  <a:lnTo>
                    <a:pt x="263" y="208"/>
                  </a:lnTo>
                  <a:lnTo>
                    <a:pt x="0" y="208"/>
                  </a:lnTo>
                  <a:lnTo>
                    <a:pt x="528" y="0"/>
                  </a:lnTo>
                  <a:lnTo>
                    <a:pt x="1058" y="208"/>
                  </a:lnTo>
                  <a:lnTo>
                    <a:pt x="793" y="208"/>
                  </a:lnTo>
                  <a:lnTo>
                    <a:pt x="793" y="843"/>
                  </a:lnTo>
                  <a:lnTo>
                    <a:pt x="263" y="843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0" name="Freeform 42"/>
            <p:cNvSpPr>
              <a:spLocks noChangeArrowheads="1"/>
            </p:cNvSpPr>
            <p:nvPr/>
          </p:nvSpPr>
          <p:spPr bwMode="auto">
            <a:xfrm>
              <a:off x="3263" y="2060"/>
              <a:ext cx="240" cy="333"/>
            </a:xfrm>
            <a:custGeom>
              <a:avLst/>
              <a:gdLst>
                <a:gd name="T0" fmla="*/ 14 w 1059"/>
                <a:gd name="T1" fmla="*/ 75 h 1470"/>
                <a:gd name="T2" fmla="*/ 14 w 1059"/>
                <a:gd name="T3" fmla="*/ 19 h 1470"/>
                <a:gd name="T4" fmla="*/ 0 w 1059"/>
                <a:gd name="T5" fmla="*/ 19 h 1470"/>
                <a:gd name="T6" fmla="*/ 27 w 1059"/>
                <a:gd name="T7" fmla="*/ 0 h 1470"/>
                <a:gd name="T8" fmla="*/ 54 w 1059"/>
                <a:gd name="T9" fmla="*/ 19 h 1470"/>
                <a:gd name="T10" fmla="*/ 41 w 1059"/>
                <a:gd name="T11" fmla="*/ 19 h 1470"/>
                <a:gd name="T12" fmla="*/ 41 w 1059"/>
                <a:gd name="T13" fmla="*/ 75 h 1470"/>
                <a:gd name="T14" fmla="*/ 14 w 1059"/>
                <a:gd name="T15" fmla="*/ 75 h 1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470"/>
                <a:gd name="T26" fmla="*/ 1059 w 1059"/>
                <a:gd name="T27" fmla="*/ 1470 h 1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470">
                  <a:moveTo>
                    <a:pt x="264" y="1469"/>
                  </a:moveTo>
                  <a:lnTo>
                    <a:pt x="264" y="364"/>
                  </a:lnTo>
                  <a:lnTo>
                    <a:pt x="0" y="364"/>
                  </a:lnTo>
                  <a:lnTo>
                    <a:pt x="528" y="0"/>
                  </a:lnTo>
                  <a:lnTo>
                    <a:pt x="1058" y="364"/>
                  </a:lnTo>
                  <a:lnTo>
                    <a:pt x="793" y="364"/>
                  </a:lnTo>
                  <a:lnTo>
                    <a:pt x="793" y="1469"/>
                  </a:lnTo>
                  <a:lnTo>
                    <a:pt x="264" y="1469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1" name="Freeform 43"/>
            <p:cNvSpPr>
              <a:spLocks noChangeArrowheads="1"/>
            </p:cNvSpPr>
            <p:nvPr/>
          </p:nvSpPr>
          <p:spPr bwMode="auto">
            <a:xfrm>
              <a:off x="4074" y="1823"/>
              <a:ext cx="240" cy="572"/>
            </a:xfrm>
            <a:custGeom>
              <a:avLst/>
              <a:gdLst>
                <a:gd name="T0" fmla="*/ 14 w 1059"/>
                <a:gd name="T1" fmla="*/ 130 h 2521"/>
                <a:gd name="T2" fmla="*/ 14 w 1059"/>
                <a:gd name="T3" fmla="*/ 32 h 2521"/>
                <a:gd name="T4" fmla="*/ 0 w 1059"/>
                <a:gd name="T5" fmla="*/ 32 h 2521"/>
                <a:gd name="T6" fmla="*/ 27 w 1059"/>
                <a:gd name="T7" fmla="*/ 0 h 2521"/>
                <a:gd name="T8" fmla="*/ 54 w 1059"/>
                <a:gd name="T9" fmla="*/ 32 h 2521"/>
                <a:gd name="T10" fmla="*/ 41 w 1059"/>
                <a:gd name="T11" fmla="*/ 32 h 2521"/>
                <a:gd name="T12" fmla="*/ 41 w 1059"/>
                <a:gd name="T13" fmla="*/ 130 h 2521"/>
                <a:gd name="T14" fmla="*/ 14 w 1059"/>
                <a:gd name="T15" fmla="*/ 130 h 25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2521"/>
                <a:gd name="T26" fmla="*/ 1059 w 1059"/>
                <a:gd name="T27" fmla="*/ 2521 h 25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2521">
                  <a:moveTo>
                    <a:pt x="263" y="2520"/>
                  </a:moveTo>
                  <a:lnTo>
                    <a:pt x="263" y="627"/>
                  </a:lnTo>
                  <a:lnTo>
                    <a:pt x="0" y="627"/>
                  </a:lnTo>
                  <a:lnTo>
                    <a:pt x="528" y="0"/>
                  </a:lnTo>
                  <a:lnTo>
                    <a:pt x="1058" y="627"/>
                  </a:lnTo>
                  <a:lnTo>
                    <a:pt x="793" y="627"/>
                  </a:lnTo>
                  <a:lnTo>
                    <a:pt x="793" y="2520"/>
                  </a:lnTo>
                  <a:lnTo>
                    <a:pt x="263" y="252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252" name="Group 44"/>
          <p:cNvGrpSpPr>
            <a:grpSpLocks/>
          </p:cNvGrpSpPr>
          <p:nvPr/>
        </p:nvGrpSpPr>
        <p:grpSpPr bwMode="auto">
          <a:xfrm>
            <a:off x="7315203" y="1837434"/>
            <a:ext cx="1285876" cy="465138"/>
            <a:chOff x="4608" y="976"/>
            <a:chExt cx="810" cy="293"/>
          </a:xfrm>
        </p:grpSpPr>
        <p:sp>
          <p:nvSpPr>
            <p:cNvPr id="10253" name="AutoShape 45"/>
            <p:cNvSpPr>
              <a:spLocks noChangeArrowheads="1"/>
            </p:cNvSpPr>
            <p:nvPr/>
          </p:nvSpPr>
          <p:spPr bwMode="auto">
            <a:xfrm>
              <a:off x="4608" y="976"/>
              <a:ext cx="810" cy="293"/>
            </a:xfrm>
            <a:prstGeom prst="roundRect">
              <a:avLst>
                <a:gd name="adj" fmla="val 338"/>
              </a:avLst>
            </a:prstGeom>
            <a:solidFill>
              <a:srgbClr val="00CC99"/>
            </a:solidFill>
            <a:ln w="3816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54" name="Group 46"/>
            <p:cNvGrpSpPr>
              <a:grpSpLocks/>
            </p:cNvGrpSpPr>
            <p:nvPr/>
          </p:nvGrpSpPr>
          <p:grpSpPr bwMode="auto">
            <a:xfrm>
              <a:off x="4608" y="976"/>
              <a:ext cx="805" cy="288"/>
              <a:chOff x="4608" y="976"/>
              <a:chExt cx="805" cy="288"/>
            </a:xfrm>
          </p:grpSpPr>
          <p:sp>
            <p:nvSpPr>
              <p:cNvPr id="10255" name="AutoShape 47"/>
              <p:cNvSpPr>
                <a:spLocks noChangeArrowheads="1"/>
              </p:cNvSpPr>
              <p:nvPr/>
            </p:nvSpPr>
            <p:spPr bwMode="auto">
              <a:xfrm>
                <a:off x="4608" y="976"/>
                <a:ext cx="805" cy="288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56" name="Text Box 48"/>
              <p:cNvSpPr txBox="1">
                <a:spLocks noChangeArrowheads="1"/>
              </p:cNvSpPr>
              <p:nvPr/>
            </p:nvSpPr>
            <p:spPr bwMode="auto">
              <a:xfrm>
                <a:off x="4608" y="1009"/>
                <a:ext cx="80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Fin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utoUpdateAnimBg="0"/>
      <p:bldP spid="11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11513"/>
            <a:ext cx="8640960" cy="1157247"/>
          </a:xfrm>
        </p:spPr>
        <p:txBody>
          <a:bodyPr>
            <a:normAutofit fontScale="90000"/>
          </a:bodyPr>
          <a:lstStyle/>
          <a:p>
            <a:r>
              <a:rPr lang="es-CL" noProof="0" dirty="0"/>
              <a:t>Contratos, aprobaciones: </a:t>
            </a:r>
            <a:br>
              <a:rPr lang="es-CL" noProof="0" dirty="0"/>
            </a:br>
            <a:r>
              <a:rPr lang="es-CL" noProof="0" dirty="0"/>
              <a:t>Impedimentos para el desarrollo evolutivo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/>
              <a:t>Hipótesis</a:t>
            </a:r>
          </a:p>
          <a:p>
            <a:pPr marL="457200" lvl="1" indent="0">
              <a:buNone/>
            </a:pPr>
            <a:r>
              <a:rPr lang="es-CL" noProof="0"/>
              <a:t>La forma en que las organizaciones aprueban proyectos dificulta el desarrollo evolutivo, causando costos mayores, flexibilidad menor, y calidad menor</a:t>
            </a:r>
          </a:p>
          <a:p>
            <a:endParaRPr lang="es-CL" noProof="0"/>
          </a:p>
          <a:p>
            <a:pPr>
              <a:buFont typeface="Wingdings" pitchFamily="2" charset="2"/>
              <a:buNone/>
            </a:pPr>
            <a:r>
              <a:rPr lang="es-CL" noProof="0"/>
              <a:t>Reflexión</a:t>
            </a:r>
          </a:p>
          <a:p>
            <a:pPr marL="457200" lvl="1" indent="0">
              <a:buNone/>
            </a:pPr>
            <a:r>
              <a:rPr lang="es-CL" noProof="0"/>
              <a:t>¿Qué podemos hacer al respecto?</a:t>
            </a:r>
          </a:p>
          <a:p>
            <a:pPr marL="457200" lvl="1" indent="0">
              <a:buNone/>
            </a:pPr>
            <a:r>
              <a:rPr lang="es-CL" noProof="0"/>
              <a:t>¿Podemos aprovechar algunas de las ventajas del desarrollo evolutivo aún cuando el mercado nos empuja a la cascada?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8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274320" tIns="274320" rIns="274320" bIns="27432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200" noProof="0"/>
              <a:t>Métodos Ágiles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2527</Words>
  <Application>Microsoft Macintosh PowerPoint</Application>
  <PresentationFormat>Presentación en pantalla (4:3)</PresentationFormat>
  <Paragraphs>455</Paragraphs>
  <Slides>46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6" baseType="lpstr">
      <vt:lpstr>Arial</vt:lpstr>
      <vt:lpstr>Bookman Old Style</vt:lpstr>
      <vt:lpstr>Calibri</vt:lpstr>
      <vt:lpstr>Calibri Light</vt:lpstr>
      <vt:lpstr>Gill Sans MT</vt:lpstr>
      <vt:lpstr>Lucida Sans Unicode</vt:lpstr>
      <vt:lpstr>Noteworthy Light</vt:lpstr>
      <vt:lpstr>Times New Roman</vt:lpstr>
      <vt:lpstr>Wingdings</vt:lpstr>
      <vt:lpstr>1_FormatoClases</vt:lpstr>
      <vt:lpstr>Introducción a la Gestión de Calidad de Software  Clase 5: Del Desarrollo Evolutivo  a las Metodologías Ágiles</vt:lpstr>
      <vt:lpstr>Presentación de PowerPoint</vt:lpstr>
      <vt:lpstr>Condiciones de aplicación de los métodos rigurosos</vt:lpstr>
      <vt:lpstr>Un enfoque diferente para trabajar</vt:lpstr>
      <vt:lpstr>Costos y beneficios: El desarrollo en cascada</vt:lpstr>
      <vt:lpstr>Desarrollo Evolutivo</vt:lpstr>
      <vt:lpstr>Costos y Beneficios: El desarrollo evolutivo</vt:lpstr>
      <vt:lpstr>Contratos, aprobaciones:  Impedimentos para el desarrollo evolutivo</vt:lpstr>
      <vt:lpstr>Métodos Ágiles</vt:lpstr>
      <vt:lpstr>Programación ágil según Dilbert</vt:lpstr>
      <vt:lpstr>Manifesto for Agile Software Development</vt:lpstr>
      <vt:lpstr>Manifiesto por un Desarrollo de Software Ágil</vt:lpstr>
      <vt:lpstr>Principios tras el Manifiesto Ágil</vt:lpstr>
      <vt:lpstr>Principios tras el Manifiesto Ágil</vt:lpstr>
      <vt:lpstr>Principios tras el Manifiesto Ágil</vt:lpstr>
      <vt:lpstr>Principios tras el Manifiesto Ágil</vt:lpstr>
      <vt:lpstr>De qué depende la calidad</vt:lpstr>
      <vt:lpstr>Lean Development</vt:lpstr>
      <vt:lpstr>Principios Livianos</vt:lpstr>
      <vt:lpstr>Principios del Desarrollo Liviano</vt:lpstr>
      <vt:lpstr>Principios ágiles: Mi visión personal</vt:lpstr>
      <vt:lpstr>Técnicas que permiten los métodos ágiles</vt:lpstr>
      <vt:lpstr>Cambios en la Arquitectura de Software</vt:lpstr>
      <vt:lpstr>Arquitectura de software: Cascada</vt:lpstr>
      <vt:lpstr>Arquitectura de software: Desarrollo evo</vt:lpstr>
      <vt:lpstr>Arquitectura de software: Desarrollo ágil</vt:lpstr>
      <vt:lpstr>Riesgo en los métodos ágiles</vt:lpstr>
      <vt:lpstr>Algunos Métodos Ágiles</vt:lpstr>
      <vt:lpstr>eXtreme Programming - XP Programación eXtrema</vt:lpstr>
      <vt:lpstr>XP - Programación eXtrema</vt:lpstr>
      <vt:lpstr>El costo de un cambio</vt:lpstr>
      <vt:lpstr>XP - Ciclo de creación de valor</vt:lpstr>
      <vt:lpstr>eXtreme Programming - Prácticas</vt:lpstr>
      <vt:lpstr>Elija XP si...</vt:lpstr>
      <vt:lpstr>Feature Driven Development FDD Desarrollo dirigido por prestaciones</vt:lpstr>
      <vt:lpstr>Feature Driven Development FDD Desarrollo dirigido por prestaciones</vt:lpstr>
      <vt:lpstr>Proceso de FDD</vt:lpstr>
      <vt:lpstr>Las ocho “mejores prácticas”</vt:lpstr>
      <vt:lpstr>Elija FDD si...</vt:lpstr>
      <vt:lpstr>Comparación de XP y FDD</vt:lpstr>
      <vt:lpstr>Crystal Clear</vt:lpstr>
      <vt:lpstr>Crystal Clear: Uno de una familia de métodos</vt:lpstr>
      <vt:lpstr>Crystal Clear: Alcance, roles y equipos</vt:lpstr>
      <vt:lpstr>Crystal Clear: Productos e hitos</vt:lpstr>
      <vt:lpstr>Crystal Clear: Estándares</vt:lpstr>
      <vt:lpstr>Elija Crystal Clear si...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Desde el Desarrollo Evolutivo a las Metodologías Ágiles</dc:title>
  <cp:lastModifiedBy>Pablo Straub</cp:lastModifiedBy>
  <cp:revision>37</cp:revision>
  <dcterms:modified xsi:type="dcterms:W3CDTF">2019-08-26T19:47:31Z</dcterms:modified>
</cp:coreProperties>
</file>