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3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01" r:id="rId1"/>
  </p:sldMasterIdLst>
  <p:notesMasterIdLst>
    <p:notesMasterId r:id="rId41"/>
  </p:notesMasterIdLst>
  <p:sldIdLst>
    <p:sldId id="256" r:id="rId2"/>
    <p:sldId id="257" r:id="rId3"/>
    <p:sldId id="259" r:id="rId4"/>
    <p:sldId id="297" r:id="rId5"/>
    <p:sldId id="261" r:id="rId6"/>
    <p:sldId id="262" r:id="rId7"/>
    <p:sldId id="263" r:id="rId8"/>
    <p:sldId id="264" r:id="rId9"/>
    <p:sldId id="298" r:id="rId10"/>
    <p:sldId id="306" r:id="rId11"/>
    <p:sldId id="292" r:id="rId12"/>
    <p:sldId id="290" r:id="rId13"/>
    <p:sldId id="304" r:id="rId14"/>
    <p:sldId id="301" r:id="rId15"/>
    <p:sldId id="294" r:id="rId16"/>
    <p:sldId id="300" r:id="rId17"/>
    <p:sldId id="265" r:id="rId18"/>
    <p:sldId id="266" r:id="rId19"/>
    <p:sldId id="267" r:id="rId20"/>
    <p:sldId id="268" r:id="rId21"/>
    <p:sldId id="269" r:id="rId22"/>
    <p:sldId id="270" r:id="rId23"/>
    <p:sldId id="271" r:id="rId24"/>
    <p:sldId id="272" r:id="rId25"/>
    <p:sldId id="305" r:id="rId26"/>
    <p:sldId id="307" r:id="rId27"/>
    <p:sldId id="299" r:id="rId28"/>
    <p:sldId id="278" r:id="rId29"/>
    <p:sldId id="279" r:id="rId30"/>
    <p:sldId id="280" r:id="rId31"/>
    <p:sldId id="281" r:id="rId32"/>
    <p:sldId id="302" r:id="rId33"/>
    <p:sldId id="303" r:id="rId34"/>
    <p:sldId id="296" r:id="rId35"/>
    <p:sldId id="308" r:id="rId36"/>
    <p:sldId id="310" r:id="rId37"/>
    <p:sldId id="309" r:id="rId38"/>
    <p:sldId id="311" r:id="rId39"/>
    <p:sldId id="287" r:id="rId40"/>
  </p:sldIdLst>
  <p:sldSz cx="9144000" cy="6858000" type="screen4x3"/>
  <p:notesSz cx="6858000" cy="91440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bg1"/>
        </a:solidFill>
        <a:latin typeface="Times New Roman" pitchFamily="18" charset="0"/>
        <a:ea typeface="+mn-ea"/>
        <a:cs typeface="Lucida Sans Unicode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bg1"/>
        </a:solidFill>
        <a:latin typeface="Times New Roman" pitchFamily="18" charset="0"/>
        <a:ea typeface="+mn-ea"/>
        <a:cs typeface="Lucida Sans Unicode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bg1"/>
        </a:solidFill>
        <a:latin typeface="Times New Roman" pitchFamily="18" charset="0"/>
        <a:ea typeface="+mn-ea"/>
        <a:cs typeface="Lucida Sans Unicode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bg1"/>
        </a:solidFill>
        <a:latin typeface="Times New Roman" pitchFamily="18" charset="0"/>
        <a:ea typeface="+mn-ea"/>
        <a:cs typeface="Lucida Sans Unicode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bg1"/>
        </a:solidFill>
        <a:latin typeface="Times New Roman" pitchFamily="18" charset="0"/>
        <a:ea typeface="+mn-ea"/>
        <a:cs typeface="Lucida Sans Unicode" pitchFamily="34" charset="0"/>
      </a:defRPr>
    </a:lvl5pPr>
    <a:lvl6pPr marL="2286000" algn="l" defTabSz="914400" rtl="0" eaLnBrk="1" latinLnBrk="0" hangingPunct="1">
      <a:defRPr sz="2400" kern="1200">
        <a:solidFill>
          <a:schemeClr val="bg1"/>
        </a:solidFill>
        <a:latin typeface="Times New Roman" pitchFamily="18" charset="0"/>
        <a:ea typeface="+mn-ea"/>
        <a:cs typeface="Lucida Sans Unicode" pitchFamily="34" charset="0"/>
      </a:defRPr>
    </a:lvl6pPr>
    <a:lvl7pPr marL="2743200" algn="l" defTabSz="914400" rtl="0" eaLnBrk="1" latinLnBrk="0" hangingPunct="1">
      <a:defRPr sz="2400" kern="1200">
        <a:solidFill>
          <a:schemeClr val="bg1"/>
        </a:solidFill>
        <a:latin typeface="Times New Roman" pitchFamily="18" charset="0"/>
        <a:ea typeface="+mn-ea"/>
        <a:cs typeface="Lucida Sans Unicode" pitchFamily="34" charset="0"/>
      </a:defRPr>
    </a:lvl7pPr>
    <a:lvl8pPr marL="3200400" algn="l" defTabSz="914400" rtl="0" eaLnBrk="1" latinLnBrk="0" hangingPunct="1">
      <a:defRPr sz="2400" kern="1200">
        <a:solidFill>
          <a:schemeClr val="bg1"/>
        </a:solidFill>
        <a:latin typeface="Times New Roman" pitchFamily="18" charset="0"/>
        <a:ea typeface="+mn-ea"/>
        <a:cs typeface="Lucida Sans Unicode" pitchFamily="34" charset="0"/>
      </a:defRPr>
    </a:lvl8pPr>
    <a:lvl9pPr marL="3657600" algn="l" defTabSz="914400" rtl="0" eaLnBrk="1" latinLnBrk="0" hangingPunct="1">
      <a:defRPr sz="2400" kern="1200">
        <a:solidFill>
          <a:schemeClr val="bg1"/>
        </a:solidFill>
        <a:latin typeface="Times New Roman" pitchFamily="18" charset="0"/>
        <a:ea typeface="+mn-ea"/>
        <a:cs typeface="Lucida Sans Unicode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99"/>
    <a:srgbClr val="B9E0B5"/>
    <a:srgbClr val="FFADB9"/>
    <a:srgbClr val="FFE1A5"/>
    <a:srgbClr val="FFE27F"/>
    <a:srgbClr val="FF94A0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8694" autoAdjust="0"/>
    <p:restoredTop sz="81061" autoAdjust="0"/>
  </p:normalViewPr>
  <p:slideViewPr>
    <p:cSldViewPr>
      <p:cViewPr varScale="1">
        <p:scale>
          <a:sx n="91" d="100"/>
          <a:sy n="91" d="100"/>
        </p:scale>
        <p:origin x="1376" y="184"/>
      </p:cViewPr>
      <p:guideLst>
        <p:guide orient="horz" pos="2160"/>
        <p:guide pos="2880"/>
      </p:guideLst>
    </p:cSldViewPr>
  </p:slideViewPr>
  <p:outlineViewPr>
    <p:cViewPr>
      <p:scale>
        <a:sx n="50" d="100"/>
        <a:sy n="50" d="100"/>
      </p:scale>
      <p:origin x="0" y="64176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4720"/>
    </p:cViewPr>
  </p:sorter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presProps" Target="pres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0" Type="http://schemas.openxmlformats.org/officeDocument/2006/relationships/slide" Target="slides/slide19.xml"/><Relationship Id="rId41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959BEE9-983D-4F34-A03E-20358652FC16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F2B3F31D-E10D-4C42-B4AE-1E301A4FEDA4}">
      <dgm:prSet phldrT="[Text]" custT="1"/>
      <dgm:spPr/>
      <dgm:t>
        <a:bodyPr/>
        <a:lstStyle/>
        <a:p>
          <a:r>
            <a:rPr lang="es-CL" sz="2800" noProof="0">
              <a:latin typeface="Gill Sans MT" charset="0"/>
              <a:ea typeface="Gill Sans MT" charset="0"/>
              <a:cs typeface="Gill Sans MT" charset="0"/>
            </a:rPr>
            <a:t>Calidad del producto</a:t>
          </a:r>
        </a:p>
      </dgm:t>
    </dgm:pt>
    <dgm:pt modelId="{7E0F0610-DEFF-44B4-BF29-9EF1EF89A2D1}" type="parTrans" cxnId="{9DEED315-FE1F-4743-8554-986E848F6BB3}">
      <dgm:prSet/>
      <dgm:spPr/>
      <dgm:t>
        <a:bodyPr/>
        <a:lstStyle/>
        <a:p>
          <a:endParaRPr lang="en-US" sz="1400">
            <a:latin typeface="Gill Sans MT" charset="0"/>
            <a:ea typeface="Gill Sans MT" charset="0"/>
            <a:cs typeface="Gill Sans MT" charset="0"/>
          </a:endParaRPr>
        </a:p>
      </dgm:t>
    </dgm:pt>
    <dgm:pt modelId="{6A2E01B4-7B56-475C-A509-9BF2E7572852}" type="sibTrans" cxnId="{9DEED315-FE1F-4743-8554-986E848F6BB3}">
      <dgm:prSet/>
      <dgm:spPr/>
      <dgm:t>
        <a:bodyPr/>
        <a:lstStyle/>
        <a:p>
          <a:endParaRPr lang="en-US" sz="1400">
            <a:latin typeface="Gill Sans MT" charset="0"/>
            <a:ea typeface="Gill Sans MT" charset="0"/>
            <a:cs typeface="Gill Sans MT" charset="0"/>
          </a:endParaRPr>
        </a:p>
      </dgm:t>
    </dgm:pt>
    <dgm:pt modelId="{83BE6B89-9DEE-4F1C-8222-020BF2DF85D3}">
      <dgm:prSet phldrT="[Text]" custT="1"/>
      <dgm:spPr/>
      <dgm:t>
        <a:bodyPr/>
        <a:lstStyle/>
        <a:p>
          <a:r>
            <a:rPr lang="es-CL" sz="2800" noProof="0">
              <a:latin typeface="Gill Sans MT" charset="0"/>
              <a:ea typeface="Gill Sans MT" charset="0"/>
              <a:cs typeface="Gill Sans MT" charset="0"/>
            </a:rPr>
            <a:t>Calidad del proceso</a:t>
          </a:r>
        </a:p>
      </dgm:t>
    </dgm:pt>
    <dgm:pt modelId="{DBED0FA9-7095-4F23-AE30-4B30D2DC7665}" type="parTrans" cxnId="{2C8ADF47-5DED-44BB-98B2-2C134F0B51C8}">
      <dgm:prSet/>
      <dgm:spPr/>
      <dgm:t>
        <a:bodyPr/>
        <a:lstStyle/>
        <a:p>
          <a:endParaRPr lang="en-US" sz="1400">
            <a:latin typeface="Gill Sans MT" charset="0"/>
            <a:ea typeface="Gill Sans MT" charset="0"/>
            <a:cs typeface="Gill Sans MT" charset="0"/>
          </a:endParaRPr>
        </a:p>
      </dgm:t>
    </dgm:pt>
    <dgm:pt modelId="{1E2B3463-7106-45F8-B773-671D02D267B9}" type="sibTrans" cxnId="{2C8ADF47-5DED-44BB-98B2-2C134F0B51C8}">
      <dgm:prSet/>
      <dgm:spPr/>
      <dgm:t>
        <a:bodyPr/>
        <a:lstStyle/>
        <a:p>
          <a:endParaRPr lang="en-US" sz="1400">
            <a:latin typeface="Gill Sans MT" charset="0"/>
            <a:ea typeface="Gill Sans MT" charset="0"/>
            <a:cs typeface="Gill Sans MT" charset="0"/>
          </a:endParaRPr>
        </a:p>
      </dgm:t>
    </dgm:pt>
    <dgm:pt modelId="{9B10A824-F69D-40C5-8447-41486D2BCC92}">
      <dgm:prSet phldrT="[Text]" custT="1"/>
      <dgm:spPr/>
      <dgm:t>
        <a:bodyPr/>
        <a:lstStyle/>
        <a:p>
          <a:r>
            <a:rPr lang="es-CL" sz="2800" noProof="0">
              <a:latin typeface="Gill Sans MT" charset="0"/>
              <a:ea typeface="Gill Sans MT" charset="0"/>
              <a:cs typeface="Gill Sans MT" charset="0"/>
            </a:rPr>
            <a:t>Cómo aseguramos que los productos serán de calidad en general</a:t>
          </a:r>
        </a:p>
      </dgm:t>
    </dgm:pt>
    <dgm:pt modelId="{C0832772-78A5-476A-8820-77AAF6B01499}" type="parTrans" cxnId="{C6999555-0EEC-4FE5-9927-3B029FAFBE71}">
      <dgm:prSet/>
      <dgm:spPr/>
      <dgm:t>
        <a:bodyPr/>
        <a:lstStyle/>
        <a:p>
          <a:endParaRPr lang="en-US" sz="1400">
            <a:latin typeface="Gill Sans MT" charset="0"/>
            <a:ea typeface="Gill Sans MT" charset="0"/>
            <a:cs typeface="Gill Sans MT" charset="0"/>
          </a:endParaRPr>
        </a:p>
      </dgm:t>
    </dgm:pt>
    <dgm:pt modelId="{AFA2E361-F492-467F-83D2-A482ECC7D01E}" type="sibTrans" cxnId="{C6999555-0EEC-4FE5-9927-3B029FAFBE71}">
      <dgm:prSet/>
      <dgm:spPr/>
      <dgm:t>
        <a:bodyPr/>
        <a:lstStyle/>
        <a:p>
          <a:endParaRPr lang="en-US" sz="1400">
            <a:latin typeface="Gill Sans MT" charset="0"/>
            <a:ea typeface="Gill Sans MT" charset="0"/>
            <a:cs typeface="Gill Sans MT" charset="0"/>
          </a:endParaRPr>
        </a:p>
      </dgm:t>
    </dgm:pt>
    <dgm:pt modelId="{723AE9EC-0C55-41FE-9245-8BC4E526D5E1}">
      <dgm:prSet phldrT="[Text]" custT="1"/>
      <dgm:spPr/>
      <dgm:t>
        <a:bodyPr/>
        <a:lstStyle/>
        <a:p>
          <a:r>
            <a:rPr lang="es-CL" sz="2800" noProof="0" dirty="0">
              <a:latin typeface="Gill Sans MT" charset="0"/>
              <a:ea typeface="Gill Sans MT" charset="0"/>
              <a:cs typeface="Gill Sans MT" charset="0"/>
            </a:rPr>
            <a:t>Cómo entregamos un producto de calidad en este proyecto</a:t>
          </a:r>
        </a:p>
      </dgm:t>
    </dgm:pt>
    <dgm:pt modelId="{BD9B07AA-919D-4246-AA99-6649A89B4880}" type="parTrans" cxnId="{52B7FE20-3AF8-4506-8264-BB50306A9101}">
      <dgm:prSet/>
      <dgm:spPr/>
      <dgm:t>
        <a:bodyPr/>
        <a:lstStyle/>
        <a:p>
          <a:endParaRPr lang="en-US" sz="1400">
            <a:latin typeface="Gill Sans MT" charset="0"/>
            <a:ea typeface="Gill Sans MT" charset="0"/>
            <a:cs typeface="Gill Sans MT" charset="0"/>
          </a:endParaRPr>
        </a:p>
      </dgm:t>
    </dgm:pt>
    <dgm:pt modelId="{41131CC2-34E7-455D-9808-111A2E71DC3C}" type="sibTrans" cxnId="{52B7FE20-3AF8-4506-8264-BB50306A9101}">
      <dgm:prSet/>
      <dgm:spPr/>
      <dgm:t>
        <a:bodyPr/>
        <a:lstStyle/>
        <a:p>
          <a:endParaRPr lang="en-US" sz="1400">
            <a:latin typeface="Gill Sans MT" charset="0"/>
            <a:ea typeface="Gill Sans MT" charset="0"/>
            <a:cs typeface="Gill Sans MT" charset="0"/>
          </a:endParaRPr>
        </a:p>
      </dgm:t>
    </dgm:pt>
    <dgm:pt modelId="{EF5B75D9-1986-45AE-86AA-3E743B900D28}" type="pres">
      <dgm:prSet presAssocID="{1959BEE9-983D-4F34-A03E-20358652FC16}" presName="linear" presStyleCnt="0">
        <dgm:presLayoutVars>
          <dgm:dir/>
          <dgm:animLvl val="lvl"/>
          <dgm:resizeHandles val="exact"/>
        </dgm:presLayoutVars>
      </dgm:prSet>
      <dgm:spPr/>
    </dgm:pt>
    <dgm:pt modelId="{FF146109-0D94-4A94-B832-FCB9F0FB56A3}" type="pres">
      <dgm:prSet presAssocID="{F2B3F31D-E10D-4C42-B4AE-1E301A4FEDA4}" presName="parentLin" presStyleCnt="0"/>
      <dgm:spPr/>
    </dgm:pt>
    <dgm:pt modelId="{F70B60D1-CBD4-4E39-A6FF-176580DAC90C}" type="pres">
      <dgm:prSet presAssocID="{F2B3F31D-E10D-4C42-B4AE-1E301A4FEDA4}" presName="parentLeftMargin" presStyleLbl="node1" presStyleIdx="0" presStyleCnt="2"/>
      <dgm:spPr/>
    </dgm:pt>
    <dgm:pt modelId="{1C8DF49C-F3CC-4A94-9CDD-D859A325505D}" type="pres">
      <dgm:prSet presAssocID="{F2B3F31D-E10D-4C42-B4AE-1E301A4FEDA4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BC962DED-9344-4507-ACD1-70ADD8CBDE71}" type="pres">
      <dgm:prSet presAssocID="{F2B3F31D-E10D-4C42-B4AE-1E301A4FEDA4}" presName="negativeSpace" presStyleCnt="0"/>
      <dgm:spPr/>
    </dgm:pt>
    <dgm:pt modelId="{03F50F86-2CD1-4624-99D6-974E31116049}" type="pres">
      <dgm:prSet presAssocID="{F2B3F31D-E10D-4C42-B4AE-1E301A4FEDA4}" presName="childText" presStyleLbl="conFgAcc1" presStyleIdx="0" presStyleCnt="2">
        <dgm:presLayoutVars>
          <dgm:bulletEnabled val="1"/>
        </dgm:presLayoutVars>
      </dgm:prSet>
      <dgm:spPr/>
    </dgm:pt>
    <dgm:pt modelId="{CFFD0EF6-B771-4847-A454-255B4DF7BBD3}" type="pres">
      <dgm:prSet presAssocID="{6A2E01B4-7B56-475C-A509-9BF2E7572852}" presName="spaceBetweenRectangles" presStyleCnt="0"/>
      <dgm:spPr/>
    </dgm:pt>
    <dgm:pt modelId="{DF537C6F-AD53-4B07-B41A-30FDDA4B4E33}" type="pres">
      <dgm:prSet presAssocID="{83BE6B89-9DEE-4F1C-8222-020BF2DF85D3}" presName="parentLin" presStyleCnt="0"/>
      <dgm:spPr/>
    </dgm:pt>
    <dgm:pt modelId="{7E28385F-DECA-454E-9342-4B7377F9921B}" type="pres">
      <dgm:prSet presAssocID="{83BE6B89-9DEE-4F1C-8222-020BF2DF85D3}" presName="parentLeftMargin" presStyleLbl="node1" presStyleIdx="0" presStyleCnt="2"/>
      <dgm:spPr/>
    </dgm:pt>
    <dgm:pt modelId="{689AD380-7877-4BDA-8A9E-04A9CBAFA355}" type="pres">
      <dgm:prSet presAssocID="{83BE6B89-9DEE-4F1C-8222-020BF2DF85D3}" presName="parentText" presStyleLbl="node1" presStyleIdx="1" presStyleCnt="2">
        <dgm:presLayoutVars>
          <dgm:chMax val="0"/>
          <dgm:bulletEnabled val="1"/>
        </dgm:presLayoutVars>
      </dgm:prSet>
      <dgm:spPr/>
    </dgm:pt>
    <dgm:pt modelId="{54B030A4-BE6C-4E80-AADD-A89E052CDF45}" type="pres">
      <dgm:prSet presAssocID="{83BE6B89-9DEE-4F1C-8222-020BF2DF85D3}" presName="negativeSpace" presStyleCnt="0"/>
      <dgm:spPr/>
    </dgm:pt>
    <dgm:pt modelId="{34CC44F5-D648-4A82-BCA7-58B883589709}" type="pres">
      <dgm:prSet presAssocID="{83BE6B89-9DEE-4F1C-8222-020BF2DF85D3}" presName="childText" presStyleLbl="conFgAcc1" presStyleIdx="1" presStyleCnt="2">
        <dgm:presLayoutVars>
          <dgm:bulletEnabled val="1"/>
        </dgm:presLayoutVars>
      </dgm:prSet>
      <dgm:spPr/>
    </dgm:pt>
  </dgm:ptLst>
  <dgm:cxnLst>
    <dgm:cxn modelId="{9DEED315-FE1F-4743-8554-986E848F6BB3}" srcId="{1959BEE9-983D-4F34-A03E-20358652FC16}" destId="{F2B3F31D-E10D-4C42-B4AE-1E301A4FEDA4}" srcOrd="0" destOrd="0" parTransId="{7E0F0610-DEFF-44B4-BF29-9EF1EF89A2D1}" sibTransId="{6A2E01B4-7B56-475C-A509-9BF2E7572852}"/>
    <dgm:cxn modelId="{52B7FE20-3AF8-4506-8264-BB50306A9101}" srcId="{F2B3F31D-E10D-4C42-B4AE-1E301A4FEDA4}" destId="{723AE9EC-0C55-41FE-9245-8BC4E526D5E1}" srcOrd="0" destOrd="0" parTransId="{BD9B07AA-919D-4246-AA99-6649A89B4880}" sibTransId="{41131CC2-34E7-455D-9808-111A2E71DC3C}"/>
    <dgm:cxn modelId="{2C8ADF47-5DED-44BB-98B2-2C134F0B51C8}" srcId="{1959BEE9-983D-4F34-A03E-20358652FC16}" destId="{83BE6B89-9DEE-4F1C-8222-020BF2DF85D3}" srcOrd="1" destOrd="0" parTransId="{DBED0FA9-7095-4F23-AE30-4B30D2DC7665}" sibTransId="{1E2B3463-7106-45F8-B773-671D02D267B9}"/>
    <dgm:cxn modelId="{C6999555-0EEC-4FE5-9927-3B029FAFBE71}" srcId="{83BE6B89-9DEE-4F1C-8222-020BF2DF85D3}" destId="{9B10A824-F69D-40C5-8447-41486D2BCC92}" srcOrd="0" destOrd="0" parTransId="{C0832772-78A5-476A-8820-77AAF6B01499}" sibTransId="{AFA2E361-F492-467F-83D2-A482ECC7D01E}"/>
    <dgm:cxn modelId="{687F1B74-0110-44F4-BADA-1541386CC29F}" type="presOf" srcId="{1959BEE9-983D-4F34-A03E-20358652FC16}" destId="{EF5B75D9-1986-45AE-86AA-3E743B900D28}" srcOrd="0" destOrd="0" presId="urn:microsoft.com/office/officeart/2005/8/layout/list1"/>
    <dgm:cxn modelId="{D9422895-3986-47E2-92C3-A2E702EC2A7F}" type="presOf" srcId="{9B10A824-F69D-40C5-8447-41486D2BCC92}" destId="{34CC44F5-D648-4A82-BCA7-58B883589709}" srcOrd="0" destOrd="0" presId="urn:microsoft.com/office/officeart/2005/8/layout/list1"/>
    <dgm:cxn modelId="{22DD0EE4-D5DF-42B8-946A-AB74086AA3FE}" type="presOf" srcId="{F2B3F31D-E10D-4C42-B4AE-1E301A4FEDA4}" destId="{F70B60D1-CBD4-4E39-A6FF-176580DAC90C}" srcOrd="0" destOrd="0" presId="urn:microsoft.com/office/officeart/2005/8/layout/list1"/>
    <dgm:cxn modelId="{5402CBEC-19DA-460D-8FE9-85FAF8330811}" type="presOf" srcId="{83BE6B89-9DEE-4F1C-8222-020BF2DF85D3}" destId="{689AD380-7877-4BDA-8A9E-04A9CBAFA355}" srcOrd="1" destOrd="0" presId="urn:microsoft.com/office/officeart/2005/8/layout/list1"/>
    <dgm:cxn modelId="{227C9FF1-0B59-4502-B4DF-2898C67BC552}" type="presOf" srcId="{83BE6B89-9DEE-4F1C-8222-020BF2DF85D3}" destId="{7E28385F-DECA-454E-9342-4B7377F9921B}" srcOrd="0" destOrd="0" presId="urn:microsoft.com/office/officeart/2005/8/layout/list1"/>
    <dgm:cxn modelId="{4A4D2FF6-C81E-49BF-B8C4-9B12EEF37501}" type="presOf" srcId="{F2B3F31D-E10D-4C42-B4AE-1E301A4FEDA4}" destId="{1C8DF49C-F3CC-4A94-9CDD-D859A325505D}" srcOrd="1" destOrd="0" presId="urn:microsoft.com/office/officeart/2005/8/layout/list1"/>
    <dgm:cxn modelId="{E253BCF7-5110-463C-B187-0BC8229568C7}" type="presOf" srcId="{723AE9EC-0C55-41FE-9245-8BC4E526D5E1}" destId="{03F50F86-2CD1-4624-99D6-974E31116049}" srcOrd="0" destOrd="0" presId="urn:microsoft.com/office/officeart/2005/8/layout/list1"/>
    <dgm:cxn modelId="{F78D7629-1667-41B6-ADDF-16069CD6B631}" type="presParOf" srcId="{EF5B75D9-1986-45AE-86AA-3E743B900D28}" destId="{FF146109-0D94-4A94-B832-FCB9F0FB56A3}" srcOrd="0" destOrd="0" presId="urn:microsoft.com/office/officeart/2005/8/layout/list1"/>
    <dgm:cxn modelId="{C0FB9969-942B-4454-A6D2-CDA69AAD6169}" type="presParOf" srcId="{FF146109-0D94-4A94-B832-FCB9F0FB56A3}" destId="{F70B60D1-CBD4-4E39-A6FF-176580DAC90C}" srcOrd="0" destOrd="0" presId="urn:microsoft.com/office/officeart/2005/8/layout/list1"/>
    <dgm:cxn modelId="{F21CADF1-B42A-4E52-A440-E53E7A7F446E}" type="presParOf" srcId="{FF146109-0D94-4A94-B832-FCB9F0FB56A3}" destId="{1C8DF49C-F3CC-4A94-9CDD-D859A325505D}" srcOrd="1" destOrd="0" presId="urn:microsoft.com/office/officeart/2005/8/layout/list1"/>
    <dgm:cxn modelId="{496664D0-F9DE-4C54-A87F-E8B7F8A8DF9C}" type="presParOf" srcId="{EF5B75D9-1986-45AE-86AA-3E743B900D28}" destId="{BC962DED-9344-4507-ACD1-70ADD8CBDE71}" srcOrd="1" destOrd="0" presId="urn:microsoft.com/office/officeart/2005/8/layout/list1"/>
    <dgm:cxn modelId="{7CBB2FAD-051E-4201-AD3D-AAA99B5F319E}" type="presParOf" srcId="{EF5B75D9-1986-45AE-86AA-3E743B900D28}" destId="{03F50F86-2CD1-4624-99D6-974E31116049}" srcOrd="2" destOrd="0" presId="urn:microsoft.com/office/officeart/2005/8/layout/list1"/>
    <dgm:cxn modelId="{445A1836-AD1B-4DC6-828A-31CA3325A849}" type="presParOf" srcId="{EF5B75D9-1986-45AE-86AA-3E743B900D28}" destId="{CFFD0EF6-B771-4847-A454-255B4DF7BBD3}" srcOrd="3" destOrd="0" presId="urn:microsoft.com/office/officeart/2005/8/layout/list1"/>
    <dgm:cxn modelId="{4FBA259E-DDE6-4130-8073-8F11569C8461}" type="presParOf" srcId="{EF5B75D9-1986-45AE-86AA-3E743B900D28}" destId="{DF537C6F-AD53-4B07-B41A-30FDDA4B4E33}" srcOrd="4" destOrd="0" presId="urn:microsoft.com/office/officeart/2005/8/layout/list1"/>
    <dgm:cxn modelId="{F768004B-E51F-4B03-AE85-5A10DF619F48}" type="presParOf" srcId="{DF537C6F-AD53-4B07-B41A-30FDDA4B4E33}" destId="{7E28385F-DECA-454E-9342-4B7377F9921B}" srcOrd="0" destOrd="0" presId="urn:microsoft.com/office/officeart/2005/8/layout/list1"/>
    <dgm:cxn modelId="{C0D56357-8DB9-4F13-9AB0-DCC212BCC41E}" type="presParOf" srcId="{DF537C6F-AD53-4B07-B41A-30FDDA4B4E33}" destId="{689AD380-7877-4BDA-8A9E-04A9CBAFA355}" srcOrd="1" destOrd="0" presId="urn:microsoft.com/office/officeart/2005/8/layout/list1"/>
    <dgm:cxn modelId="{76B6133D-984B-4C0A-A07F-B3CBDD78BFB1}" type="presParOf" srcId="{EF5B75D9-1986-45AE-86AA-3E743B900D28}" destId="{54B030A4-BE6C-4E80-AADD-A89E052CDF45}" srcOrd="5" destOrd="0" presId="urn:microsoft.com/office/officeart/2005/8/layout/list1"/>
    <dgm:cxn modelId="{809812B7-0FA9-4154-9436-45807192F2F6}" type="presParOf" srcId="{EF5B75D9-1986-45AE-86AA-3E743B900D28}" destId="{34CC44F5-D648-4A82-BCA7-58B883589709}" srcOrd="6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8FC9B15-146F-467E-86CC-044553F2A9B2}" type="doc">
      <dgm:prSet loTypeId="urn:microsoft.com/office/officeart/2005/8/layout/hierarchy3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447E2093-3557-460C-A9C1-3A91ED727999}">
      <dgm:prSet phldrT="[Text]"/>
      <dgm:spPr/>
      <dgm:t>
        <a:bodyPr/>
        <a:lstStyle/>
        <a:p>
          <a:r>
            <a:rPr lang="es-CL" dirty="0">
              <a:latin typeface="Gill Sans MT" charset="0"/>
              <a:ea typeface="Gill Sans MT" charset="0"/>
              <a:cs typeface="Gill Sans MT" charset="0"/>
            </a:rPr>
            <a:t>Fuentes de mala calidad</a:t>
          </a:r>
          <a:endParaRPr lang="en-US" dirty="0">
            <a:latin typeface="Gill Sans MT" charset="0"/>
            <a:ea typeface="Gill Sans MT" charset="0"/>
            <a:cs typeface="Gill Sans MT" charset="0"/>
          </a:endParaRPr>
        </a:p>
      </dgm:t>
    </dgm:pt>
    <dgm:pt modelId="{D622BD6D-B30F-4565-B27D-781EDD28FC33}" type="parTrans" cxnId="{E290371B-A018-46D5-8EBD-4B04CC3ACA20}">
      <dgm:prSet/>
      <dgm:spPr/>
      <dgm:t>
        <a:bodyPr/>
        <a:lstStyle/>
        <a:p>
          <a:endParaRPr lang="en-US">
            <a:latin typeface="Gill Sans MT" charset="0"/>
            <a:ea typeface="Gill Sans MT" charset="0"/>
            <a:cs typeface="Gill Sans MT" charset="0"/>
          </a:endParaRPr>
        </a:p>
      </dgm:t>
    </dgm:pt>
    <dgm:pt modelId="{04C53474-9995-4E0E-A3E0-24C16E3B1B83}" type="sibTrans" cxnId="{E290371B-A018-46D5-8EBD-4B04CC3ACA20}">
      <dgm:prSet/>
      <dgm:spPr/>
      <dgm:t>
        <a:bodyPr/>
        <a:lstStyle/>
        <a:p>
          <a:endParaRPr lang="en-US">
            <a:latin typeface="Gill Sans MT" charset="0"/>
            <a:ea typeface="Gill Sans MT" charset="0"/>
            <a:cs typeface="Gill Sans MT" charset="0"/>
          </a:endParaRPr>
        </a:p>
      </dgm:t>
    </dgm:pt>
    <dgm:pt modelId="{EC43CF74-5CA2-4E3A-A2DD-5A6D27FBF96C}">
      <dgm:prSet phldrT="[Text]" custT="1"/>
      <dgm:spPr/>
      <dgm:t>
        <a:bodyPr/>
        <a:lstStyle/>
        <a:p>
          <a:r>
            <a:rPr lang="es-CL" sz="2400" dirty="0">
              <a:latin typeface="Gill Sans MT" charset="0"/>
              <a:ea typeface="Gill Sans MT" charset="0"/>
              <a:cs typeface="Gill Sans MT" charset="0"/>
            </a:rPr>
            <a:t>Desarrollo</a:t>
          </a:r>
          <a:endParaRPr lang="en-US" sz="2400" dirty="0">
            <a:latin typeface="Gill Sans MT" charset="0"/>
            <a:ea typeface="Gill Sans MT" charset="0"/>
            <a:cs typeface="Gill Sans MT" charset="0"/>
          </a:endParaRPr>
        </a:p>
      </dgm:t>
    </dgm:pt>
    <dgm:pt modelId="{0A4E3F61-D884-4A54-AD61-B0E20207E49D}" type="parTrans" cxnId="{BDE1F4F8-9A97-4BD0-A1B8-96159CFFB96F}">
      <dgm:prSet/>
      <dgm:spPr/>
      <dgm:t>
        <a:bodyPr/>
        <a:lstStyle/>
        <a:p>
          <a:endParaRPr lang="en-US">
            <a:latin typeface="Gill Sans MT" charset="0"/>
            <a:ea typeface="Gill Sans MT" charset="0"/>
            <a:cs typeface="Gill Sans MT" charset="0"/>
          </a:endParaRPr>
        </a:p>
      </dgm:t>
    </dgm:pt>
    <dgm:pt modelId="{75201146-B893-469A-A6F1-25C5B45C065E}" type="sibTrans" cxnId="{BDE1F4F8-9A97-4BD0-A1B8-96159CFFB96F}">
      <dgm:prSet/>
      <dgm:spPr/>
      <dgm:t>
        <a:bodyPr/>
        <a:lstStyle/>
        <a:p>
          <a:endParaRPr lang="en-US">
            <a:latin typeface="Gill Sans MT" charset="0"/>
            <a:ea typeface="Gill Sans MT" charset="0"/>
            <a:cs typeface="Gill Sans MT" charset="0"/>
          </a:endParaRPr>
        </a:p>
      </dgm:t>
    </dgm:pt>
    <dgm:pt modelId="{C96E6EBA-F29F-4ED0-B4B9-ECFB5E41DD44}">
      <dgm:prSet phldrT="[Text]" custT="1"/>
      <dgm:spPr/>
      <dgm:t>
        <a:bodyPr/>
        <a:lstStyle/>
        <a:p>
          <a:r>
            <a:rPr lang="es-CL" sz="2400" dirty="0">
              <a:latin typeface="Gill Sans MT" charset="0"/>
              <a:ea typeface="Gill Sans MT" charset="0"/>
              <a:cs typeface="Gill Sans MT" charset="0"/>
            </a:rPr>
            <a:t>Requisitos</a:t>
          </a:r>
          <a:endParaRPr lang="en-US" sz="2400" dirty="0">
            <a:latin typeface="Gill Sans MT" charset="0"/>
            <a:ea typeface="Gill Sans MT" charset="0"/>
            <a:cs typeface="Gill Sans MT" charset="0"/>
          </a:endParaRPr>
        </a:p>
      </dgm:t>
    </dgm:pt>
    <dgm:pt modelId="{7E130774-2B7F-423C-B278-E99316C648C5}" type="parTrans" cxnId="{9D30B7E4-256C-4977-A361-BC8BA6E7B67B}">
      <dgm:prSet/>
      <dgm:spPr/>
      <dgm:t>
        <a:bodyPr/>
        <a:lstStyle/>
        <a:p>
          <a:endParaRPr lang="en-US">
            <a:latin typeface="Gill Sans MT" charset="0"/>
            <a:ea typeface="Gill Sans MT" charset="0"/>
            <a:cs typeface="Gill Sans MT" charset="0"/>
          </a:endParaRPr>
        </a:p>
      </dgm:t>
    </dgm:pt>
    <dgm:pt modelId="{EED4CB3C-82AF-418C-8267-1BF442A838DE}" type="sibTrans" cxnId="{9D30B7E4-256C-4977-A361-BC8BA6E7B67B}">
      <dgm:prSet/>
      <dgm:spPr/>
      <dgm:t>
        <a:bodyPr/>
        <a:lstStyle/>
        <a:p>
          <a:endParaRPr lang="en-US">
            <a:latin typeface="Gill Sans MT" charset="0"/>
            <a:ea typeface="Gill Sans MT" charset="0"/>
            <a:cs typeface="Gill Sans MT" charset="0"/>
          </a:endParaRPr>
        </a:p>
      </dgm:t>
    </dgm:pt>
    <dgm:pt modelId="{A311207A-5C72-49FE-883F-0BE7FE660EF8}" type="pres">
      <dgm:prSet presAssocID="{78FC9B15-146F-467E-86CC-044553F2A9B2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B2B64F46-4D40-4566-94DA-1052538A58E1}" type="pres">
      <dgm:prSet presAssocID="{447E2093-3557-460C-A9C1-3A91ED727999}" presName="root" presStyleCnt="0"/>
      <dgm:spPr/>
    </dgm:pt>
    <dgm:pt modelId="{02D7786F-EB01-4FAA-A8A9-EE7EB8B361C8}" type="pres">
      <dgm:prSet presAssocID="{447E2093-3557-460C-A9C1-3A91ED727999}" presName="rootComposite" presStyleCnt="0"/>
      <dgm:spPr/>
    </dgm:pt>
    <dgm:pt modelId="{CEAE34FE-EC50-4CF2-A8FC-289BDC0B1EBE}" type="pres">
      <dgm:prSet presAssocID="{447E2093-3557-460C-A9C1-3A91ED727999}" presName="rootText" presStyleLbl="node1" presStyleIdx="0" presStyleCnt="1" custScaleX="123176"/>
      <dgm:spPr/>
    </dgm:pt>
    <dgm:pt modelId="{BF93316A-4F64-4563-8B64-A0FF634A1651}" type="pres">
      <dgm:prSet presAssocID="{447E2093-3557-460C-A9C1-3A91ED727999}" presName="rootConnector" presStyleLbl="node1" presStyleIdx="0" presStyleCnt="1"/>
      <dgm:spPr/>
    </dgm:pt>
    <dgm:pt modelId="{C2155E47-A936-4D59-85BB-F7163883E917}" type="pres">
      <dgm:prSet presAssocID="{447E2093-3557-460C-A9C1-3A91ED727999}" presName="childShape" presStyleCnt="0"/>
      <dgm:spPr/>
    </dgm:pt>
    <dgm:pt modelId="{B9BBE3FF-9197-44AA-B633-C44C9F396167}" type="pres">
      <dgm:prSet presAssocID="{0A4E3F61-D884-4A54-AD61-B0E20207E49D}" presName="Name13" presStyleLbl="parChTrans1D2" presStyleIdx="0" presStyleCnt="2"/>
      <dgm:spPr/>
    </dgm:pt>
    <dgm:pt modelId="{2EF178FE-3935-424F-8551-F90D2C9E3654}" type="pres">
      <dgm:prSet presAssocID="{EC43CF74-5CA2-4E3A-A2DD-5A6D27FBF96C}" presName="childText" presStyleLbl="bgAcc1" presStyleIdx="0" presStyleCnt="2" custScaleX="117500">
        <dgm:presLayoutVars>
          <dgm:bulletEnabled val="1"/>
        </dgm:presLayoutVars>
      </dgm:prSet>
      <dgm:spPr/>
    </dgm:pt>
    <dgm:pt modelId="{B3695820-E343-41A3-B7E5-2F0D015086B6}" type="pres">
      <dgm:prSet presAssocID="{7E130774-2B7F-423C-B278-E99316C648C5}" presName="Name13" presStyleLbl="parChTrans1D2" presStyleIdx="1" presStyleCnt="2"/>
      <dgm:spPr/>
    </dgm:pt>
    <dgm:pt modelId="{96A0241F-1DE2-4B51-AAFF-6389B170F59A}" type="pres">
      <dgm:prSet presAssocID="{C96E6EBA-F29F-4ED0-B4B9-ECFB5E41DD44}" presName="childText" presStyleLbl="bgAcc1" presStyleIdx="1" presStyleCnt="2" custScaleX="117500">
        <dgm:presLayoutVars>
          <dgm:bulletEnabled val="1"/>
        </dgm:presLayoutVars>
      </dgm:prSet>
      <dgm:spPr/>
    </dgm:pt>
  </dgm:ptLst>
  <dgm:cxnLst>
    <dgm:cxn modelId="{33799700-4973-40EA-B6E9-71B58BCE7277}" type="presOf" srcId="{7E130774-2B7F-423C-B278-E99316C648C5}" destId="{B3695820-E343-41A3-B7E5-2F0D015086B6}" srcOrd="0" destOrd="0" presId="urn:microsoft.com/office/officeart/2005/8/layout/hierarchy3"/>
    <dgm:cxn modelId="{DFD0010C-482C-4AC7-974F-E835EF488A3B}" type="presOf" srcId="{0A4E3F61-D884-4A54-AD61-B0E20207E49D}" destId="{B9BBE3FF-9197-44AA-B633-C44C9F396167}" srcOrd="0" destOrd="0" presId="urn:microsoft.com/office/officeart/2005/8/layout/hierarchy3"/>
    <dgm:cxn modelId="{E290371B-A018-46D5-8EBD-4B04CC3ACA20}" srcId="{78FC9B15-146F-467E-86CC-044553F2A9B2}" destId="{447E2093-3557-460C-A9C1-3A91ED727999}" srcOrd="0" destOrd="0" parTransId="{D622BD6D-B30F-4565-B27D-781EDD28FC33}" sibTransId="{04C53474-9995-4E0E-A3E0-24C16E3B1B83}"/>
    <dgm:cxn modelId="{F385CD58-45B2-4C88-A87F-664899BB6CBE}" type="presOf" srcId="{C96E6EBA-F29F-4ED0-B4B9-ECFB5E41DD44}" destId="{96A0241F-1DE2-4B51-AAFF-6389B170F59A}" srcOrd="0" destOrd="0" presId="urn:microsoft.com/office/officeart/2005/8/layout/hierarchy3"/>
    <dgm:cxn modelId="{98EC6467-4569-4CBF-B07C-E52CA1384781}" type="presOf" srcId="{78FC9B15-146F-467E-86CC-044553F2A9B2}" destId="{A311207A-5C72-49FE-883F-0BE7FE660EF8}" srcOrd="0" destOrd="0" presId="urn:microsoft.com/office/officeart/2005/8/layout/hierarchy3"/>
    <dgm:cxn modelId="{96B24A95-7047-4788-9BA7-5A5625F97F1D}" type="presOf" srcId="{447E2093-3557-460C-A9C1-3A91ED727999}" destId="{CEAE34FE-EC50-4CF2-A8FC-289BDC0B1EBE}" srcOrd="0" destOrd="0" presId="urn:microsoft.com/office/officeart/2005/8/layout/hierarchy3"/>
    <dgm:cxn modelId="{9427F09A-D1DF-4B13-A824-C911EE9B4B67}" type="presOf" srcId="{EC43CF74-5CA2-4E3A-A2DD-5A6D27FBF96C}" destId="{2EF178FE-3935-424F-8551-F90D2C9E3654}" srcOrd="0" destOrd="0" presId="urn:microsoft.com/office/officeart/2005/8/layout/hierarchy3"/>
    <dgm:cxn modelId="{9B9B5CB4-06CD-425C-909E-A7D636A807B7}" type="presOf" srcId="{447E2093-3557-460C-A9C1-3A91ED727999}" destId="{BF93316A-4F64-4563-8B64-A0FF634A1651}" srcOrd="1" destOrd="0" presId="urn:microsoft.com/office/officeart/2005/8/layout/hierarchy3"/>
    <dgm:cxn modelId="{9D30B7E4-256C-4977-A361-BC8BA6E7B67B}" srcId="{447E2093-3557-460C-A9C1-3A91ED727999}" destId="{C96E6EBA-F29F-4ED0-B4B9-ECFB5E41DD44}" srcOrd="1" destOrd="0" parTransId="{7E130774-2B7F-423C-B278-E99316C648C5}" sibTransId="{EED4CB3C-82AF-418C-8267-1BF442A838DE}"/>
    <dgm:cxn modelId="{BDE1F4F8-9A97-4BD0-A1B8-96159CFFB96F}" srcId="{447E2093-3557-460C-A9C1-3A91ED727999}" destId="{EC43CF74-5CA2-4E3A-A2DD-5A6D27FBF96C}" srcOrd="0" destOrd="0" parTransId="{0A4E3F61-D884-4A54-AD61-B0E20207E49D}" sibTransId="{75201146-B893-469A-A6F1-25C5B45C065E}"/>
    <dgm:cxn modelId="{0264B359-8107-490F-9BCF-565D2619AF37}" type="presParOf" srcId="{A311207A-5C72-49FE-883F-0BE7FE660EF8}" destId="{B2B64F46-4D40-4566-94DA-1052538A58E1}" srcOrd="0" destOrd="0" presId="urn:microsoft.com/office/officeart/2005/8/layout/hierarchy3"/>
    <dgm:cxn modelId="{A2BEDC13-A03D-44AB-BC6D-42DD3B2EDCD2}" type="presParOf" srcId="{B2B64F46-4D40-4566-94DA-1052538A58E1}" destId="{02D7786F-EB01-4FAA-A8A9-EE7EB8B361C8}" srcOrd="0" destOrd="0" presId="urn:microsoft.com/office/officeart/2005/8/layout/hierarchy3"/>
    <dgm:cxn modelId="{2B22E6DF-46AA-4E27-B44E-520577D814A7}" type="presParOf" srcId="{02D7786F-EB01-4FAA-A8A9-EE7EB8B361C8}" destId="{CEAE34FE-EC50-4CF2-A8FC-289BDC0B1EBE}" srcOrd="0" destOrd="0" presId="urn:microsoft.com/office/officeart/2005/8/layout/hierarchy3"/>
    <dgm:cxn modelId="{E7D87553-FA1D-43AA-B6FC-24571B0B1579}" type="presParOf" srcId="{02D7786F-EB01-4FAA-A8A9-EE7EB8B361C8}" destId="{BF93316A-4F64-4563-8B64-A0FF634A1651}" srcOrd="1" destOrd="0" presId="urn:microsoft.com/office/officeart/2005/8/layout/hierarchy3"/>
    <dgm:cxn modelId="{FB7D0196-3482-4454-95C1-E5D2C1894633}" type="presParOf" srcId="{B2B64F46-4D40-4566-94DA-1052538A58E1}" destId="{C2155E47-A936-4D59-85BB-F7163883E917}" srcOrd="1" destOrd="0" presId="urn:microsoft.com/office/officeart/2005/8/layout/hierarchy3"/>
    <dgm:cxn modelId="{B5247D7D-5E17-4991-9258-8ADE9854C8AB}" type="presParOf" srcId="{C2155E47-A936-4D59-85BB-F7163883E917}" destId="{B9BBE3FF-9197-44AA-B633-C44C9F396167}" srcOrd="0" destOrd="0" presId="urn:microsoft.com/office/officeart/2005/8/layout/hierarchy3"/>
    <dgm:cxn modelId="{EE39EDC3-6FBE-4929-94B5-3BFFCF86A36E}" type="presParOf" srcId="{C2155E47-A936-4D59-85BB-F7163883E917}" destId="{2EF178FE-3935-424F-8551-F90D2C9E3654}" srcOrd="1" destOrd="0" presId="urn:microsoft.com/office/officeart/2005/8/layout/hierarchy3"/>
    <dgm:cxn modelId="{5D51B60F-6477-4C7B-99B5-DDB30813377D}" type="presParOf" srcId="{C2155E47-A936-4D59-85BB-F7163883E917}" destId="{B3695820-E343-41A3-B7E5-2F0D015086B6}" srcOrd="2" destOrd="0" presId="urn:microsoft.com/office/officeart/2005/8/layout/hierarchy3"/>
    <dgm:cxn modelId="{2657926A-E6E0-4A0C-A825-036686E7C5B4}" type="presParOf" srcId="{C2155E47-A936-4D59-85BB-F7163883E917}" destId="{96A0241F-1DE2-4B51-AAFF-6389B170F59A}" srcOrd="3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CE1BCC8C-CBBF-497A-8F68-4826D3DF4EDD}" type="doc">
      <dgm:prSet loTypeId="urn:microsoft.com/office/officeart/2005/8/layout/hierarchy3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9273296D-7F55-4333-BF7E-E0B6C5F8DE2F}">
      <dgm:prSet phldrT="[Text]"/>
      <dgm:spPr/>
      <dgm:t>
        <a:bodyPr/>
        <a:lstStyle/>
        <a:p>
          <a:r>
            <a:rPr lang="es-CL" dirty="0">
              <a:latin typeface="Gill Sans MT" charset="0"/>
              <a:ea typeface="Gill Sans MT" charset="0"/>
              <a:cs typeface="Gill Sans MT" charset="0"/>
            </a:rPr>
            <a:t>Controles de calidad</a:t>
          </a:r>
          <a:endParaRPr lang="en-US" dirty="0">
            <a:latin typeface="Gill Sans MT" charset="0"/>
            <a:ea typeface="Gill Sans MT" charset="0"/>
            <a:cs typeface="Gill Sans MT" charset="0"/>
          </a:endParaRPr>
        </a:p>
      </dgm:t>
    </dgm:pt>
    <dgm:pt modelId="{FE86CA82-D0A9-4F89-9EE2-DFF3A227F47C}" type="parTrans" cxnId="{C07B62DD-22FE-400C-938F-4FCEDBA63340}">
      <dgm:prSet/>
      <dgm:spPr/>
      <dgm:t>
        <a:bodyPr/>
        <a:lstStyle/>
        <a:p>
          <a:endParaRPr lang="en-US">
            <a:latin typeface="Gill Sans MT" charset="0"/>
            <a:ea typeface="Gill Sans MT" charset="0"/>
            <a:cs typeface="Gill Sans MT" charset="0"/>
          </a:endParaRPr>
        </a:p>
      </dgm:t>
    </dgm:pt>
    <dgm:pt modelId="{0C815DA8-B5A6-4448-8D79-108F8E9F2B6B}" type="sibTrans" cxnId="{C07B62DD-22FE-400C-938F-4FCEDBA63340}">
      <dgm:prSet/>
      <dgm:spPr/>
      <dgm:t>
        <a:bodyPr/>
        <a:lstStyle/>
        <a:p>
          <a:endParaRPr lang="en-US">
            <a:latin typeface="Gill Sans MT" charset="0"/>
            <a:ea typeface="Gill Sans MT" charset="0"/>
            <a:cs typeface="Gill Sans MT" charset="0"/>
          </a:endParaRPr>
        </a:p>
      </dgm:t>
    </dgm:pt>
    <dgm:pt modelId="{1B7E95AF-D34C-4FE1-8CC5-14D9A4D8201F}">
      <dgm:prSet phldrT="[Text]" custT="1"/>
      <dgm:spPr/>
      <dgm:t>
        <a:bodyPr/>
        <a:lstStyle/>
        <a:p>
          <a:r>
            <a:rPr lang="es-CL" sz="2400">
              <a:latin typeface="Gill Sans MT" charset="0"/>
              <a:ea typeface="Gill Sans MT" charset="0"/>
              <a:cs typeface="Gill Sans MT" charset="0"/>
            </a:rPr>
            <a:t>Verificación</a:t>
          </a:r>
          <a:endParaRPr lang="en-US" sz="2400">
            <a:latin typeface="Gill Sans MT" charset="0"/>
            <a:ea typeface="Gill Sans MT" charset="0"/>
            <a:cs typeface="Gill Sans MT" charset="0"/>
          </a:endParaRPr>
        </a:p>
      </dgm:t>
    </dgm:pt>
    <dgm:pt modelId="{503EA58A-5D5E-45FE-AEEB-257B0CC039DA}" type="parTrans" cxnId="{D9020FE0-74DD-4D0D-9281-A958AA7BB9D4}">
      <dgm:prSet/>
      <dgm:spPr/>
      <dgm:t>
        <a:bodyPr/>
        <a:lstStyle/>
        <a:p>
          <a:endParaRPr lang="en-US">
            <a:latin typeface="Gill Sans MT" charset="0"/>
            <a:ea typeface="Gill Sans MT" charset="0"/>
            <a:cs typeface="Gill Sans MT" charset="0"/>
          </a:endParaRPr>
        </a:p>
      </dgm:t>
    </dgm:pt>
    <dgm:pt modelId="{63637C76-FB7E-478A-A94B-B87284547C5A}" type="sibTrans" cxnId="{D9020FE0-74DD-4D0D-9281-A958AA7BB9D4}">
      <dgm:prSet/>
      <dgm:spPr/>
      <dgm:t>
        <a:bodyPr/>
        <a:lstStyle/>
        <a:p>
          <a:endParaRPr lang="en-US">
            <a:latin typeface="Gill Sans MT" charset="0"/>
            <a:ea typeface="Gill Sans MT" charset="0"/>
            <a:cs typeface="Gill Sans MT" charset="0"/>
          </a:endParaRPr>
        </a:p>
      </dgm:t>
    </dgm:pt>
    <dgm:pt modelId="{97E213BA-1CEB-4D62-B52E-6C0D8F454665}">
      <dgm:prSet phldrT="[Text]" custT="1"/>
      <dgm:spPr/>
      <dgm:t>
        <a:bodyPr/>
        <a:lstStyle/>
        <a:p>
          <a:r>
            <a:rPr lang="es-CL" sz="2400">
              <a:latin typeface="Gill Sans MT" charset="0"/>
              <a:ea typeface="Gill Sans MT" charset="0"/>
              <a:cs typeface="Gill Sans MT" charset="0"/>
            </a:rPr>
            <a:t>Validación</a:t>
          </a:r>
          <a:endParaRPr lang="en-US" sz="2400">
            <a:latin typeface="Gill Sans MT" charset="0"/>
            <a:ea typeface="Gill Sans MT" charset="0"/>
            <a:cs typeface="Gill Sans MT" charset="0"/>
          </a:endParaRPr>
        </a:p>
      </dgm:t>
    </dgm:pt>
    <dgm:pt modelId="{D2ED56C3-ED14-46DF-8253-C975BC0E76D0}" type="parTrans" cxnId="{06903807-BFF9-4B60-B766-E24A7DCDC3A5}">
      <dgm:prSet/>
      <dgm:spPr/>
      <dgm:t>
        <a:bodyPr/>
        <a:lstStyle/>
        <a:p>
          <a:endParaRPr lang="en-US">
            <a:latin typeface="Gill Sans MT" charset="0"/>
            <a:ea typeface="Gill Sans MT" charset="0"/>
            <a:cs typeface="Gill Sans MT" charset="0"/>
          </a:endParaRPr>
        </a:p>
      </dgm:t>
    </dgm:pt>
    <dgm:pt modelId="{C44498AE-6E1C-4CD3-8A63-FD23D8EFA9A8}" type="sibTrans" cxnId="{06903807-BFF9-4B60-B766-E24A7DCDC3A5}">
      <dgm:prSet/>
      <dgm:spPr/>
      <dgm:t>
        <a:bodyPr/>
        <a:lstStyle/>
        <a:p>
          <a:endParaRPr lang="en-US">
            <a:latin typeface="Gill Sans MT" charset="0"/>
            <a:ea typeface="Gill Sans MT" charset="0"/>
            <a:cs typeface="Gill Sans MT" charset="0"/>
          </a:endParaRPr>
        </a:p>
      </dgm:t>
    </dgm:pt>
    <dgm:pt modelId="{89F2F466-00F7-44DB-8BC6-FC1FA8FFF734}" type="pres">
      <dgm:prSet presAssocID="{CE1BCC8C-CBBF-497A-8F68-4826D3DF4EDD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23DD0672-2A03-49AB-9079-B8BF77F86178}" type="pres">
      <dgm:prSet presAssocID="{9273296D-7F55-4333-BF7E-E0B6C5F8DE2F}" presName="root" presStyleCnt="0"/>
      <dgm:spPr/>
    </dgm:pt>
    <dgm:pt modelId="{5EE616E9-F441-4900-BAB0-DB6EB9021CE0}" type="pres">
      <dgm:prSet presAssocID="{9273296D-7F55-4333-BF7E-E0B6C5F8DE2F}" presName="rootComposite" presStyleCnt="0"/>
      <dgm:spPr/>
    </dgm:pt>
    <dgm:pt modelId="{5AD932B8-BFBB-4400-B3F8-05974E53FF18}" type="pres">
      <dgm:prSet presAssocID="{9273296D-7F55-4333-BF7E-E0B6C5F8DE2F}" presName="rootText" presStyleLbl="node1" presStyleIdx="0" presStyleCnt="1" custScaleX="124476"/>
      <dgm:spPr/>
    </dgm:pt>
    <dgm:pt modelId="{6D949C47-9761-4F2D-A137-DFCE761072CC}" type="pres">
      <dgm:prSet presAssocID="{9273296D-7F55-4333-BF7E-E0B6C5F8DE2F}" presName="rootConnector" presStyleLbl="node1" presStyleIdx="0" presStyleCnt="1"/>
      <dgm:spPr/>
    </dgm:pt>
    <dgm:pt modelId="{4BBD2091-CD7B-48DD-91F4-601BAAD0625C}" type="pres">
      <dgm:prSet presAssocID="{9273296D-7F55-4333-BF7E-E0B6C5F8DE2F}" presName="childShape" presStyleCnt="0"/>
      <dgm:spPr/>
    </dgm:pt>
    <dgm:pt modelId="{B9F2F74F-0BB0-4D29-AFAA-810CAB9B6EA2}" type="pres">
      <dgm:prSet presAssocID="{503EA58A-5D5E-45FE-AEEB-257B0CC039DA}" presName="Name13" presStyleLbl="parChTrans1D2" presStyleIdx="0" presStyleCnt="2"/>
      <dgm:spPr/>
    </dgm:pt>
    <dgm:pt modelId="{D2BF1507-CE44-4E54-B4E9-EA72B3982633}" type="pres">
      <dgm:prSet presAssocID="{1B7E95AF-D34C-4FE1-8CC5-14D9A4D8201F}" presName="childText" presStyleLbl="bgAcc1" presStyleIdx="0" presStyleCnt="2" custScaleX="114408">
        <dgm:presLayoutVars>
          <dgm:bulletEnabled val="1"/>
        </dgm:presLayoutVars>
      </dgm:prSet>
      <dgm:spPr/>
    </dgm:pt>
    <dgm:pt modelId="{D9976A3C-F3C3-4F6C-BCA0-8BC686DAA39B}" type="pres">
      <dgm:prSet presAssocID="{D2ED56C3-ED14-46DF-8253-C975BC0E76D0}" presName="Name13" presStyleLbl="parChTrans1D2" presStyleIdx="1" presStyleCnt="2"/>
      <dgm:spPr/>
    </dgm:pt>
    <dgm:pt modelId="{0054CAF6-792F-4105-953F-C3D8016D06C9}" type="pres">
      <dgm:prSet presAssocID="{97E213BA-1CEB-4D62-B52E-6C0D8F454665}" presName="childText" presStyleLbl="bgAcc1" presStyleIdx="1" presStyleCnt="2" custScaleX="114408">
        <dgm:presLayoutVars>
          <dgm:bulletEnabled val="1"/>
        </dgm:presLayoutVars>
      </dgm:prSet>
      <dgm:spPr/>
    </dgm:pt>
  </dgm:ptLst>
  <dgm:cxnLst>
    <dgm:cxn modelId="{1C99D400-29E2-4ED0-ACF6-AB02F26BE15D}" type="presOf" srcId="{97E213BA-1CEB-4D62-B52E-6C0D8F454665}" destId="{0054CAF6-792F-4105-953F-C3D8016D06C9}" srcOrd="0" destOrd="0" presId="urn:microsoft.com/office/officeart/2005/8/layout/hierarchy3"/>
    <dgm:cxn modelId="{06903807-BFF9-4B60-B766-E24A7DCDC3A5}" srcId="{9273296D-7F55-4333-BF7E-E0B6C5F8DE2F}" destId="{97E213BA-1CEB-4D62-B52E-6C0D8F454665}" srcOrd="1" destOrd="0" parTransId="{D2ED56C3-ED14-46DF-8253-C975BC0E76D0}" sibTransId="{C44498AE-6E1C-4CD3-8A63-FD23D8EFA9A8}"/>
    <dgm:cxn modelId="{FFC6FF2B-F741-441C-97E5-F80287049187}" type="presOf" srcId="{9273296D-7F55-4333-BF7E-E0B6C5F8DE2F}" destId="{5AD932B8-BFBB-4400-B3F8-05974E53FF18}" srcOrd="0" destOrd="0" presId="urn:microsoft.com/office/officeart/2005/8/layout/hierarchy3"/>
    <dgm:cxn modelId="{5604394C-7436-4407-B6E9-F899D72D93B0}" type="presOf" srcId="{D2ED56C3-ED14-46DF-8253-C975BC0E76D0}" destId="{D9976A3C-F3C3-4F6C-BCA0-8BC686DAA39B}" srcOrd="0" destOrd="0" presId="urn:microsoft.com/office/officeart/2005/8/layout/hierarchy3"/>
    <dgm:cxn modelId="{CC433A6C-C6C5-4495-8D51-CD9DF3C8021D}" type="presOf" srcId="{1B7E95AF-D34C-4FE1-8CC5-14D9A4D8201F}" destId="{D2BF1507-CE44-4E54-B4E9-EA72B3982633}" srcOrd="0" destOrd="0" presId="urn:microsoft.com/office/officeart/2005/8/layout/hierarchy3"/>
    <dgm:cxn modelId="{9F3DA886-F081-490F-AF24-582E6536FF7B}" type="presOf" srcId="{9273296D-7F55-4333-BF7E-E0B6C5F8DE2F}" destId="{6D949C47-9761-4F2D-A137-DFCE761072CC}" srcOrd="1" destOrd="0" presId="urn:microsoft.com/office/officeart/2005/8/layout/hierarchy3"/>
    <dgm:cxn modelId="{BF923AAF-F683-40B4-9757-49A847AB4DB9}" type="presOf" srcId="{503EA58A-5D5E-45FE-AEEB-257B0CC039DA}" destId="{B9F2F74F-0BB0-4D29-AFAA-810CAB9B6EA2}" srcOrd="0" destOrd="0" presId="urn:microsoft.com/office/officeart/2005/8/layout/hierarchy3"/>
    <dgm:cxn modelId="{A7522BC4-C428-40AF-B26B-CFDF56A48652}" type="presOf" srcId="{CE1BCC8C-CBBF-497A-8F68-4826D3DF4EDD}" destId="{89F2F466-00F7-44DB-8BC6-FC1FA8FFF734}" srcOrd="0" destOrd="0" presId="urn:microsoft.com/office/officeart/2005/8/layout/hierarchy3"/>
    <dgm:cxn modelId="{C07B62DD-22FE-400C-938F-4FCEDBA63340}" srcId="{CE1BCC8C-CBBF-497A-8F68-4826D3DF4EDD}" destId="{9273296D-7F55-4333-BF7E-E0B6C5F8DE2F}" srcOrd="0" destOrd="0" parTransId="{FE86CA82-D0A9-4F89-9EE2-DFF3A227F47C}" sibTransId="{0C815DA8-B5A6-4448-8D79-108F8E9F2B6B}"/>
    <dgm:cxn modelId="{D9020FE0-74DD-4D0D-9281-A958AA7BB9D4}" srcId="{9273296D-7F55-4333-BF7E-E0B6C5F8DE2F}" destId="{1B7E95AF-D34C-4FE1-8CC5-14D9A4D8201F}" srcOrd="0" destOrd="0" parTransId="{503EA58A-5D5E-45FE-AEEB-257B0CC039DA}" sibTransId="{63637C76-FB7E-478A-A94B-B87284547C5A}"/>
    <dgm:cxn modelId="{35A352F6-6986-459C-97AF-BEB549361F00}" type="presParOf" srcId="{89F2F466-00F7-44DB-8BC6-FC1FA8FFF734}" destId="{23DD0672-2A03-49AB-9079-B8BF77F86178}" srcOrd="0" destOrd="0" presId="urn:microsoft.com/office/officeart/2005/8/layout/hierarchy3"/>
    <dgm:cxn modelId="{1DA431CF-2709-4766-85F9-FE315F98E134}" type="presParOf" srcId="{23DD0672-2A03-49AB-9079-B8BF77F86178}" destId="{5EE616E9-F441-4900-BAB0-DB6EB9021CE0}" srcOrd="0" destOrd="0" presId="urn:microsoft.com/office/officeart/2005/8/layout/hierarchy3"/>
    <dgm:cxn modelId="{B35E646B-9486-4B58-8994-A83AD5EDEA0C}" type="presParOf" srcId="{5EE616E9-F441-4900-BAB0-DB6EB9021CE0}" destId="{5AD932B8-BFBB-4400-B3F8-05974E53FF18}" srcOrd="0" destOrd="0" presId="urn:microsoft.com/office/officeart/2005/8/layout/hierarchy3"/>
    <dgm:cxn modelId="{04D4CEA9-A3BB-423E-890A-75F3EA636C79}" type="presParOf" srcId="{5EE616E9-F441-4900-BAB0-DB6EB9021CE0}" destId="{6D949C47-9761-4F2D-A137-DFCE761072CC}" srcOrd="1" destOrd="0" presId="urn:microsoft.com/office/officeart/2005/8/layout/hierarchy3"/>
    <dgm:cxn modelId="{4334A850-ED6C-46C3-A881-CECE310D5506}" type="presParOf" srcId="{23DD0672-2A03-49AB-9079-B8BF77F86178}" destId="{4BBD2091-CD7B-48DD-91F4-601BAAD0625C}" srcOrd="1" destOrd="0" presId="urn:microsoft.com/office/officeart/2005/8/layout/hierarchy3"/>
    <dgm:cxn modelId="{3CDBF88C-8312-41E8-9B35-3BCB60E3A020}" type="presParOf" srcId="{4BBD2091-CD7B-48DD-91F4-601BAAD0625C}" destId="{B9F2F74F-0BB0-4D29-AFAA-810CAB9B6EA2}" srcOrd="0" destOrd="0" presId="urn:microsoft.com/office/officeart/2005/8/layout/hierarchy3"/>
    <dgm:cxn modelId="{D51505AE-5101-44AB-A113-3871BBE21F27}" type="presParOf" srcId="{4BBD2091-CD7B-48DD-91F4-601BAAD0625C}" destId="{D2BF1507-CE44-4E54-B4E9-EA72B3982633}" srcOrd="1" destOrd="0" presId="urn:microsoft.com/office/officeart/2005/8/layout/hierarchy3"/>
    <dgm:cxn modelId="{D0A7E8C0-B0C9-48AB-9B45-1595DBA26D3B}" type="presParOf" srcId="{4BBD2091-CD7B-48DD-91F4-601BAAD0625C}" destId="{D9976A3C-F3C3-4F6C-BCA0-8BC686DAA39B}" srcOrd="2" destOrd="0" presId="urn:microsoft.com/office/officeart/2005/8/layout/hierarchy3"/>
    <dgm:cxn modelId="{25DA58DF-234C-4077-A185-CAF9952E61EB}" type="presParOf" srcId="{4BBD2091-CD7B-48DD-91F4-601BAAD0625C}" destId="{0054CAF6-792F-4105-953F-C3D8016D06C9}" srcOrd="3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3F50F86-2CD1-4624-99D6-974E31116049}">
      <dsp:nvSpPr>
        <dsp:cNvPr id="0" name=""/>
        <dsp:cNvSpPr/>
      </dsp:nvSpPr>
      <dsp:spPr>
        <a:xfrm>
          <a:off x="0" y="616656"/>
          <a:ext cx="8785225" cy="17955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1831" tIns="833120" rIns="681831" bIns="199136" numCol="1" spcCol="1270" anchor="t" anchorCtr="0">
          <a:noAutofit/>
        </a:bodyPr>
        <a:lstStyle/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CL" sz="2800" kern="1200" noProof="0" dirty="0">
              <a:latin typeface="Gill Sans MT" charset="0"/>
              <a:ea typeface="Gill Sans MT" charset="0"/>
              <a:cs typeface="Gill Sans MT" charset="0"/>
            </a:rPr>
            <a:t>Cómo entregamos un producto de calidad en este proyecto</a:t>
          </a:r>
        </a:p>
      </dsp:txBody>
      <dsp:txXfrm>
        <a:off x="0" y="616656"/>
        <a:ext cx="8785225" cy="1795500"/>
      </dsp:txXfrm>
    </dsp:sp>
    <dsp:sp modelId="{1C8DF49C-F3CC-4A94-9CDD-D859A325505D}">
      <dsp:nvSpPr>
        <dsp:cNvPr id="0" name=""/>
        <dsp:cNvSpPr/>
      </dsp:nvSpPr>
      <dsp:spPr>
        <a:xfrm>
          <a:off x="439261" y="26256"/>
          <a:ext cx="6149657" cy="11808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2442" tIns="0" rIns="232442" bIns="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2800" kern="1200" noProof="0">
              <a:latin typeface="Gill Sans MT" charset="0"/>
              <a:ea typeface="Gill Sans MT" charset="0"/>
              <a:cs typeface="Gill Sans MT" charset="0"/>
            </a:rPr>
            <a:t>Calidad del producto</a:t>
          </a:r>
        </a:p>
      </dsp:txBody>
      <dsp:txXfrm>
        <a:off x="496903" y="83898"/>
        <a:ext cx="6034373" cy="1065516"/>
      </dsp:txXfrm>
    </dsp:sp>
    <dsp:sp modelId="{34CC44F5-D648-4A82-BCA7-58B883589709}">
      <dsp:nvSpPr>
        <dsp:cNvPr id="0" name=""/>
        <dsp:cNvSpPr/>
      </dsp:nvSpPr>
      <dsp:spPr>
        <a:xfrm>
          <a:off x="0" y="3218556"/>
          <a:ext cx="8785225" cy="17955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1831" tIns="833120" rIns="681831" bIns="199136" numCol="1" spcCol="1270" anchor="t" anchorCtr="0">
          <a:noAutofit/>
        </a:bodyPr>
        <a:lstStyle/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CL" sz="2800" kern="1200" noProof="0">
              <a:latin typeface="Gill Sans MT" charset="0"/>
              <a:ea typeface="Gill Sans MT" charset="0"/>
              <a:cs typeface="Gill Sans MT" charset="0"/>
            </a:rPr>
            <a:t>Cómo aseguramos que los productos serán de calidad en general</a:t>
          </a:r>
        </a:p>
      </dsp:txBody>
      <dsp:txXfrm>
        <a:off x="0" y="3218556"/>
        <a:ext cx="8785225" cy="1795500"/>
      </dsp:txXfrm>
    </dsp:sp>
    <dsp:sp modelId="{689AD380-7877-4BDA-8A9E-04A9CBAFA355}">
      <dsp:nvSpPr>
        <dsp:cNvPr id="0" name=""/>
        <dsp:cNvSpPr/>
      </dsp:nvSpPr>
      <dsp:spPr>
        <a:xfrm>
          <a:off x="439261" y="2628156"/>
          <a:ext cx="6149657" cy="11808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2442" tIns="0" rIns="232442" bIns="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2800" kern="1200" noProof="0">
              <a:latin typeface="Gill Sans MT" charset="0"/>
              <a:ea typeface="Gill Sans MT" charset="0"/>
              <a:cs typeface="Gill Sans MT" charset="0"/>
            </a:rPr>
            <a:t>Calidad del proceso</a:t>
          </a:r>
        </a:p>
      </dsp:txBody>
      <dsp:txXfrm>
        <a:off x="496903" y="2685798"/>
        <a:ext cx="6034373" cy="106551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EAE34FE-EC50-4CF2-A8FC-289BDC0B1EBE}">
      <dsp:nvSpPr>
        <dsp:cNvPr id="0" name=""/>
        <dsp:cNvSpPr/>
      </dsp:nvSpPr>
      <dsp:spPr>
        <a:xfrm>
          <a:off x="608774" y="1285"/>
          <a:ext cx="2380302" cy="96622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9055" tIns="39370" rIns="59055" bIns="39370" numCol="1" spcCol="1270" anchor="ctr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3100" kern="1200" dirty="0">
              <a:latin typeface="Gill Sans MT" charset="0"/>
              <a:ea typeface="Gill Sans MT" charset="0"/>
              <a:cs typeface="Gill Sans MT" charset="0"/>
            </a:rPr>
            <a:t>Fuentes de mala calidad</a:t>
          </a:r>
          <a:endParaRPr lang="en-US" sz="3100" kern="1200" dirty="0">
            <a:latin typeface="Gill Sans MT" charset="0"/>
            <a:ea typeface="Gill Sans MT" charset="0"/>
            <a:cs typeface="Gill Sans MT" charset="0"/>
          </a:endParaRPr>
        </a:p>
      </dsp:txBody>
      <dsp:txXfrm>
        <a:off x="637074" y="29585"/>
        <a:ext cx="2323702" cy="909620"/>
      </dsp:txXfrm>
    </dsp:sp>
    <dsp:sp modelId="{B9BBE3FF-9197-44AA-B633-C44C9F396167}">
      <dsp:nvSpPr>
        <dsp:cNvPr id="0" name=""/>
        <dsp:cNvSpPr/>
      </dsp:nvSpPr>
      <dsp:spPr>
        <a:xfrm>
          <a:off x="846805" y="967505"/>
          <a:ext cx="238030" cy="72466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24665"/>
              </a:lnTo>
              <a:lnTo>
                <a:pt x="238030" y="724665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EF178FE-3935-424F-8551-F90D2C9E3654}">
      <dsp:nvSpPr>
        <dsp:cNvPr id="0" name=""/>
        <dsp:cNvSpPr/>
      </dsp:nvSpPr>
      <dsp:spPr>
        <a:xfrm>
          <a:off x="1084835" y="1209060"/>
          <a:ext cx="1816493" cy="96622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30480" rIns="45720" bIns="3048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2400" kern="1200" dirty="0">
              <a:latin typeface="Gill Sans MT" charset="0"/>
              <a:ea typeface="Gill Sans MT" charset="0"/>
              <a:cs typeface="Gill Sans MT" charset="0"/>
            </a:rPr>
            <a:t>Desarrollo</a:t>
          </a:r>
          <a:endParaRPr lang="en-US" sz="2400" kern="1200" dirty="0">
            <a:latin typeface="Gill Sans MT" charset="0"/>
            <a:ea typeface="Gill Sans MT" charset="0"/>
            <a:cs typeface="Gill Sans MT" charset="0"/>
          </a:endParaRPr>
        </a:p>
      </dsp:txBody>
      <dsp:txXfrm>
        <a:off x="1113135" y="1237360"/>
        <a:ext cx="1759893" cy="909620"/>
      </dsp:txXfrm>
    </dsp:sp>
    <dsp:sp modelId="{B3695820-E343-41A3-B7E5-2F0D015086B6}">
      <dsp:nvSpPr>
        <dsp:cNvPr id="0" name=""/>
        <dsp:cNvSpPr/>
      </dsp:nvSpPr>
      <dsp:spPr>
        <a:xfrm>
          <a:off x="846805" y="967505"/>
          <a:ext cx="238030" cy="193244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932440"/>
              </a:lnTo>
              <a:lnTo>
                <a:pt x="238030" y="193244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6A0241F-1DE2-4B51-AAFF-6389B170F59A}">
      <dsp:nvSpPr>
        <dsp:cNvPr id="0" name=""/>
        <dsp:cNvSpPr/>
      </dsp:nvSpPr>
      <dsp:spPr>
        <a:xfrm>
          <a:off x="1084835" y="2416836"/>
          <a:ext cx="1816493" cy="96622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30480" rIns="45720" bIns="3048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2400" kern="1200" dirty="0">
              <a:latin typeface="Gill Sans MT" charset="0"/>
              <a:ea typeface="Gill Sans MT" charset="0"/>
              <a:cs typeface="Gill Sans MT" charset="0"/>
            </a:rPr>
            <a:t>Requisitos</a:t>
          </a:r>
          <a:endParaRPr lang="en-US" sz="2400" kern="1200" dirty="0">
            <a:latin typeface="Gill Sans MT" charset="0"/>
            <a:ea typeface="Gill Sans MT" charset="0"/>
            <a:cs typeface="Gill Sans MT" charset="0"/>
          </a:endParaRPr>
        </a:p>
      </dsp:txBody>
      <dsp:txXfrm>
        <a:off x="1113135" y="2445136"/>
        <a:ext cx="1759893" cy="90962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AD932B8-BFBB-4400-B3F8-05974E53FF18}">
      <dsp:nvSpPr>
        <dsp:cNvPr id="0" name=""/>
        <dsp:cNvSpPr/>
      </dsp:nvSpPr>
      <dsp:spPr>
        <a:xfrm>
          <a:off x="589407" y="2113"/>
          <a:ext cx="2404246" cy="96574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9055" tIns="39370" rIns="59055" bIns="39370" numCol="1" spcCol="1270" anchor="ctr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3100" kern="1200" dirty="0">
              <a:latin typeface="Gill Sans MT" charset="0"/>
              <a:ea typeface="Gill Sans MT" charset="0"/>
              <a:cs typeface="Gill Sans MT" charset="0"/>
            </a:rPr>
            <a:t>Controles de calidad</a:t>
          </a:r>
          <a:endParaRPr lang="en-US" sz="3100" kern="1200" dirty="0">
            <a:latin typeface="Gill Sans MT" charset="0"/>
            <a:ea typeface="Gill Sans MT" charset="0"/>
            <a:cs typeface="Gill Sans MT" charset="0"/>
          </a:endParaRPr>
        </a:p>
      </dsp:txBody>
      <dsp:txXfrm>
        <a:off x="617693" y="30399"/>
        <a:ext cx="2347674" cy="909175"/>
      </dsp:txXfrm>
    </dsp:sp>
    <dsp:sp modelId="{B9F2F74F-0BB0-4D29-AFAA-810CAB9B6EA2}">
      <dsp:nvSpPr>
        <dsp:cNvPr id="0" name=""/>
        <dsp:cNvSpPr/>
      </dsp:nvSpPr>
      <dsp:spPr>
        <a:xfrm>
          <a:off x="829832" y="967860"/>
          <a:ext cx="240424" cy="72431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24310"/>
              </a:lnTo>
              <a:lnTo>
                <a:pt x="240424" y="72431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2BF1507-CE44-4E54-B4E9-EA72B3982633}">
      <dsp:nvSpPr>
        <dsp:cNvPr id="0" name=""/>
        <dsp:cNvSpPr/>
      </dsp:nvSpPr>
      <dsp:spPr>
        <a:xfrm>
          <a:off x="1070256" y="1209297"/>
          <a:ext cx="1767827" cy="96574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30480" rIns="45720" bIns="3048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2400" kern="1200">
              <a:latin typeface="Gill Sans MT" charset="0"/>
              <a:ea typeface="Gill Sans MT" charset="0"/>
              <a:cs typeface="Gill Sans MT" charset="0"/>
            </a:rPr>
            <a:t>Verificación</a:t>
          </a:r>
          <a:endParaRPr lang="en-US" sz="2400" kern="1200">
            <a:latin typeface="Gill Sans MT" charset="0"/>
            <a:ea typeface="Gill Sans MT" charset="0"/>
            <a:cs typeface="Gill Sans MT" charset="0"/>
          </a:endParaRPr>
        </a:p>
      </dsp:txBody>
      <dsp:txXfrm>
        <a:off x="1098542" y="1237583"/>
        <a:ext cx="1711255" cy="909175"/>
      </dsp:txXfrm>
    </dsp:sp>
    <dsp:sp modelId="{D9976A3C-F3C3-4F6C-BCA0-8BC686DAA39B}">
      <dsp:nvSpPr>
        <dsp:cNvPr id="0" name=""/>
        <dsp:cNvSpPr/>
      </dsp:nvSpPr>
      <dsp:spPr>
        <a:xfrm>
          <a:off x="829832" y="967860"/>
          <a:ext cx="240424" cy="193149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931494"/>
              </a:lnTo>
              <a:lnTo>
                <a:pt x="240424" y="1931494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054CAF6-792F-4105-953F-C3D8016D06C9}">
      <dsp:nvSpPr>
        <dsp:cNvPr id="0" name=""/>
        <dsp:cNvSpPr/>
      </dsp:nvSpPr>
      <dsp:spPr>
        <a:xfrm>
          <a:off x="1070256" y="2416481"/>
          <a:ext cx="1767827" cy="96574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30480" rIns="45720" bIns="3048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2400" kern="1200">
              <a:latin typeface="Gill Sans MT" charset="0"/>
              <a:ea typeface="Gill Sans MT" charset="0"/>
              <a:cs typeface="Gill Sans MT" charset="0"/>
            </a:rPr>
            <a:t>Validación</a:t>
          </a:r>
          <a:endParaRPr lang="en-US" sz="2400" kern="1200">
            <a:latin typeface="Gill Sans MT" charset="0"/>
            <a:ea typeface="Gill Sans MT" charset="0"/>
            <a:cs typeface="Gill Sans MT" charset="0"/>
          </a:endParaRPr>
        </a:p>
      </dsp:txBody>
      <dsp:txXfrm>
        <a:off x="1098542" y="2444767"/>
        <a:ext cx="1711255" cy="90917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AutoShape 1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360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s-CL">
              <a:cs typeface="+mn-cs"/>
            </a:endParaRPr>
          </a:p>
        </p:txBody>
      </p:sp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s-CL">
              <a:cs typeface="+mn-cs"/>
            </a:endParaRPr>
          </a:p>
        </p:txBody>
      </p:sp>
      <p:sp>
        <p:nvSpPr>
          <p:cNvPr id="3075" name="AutoShape 3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s-CL">
              <a:cs typeface="+mn-cs"/>
            </a:endParaRPr>
          </a:p>
        </p:txBody>
      </p:sp>
      <p:sp>
        <p:nvSpPr>
          <p:cNvPr id="3076" name="AutoShape 4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s-CL">
              <a:cs typeface="+mn-cs"/>
            </a:endParaRPr>
          </a:p>
        </p:txBody>
      </p:sp>
      <p:sp>
        <p:nvSpPr>
          <p:cNvPr id="37894" name="Rectangle 5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8" name="Rectangle 6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endParaRPr lang="es-ES" noProof="0"/>
          </a:p>
        </p:txBody>
      </p:sp>
    </p:spTree>
    <p:extLst>
      <p:ext uri="{BB962C8B-B14F-4D97-AF65-F5344CB8AC3E}">
        <p14:creationId xmlns:p14="http://schemas.microsoft.com/office/powerpoint/2010/main" val="194013947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5" name="Rectangle 2"/>
          <p:cNvSpPr txBox="1"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wrap="none" anchor="ctr"/>
          <a:lstStyle/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80082473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7587" name="Rectangle 3"/>
          <p:cNvSpPr txBox="1"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wrap="none" anchor="ctr"/>
          <a:lstStyle/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67505270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8611" name="Rectangle 3"/>
          <p:cNvSpPr txBox="1"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wrap="none" anchor="ctr"/>
          <a:lstStyle/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5465541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8611" name="Rectangle 3"/>
          <p:cNvSpPr txBox="1"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wrap="none" anchor="ctr"/>
          <a:lstStyle/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89000318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9635" name="Rectangle 3"/>
          <p:cNvSpPr txBox="1"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wrap="none" anchor="ctr"/>
          <a:lstStyle/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64671026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5" name="Rectangle 2"/>
          <p:cNvSpPr txBox="1"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wrap="none" anchor="ctr"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9180059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50179" name="Rectangle 2"/>
          <p:cNvSpPr txBox="1"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 w="9360">
            <a:solidFill>
              <a:srgbClr val="000000"/>
            </a:solidFill>
          </a:ln>
        </p:spPr>
        <p:txBody>
          <a:bodyPr wrap="none" anchor="ctr"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9235381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51203" name="Rectangle 2"/>
          <p:cNvSpPr txBox="1"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 w="9360">
            <a:solidFill>
              <a:srgbClr val="000000"/>
            </a:solidFill>
          </a:ln>
        </p:spPr>
        <p:txBody>
          <a:bodyPr wrap="none" anchor="ctr"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37385008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52227" name="Rectangle 2"/>
          <p:cNvSpPr txBox="1"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 w="9360">
            <a:solidFill>
              <a:srgbClr val="000000"/>
            </a:solidFill>
          </a:ln>
        </p:spPr>
        <p:txBody>
          <a:bodyPr wrap="none" anchor="ctr"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65979954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53251" name="Rectangle 2"/>
          <p:cNvSpPr txBox="1"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 w="9360">
            <a:solidFill>
              <a:srgbClr val="000000"/>
            </a:solidFill>
          </a:ln>
        </p:spPr>
        <p:txBody>
          <a:bodyPr wrap="none" anchor="ctr"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21389737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54275" name="Rectangle 2"/>
          <p:cNvSpPr txBox="1"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 w="9360">
            <a:solidFill>
              <a:srgbClr val="000000"/>
            </a:solidFill>
          </a:ln>
        </p:spPr>
        <p:txBody>
          <a:bodyPr wrap="none" anchor="ctr"/>
          <a:lstStyle/>
          <a:p>
            <a:r>
              <a:rPr lang="es-ES" dirty="0"/>
              <a:t>La definición alternativa es de ISO 9000. También se</a:t>
            </a:r>
            <a:r>
              <a:rPr lang="es-ES" baseline="0" dirty="0"/>
              <a:t> ha traducido como “Calidad es el grado en que un conjunto de características inherentes cumple con los requisitos.”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86540542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39" name="Rectangle 2"/>
          <p:cNvSpPr txBox="1"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wrap="none" anchor="ctr"/>
          <a:lstStyle/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974317588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299" name="Rectangle 2"/>
          <p:cNvSpPr txBox="1"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wrap="none" anchor="ctr"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55148194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56323" name="Text Box 2"/>
          <p:cNvSpPr txBox="1"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 w="9360">
            <a:solidFill>
              <a:srgbClr val="000000"/>
            </a:solidFill>
          </a:ln>
        </p:spPr>
        <p:txBody>
          <a:bodyPr wrap="none" anchor="ctr"/>
          <a:lstStyle/>
          <a:p>
            <a:r>
              <a:rPr lang="es-CL" dirty="0"/>
              <a:t>1 Calidad y competitividad: Ya no basta con tener más funcionalidad para triunfar: los competidores pueden incorporar nuestra funcionalidad.</a:t>
            </a:r>
          </a:p>
          <a:p>
            <a:pPr>
              <a:lnSpc>
                <a:spcPct val="93000"/>
              </a:lnSpc>
            </a:pPr>
            <a:r>
              <a:rPr lang="es-CL" dirty="0"/>
              <a:t>2 Calidad y supervivencia: Los clientes quieren calidad demostrable y/o certificada. Los clientes quieren menos proveedores: los quieren evaluar. Las compañías evalúan posibles externalizaciones.</a:t>
            </a:r>
          </a:p>
          <a:p>
            <a:pPr>
              <a:lnSpc>
                <a:spcPct val="93000"/>
              </a:lnSpc>
            </a:pPr>
            <a:r>
              <a:rPr lang="es-CL" dirty="0"/>
              <a:t>3 Calidad y exportaciones: ¿Será necesario justificar la relación entre calidad y exportaciones?</a:t>
            </a:r>
          </a:p>
          <a:p>
            <a:pPr>
              <a:lnSpc>
                <a:spcPct val="93000"/>
              </a:lnSpc>
            </a:pPr>
            <a:r>
              <a:rPr lang="es-CL" dirty="0"/>
              <a:t>4 Calidad y costos: La mala calidad implica grandes costos de depuración y correcciones. Un sistema de calidad disminuye los costos de la mala calidad.</a:t>
            </a:r>
          </a:p>
          <a:p>
            <a:pPr>
              <a:lnSpc>
                <a:spcPct val="93000"/>
              </a:lnSpc>
            </a:pPr>
            <a:r>
              <a:rPr lang="es-CL" dirty="0"/>
              <a:t>5 Calidad, clientes y utilidades: Los costos de atraer un cliente nuevo son altos. La buena calidad retiene clientes </a:t>
            </a:r>
            <a:r>
              <a:rPr lang="es-CL" dirty="0">
                <a:sym typeface="Wingdings" pitchFamily="2" charset="2"/>
              </a:rPr>
              <a:t> </a:t>
            </a:r>
            <a:r>
              <a:rPr lang="es-CL" dirty="0"/>
              <a:t>aumenta las utilidades. La mala calidad aumenta los costos de los clientes. La buena calidad aumenta utilidades por baja de costos y retención de clientes.</a:t>
            </a:r>
          </a:p>
        </p:txBody>
      </p:sp>
    </p:spTree>
    <p:extLst>
      <p:ext uri="{BB962C8B-B14F-4D97-AF65-F5344CB8AC3E}">
        <p14:creationId xmlns:p14="http://schemas.microsoft.com/office/powerpoint/2010/main" val="147342788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ES_tradnl" dirty="0"/>
              <a:t>El costo de las fallas del control también se llama “costo de la mala calidad”</a:t>
            </a:r>
          </a:p>
        </p:txBody>
      </p:sp>
    </p:spTree>
    <p:extLst>
      <p:ext uri="{BB962C8B-B14F-4D97-AF65-F5344CB8AC3E}">
        <p14:creationId xmlns:p14="http://schemas.microsoft.com/office/powerpoint/2010/main" val="1335192684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57347" name="Rectangle 2"/>
          <p:cNvSpPr txBox="1"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 w="9360">
            <a:solidFill>
              <a:srgbClr val="000000"/>
            </a:solidFill>
          </a:ln>
        </p:spPr>
        <p:txBody>
          <a:bodyPr wrap="none" anchor="ctr"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1592925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58371" name="Rectangle 2"/>
          <p:cNvSpPr txBox="1"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 w="9360">
            <a:solidFill>
              <a:srgbClr val="000000"/>
            </a:solidFill>
          </a:ln>
        </p:spPr>
        <p:txBody>
          <a:bodyPr wrap="none" anchor="ctr"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17674406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59395" name="Rectangle 2"/>
          <p:cNvSpPr txBox="1"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 w="9360">
            <a:solidFill>
              <a:srgbClr val="000000"/>
            </a:solidFill>
          </a:ln>
        </p:spPr>
        <p:txBody>
          <a:bodyPr wrap="none" anchor="ctr"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1075021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60419" name="Text Box 2"/>
          <p:cNvSpPr txBox="1"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 w="9360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eaLnBrk="1" hangingPunct="1">
              <a:lnSpc>
                <a:spcPct val="95000"/>
              </a:lnSpc>
              <a:spcBef>
                <a:spcPts val="45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en-GB">
              <a:cs typeface="Lucida Sans Unicode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7748570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60419" name="Text Box 2"/>
          <p:cNvSpPr txBox="1"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 w="9360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eaLnBrk="1" hangingPunct="1">
              <a:lnSpc>
                <a:spcPct val="95000"/>
              </a:lnSpc>
              <a:spcBef>
                <a:spcPts val="45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en-GB">
              <a:cs typeface="Lucida Sans Unicode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1133311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60419" name="Text Box 2"/>
          <p:cNvSpPr txBox="1"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 w="9360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eaLnBrk="1" hangingPunct="1">
              <a:lnSpc>
                <a:spcPct val="95000"/>
              </a:lnSpc>
              <a:spcBef>
                <a:spcPts val="45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en-GB">
              <a:cs typeface="Lucida Sans Unicode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60343100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ES_tradnl" dirty="0"/>
              <a:t>El grado en el caso de software no está normado.</a:t>
            </a:r>
            <a:r>
              <a:rPr lang="es-ES_tradnl" baseline="0" dirty="0"/>
              <a:t> Aún así a veces se hablar de “software de misión crítica” o de “servicio 24x7”, lo que sugiere un grado.</a:t>
            </a:r>
          </a:p>
          <a:p>
            <a:r>
              <a:rPr lang="es-ES_tradnl" baseline="0" dirty="0"/>
              <a:t>En general, el grado está asociado a las prestaciones esperadas, de modo que en el caso de software normalmente “grado” dice relación con los requisitos.</a:t>
            </a:r>
          </a:p>
          <a:p>
            <a:r>
              <a:rPr lang="es-ES_tradnl" baseline="0" dirty="0"/>
              <a:t>Podemos entonces parafrasear la última oración como “La baja calidad es siempre un problema, el software sin todos los requisitos deseados no es necesariamente un problema.”</a:t>
            </a:r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94745939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7" name="Rectangle 2"/>
          <p:cNvSpPr txBox="1"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wrap="none" anchor="ctr"/>
          <a:lstStyle/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585871719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6563" name="Rectangle 2"/>
          <p:cNvSpPr txBox="1"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wrap="none" anchor="ctr"/>
          <a:lstStyle/>
          <a:p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595634318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525606835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6563" name="Rectangle 2"/>
          <p:cNvSpPr txBox="1"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wrap="none" anchor="ctr"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500232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1" name="Rectangle 2"/>
          <p:cNvSpPr txBox="1"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wrap="none" anchor="ctr"/>
          <a:lstStyle/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32643831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5" name="Rectangle 2"/>
          <p:cNvSpPr txBox="1"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wrap="none" anchor="ctr"/>
          <a:lstStyle/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2103750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59" name="Rectangle 2"/>
          <p:cNvSpPr txBox="1"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wrap="none" anchor="ctr"/>
          <a:lstStyle/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1872967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3" name="Rectangle 2"/>
          <p:cNvSpPr txBox="1"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wrap="none" anchor="ctr"/>
          <a:lstStyle/>
          <a:p>
            <a:pPr marL="0" marR="0" indent="0" algn="l" defTabSz="449263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buNone/>
              <a:tabLst/>
              <a:defRPr/>
            </a:pPr>
            <a:r>
              <a:rPr lang="es-CL" dirty="0"/>
              <a:t>Este plan es aproximado: el ritmo lo define el curso</a:t>
            </a: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33512905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107" name="Rectangle 2"/>
          <p:cNvSpPr txBox="1"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wrap="none" anchor="ctr"/>
          <a:lstStyle/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5734946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1" name="Rectangle 2"/>
          <p:cNvSpPr txBox="1"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wrap="none" anchor="ctr"/>
          <a:lstStyle/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8284184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41835"/>
            <a:ext cx="7772400" cy="2387600"/>
          </a:xfrm>
        </p:spPr>
        <p:txBody>
          <a:bodyPr lIns="0" tIns="0" rIns="0" bIns="0" anchor="ctr" anchorCtr="0">
            <a:normAutofit/>
          </a:bodyPr>
          <a:lstStyle>
            <a:lvl1pPr algn="ctr">
              <a:defRPr sz="4000"/>
            </a:lvl1pPr>
          </a:lstStyle>
          <a:p>
            <a:r>
              <a:rPr lang="es-ES_tradnl"/>
              <a:t>Clic para editar título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4408512"/>
            <a:ext cx="6858000" cy="1468760"/>
          </a:xfrm>
        </p:spPr>
        <p:txBody>
          <a:bodyPr anchor="ctr" anchorCtr="0"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_tradnl"/>
              <a:t>Haga clic para modificar el estilo de subtítulo del patrón</a:t>
            </a:r>
            <a:endParaRPr lang="en-US" dirty="0"/>
          </a:p>
        </p:txBody>
      </p:sp>
      <p:pic>
        <p:nvPicPr>
          <p:cNvPr id="8" name="Imagen 7">
            <a:extLst>
              <a:ext uri="{FF2B5EF4-FFF2-40B4-BE49-F238E27FC236}">
                <a16:creationId xmlns:a16="http://schemas.microsoft.com/office/drawing/2014/main" id="{6872D8BF-B9B0-F240-A842-B8C5A3B5AF5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492691"/>
            <a:ext cx="8856984" cy="920085"/>
          </a:xfrm>
          <a:prstGeom prst="rect">
            <a:avLst/>
          </a:prstGeom>
        </p:spPr>
      </p:pic>
      <p:pic>
        <p:nvPicPr>
          <p:cNvPr id="9" name="Imagen 8">
            <a:extLst>
              <a:ext uri="{FF2B5EF4-FFF2-40B4-BE49-F238E27FC236}">
                <a16:creationId xmlns:a16="http://schemas.microsoft.com/office/drawing/2014/main" id="{5A314325-94E4-9B42-B670-617B755DEEDB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016" y="1416972"/>
            <a:ext cx="8892480" cy="148363"/>
          </a:xfrm>
          <a:prstGeom prst="rect">
            <a:avLst/>
          </a:prstGeom>
        </p:spPr>
      </p:pic>
    </p:spTree>
  </p:cSld>
  <p:clrMapOvr>
    <a:masterClrMapping/>
  </p:clrMapOvr>
  <p:hf hd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0BDDBD9-5CD3-45F3-80AE-704B15C07F06}" type="slidenum">
              <a:rPr lang="es-CL" noProof="0" smtClean="0"/>
              <a:pPr>
                <a:defRPr/>
              </a:pPr>
              <a:t>‹Nº›</a:t>
            </a:fld>
            <a:endParaRPr lang="es-CL" noProof="0"/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D16EA428-7515-ED4C-8206-B8A173BC722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016" y="1416972"/>
            <a:ext cx="8892480" cy="148363"/>
          </a:xfrm>
          <a:prstGeom prst="rect">
            <a:avLst/>
          </a:prstGeom>
        </p:spPr>
      </p:pic>
    </p:spTree>
  </p:cSld>
  <p:clrMapOvr>
    <a:masterClrMapping/>
  </p:clrMapOvr>
  <p:hf hdr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ctr" anchorCtr="0">
            <a:normAutofit/>
          </a:bodyPr>
          <a:lstStyle>
            <a:lvl1pPr>
              <a:defRPr sz="4400"/>
            </a:lvl1pPr>
          </a:lstStyle>
          <a:p>
            <a:r>
              <a:rPr lang="es-ES_tradnl"/>
              <a:t>Clic para editar título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0BDDBD9-5CD3-45F3-80AE-704B15C07F06}" type="slidenum">
              <a:rPr lang="es-CL" noProof="0" smtClean="0"/>
              <a:pPr>
                <a:defRPr/>
              </a:pPr>
              <a:t>‹Nº›</a:t>
            </a:fld>
            <a:endParaRPr lang="es-CL" noProof="0"/>
          </a:p>
        </p:txBody>
      </p:sp>
    </p:spTree>
  </p:cSld>
  <p:clrMapOvr>
    <a:masterClrMapping/>
  </p:clrMapOvr>
  <p:hf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79512" y="1825624"/>
            <a:ext cx="4248472" cy="4843735"/>
          </a:xfrm>
        </p:spPr>
        <p:txBody>
          <a:bodyPr/>
          <a:lstStyle>
            <a:lvl2pPr>
              <a:defRPr>
                <a:latin typeface="Gill Sans MT" charset="0"/>
                <a:ea typeface="Gill Sans MT" charset="0"/>
                <a:cs typeface="Gill Sans MT" charset="0"/>
              </a:defRPr>
            </a:lvl2pPr>
            <a:lvl3pPr>
              <a:defRPr>
                <a:latin typeface="Gill Sans MT" charset="0"/>
                <a:ea typeface="Gill Sans MT" charset="0"/>
                <a:cs typeface="Gill Sans MT" charset="0"/>
              </a:defRPr>
            </a:lvl3pPr>
            <a:lvl4pPr>
              <a:defRPr>
                <a:latin typeface="Gill Sans MT" charset="0"/>
                <a:ea typeface="Gill Sans MT" charset="0"/>
                <a:cs typeface="Gill Sans MT" charset="0"/>
              </a:defRPr>
            </a:lvl4pPr>
            <a:lvl5pPr>
              <a:defRPr>
                <a:latin typeface="Gill Sans MT" charset="0"/>
                <a:ea typeface="Gill Sans MT" charset="0"/>
                <a:cs typeface="Gill Sans MT" charset="0"/>
              </a:defRPr>
            </a:lvl5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16015" y="1825624"/>
            <a:ext cx="4231275" cy="4843735"/>
          </a:xfrm>
        </p:spPr>
        <p:txBody>
          <a:bodyPr/>
          <a:lstStyle>
            <a:lvl2pPr>
              <a:defRPr>
                <a:latin typeface="Gill Sans MT" charset="0"/>
                <a:ea typeface="Gill Sans MT" charset="0"/>
                <a:cs typeface="Gill Sans MT" charset="0"/>
              </a:defRPr>
            </a:lvl2pPr>
            <a:lvl3pPr>
              <a:defRPr>
                <a:latin typeface="Gill Sans MT" charset="0"/>
                <a:ea typeface="Gill Sans MT" charset="0"/>
                <a:cs typeface="Gill Sans MT" charset="0"/>
              </a:defRPr>
            </a:lvl3pPr>
            <a:lvl4pPr>
              <a:defRPr>
                <a:latin typeface="Gill Sans MT" charset="0"/>
                <a:ea typeface="Gill Sans MT" charset="0"/>
                <a:cs typeface="Gill Sans MT" charset="0"/>
              </a:defRPr>
            </a:lvl4pPr>
            <a:lvl5pPr>
              <a:defRPr>
                <a:latin typeface="Gill Sans MT" charset="0"/>
                <a:ea typeface="Gill Sans MT" charset="0"/>
                <a:cs typeface="Gill Sans MT" charset="0"/>
              </a:defRPr>
            </a:lvl5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0BDDBD9-5CD3-45F3-80AE-704B15C07F06}" type="slidenum">
              <a:rPr lang="es-CL" noProof="0" smtClean="0"/>
              <a:pPr>
                <a:defRPr/>
              </a:pPr>
              <a:t>‹Nº›</a:t>
            </a:fld>
            <a:endParaRPr lang="es-CL" noProof="0"/>
          </a:p>
        </p:txBody>
      </p:sp>
      <p:pic>
        <p:nvPicPr>
          <p:cNvPr id="6" name="Imagen 5">
            <a:extLst>
              <a:ext uri="{FF2B5EF4-FFF2-40B4-BE49-F238E27FC236}">
                <a16:creationId xmlns:a16="http://schemas.microsoft.com/office/drawing/2014/main" id="{45FB9733-8E09-D747-B2C4-9F4C59C6FF6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016" y="1416972"/>
            <a:ext cx="8892480" cy="148363"/>
          </a:xfrm>
          <a:prstGeom prst="rect">
            <a:avLst/>
          </a:prstGeom>
        </p:spPr>
      </p:pic>
    </p:spTree>
  </p:cSld>
  <p:clrMapOvr>
    <a:masterClrMapping/>
  </p:clrMapOvr>
  <p:hf hdr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1_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79511" y="1636455"/>
            <a:ext cx="8767779" cy="2437160"/>
          </a:xfrm>
        </p:spPr>
        <p:txBody>
          <a:bodyPr/>
          <a:lstStyle>
            <a:lvl2pPr>
              <a:defRPr>
                <a:latin typeface="Gill Sans MT" charset="0"/>
                <a:ea typeface="Gill Sans MT" charset="0"/>
                <a:cs typeface="Gill Sans MT" charset="0"/>
              </a:defRPr>
            </a:lvl2pPr>
            <a:lvl3pPr>
              <a:defRPr>
                <a:latin typeface="Gill Sans MT" charset="0"/>
                <a:ea typeface="Gill Sans MT" charset="0"/>
                <a:cs typeface="Gill Sans MT" charset="0"/>
              </a:defRPr>
            </a:lvl3pPr>
            <a:lvl4pPr>
              <a:defRPr>
                <a:latin typeface="Gill Sans MT" charset="0"/>
                <a:ea typeface="Gill Sans MT" charset="0"/>
                <a:cs typeface="Gill Sans MT" charset="0"/>
              </a:defRPr>
            </a:lvl4pPr>
            <a:lvl5pPr>
              <a:defRPr>
                <a:latin typeface="Gill Sans MT" charset="0"/>
                <a:ea typeface="Gill Sans MT" charset="0"/>
                <a:cs typeface="Gill Sans MT" charset="0"/>
              </a:defRPr>
            </a:lvl5pPr>
          </a:lstStyle>
          <a:p>
            <a:pPr lvl="0"/>
            <a:r>
              <a:rPr lang="es-ES_tradnl" dirty="0"/>
              <a:t>Haga clic para modificar el estilo de texto del patrón</a:t>
            </a:r>
          </a:p>
          <a:p>
            <a:pPr lvl="1"/>
            <a:r>
              <a:rPr lang="es-ES_tradnl" dirty="0"/>
              <a:t>Segundo nivel</a:t>
            </a:r>
          </a:p>
          <a:p>
            <a:pPr lvl="2"/>
            <a:r>
              <a:rPr lang="es-ES_tradnl" dirty="0"/>
              <a:t>Tercer nivel</a:t>
            </a:r>
          </a:p>
          <a:p>
            <a:pPr lvl="3"/>
            <a:r>
              <a:rPr lang="es-ES_tradnl" dirty="0"/>
              <a:t>Cuarto nivel</a:t>
            </a:r>
          </a:p>
          <a:p>
            <a:pPr lvl="4"/>
            <a:r>
              <a:rPr lang="es-ES_tradnl" dirty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79513" y="4221088"/>
            <a:ext cx="8767778" cy="2448271"/>
          </a:xfrm>
        </p:spPr>
        <p:txBody>
          <a:bodyPr/>
          <a:lstStyle>
            <a:lvl2pPr>
              <a:defRPr>
                <a:latin typeface="Gill Sans MT" charset="0"/>
                <a:ea typeface="Gill Sans MT" charset="0"/>
                <a:cs typeface="Gill Sans MT" charset="0"/>
              </a:defRPr>
            </a:lvl2pPr>
            <a:lvl3pPr>
              <a:defRPr>
                <a:latin typeface="Gill Sans MT" charset="0"/>
                <a:ea typeface="Gill Sans MT" charset="0"/>
                <a:cs typeface="Gill Sans MT" charset="0"/>
              </a:defRPr>
            </a:lvl3pPr>
            <a:lvl4pPr>
              <a:defRPr>
                <a:latin typeface="Gill Sans MT" charset="0"/>
                <a:ea typeface="Gill Sans MT" charset="0"/>
                <a:cs typeface="Gill Sans MT" charset="0"/>
              </a:defRPr>
            </a:lvl4pPr>
            <a:lvl5pPr>
              <a:defRPr>
                <a:latin typeface="Gill Sans MT" charset="0"/>
                <a:ea typeface="Gill Sans MT" charset="0"/>
                <a:cs typeface="Gill Sans MT" charset="0"/>
              </a:defRPr>
            </a:lvl5pPr>
          </a:lstStyle>
          <a:p>
            <a:pPr lvl="0"/>
            <a:r>
              <a:rPr lang="es-ES_tradnl" dirty="0"/>
              <a:t>Haga clic para modificar el estilo de texto del patrón</a:t>
            </a:r>
          </a:p>
          <a:p>
            <a:pPr lvl="1"/>
            <a:r>
              <a:rPr lang="es-ES_tradnl" dirty="0"/>
              <a:t>Segundo nivel</a:t>
            </a:r>
          </a:p>
          <a:p>
            <a:pPr lvl="2"/>
            <a:r>
              <a:rPr lang="es-ES_tradnl" dirty="0"/>
              <a:t>Tercer nivel</a:t>
            </a:r>
          </a:p>
          <a:p>
            <a:pPr lvl="3"/>
            <a:r>
              <a:rPr lang="es-ES_tradnl" dirty="0"/>
              <a:t>Cuarto nivel</a:t>
            </a:r>
          </a:p>
          <a:p>
            <a:pPr lvl="4"/>
            <a:r>
              <a:rPr lang="es-ES_tradnl" dirty="0"/>
              <a:t>Quinto nivel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0BDDBD9-5CD3-45F3-80AE-704B15C07F06}" type="slidenum">
              <a:rPr lang="es-CL" noProof="0" smtClean="0"/>
              <a:pPr>
                <a:defRPr/>
              </a:pPr>
              <a:t>‹Nº›</a:t>
            </a:fld>
            <a:endParaRPr lang="es-CL" noProof="0"/>
          </a:p>
        </p:txBody>
      </p:sp>
      <p:pic>
        <p:nvPicPr>
          <p:cNvPr id="6" name="Imagen 5">
            <a:extLst>
              <a:ext uri="{FF2B5EF4-FFF2-40B4-BE49-F238E27FC236}">
                <a16:creationId xmlns:a16="http://schemas.microsoft.com/office/drawing/2014/main" id="{45FB9733-8E09-D747-B2C4-9F4C59C6FF6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016" y="1416972"/>
            <a:ext cx="8892480" cy="1483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8740362"/>
      </p:ext>
    </p:extLst>
  </p:cSld>
  <p:clrMapOvr>
    <a:masterClrMapping/>
  </p:clrMapOvr>
  <p:hf hdr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0BDDBD9-5CD3-45F3-80AE-704B15C07F06}" type="slidenum">
              <a:rPr lang="es-CL" noProof="0" smtClean="0"/>
              <a:pPr>
                <a:defRPr/>
              </a:pPr>
              <a:t>‹Nº›</a:t>
            </a:fld>
            <a:endParaRPr lang="es-CL" noProof="0"/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3728BD0A-DCB4-EB4A-9EB7-35C5D3F90C9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016" y="1416972"/>
            <a:ext cx="8892480" cy="148363"/>
          </a:xfrm>
          <a:prstGeom prst="rect">
            <a:avLst/>
          </a:prstGeom>
        </p:spPr>
      </p:pic>
    </p:spTree>
  </p:cSld>
  <p:clrMapOvr>
    <a:masterClrMapping/>
  </p:clrMapOvr>
  <p:hf hdr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0BDDBD9-5CD3-45F3-80AE-704B15C07F06}" type="slidenum">
              <a:rPr lang="es-CL" noProof="0" smtClean="0"/>
              <a:pPr>
                <a:defRPr/>
              </a:pPr>
              <a:t>‹Nº›</a:t>
            </a:fld>
            <a:endParaRPr lang="es-CL" noProof="0"/>
          </a:p>
        </p:txBody>
      </p:sp>
    </p:spTree>
  </p:cSld>
  <p:clrMapOvr>
    <a:masterClrMapping/>
  </p:clrMapOvr>
  <p:hf hdr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5422" y="228600"/>
            <a:ext cx="8593156" cy="9144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kumimoji="0" lang="es-CL" noProof="0" dirty="0" err="1"/>
              <a:t>Click</a:t>
            </a:r>
            <a:r>
              <a:rPr kumimoji="0" lang="es-CL" noProof="0" dirty="0"/>
              <a:t> to </a:t>
            </a:r>
            <a:r>
              <a:rPr kumimoji="0" lang="es-CL" noProof="0" dirty="0" err="1"/>
              <a:t>edit</a:t>
            </a:r>
            <a:r>
              <a:rPr kumimoji="0" lang="es-CL" noProof="0" dirty="0"/>
              <a:t> Master </a:t>
            </a:r>
            <a:r>
              <a:rPr kumimoji="0" lang="es-CL" noProof="0" dirty="0" err="1"/>
              <a:t>title</a:t>
            </a:r>
            <a:r>
              <a:rPr kumimoji="0" lang="es-CL" noProof="0" dirty="0"/>
              <a:t> </a:t>
            </a:r>
            <a:r>
              <a:rPr kumimoji="0" lang="es-CL" noProof="0" dirty="0" err="1"/>
              <a:t>style</a:t>
            </a:r>
            <a:endParaRPr kumimoji="0" lang="es-CL" noProof="0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805889" y="6356350"/>
            <a:ext cx="3117774" cy="36576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noProof="0"/>
              <a:t>Introducción a la Gestión de Calidad</a:t>
            </a:r>
            <a:endParaRPr lang="es-CL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898648" y="6356350"/>
            <a:ext cx="2830123" cy="365760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es-CL" noProof="0"/>
              <a:t>DCC – U. Chile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275422" y="6356350"/>
            <a:ext cx="2318426" cy="365760"/>
          </a:xfrm>
        </p:spPr>
        <p:txBody>
          <a:bodyPr/>
          <a:lstStyle/>
          <a:p>
            <a:pPr>
              <a:defRPr/>
            </a:pPr>
            <a:fld id="{AAA56877-A1FA-486C-970B-A787F06937FA}" type="slidenum">
              <a:rPr lang="es-CL" noProof="0" smtClean="0"/>
              <a:pPr>
                <a:defRPr/>
              </a:pPr>
              <a:t>‹Nº›</a:t>
            </a:fld>
            <a:endParaRPr lang="es-CL" noProof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75422" y="1219200"/>
            <a:ext cx="4223426" cy="2425824"/>
          </a:xfrm>
        </p:spPr>
        <p:txBody>
          <a:bodyPr/>
          <a:lstStyle>
            <a:lvl1pPr>
              <a:defRPr sz="2000"/>
            </a:lvl1pPr>
            <a:lvl2pPr>
              <a:defRPr sz="2000">
                <a:solidFill>
                  <a:schemeClr val="tx1"/>
                </a:solidFill>
              </a:defRPr>
            </a:lvl2pPr>
          </a:lstStyle>
          <a:p>
            <a:pPr lvl="0" eaLnBrk="1" latinLnBrk="0" hangingPunct="1"/>
            <a:r>
              <a:rPr lang="es-CL" noProof="0" dirty="0" err="1"/>
              <a:t>Click</a:t>
            </a:r>
            <a:r>
              <a:rPr lang="es-CL" noProof="0" dirty="0"/>
              <a:t> to </a:t>
            </a:r>
            <a:r>
              <a:rPr lang="es-CL" noProof="0" dirty="0" err="1"/>
              <a:t>edit</a:t>
            </a:r>
            <a:r>
              <a:rPr lang="es-CL" noProof="0" dirty="0"/>
              <a:t> Master </a:t>
            </a:r>
            <a:r>
              <a:rPr lang="es-CL" noProof="0" dirty="0" err="1"/>
              <a:t>text</a:t>
            </a:r>
            <a:r>
              <a:rPr lang="es-CL" noProof="0" dirty="0"/>
              <a:t> </a:t>
            </a:r>
            <a:r>
              <a:rPr lang="es-CL" noProof="0" dirty="0" err="1"/>
              <a:t>styles</a:t>
            </a:r>
            <a:endParaRPr lang="es-CL" noProof="0" dirty="0"/>
          </a:p>
          <a:p>
            <a:pPr lvl="1" eaLnBrk="1" latinLnBrk="0" hangingPunct="1"/>
            <a:r>
              <a:rPr lang="es-CL" noProof="0" dirty="0" err="1"/>
              <a:t>Second</a:t>
            </a:r>
            <a:r>
              <a:rPr lang="es-CL" noProof="0" dirty="0"/>
              <a:t> </a:t>
            </a:r>
            <a:r>
              <a:rPr lang="es-CL" noProof="0" dirty="0" err="1"/>
              <a:t>level</a:t>
            </a:r>
            <a:endParaRPr lang="es-CL" noProof="0" dirty="0"/>
          </a:p>
          <a:p>
            <a:pPr lvl="2" eaLnBrk="1" latinLnBrk="0" hangingPunct="1"/>
            <a:r>
              <a:rPr lang="es-CL" noProof="0" dirty="0" err="1"/>
              <a:t>Third</a:t>
            </a:r>
            <a:r>
              <a:rPr lang="es-CL" noProof="0" dirty="0"/>
              <a:t> </a:t>
            </a:r>
            <a:r>
              <a:rPr lang="es-CL" noProof="0" dirty="0" err="1"/>
              <a:t>level</a:t>
            </a:r>
            <a:endParaRPr lang="es-CL" noProof="0" dirty="0"/>
          </a:p>
          <a:p>
            <a:pPr lvl="3" eaLnBrk="1" latinLnBrk="0" hangingPunct="1"/>
            <a:r>
              <a:rPr lang="es-CL" noProof="0" dirty="0" err="1"/>
              <a:t>Fourth</a:t>
            </a:r>
            <a:r>
              <a:rPr lang="es-CL" noProof="0" dirty="0"/>
              <a:t> </a:t>
            </a:r>
            <a:r>
              <a:rPr lang="es-CL" noProof="0" dirty="0" err="1"/>
              <a:t>level</a:t>
            </a:r>
            <a:endParaRPr lang="es-CL" noProof="0" dirty="0"/>
          </a:p>
          <a:p>
            <a:pPr lvl="4" eaLnBrk="1" latinLnBrk="0" hangingPunct="1"/>
            <a:r>
              <a:rPr lang="es-CL" noProof="0" dirty="0" err="1"/>
              <a:t>Fifth</a:t>
            </a:r>
            <a:r>
              <a:rPr lang="es-CL" noProof="0" dirty="0"/>
              <a:t> </a:t>
            </a:r>
            <a:r>
              <a:rPr lang="es-CL" noProof="0" dirty="0" err="1"/>
              <a:t>level</a:t>
            </a:r>
            <a:endParaRPr kumimoji="0" lang="es-CL" noProof="0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258414" cy="2425824"/>
          </a:xfrm>
        </p:spPr>
        <p:txBody>
          <a:bodyPr/>
          <a:lstStyle>
            <a:lvl1pPr>
              <a:defRPr sz="2000"/>
            </a:lvl1pPr>
            <a:lvl2pPr>
              <a:defRPr sz="2000">
                <a:solidFill>
                  <a:schemeClr val="tx1"/>
                </a:solidFill>
              </a:defRPr>
            </a:lvl2pPr>
          </a:lstStyle>
          <a:p>
            <a:pPr lvl="0" eaLnBrk="1" latinLnBrk="0" hangingPunct="1"/>
            <a:r>
              <a:rPr lang="es-CL" noProof="0" dirty="0" err="1"/>
              <a:t>Click</a:t>
            </a:r>
            <a:r>
              <a:rPr lang="es-CL" noProof="0" dirty="0"/>
              <a:t> to </a:t>
            </a:r>
            <a:r>
              <a:rPr lang="es-CL" noProof="0" dirty="0" err="1"/>
              <a:t>edit</a:t>
            </a:r>
            <a:r>
              <a:rPr lang="es-CL" noProof="0" dirty="0"/>
              <a:t> Master </a:t>
            </a:r>
            <a:r>
              <a:rPr lang="es-CL" noProof="0" dirty="0" err="1"/>
              <a:t>text</a:t>
            </a:r>
            <a:r>
              <a:rPr lang="es-CL" noProof="0" dirty="0"/>
              <a:t> </a:t>
            </a:r>
            <a:r>
              <a:rPr lang="es-CL" noProof="0" dirty="0" err="1"/>
              <a:t>styles</a:t>
            </a:r>
            <a:endParaRPr lang="es-CL" noProof="0" dirty="0"/>
          </a:p>
          <a:p>
            <a:pPr lvl="1" eaLnBrk="1" latinLnBrk="0" hangingPunct="1"/>
            <a:r>
              <a:rPr lang="es-CL" noProof="0" dirty="0" err="1"/>
              <a:t>Second</a:t>
            </a:r>
            <a:r>
              <a:rPr lang="es-CL" noProof="0" dirty="0"/>
              <a:t> </a:t>
            </a:r>
            <a:r>
              <a:rPr lang="es-CL" noProof="0" dirty="0" err="1"/>
              <a:t>level</a:t>
            </a:r>
            <a:endParaRPr lang="es-CL" noProof="0" dirty="0"/>
          </a:p>
          <a:p>
            <a:pPr lvl="2" eaLnBrk="1" latinLnBrk="0" hangingPunct="1"/>
            <a:r>
              <a:rPr lang="es-CL" noProof="0" dirty="0" err="1"/>
              <a:t>Third</a:t>
            </a:r>
            <a:r>
              <a:rPr lang="es-CL" noProof="0" dirty="0"/>
              <a:t> </a:t>
            </a:r>
            <a:r>
              <a:rPr lang="es-CL" noProof="0" dirty="0" err="1"/>
              <a:t>level</a:t>
            </a:r>
            <a:endParaRPr lang="es-CL" noProof="0" dirty="0"/>
          </a:p>
          <a:p>
            <a:pPr lvl="3" eaLnBrk="1" latinLnBrk="0" hangingPunct="1"/>
            <a:r>
              <a:rPr lang="es-CL" noProof="0" dirty="0" err="1"/>
              <a:t>Fourth</a:t>
            </a:r>
            <a:r>
              <a:rPr lang="es-CL" noProof="0" dirty="0"/>
              <a:t> </a:t>
            </a:r>
            <a:r>
              <a:rPr lang="es-CL" noProof="0" dirty="0" err="1"/>
              <a:t>level</a:t>
            </a:r>
            <a:endParaRPr lang="es-CL" noProof="0" dirty="0"/>
          </a:p>
          <a:p>
            <a:pPr lvl="4" eaLnBrk="1" latinLnBrk="0" hangingPunct="1"/>
            <a:r>
              <a:rPr lang="es-CL" noProof="0" dirty="0" err="1"/>
              <a:t>Fifth</a:t>
            </a:r>
            <a:r>
              <a:rPr lang="es-CL" noProof="0" dirty="0"/>
              <a:t> </a:t>
            </a:r>
            <a:r>
              <a:rPr lang="es-CL" noProof="0" dirty="0" err="1"/>
              <a:t>level</a:t>
            </a:r>
            <a:endParaRPr kumimoji="0" lang="es-CL" noProof="0" dirty="0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297455" y="1143000"/>
            <a:ext cx="8604174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s-CL" noProof="0"/>
          </a:p>
        </p:txBody>
      </p:sp>
      <p:sp>
        <p:nvSpPr>
          <p:cNvPr id="10" name="Content Placeholder 8"/>
          <p:cNvSpPr>
            <a:spLocks noGrp="1"/>
          </p:cNvSpPr>
          <p:nvPr>
            <p:ph sz="quarter" idx="13"/>
          </p:nvPr>
        </p:nvSpPr>
        <p:spPr>
          <a:xfrm>
            <a:off x="277290" y="3811488"/>
            <a:ext cx="4223426" cy="2425824"/>
          </a:xfrm>
        </p:spPr>
        <p:txBody>
          <a:bodyPr/>
          <a:lstStyle>
            <a:lvl1pPr>
              <a:defRPr sz="2000"/>
            </a:lvl1pPr>
            <a:lvl2pPr>
              <a:defRPr sz="2000">
                <a:solidFill>
                  <a:schemeClr val="tx1"/>
                </a:solidFill>
              </a:defRPr>
            </a:lvl2pPr>
          </a:lstStyle>
          <a:p>
            <a:pPr lvl="0" eaLnBrk="1" latinLnBrk="0" hangingPunct="1"/>
            <a:r>
              <a:rPr lang="es-CL" noProof="0" dirty="0" err="1"/>
              <a:t>Click</a:t>
            </a:r>
            <a:r>
              <a:rPr lang="es-CL" noProof="0" dirty="0"/>
              <a:t> to </a:t>
            </a:r>
            <a:r>
              <a:rPr lang="es-CL" noProof="0" dirty="0" err="1"/>
              <a:t>edit</a:t>
            </a:r>
            <a:r>
              <a:rPr lang="es-CL" noProof="0" dirty="0"/>
              <a:t> Master </a:t>
            </a:r>
            <a:r>
              <a:rPr lang="es-CL" noProof="0" dirty="0" err="1"/>
              <a:t>text</a:t>
            </a:r>
            <a:r>
              <a:rPr lang="es-CL" noProof="0" dirty="0"/>
              <a:t> </a:t>
            </a:r>
            <a:r>
              <a:rPr lang="es-CL" noProof="0" dirty="0" err="1"/>
              <a:t>styles</a:t>
            </a:r>
            <a:endParaRPr lang="es-CL" noProof="0" dirty="0"/>
          </a:p>
          <a:p>
            <a:pPr lvl="1" eaLnBrk="1" latinLnBrk="0" hangingPunct="1"/>
            <a:r>
              <a:rPr lang="es-CL" noProof="0" dirty="0" err="1"/>
              <a:t>Second</a:t>
            </a:r>
            <a:r>
              <a:rPr lang="es-CL" noProof="0" dirty="0"/>
              <a:t> </a:t>
            </a:r>
            <a:r>
              <a:rPr lang="es-CL" noProof="0" dirty="0" err="1"/>
              <a:t>level</a:t>
            </a:r>
            <a:endParaRPr lang="es-CL" noProof="0" dirty="0"/>
          </a:p>
          <a:p>
            <a:pPr lvl="2" eaLnBrk="1" latinLnBrk="0" hangingPunct="1"/>
            <a:r>
              <a:rPr lang="es-CL" noProof="0" dirty="0" err="1"/>
              <a:t>Third</a:t>
            </a:r>
            <a:r>
              <a:rPr lang="es-CL" noProof="0" dirty="0"/>
              <a:t> </a:t>
            </a:r>
            <a:r>
              <a:rPr lang="es-CL" noProof="0" dirty="0" err="1"/>
              <a:t>level</a:t>
            </a:r>
            <a:endParaRPr lang="es-CL" noProof="0" dirty="0"/>
          </a:p>
          <a:p>
            <a:pPr lvl="3" eaLnBrk="1" latinLnBrk="0" hangingPunct="1"/>
            <a:r>
              <a:rPr lang="es-CL" noProof="0" dirty="0" err="1"/>
              <a:t>Fourth</a:t>
            </a:r>
            <a:r>
              <a:rPr lang="es-CL" noProof="0" dirty="0"/>
              <a:t> </a:t>
            </a:r>
            <a:r>
              <a:rPr lang="es-CL" noProof="0" dirty="0" err="1"/>
              <a:t>level</a:t>
            </a:r>
            <a:endParaRPr lang="es-CL" noProof="0" dirty="0"/>
          </a:p>
          <a:p>
            <a:pPr lvl="4" eaLnBrk="1" latinLnBrk="0" hangingPunct="1"/>
            <a:r>
              <a:rPr lang="es-CL" noProof="0" dirty="0" err="1"/>
              <a:t>Fifth</a:t>
            </a:r>
            <a:r>
              <a:rPr lang="es-CL" noProof="0" dirty="0"/>
              <a:t> </a:t>
            </a:r>
            <a:r>
              <a:rPr lang="es-CL" noProof="0" dirty="0" err="1"/>
              <a:t>level</a:t>
            </a:r>
            <a:endParaRPr kumimoji="0" lang="es-CL" noProof="0" dirty="0"/>
          </a:p>
        </p:txBody>
      </p:sp>
      <p:sp>
        <p:nvSpPr>
          <p:cNvPr id="12" name="Content Placeholder 10"/>
          <p:cNvSpPr>
            <a:spLocks noGrp="1"/>
          </p:cNvSpPr>
          <p:nvPr>
            <p:ph sz="quarter" idx="14"/>
          </p:nvPr>
        </p:nvSpPr>
        <p:spPr>
          <a:xfrm>
            <a:off x="4634066" y="3808440"/>
            <a:ext cx="4258414" cy="2425824"/>
          </a:xfrm>
        </p:spPr>
        <p:txBody>
          <a:bodyPr/>
          <a:lstStyle>
            <a:lvl1pPr>
              <a:defRPr sz="2000"/>
            </a:lvl1pPr>
            <a:lvl2pPr>
              <a:defRPr sz="2000">
                <a:solidFill>
                  <a:schemeClr val="tx1"/>
                </a:solidFill>
              </a:defRPr>
            </a:lvl2pPr>
          </a:lstStyle>
          <a:p>
            <a:pPr lvl="0" eaLnBrk="1" latinLnBrk="0" hangingPunct="1"/>
            <a:r>
              <a:rPr lang="es-CL" noProof="0" dirty="0" err="1"/>
              <a:t>Click</a:t>
            </a:r>
            <a:r>
              <a:rPr lang="es-CL" noProof="0" dirty="0"/>
              <a:t> to </a:t>
            </a:r>
            <a:r>
              <a:rPr lang="es-CL" noProof="0" dirty="0" err="1"/>
              <a:t>edit</a:t>
            </a:r>
            <a:r>
              <a:rPr lang="es-CL" noProof="0" dirty="0"/>
              <a:t> Master </a:t>
            </a:r>
            <a:r>
              <a:rPr lang="es-CL" noProof="0" dirty="0" err="1"/>
              <a:t>text</a:t>
            </a:r>
            <a:r>
              <a:rPr lang="es-CL" noProof="0" dirty="0"/>
              <a:t> </a:t>
            </a:r>
            <a:r>
              <a:rPr lang="es-CL" noProof="0" dirty="0" err="1"/>
              <a:t>styles</a:t>
            </a:r>
            <a:endParaRPr lang="es-CL" noProof="0" dirty="0"/>
          </a:p>
          <a:p>
            <a:pPr lvl="1" eaLnBrk="1" latinLnBrk="0" hangingPunct="1"/>
            <a:r>
              <a:rPr lang="es-CL" noProof="0" dirty="0" err="1"/>
              <a:t>Second</a:t>
            </a:r>
            <a:r>
              <a:rPr lang="es-CL" noProof="0" dirty="0"/>
              <a:t> </a:t>
            </a:r>
            <a:r>
              <a:rPr lang="es-CL" noProof="0" dirty="0" err="1"/>
              <a:t>level</a:t>
            </a:r>
            <a:endParaRPr lang="es-CL" noProof="0" dirty="0"/>
          </a:p>
          <a:p>
            <a:pPr lvl="2" eaLnBrk="1" latinLnBrk="0" hangingPunct="1"/>
            <a:r>
              <a:rPr lang="es-CL" noProof="0" dirty="0" err="1"/>
              <a:t>Third</a:t>
            </a:r>
            <a:r>
              <a:rPr lang="es-CL" noProof="0" dirty="0"/>
              <a:t> </a:t>
            </a:r>
            <a:r>
              <a:rPr lang="es-CL" noProof="0" dirty="0" err="1"/>
              <a:t>level</a:t>
            </a:r>
            <a:endParaRPr lang="es-CL" noProof="0" dirty="0"/>
          </a:p>
          <a:p>
            <a:pPr lvl="3" eaLnBrk="1" latinLnBrk="0" hangingPunct="1"/>
            <a:r>
              <a:rPr lang="es-CL" noProof="0" dirty="0" err="1"/>
              <a:t>Fourth</a:t>
            </a:r>
            <a:r>
              <a:rPr lang="es-CL" noProof="0" dirty="0"/>
              <a:t> </a:t>
            </a:r>
            <a:r>
              <a:rPr lang="es-CL" noProof="0" dirty="0" err="1"/>
              <a:t>level</a:t>
            </a:r>
            <a:endParaRPr lang="es-CL" noProof="0" dirty="0"/>
          </a:p>
          <a:p>
            <a:pPr lvl="4" eaLnBrk="1" latinLnBrk="0" hangingPunct="1"/>
            <a:r>
              <a:rPr lang="es-CL" noProof="0" dirty="0" err="1"/>
              <a:t>Fifth</a:t>
            </a:r>
            <a:r>
              <a:rPr lang="es-CL" noProof="0" dirty="0"/>
              <a:t> </a:t>
            </a:r>
            <a:r>
              <a:rPr lang="es-CL" noProof="0" dirty="0" err="1"/>
              <a:t>level</a:t>
            </a:r>
            <a:endParaRPr kumimoji="0" lang="es-CL" noProof="0" dirty="0"/>
          </a:p>
        </p:txBody>
      </p:sp>
      <p:pic>
        <p:nvPicPr>
          <p:cNvPr id="13" name="Imagen 12">
            <a:extLst>
              <a:ext uri="{FF2B5EF4-FFF2-40B4-BE49-F238E27FC236}">
                <a16:creationId xmlns:a16="http://schemas.microsoft.com/office/drawing/2014/main" id="{01A7568A-EFD7-9541-985F-EDFD38000E8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016" y="1052736"/>
            <a:ext cx="8892480" cy="1483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16360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512" y="111513"/>
            <a:ext cx="8280920" cy="1315843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_tradnl"/>
              <a:t>Clic para editar título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9512" y="1628800"/>
            <a:ext cx="8784976" cy="50405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_tradnl" dirty="0"/>
              <a:t>Haga clic para modificar el estilo de texto del patrón</a:t>
            </a:r>
          </a:p>
          <a:p>
            <a:pPr lvl="1"/>
            <a:r>
              <a:rPr lang="es-ES_tradnl" dirty="0"/>
              <a:t>Segundo nivel</a:t>
            </a:r>
          </a:p>
          <a:p>
            <a:pPr lvl="2"/>
            <a:r>
              <a:rPr lang="es-ES_tradnl" dirty="0"/>
              <a:t>Tercer nivel</a:t>
            </a:r>
          </a:p>
          <a:p>
            <a:pPr lvl="3"/>
            <a:r>
              <a:rPr lang="es-ES_tradnl" dirty="0"/>
              <a:t>Cuarto nivel</a:t>
            </a:r>
          </a:p>
          <a:p>
            <a:pPr lvl="4"/>
            <a:r>
              <a:rPr lang="es-ES_tradnl" dirty="0"/>
              <a:t>Quinto nivel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60432" y="980728"/>
            <a:ext cx="504056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80BDDBD9-5CD3-45F3-80AE-704B15C07F06}" type="slidenum">
              <a:rPr lang="es-CL" noProof="0" smtClean="0"/>
              <a:pPr>
                <a:defRPr/>
              </a:pPr>
              <a:t>‹Nº›</a:t>
            </a:fld>
            <a:endParaRPr lang="es-CL" noProof="0"/>
          </a:p>
        </p:txBody>
      </p:sp>
    </p:spTree>
    <p:extLst>
      <p:ext uri="{BB962C8B-B14F-4D97-AF65-F5344CB8AC3E}">
        <p14:creationId xmlns:p14="http://schemas.microsoft.com/office/powerpoint/2010/main" val="6542766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2" r:id="rId1"/>
    <p:sldLayoutId id="2147483703" r:id="rId2"/>
    <p:sldLayoutId id="2147483704" r:id="rId3"/>
    <p:sldLayoutId id="2147483705" r:id="rId4"/>
    <p:sldLayoutId id="2147483757" r:id="rId5"/>
    <p:sldLayoutId id="2147483706" r:id="rId6"/>
    <p:sldLayoutId id="2147483707" r:id="rId7"/>
    <p:sldLayoutId id="2147483708" r:id="rId8"/>
  </p:sldLayoutIdLst>
  <p:hf hdr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3600" kern="1200">
          <a:solidFill>
            <a:schemeClr val="tx1"/>
          </a:solidFill>
          <a:latin typeface="Bookman Old Style" charset="0"/>
          <a:ea typeface="Bookman Old Style" charset="0"/>
          <a:cs typeface="Bookman Old Style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Gill Sans MT" charset="0"/>
          <a:ea typeface="Gill Sans MT" charset="0"/>
          <a:cs typeface="Gill Sans MT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Gill Sans MT" charset="0"/>
          <a:ea typeface="Gill Sans MT" charset="0"/>
          <a:cs typeface="Gill Sans MT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Gill Sans MT" charset="0"/>
          <a:ea typeface="Gill Sans MT" charset="0"/>
          <a:cs typeface="Gill Sans MT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Gill Sans MT" charset="0"/>
          <a:ea typeface="Gill Sans MT" charset="0"/>
          <a:cs typeface="Gill Sans MT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Gill Sans MT" charset="0"/>
          <a:ea typeface="Gill Sans MT" charset="0"/>
          <a:cs typeface="Gill Sans MT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288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8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3.xml"/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12" Type="http://schemas.microsoft.com/office/2007/relationships/diagramDrawing" Target="../diagrams/drawing3.xml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4.xml"/><Relationship Id="rId6" Type="http://schemas.openxmlformats.org/officeDocument/2006/relationships/diagramColors" Target="../diagrams/colors2.xml"/><Relationship Id="rId11" Type="http://schemas.openxmlformats.org/officeDocument/2006/relationships/diagramColors" Target="../diagrams/colors3.xml"/><Relationship Id="rId5" Type="http://schemas.openxmlformats.org/officeDocument/2006/relationships/diagramQuickStyle" Target="../diagrams/quickStyle2.xml"/><Relationship Id="rId10" Type="http://schemas.openxmlformats.org/officeDocument/2006/relationships/diagramQuickStyle" Target="../diagrams/quickStyle3.xml"/><Relationship Id="rId4" Type="http://schemas.openxmlformats.org/officeDocument/2006/relationships/diagramLayout" Target="../diagrams/layout2.xml"/><Relationship Id="rId9" Type="http://schemas.openxmlformats.org/officeDocument/2006/relationships/diagramLayout" Target="../diagrams/layout3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1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s-CL" sz="2400" dirty="0"/>
              <a:t>Introducción a la Gestión de Calidad de Software</a:t>
            </a:r>
            <a:br>
              <a:rPr lang="es-CL" sz="2400" dirty="0"/>
            </a:br>
            <a:br>
              <a:rPr lang="es-CL" sz="2400" dirty="0"/>
            </a:br>
            <a:r>
              <a:rPr lang="es-CL" dirty="0"/>
              <a:t>Clase 1: Introducción</a:t>
            </a:r>
          </a:p>
        </p:txBody>
      </p:sp>
      <p:sp>
        <p:nvSpPr>
          <p:cNvPr id="3075" name="Rectangle 2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CL" dirty="0"/>
              <a:t>Dr. Pablo Straub</a:t>
            </a:r>
          </a:p>
          <a:p>
            <a:r>
              <a:rPr lang="es-CL" dirty="0"/>
              <a:t>Septiembre 2019</a:t>
            </a:r>
          </a:p>
        </p:txBody>
      </p:sp>
    </p:spTree>
  </p:cSld>
  <p:clrMapOvr>
    <a:masterClrMapping/>
  </p:clrMapOvr>
  <p:transition spd="med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/>
              <a:t>Evaluación del curso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79512" y="1628800"/>
            <a:ext cx="8784976" cy="5040560"/>
          </a:xfrm>
        </p:spPr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es-ES_tradnl" dirty="0"/>
              <a:t>Controles al final de cada clase (6 controles, se borran 2)</a:t>
            </a:r>
          </a:p>
          <a:p>
            <a:pPr marL="457200" indent="-457200">
              <a:buFont typeface="+mj-lt"/>
              <a:buAutoNum type="arabicPeriod"/>
            </a:pPr>
            <a:r>
              <a:rPr lang="es-ES_tradnl" dirty="0"/>
              <a:t>Trabajo en grupo</a:t>
            </a:r>
          </a:p>
          <a:p>
            <a:pPr marL="457200" indent="-457200">
              <a:buFont typeface="+mj-lt"/>
              <a:buAutoNum type="arabicPeriod"/>
            </a:pPr>
            <a:r>
              <a:rPr lang="es-ES_tradnl" dirty="0"/>
              <a:t>Examen final</a:t>
            </a:r>
          </a:p>
          <a:p>
            <a:pPr marL="0" indent="0">
              <a:buNone/>
            </a:pPr>
            <a:endParaRPr lang="es-ES_tradnl" dirty="0"/>
          </a:p>
          <a:p>
            <a:pPr marL="0" indent="0">
              <a:buNone/>
            </a:pPr>
            <a:r>
              <a:rPr lang="es-ES_tradnl" dirty="0"/>
              <a:t>Nota final = 20% × Controles + 40% × Trabajo + 40% × Examen</a:t>
            </a: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0BDDBD9-5CD3-45F3-80AE-704B15C07F06}" type="slidenum">
              <a:rPr lang="es-CL" noProof="0" smtClean="0"/>
              <a:pPr>
                <a:defRPr/>
              </a:pPr>
              <a:t>10</a:t>
            </a:fld>
            <a:endParaRPr lang="es-CL" noProof="0"/>
          </a:p>
        </p:txBody>
      </p:sp>
    </p:spTree>
    <p:extLst>
      <p:ext uri="{BB962C8B-B14F-4D97-AF65-F5344CB8AC3E}">
        <p14:creationId xmlns:p14="http://schemas.microsoft.com/office/powerpoint/2010/main" val="196130812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s-CL"/>
              <a:t>Trabajo del Curso</a:t>
            </a:r>
            <a:br>
              <a:rPr lang="es-CL"/>
            </a:br>
            <a:endParaRPr lang="es-CL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s-CL" sz="2400"/>
              <a:t>Proyecto de Mejora de un Proceso</a:t>
            </a:r>
          </a:p>
          <a:p>
            <a:r>
              <a:rPr lang="es-CL" sz="2400"/>
              <a:t>en un Ambiente Real</a:t>
            </a:r>
            <a:endParaRPr lang="en-US" sz="2400" dirty="0"/>
          </a:p>
        </p:txBody>
      </p:sp>
    </p:spTree>
  </p:cSld>
  <p:clrMapOvr>
    <a:masterClrMapping/>
  </p:clrMapOvr>
  <p:transition spd="med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5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CL"/>
              <a:t>Trabajo del curso:</a:t>
            </a:r>
            <a:br>
              <a:rPr lang="es-CL"/>
            </a:br>
            <a:r>
              <a:rPr lang="es-CL"/>
              <a:t>Proyecto de Mejora de un Proceso</a:t>
            </a:r>
          </a:p>
        </p:txBody>
      </p:sp>
      <p:sp>
        <p:nvSpPr>
          <p:cNvPr id="34819" name="Rectangle 6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CL" dirty="0"/>
              <a:t>Expectativa</a:t>
            </a:r>
          </a:p>
          <a:p>
            <a:pPr marL="457200" lvl="1" indent="0">
              <a:buNone/>
            </a:pPr>
            <a:r>
              <a:rPr lang="es-CL" dirty="0"/>
              <a:t>Mostrar cómo abordar un problema de calidad real, relevante y recurrente en forma efectiva y eficiente</a:t>
            </a:r>
          </a:p>
          <a:p>
            <a:pPr marL="0" indent="0">
              <a:buNone/>
            </a:pPr>
            <a:r>
              <a:rPr lang="es-CL" dirty="0"/>
              <a:t>Alcance</a:t>
            </a:r>
          </a:p>
          <a:p>
            <a:pPr marL="457200" lvl="1" indent="0">
              <a:buNone/>
            </a:pPr>
            <a:r>
              <a:rPr lang="es-CL" dirty="0"/>
              <a:t>Contexto y situación real</a:t>
            </a:r>
          </a:p>
          <a:p>
            <a:pPr marL="457200" lvl="1" indent="0">
              <a:buNone/>
            </a:pPr>
            <a:r>
              <a:rPr lang="es-ES" dirty="0"/>
              <a:t>Identificación de un problema</a:t>
            </a:r>
            <a:endParaRPr lang="es-CL" dirty="0"/>
          </a:p>
          <a:p>
            <a:pPr marL="457200" lvl="1" indent="0">
              <a:buNone/>
            </a:pPr>
            <a:r>
              <a:rPr lang="es-CL" dirty="0"/>
              <a:t>Posibles soluciones</a:t>
            </a:r>
          </a:p>
          <a:p>
            <a:pPr marL="457200" lvl="1" indent="0">
              <a:buNone/>
            </a:pPr>
            <a:r>
              <a:rPr lang="es-CL" dirty="0"/>
              <a:t>Plan de mejoras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F4B1FAA-A740-404F-BBC5-7C153B666279}" type="slidenum">
              <a:rPr lang="es-CL" noProof="0" smtClean="0"/>
              <a:pPr>
                <a:defRPr/>
              </a:pPr>
              <a:t>12</a:t>
            </a:fld>
            <a:endParaRPr lang="es-CL" noProof="0"/>
          </a:p>
        </p:txBody>
      </p:sp>
    </p:spTree>
  </p:cSld>
  <p:clrMapOvr>
    <a:masterClrMapping/>
  </p:clrMapOvr>
  <p:transition spd="med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CL"/>
              <a:t>Entregas</a:t>
            </a:r>
          </a:p>
        </p:txBody>
      </p:sp>
      <p:sp>
        <p:nvSpPr>
          <p:cNvPr id="34819" name="Rectangle 6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CL" dirty="0"/>
              <a:t>Entrega 0: </a:t>
            </a:r>
            <a:r>
              <a:rPr lang="es-CL" dirty="0">
                <a:solidFill>
                  <a:schemeClr val="accent1"/>
                </a:solidFill>
              </a:rPr>
              <a:t>0%</a:t>
            </a:r>
            <a:endParaRPr lang="es-CL" dirty="0"/>
          </a:p>
          <a:p>
            <a:pPr marL="457200" lvl="1" indent="0">
              <a:buNone/>
            </a:pPr>
            <a:r>
              <a:rPr lang="es-CL" dirty="0"/>
              <a:t>Grupo de trabajo</a:t>
            </a:r>
          </a:p>
          <a:p>
            <a:pPr marL="457200" lvl="1" indent="0">
              <a:buNone/>
            </a:pPr>
            <a:r>
              <a:rPr lang="es-CL" dirty="0"/>
              <a:t>Fecha: lunes 2 de septiembre </a:t>
            </a:r>
            <a:r>
              <a:rPr lang="es-CL" dirty="0">
                <a:solidFill>
                  <a:schemeClr val="accent1"/>
                </a:solidFill>
              </a:rPr>
              <a:t>¡próxima clase!</a:t>
            </a:r>
          </a:p>
          <a:p>
            <a:pPr marL="0" indent="0">
              <a:buNone/>
            </a:pPr>
            <a:r>
              <a:rPr lang="es-CL" dirty="0"/>
              <a:t>Entrega 1a: </a:t>
            </a:r>
            <a:r>
              <a:rPr lang="es-CL" dirty="0">
                <a:solidFill>
                  <a:schemeClr val="accent1"/>
                </a:solidFill>
              </a:rPr>
              <a:t>10%</a:t>
            </a:r>
            <a:endParaRPr lang="es-CL" dirty="0"/>
          </a:p>
          <a:p>
            <a:pPr marL="457200" lvl="1" indent="0">
              <a:buNone/>
            </a:pPr>
            <a:r>
              <a:rPr lang="es-CL" dirty="0"/>
              <a:t>Borrador de la Carta de Proyecto</a:t>
            </a:r>
            <a:r>
              <a:rPr lang="es-CL" dirty="0">
                <a:solidFill>
                  <a:schemeClr val="accent1"/>
                </a:solidFill>
              </a:rPr>
              <a:t> </a:t>
            </a:r>
            <a:endParaRPr lang="es-CL" dirty="0"/>
          </a:p>
          <a:p>
            <a:pPr marL="457200" lvl="1" indent="0">
              <a:buNone/>
            </a:pPr>
            <a:r>
              <a:rPr lang="es-CL" dirty="0"/>
              <a:t>Fecha: jueves 5 de septiembre</a:t>
            </a:r>
          </a:p>
          <a:p>
            <a:pPr marL="0" indent="0">
              <a:buNone/>
            </a:pPr>
            <a:r>
              <a:rPr lang="es-CL" dirty="0"/>
              <a:t>Entrega 1b: </a:t>
            </a:r>
            <a:r>
              <a:rPr lang="es-CL" dirty="0">
                <a:solidFill>
                  <a:schemeClr val="accent1"/>
                </a:solidFill>
              </a:rPr>
              <a:t>20%</a:t>
            </a:r>
            <a:endParaRPr lang="es-CL" dirty="0"/>
          </a:p>
          <a:p>
            <a:pPr marL="457200" lvl="1" indent="0">
              <a:buNone/>
            </a:pPr>
            <a:r>
              <a:rPr lang="es-CL" dirty="0"/>
              <a:t>Carta de Proyecto</a:t>
            </a:r>
            <a:r>
              <a:rPr lang="es-CL" dirty="0">
                <a:solidFill>
                  <a:schemeClr val="accent1"/>
                </a:solidFill>
              </a:rPr>
              <a:t> </a:t>
            </a:r>
            <a:endParaRPr lang="es-CL" dirty="0"/>
          </a:p>
          <a:p>
            <a:pPr marL="457200" lvl="1" indent="0">
              <a:buNone/>
            </a:pPr>
            <a:r>
              <a:rPr lang="es-CL" dirty="0"/>
              <a:t>Fecha: lunes 9 de septiembre</a:t>
            </a:r>
          </a:p>
          <a:p>
            <a:pPr marL="0" indent="0">
              <a:buNone/>
            </a:pPr>
            <a:r>
              <a:rPr lang="es-CL" dirty="0"/>
              <a:t>Entrega 2: </a:t>
            </a:r>
            <a:r>
              <a:rPr lang="es-CL" dirty="0">
                <a:solidFill>
                  <a:schemeClr val="accent1"/>
                </a:solidFill>
              </a:rPr>
              <a:t>70%</a:t>
            </a:r>
            <a:endParaRPr lang="es-CL" dirty="0"/>
          </a:p>
          <a:p>
            <a:pPr marL="457200" lvl="1" indent="0">
              <a:buNone/>
            </a:pPr>
            <a:r>
              <a:rPr lang="es-CL" dirty="0"/>
              <a:t>Plan de Proyecto</a:t>
            </a:r>
          </a:p>
          <a:p>
            <a:pPr marL="457200" lvl="1" indent="0">
              <a:buNone/>
            </a:pPr>
            <a:r>
              <a:rPr lang="es-CL" dirty="0"/>
              <a:t>Fecha: domingo 29 de septiembre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F4B1FAA-A740-404F-BBC5-7C153B666279}" type="slidenum">
              <a:rPr lang="es-CL" noProof="0" smtClean="0"/>
              <a:pPr>
                <a:defRPr/>
              </a:pPr>
              <a:t>13</a:t>
            </a:fld>
            <a:endParaRPr lang="es-CL" noProof="0"/>
          </a:p>
        </p:txBody>
      </p:sp>
    </p:spTree>
    <p:extLst>
      <p:ext uri="{BB962C8B-B14F-4D97-AF65-F5344CB8AC3E}">
        <p14:creationId xmlns:p14="http://schemas.microsoft.com/office/powerpoint/2010/main" val="770712434"/>
      </p:ext>
    </p:extLst>
  </p:cSld>
  <p:clrMapOvr>
    <a:masterClrMapping/>
  </p:clrMapOvr>
  <p:transition spd="med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20000"/>
              <a:lumOff val="80000"/>
            </a:schemeClr>
          </a:solidFill>
          <a:ln w="6350">
            <a:solidFill>
              <a:srgbClr val="C00000"/>
            </a:solidFill>
          </a:ln>
        </p:spPr>
        <p:txBody>
          <a:bodyPr>
            <a:normAutofit/>
          </a:bodyPr>
          <a:lstStyle/>
          <a:p>
            <a:r>
              <a:rPr lang="es-ES_tradnl" sz="2800" dirty="0">
                <a:latin typeface="Arial" charset="0"/>
                <a:ea typeface="Arial" charset="0"/>
                <a:cs typeface="Arial" charset="0"/>
              </a:rPr>
              <a:t>Carta de Proyecto: &lt;</a:t>
            </a:r>
            <a:r>
              <a:rPr lang="es-ES" sz="2800" dirty="0">
                <a:latin typeface="Arial" charset="0"/>
                <a:ea typeface="Arial" charset="0"/>
                <a:cs typeface="Arial" charset="0"/>
              </a:rPr>
              <a:t>Título del Proyecto&gt;</a:t>
            </a:r>
            <a:endParaRPr lang="es-ES_tradnl" sz="2800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1"/>
          </p:nvPr>
        </p:nvSpPr>
        <p:spPr>
          <a:xfrm>
            <a:off x="275422" y="1288160"/>
            <a:ext cx="4223426" cy="2572888"/>
          </a:xfrm>
          <a:solidFill>
            <a:schemeClr val="accent1">
              <a:lumMod val="20000"/>
              <a:lumOff val="8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txBody>
          <a:bodyPr/>
          <a:lstStyle/>
          <a:p>
            <a:pPr marL="0" indent="0" algn="ctr">
              <a:buNone/>
            </a:pPr>
            <a:r>
              <a:rPr lang="es-ES_tradnl" sz="1600" b="1" dirty="0">
                <a:latin typeface="Arial" charset="0"/>
                <a:ea typeface="Arial" charset="0"/>
                <a:cs typeface="Arial" charset="0"/>
              </a:rPr>
              <a:t>Objetivo</a:t>
            </a:r>
          </a:p>
          <a:p>
            <a:endParaRPr lang="es-ES_tradnl" sz="1600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7" name="Marcador de contenido 6"/>
          <p:cNvSpPr>
            <a:spLocks noGrp="1"/>
          </p:cNvSpPr>
          <p:nvPr>
            <p:ph sz="quarter" idx="2"/>
          </p:nvPr>
        </p:nvSpPr>
        <p:spPr>
          <a:xfrm>
            <a:off x="4632198" y="1285112"/>
            <a:ext cx="4258414" cy="2572888"/>
          </a:xfrm>
          <a:solidFill>
            <a:schemeClr val="accent1">
              <a:lumMod val="20000"/>
              <a:lumOff val="8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s-ES_tradnl" sz="1600" b="1" dirty="0">
                <a:latin typeface="Arial" charset="0"/>
                <a:ea typeface="Arial" charset="0"/>
                <a:cs typeface="Arial" charset="0"/>
              </a:rPr>
              <a:t>Valor de Negocio</a:t>
            </a:r>
          </a:p>
          <a:p>
            <a:endParaRPr lang="es-ES_tradnl" sz="1600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8" name="Marcador de contenido 7"/>
          <p:cNvSpPr>
            <a:spLocks noGrp="1"/>
          </p:cNvSpPr>
          <p:nvPr>
            <p:ph sz="quarter" idx="13"/>
          </p:nvPr>
        </p:nvSpPr>
        <p:spPr>
          <a:xfrm>
            <a:off x="277290" y="3952456"/>
            <a:ext cx="4223426" cy="2719952"/>
          </a:xfrm>
          <a:solidFill>
            <a:schemeClr val="accent1">
              <a:lumMod val="20000"/>
              <a:lumOff val="8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txBody>
          <a:bodyPr/>
          <a:lstStyle/>
          <a:p>
            <a:pPr marL="0" indent="0" algn="ctr">
              <a:buNone/>
            </a:pPr>
            <a:r>
              <a:rPr lang="es-ES_tradnl" sz="1600" b="1" dirty="0">
                <a:latin typeface="Arial" charset="0"/>
                <a:ea typeface="Arial" charset="0"/>
                <a:cs typeface="Arial" charset="0"/>
              </a:rPr>
              <a:t>Métricas</a:t>
            </a:r>
          </a:p>
          <a:p>
            <a:pPr marL="0" indent="0">
              <a:buNone/>
            </a:pPr>
            <a:r>
              <a:rPr lang="es-ES" sz="1600" dirty="0">
                <a:latin typeface="Arial" charset="0"/>
                <a:ea typeface="Arial" charset="0"/>
                <a:cs typeface="Arial" charset="0"/>
              </a:rPr>
              <a:t>Métrica principal</a:t>
            </a:r>
          </a:p>
          <a:p>
            <a:pPr marL="457200" lvl="1" indent="0">
              <a:buNone/>
            </a:pPr>
            <a:endParaRPr lang="es-ES" sz="1600" dirty="0">
              <a:latin typeface="Arial" charset="0"/>
              <a:ea typeface="Arial" charset="0"/>
              <a:cs typeface="Arial" charset="0"/>
            </a:endParaRPr>
          </a:p>
          <a:p>
            <a:pPr marL="457200" lvl="1" indent="0">
              <a:buNone/>
            </a:pPr>
            <a:endParaRPr lang="es-ES" sz="1600" dirty="0">
              <a:latin typeface="Arial" charset="0"/>
              <a:ea typeface="Arial" charset="0"/>
              <a:cs typeface="Arial" charset="0"/>
            </a:endParaRPr>
          </a:p>
          <a:p>
            <a:pPr marL="0" indent="0">
              <a:buNone/>
            </a:pPr>
            <a:r>
              <a:rPr lang="es-ES" sz="1600" dirty="0">
                <a:latin typeface="Arial" charset="0"/>
                <a:ea typeface="Arial" charset="0"/>
                <a:cs typeface="Arial" charset="0"/>
              </a:rPr>
              <a:t>Métrica secundaria</a:t>
            </a:r>
          </a:p>
          <a:p>
            <a:pPr marL="457200" lvl="1" indent="0">
              <a:buNone/>
            </a:pPr>
            <a:endParaRPr lang="es-ES_tradnl" sz="1600" dirty="0">
              <a:latin typeface="Arial" charset="0"/>
              <a:ea typeface="Arial" charset="0"/>
              <a:cs typeface="Arial" charset="0"/>
            </a:endParaRPr>
          </a:p>
          <a:p>
            <a:pPr marL="457200" lvl="1" indent="0">
              <a:buNone/>
            </a:pPr>
            <a:endParaRPr lang="es-ES_tradnl" sz="1600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9" name="Marcador de contenido 8"/>
          <p:cNvSpPr>
            <a:spLocks noGrp="1"/>
          </p:cNvSpPr>
          <p:nvPr>
            <p:ph sz="quarter" idx="14"/>
          </p:nvPr>
        </p:nvSpPr>
        <p:spPr>
          <a:xfrm>
            <a:off x="4634066" y="3949408"/>
            <a:ext cx="4258414" cy="2719952"/>
          </a:xfrm>
          <a:solidFill>
            <a:schemeClr val="accent1">
              <a:lumMod val="20000"/>
              <a:lumOff val="8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txBody>
          <a:bodyPr/>
          <a:lstStyle/>
          <a:p>
            <a:pPr marL="0" indent="0" algn="ctr">
              <a:buNone/>
            </a:pPr>
            <a:r>
              <a:rPr lang="es-ES_tradnl" sz="1600" b="1" dirty="0">
                <a:latin typeface="Arial" charset="0"/>
                <a:ea typeface="Arial" charset="0"/>
                <a:cs typeface="Arial" charset="0"/>
              </a:rPr>
              <a:t>Alcance</a:t>
            </a:r>
          </a:p>
          <a:p>
            <a:pPr marL="0" indent="0">
              <a:buNone/>
            </a:pPr>
            <a:r>
              <a:rPr lang="es-ES_tradnl" sz="1600" dirty="0">
                <a:latin typeface="Arial" charset="0"/>
                <a:ea typeface="Arial" charset="0"/>
                <a:cs typeface="Arial" charset="0"/>
              </a:rPr>
              <a:t>Proyecto es</a:t>
            </a:r>
          </a:p>
          <a:p>
            <a:pPr marL="457200" lvl="1" indent="0">
              <a:buNone/>
            </a:pPr>
            <a:endParaRPr lang="es-ES_tradnl" sz="1600" dirty="0">
              <a:latin typeface="Arial" charset="0"/>
              <a:ea typeface="Arial" charset="0"/>
              <a:cs typeface="Arial" charset="0"/>
            </a:endParaRPr>
          </a:p>
          <a:p>
            <a:pPr marL="457200" lvl="1" indent="0">
              <a:buNone/>
            </a:pPr>
            <a:endParaRPr lang="es-ES_tradnl" sz="1600" dirty="0">
              <a:latin typeface="Arial" charset="0"/>
              <a:ea typeface="Arial" charset="0"/>
              <a:cs typeface="Arial" charset="0"/>
            </a:endParaRPr>
          </a:p>
          <a:p>
            <a:pPr marL="0" indent="0">
              <a:buNone/>
            </a:pPr>
            <a:r>
              <a:rPr lang="es-ES_tradnl" sz="1600" dirty="0">
                <a:latin typeface="Arial" charset="0"/>
                <a:ea typeface="Arial" charset="0"/>
                <a:cs typeface="Arial" charset="0"/>
              </a:rPr>
              <a:t>Proyecto no es</a:t>
            </a:r>
          </a:p>
          <a:p>
            <a:pPr marL="457200" lvl="1" indent="0">
              <a:buNone/>
            </a:pPr>
            <a:endParaRPr lang="es-ES_tradnl" sz="1600" dirty="0">
              <a:latin typeface="Arial" charset="0"/>
              <a:ea typeface="Arial" charset="0"/>
              <a:cs typeface="Arial" charset="0"/>
            </a:endParaRPr>
          </a:p>
          <a:p>
            <a:pPr marL="457200" lvl="1" indent="0">
              <a:buNone/>
            </a:pPr>
            <a:endParaRPr lang="es-ES_tradnl" sz="1600" dirty="0">
              <a:latin typeface="Arial" charset="0"/>
              <a:ea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324999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CL"/>
              <a:t>Entrega 2: Plan de Proyecto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s-CL" dirty="0"/>
              <a:t>Describir un contexto organizacional real que trabaja en inform</a:t>
            </a:r>
            <a:r>
              <a:rPr lang="es-ES" dirty="0"/>
              <a:t>ática</a:t>
            </a:r>
            <a:endParaRPr lang="es-CL" dirty="0"/>
          </a:p>
          <a:p>
            <a:pPr marL="457200" lvl="1" indent="0">
              <a:buNone/>
            </a:pPr>
            <a:r>
              <a:rPr lang="es-CL" dirty="0"/>
              <a:t>Objetivos organizacionales</a:t>
            </a:r>
          </a:p>
          <a:p>
            <a:pPr marL="457200" lvl="1" indent="0">
              <a:buNone/>
            </a:pPr>
            <a:r>
              <a:rPr lang="es-CL" dirty="0"/>
              <a:t>Métodos usados y variabilidad</a:t>
            </a:r>
          </a:p>
          <a:p>
            <a:pPr marL="0" indent="0">
              <a:buNone/>
            </a:pPr>
            <a:r>
              <a:rPr lang="es-CL" dirty="0"/>
              <a:t>Identificar problemas recurrentes en los proyectos</a:t>
            </a:r>
          </a:p>
          <a:p>
            <a:pPr marL="0" indent="0">
              <a:buNone/>
            </a:pPr>
            <a:r>
              <a:rPr lang="es-CL" dirty="0"/>
              <a:t>Elegir y definir un problema a resolver</a:t>
            </a:r>
          </a:p>
          <a:p>
            <a:pPr marL="0" indent="0">
              <a:buNone/>
            </a:pPr>
            <a:r>
              <a:rPr lang="es-CL" dirty="0"/>
              <a:t>Métodos o técnicas o herramientas a usar: elegir, justificar</a:t>
            </a:r>
          </a:p>
          <a:p>
            <a:pPr marL="0" indent="0">
              <a:buNone/>
            </a:pPr>
            <a:r>
              <a:rPr lang="es-CL" dirty="0"/>
              <a:t>Plan de cambio</a:t>
            </a:r>
          </a:p>
          <a:p>
            <a:pPr marL="457200" lvl="1" indent="0">
              <a:buNone/>
            </a:pPr>
            <a:r>
              <a:rPr lang="es-CL" dirty="0"/>
              <a:t>Cómo introducir el cambio</a:t>
            </a:r>
          </a:p>
          <a:p>
            <a:pPr marL="457200" lvl="1" indent="0">
              <a:buNone/>
            </a:pPr>
            <a:r>
              <a:rPr lang="es-CL" dirty="0"/>
              <a:t>Aspectos técnicos y culturales</a:t>
            </a:r>
          </a:p>
          <a:p>
            <a:pPr marL="457200" lvl="1" indent="0">
              <a:buNone/>
            </a:pPr>
            <a:r>
              <a:rPr lang="es-CL" dirty="0"/>
              <a:t>Entrenamiento</a:t>
            </a:r>
          </a:p>
          <a:p>
            <a:pPr marL="457200" lvl="1" indent="0">
              <a:buNone/>
            </a:pPr>
            <a:r>
              <a:rPr lang="es-CL" dirty="0"/>
              <a:t>Gestión de riesgos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F4B1FAA-A740-404F-BBC5-7C153B666279}" type="slidenum">
              <a:rPr lang="es-CL" noProof="0" smtClean="0"/>
              <a:pPr>
                <a:defRPr/>
              </a:pPr>
              <a:t>15</a:t>
            </a:fld>
            <a:endParaRPr lang="es-CL" noProof="0"/>
          </a:p>
        </p:txBody>
      </p:sp>
    </p:spTree>
  </p:cSld>
  <p:clrMapOvr>
    <a:masterClrMapping/>
  </p:clrMapOvr>
  <p:transition spd="med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_tradnl" dirty="0"/>
              <a:t>Contenido del Plan de Proyecto 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half" idx="1"/>
          </p:nvPr>
        </p:nvSpPr>
        <p:spPr>
          <a:solidFill>
            <a:schemeClr val="accent1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ES_tradnl" dirty="0"/>
              <a:t>1 Introducción</a:t>
            </a:r>
            <a:endParaRPr lang="es-ES" dirty="0"/>
          </a:p>
          <a:p>
            <a:pPr marL="274320" lvl="1" indent="0">
              <a:buNone/>
            </a:pPr>
            <a:r>
              <a:rPr lang="es-ES_tradnl" dirty="0"/>
              <a:t>1.1 Contexto general</a:t>
            </a:r>
          </a:p>
          <a:p>
            <a:pPr marL="274320" lvl="1" indent="0">
              <a:buNone/>
            </a:pPr>
            <a:r>
              <a:rPr lang="es-ES_tradnl" dirty="0"/>
              <a:t>1.2 Objetivos organización</a:t>
            </a:r>
          </a:p>
          <a:p>
            <a:pPr marL="274320" lvl="1" indent="0">
              <a:buNone/>
            </a:pPr>
            <a:r>
              <a:rPr lang="es-ES_tradnl" dirty="0"/>
              <a:t>1.3 Métodos usados</a:t>
            </a:r>
          </a:p>
          <a:p>
            <a:pPr marL="0" indent="0">
              <a:buNone/>
            </a:pPr>
            <a:r>
              <a:rPr lang="es-ES_tradnl" dirty="0"/>
              <a:t>2 Problemas recurrentes</a:t>
            </a:r>
          </a:p>
          <a:p>
            <a:pPr marL="274320" lvl="1" indent="0">
              <a:buNone/>
            </a:pPr>
            <a:r>
              <a:rPr lang="es-ES_tradnl" dirty="0"/>
              <a:t>2.1 Algunos problemas</a:t>
            </a:r>
          </a:p>
          <a:p>
            <a:pPr marL="274320" lvl="1" indent="0">
              <a:buNone/>
            </a:pPr>
            <a:r>
              <a:rPr lang="es-ES_tradnl" dirty="0"/>
              <a:t>2.2 Priorización</a:t>
            </a:r>
            <a:r>
              <a:rPr lang="es-ES" dirty="0"/>
              <a:t> de problemas</a:t>
            </a:r>
          </a:p>
          <a:p>
            <a:pPr marL="274320" lvl="1" indent="0">
              <a:buNone/>
            </a:pPr>
            <a:r>
              <a:rPr lang="es-ES" dirty="0"/>
              <a:t>2.3 Objetivo</a:t>
            </a:r>
          </a:p>
          <a:p>
            <a:pPr marL="274320" lvl="1" indent="0">
              <a:buNone/>
            </a:pPr>
            <a:r>
              <a:rPr lang="es-ES" dirty="0"/>
              <a:t>2.4 Métricas</a:t>
            </a:r>
          </a:p>
          <a:p>
            <a:pPr marL="274320" lvl="1" indent="0">
              <a:buNone/>
            </a:pPr>
            <a:r>
              <a:rPr lang="es-ES" dirty="0"/>
              <a:t>2.5 Alcance</a:t>
            </a:r>
            <a:endParaRPr lang="es-ES_tradnl" dirty="0"/>
          </a:p>
        </p:txBody>
      </p:sp>
      <p:sp>
        <p:nvSpPr>
          <p:cNvPr id="14" name="Marcador de contenido 13"/>
          <p:cNvSpPr>
            <a:spLocks noGrp="1"/>
          </p:cNvSpPr>
          <p:nvPr>
            <p:ph sz="half" idx="2"/>
          </p:nvPr>
        </p:nvSpPr>
        <p:spPr>
          <a:solidFill>
            <a:schemeClr val="accent1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ES_tradnl" dirty="0"/>
              <a:t>3. Solución</a:t>
            </a:r>
            <a:endParaRPr lang="es-ES" dirty="0"/>
          </a:p>
          <a:p>
            <a:pPr marL="274320" lvl="1" indent="0">
              <a:buNone/>
            </a:pPr>
            <a:r>
              <a:rPr lang="es-ES_tradnl" dirty="0"/>
              <a:t>3.1 Métodos Posibles *</a:t>
            </a:r>
          </a:p>
          <a:p>
            <a:pPr marL="274320" lvl="1" indent="0">
              <a:buNone/>
            </a:pPr>
            <a:r>
              <a:rPr lang="es-ES_tradnl" dirty="0"/>
              <a:t>3.2 Aplicabilidad *</a:t>
            </a:r>
          </a:p>
          <a:p>
            <a:pPr marL="274320" lvl="1" indent="0">
              <a:buNone/>
            </a:pPr>
            <a:r>
              <a:rPr lang="es-ES_tradnl" dirty="0"/>
              <a:t>3.3 Propuesta de Mejora *</a:t>
            </a:r>
          </a:p>
          <a:p>
            <a:pPr marL="0" indent="0">
              <a:buNone/>
            </a:pPr>
            <a:r>
              <a:rPr lang="es-ES_tradnl" dirty="0"/>
              <a:t>4. Plan de implantación</a:t>
            </a:r>
            <a:endParaRPr lang="es-ES" dirty="0"/>
          </a:p>
          <a:p>
            <a:pPr marL="274320" lvl="1" indent="0">
              <a:buNone/>
            </a:pPr>
            <a:r>
              <a:rPr lang="es-ES_tradnl" dirty="0"/>
              <a:t>4.1 Aspectos técnicos</a:t>
            </a:r>
          </a:p>
          <a:p>
            <a:pPr marL="274320" lvl="1" indent="0">
              <a:buNone/>
            </a:pPr>
            <a:r>
              <a:rPr lang="es-ES_tradnl" dirty="0"/>
              <a:t>4.2 Aspectos culturales</a:t>
            </a:r>
          </a:p>
          <a:p>
            <a:pPr marL="274320" lvl="1" indent="0">
              <a:buNone/>
            </a:pPr>
            <a:r>
              <a:rPr lang="es-ES_tradnl" dirty="0"/>
              <a:t>4.3 Entrenamiento</a:t>
            </a:r>
          </a:p>
          <a:p>
            <a:pPr marL="274320" lvl="1" indent="0">
              <a:buNone/>
            </a:pPr>
            <a:r>
              <a:rPr lang="es-ES_tradnl" dirty="0"/>
              <a:t>4.4 Gestión de riesgos</a:t>
            </a:r>
          </a:p>
          <a:p>
            <a:pPr marL="0" indent="0">
              <a:buNone/>
            </a:pPr>
            <a:endParaRPr lang="es-ES_tradnl" dirty="0"/>
          </a:p>
          <a:p>
            <a:pPr marL="274320" lvl="1" indent="0">
              <a:buNone/>
            </a:pPr>
            <a:r>
              <a:rPr lang="es-ES_tradnl" dirty="0"/>
              <a:t>* Doble puntaje</a:t>
            </a:r>
          </a:p>
          <a:p>
            <a:endParaRPr lang="es-ES_tradnl" dirty="0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B1FAA-A740-404F-BBC5-7C153B666279}" type="slidenum">
              <a:rPr lang="es-CL" noProof="0" smtClean="0"/>
              <a:pPr/>
              <a:t>16</a:t>
            </a:fld>
            <a:endParaRPr lang="es-CL" noProof="0"/>
          </a:p>
        </p:txBody>
      </p:sp>
    </p:spTree>
    <p:extLst>
      <p:ext uri="{BB962C8B-B14F-4D97-AF65-F5344CB8AC3E}">
        <p14:creationId xmlns:p14="http://schemas.microsoft.com/office/powerpoint/2010/main" val="34879755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1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s-CL"/>
              <a:t>Conceptos de Calidad </a:t>
            </a:r>
            <a:br>
              <a:rPr lang="es-CL"/>
            </a:br>
            <a:r>
              <a:rPr lang="es-CL"/>
              <a:t>de Software</a:t>
            </a:r>
          </a:p>
        </p:txBody>
      </p:sp>
      <p:sp>
        <p:nvSpPr>
          <p:cNvPr id="13315" name="Rectangle 2"/>
          <p:cNvSpPr>
            <a:spLocks noGrp="1" noChangeArrowheads="1"/>
          </p:cNvSpPr>
          <p:nvPr>
            <p:ph type="subTitle" idx="1"/>
          </p:nvPr>
        </p:nvSpPr>
        <p:spPr bwMode="auto"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45720" tIns="46800" rIns="45720" bIns="46800">
            <a:normAutofit/>
          </a:bodyPr>
          <a:lstStyle/>
          <a:p>
            <a:pPr marL="0" indent="0" algn="ctr" eaLnBrk="1" hangingPunct="1">
              <a:lnSpc>
                <a:spcPct val="93000"/>
              </a:lnSpc>
              <a:buFont typeface="Wingdings" pitchFamily="2" charset="2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s-CL"/>
              <a:t>Principios y definiciones</a:t>
            </a:r>
          </a:p>
          <a:p>
            <a:pPr marL="0" indent="0" algn="ctr" eaLnBrk="1" hangingPunct="1">
              <a:buFont typeface="Wingdings" pitchFamily="2" charset="2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s-CL"/>
              <a:t>Por qué calidad</a:t>
            </a:r>
          </a:p>
          <a:p>
            <a:pPr marL="0" indent="0" algn="ctr" eaLnBrk="1" hangingPunct="1">
              <a:buFont typeface="Wingdings" pitchFamily="2" charset="2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s-CL"/>
              <a:t>Tipos de problemas</a:t>
            </a:r>
          </a:p>
        </p:txBody>
      </p:sp>
    </p:spTree>
  </p:cSld>
  <p:clrMapOvr>
    <a:masterClrMapping/>
  </p:clrMapOvr>
  <p:transition spd="med"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5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CL"/>
              <a:t>Ideas relevantes sobre la calidad del software</a:t>
            </a:r>
          </a:p>
        </p:txBody>
      </p:sp>
      <p:sp>
        <p:nvSpPr>
          <p:cNvPr id="14339" name="Rectangle 6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CL" dirty="0"/>
              <a:t>La calidad es la clave del éxito en el negocio del software</a:t>
            </a:r>
          </a:p>
          <a:p>
            <a:pPr marL="457200" lvl="1" indent="0">
              <a:buNone/>
            </a:pPr>
            <a:r>
              <a:rPr lang="es-CL" dirty="0"/>
              <a:t>Para mejorar la productividad hay que mejorar la calidad</a:t>
            </a:r>
          </a:p>
          <a:p>
            <a:pPr marL="457200" lvl="1" indent="0">
              <a:buNone/>
            </a:pPr>
            <a:r>
              <a:rPr lang="es-CL" dirty="0"/>
              <a:t>La calidad del soporte es tan importante como la calidad del producto</a:t>
            </a:r>
          </a:p>
          <a:p>
            <a:pPr marL="0" indent="0">
              <a:buNone/>
            </a:pPr>
            <a:r>
              <a:rPr lang="es-CL" dirty="0"/>
              <a:t>Para mejorar la calidad del producto hay que mejorar la calidad del proceso</a:t>
            </a:r>
          </a:p>
          <a:p>
            <a:pPr marL="457200" lvl="1" indent="0">
              <a:buNone/>
            </a:pPr>
            <a:r>
              <a:rPr lang="es-CL" dirty="0"/>
              <a:t>La mejora de los procesos requiere apoyo de la gerencia</a:t>
            </a:r>
          </a:p>
          <a:p>
            <a:pPr marL="457200" lvl="1" indent="0">
              <a:buNone/>
            </a:pPr>
            <a:r>
              <a:rPr lang="es-CL" dirty="0"/>
              <a:t>La gestión es tanto o más importante que la tecnología</a:t>
            </a:r>
          </a:p>
          <a:p>
            <a:pPr marL="0" indent="0">
              <a:buNone/>
            </a:pPr>
            <a:r>
              <a:rPr lang="es-CL" dirty="0"/>
              <a:t>Modelos de calidad como SEI CMMI o ISO 9001 son buenos para guiar el proceso y definir una meta objetiva; la alternativa son mejoras continuas sin control central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F4B1FAA-A740-404F-BBC5-7C153B666279}" type="slidenum">
              <a:rPr lang="es-CL" noProof="0" smtClean="0"/>
              <a:pPr>
                <a:defRPr/>
              </a:pPr>
              <a:t>18</a:t>
            </a:fld>
            <a:endParaRPr lang="es-CL" noProof="0"/>
          </a:p>
        </p:txBody>
      </p:sp>
    </p:spTree>
  </p:cSld>
  <p:clrMapOvr>
    <a:masterClrMapping/>
  </p:clrMapOvr>
  <p:transition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CL"/>
              <a:t>Principios de calidad de software</a:t>
            </a:r>
          </a:p>
        </p:txBody>
      </p:sp>
      <p:sp>
        <p:nvSpPr>
          <p:cNvPr id="15363" name="Rectangle 2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s-CL" dirty="0"/>
              <a:t>Prevenga defectos en vez de corregirlos</a:t>
            </a:r>
          </a:p>
          <a:p>
            <a:r>
              <a:rPr lang="es-CL" dirty="0"/>
              <a:t>Detecte y corrija los defectos lo antes posible</a:t>
            </a:r>
          </a:p>
          <a:p>
            <a:r>
              <a:rPr lang="es-CL" dirty="0"/>
              <a:t>Determine y elimine las causas de los defectos</a:t>
            </a:r>
          </a:p>
          <a:p>
            <a:r>
              <a:rPr lang="es-CL" dirty="0"/>
              <a:t>Audite el trabajo en cuanto al uso de prácticas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F4B1FAA-A740-404F-BBC5-7C153B666279}" type="slidenum">
              <a:rPr lang="es-CL" noProof="0" smtClean="0"/>
              <a:pPr>
                <a:defRPr/>
              </a:pPr>
              <a:t>19</a:t>
            </a:fld>
            <a:endParaRPr lang="es-CL" noProof="0"/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9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CL"/>
              <a:t>Presentaciones</a:t>
            </a:r>
          </a:p>
        </p:txBody>
      </p:sp>
      <p:sp>
        <p:nvSpPr>
          <p:cNvPr id="4099" name="Rectangle 10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CL" dirty="0"/>
              <a:t>Nombre</a:t>
            </a:r>
          </a:p>
          <a:p>
            <a:pPr marL="0" indent="0">
              <a:buNone/>
            </a:pPr>
            <a:r>
              <a:rPr lang="es-CL" dirty="0"/>
              <a:t>Actividad/trabajo</a:t>
            </a:r>
          </a:p>
          <a:p>
            <a:pPr marL="0" indent="0">
              <a:buNone/>
            </a:pPr>
            <a:r>
              <a:rPr lang="es-CL" dirty="0"/>
              <a:t>Años de experiencia</a:t>
            </a:r>
          </a:p>
          <a:p>
            <a:pPr marL="0" indent="0">
              <a:buNone/>
            </a:pPr>
            <a:r>
              <a:rPr lang="es-CL" dirty="0"/>
              <a:t>Qué espero de este curso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F4B1FAA-A740-404F-BBC5-7C153B666279}" type="slidenum">
              <a:rPr lang="es-CL" noProof="0" smtClean="0"/>
              <a:pPr>
                <a:defRPr/>
              </a:pPr>
              <a:t>2</a:t>
            </a:fld>
            <a:endParaRPr lang="es-CL" noProof="0"/>
          </a:p>
        </p:txBody>
      </p:sp>
      <p:sp>
        <p:nvSpPr>
          <p:cNvPr id="2" name="CuadroTexto 1"/>
          <p:cNvSpPr txBox="1"/>
          <p:nvPr/>
        </p:nvSpPr>
        <p:spPr>
          <a:xfrm>
            <a:off x="2195736" y="4869160"/>
            <a:ext cx="3302507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dirty="0">
                <a:solidFill>
                  <a:schemeClr val="tx1"/>
                </a:solidFill>
                <a:latin typeface="Gill Sans MT" charset="0"/>
              </a:rPr>
              <a:t>pablo.straub@gmail.com</a:t>
            </a:r>
          </a:p>
          <a:p>
            <a:r>
              <a:rPr lang="es-ES_tradnl" dirty="0">
                <a:solidFill>
                  <a:schemeClr val="tx1"/>
                </a:solidFill>
                <a:latin typeface="Gill Sans MT" charset="0"/>
              </a:rPr>
              <a:t>+56 9 9827 7438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CL"/>
              <a:t>Principios de gestión de software</a:t>
            </a:r>
          </a:p>
        </p:txBody>
      </p:sp>
      <p:sp>
        <p:nvSpPr>
          <p:cNvPr id="16387" name="Rectangle 6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s-CL" dirty="0"/>
              <a:t>Defina roles, responsabilidades y procedimientos</a:t>
            </a:r>
          </a:p>
          <a:p>
            <a:r>
              <a:rPr lang="es-CL" dirty="0"/>
              <a:t>Planifique el trabajo con detalle, a partir de los requisitos de software</a:t>
            </a:r>
          </a:p>
          <a:p>
            <a:r>
              <a:rPr lang="es-CL" dirty="0"/>
              <a:t>Haga un seguimiento de la ejecución de los planes y tome medidas correctivas si es necesario</a:t>
            </a:r>
          </a:p>
          <a:p>
            <a:pPr marL="457200" lvl="1" indent="0">
              <a:buNone/>
            </a:pPr>
            <a:r>
              <a:rPr lang="es-CL" dirty="0"/>
              <a:t>Es malo estar atrasado: es peor no saberlo</a:t>
            </a:r>
          </a:p>
          <a:p>
            <a:r>
              <a:rPr lang="es-CL" dirty="0"/>
              <a:t>Refine los planes mientras avanza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F4B1FAA-A740-404F-BBC5-7C153B666279}" type="slidenum">
              <a:rPr lang="es-CL" noProof="0" smtClean="0"/>
              <a:pPr>
                <a:defRPr/>
              </a:pPr>
              <a:t>20</a:t>
            </a:fld>
            <a:endParaRPr lang="es-CL" noProof="0"/>
          </a:p>
        </p:txBody>
      </p:sp>
      <p:sp>
        <p:nvSpPr>
          <p:cNvPr id="2" name="CuadroTexto 1"/>
          <p:cNvSpPr txBox="1"/>
          <p:nvPr/>
        </p:nvSpPr>
        <p:spPr>
          <a:xfrm>
            <a:off x="470363" y="5229200"/>
            <a:ext cx="8206093" cy="830997"/>
          </a:xfrm>
          <a:prstGeom prst="rect">
            <a:avLst/>
          </a:prstGeom>
          <a:solidFill>
            <a:srgbClr val="FFFF99"/>
          </a:solidFill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es-ES_tradnl" dirty="0">
                <a:solidFill>
                  <a:schemeClr val="accent1">
                    <a:lumMod val="50000"/>
                  </a:schemeClr>
                </a:solidFill>
              </a:rPr>
              <a:t>Estos principios son válidos en una gestión rigurosa de proyectos</a:t>
            </a:r>
          </a:p>
          <a:p>
            <a:r>
              <a:rPr lang="es-ES_tradnl" dirty="0">
                <a:solidFill>
                  <a:schemeClr val="accent1">
                    <a:lumMod val="50000"/>
                  </a:schemeClr>
                </a:solidFill>
              </a:rPr>
              <a:t>Algunos no son tan válidos si se usan métodos ágiles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CL"/>
              <a:t>Ingeniería de Software</a:t>
            </a:r>
          </a:p>
        </p:txBody>
      </p:sp>
      <p:sp>
        <p:nvSpPr>
          <p:cNvPr id="17411" name="Rectangle 8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CL" dirty="0"/>
              <a:t>“Es un proceso definido paso a paso que facilita la especificación,  el diseño, la realización y las pruebas de una solución de software para un conjunto de requisitos explícitos, de modo eficaz y eficiente.”</a:t>
            </a:r>
          </a:p>
          <a:p>
            <a:endParaRPr lang="es-CL" dirty="0"/>
          </a:p>
          <a:p>
            <a:pPr marL="0" indent="0">
              <a:buNone/>
            </a:pPr>
            <a:r>
              <a:rPr lang="es-CL" dirty="0"/>
              <a:t>Esto requiere que antes de empezar se tenga</a:t>
            </a:r>
          </a:p>
          <a:p>
            <a:pPr lvl="1"/>
            <a:r>
              <a:rPr lang="es-CL" dirty="0"/>
              <a:t>objetivos claros</a:t>
            </a:r>
          </a:p>
          <a:p>
            <a:pPr lvl="1"/>
            <a:r>
              <a:rPr lang="es-CL" dirty="0"/>
              <a:t>planes para lograr los objetivos</a:t>
            </a:r>
          </a:p>
          <a:p>
            <a:pPr lvl="1"/>
            <a:r>
              <a:rPr lang="es-CL" dirty="0"/>
              <a:t>procedimientos que implementan los planes</a:t>
            </a:r>
          </a:p>
          <a:p>
            <a:pPr lvl="1"/>
            <a:r>
              <a:rPr lang="es-CL" dirty="0"/>
              <a:t>un ambiente conducente al logro de los objetivos</a:t>
            </a:r>
          </a:p>
          <a:p>
            <a:pPr marL="0" indent="0">
              <a:buNone/>
            </a:pPr>
            <a:r>
              <a:rPr lang="es-CL" dirty="0"/>
              <a:t>Los procesos son fundamentales para lograr calidad repetible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F4B1FAA-A740-404F-BBC5-7C153B666279}" type="slidenum">
              <a:rPr lang="es-CL" noProof="0" smtClean="0"/>
              <a:pPr>
                <a:defRPr/>
              </a:pPr>
              <a:t>21</a:t>
            </a:fld>
            <a:endParaRPr lang="es-CL" noProof="0"/>
          </a:p>
        </p:txBody>
      </p:sp>
      <p:sp>
        <p:nvSpPr>
          <p:cNvPr id="7" name="CuadroTexto 6"/>
          <p:cNvSpPr txBox="1"/>
          <p:nvPr/>
        </p:nvSpPr>
        <p:spPr>
          <a:xfrm>
            <a:off x="470363" y="5877272"/>
            <a:ext cx="8005718" cy="830997"/>
          </a:xfrm>
          <a:prstGeom prst="rect">
            <a:avLst/>
          </a:prstGeom>
          <a:solidFill>
            <a:srgbClr val="FFFF99"/>
          </a:solidFill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es-ES_tradnl" dirty="0">
                <a:solidFill>
                  <a:schemeClr val="accent1">
                    <a:lumMod val="50000"/>
                  </a:schemeClr>
                </a:solidFill>
              </a:rPr>
              <a:t>Definiciones para un ambiente de gestión rigurosa de proyectos</a:t>
            </a:r>
          </a:p>
          <a:p>
            <a:r>
              <a:rPr lang="es-ES_tradnl" dirty="0">
                <a:solidFill>
                  <a:schemeClr val="accent1">
                    <a:lumMod val="50000"/>
                  </a:schemeClr>
                </a:solidFill>
              </a:rPr>
              <a:t>Mucho foco en desarrollo y poco foco en la operación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CL"/>
              <a:t>¿Qué es la calidad?</a:t>
            </a:r>
          </a:p>
        </p:txBody>
      </p:sp>
      <p:sp>
        <p:nvSpPr>
          <p:cNvPr id="18435" name="Rectangle 2"/>
          <p:cNvSpPr>
            <a:spLocks noGrp="1" noChangeArrowheads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s-CL" dirty="0"/>
              <a:t>La totalidad de características y atributos de un producto o servicio relacionados con satisfacer necesidades expresas o implícitas</a:t>
            </a:r>
          </a:p>
          <a:p>
            <a:pPr marL="457200" lvl="1" indent="0">
              <a:spcBef>
                <a:spcPts val="1100"/>
              </a:spcBef>
              <a:buNone/>
            </a:pPr>
            <a:r>
              <a:rPr lang="es-CL" dirty="0"/>
              <a:t>Calidad = Satisfacción</a:t>
            </a:r>
          </a:p>
          <a:p>
            <a:pPr marL="457200" lvl="1" indent="0">
              <a:spcBef>
                <a:spcPts val="1100"/>
              </a:spcBef>
              <a:buNone/>
            </a:pPr>
            <a:r>
              <a:rPr lang="es-CL" dirty="0"/>
              <a:t>La Calidad depende de las expectativas</a:t>
            </a:r>
          </a:p>
          <a:p>
            <a:endParaRPr lang="es-CL" dirty="0"/>
          </a:p>
          <a:p>
            <a:pPr marL="0" indent="0">
              <a:buNone/>
            </a:pPr>
            <a:r>
              <a:rPr lang="es-CL" dirty="0"/>
              <a:t>Definición alternativa</a:t>
            </a:r>
          </a:p>
          <a:p>
            <a:pPr marL="457200" lvl="1" indent="0">
              <a:buNone/>
            </a:pPr>
            <a:r>
              <a:rPr lang="es-CL" dirty="0"/>
              <a:t>La medida en que un conjunto de características inherentes satisfacen los requisitos</a:t>
            </a:r>
          </a:p>
          <a:p>
            <a:pPr marL="457200" lvl="1" indent="0">
              <a:buNone/>
            </a:pPr>
            <a:endParaRPr lang="es-CL" dirty="0"/>
          </a:p>
          <a:p>
            <a:pPr marL="0" indent="0">
              <a:buNone/>
            </a:pPr>
            <a:r>
              <a:rPr lang="es-CL" dirty="0"/>
              <a:t>Preguntas</a:t>
            </a:r>
          </a:p>
          <a:p>
            <a:pPr marL="457200" lvl="1" indent="0">
              <a:buNone/>
            </a:pPr>
            <a:r>
              <a:rPr lang="es-CL" dirty="0"/>
              <a:t>¿En qué se diferencian estas definiciones?</a:t>
            </a:r>
          </a:p>
          <a:p>
            <a:pPr marL="457200" lvl="1" indent="0">
              <a:buNone/>
            </a:pPr>
            <a:r>
              <a:rPr lang="es-CL" dirty="0"/>
              <a:t>¿Cuál es preferible por el cliente, o por el proveedor? </a:t>
            </a:r>
          </a:p>
          <a:p>
            <a:pPr marL="457200" lvl="1" indent="0">
              <a:buNone/>
            </a:pPr>
            <a:r>
              <a:rPr lang="es-CL" dirty="0"/>
              <a:t>¿En qué condiciones ambas definiciones serían indistinguibles?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F4B1FAA-A740-404F-BBC5-7C153B666279}" type="slidenum">
              <a:rPr lang="es-CL" noProof="0" smtClean="0"/>
              <a:pPr>
                <a:defRPr/>
              </a:pPr>
              <a:t>22</a:t>
            </a:fld>
            <a:endParaRPr lang="es-CL" noProof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5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CL"/>
              <a:t>¿De qué depende la calidad?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CA1E189-A5E4-460C-B525-E80730F3D25C}" type="slidenum">
              <a:rPr lang="es-CL" noProof="0" smtClean="0"/>
              <a:pPr>
                <a:defRPr/>
              </a:pPr>
              <a:t>23</a:t>
            </a:fld>
            <a:endParaRPr lang="es-CL" noProof="0"/>
          </a:p>
        </p:txBody>
      </p:sp>
      <p:grpSp>
        <p:nvGrpSpPr>
          <p:cNvPr id="19459" name="Group 2"/>
          <p:cNvGrpSpPr>
            <a:grpSpLocks/>
          </p:cNvGrpSpPr>
          <p:nvPr/>
        </p:nvGrpSpPr>
        <p:grpSpPr bwMode="auto">
          <a:xfrm>
            <a:off x="2600326" y="2299121"/>
            <a:ext cx="4024313" cy="2786063"/>
            <a:chOff x="1638" y="1122"/>
            <a:chExt cx="2535" cy="1755"/>
          </a:xfrm>
        </p:grpSpPr>
        <p:sp>
          <p:nvSpPr>
            <p:cNvPr id="19460" name="Freeform 3"/>
            <p:cNvSpPr>
              <a:spLocks noChangeArrowheads="1"/>
            </p:cNvSpPr>
            <p:nvPr/>
          </p:nvSpPr>
          <p:spPr bwMode="auto">
            <a:xfrm>
              <a:off x="2197" y="1413"/>
              <a:ext cx="1391" cy="1204"/>
            </a:xfrm>
            <a:custGeom>
              <a:avLst/>
              <a:gdLst>
                <a:gd name="T0" fmla="*/ 36 w 6135"/>
                <a:gd name="T1" fmla="*/ 0 h 5309"/>
                <a:gd name="T2" fmla="*/ 71 w 6135"/>
                <a:gd name="T3" fmla="*/ 62 h 5309"/>
                <a:gd name="T4" fmla="*/ 0 w 6135"/>
                <a:gd name="T5" fmla="*/ 62 h 5309"/>
                <a:gd name="T6" fmla="*/ 36 w 6135"/>
                <a:gd name="T7" fmla="*/ 0 h 5309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6135"/>
                <a:gd name="T13" fmla="*/ 0 h 5309"/>
                <a:gd name="T14" fmla="*/ 6135 w 6135"/>
                <a:gd name="T15" fmla="*/ 5309 h 5309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6135" h="5309">
                  <a:moveTo>
                    <a:pt x="3066" y="0"/>
                  </a:moveTo>
                  <a:lnTo>
                    <a:pt x="6134" y="5308"/>
                  </a:lnTo>
                  <a:lnTo>
                    <a:pt x="0" y="5308"/>
                  </a:lnTo>
                  <a:lnTo>
                    <a:pt x="3066" y="0"/>
                  </a:lnTo>
                </a:path>
              </a:pathLst>
            </a:custGeom>
            <a:solidFill>
              <a:srgbClr val="FFDB75"/>
            </a:solidFill>
            <a:ln w="76320">
              <a:solidFill>
                <a:srgbClr val="CC9900"/>
              </a:solidFill>
              <a:round/>
              <a:headEnd/>
              <a:tailEnd/>
            </a:ln>
          </p:spPr>
          <p:txBody>
            <a:bodyPr wrap="none" anchor="ctr" anchorCtr="1"/>
            <a:lstStyle/>
            <a:p>
              <a:endParaRPr lang="en-US">
                <a:latin typeface="Gill Sans MT" charset="0"/>
                <a:ea typeface="Gill Sans MT" charset="0"/>
                <a:cs typeface="Gill Sans MT" charset="0"/>
              </a:endParaRPr>
            </a:p>
          </p:txBody>
        </p:sp>
        <p:grpSp>
          <p:nvGrpSpPr>
            <p:cNvPr id="19461" name="Group 4"/>
            <p:cNvGrpSpPr>
              <a:grpSpLocks/>
            </p:cNvGrpSpPr>
            <p:nvPr/>
          </p:nvGrpSpPr>
          <p:grpSpPr bwMode="auto">
            <a:xfrm>
              <a:off x="1638" y="2619"/>
              <a:ext cx="835" cy="248"/>
              <a:chOff x="1638" y="2619"/>
              <a:chExt cx="835" cy="248"/>
            </a:xfrm>
          </p:grpSpPr>
          <p:sp>
            <p:nvSpPr>
              <p:cNvPr id="19476" name="AutoShape 5"/>
              <p:cNvSpPr>
                <a:spLocks noChangeArrowheads="1"/>
              </p:cNvSpPr>
              <p:nvPr/>
            </p:nvSpPr>
            <p:spPr bwMode="auto">
              <a:xfrm>
                <a:off x="1638" y="2619"/>
                <a:ext cx="835" cy="248"/>
              </a:xfrm>
              <a:prstGeom prst="roundRect">
                <a:avLst>
                  <a:gd name="adj" fmla="val 403"/>
                </a:avLst>
              </a:prstGeom>
              <a:noFill/>
              <a:ln w="9525">
                <a:noFill/>
                <a:round/>
                <a:headEnd/>
                <a:tailEnd/>
              </a:ln>
            </p:spPr>
            <p:txBody>
              <a:bodyPr wrap="none" anchor="ctr" anchorCtr="1"/>
              <a:lstStyle/>
              <a:p>
                <a:endParaRPr lang="es-CL">
                  <a:latin typeface="Gill Sans MT" charset="0"/>
                  <a:ea typeface="Gill Sans MT" charset="0"/>
                  <a:cs typeface="Gill Sans MT" charset="0"/>
                </a:endParaRPr>
              </a:p>
            </p:txBody>
          </p:sp>
          <p:grpSp>
            <p:nvGrpSpPr>
              <p:cNvPr id="19477" name="Group 6"/>
              <p:cNvGrpSpPr>
                <a:grpSpLocks/>
              </p:cNvGrpSpPr>
              <p:nvPr/>
            </p:nvGrpSpPr>
            <p:grpSpPr bwMode="auto">
              <a:xfrm>
                <a:off x="1638" y="2619"/>
                <a:ext cx="834" cy="247"/>
                <a:chOff x="1638" y="2619"/>
                <a:chExt cx="834" cy="247"/>
              </a:xfrm>
            </p:grpSpPr>
            <p:sp>
              <p:nvSpPr>
                <p:cNvPr id="19478" name="AutoShape 7"/>
                <p:cNvSpPr>
                  <a:spLocks noChangeArrowheads="1"/>
                </p:cNvSpPr>
                <p:nvPr/>
              </p:nvSpPr>
              <p:spPr bwMode="auto">
                <a:xfrm>
                  <a:off x="1638" y="2619"/>
                  <a:ext cx="834" cy="247"/>
                </a:xfrm>
                <a:prstGeom prst="roundRect">
                  <a:avLst>
                    <a:gd name="adj" fmla="val 403"/>
                  </a:avLst>
                </a:prstGeom>
                <a:noFill/>
                <a:ln w="9525">
                  <a:noFill/>
                  <a:round/>
                  <a:headEnd/>
                  <a:tailEnd/>
                </a:ln>
              </p:spPr>
              <p:txBody>
                <a:bodyPr wrap="none" anchor="ctr" anchorCtr="1"/>
                <a:lstStyle/>
                <a:p>
                  <a:endParaRPr lang="es-CL">
                    <a:latin typeface="Gill Sans MT" charset="0"/>
                    <a:ea typeface="Gill Sans MT" charset="0"/>
                    <a:cs typeface="Gill Sans MT" charset="0"/>
                  </a:endParaRPr>
                </a:p>
              </p:txBody>
            </p:sp>
            <p:grpSp>
              <p:nvGrpSpPr>
                <p:cNvPr id="19479" name="Group 8"/>
                <p:cNvGrpSpPr>
                  <a:grpSpLocks/>
                </p:cNvGrpSpPr>
                <p:nvPr/>
              </p:nvGrpSpPr>
              <p:grpSpPr bwMode="auto">
                <a:xfrm>
                  <a:off x="1638" y="2619"/>
                  <a:ext cx="833" cy="247"/>
                  <a:chOff x="1638" y="2619"/>
                  <a:chExt cx="833" cy="247"/>
                </a:xfrm>
              </p:grpSpPr>
              <p:sp>
                <p:nvSpPr>
                  <p:cNvPr id="19480" name="AutoShape 9"/>
                  <p:cNvSpPr>
                    <a:spLocks noChangeArrowheads="1"/>
                  </p:cNvSpPr>
                  <p:nvPr/>
                </p:nvSpPr>
                <p:spPr bwMode="auto">
                  <a:xfrm>
                    <a:off x="1638" y="2619"/>
                    <a:ext cx="833" cy="247"/>
                  </a:xfrm>
                  <a:prstGeom prst="roundRect">
                    <a:avLst>
                      <a:gd name="adj" fmla="val 403"/>
                    </a:avLst>
                  </a:prstGeom>
                  <a:noFill/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 anchorCtr="1"/>
                  <a:lstStyle/>
                  <a:p>
                    <a:endParaRPr lang="es-CL">
                      <a:latin typeface="Gill Sans MT" charset="0"/>
                      <a:ea typeface="Gill Sans MT" charset="0"/>
                      <a:cs typeface="Gill Sans MT" charset="0"/>
                    </a:endParaRPr>
                  </a:p>
                </p:txBody>
              </p:sp>
              <p:sp>
                <p:nvSpPr>
                  <p:cNvPr id="19481" name="AutoShape 10"/>
                  <p:cNvSpPr>
                    <a:spLocks noChangeArrowheads="1"/>
                  </p:cNvSpPr>
                  <p:nvPr/>
                </p:nvSpPr>
                <p:spPr bwMode="auto">
                  <a:xfrm>
                    <a:off x="1692" y="2623"/>
                    <a:ext cx="725" cy="240"/>
                  </a:xfrm>
                  <a:prstGeom prst="roundRect">
                    <a:avLst>
                      <a:gd name="adj" fmla="val 403"/>
                    </a:avLst>
                  </a:prstGeom>
                  <a:noFill/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lIns="90000" tIns="46800" rIns="90000" bIns="46800" anchor="ctr" anchorCtr="1">
                    <a:spAutoFit/>
                  </a:bodyPr>
                  <a:lstStyle/>
                  <a:p>
                    <a:pPr algn="ctr" eaLnBrk="1" hangingPunct="1">
                      <a:lnSpc>
                        <a:spcPct val="93000"/>
                      </a:lnSpc>
                      <a:buClr>
                        <a:srgbClr val="000099"/>
                      </a:buClr>
                      <a:buSzPct val="100000"/>
                      <a:buFont typeface="Arial" charset="0"/>
                      <a:buNone/>
                      <a:tabLst>
                        <a:tab pos="0" algn="l"/>
                        <a:tab pos="447675" algn="l"/>
                        <a:tab pos="896938" algn="l"/>
                        <a:tab pos="1346200" algn="l"/>
                        <a:tab pos="1795463" algn="l"/>
                        <a:tab pos="2244725" algn="l"/>
                        <a:tab pos="2693988" algn="l"/>
                        <a:tab pos="3143250" algn="l"/>
                        <a:tab pos="3592513" algn="l"/>
                        <a:tab pos="4041775" algn="l"/>
                        <a:tab pos="4491038" algn="l"/>
                        <a:tab pos="4940300" algn="l"/>
                        <a:tab pos="5389563" algn="l"/>
                        <a:tab pos="5838825" algn="l"/>
                        <a:tab pos="6288088" algn="l"/>
                        <a:tab pos="6737350" algn="l"/>
                        <a:tab pos="7186613" algn="l"/>
                        <a:tab pos="7635875" algn="l"/>
                        <a:tab pos="8085138" algn="l"/>
                        <a:tab pos="8534400" algn="l"/>
                        <a:tab pos="8983663" algn="l"/>
                      </a:tabLst>
                    </a:pPr>
                    <a:r>
                      <a:rPr lang="en-GB" sz="2000" b="1" i="1">
                        <a:solidFill>
                          <a:srgbClr val="000099"/>
                        </a:solidFill>
                        <a:latin typeface="Gill Sans MT" charset="0"/>
                        <a:ea typeface="Gill Sans MT" charset="0"/>
                        <a:cs typeface="Gill Sans MT" charset="0"/>
                      </a:rPr>
                      <a:t>Procesos</a:t>
                    </a:r>
                  </a:p>
                </p:txBody>
              </p:sp>
            </p:grpSp>
          </p:grpSp>
        </p:grpSp>
        <p:grpSp>
          <p:nvGrpSpPr>
            <p:cNvPr id="19462" name="Group 11"/>
            <p:cNvGrpSpPr>
              <a:grpSpLocks/>
            </p:cNvGrpSpPr>
            <p:nvPr/>
          </p:nvGrpSpPr>
          <p:grpSpPr bwMode="auto">
            <a:xfrm>
              <a:off x="3125" y="2629"/>
              <a:ext cx="1048" cy="248"/>
              <a:chOff x="3125" y="2629"/>
              <a:chExt cx="1048" cy="248"/>
            </a:xfrm>
          </p:grpSpPr>
          <p:sp>
            <p:nvSpPr>
              <p:cNvPr id="19470" name="AutoShape 12"/>
              <p:cNvSpPr>
                <a:spLocks noChangeArrowheads="1"/>
              </p:cNvSpPr>
              <p:nvPr/>
            </p:nvSpPr>
            <p:spPr bwMode="auto">
              <a:xfrm>
                <a:off x="3125" y="2629"/>
                <a:ext cx="1048" cy="248"/>
              </a:xfrm>
              <a:prstGeom prst="roundRect">
                <a:avLst>
                  <a:gd name="adj" fmla="val 403"/>
                </a:avLst>
              </a:prstGeom>
              <a:noFill/>
              <a:ln w="9525">
                <a:noFill/>
                <a:round/>
                <a:headEnd/>
                <a:tailEnd/>
              </a:ln>
            </p:spPr>
            <p:txBody>
              <a:bodyPr wrap="none" anchor="ctr" anchorCtr="1"/>
              <a:lstStyle/>
              <a:p>
                <a:endParaRPr lang="es-CL">
                  <a:latin typeface="Gill Sans MT" charset="0"/>
                  <a:ea typeface="Gill Sans MT" charset="0"/>
                  <a:cs typeface="Gill Sans MT" charset="0"/>
                </a:endParaRPr>
              </a:p>
            </p:txBody>
          </p:sp>
          <p:grpSp>
            <p:nvGrpSpPr>
              <p:cNvPr id="19471" name="Group 13"/>
              <p:cNvGrpSpPr>
                <a:grpSpLocks/>
              </p:cNvGrpSpPr>
              <p:nvPr/>
            </p:nvGrpSpPr>
            <p:grpSpPr bwMode="auto">
              <a:xfrm>
                <a:off x="3125" y="2630"/>
                <a:ext cx="1046" cy="246"/>
                <a:chOff x="3125" y="2630"/>
                <a:chExt cx="1046" cy="246"/>
              </a:xfrm>
            </p:grpSpPr>
            <p:sp>
              <p:nvSpPr>
                <p:cNvPr id="19472" name="AutoShape 14"/>
                <p:cNvSpPr>
                  <a:spLocks noChangeArrowheads="1"/>
                </p:cNvSpPr>
                <p:nvPr/>
              </p:nvSpPr>
              <p:spPr bwMode="auto">
                <a:xfrm>
                  <a:off x="3125" y="2630"/>
                  <a:ext cx="1046" cy="246"/>
                </a:xfrm>
                <a:prstGeom prst="roundRect">
                  <a:avLst>
                    <a:gd name="adj" fmla="val 403"/>
                  </a:avLst>
                </a:prstGeom>
                <a:noFill/>
                <a:ln w="9525">
                  <a:noFill/>
                  <a:round/>
                  <a:headEnd/>
                  <a:tailEnd/>
                </a:ln>
              </p:spPr>
              <p:txBody>
                <a:bodyPr wrap="none" anchor="ctr" anchorCtr="1"/>
                <a:lstStyle/>
                <a:p>
                  <a:endParaRPr lang="es-CL">
                    <a:latin typeface="Gill Sans MT" charset="0"/>
                    <a:ea typeface="Gill Sans MT" charset="0"/>
                    <a:cs typeface="Gill Sans MT" charset="0"/>
                  </a:endParaRPr>
                </a:p>
              </p:txBody>
            </p:sp>
            <p:grpSp>
              <p:nvGrpSpPr>
                <p:cNvPr id="19473" name="Group 15"/>
                <p:cNvGrpSpPr>
                  <a:grpSpLocks/>
                </p:cNvGrpSpPr>
                <p:nvPr/>
              </p:nvGrpSpPr>
              <p:grpSpPr bwMode="auto">
                <a:xfrm>
                  <a:off x="3126" y="2630"/>
                  <a:ext cx="1045" cy="246"/>
                  <a:chOff x="3126" y="2630"/>
                  <a:chExt cx="1045" cy="246"/>
                </a:xfrm>
              </p:grpSpPr>
              <p:sp>
                <p:nvSpPr>
                  <p:cNvPr id="19474" name="AutoShape 16"/>
                  <p:cNvSpPr>
                    <a:spLocks noChangeArrowheads="1"/>
                  </p:cNvSpPr>
                  <p:nvPr/>
                </p:nvSpPr>
                <p:spPr bwMode="auto">
                  <a:xfrm>
                    <a:off x="3126" y="2630"/>
                    <a:ext cx="1045" cy="246"/>
                  </a:xfrm>
                  <a:prstGeom prst="roundRect">
                    <a:avLst>
                      <a:gd name="adj" fmla="val 403"/>
                    </a:avLst>
                  </a:prstGeom>
                  <a:noFill/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 anchorCtr="1"/>
                  <a:lstStyle/>
                  <a:p>
                    <a:endParaRPr lang="es-CL">
                      <a:latin typeface="Gill Sans MT" charset="0"/>
                      <a:ea typeface="Gill Sans MT" charset="0"/>
                      <a:cs typeface="Gill Sans MT" charset="0"/>
                    </a:endParaRPr>
                  </a:p>
                </p:txBody>
              </p:sp>
              <p:sp>
                <p:nvSpPr>
                  <p:cNvPr id="19475" name="AutoShape 17"/>
                  <p:cNvSpPr>
                    <a:spLocks noChangeArrowheads="1"/>
                  </p:cNvSpPr>
                  <p:nvPr/>
                </p:nvSpPr>
                <p:spPr bwMode="auto">
                  <a:xfrm>
                    <a:off x="3181" y="2633"/>
                    <a:ext cx="937" cy="240"/>
                  </a:xfrm>
                  <a:prstGeom prst="roundRect">
                    <a:avLst>
                      <a:gd name="adj" fmla="val 403"/>
                    </a:avLst>
                  </a:prstGeom>
                  <a:noFill/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lIns="90000" tIns="46800" rIns="90000" bIns="46800" anchor="ctr" anchorCtr="1">
                    <a:spAutoFit/>
                  </a:bodyPr>
                  <a:lstStyle/>
                  <a:p>
                    <a:pPr algn="ctr" eaLnBrk="1" hangingPunct="1">
                      <a:lnSpc>
                        <a:spcPct val="93000"/>
                      </a:lnSpc>
                      <a:buClr>
                        <a:srgbClr val="000099"/>
                      </a:buClr>
                      <a:buSzPct val="100000"/>
                      <a:buFont typeface="Arial" charset="0"/>
                      <a:buNone/>
                      <a:tabLst>
                        <a:tab pos="0" algn="l"/>
                        <a:tab pos="447675" algn="l"/>
                        <a:tab pos="896938" algn="l"/>
                        <a:tab pos="1346200" algn="l"/>
                        <a:tab pos="1795463" algn="l"/>
                        <a:tab pos="2244725" algn="l"/>
                        <a:tab pos="2693988" algn="l"/>
                        <a:tab pos="3143250" algn="l"/>
                        <a:tab pos="3592513" algn="l"/>
                        <a:tab pos="4041775" algn="l"/>
                        <a:tab pos="4491038" algn="l"/>
                        <a:tab pos="4940300" algn="l"/>
                        <a:tab pos="5389563" algn="l"/>
                        <a:tab pos="5838825" algn="l"/>
                        <a:tab pos="6288088" algn="l"/>
                        <a:tab pos="6737350" algn="l"/>
                        <a:tab pos="7186613" algn="l"/>
                        <a:tab pos="7635875" algn="l"/>
                        <a:tab pos="8085138" algn="l"/>
                        <a:tab pos="8534400" algn="l"/>
                        <a:tab pos="8983663" algn="l"/>
                      </a:tabLst>
                    </a:pPr>
                    <a:r>
                      <a:rPr lang="en-GB" sz="2000" b="1" i="1">
                        <a:solidFill>
                          <a:srgbClr val="000099"/>
                        </a:solidFill>
                        <a:latin typeface="Gill Sans MT" charset="0"/>
                        <a:ea typeface="Gill Sans MT" charset="0"/>
                        <a:cs typeface="Gill Sans MT" charset="0"/>
                      </a:rPr>
                      <a:t>Tecnologías</a:t>
                    </a:r>
                  </a:p>
                </p:txBody>
              </p:sp>
            </p:grpSp>
          </p:grpSp>
        </p:grpSp>
        <p:grpSp>
          <p:nvGrpSpPr>
            <p:cNvPr id="19463" name="Group 18"/>
            <p:cNvGrpSpPr>
              <a:grpSpLocks/>
            </p:cNvGrpSpPr>
            <p:nvPr/>
          </p:nvGrpSpPr>
          <p:grpSpPr bwMode="auto">
            <a:xfrm>
              <a:off x="2459" y="1122"/>
              <a:ext cx="835" cy="248"/>
              <a:chOff x="2459" y="1122"/>
              <a:chExt cx="835" cy="248"/>
            </a:xfrm>
          </p:grpSpPr>
          <p:sp>
            <p:nvSpPr>
              <p:cNvPr id="19464" name="AutoShape 19"/>
              <p:cNvSpPr>
                <a:spLocks noChangeArrowheads="1"/>
              </p:cNvSpPr>
              <p:nvPr/>
            </p:nvSpPr>
            <p:spPr bwMode="auto">
              <a:xfrm>
                <a:off x="2459" y="1122"/>
                <a:ext cx="835" cy="248"/>
              </a:xfrm>
              <a:prstGeom prst="roundRect">
                <a:avLst>
                  <a:gd name="adj" fmla="val 403"/>
                </a:avLst>
              </a:prstGeom>
              <a:noFill/>
              <a:ln w="9525">
                <a:noFill/>
                <a:round/>
                <a:headEnd/>
                <a:tailEnd/>
              </a:ln>
            </p:spPr>
            <p:txBody>
              <a:bodyPr wrap="none" anchor="ctr" anchorCtr="1"/>
              <a:lstStyle/>
              <a:p>
                <a:endParaRPr lang="es-CL">
                  <a:latin typeface="Gill Sans MT" charset="0"/>
                  <a:ea typeface="Gill Sans MT" charset="0"/>
                  <a:cs typeface="Gill Sans MT" charset="0"/>
                </a:endParaRPr>
              </a:p>
            </p:txBody>
          </p:sp>
          <p:grpSp>
            <p:nvGrpSpPr>
              <p:cNvPr id="19465" name="Group 20"/>
              <p:cNvGrpSpPr>
                <a:grpSpLocks/>
              </p:cNvGrpSpPr>
              <p:nvPr/>
            </p:nvGrpSpPr>
            <p:grpSpPr bwMode="auto">
              <a:xfrm>
                <a:off x="2459" y="1122"/>
                <a:ext cx="833" cy="246"/>
                <a:chOff x="2459" y="1122"/>
                <a:chExt cx="833" cy="246"/>
              </a:xfrm>
            </p:grpSpPr>
            <p:sp>
              <p:nvSpPr>
                <p:cNvPr id="19466" name="AutoShape 21"/>
                <p:cNvSpPr>
                  <a:spLocks noChangeArrowheads="1"/>
                </p:cNvSpPr>
                <p:nvPr/>
              </p:nvSpPr>
              <p:spPr bwMode="auto">
                <a:xfrm>
                  <a:off x="2459" y="1122"/>
                  <a:ext cx="833" cy="246"/>
                </a:xfrm>
                <a:prstGeom prst="roundRect">
                  <a:avLst>
                    <a:gd name="adj" fmla="val 403"/>
                  </a:avLst>
                </a:prstGeom>
                <a:noFill/>
                <a:ln w="9525">
                  <a:noFill/>
                  <a:round/>
                  <a:headEnd/>
                  <a:tailEnd/>
                </a:ln>
              </p:spPr>
              <p:txBody>
                <a:bodyPr wrap="none" anchor="ctr" anchorCtr="1"/>
                <a:lstStyle/>
                <a:p>
                  <a:endParaRPr lang="es-CL">
                    <a:latin typeface="Gill Sans MT" charset="0"/>
                    <a:ea typeface="Gill Sans MT" charset="0"/>
                    <a:cs typeface="Gill Sans MT" charset="0"/>
                  </a:endParaRPr>
                </a:p>
              </p:txBody>
            </p:sp>
            <p:grpSp>
              <p:nvGrpSpPr>
                <p:cNvPr id="19467" name="Group 22"/>
                <p:cNvGrpSpPr>
                  <a:grpSpLocks/>
                </p:cNvGrpSpPr>
                <p:nvPr/>
              </p:nvGrpSpPr>
              <p:grpSpPr bwMode="auto">
                <a:xfrm>
                  <a:off x="2459" y="1122"/>
                  <a:ext cx="833" cy="246"/>
                  <a:chOff x="2459" y="1122"/>
                  <a:chExt cx="833" cy="246"/>
                </a:xfrm>
              </p:grpSpPr>
              <p:sp>
                <p:nvSpPr>
                  <p:cNvPr id="19468" name="AutoShape 23"/>
                  <p:cNvSpPr>
                    <a:spLocks noChangeArrowheads="1"/>
                  </p:cNvSpPr>
                  <p:nvPr/>
                </p:nvSpPr>
                <p:spPr bwMode="auto">
                  <a:xfrm>
                    <a:off x="2459" y="1122"/>
                    <a:ext cx="833" cy="246"/>
                  </a:xfrm>
                  <a:prstGeom prst="roundRect">
                    <a:avLst>
                      <a:gd name="adj" fmla="val 403"/>
                    </a:avLst>
                  </a:prstGeom>
                  <a:noFill/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 anchorCtr="1"/>
                  <a:lstStyle/>
                  <a:p>
                    <a:endParaRPr lang="es-CL">
                      <a:latin typeface="Gill Sans MT" charset="0"/>
                      <a:ea typeface="Gill Sans MT" charset="0"/>
                      <a:cs typeface="Gill Sans MT" charset="0"/>
                    </a:endParaRPr>
                  </a:p>
                </p:txBody>
              </p:sp>
              <p:sp>
                <p:nvSpPr>
                  <p:cNvPr id="19469" name="AutoShape 24"/>
                  <p:cNvSpPr>
                    <a:spLocks noChangeArrowheads="1"/>
                  </p:cNvSpPr>
                  <p:nvPr/>
                </p:nvSpPr>
                <p:spPr bwMode="auto">
                  <a:xfrm>
                    <a:off x="2504" y="1125"/>
                    <a:ext cx="743" cy="240"/>
                  </a:xfrm>
                  <a:prstGeom prst="roundRect">
                    <a:avLst>
                      <a:gd name="adj" fmla="val 403"/>
                    </a:avLst>
                  </a:prstGeom>
                  <a:noFill/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lIns="90000" tIns="46800" rIns="90000" bIns="46800" anchor="ctr" anchorCtr="1">
                    <a:spAutoFit/>
                  </a:bodyPr>
                  <a:lstStyle/>
                  <a:p>
                    <a:pPr algn="ctr" eaLnBrk="1" hangingPunct="1">
                      <a:lnSpc>
                        <a:spcPct val="93000"/>
                      </a:lnSpc>
                      <a:buClr>
                        <a:srgbClr val="000099"/>
                      </a:buClr>
                      <a:buSzPct val="100000"/>
                      <a:buFont typeface="Arial" charset="0"/>
                      <a:buNone/>
                      <a:tabLst>
                        <a:tab pos="0" algn="l"/>
                        <a:tab pos="447675" algn="l"/>
                        <a:tab pos="896938" algn="l"/>
                        <a:tab pos="1346200" algn="l"/>
                        <a:tab pos="1795463" algn="l"/>
                        <a:tab pos="2244725" algn="l"/>
                        <a:tab pos="2693988" algn="l"/>
                        <a:tab pos="3143250" algn="l"/>
                        <a:tab pos="3592513" algn="l"/>
                        <a:tab pos="4041775" algn="l"/>
                        <a:tab pos="4491038" algn="l"/>
                        <a:tab pos="4940300" algn="l"/>
                        <a:tab pos="5389563" algn="l"/>
                        <a:tab pos="5838825" algn="l"/>
                        <a:tab pos="6288088" algn="l"/>
                        <a:tab pos="6737350" algn="l"/>
                        <a:tab pos="7186613" algn="l"/>
                        <a:tab pos="7635875" algn="l"/>
                        <a:tab pos="8085138" algn="l"/>
                        <a:tab pos="8534400" algn="l"/>
                        <a:tab pos="8983663" algn="l"/>
                      </a:tabLst>
                    </a:pPr>
                    <a:r>
                      <a:rPr lang="en-GB" sz="2000" b="1" i="1">
                        <a:solidFill>
                          <a:srgbClr val="000099"/>
                        </a:solidFill>
                        <a:latin typeface="Gill Sans MT" charset="0"/>
                        <a:ea typeface="Gill Sans MT" charset="0"/>
                        <a:cs typeface="Gill Sans MT" charset="0"/>
                      </a:rPr>
                      <a:t>Personas</a:t>
                    </a:r>
                  </a:p>
                </p:txBody>
              </p:sp>
            </p:grpSp>
          </p:grpSp>
        </p:grpSp>
      </p:grpSp>
    </p:spTree>
  </p:cSld>
  <p:clrMapOvr>
    <a:masterClrMapping/>
  </p:clrMapOvr>
  <p:transition spd="med"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CL"/>
              <a:t>¿Por qué calidad?</a:t>
            </a:r>
          </a:p>
        </p:txBody>
      </p:sp>
      <p:sp>
        <p:nvSpPr>
          <p:cNvPr id="20483" name="Rectangle 2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es-CL" dirty="0"/>
              <a:t>Es un asunto de competitividad</a:t>
            </a:r>
          </a:p>
          <a:p>
            <a:pPr marL="457200" indent="-457200">
              <a:buFont typeface="+mj-lt"/>
              <a:buAutoNum type="arabicPeriod"/>
            </a:pPr>
            <a:r>
              <a:rPr lang="es-CL" dirty="0"/>
              <a:t>Es esencial para sobrevivir</a:t>
            </a:r>
          </a:p>
          <a:p>
            <a:pPr marL="457200" indent="-457200">
              <a:buFont typeface="+mj-lt"/>
              <a:buAutoNum type="arabicPeriod"/>
            </a:pPr>
            <a:r>
              <a:rPr lang="es-CL" dirty="0"/>
              <a:t>Es esencial para exportar</a:t>
            </a:r>
          </a:p>
          <a:p>
            <a:pPr marL="457200" indent="-457200">
              <a:buFont typeface="+mj-lt"/>
              <a:buAutoNum type="arabicPeriod"/>
            </a:pPr>
            <a:r>
              <a:rPr lang="es-CL" dirty="0"/>
              <a:t>Baja los costos</a:t>
            </a:r>
          </a:p>
          <a:p>
            <a:pPr marL="457200" indent="-457200">
              <a:buFont typeface="+mj-lt"/>
              <a:buAutoNum type="arabicPeriod"/>
            </a:pPr>
            <a:r>
              <a:rPr lang="es-CL" dirty="0"/>
              <a:t>Retiene clientes y aumenta utilidades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F4B1FAA-A740-404F-BBC5-7C153B666279}" type="slidenum">
              <a:rPr lang="es-CL" noProof="0" smtClean="0"/>
              <a:pPr>
                <a:defRPr/>
              </a:pPr>
              <a:t>24</a:t>
            </a:fld>
            <a:endParaRPr lang="es-CL" noProof="0"/>
          </a:p>
        </p:txBody>
      </p:sp>
    </p:spTree>
  </p:cSld>
  <p:clrMapOvr>
    <a:masterClrMapping/>
  </p:clrMapOvr>
  <p:transition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/>
              <a:t>El modelo del costo de la calidad</a:t>
            </a:r>
          </a:p>
        </p:txBody>
      </p:sp>
      <p:graphicFrame>
        <p:nvGraphicFramePr>
          <p:cNvPr id="5" name="Group 6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69148411"/>
              </p:ext>
            </p:extLst>
          </p:nvPr>
        </p:nvGraphicFramePr>
        <p:xfrm>
          <a:off x="260858" y="1628775"/>
          <a:ext cx="8631622" cy="4968576"/>
        </p:xfrm>
        <a:graphic>
          <a:graphicData uri="http://schemas.openxmlformats.org/drawingml/2006/table">
            <a:tbl>
              <a:tblPr/>
              <a:tblGrid>
                <a:gridCol w="79221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7471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7220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39248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828096">
                <a:tc gridSpan="3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10000"/>
                        </a:lnSpc>
                        <a:spcBef>
                          <a:spcPts val="1200"/>
                        </a:spcBef>
                        <a:spcAft>
                          <a:spcPct val="0"/>
                        </a:spcAft>
                        <a:buClrTx/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s-CL" sz="20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Gill Sans MT" charset="0"/>
                          <a:ea typeface="Gill Sans MT" charset="0"/>
                          <a:cs typeface="Gill Sans MT" charset="0"/>
                        </a:rPr>
                        <a:t>Área de Costo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10000"/>
                        </a:lnSpc>
                        <a:spcBef>
                          <a:spcPts val="1200"/>
                        </a:spcBef>
                        <a:spcAft>
                          <a:spcPct val="0"/>
                        </a:spcAft>
                        <a:buClrTx/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s-CL" sz="20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10000"/>
                        </a:lnSpc>
                        <a:spcBef>
                          <a:spcPts val="1200"/>
                        </a:spcBef>
                        <a:spcAft>
                          <a:spcPct val="0"/>
                        </a:spcAft>
                        <a:buClrTx/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s-CL" sz="20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Gill Sans MT" charset="0"/>
                          <a:ea typeface="Gill Sans MT" charset="0"/>
                          <a:cs typeface="Gill Sans MT" charset="0"/>
                        </a:rPr>
                        <a:t>Descripción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28096">
                <a:tc rowSpan="4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10000"/>
                        </a:lnSpc>
                        <a:spcBef>
                          <a:spcPts val="1200"/>
                        </a:spcBef>
                        <a:spcAft>
                          <a:spcPct val="0"/>
                        </a:spcAft>
                        <a:buClrTx/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s-CL" sz="20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Gill Sans MT" charset="0"/>
                          <a:ea typeface="Gill Sans MT" charset="0"/>
                          <a:cs typeface="Gill Sans MT" charset="0"/>
                        </a:rPr>
                        <a:t>Costo de la Calidad</a:t>
                      </a:r>
                    </a:p>
                  </a:txBody>
                  <a:tcPr vert="vert270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A5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10000"/>
                        </a:lnSpc>
                        <a:spcBef>
                          <a:spcPts val="1200"/>
                        </a:spcBef>
                        <a:spcAft>
                          <a:spcPct val="0"/>
                        </a:spcAft>
                        <a:buClrTx/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s-CL" sz="20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Gill Sans MT" charset="0"/>
                          <a:ea typeface="Gill Sans MT" charset="0"/>
                          <a:cs typeface="Gill Sans MT" charset="0"/>
                        </a:rPr>
                        <a:t>Costo del Control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A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10000"/>
                        </a:lnSpc>
                        <a:spcBef>
                          <a:spcPts val="1200"/>
                        </a:spcBef>
                        <a:spcAft>
                          <a:spcPct val="0"/>
                        </a:spcAft>
                        <a:buClrTx/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s-CL" sz="20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Gill Sans MT" charset="0"/>
                          <a:ea typeface="Gill Sans MT" charset="0"/>
                          <a:cs typeface="Gill Sans MT" charset="0"/>
                        </a:rPr>
                        <a:t>Costo de Prevención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A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10000"/>
                        </a:lnSpc>
                        <a:spcBef>
                          <a:spcPts val="1200"/>
                        </a:spcBef>
                        <a:spcAft>
                          <a:spcPct val="0"/>
                        </a:spcAft>
                        <a:buClrTx/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s-CL" sz="2000" b="0" i="1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Gill Sans MT" charset="0"/>
                          <a:ea typeface="Gill Sans MT" charset="0"/>
                          <a:cs typeface="Gill Sans MT" charset="0"/>
                        </a:rPr>
                        <a:t>Planificación de calidad, control de procesos, entrenamiento, mejoras de proceso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A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28096">
                <a:tc vMerge="1">
                  <a:txBody>
                    <a:bodyPr/>
                    <a:lstStyle/>
                    <a:p>
                      <a:endParaRPr lang="es-ES_tradn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10000"/>
                        </a:lnSpc>
                        <a:spcBef>
                          <a:spcPts val="1200"/>
                        </a:spcBef>
                        <a:spcAft>
                          <a:spcPct val="0"/>
                        </a:spcAft>
                        <a:buClrTx/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s-CL" sz="20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Gill Sans MT" charset="0"/>
                          <a:ea typeface="Gill Sans MT" charset="0"/>
                          <a:cs typeface="Gill Sans MT" charset="0"/>
                        </a:rPr>
                        <a:t>Costo de Evaluación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A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10000"/>
                        </a:lnSpc>
                        <a:spcBef>
                          <a:spcPts val="1200"/>
                        </a:spcBef>
                        <a:spcAft>
                          <a:spcPct val="0"/>
                        </a:spcAft>
                        <a:buClrTx/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s-CL" sz="2000" b="0" i="1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Gill Sans MT" charset="0"/>
                          <a:ea typeface="Gill Sans MT" charset="0"/>
                          <a:cs typeface="Gill Sans MT" charset="0"/>
                        </a:rPr>
                        <a:t>Inspecciones, pruebas, auditoría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A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28096"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10000"/>
                        </a:lnSpc>
                        <a:spcBef>
                          <a:spcPts val="1200"/>
                        </a:spcBef>
                        <a:spcAft>
                          <a:spcPct val="0"/>
                        </a:spcAft>
                        <a:buClrTx/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s-CL" sz="2000" b="0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10000"/>
                        </a:lnSpc>
                        <a:spcBef>
                          <a:spcPts val="1200"/>
                        </a:spcBef>
                        <a:spcAft>
                          <a:spcPct val="0"/>
                        </a:spcAft>
                        <a:buClrTx/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s-CL" sz="20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Gill Sans MT" charset="0"/>
                          <a:ea typeface="Gill Sans MT" charset="0"/>
                          <a:cs typeface="Gill Sans MT" charset="0"/>
                        </a:rPr>
                        <a:t>Costo de las Fallas de Control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ADB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10000"/>
                        </a:lnSpc>
                        <a:spcBef>
                          <a:spcPts val="1200"/>
                        </a:spcBef>
                        <a:spcAft>
                          <a:spcPct val="0"/>
                        </a:spcAft>
                        <a:buClrTx/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s-CL" sz="20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Gill Sans MT" charset="0"/>
                          <a:ea typeface="Gill Sans MT" charset="0"/>
                          <a:cs typeface="Gill Sans MT" charset="0"/>
                        </a:rPr>
                        <a:t>Costo Interno </a:t>
                      </a:r>
                      <a:br>
                        <a:rPr kumimoji="0" lang="es-CL" sz="20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Gill Sans MT" charset="0"/>
                          <a:ea typeface="Gill Sans MT" charset="0"/>
                          <a:cs typeface="Gill Sans MT" charset="0"/>
                        </a:rPr>
                      </a:br>
                      <a:r>
                        <a:rPr kumimoji="0" lang="es-CL" sz="20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Gill Sans MT" charset="0"/>
                          <a:ea typeface="Gill Sans MT" charset="0"/>
                          <a:cs typeface="Gill Sans MT" charset="0"/>
                        </a:rPr>
                        <a:t>de Fallas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ADB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10000"/>
                        </a:lnSpc>
                        <a:spcBef>
                          <a:spcPts val="1200"/>
                        </a:spcBef>
                        <a:spcAft>
                          <a:spcPct val="0"/>
                        </a:spcAft>
                        <a:buClrTx/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s-CL" sz="2000" b="0" i="1" u="none" strike="noStrike" cap="none" normalizeH="0" baseline="0" noProof="0" dirty="0" err="1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Gill Sans MT" charset="0"/>
                          <a:ea typeface="Gill Sans MT" charset="0"/>
                          <a:cs typeface="Gill Sans MT" charset="0"/>
                        </a:rPr>
                        <a:t>Retrabajo</a:t>
                      </a:r>
                      <a:endParaRPr kumimoji="0" lang="es-CL" sz="2000" b="0" i="1" u="none" strike="noStrike" cap="none" normalizeH="0" baseline="0" noProof="0" dirty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Gill Sans MT" charset="0"/>
                        <a:ea typeface="Gill Sans MT" charset="0"/>
                        <a:cs typeface="Gill Sans MT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ADB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28096">
                <a:tc vMerge="1">
                  <a:txBody>
                    <a:bodyPr/>
                    <a:lstStyle/>
                    <a:p>
                      <a:endParaRPr lang="es-ES_tradn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10000"/>
                        </a:lnSpc>
                        <a:spcBef>
                          <a:spcPts val="1200"/>
                        </a:spcBef>
                        <a:spcAft>
                          <a:spcPct val="0"/>
                        </a:spcAft>
                        <a:buClrTx/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s-CL" sz="20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Gill Sans MT" charset="0"/>
                          <a:ea typeface="Gill Sans MT" charset="0"/>
                          <a:cs typeface="Gill Sans MT" charset="0"/>
                        </a:rPr>
                        <a:t>Costo Externo de Fallas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ADB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10000"/>
                        </a:lnSpc>
                        <a:spcBef>
                          <a:spcPts val="1200"/>
                        </a:spcBef>
                        <a:spcAft>
                          <a:spcPct val="0"/>
                        </a:spcAft>
                        <a:buClrTx/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s-CL" sz="2000" b="0" i="1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Gill Sans MT" charset="0"/>
                          <a:ea typeface="Gill Sans MT" charset="0"/>
                          <a:cs typeface="Gill Sans MT" charset="0"/>
                        </a:rPr>
                        <a:t>Costo de fallas para los clientes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ADB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28096">
                <a:tc gridSpan="3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10000"/>
                        </a:lnSpc>
                        <a:spcBef>
                          <a:spcPts val="1200"/>
                        </a:spcBef>
                        <a:spcAft>
                          <a:spcPct val="0"/>
                        </a:spcAft>
                        <a:buClrTx/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s-CL" sz="20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Gill Sans MT" charset="0"/>
                          <a:ea typeface="Gill Sans MT" charset="0"/>
                          <a:cs typeface="Gill Sans MT" charset="0"/>
                        </a:rPr>
                        <a:t>Costo de Creación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E0B5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10000"/>
                        </a:lnSpc>
                        <a:spcBef>
                          <a:spcPts val="1200"/>
                        </a:spcBef>
                        <a:spcAft>
                          <a:spcPct val="0"/>
                        </a:spcAft>
                        <a:buClrTx/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s-CL" sz="2000" b="0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10000"/>
                        </a:lnSpc>
                        <a:spcBef>
                          <a:spcPts val="1200"/>
                        </a:spcBef>
                        <a:spcAft>
                          <a:spcPct val="0"/>
                        </a:spcAft>
                        <a:buClrTx/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s-CL" sz="2000" b="0" i="1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Gill Sans MT" charset="0"/>
                          <a:ea typeface="Gill Sans MT" charset="0"/>
                          <a:cs typeface="Gill Sans MT" charset="0"/>
                        </a:rPr>
                        <a:t>Costo de hacer el trabajo si no hubiera temas de calidad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E0B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0BDDBD9-5CD3-45F3-80AE-704B15C07F06}" type="slidenum">
              <a:rPr lang="es-CL" noProof="0" smtClean="0"/>
              <a:pPr>
                <a:defRPr/>
              </a:pPr>
              <a:t>25</a:t>
            </a:fld>
            <a:endParaRPr lang="es-CL" noProof="0"/>
          </a:p>
        </p:txBody>
      </p:sp>
    </p:spTree>
    <p:extLst>
      <p:ext uri="{BB962C8B-B14F-4D97-AF65-F5344CB8AC3E}">
        <p14:creationId xmlns:p14="http://schemas.microsoft.com/office/powerpoint/2010/main" val="96891613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/>
              <a:t>Análisis Costo-Beneficio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CL" dirty="0"/>
              <a:t>Para hacer un proyecto es necesario comparar el costo del mismo con sus beneficios</a:t>
            </a:r>
          </a:p>
          <a:p>
            <a:pPr marL="0" indent="0">
              <a:buNone/>
            </a:pPr>
            <a:r>
              <a:rPr lang="es-CL" dirty="0"/>
              <a:t>Lo mismo pasa con tareas de calidad</a:t>
            </a:r>
          </a:p>
          <a:p>
            <a:pPr marL="0" indent="0">
              <a:buNone/>
            </a:pPr>
            <a:r>
              <a:rPr lang="es-CL" dirty="0"/>
              <a:t>Obviamente no es tan fácil, porque a priori no sabemos los costos exactos ni mucho menos los beneficios exactos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F534DE-EF26-47B3-A0EE-CEA7049D6723}" type="slidenum">
              <a:rPr lang="es-ES" smtClean="0"/>
              <a:pPr/>
              <a:t>26</a:t>
            </a:fld>
            <a:endParaRPr lang="es-ES" dirty="0"/>
          </a:p>
        </p:txBody>
      </p:sp>
      <p:graphicFrame>
        <p:nvGraphicFramePr>
          <p:cNvPr id="5" name="Group 3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57718595"/>
              </p:ext>
            </p:extLst>
          </p:nvPr>
        </p:nvGraphicFramePr>
        <p:xfrm>
          <a:off x="881856" y="4149080"/>
          <a:ext cx="7380288" cy="2268538"/>
        </p:xfrm>
        <a:graphic>
          <a:graphicData uri="http://schemas.openxmlformats.org/drawingml/2006/table">
            <a:tbl>
              <a:tblPr/>
              <a:tblGrid>
                <a:gridCol w="22323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5628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59164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75565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10000"/>
                        </a:lnSpc>
                        <a:spcBef>
                          <a:spcPts val="1200"/>
                        </a:spcBef>
                        <a:spcAft>
                          <a:spcPct val="0"/>
                        </a:spcAft>
                        <a:buClrTx/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s-ES_tradnl" sz="2000" b="0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10000"/>
                        </a:lnSpc>
                        <a:spcBef>
                          <a:spcPts val="1200"/>
                        </a:spcBef>
                        <a:spcAft>
                          <a:spcPct val="0"/>
                        </a:spcAft>
                        <a:buClrTx/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s-ES_tradnl" sz="20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+mn-lt"/>
                          <a:cs typeface="Arial" charset="0"/>
                        </a:rPr>
                        <a:t>Diferencia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10000"/>
                        </a:lnSpc>
                        <a:spcBef>
                          <a:spcPts val="1200"/>
                        </a:spcBef>
                        <a:spcAft>
                          <a:spcPct val="0"/>
                        </a:spcAft>
                        <a:buClrTx/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s-ES_tradnl" sz="20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+mn-lt"/>
                          <a:cs typeface="Arial" charset="0"/>
                        </a:rPr>
                        <a:t>Proporción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5723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10000"/>
                        </a:lnSpc>
                        <a:spcBef>
                          <a:spcPts val="1200"/>
                        </a:spcBef>
                        <a:spcAft>
                          <a:spcPct val="0"/>
                        </a:spcAft>
                        <a:buClrTx/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s-ES_tradnl" sz="20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+mn-lt"/>
                          <a:cs typeface="Arial" charset="0"/>
                        </a:rPr>
                        <a:t>Simple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10000"/>
                        </a:lnSpc>
                        <a:spcBef>
                          <a:spcPts val="1200"/>
                        </a:spcBef>
                        <a:spcAft>
                          <a:spcPct val="0"/>
                        </a:spcAft>
                        <a:buClrTx/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s-ES_tradnl" sz="2000" b="0" i="1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+mn-lt"/>
                          <a:cs typeface="Arial" charset="0"/>
                        </a:rPr>
                        <a:t>Beneficio – Costo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10000"/>
                        </a:lnSpc>
                        <a:spcBef>
                          <a:spcPts val="1200"/>
                        </a:spcBef>
                        <a:spcAft>
                          <a:spcPct val="0"/>
                        </a:spcAft>
                        <a:buClrTx/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s-ES_tradnl" sz="2000" b="0" i="1" u="sng" strike="noStrike" cap="none" normalizeH="0" baseline="0" noProof="0" dirty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+mn-lt"/>
                          <a:cs typeface="Arial" charset="0"/>
                        </a:rPr>
                        <a:t>Beneficio – Costo</a:t>
                      </a:r>
                      <a:endParaRPr kumimoji="0" lang="es-ES_tradnl" sz="2000" b="0" i="1" u="none" strike="noStrike" cap="none" normalizeH="0" baseline="0" noProof="0" dirty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+mn-lt"/>
                        <a:cs typeface="Arial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s-ES_tradnl" sz="2000" b="0" i="1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+mn-lt"/>
                          <a:cs typeface="Arial" charset="0"/>
                        </a:rPr>
                        <a:t>Costo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5565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10000"/>
                        </a:lnSpc>
                        <a:spcBef>
                          <a:spcPts val="1200"/>
                        </a:spcBef>
                        <a:spcAft>
                          <a:spcPct val="0"/>
                        </a:spcAft>
                        <a:buClrTx/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s-ES_tradnl" sz="20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+mn-lt"/>
                          <a:cs typeface="Arial" charset="0"/>
                        </a:rPr>
                        <a:t>Con descuento temporal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10000"/>
                        </a:lnSpc>
                        <a:spcBef>
                          <a:spcPts val="1200"/>
                        </a:spcBef>
                        <a:spcAft>
                          <a:spcPct val="0"/>
                        </a:spcAft>
                        <a:buClrTx/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s-ES_tradnl" sz="2000" b="0" i="1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+mn-lt"/>
                          <a:cs typeface="Arial" charset="0"/>
                        </a:rPr>
                        <a:t>Valor Actualizado Neto (VAN)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10000"/>
                        </a:lnSpc>
                        <a:spcBef>
                          <a:spcPts val="1200"/>
                        </a:spcBef>
                        <a:spcAft>
                          <a:spcPct val="0"/>
                        </a:spcAft>
                        <a:buClrTx/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s-ES_tradnl" sz="2000" b="0" i="1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+mn-lt"/>
                          <a:cs typeface="Arial" charset="0"/>
                        </a:rPr>
                        <a:t>Tasa Interna de Retorno (TIR)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92330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/>
              <a:t>Enfoques respecto de la calidad</a:t>
            </a:r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86074922"/>
              </p:ext>
            </p:extLst>
          </p:nvPr>
        </p:nvGraphicFramePr>
        <p:xfrm>
          <a:off x="179388" y="1628775"/>
          <a:ext cx="8785225" cy="504031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F4B1FAA-A740-404F-BBC5-7C153B666279}" type="slidenum">
              <a:rPr lang="es-CL" smtClean="0"/>
              <a:pPr>
                <a:defRPr/>
              </a:pPr>
              <a:t>27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97335616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51520" y="1052736"/>
            <a:ext cx="8712968" cy="21602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/>
              <a:t>Tipos de controles de calidad</a:t>
            </a:r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381176590"/>
              </p:ext>
            </p:extLst>
          </p:nvPr>
        </p:nvGraphicFramePr>
        <p:xfrm>
          <a:off x="829685" y="2060882"/>
          <a:ext cx="3597852" cy="338434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5" name="Content Placeholder 4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491229129"/>
              </p:ext>
            </p:extLst>
          </p:nvPr>
        </p:nvGraphicFramePr>
        <p:xfrm>
          <a:off x="4932040" y="2060882"/>
          <a:ext cx="3583062" cy="338434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AA56877-A1FA-486C-970B-A787F06937FA}" type="slidenum">
              <a:rPr lang="es-CL" noProof="0" smtClean="0"/>
              <a:pPr>
                <a:defRPr/>
              </a:pPr>
              <a:t>28</a:t>
            </a:fld>
            <a:endParaRPr lang="es-CL" noProof="0"/>
          </a:p>
        </p:txBody>
      </p:sp>
      <p:sp>
        <p:nvSpPr>
          <p:cNvPr id="6" name="TextBox 5"/>
          <p:cNvSpPr txBox="1"/>
          <p:nvPr/>
        </p:nvSpPr>
        <p:spPr>
          <a:xfrm>
            <a:off x="467544" y="6093296"/>
            <a:ext cx="8208912" cy="461665"/>
          </a:xfrm>
          <a:prstGeom prst="rect">
            <a:avLst/>
          </a:prstGeom>
          <a:solidFill>
            <a:srgbClr val="FFFF99"/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L">
                <a:solidFill>
                  <a:srgbClr val="FF0000"/>
                </a:solidFill>
                <a:latin typeface="+mn-lt"/>
              </a:rPr>
              <a:t>Una misma prueba puede abordar ambos tipos de problemas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CL"/>
              <a:t>Verificación</a:t>
            </a:r>
          </a:p>
        </p:txBody>
      </p:sp>
      <p:sp>
        <p:nvSpPr>
          <p:cNvPr id="23555" name="Rectangle 6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CL" dirty="0"/>
              <a:t>Consiste en asegurarse que el software corresponde a los requisitos</a:t>
            </a:r>
          </a:p>
          <a:p>
            <a:pPr marL="0" indent="0">
              <a:buNone/>
            </a:pPr>
            <a:r>
              <a:rPr lang="es-CL" dirty="0"/>
              <a:t>Responde a la pregunta:</a:t>
            </a:r>
          </a:p>
          <a:p>
            <a:pPr marL="0" indent="0">
              <a:buNone/>
            </a:pPr>
            <a:r>
              <a:rPr lang="es-CL" dirty="0"/>
              <a:t>	¿Estamos resolviendo correctamente el problema?</a:t>
            </a:r>
          </a:p>
          <a:p>
            <a:pPr marL="0" indent="0">
              <a:buNone/>
            </a:pPr>
            <a:r>
              <a:rPr lang="es-CL" dirty="0"/>
              <a:t>Dice relación con posibles problemas en el proceso de desarrollo</a:t>
            </a:r>
          </a:p>
          <a:p>
            <a:pPr marL="0" indent="0">
              <a:buNone/>
            </a:pPr>
            <a:r>
              <a:rPr lang="es-CL" dirty="0"/>
              <a:t>Se realiza contrastando artefactos entre si</a:t>
            </a:r>
          </a:p>
          <a:p>
            <a:pPr marL="457200" lvl="1" indent="0">
              <a:buNone/>
            </a:pPr>
            <a:r>
              <a:rPr lang="es-CL" dirty="0"/>
              <a:t>Ejemplos: </a:t>
            </a:r>
          </a:p>
          <a:p>
            <a:pPr lvl="2"/>
            <a:r>
              <a:rPr lang="es-CL" dirty="0"/>
              <a:t>Ver si un diseño cumple los requisitos con una matriz de requisitos versus módulos</a:t>
            </a:r>
          </a:p>
          <a:p>
            <a:pPr lvl="2"/>
            <a:r>
              <a:rPr lang="es-CL" dirty="0"/>
              <a:t>Clásicas pruebas de software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F4B1FAA-A740-404F-BBC5-7C153B666279}" type="slidenum">
              <a:rPr lang="es-CL" noProof="0" smtClean="0"/>
              <a:pPr>
                <a:defRPr/>
              </a:pPr>
              <a:t>29</a:t>
            </a:fld>
            <a:endParaRPr lang="es-CL" noProof="0"/>
          </a:p>
        </p:txBody>
      </p:sp>
    </p:spTree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CL" dirty="0"/>
              <a:t>¿Por qué identificar expectativas?</a:t>
            </a:r>
          </a:p>
        </p:txBody>
      </p:sp>
      <p:sp>
        <p:nvSpPr>
          <p:cNvPr id="6152" name="Rectangle 8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s-CL" dirty="0"/>
              <a:t>Expectativa “obvia”</a:t>
            </a:r>
          </a:p>
          <a:p>
            <a:pPr marL="457200" lvl="1" indent="0">
              <a:buNone/>
            </a:pPr>
            <a:r>
              <a:rPr lang="es-CL" dirty="0"/>
              <a:t>Obtener educación continua de alta calidad</a:t>
            </a:r>
          </a:p>
          <a:p>
            <a:pPr marL="457200" lvl="1" indent="0">
              <a:buNone/>
            </a:pPr>
            <a:r>
              <a:rPr lang="es-CL" dirty="0"/>
              <a:t>En parte escogimos a la Universidad de Chile por su prestigio</a:t>
            </a:r>
          </a:p>
          <a:p>
            <a:pPr marL="0" indent="0">
              <a:buNone/>
            </a:pPr>
            <a:r>
              <a:rPr lang="es-CL" dirty="0"/>
              <a:t>Los profesores debemos entregar un producto de calidad</a:t>
            </a:r>
          </a:p>
          <a:p>
            <a:pPr marL="457200" lvl="1" indent="0">
              <a:buNone/>
            </a:pPr>
            <a:r>
              <a:rPr lang="es-CL" dirty="0"/>
              <a:t>Cada uno de ustedes</a:t>
            </a:r>
            <a:r>
              <a:rPr lang="mr-IN" dirty="0"/>
              <a:t>…</a:t>
            </a:r>
            <a:endParaRPr lang="es-CL" dirty="0"/>
          </a:p>
          <a:p>
            <a:pPr marL="914400" lvl="2" indent="0">
              <a:buNone/>
            </a:pPr>
            <a:r>
              <a:rPr lang="mr-IN" sz="2400" dirty="0"/>
              <a:t>…</a:t>
            </a:r>
            <a:r>
              <a:rPr lang="es-ES" sz="2400" dirty="0"/>
              <a:t> </a:t>
            </a:r>
            <a:r>
              <a:rPr lang="es-CL" sz="2400" dirty="0"/>
              <a:t>tiene distintas expectativas</a:t>
            </a:r>
          </a:p>
          <a:p>
            <a:pPr marL="914400" lvl="2" indent="0">
              <a:buNone/>
            </a:pPr>
            <a:r>
              <a:rPr lang="mr-IN" sz="2400" dirty="0"/>
              <a:t>…</a:t>
            </a:r>
            <a:r>
              <a:rPr lang="es-ES" sz="2400" dirty="0"/>
              <a:t> </a:t>
            </a:r>
            <a:r>
              <a:rPr lang="es-CL" sz="2400" dirty="0"/>
              <a:t>se satisface de modo distinto</a:t>
            </a:r>
          </a:p>
          <a:p>
            <a:pPr marL="914400" lvl="2" indent="0">
              <a:buNone/>
            </a:pPr>
            <a:r>
              <a:rPr lang="mr-IN" sz="2400" dirty="0"/>
              <a:t>…</a:t>
            </a:r>
            <a:r>
              <a:rPr lang="es-ES" sz="2400" dirty="0"/>
              <a:t> </a:t>
            </a:r>
            <a:r>
              <a:rPr lang="es-CL" sz="2400" dirty="0"/>
              <a:t>su propia definición de calidad</a:t>
            </a:r>
          </a:p>
          <a:p>
            <a:pPr marL="457200" lvl="1" indent="0">
              <a:buNone/>
            </a:pPr>
            <a:r>
              <a:rPr lang="es-CL" dirty="0"/>
              <a:t>Y cada profesor tiene su propia definición de calidad</a:t>
            </a:r>
          </a:p>
          <a:p>
            <a:pPr marL="0" indent="0">
              <a:buNone/>
            </a:pPr>
            <a:r>
              <a:rPr lang="es-CL" dirty="0"/>
              <a:t>Entonces</a:t>
            </a:r>
          </a:p>
          <a:p>
            <a:pPr marL="457200" lvl="1" indent="0">
              <a:buNone/>
            </a:pPr>
            <a:r>
              <a:rPr lang="es-CL" dirty="0"/>
              <a:t>¿Cómo nos ponemos de acuerdo?</a:t>
            </a:r>
          </a:p>
          <a:p>
            <a:pPr marL="457200" lvl="1" indent="0">
              <a:buNone/>
            </a:pPr>
            <a:r>
              <a:rPr lang="es-CL" dirty="0"/>
              <a:t>¿Cómo aseguramos que entregamos un programa de calidad?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F4B1FAA-A740-404F-BBC5-7C153B666279}" type="slidenum">
              <a:rPr lang="es-CL" noProof="0" smtClean="0"/>
              <a:pPr>
                <a:defRPr/>
              </a:pPr>
              <a:t>3</a:t>
            </a:fld>
            <a:endParaRPr lang="es-CL" noProof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1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61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61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615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615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615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615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615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615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615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615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615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52" grpId="0" build="p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CL"/>
              <a:t>Validación</a:t>
            </a:r>
          </a:p>
        </p:txBody>
      </p:sp>
      <p:sp>
        <p:nvSpPr>
          <p:cNvPr id="24579" name="Rectangle 6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CL" dirty="0"/>
              <a:t>Consiste en asegurarse que los requisitos corresponden al problema</a:t>
            </a:r>
          </a:p>
          <a:p>
            <a:pPr marL="0" indent="0">
              <a:buNone/>
            </a:pPr>
            <a:r>
              <a:rPr lang="es-CL" dirty="0"/>
              <a:t>Responde a la pregunta:</a:t>
            </a:r>
          </a:p>
          <a:p>
            <a:pPr marL="0" indent="0">
              <a:buNone/>
            </a:pPr>
            <a:r>
              <a:rPr lang="es-CL" dirty="0"/>
              <a:t>	¿Estamos resolviendo el problema correcto?</a:t>
            </a:r>
          </a:p>
          <a:p>
            <a:pPr marL="0" indent="0">
              <a:buNone/>
            </a:pPr>
            <a:r>
              <a:rPr lang="es-CL" dirty="0"/>
              <a:t>Dice relación con posibles problemas en la especificación de requisitos</a:t>
            </a:r>
          </a:p>
          <a:p>
            <a:pPr marL="0" indent="0">
              <a:buNone/>
            </a:pPr>
            <a:r>
              <a:rPr lang="es-CL" dirty="0"/>
              <a:t>Se realiza contrastando un artefacto con la realidad</a:t>
            </a:r>
          </a:p>
          <a:p>
            <a:pPr marL="457200" lvl="1" indent="0">
              <a:buNone/>
            </a:pPr>
            <a:r>
              <a:rPr lang="es-CL" dirty="0"/>
              <a:t>Ejemplos: </a:t>
            </a:r>
          </a:p>
          <a:p>
            <a:pPr lvl="2"/>
            <a:r>
              <a:rPr lang="es-CL" dirty="0"/>
              <a:t>Un requisito se convalida mostrando al cliente le la salida que daría el sistema frente a una entrada dada</a:t>
            </a:r>
          </a:p>
          <a:p>
            <a:pPr lvl="2"/>
            <a:r>
              <a:rPr lang="es-CL" dirty="0"/>
              <a:t>Una demostración de un prototipo del software</a:t>
            </a:r>
          </a:p>
          <a:p>
            <a:pPr lvl="2"/>
            <a:r>
              <a:rPr lang="es-CL" dirty="0"/>
              <a:t>Revisión de los requisitos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F4B1FAA-A740-404F-BBC5-7C153B666279}" type="slidenum">
              <a:rPr lang="es-CL" noProof="0" smtClean="0"/>
              <a:pPr>
                <a:defRPr/>
              </a:pPr>
              <a:t>30</a:t>
            </a:fld>
            <a:endParaRPr lang="es-CL" noProof="0"/>
          </a:p>
        </p:txBody>
      </p:sp>
    </p:spTree>
  </p:cSld>
  <p:clrMapOvr>
    <a:masterClrMapping/>
  </p:clrMapOvr>
  <p:transition spd="med"/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CL"/>
              <a:t>Definiciones: defecto, error, falla</a:t>
            </a:r>
          </a:p>
        </p:txBody>
      </p:sp>
      <p:sp>
        <p:nvSpPr>
          <p:cNvPr id="24582" name="Rectangle 6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CL" dirty="0"/>
              <a:t>No basta hablar de </a:t>
            </a:r>
            <a:r>
              <a:rPr lang="es-CL" i="1" dirty="0"/>
              <a:t>bugs</a:t>
            </a:r>
            <a:r>
              <a:rPr lang="es-CL" dirty="0"/>
              <a:t>: tenemos que hacer distinciones</a:t>
            </a:r>
          </a:p>
          <a:p>
            <a:pPr marL="0" indent="0">
              <a:buNone/>
            </a:pPr>
            <a:endParaRPr lang="es-CL" dirty="0"/>
          </a:p>
          <a:p>
            <a:pPr marL="457200" lvl="1" indent="0">
              <a:buNone/>
            </a:pPr>
            <a:r>
              <a:rPr lang="es-CL" b="1" dirty="0"/>
              <a:t>Defecto</a:t>
            </a:r>
            <a:r>
              <a:rPr lang="es-CL" dirty="0"/>
              <a:t>  desviación presente en un artefacto (estática)</a:t>
            </a:r>
          </a:p>
          <a:p>
            <a:pPr marL="457200" lvl="1" indent="0">
              <a:buNone/>
            </a:pPr>
            <a:r>
              <a:rPr lang="es-CL" b="1" dirty="0"/>
              <a:t>Falla</a:t>
            </a:r>
            <a:r>
              <a:rPr lang="es-CL" dirty="0"/>
              <a:t>  desviación observable y presente durante la ejecución (dinámica)</a:t>
            </a:r>
          </a:p>
          <a:p>
            <a:pPr marL="457200" lvl="1" indent="0">
              <a:buNone/>
            </a:pPr>
            <a:r>
              <a:rPr lang="es-CL" b="1" dirty="0"/>
              <a:t>Error</a:t>
            </a:r>
            <a:r>
              <a:rPr lang="es-CL" dirty="0"/>
              <a:t>  desviación interna, estado interno incorrecto (dinámica)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F4B1FAA-A740-404F-BBC5-7C153B666279}" type="slidenum">
              <a:rPr lang="es-CL" noProof="0" smtClean="0"/>
              <a:pPr>
                <a:defRPr/>
              </a:pPr>
              <a:t>31</a:t>
            </a:fld>
            <a:endParaRPr lang="es-CL" noProof="0"/>
          </a:p>
        </p:txBody>
      </p:sp>
    </p:spTree>
  </p:cSld>
  <p:clrMapOvr>
    <a:masterClrMapping/>
  </p:clrMapOvr>
  <p:transition spd="med"/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5"/>
          <p:cNvSpPr>
            <a:spLocks noGrp="1" noChangeArrowheads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s-CL"/>
              <a:t>¿Cuál es la relación entre defectos, errores, y fallas?</a:t>
            </a:r>
          </a:p>
        </p:txBody>
      </p:sp>
      <p:sp>
        <p:nvSpPr>
          <p:cNvPr id="24582" name="Rectangle 6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CL" dirty="0"/>
              <a:t>Usualmente sólo las fallas son percibidas por los usuarios</a:t>
            </a:r>
          </a:p>
          <a:p>
            <a:pPr marL="0" indent="0">
              <a:buNone/>
            </a:pPr>
            <a:r>
              <a:rPr lang="es-CL" dirty="0"/>
              <a:t>De estas tres, ¿hay alguna que origina a otras?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F4B1FAA-A740-404F-BBC5-7C153B666279}" type="slidenum">
              <a:rPr lang="es-CL" noProof="0" smtClean="0"/>
              <a:pPr>
                <a:defRPr/>
              </a:pPr>
              <a:t>32</a:t>
            </a:fld>
            <a:endParaRPr lang="es-CL" noProof="0"/>
          </a:p>
        </p:txBody>
      </p:sp>
      <p:grpSp>
        <p:nvGrpSpPr>
          <p:cNvPr id="24" name="Grupo 23">
            <a:extLst>
              <a:ext uri="{FF2B5EF4-FFF2-40B4-BE49-F238E27FC236}">
                <a16:creationId xmlns:a16="http://schemas.microsoft.com/office/drawing/2014/main" id="{AD32CA5D-972A-1E47-9991-8727E75485E6}"/>
              </a:ext>
            </a:extLst>
          </p:cNvPr>
          <p:cNvGrpSpPr/>
          <p:nvPr/>
        </p:nvGrpSpPr>
        <p:grpSpPr>
          <a:xfrm>
            <a:off x="953221" y="3429000"/>
            <a:ext cx="7219179" cy="3096344"/>
            <a:chOff x="953221" y="3429000"/>
            <a:chExt cx="7219179" cy="3096344"/>
          </a:xfrm>
        </p:grpSpPr>
        <p:sp>
          <p:nvSpPr>
            <p:cNvPr id="2" name="Elipse 1">
              <a:extLst>
                <a:ext uri="{FF2B5EF4-FFF2-40B4-BE49-F238E27FC236}">
                  <a16:creationId xmlns:a16="http://schemas.microsoft.com/office/drawing/2014/main" id="{A4E528C2-8636-1947-B03C-5EE0435BA822}"/>
                </a:ext>
              </a:extLst>
            </p:cNvPr>
            <p:cNvSpPr/>
            <p:nvPr/>
          </p:nvSpPr>
          <p:spPr>
            <a:xfrm>
              <a:off x="953221" y="3933056"/>
              <a:ext cx="1872208" cy="1296144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_tradnl" dirty="0"/>
                <a:t>Defectos</a:t>
              </a:r>
            </a:p>
          </p:txBody>
        </p:sp>
        <p:sp>
          <p:nvSpPr>
            <p:cNvPr id="7" name="Elipse 6">
              <a:extLst>
                <a:ext uri="{FF2B5EF4-FFF2-40B4-BE49-F238E27FC236}">
                  <a16:creationId xmlns:a16="http://schemas.microsoft.com/office/drawing/2014/main" id="{CFCB0DE7-FD48-B342-AB70-C849B3CC4865}"/>
                </a:ext>
              </a:extLst>
            </p:cNvPr>
            <p:cNvSpPr/>
            <p:nvPr/>
          </p:nvSpPr>
          <p:spPr>
            <a:xfrm>
              <a:off x="3779912" y="3429000"/>
              <a:ext cx="1872208" cy="1296144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_tradnl" dirty="0"/>
                <a:t>Errores</a:t>
              </a:r>
            </a:p>
          </p:txBody>
        </p:sp>
        <p:sp>
          <p:nvSpPr>
            <p:cNvPr id="8" name="Elipse 7">
              <a:extLst>
                <a:ext uri="{FF2B5EF4-FFF2-40B4-BE49-F238E27FC236}">
                  <a16:creationId xmlns:a16="http://schemas.microsoft.com/office/drawing/2014/main" id="{EBCF6CBA-7000-4546-918E-8388EB57FBD8}"/>
                </a:ext>
              </a:extLst>
            </p:cNvPr>
            <p:cNvSpPr/>
            <p:nvPr/>
          </p:nvSpPr>
          <p:spPr>
            <a:xfrm>
              <a:off x="6300192" y="4941168"/>
              <a:ext cx="1872208" cy="1296144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_tradnl" dirty="0"/>
                <a:t>Fallas</a:t>
              </a:r>
            </a:p>
          </p:txBody>
        </p:sp>
        <p:cxnSp>
          <p:nvCxnSpPr>
            <p:cNvPr id="4" name="Conector recto de flecha 3">
              <a:extLst>
                <a:ext uri="{FF2B5EF4-FFF2-40B4-BE49-F238E27FC236}">
                  <a16:creationId xmlns:a16="http://schemas.microsoft.com/office/drawing/2014/main" id="{1814665A-696B-2B4A-8C1B-BB8ADF43F547}"/>
                </a:ext>
              </a:extLst>
            </p:cNvPr>
            <p:cNvCxnSpPr>
              <a:cxnSpLocks/>
              <a:stCxn id="2" idx="7"/>
              <a:endCxn id="7" idx="2"/>
            </p:cNvCxnSpPr>
            <p:nvPr/>
          </p:nvCxnSpPr>
          <p:spPr>
            <a:xfrm flipV="1">
              <a:off x="2551250" y="4077072"/>
              <a:ext cx="1228662" cy="45800"/>
            </a:xfrm>
            <a:prstGeom prst="straightConnector1">
              <a:avLst/>
            </a:prstGeom>
            <a:ln w="38100">
              <a:prstDash val="sysDash"/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Conector recto de flecha 9">
              <a:extLst>
                <a:ext uri="{FF2B5EF4-FFF2-40B4-BE49-F238E27FC236}">
                  <a16:creationId xmlns:a16="http://schemas.microsoft.com/office/drawing/2014/main" id="{038AB1C9-E81D-9F41-A8EE-2E850C6999CC}"/>
                </a:ext>
              </a:extLst>
            </p:cNvPr>
            <p:cNvCxnSpPr>
              <a:cxnSpLocks/>
              <a:stCxn id="2" idx="5"/>
              <a:endCxn id="8" idx="2"/>
            </p:cNvCxnSpPr>
            <p:nvPr/>
          </p:nvCxnSpPr>
          <p:spPr>
            <a:xfrm>
              <a:off x="2551250" y="5039384"/>
              <a:ext cx="3748942" cy="549856"/>
            </a:xfrm>
            <a:prstGeom prst="straightConnector1">
              <a:avLst/>
            </a:prstGeom>
            <a:ln w="38100">
              <a:prstDash val="sysDash"/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Conector recto de flecha 12">
              <a:extLst>
                <a:ext uri="{FF2B5EF4-FFF2-40B4-BE49-F238E27FC236}">
                  <a16:creationId xmlns:a16="http://schemas.microsoft.com/office/drawing/2014/main" id="{E35B2EDE-8DB9-FA4A-BCD1-7A932A8464F8}"/>
                </a:ext>
              </a:extLst>
            </p:cNvPr>
            <p:cNvCxnSpPr>
              <a:cxnSpLocks/>
              <a:stCxn id="7" idx="5"/>
              <a:endCxn id="8" idx="1"/>
            </p:cNvCxnSpPr>
            <p:nvPr/>
          </p:nvCxnSpPr>
          <p:spPr>
            <a:xfrm>
              <a:off x="5377941" y="4535328"/>
              <a:ext cx="1196430" cy="595656"/>
            </a:xfrm>
            <a:prstGeom prst="straightConnector1">
              <a:avLst/>
            </a:prstGeom>
            <a:ln w="38100">
              <a:prstDash val="sysDash"/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Conector curvado 16">
              <a:extLst>
                <a:ext uri="{FF2B5EF4-FFF2-40B4-BE49-F238E27FC236}">
                  <a16:creationId xmlns:a16="http://schemas.microsoft.com/office/drawing/2014/main" id="{BE4D7F76-F065-6540-AE6B-E4C7FF5D33DA}"/>
                </a:ext>
              </a:extLst>
            </p:cNvPr>
            <p:cNvCxnSpPr>
              <a:stCxn id="7" idx="6"/>
              <a:endCxn id="7" idx="0"/>
            </p:cNvCxnSpPr>
            <p:nvPr/>
          </p:nvCxnSpPr>
          <p:spPr>
            <a:xfrm flipH="1" flipV="1">
              <a:off x="4716016" y="3429000"/>
              <a:ext cx="936104" cy="648072"/>
            </a:xfrm>
            <a:prstGeom prst="curvedConnector4">
              <a:avLst>
                <a:gd name="adj1" fmla="val -24420"/>
                <a:gd name="adj2" fmla="val 135274"/>
              </a:avLst>
            </a:prstGeom>
            <a:ln w="38100">
              <a:prstDash val="sysDash"/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Conector curvado 19">
              <a:extLst>
                <a:ext uri="{FF2B5EF4-FFF2-40B4-BE49-F238E27FC236}">
                  <a16:creationId xmlns:a16="http://schemas.microsoft.com/office/drawing/2014/main" id="{181D029D-8D99-BD43-84CB-39FB6E4293DE}"/>
                </a:ext>
              </a:extLst>
            </p:cNvPr>
            <p:cNvCxnSpPr>
              <a:cxnSpLocks/>
              <a:stCxn id="8" idx="6"/>
              <a:endCxn id="8" idx="0"/>
            </p:cNvCxnSpPr>
            <p:nvPr/>
          </p:nvCxnSpPr>
          <p:spPr>
            <a:xfrm flipH="1" flipV="1">
              <a:off x="7236296" y="4941168"/>
              <a:ext cx="936104" cy="648072"/>
            </a:xfrm>
            <a:prstGeom prst="curvedConnector4">
              <a:avLst>
                <a:gd name="adj1" fmla="val -24420"/>
                <a:gd name="adj2" fmla="val 135274"/>
              </a:avLst>
            </a:prstGeom>
            <a:ln w="38100">
              <a:prstDash val="sysDash"/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Conector recto de flecha 22">
              <a:extLst>
                <a:ext uri="{FF2B5EF4-FFF2-40B4-BE49-F238E27FC236}">
                  <a16:creationId xmlns:a16="http://schemas.microsoft.com/office/drawing/2014/main" id="{7F7DA503-F102-2B43-B04B-A7FBE76B6BC5}"/>
                </a:ext>
              </a:extLst>
            </p:cNvPr>
            <p:cNvCxnSpPr>
              <a:cxnSpLocks/>
            </p:cNvCxnSpPr>
            <p:nvPr/>
          </p:nvCxnSpPr>
          <p:spPr>
            <a:xfrm>
              <a:off x="953221" y="6325289"/>
              <a:ext cx="1242515" cy="0"/>
            </a:xfrm>
            <a:prstGeom prst="straightConnector1">
              <a:avLst/>
            </a:prstGeom>
            <a:ln w="38100">
              <a:prstDash val="sysDash"/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CuadroTexto 21">
              <a:extLst>
                <a:ext uri="{FF2B5EF4-FFF2-40B4-BE49-F238E27FC236}">
                  <a16:creationId xmlns:a16="http://schemas.microsoft.com/office/drawing/2014/main" id="{DF0F801A-0539-9F40-8789-D8F5A8D56952}"/>
                </a:ext>
              </a:extLst>
            </p:cNvPr>
            <p:cNvSpPr txBox="1"/>
            <p:nvPr/>
          </p:nvSpPr>
          <p:spPr>
            <a:xfrm>
              <a:off x="2263907" y="6125234"/>
              <a:ext cx="1708160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ES_tradnl" sz="2000" dirty="0">
                  <a:solidFill>
                    <a:schemeClr val="accent1">
                      <a:lumMod val="50000"/>
                    </a:schemeClr>
                  </a:solidFill>
                  <a:latin typeface="+mn-lt"/>
                </a:rPr>
                <a:t>Puede generar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955840353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5"/>
          <p:cNvSpPr>
            <a:spLocks noGrp="1" noChangeArrowheads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s-CL"/>
              <a:t>¿Cómo eliminamos las fallas?</a:t>
            </a:r>
          </a:p>
        </p:txBody>
      </p:sp>
      <p:sp>
        <p:nvSpPr>
          <p:cNvPr id="24582" name="Rectangle 6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CL" dirty="0"/>
              <a:t>Para eliminar fallas hay que eliminar los defectos</a:t>
            </a:r>
          </a:p>
          <a:p>
            <a:pPr marL="0" indent="0">
              <a:buNone/>
            </a:pPr>
            <a:r>
              <a:rPr lang="es-CL" dirty="0"/>
              <a:t>Para eliminar defectos hay que</a:t>
            </a:r>
          </a:p>
          <a:p>
            <a:pPr marL="457200" lvl="1" indent="0">
              <a:buNone/>
            </a:pPr>
            <a:r>
              <a:rPr lang="es-CL" dirty="0"/>
              <a:t>Mejorar proceso de creación: prevenir defectos </a:t>
            </a:r>
          </a:p>
          <a:p>
            <a:pPr marL="457200" lvl="1" indent="0">
              <a:buNone/>
            </a:pPr>
            <a:r>
              <a:rPr lang="es-CL" dirty="0"/>
              <a:t>Mejorar los controles: encontrar los defectos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F4B1FAA-A740-404F-BBC5-7C153B666279}" type="slidenum">
              <a:rPr lang="es-CL" noProof="0" smtClean="0"/>
              <a:pPr>
                <a:defRPr/>
              </a:pPr>
              <a:t>33</a:t>
            </a:fld>
            <a:endParaRPr lang="es-CL" noProof="0"/>
          </a:p>
        </p:txBody>
      </p:sp>
    </p:spTree>
    <p:extLst>
      <p:ext uri="{BB962C8B-B14F-4D97-AF65-F5344CB8AC3E}">
        <p14:creationId xmlns:p14="http://schemas.microsoft.com/office/powerpoint/2010/main" val="1567827970"/>
      </p:ext>
    </p:extLst>
  </p:cSld>
  <p:clrMapOvr>
    <a:masterClrMapping/>
  </p:clrMapOvr>
  <p:transition spd="med"/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Calidad versus grado</a:t>
            </a:r>
          </a:p>
        </p:txBody>
      </p:sp>
      <p:sp>
        <p:nvSpPr>
          <p:cNvPr id="2765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CL" dirty="0"/>
              <a:t>Grado es una categoría asignada a los productos o servicios que tienen las misma función, pero distintas características técnicas</a:t>
            </a:r>
          </a:p>
          <a:p>
            <a:pPr marL="0" indent="0">
              <a:buNone/>
            </a:pPr>
            <a:r>
              <a:rPr lang="es-CL" dirty="0"/>
              <a:t>Ejemplos</a:t>
            </a:r>
          </a:p>
          <a:p>
            <a:pPr lvl="1"/>
            <a:r>
              <a:rPr lang="es-CL" dirty="0"/>
              <a:t>V A C etc. para la carne de vacuno, según edad del animal</a:t>
            </a:r>
          </a:p>
          <a:p>
            <a:pPr lvl="1"/>
            <a:r>
              <a:rPr lang="es-CL" dirty="0"/>
              <a:t>Tipos de aceros, según composición química</a:t>
            </a:r>
          </a:p>
          <a:p>
            <a:pPr lvl="1"/>
            <a:r>
              <a:rPr lang="es-CL" dirty="0"/>
              <a:t>Estrellas de los hoteles</a:t>
            </a:r>
          </a:p>
          <a:p>
            <a:pPr lvl="1"/>
            <a:r>
              <a:rPr lang="es-CL" dirty="0"/>
              <a:t>Clases de servicio de los aviones</a:t>
            </a:r>
          </a:p>
          <a:p>
            <a:pPr lvl="1"/>
            <a:r>
              <a:rPr lang="es-CL" dirty="0"/>
              <a:t>Tipos de arroz, según porcentaje de grano partido</a:t>
            </a:r>
          </a:p>
          <a:p>
            <a:pPr lvl="1"/>
            <a:r>
              <a:rPr lang="es-CL" dirty="0"/>
              <a:t>Televisión digital: SD versus HD versus Full HD versus 4K</a:t>
            </a:r>
          </a:p>
          <a:p>
            <a:pPr marL="0" indent="0">
              <a:buNone/>
            </a:pPr>
            <a:r>
              <a:rPr lang="es-CL" dirty="0"/>
              <a:t>La baja calidad es siempre un problema, el grado bajo no es necesariamente un problema</a:t>
            </a:r>
          </a:p>
        </p:txBody>
      </p:sp>
      <p:sp>
        <p:nvSpPr>
          <p:cNvPr id="27652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s-ES"/>
              <a:t>1-</a:t>
            </a:r>
            <a:fld id="{3BC11768-66FB-4DDC-9A57-16FD7529F343}" type="slidenum">
              <a:rPr lang="es-ES" smtClean="0"/>
              <a:pPr/>
              <a:t>34</a:t>
            </a:fld>
            <a:endParaRPr lang="es-ES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5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CL" noProof="0" dirty="0"/>
              <a:t>La calidad en la organización</a:t>
            </a:r>
          </a:p>
        </p:txBody>
      </p:sp>
      <p:sp>
        <p:nvSpPr>
          <p:cNvPr id="26627" name="Rectangle 6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CL" dirty="0"/>
              <a:t>Para tener calidad en forma repetible hay que institucionalizar la calidad</a:t>
            </a:r>
          </a:p>
          <a:p>
            <a:pPr marL="0" indent="0">
              <a:buNone/>
            </a:pPr>
            <a:r>
              <a:rPr lang="es-CL" noProof="0" dirty="0"/>
              <a:t>La calidad debe involucrar a toda la organización</a:t>
            </a:r>
          </a:p>
          <a:p>
            <a:pPr marL="457200" lvl="1" indent="0">
              <a:buNone/>
            </a:pPr>
            <a:r>
              <a:rPr lang="es-CL" b="1" i="1" noProof="0" dirty="0"/>
              <a:t>Liderazgo</a:t>
            </a:r>
            <a:r>
              <a:rPr lang="es-CL" noProof="0" dirty="0"/>
              <a:t>: todos los gerentes saben de calidad de software; el máximo gerente (del área software) lidera los procesos de calidad</a:t>
            </a:r>
          </a:p>
          <a:p>
            <a:pPr marL="457200" lvl="1" indent="0">
              <a:buNone/>
            </a:pPr>
            <a:r>
              <a:rPr lang="es-CL" b="1" i="1" noProof="0" dirty="0"/>
              <a:t>Recursos humanos</a:t>
            </a:r>
            <a:r>
              <a:rPr lang="es-CL" noProof="0" dirty="0"/>
              <a:t>: seleccionar personas flexibles que pueden y quieren trabajar con procesos definidos</a:t>
            </a:r>
          </a:p>
          <a:p>
            <a:pPr marL="457200" lvl="1" indent="0">
              <a:buNone/>
            </a:pPr>
            <a:r>
              <a:rPr lang="es-CL" b="1" i="1" noProof="0" dirty="0"/>
              <a:t>Finanzas</a:t>
            </a:r>
            <a:r>
              <a:rPr lang="es-CL" noProof="0" dirty="0"/>
              <a:t>: las medidas de rentabilidad están asociadas a la productividad de software; se destina presupuesto a las actividades de calidad</a:t>
            </a:r>
          </a:p>
          <a:p>
            <a:pPr marL="457200" lvl="1" indent="0">
              <a:buNone/>
            </a:pPr>
            <a:r>
              <a:rPr lang="es-CL" b="1" i="1" noProof="0" dirty="0"/>
              <a:t>Instalaciones</a:t>
            </a:r>
            <a:r>
              <a:rPr lang="es-CL" noProof="0" dirty="0"/>
              <a:t>: la arquitectura debe facilitar las comunicaciones intergrupales y el trabajo personal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F4B1FAA-A740-404F-BBC5-7C153B666279}" type="slidenum">
              <a:rPr lang="es-CL" noProof="0" smtClean="0"/>
              <a:pPr>
                <a:defRPr/>
              </a:pPr>
              <a:t>35</a:t>
            </a:fld>
            <a:endParaRPr lang="es-CL" noProof="0" dirty="0"/>
          </a:p>
        </p:txBody>
      </p:sp>
    </p:spTree>
    <p:extLst>
      <p:ext uri="{BB962C8B-B14F-4D97-AF65-F5344CB8AC3E}">
        <p14:creationId xmlns:p14="http://schemas.microsoft.com/office/powerpoint/2010/main" val="3526544766"/>
      </p:ext>
    </p:extLst>
  </p:cSld>
  <p:clrMapOvr>
    <a:masterClrMapping/>
  </p:clrMapOvr>
  <p:transition spd="med"/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CL"/>
              <a:t>Gestión de la calidad del proyecto </a:t>
            </a:r>
            <a:br>
              <a:rPr lang="es-CL"/>
            </a:br>
            <a:r>
              <a:rPr lang="es-ES_tradnl" dirty="0"/>
              <a:t>según PMBOK</a:t>
            </a:r>
            <a:r>
              <a:rPr lang="es-ES_tradnl" baseline="30000" dirty="0"/>
              <a:t>®</a:t>
            </a:r>
            <a:r>
              <a:rPr lang="es-ES_tradnl" dirty="0"/>
              <a:t> de PMI</a:t>
            </a:r>
            <a:endParaRPr lang="es-CL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s-CL" dirty="0"/>
              <a:t>Incluye los procesos para incorporar la política de calidad de la organización en cuanto a la planificación, gestión y control de los requisitos de calidad del proyecto y el producto, a fin de satisfacer los objetivos de los interesados.</a:t>
            </a:r>
          </a:p>
          <a:p>
            <a:pPr marL="0" indent="0">
              <a:buNone/>
            </a:pPr>
            <a:r>
              <a:rPr lang="es-CL" dirty="0"/>
              <a:t>También es compatible con actividades de mejora de procesos continuos tal y como las lleva a cabo la organización ejecutora.</a:t>
            </a:r>
          </a:p>
          <a:p>
            <a:pPr marL="0" indent="0">
              <a:buNone/>
            </a:pPr>
            <a:endParaRPr lang="es-CL" dirty="0"/>
          </a:p>
        </p:txBody>
      </p:sp>
      <p:sp>
        <p:nvSpPr>
          <p:cNvPr id="5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F534DE-EF26-47B3-A0EE-CEA7049D6723}" type="slidenum">
              <a:rPr lang="es-ES" smtClean="0"/>
              <a:pPr/>
              <a:t>36</a:t>
            </a:fld>
            <a:endParaRPr lang="es-ES" dirty="0"/>
          </a:p>
        </p:txBody>
      </p:sp>
      <p:sp>
        <p:nvSpPr>
          <p:cNvPr id="8" name="CuadroTexto 7"/>
          <p:cNvSpPr txBox="1"/>
          <p:nvPr/>
        </p:nvSpPr>
        <p:spPr>
          <a:xfrm>
            <a:off x="1907704" y="6197242"/>
            <a:ext cx="5184576" cy="400110"/>
          </a:xfrm>
          <a:prstGeom prst="rect">
            <a:avLst/>
          </a:prstGeom>
          <a:solidFill>
            <a:srgbClr val="FFFF99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000" i="1" dirty="0">
                <a:solidFill>
                  <a:schemeClr val="accent1">
                    <a:lumMod val="50000"/>
                  </a:schemeClr>
                </a:solidFill>
                <a:latin typeface="Gill Sans MT" charset="0"/>
                <a:ea typeface="Gill Sans MT" charset="0"/>
                <a:cs typeface="Gill Sans MT" charset="0"/>
              </a:rPr>
              <a:t>PMI = Project Management Institute</a:t>
            </a:r>
          </a:p>
        </p:txBody>
      </p:sp>
    </p:spTree>
    <p:extLst>
      <p:ext uri="{BB962C8B-B14F-4D97-AF65-F5344CB8AC3E}">
        <p14:creationId xmlns:p14="http://schemas.microsoft.com/office/powerpoint/2010/main" val="2070340222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3013EB2-8172-9F45-9C74-5A0120C683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/>
              <a:t>Gestión de Calidad a la PMI</a:t>
            </a:r>
          </a:p>
        </p:txBody>
      </p:sp>
      <p:pic>
        <p:nvPicPr>
          <p:cNvPr id="6" name="Marcador de contenido 5">
            <a:extLst>
              <a:ext uri="{FF2B5EF4-FFF2-40B4-BE49-F238E27FC236}">
                <a16:creationId xmlns:a16="http://schemas.microsoft.com/office/drawing/2014/main" id="{84368D5F-8EB2-E84C-A173-829064A2D06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667" y="2852936"/>
            <a:ext cx="9081838" cy="2510013"/>
          </a:xfrm>
        </p:spPr>
      </p:pic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4598B71F-143E-F148-8C1A-199F9534F3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0BDDBD9-5CD3-45F3-80AE-704B15C07F06}" type="slidenum">
              <a:rPr lang="es-CL" noProof="0" smtClean="0"/>
              <a:pPr>
                <a:defRPr/>
              </a:pPr>
              <a:t>37</a:t>
            </a:fld>
            <a:endParaRPr lang="es-CL" noProof="0"/>
          </a:p>
        </p:txBody>
      </p:sp>
    </p:spTree>
    <p:extLst>
      <p:ext uri="{BB962C8B-B14F-4D97-AF65-F5344CB8AC3E}">
        <p14:creationId xmlns:p14="http://schemas.microsoft.com/office/powerpoint/2010/main" val="1994846951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32C79ECD-EF0E-FE46-AB33-7DFDB177D7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460432" y="980728"/>
            <a:ext cx="504056" cy="365125"/>
          </a:xfrm>
        </p:spPr>
        <p:txBody>
          <a:bodyPr/>
          <a:lstStyle/>
          <a:p>
            <a:pPr>
              <a:defRPr/>
            </a:pPr>
            <a:fld id="{80BDDBD9-5CD3-45F3-80AE-704B15C07F06}" type="slidenum">
              <a:rPr lang="es-CL" noProof="0" smtClean="0"/>
              <a:pPr>
                <a:defRPr/>
              </a:pPr>
              <a:t>38</a:t>
            </a:fld>
            <a:endParaRPr lang="es-CL" noProof="0"/>
          </a:p>
        </p:txBody>
      </p:sp>
      <p:sp>
        <p:nvSpPr>
          <p:cNvPr id="6" name="Rectángulo redondeado 5">
            <a:extLst>
              <a:ext uri="{FF2B5EF4-FFF2-40B4-BE49-F238E27FC236}">
                <a16:creationId xmlns:a16="http://schemas.microsoft.com/office/drawing/2014/main" id="{FE4D08FA-0E56-1A42-B811-3CC6377EC9DE}"/>
              </a:ext>
            </a:extLst>
          </p:cNvPr>
          <p:cNvSpPr/>
          <p:nvPr/>
        </p:nvSpPr>
        <p:spPr>
          <a:xfrm>
            <a:off x="395536" y="404664"/>
            <a:ext cx="1728192" cy="108012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2000" dirty="0">
                <a:latin typeface="Gill Sans MT" panose="020B0502020104020203" pitchFamily="34" charset="77"/>
              </a:rPr>
              <a:t>Planificar la Gestión de la Calidad</a:t>
            </a:r>
          </a:p>
        </p:txBody>
      </p:sp>
      <p:sp>
        <p:nvSpPr>
          <p:cNvPr id="7" name="Rectángulo redondeado 6">
            <a:extLst>
              <a:ext uri="{FF2B5EF4-FFF2-40B4-BE49-F238E27FC236}">
                <a16:creationId xmlns:a16="http://schemas.microsoft.com/office/drawing/2014/main" id="{EFAFD50E-6EED-D64D-A53E-DCFFA418AA85}"/>
              </a:ext>
            </a:extLst>
          </p:cNvPr>
          <p:cNvSpPr/>
          <p:nvPr/>
        </p:nvSpPr>
        <p:spPr>
          <a:xfrm>
            <a:off x="2195736" y="2600908"/>
            <a:ext cx="1728192" cy="108012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2000" dirty="0">
                <a:latin typeface="Gill Sans MT" panose="020B0502020104020203" pitchFamily="34" charset="77"/>
              </a:rPr>
              <a:t>Gestionar </a:t>
            </a:r>
          </a:p>
          <a:p>
            <a:pPr algn="ctr"/>
            <a:r>
              <a:rPr lang="es-ES_tradnl" sz="2000" dirty="0">
                <a:latin typeface="Gill Sans MT" panose="020B0502020104020203" pitchFamily="34" charset="77"/>
              </a:rPr>
              <a:t>la Calidad</a:t>
            </a:r>
          </a:p>
        </p:txBody>
      </p:sp>
      <p:sp>
        <p:nvSpPr>
          <p:cNvPr id="8" name="Rectángulo redondeado 7">
            <a:extLst>
              <a:ext uri="{FF2B5EF4-FFF2-40B4-BE49-F238E27FC236}">
                <a16:creationId xmlns:a16="http://schemas.microsoft.com/office/drawing/2014/main" id="{D1EBBD8A-CC4E-5D4D-8F70-11572ABF113D}"/>
              </a:ext>
            </a:extLst>
          </p:cNvPr>
          <p:cNvSpPr/>
          <p:nvPr/>
        </p:nvSpPr>
        <p:spPr>
          <a:xfrm>
            <a:off x="4499992" y="5085184"/>
            <a:ext cx="1728192" cy="108012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2000" dirty="0">
                <a:latin typeface="Gill Sans MT" panose="020B0502020104020203" pitchFamily="34" charset="77"/>
              </a:rPr>
              <a:t>Controlar </a:t>
            </a:r>
          </a:p>
          <a:p>
            <a:pPr algn="ctr"/>
            <a:r>
              <a:rPr lang="es-ES_tradnl" sz="2000" dirty="0">
                <a:latin typeface="Gill Sans MT" panose="020B0502020104020203" pitchFamily="34" charset="77"/>
              </a:rPr>
              <a:t>la Calidad</a:t>
            </a:r>
          </a:p>
        </p:txBody>
      </p:sp>
      <p:cxnSp>
        <p:nvCxnSpPr>
          <p:cNvPr id="10" name="Conector angular 9">
            <a:extLst>
              <a:ext uri="{FF2B5EF4-FFF2-40B4-BE49-F238E27FC236}">
                <a16:creationId xmlns:a16="http://schemas.microsoft.com/office/drawing/2014/main" id="{194B1D5B-6959-FD43-AAE9-762A141BFB4F}"/>
              </a:ext>
            </a:extLst>
          </p:cNvPr>
          <p:cNvCxnSpPr>
            <a:stCxn id="6" idx="2"/>
            <a:endCxn id="7" idx="1"/>
          </p:cNvCxnSpPr>
          <p:nvPr/>
        </p:nvCxnSpPr>
        <p:spPr>
          <a:xfrm rot="16200000" flipH="1">
            <a:off x="899592" y="1844824"/>
            <a:ext cx="1656184" cy="936104"/>
          </a:xfrm>
          <a:prstGeom prst="bentConnector2">
            <a:avLst/>
          </a:prstGeom>
          <a:ln w="38100">
            <a:solidFill>
              <a:schemeClr val="accent1"/>
            </a:solidFill>
            <a:headEnd w="lg" len="lg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CuadroTexto 10">
            <a:extLst>
              <a:ext uri="{FF2B5EF4-FFF2-40B4-BE49-F238E27FC236}">
                <a16:creationId xmlns:a16="http://schemas.microsoft.com/office/drawing/2014/main" id="{DD2B26DD-52A7-5A4C-817F-669BA8D98712}"/>
              </a:ext>
            </a:extLst>
          </p:cNvPr>
          <p:cNvSpPr txBox="1"/>
          <p:nvPr/>
        </p:nvSpPr>
        <p:spPr>
          <a:xfrm>
            <a:off x="1259632" y="1558533"/>
            <a:ext cx="259558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sz="1800" dirty="0">
                <a:solidFill>
                  <a:schemeClr val="tx1"/>
                </a:solidFill>
                <a:latin typeface="Gill Sans MT" panose="020B0502020104020203" pitchFamily="34" charset="77"/>
              </a:rPr>
              <a:t>Plan de gestión de calidad</a:t>
            </a:r>
          </a:p>
          <a:p>
            <a:r>
              <a:rPr lang="es-ES_tradnl" sz="1800" dirty="0">
                <a:solidFill>
                  <a:schemeClr val="tx1"/>
                </a:solidFill>
                <a:latin typeface="Gill Sans MT" panose="020B0502020104020203" pitchFamily="34" charset="77"/>
              </a:rPr>
              <a:t>Métricas de calidad</a:t>
            </a:r>
          </a:p>
        </p:txBody>
      </p:sp>
      <p:cxnSp>
        <p:nvCxnSpPr>
          <p:cNvPr id="13" name="Conector angular 12">
            <a:extLst>
              <a:ext uri="{FF2B5EF4-FFF2-40B4-BE49-F238E27FC236}">
                <a16:creationId xmlns:a16="http://schemas.microsoft.com/office/drawing/2014/main" id="{29B201DB-0FB2-BF40-91F8-76FE8522D2D5}"/>
              </a:ext>
            </a:extLst>
          </p:cNvPr>
          <p:cNvCxnSpPr>
            <a:cxnSpLocks/>
            <a:stCxn id="7" idx="2"/>
            <a:endCxn id="8" idx="1"/>
          </p:cNvCxnSpPr>
          <p:nvPr/>
        </p:nvCxnSpPr>
        <p:spPr>
          <a:xfrm rot="16200000" flipH="1">
            <a:off x="2807804" y="3933056"/>
            <a:ext cx="1944216" cy="1440160"/>
          </a:xfrm>
          <a:prstGeom prst="bentConnector2">
            <a:avLst/>
          </a:prstGeom>
          <a:ln w="38100">
            <a:solidFill>
              <a:schemeClr val="accent1"/>
            </a:solidFill>
            <a:headEnd w="lg" len="lg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CuadroTexto 15">
            <a:extLst>
              <a:ext uri="{FF2B5EF4-FFF2-40B4-BE49-F238E27FC236}">
                <a16:creationId xmlns:a16="http://schemas.microsoft.com/office/drawing/2014/main" id="{BFB8DFBE-BD6F-1E4B-A685-0045B8754C9A}"/>
              </a:ext>
            </a:extLst>
          </p:cNvPr>
          <p:cNvSpPr txBox="1"/>
          <p:nvPr/>
        </p:nvSpPr>
        <p:spPr>
          <a:xfrm>
            <a:off x="3059832" y="3801814"/>
            <a:ext cx="224010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sz="1800" dirty="0">
                <a:solidFill>
                  <a:schemeClr val="tx1"/>
                </a:solidFill>
                <a:latin typeface="Gill Sans MT" panose="020B0502020104020203" pitchFamily="34" charset="77"/>
              </a:rPr>
              <a:t>Comprobar y evaluar </a:t>
            </a:r>
          </a:p>
          <a:p>
            <a:r>
              <a:rPr lang="es-ES_tradnl" sz="1800" dirty="0">
                <a:solidFill>
                  <a:schemeClr val="tx1"/>
                </a:solidFill>
                <a:latin typeface="Gill Sans MT" panose="020B0502020104020203" pitchFamily="34" charset="77"/>
              </a:rPr>
              <a:t>documentos</a:t>
            </a:r>
          </a:p>
          <a:p>
            <a:r>
              <a:rPr lang="es-ES_tradnl" sz="1800" dirty="0">
                <a:solidFill>
                  <a:schemeClr val="tx1"/>
                </a:solidFill>
                <a:latin typeface="Gill Sans MT" panose="020B0502020104020203" pitchFamily="34" charset="77"/>
              </a:rPr>
              <a:t>Informes de calidad</a:t>
            </a:r>
          </a:p>
        </p:txBody>
      </p:sp>
      <p:cxnSp>
        <p:nvCxnSpPr>
          <p:cNvPr id="18" name="Conector angular 17">
            <a:extLst>
              <a:ext uri="{FF2B5EF4-FFF2-40B4-BE49-F238E27FC236}">
                <a16:creationId xmlns:a16="http://schemas.microsoft.com/office/drawing/2014/main" id="{5827199D-3D5B-B641-993D-F15B617D62FA}"/>
              </a:ext>
            </a:extLst>
          </p:cNvPr>
          <p:cNvCxnSpPr>
            <a:cxnSpLocks/>
            <a:stCxn id="8" idx="3"/>
            <a:endCxn id="7" idx="3"/>
          </p:cNvCxnSpPr>
          <p:nvPr/>
        </p:nvCxnSpPr>
        <p:spPr>
          <a:xfrm flipH="1" flipV="1">
            <a:off x="3923928" y="3140968"/>
            <a:ext cx="2304256" cy="2484276"/>
          </a:xfrm>
          <a:prstGeom prst="bentConnector3">
            <a:avLst>
              <a:gd name="adj1" fmla="val -22028"/>
            </a:avLst>
          </a:prstGeom>
          <a:ln w="38100">
            <a:solidFill>
              <a:schemeClr val="accent1"/>
            </a:solidFill>
            <a:headEnd w="lg" len="lg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CuadroTexto 22">
            <a:extLst>
              <a:ext uri="{FF2B5EF4-FFF2-40B4-BE49-F238E27FC236}">
                <a16:creationId xmlns:a16="http://schemas.microsoft.com/office/drawing/2014/main" id="{3A8A5D28-4403-FC42-ADE2-2604A95A6ED0}"/>
              </a:ext>
            </a:extLst>
          </p:cNvPr>
          <p:cNvSpPr txBox="1"/>
          <p:nvPr/>
        </p:nvSpPr>
        <p:spPr>
          <a:xfrm>
            <a:off x="6732240" y="4293096"/>
            <a:ext cx="2339743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sz="1800" dirty="0">
                <a:solidFill>
                  <a:schemeClr val="tx1"/>
                </a:solidFill>
                <a:latin typeface="Gill Sans MT" panose="020B0502020104020203" pitchFamily="34" charset="77"/>
              </a:rPr>
              <a:t>Mediciones de control </a:t>
            </a:r>
          </a:p>
          <a:p>
            <a:r>
              <a:rPr lang="es-ES_tradnl" sz="1800" dirty="0">
                <a:solidFill>
                  <a:schemeClr val="tx1"/>
                </a:solidFill>
                <a:latin typeface="Gill Sans MT" panose="020B0502020104020203" pitchFamily="34" charset="77"/>
              </a:rPr>
              <a:t>de calidad</a:t>
            </a:r>
          </a:p>
          <a:p>
            <a:r>
              <a:rPr lang="es-ES_tradnl" sz="1800" dirty="0">
                <a:solidFill>
                  <a:schemeClr val="tx1"/>
                </a:solidFill>
                <a:latin typeface="Gill Sans MT" panose="020B0502020104020203" pitchFamily="34" charset="77"/>
              </a:rPr>
              <a:t>Información de</a:t>
            </a:r>
          </a:p>
          <a:p>
            <a:r>
              <a:rPr lang="es-ES_tradnl" sz="1800" dirty="0">
                <a:solidFill>
                  <a:schemeClr val="tx1"/>
                </a:solidFill>
                <a:latin typeface="Gill Sans MT" panose="020B0502020104020203" pitchFamily="34" charset="77"/>
              </a:rPr>
              <a:t>desempeño del trabajo</a:t>
            </a:r>
          </a:p>
        </p:txBody>
      </p:sp>
      <p:cxnSp>
        <p:nvCxnSpPr>
          <p:cNvPr id="25" name="Conector angular 24">
            <a:extLst>
              <a:ext uri="{FF2B5EF4-FFF2-40B4-BE49-F238E27FC236}">
                <a16:creationId xmlns:a16="http://schemas.microsoft.com/office/drawing/2014/main" id="{A1D6EFEC-D7E4-AD4A-8DD2-EE7E76A1BA16}"/>
              </a:ext>
            </a:extLst>
          </p:cNvPr>
          <p:cNvCxnSpPr>
            <a:cxnSpLocks/>
            <a:stCxn id="7" idx="0"/>
          </p:cNvCxnSpPr>
          <p:nvPr/>
        </p:nvCxnSpPr>
        <p:spPr>
          <a:xfrm rot="5400000" flipH="1" flipV="1">
            <a:off x="4319972" y="1052736"/>
            <a:ext cx="288032" cy="2808312"/>
          </a:xfrm>
          <a:prstGeom prst="bentConnector2">
            <a:avLst/>
          </a:prstGeom>
          <a:ln w="38100">
            <a:solidFill>
              <a:schemeClr val="accent1"/>
            </a:solidFill>
            <a:headEnd w="lg" len="lg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CuadroTexto 30">
            <a:extLst>
              <a:ext uri="{FF2B5EF4-FFF2-40B4-BE49-F238E27FC236}">
                <a16:creationId xmlns:a16="http://schemas.microsoft.com/office/drawing/2014/main" id="{6879644D-FA62-3D40-B848-DF55743D4045}"/>
              </a:ext>
            </a:extLst>
          </p:cNvPr>
          <p:cNvSpPr txBox="1"/>
          <p:nvPr/>
        </p:nvSpPr>
        <p:spPr>
          <a:xfrm>
            <a:off x="5896054" y="2132274"/>
            <a:ext cx="19970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sz="1800" dirty="0">
                <a:solidFill>
                  <a:schemeClr val="tx1"/>
                </a:solidFill>
                <a:latin typeface="Gill Sans MT" panose="020B0502020104020203" pitchFamily="34" charset="77"/>
              </a:rPr>
              <a:t>Informes de calidad</a:t>
            </a:r>
          </a:p>
        </p:txBody>
      </p:sp>
      <p:cxnSp>
        <p:nvCxnSpPr>
          <p:cNvPr id="32" name="Conector angular 31">
            <a:extLst>
              <a:ext uri="{FF2B5EF4-FFF2-40B4-BE49-F238E27FC236}">
                <a16:creationId xmlns:a16="http://schemas.microsoft.com/office/drawing/2014/main" id="{E22DAAA4-AF39-B84D-99EF-447C47F5255F}"/>
              </a:ext>
            </a:extLst>
          </p:cNvPr>
          <p:cNvCxnSpPr>
            <a:cxnSpLocks/>
            <a:stCxn id="8" idx="2"/>
          </p:cNvCxnSpPr>
          <p:nvPr/>
        </p:nvCxnSpPr>
        <p:spPr>
          <a:xfrm rot="16200000" flipH="1">
            <a:off x="5827039" y="5702352"/>
            <a:ext cx="360042" cy="1285945"/>
          </a:xfrm>
          <a:prstGeom prst="bentConnector2">
            <a:avLst/>
          </a:prstGeom>
          <a:ln w="38100">
            <a:solidFill>
              <a:schemeClr val="accent1"/>
            </a:solidFill>
            <a:headEnd w="lg" len="lg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CuadroTexto 32">
            <a:extLst>
              <a:ext uri="{FF2B5EF4-FFF2-40B4-BE49-F238E27FC236}">
                <a16:creationId xmlns:a16="http://schemas.microsoft.com/office/drawing/2014/main" id="{3D6899A3-2D33-AA43-B5F0-E5C53AE05768}"/>
              </a:ext>
            </a:extLst>
          </p:cNvPr>
          <p:cNvSpPr txBox="1"/>
          <p:nvPr/>
        </p:nvSpPr>
        <p:spPr>
          <a:xfrm>
            <a:off x="6650033" y="6340680"/>
            <a:ext cx="24219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1800" dirty="0">
                <a:solidFill>
                  <a:schemeClr val="tx1"/>
                </a:solidFill>
                <a:latin typeface="Gill Sans MT" panose="020B0502020104020203" pitchFamily="34" charset="77"/>
              </a:rPr>
              <a:t>Entregables verificados</a:t>
            </a:r>
          </a:p>
        </p:txBody>
      </p:sp>
      <p:cxnSp>
        <p:nvCxnSpPr>
          <p:cNvPr id="38" name="Conector angular 37">
            <a:extLst>
              <a:ext uri="{FF2B5EF4-FFF2-40B4-BE49-F238E27FC236}">
                <a16:creationId xmlns:a16="http://schemas.microsoft.com/office/drawing/2014/main" id="{700494A1-300C-9D4B-9497-4CFF458F1CE5}"/>
              </a:ext>
            </a:extLst>
          </p:cNvPr>
          <p:cNvCxnSpPr>
            <a:cxnSpLocks/>
            <a:endCxn id="8" idx="1"/>
          </p:cNvCxnSpPr>
          <p:nvPr/>
        </p:nvCxnSpPr>
        <p:spPr>
          <a:xfrm>
            <a:off x="2195736" y="5625244"/>
            <a:ext cx="2304256" cy="12700"/>
          </a:xfrm>
          <a:prstGeom prst="bentConnector3">
            <a:avLst>
              <a:gd name="adj1" fmla="val 50000"/>
            </a:avLst>
          </a:prstGeom>
          <a:ln w="38100">
            <a:solidFill>
              <a:schemeClr val="accent1"/>
            </a:solidFill>
            <a:headEnd w="lg" len="lg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CuadroTexto 38">
            <a:extLst>
              <a:ext uri="{FF2B5EF4-FFF2-40B4-BE49-F238E27FC236}">
                <a16:creationId xmlns:a16="http://schemas.microsoft.com/office/drawing/2014/main" id="{88C041E6-1192-6048-B012-642A33D1486B}"/>
              </a:ext>
            </a:extLst>
          </p:cNvPr>
          <p:cNvSpPr txBox="1"/>
          <p:nvPr/>
        </p:nvSpPr>
        <p:spPr>
          <a:xfrm>
            <a:off x="107504" y="5313982"/>
            <a:ext cx="230425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1800" dirty="0">
                <a:solidFill>
                  <a:schemeClr val="tx1"/>
                </a:solidFill>
                <a:latin typeface="Gill Sans MT" panose="020B0502020104020203" pitchFamily="34" charset="77"/>
              </a:rPr>
              <a:t>Entregables</a:t>
            </a:r>
          </a:p>
          <a:p>
            <a:r>
              <a:rPr lang="es-ES_tradnl" sz="1800" dirty="0">
                <a:solidFill>
                  <a:schemeClr val="tx1"/>
                </a:solidFill>
                <a:latin typeface="Gill Sans MT" panose="020B0502020104020203" pitchFamily="34" charset="77"/>
              </a:rPr>
              <a:t>Datos de desempeño del trabajo</a:t>
            </a:r>
          </a:p>
        </p:txBody>
      </p:sp>
    </p:spTree>
    <p:extLst>
      <p:ext uri="{BB962C8B-B14F-4D97-AF65-F5344CB8AC3E}">
        <p14:creationId xmlns:p14="http://schemas.microsoft.com/office/powerpoint/2010/main" val="3992669487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CL"/>
              <a:t>Referencias</a:t>
            </a:r>
          </a:p>
        </p:txBody>
      </p:sp>
      <p:sp>
        <p:nvSpPr>
          <p:cNvPr id="32771" name="Rectangle 2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s-CL" dirty="0"/>
              <a:t>Tom Gilb. Principles of Software Engineering Management, Addison-Wesley, 1988.</a:t>
            </a:r>
          </a:p>
          <a:p>
            <a:r>
              <a:rPr lang="es-CL" dirty="0"/>
              <a:t>Joc Sanders y Eugene Curran. Software Quality: A framework for success in software development and support, Addison-Wesley, 1994.</a:t>
            </a:r>
          </a:p>
          <a:p>
            <a:r>
              <a:rPr lang="es-CL" dirty="0"/>
              <a:t>PMI. Guía de los Findamentos para la Dirección de Proyectos (Guía del PMBOK</a:t>
            </a:r>
            <a:r>
              <a:rPr lang="es-CL" baseline="30000" dirty="0"/>
              <a:t>®</a:t>
            </a:r>
            <a:r>
              <a:rPr lang="es-CL" dirty="0"/>
              <a:t>), Sexta Edición, 2017.</a:t>
            </a:r>
          </a:p>
          <a:p>
            <a:pPr marL="0" indent="0">
              <a:buNone/>
            </a:pPr>
            <a:endParaRPr lang="es-CL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F4B1FAA-A740-404F-BBC5-7C153B666279}" type="slidenum">
              <a:rPr lang="es-CL" noProof="0" smtClean="0"/>
              <a:pPr>
                <a:defRPr/>
              </a:pPr>
              <a:t>39</a:t>
            </a:fld>
            <a:endParaRPr lang="es-CL" noProof="0"/>
          </a:p>
        </p:txBody>
      </p:sp>
    </p:spTree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2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CL"/>
              <a:t>Muchas definiciones de calidad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A1E189-A5E4-460C-B525-E80730F3D25C}" type="slidenum">
              <a:rPr lang="es-CL" noProof="0" smtClean="0"/>
              <a:pPr/>
              <a:t>4</a:t>
            </a:fld>
            <a:endParaRPr lang="es-CL" noProof="0"/>
          </a:p>
        </p:txBody>
      </p:sp>
      <p:pic>
        <p:nvPicPr>
          <p:cNvPr id="7173" name="Picture 23" descr="people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27584" y="1633313"/>
            <a:ext cx="7488831" cy="5224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74" name="Oval Callout 24"/>
          <p:cNvSpPr>
            <a:spLocks noChangeArrowheads="1"/>
          </p:cNvSpPr>
          <p:nvPr/>
        </p:nvSpPr>
        <p:spPr bwMode="auto">
          <a:xfrm>
            <a:off x="97804" y="2083123"/>
            <a:ext cx="1440159" cy="985837"/>
          </a:xfrm>
          <a:prstGeom prst="wedgeEllipseCallout">
            <a:avLst>
              <a:gd name="adj1" fmla="val 55457"/>
              <a:gd name="adj2" fmla="val 26492"/>
            </a:avLst>
          </a:prstGeom>
          <a:noFill/>
          <a:ln w="9525" algn="ctr">
            <a:solidFill>
              <a:srgbClr val="0070C0"/>
            </a:solidFill>
            <a:round/>
            <a:headEnd/>
            <a:tailEnd/>
          </a:ln>
        </p:spPr>
        <p:txBody>
          <a:bodyPr lIns="0" tIns="0" rIns="0" bIns="0" anchor="b" anchorCtr="0"/>
          <a:lstStyle/>
          <a:p>
            <a:pPr algn="ctr">
              <a:lnSpc>
                <a:spcPct val="70000"/>
              </a:lnSpc>
            </a:pPr>
            <a:r>
              <a:rPr lang="es-CL" sz="1800" dirty="0">
                <a:solidFill>
                  <a:schemeClr val="tx1"/>
                </a:solidFill>
                <a:latin typeface="Noteworthy Light" charset="0"/>
                <a:ea typeface="Noteworthy Light" charset="0"/>
                <a:cs typeface="Noteworthy Light" charset="0"/>
              </a:rPr>
              <a:t>Bien hecho. ¡Va a durar mucho!</a:t>
            </a:r>
          </a:p>
        </p:txBody>
      </p:sp>
      <p:sp>
        <p:nvSpPr>
          <p:cNvPr id="7175" name="Oval Callout 25"/>
          <p:cNvSpPr>
            <a:spLocks noChangeArrowheads="1"/>
          </p:cNvSpPr>
          <p:nvPr/>
        </p:nvSpPr>
        <p:spPr bwMode="auto">
          <a:xfrm>
            <a:off x="1078558" y="1556792"/>
            <a:ext cx="1765250" cy="730250"/>
          </a:xfrm>
          <a:prstGeom prst="wedgeEllipseCallout">
            <a:avLst>
              <a:gd name="adj1" fmla="val 19735"/>
              <a:gd name="adj2" fmla="val 92971"/>
            </a:avLst>
          </a:prstGeom>
          <a:noFill/>
          <a:ln w="9525" algn="ctr">
            <a:solidFill>
              <a:srgbClr val="0070C0"/>
            </a:solidFill>
            <a:round/>
            <a:headEnd/>
            <a:tailEnd/>
          </a:ln>
        </p:spPr>
        <p:txBody>
          <a:bodyPr lIns="0" tIns="0" rIns="0" bIns="0" anchor="ctr" anchorCtr="0"/>
          <a:lstStyle/>
          <a:p>
            <a:pPr algn="ctr">
              <a:lnSpc>
                <a:spcPct val="70000"/>
              </a:lnSpc>
            </a:pPr>
            <a:r>
              <a:rPr lang="es-CL" sz="1800" dirty="0">
                <a:solidFill>
                  <a:schemeClr val="tx1"/>
                </a:solidFill>
                <a:latin typeface="Noteworthy Light" charset="0"/>
                <a:ea typeface="Noteworthy Light" charset="0"/>
                <a:cs typeface="Noteworthy Light" charset="0"/>
              </a:rPr>
              <a:t>Excelente rendimiento</a:t>
            </a:r>
          </a:p>
        </p:txBody>
      </p:sp>
      <p:sp>
        <p:nvSpPr>
          <p:cNvPr id="7176" name="Oval Callout 26"/>
          <p:cNvSpPr>
            <a:spLocks noChangeArrowheads="1"/>
          </p:cNvSpPr>
          <p:nvPr/>
        </p:nvSpPr>
        <p:spPr bwMode="auto">
          <a:xfrm>
            <a:off x="4983708" y="1576835"/>
            <a:ext cx="1388492" cy="916061"/>
          </a:xfrm>
          <a:prstGeom prst="wedgeEllipseCallout">
            <a:avLst>
              <a:gd name="adj1" fmla="val -4723"/>
              <a:gd name="adj2" fmla="val 86474"/>
            </a:avLst>
          </a:prstGeom>
          <a:noFill/>
          <a:ln w="9525" algn="ctr">
            <a:solidFill>
              <a:srgbClr val="0070C0"/>
            </a:solidFill>
            <a:round/>
            <a:headEnd/>
            <a:tailEnd/>
          </a:ln>
        </p:spPr>
        <p:txBody>
          <a:bodyPr lIns="0" tIns="0" rIns="0" bIns="0" anchor="ctr" anchorCtr="0"/>
          <a:lstStyle/>
          <a:p>
            <a:pPr algn="ctr">
              <a:lnSpc>
                <a:spcPct val="70000"/>
              </a:lnSpc>
            </a:pPr>
            <a:r>
              <a:rPr lang="es-CL" sz="1800">
                <a:solidFill>
                  <a:schemeClr val="tx1"/>
                </a:solidFill>
                <a:latin typeface="Noteworthy Light" charset="0"/>
                <a:ea typeface="Noteworthy Light" charset="0"/>
                <a:cs typeface="Noteworthy Light" charset="0"/>
              </a:rPr>
              <a:t>Funciona en Unix y PC</a:t>
            </a:r>
          </a:p>
        </p:txBody>
      </p:sp>
      <p:sp>
        <p:nvSpPr>
          <p:cNvPr id="7177" name="Oval Callout 27"/>
          <p:cNvSpPr>
            <a:spLocks noChangeArrowheads="1"/>
          </p:cNvSpPr>
          <p:nvPr/>
        </p:nvSpPr>
        <p:spPr bwMode="auto">
          <a:xfrm>
            <a:off x="7236297" y="1612055"/>
            <a:ext cx="1512168" cy="880841"/>
          </a:xfrm>
          <a:prstGeom prst="wedgeEllipseCallout">
            <a:avLst>
              <a:gd name="adj1" fmla="val -61389"/>
              <a:gd name="adj2" fmla="val 505"/>
            </a:avLst>
          </a:prstGeom>
          <a:noFill/>
          <a:ln w="9525" algn="ctr">
            <a:solidFill>
              <a:srgbClr val="0070C0"/>
            </a:solidFill>
            <a:round/>
            <a:headEnd/>
            <a:tailEnd/>
          </a:ln>
        </p:spPr>
        <p:txBody>
          <a:bodyPr lIns="0" tIns="0" rIns="0" bIns="0" anchor="b" anchorCtr="0"/>
          <a:lstStyle/>
          <a:p>
            <a:pPr algn="ctr">
              <a:lnSpc>
                <a:spcPct val="70000"/>
              </a:lnSpc>
            </a:pPr>
            <a:r>
              <a:rPr lang="es-CL" sz="1800" dirty="0">
                <a:solidFill>
                  <a:schemeClr val="tx1"/>
                </a:solidFill>
                <a:latin typeface="Noteworthy Light" charset="0"/>
                <a:ea typeface="Noteworthy Light" charset="0"/>
                <a:cs typeface="Noteworthy Light" charset="0"/>
              </a:rPr>
              <a:t>Se adapta </a:t>
            </a:r>
            <a:br>
              <a:rPr lang="es-CL" sz="1800" dirty="0">
                <a:solidFill>
                  <a:schemeClr val="tx1"/>
                </a:solidFill>
                <a:latin typeface="Noteworthy Light" charset="0"/>
                <a:ea typeface="Noteworthy Light" charset="0"/>
                <a:cs typeface="Noteworthy Light" charset="0"/>
              </a:rPr>
            </a:br>
            <a:r>
              <a:rPr lang="es-CL" sz="1800" dirty="0">
                <a:solidFill>
                  <a:schemeClr val="tx1"/>
                </a:solidFill>
                <a:latin typeface="Noteworthy Light" charset="0"/>
                <a:ea typeface="Noteworthy Light" charset="0"/>
                <a:cs typeface="Noteworthy Light" charset="0"/>
              </a:rPr>
              <a:t>bien a mis necesidades</a:t>
            </a:r>
          </a:p>
        </p:txBody>
      </p:sp>
      <p:sp>
        <p:nvSpPr>
          <p:cNvPr id="7178" name="Oval Callout 28"/>
          <p:cNvSpPr>
            <a:spLocks noChangeArrowheads="1"/>
          </p:cNvSpPr>
          <p:nvPr/>
        </p:nvSpPr>
        <p:spPr bwMode="auto">
          <a:xfrm>
            <a:off x="2919413" y="1633314"/>
            <a:ext cx="1022350" cy="577850"/>
          </a:xfrm>
          <a:prstGeom prst="wedgeEllipseCallout">
            <a:avLst>
              <a:gd name="adj1" fmla="val 1052"/>
              <a:gd name="adj2" fmla="val 97737"/>
            </a:avLst>
          </a:prstGeom>
          <a:noFill/>
          <a:ln w="9525" algn="ctr">
            <a:solidFill>
              <a:srgbClr val="0070C0"/>
            </a:solidFill>
            <a:round/>
            <a:headEnd/>
            <a:tailEnd/>
          </a:ln>
        </p:spPr>
        <p:txBody>
          <a:bodyPr lIns="0" tIns="0" rIns="0" bIns="0" anchor="b" anchorCtr="0"/>
          <a:lstStyle/>
          <a:p>
            <a:pPr algn="ctr">
              <a:lnSpc>
                <a:spcPct val="70000"/>
              </a:lnSpc>
            </a:pPr>
            <a:r>
              <a:rPr lang="es-CL" sz="1800" dirty="0">
                <a:solidFill>
                  <a:schemeClr val="tx1"/>
                </a:solidFill>
                <a:latin typeface="Noteworthy Light" charset="0"/>
                <a:ea typeface="Noteworthy Light" charset="0"/>
                <a:cs typeface="Noteworthy Light" charset="0"/>
              </a:rPr>
              <a:t>Sin errores</a:t>
            </a:r>
          </a:p>
        </p:txBody>
      </p:sp>
      <p:sp>
        <p:nvSpPr>
          <p:cNvPr id="7179" name="Oval Callout 29"/>
          <p:cNvSpPr>
            <a:spLocks noChangeArrowheads="1"/>
          </p:cNvSpPr>
          <p:nvPr/>
        </p:nvSpPr>
        <p:spPr bwMode="auto">
          <a:xfrm>
            <a:off x="4067944" y="1633314"/>
            <a:ext cx="839787" cy="859582"/>
          </a:xfrm>
          <a:prstGeom prst="wedgeEllipseCallout">
            <a:avLst>
              <a:gd name="adj1" fmla="val 14257"/>
              <a:gd name="adj2" fmla="val 77347"/>
            </a:avLst>
          </a:prstGeom>
          <a:noFill/>
          <a:ln w="9525" algn="ctr">
            <a:solidFill>
              <a:srgbClr val="0070C0"/>
            </a:solidFill>
            <a:round/>
            <a:headEnd/>
            <a:tailEnd/>
          </a:ln>
        </p:spPr>
        <p:txBody>
          <a:bodyPr lIns="0" tIns="0" rIns="0" bIns="0" anchor="b" anchorCtr="0"/>
          <a:lstStyle/>
          <a:p>
            <a:pPr algn="ctr">
              <a:lnSpc>
                <a:spcPct val="70000"/>
              </a:lnSpc>
            </a:pPr>
            <a:r>
              <a:rPr lang="es-CL" sz="1800" dirty="0">
                <a:solidFill>
                  <a:schemeClr val="tx1"/>
                </a:solidFill>
                <a:latin typeface="Noteworthy Light" charset="0"/>
                <a:ea typeface="Noteworthy Light" charset="0"/>
                <a:cs typeface="Noteworthy Light" charset="0"/>
              </a:rPr>
              <a:t>Fácil de usar</a:t>
            </a:r>
          </a:p>
        </p:txBody>
      </p:sp>
    </p:spTree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CL"/>
              <a:t>Objetivos del curso</a:t>
            </a:r>
          </a:p>
        </p:txBody>
      </p:sp>
      <p:sp>
        <p:nvSpPr>
          <p:cNvPr id="8195" name="Rectangle 2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CL" dirty="0"/>
              <a:t>Conocer el concepto de calidad de software y los modelos de calidad</a:t>
            </a:r>
          </a:p>
          <a:p>
            <a:pPr marL="0" indent="0">
              <a:buNone/>
            </a:pPr>
            <a:r>
              <a:rPr lang="es-CL" dirty="0"/>
              <a:t>Conocer cómo la calidad se integra a las actividades normales de un ciclo de vida </a:t>
            </a:r>
          </a:p>
          <a:p>
            <a:pPr marL="0" indent="0">
              <a:buNone/>
            </a:pPr>
            <a:r>
              <a:rPr lang="es-CL" dirty="0"/>
              <a:t>Conocer los enfoques ágiles de desarrollo de software y contrastarlos con los enfoques rigurosos</a:t>
            </a:r>
          </a:p>
          <a:p>
            <a:pPr marL="0" indent="0">
              <a:buNone/>
            </a:pPr>
            <a:r>
              <a:rPr lang="es-CL" dirty="0"/>
              <a:t>Conocer tendencias en agilidad</a:t>
            </a:r>
          </a:p>
          <a:p>
            <a:pPr marL="0" indent="0">
              <a:buNone/>
            </a:pPr>
            <a:r>
              <a:rPr lang="es-CL" dirty="0"/>
              <a:t>Hacer mejoras de procesos orientadas a la calidad de software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F4B1FAA-A740-404F-BBC5-7C153B666279}" type="slidenum">
              <a:rPr lang="es-CL" noProof="0" smtClean="0"/>
              <a:pPr>
                <a:defRPr/>
              </a:pPr>
              <a:t>5</a:t>
            </a:fld>
            <a:endParaRPr lang="es-CL" noProof="0"/>
          </a:p>
        </p:txBody>
      </p:sp>
    </p:spTree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CL"/>
              <a:t>Contenidos generales</a:t>
            </a:r>
          </a:p>
        </p:txBody>
      </p:sp>
      <p:sp>
        <p:nvSpPr>
          <p:cNvPr id="9219" name="Rectangle 2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CL" dirty="0"/>
              <a:t>Introducción</a:t>
            </a:r>
          </a:p>
          <a:p>
            <a:pPr marL="0" indent="0">
              <a:buNone/>
            </a:pPr>
            <a:r>
              <a:rPr lang="es-CL" dirty="0"/>
              <a:t>Gestión de calidad</a:t>
            </a:r>
          </a:p>
          <a:p>
            <a:pPr marL="0" indent="0">
              <a:buNone/>
            </a:pPr>
            <a:r>
              <a:rPr lang="es-CL" dirty="0"/>
              <a:t>Modelos rigurosos de gestión de calidad</a:t>
            </a:r>
          </a:p>
          <a:p>
            <a:pPr marL="0" indent="0">
              <a:buNone/>
            </a:pPr>
            <a:r>
              <a:rPr lang="es-CL" dirty="0"/>
              <a:t>Implementación de los métodos rigurosos</a:t>
            </a:r>
          </a:p>
          <a:p>
            <a:pPr marL="0" indent="0">
              <a:buNone/>
            </a:pPr>
            <a:r>
              <a:rPr lang="es-CL" dirty="0"/>
              <a:t>Especificación de requisitos de calidad</a:t>
            </a:r>
          </a:p>
          <a:p>
            <a:pPr marL="0" indent="0">
              <a:buNone/>
            </a:pPr>
            <a:r>
              <a:rPr lang="es-CL" dirty="0"/>
              <a:t>Desde el desarrollo evolutivo a los métodos ágiles</a:t>
            </a:r>
          </a:p>
          <a:p>
            <a:pPr marL="0" indent="0">
              <a:buNone/>
            </a:pPr>
            <a:r>
              <a:rPr lang="es-CL" dirty="0"/>
              <a:t>Práctica de los métodos ágiles</a:t>
            </a:r>
          </a:p>
          <a:p>
            <a:pPr marL="0" indent="0">
              <a:buNone/>
            </a:pPr>
            <a:endParaRPr lang="es-CL" dirty="0"/>
          </a:p>
          <a:p>
            <a:pPr marL="0" indent="0">
              <a:buNone/>
            </a:pPr>
            <a:r>
              <a:rPr lang="es-CL" dirty="0"/>
              <a:t>Trabajo: Planificar una mejora de proceso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F4B1FAA-A740-404F-BBC5-7C153B666279}" type="slidenum">
              <a:rPr lang="es-CL" noProof="0" smtClean="0"/>
              <a:pPr>
                <a:defRPr/>
              </a:pPr>
              <a:t>6</a:t>
            </a:fld>
            <a:endParaRPr lang="es-CL" noProof="0"/>
          </a:p>
        </p:txBody>
      </p:sp>
    </p:spTree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CL"/>
              <a:t>Contenidos detallados</a:t>
            </a:r>
          </a:p>
        </p:txBody>
      </p:sp>
      <p:sp>
        <p:nvSpPr>
          <p:cNvPr id="10243" name="Rectangle 6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s-CL" dirty="0"/>
              <a:t>Introducción</a:t>
            </a:r>
          </a:p>
          <a:p>
            <a:pPr marL="457200" lvl="1" indent="0">
              <a:buNone/>
            </a:pPr>
            <a:r>
              <a:rPr lang="es-CL" dirty="0"/>
              <a:t>Presentación</a:t>
            </a:r>
          </a:p>
          <a:p>
            <a:pPr marL="457200" lvl="1" indent="0">
              <a:buNone/>
            </a:pPr>
            <a:r>
              <a:rPr lang="es-CL" dirty="0"/>
              <a:t>Trabajo de curso</a:t>
            </a:r>
          </a:p>
          <a:p>
            <a:pPr marL="457200" lvl="1" indent="0">
              <a:buNone/>
            </a:pPr>
            <a:r>
              <a:rPr lang="es-CL" dirty="0"/>
              <a:t>Conceptos de Calidad de Software</a:t>
            </a:r>
          </a:p>
          <a:p>
            <a:pPr marL="457200" lvl="1" indent="0">
              <a:buNone/>
            </a:pPr>
            <a:r>
              <a:rPr lang="es-CL" dirty="0"/>
              <a:t>Qué nos dice el PMI</a:t>
            </a:r>
          </a:p>
          <a:p>
            <a:pPr marL="457200" indent="-457200">
              <a:buFont typeface="+mj-lt"/>
              <a:buAutoNum type="arabicPeriod"/>
            </a:pPr>
            <a:r>
              <a:rPr lang="es-CL" dirty="0"/>
              <a:t>Gestión de calidad</a:t>
            </a:r>
          </a:p>
          <a:p>
            <a:pPr marL="457200" lvl="1" indent="0">
              <a:buNone/>
            </a:pPr>
            <a:r>
              <a:rPr lang="es-CL" dirty="0"/>
              <a:t>Plan de calidad</a:t>
            </a:r>
          </a:p>
          <a:p>
            <a:pPr marL="457200" lvl="1" indent="0">
              <a:buNone/>
            </a:pPr>
            <a:r>
              <a:rPr lang="es-CL" dirty="0"/>
              <a:t>Pruebas de software</a:t>
            </a:r>
          </a:p>
          <a:p>
            <a:pPr marL="457200" lvl="1" indent="0">
              <a:buNone/>
            </a:pPr>
            <a:r>
              <a:rPr lang="es-CL" dirty="0"/>
              <a:t>Mejoramiento continuo</a:t>
            </a:r>
          </a:p>
          <a:p>
            <a:pPr marL="457200" lvl="1" indent="0">
              <a:buNone/>
            </a:pPr>
            <a:r>
              <a:rPr lang="es-CL" dirty="0"/>
              <a:t>Análisis de riesgos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B1FAA-A740-404F-BBC5-7C153B666279}" type="slidenum">
              <a:rPr lang="es-CL" noProof="0" smtClean="0"/>
              <a:pPr/>
              <a:t>7</a:t>
            </a:fld>
            <a:endParaRPr lang="es-CL" noProof="0"/>
          </a:p>
        </p:txBody>
      </p:sp>
    </p:spTree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CL"/>
              <a:t>Contenidos detallados</a:t>
            </a:r>
          </a:p>
        </p:txBody>
      </p:sp>
      <p:sp>
        <p:nvSpPr>
          <p:cNvPr id="11267" name="Rectangle 6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lnSpc>
                <a:spcPct val="100000"/>
              </a:lnSpc>
              <a:buFont typeface="+mj-lt"/>
              <a:buAutoNum type="arabicPeriod" startAt="3"/>
            </a:pPr>
            <a:r>
              <a:rPr lang="es-CL" dirty="0"/>
              <a:t>Modelos Rigurosos de Gestión de Calidad</a:t>
            </a:r>
          </a:p>
          <a:p>
            <a:pPr marL="457200" lvl="1" indent="0">
              <a:buNone/>
            </a:pPr>
            <a:r>
              <a:rPr lang="es-CL" dirty="0"/>
              <a:t>ISO 9000</a:t>
            </a:r>
          </a:p>
          <a:p>
            <a:pPr marL="457200" lvl="1" indent="0">
              <a:buNone/>
            </a:pPr>
            <a:r>
              <a:rPr lang="es-CL" dirty="0"/>
              <a:t>CMMI</a:t>
            </a:r>
          </a:p>
          <a:p>
            <a:pPr marL="457200" lvl="1" indent="0">
              <a:buNone/>
            </a:pPr>
            <a:r>
              <a:rPr lang="es-CL" dirty="0"/>
              <a:t>Certificación</a:t>
            </a:r>
          </a:p>
          <a:p>
            <a:pPr marL="457200" lvl="1" indent="0">
              <a:buNone/>
            </a:pPr>
            <a:r>
              <a:rPr lang="es-CL" dirty="0"/>
              <a:t>Taller: Procesos Críticos</a:t>
            </a:r>
          </a:p>
          <a:p>
            <a:pPr marL="457200" indent="-457200">
              <a:lnSpc>
                <a:spcPct val="110000"/>
              </a:lnSpc>
              <a:buFont typeface="+mj-lt"/>
              <a:buAutoNum type="arabicPeriod" startAt="3"/>
            </a:pPr>
            <a:r>
              <a:rPr lang="es-CL" dirty="0"/>
              <a:t>Especificación de Requisitos de Calidad</a:t>
            </a:r>
          </a:p>
          <a:p>
            <a:pPr marL="457200" lvl="1" indent="0">
              <a:buNone/>
            </a:pPr>
            <a:r>
              <a:rPr lang="es-CL" dirty="0"/>
              <a:t>Requisitos de calidad versus otros requisitos</a:t>
            </a:r>
          </a:p>
          <a:p>
            <a:pPr marL="457200" lvl="1" indent="0">
              <a:buNone/>
            </a:pPr>
            <a:r>
              <a:rPr lang="es-CL" dirty="0"/>
              <a:t>Detalles de la especificación</a:t>
            </a:r>
          </a:p>
          <a:p>
            <a:pPr marL="457200" lvl="1" indent="0">
              <a:buNone/>
            </a:pPr>
            <a:r>
              <a:rPr lang="es-CL" dirty="0"/>
              <a:t>Requisitos de calidad importantes</a:t>
            </a:r>
          </a:p>
          <a:p>
            <a:pPr marL="457200" lvl="1" indent="0">
              <a:buNone/>
            </a:pPr>
            <a:r>
              <a:rPr lang="es-CL" dirty="0"/>
              <a:t>Taller: Requisitos de Calidad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F4B1FAA-A740-404F-BBC5-7C153B666279}" type="slidenum">
              <a:rPr lang="es-CL" noProof="0" smtClean="0"/>
              <a:pPr>
                <a:defRPr/>
              </a:pPr>
              <a:t>8</a:t>
            </a:fld>
            <a:endParaRPr lang="es-CL" noProof="0"/>
          </a:p>
        </p:txBody>
      </p:sp>
    </p:spTree>
  </p:cSld>
  <p:clrMapOvr>
    <a:masterClrMapping/>
  </p:clrMapOvr>
  <p:transition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CL"/>
              <a:t>Contenidos detallados</a:t>
            </a:r>
          </a:p>
        </p:txBody>
      </p:sp>
      <p:sp>
        <p:nvSpPr>
          <p:cNvPr id="11267" name="Rectangle 6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 startAt="5"/>
            </a:pPr>
            <a:r>
              <a:rPr lang="es-CL" dirty="0"/>
              <a:t>Desde el Desarrollo Evolutivo a los Métodos Ágiles</a:t>
            </a:r>
          </a:p>
          <a:p>
            <a:pPr marL="457200" lvl="1" indent="0">
              <a:buNone/>
            </a:pPr>
            <a:r>
              <a:rPr lang="es-CL" dirty="0"/>
              <a:t>Desarrollo Evolutivo</a:t>
            </a:r>
          </a:p>
          <a:p>
            <a:pPr marL="457200" lvl="1" indent="0">
              <a:buNone/>
            </a:pPr>
            <a:r>
              <a:rPr lang="es-CL" dirty="0"/>
              <a:t>Principios ágiles</a:t>
            </a:r>
          </a:p>
          <a:p>
            <a:pPr marL="457200" lvl="1" indent="0">
              <a:buNone/>
            </a:pPr>
            <a:r>
              <a:rPr lang="es-CL" dirty="0"/>
              <a:t>Métodos ágiles</a:t>
            </a:r>
          </a:p>
          <a:p>
            <a:pPr marL="457200" indent="-457200">
              <a:buFont typeface="+mj-lt"/>
              <a:buAutoNum type="arabicPeriod" startAt="5"/>
            </a:pPr>
            <a:r>
              <a:rPr lang="es-CL" dirty="0"/>
              <a:t>Práctica de los métodos ágiles</a:t>
            </a:r>
          </a:p>
          <a:p>
            <a:pPr marL="457200" lvl="1" indent="0">
              <a:buNone/>
            </a:pPr>
            <a:r>
              <a:rPr lang="es-CL" dirty="0"/>
              <a:t>Scrum</a:t>
            </a:r>
          </a:p>
          <a:p>
            <a:pPr marL="457200" lvl="1" indent="0">
              <a:buNone/>
            </a:pPr>
            <a:r>
              <a:rPr lang="es-CL" dirty="0"/>
              <a:t>Kanban</a:t>
            </a:r>
          </a:p>
          <a:p>
            <a:pPr marL="457200" lvl="1" indent="0">
              <a:buNone/>
            </a:pPr>
            <a:r>
              <a:rPr lang="es-CL" dirty="0"/>
              <a:t>Agilidad más allá del desarrollo… Ágil se puso complejo</a:t>
            </a:r>
          </a:p>
          <a:p>
            <a:pPr marL="457200" lvl="1" indent="0">
              <a:buNone/>
            </a:pPr>
            <a:r>
              <a:rPr lang="es-CL" dirty="0"/>
              <a:t>El corazón de la agilidad</a:t>
            </a:r>
          </a:p>
          <a:p>
            <a:pPr marL="457200" indent="-457200">
              <a:buFont typeface="+mj-lt"/>
              <a:buAutoNum type="arabicPeriod" startAt="5"/>
            </a:pPr>
            <a:r>
              <a:rPr lang="es-CL" dirty="0"/>
              <a:t>Repaso y Examen</a:t>
            </a:r>
          </a:p>
          <a:p>
            <a:endParaRPr lang="es-CL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F4B1FAA-A740-404F-BBC5-7C153B666279}" type="slidenum">
              <a:rPr lang="es-CL" noProof="0" smtClean="0"/>
              <a:pPr>
                <a:defRPr/>
              </a:pPr>
              <a:t>9</a:t>
            </a:fld>
            <a:endParaRPr lang="es-CL" noProof="0"/>
          </a:p>
        </p:txBody>
      </p:sp>
    </p:spTree>
  </p:cSld>
  <p:clrMapOvr>
    <a:masterClrMapping/>
  </p:clrMapOvr>
  <p:transition spd="med"/>
</p:sld>
</file>

<file path=ppt/theme/theme1.xml><?xml version="1.0" encoding="utf-8"?>
<a:theme xmlns:a="http://schemas.openxmlformats.org/drawingml/2006/main" name="1_FormatoClases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FormatoClases</Template>
  <TotalTime>8954</TotalTime>
  <Words>2160</Words>
  <Application>Microsoft Macintosh PowerPoint</Application>
  <PresentationFormat>Presentación en pantalla (4:3)</PresentationFormat>
  <Paragraphs>383</Paragraphs>
  <Slides>39</Slides>
  <Notes>32</Notes>
  <HiddenSlides>0</HiddenSlides>
  <MMClips>0</MMClips>
  <ScaleCrop>false</ScaleCrop>
  <HeadingPairs>
    <vt:vector size="6" baseType="variant">
      <vt:variant>
        <vt:lpstr>Fuentes usadas</vt:lpstr>
      </vt:variant>
      <vt:variant>
        <vt:i4>8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39</vt:i4>
      </vt:variant>
    </vt:vector>
  </HeadingPairs>
  <TitlesOfParts>
    <vt:vector size="48" baseType="lpstr">
      <vt:lpstr>Arial</vt:lpstr>
      <vt:lpstr>Bookman Old Style</vt:lpstr>
      <vt:lpstr>Calibri</vt:lpstr>
      <vt:lpstr>Gill Sans MT</vt:lpstr>
      <vt:lpstr>Lucida Sans Unicode</vt:lpstr>
      <vt:lpstr>Noteworthy Light</vt:lpstr>
      <vt:lpstr>Times New Roman</vt:lpstr>
      <vt:lpstr>Wingdings</vt:lpstr>
      <vt:lpstr>1_FormatoClases</vt:lpstr>
      <vt:lpstr>Introducción a la Gestión de Calidad de Software  Clase 1: Introducción</vt:lpstr>
      <vt:lpstr>Presentaciones</vt:lpstr>
      <vt:lpstr>¿Por qué identificar expectativas?</vt:lpstr>
      <vt:lpstr>Muchas definiciones de calidad</vt:lpstr>
      <vt:lpstr>Objetivos del curso</vt:lpstr>
      <vt:lpstr>Contenidos generales</vt:lpstr>
      <vt:lpstr>Contenidos detallados</vt:lpstr>
      <vt:lpstr>Contenidos detallados</vt:lpstr>
      <vt:lpstr>Contenidos detallados</vt:lpstr>
      <vt:lpstr>Evaluación del curso</vt:lpstr>
      <vt:lpstr>Trabajo del Curso </vt:lpstr>
      <vt:lpstr>Trabajo del curso: Proyecto de Mejora de un Proceso</vt:lpstr>
      <vt:lpstr>Entregas</vt:lpstr>
      <vt:lpstr>Carta de Proyecto: &lt;Título del Proyecto&gt;</vt:lpstr>
      <vt:lpstr>Entrega 2: Plan de Proyecto</vt:lpstr>
      <vt:lpstr>Contenido del Plan de Proyecto </vt:lpstr>
      <vt:lpstr>Conceptos de Calidad  de Software</vt:lpstr>
      <vt:lpstr>Ideas relevantes sobre la calidad del software</vt:lpstr>
      <vt:lpstr>Principios de calidad de software</vt:lpstr>
      <vt:lpstr>Principios de gestión de software</vt:lpstr>
      <vt:lpstr>Ingeniería de Software</vt:lpstr>
      <vt:lpstr>¿Qué es la calidad?</vt:lpstr>
      <vt:lpstr>¿De qué depende la calidad?</vt:lpstr>
      <vt:lpstr>¿Por qué calidad?</vt:lpstr>
      <vt:lpstr>El modelo del costo de la calidad</vt:lpstr>
      <vt:lpstr>Análisis Costo-Beneficio</vt:lpstr>
      <vt:lpstr>Enfoques respecto de la calidad</vt:lpstr>
      <vt:lpstr>Tipos de controles de calidad</vt:lpstr>
      <vt:lpstr>Verificación</vt:lpstr>
      <vt:lpstr>Validación</vt:lpstr>
      <vt:lpstr>Definiciones: defecto, error, falla</vt:lpstr>
      <vt:lpstr>¿Cuál es la relación entre defectos, errores, y fallas?</vt:lpstr>
      <vt:lpstr>¿Cómo eliminamos las fallas?</vt:lpstr>
      <vt:lpstr>Calidad versus grado</vt:lpstr>
      <vt:lpstr>La calidad en la organización</vt:lpstr>
      <vt:lpstr>Gestión de la calidad del proyecto  según PMBOK® de PMI</vt:lpstr>
      <vt:lpstr>Gestión de Calidad a la PMI</vt:lpstr>
      <vt:lpstr>Presentación de PowerPoint</vt:lpstr>
      <vt:lpstr>Referencias</vt:lpstr>
    </vt:vector>
  </TitlesOfParts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Introducción a la Gestión de  Calidad de Software</dc:title>
  <cp:lastModifiedBy>Pablo Straub</cp:lastModifiedBy>
  <cp:revision>106</cp:revision>
  <dcterms:modified xsi:type="dcterms:W3CDTF">2019-08-26T19:32:41Z</dcterms:modified>
</cp:coreProperties>
</file>