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42"/>
  </p:notesMasterIdLst>
  <p:sldIdLst>
    <p:sldId id="256" r:id="rId2"/>
    <p:sldId id="289" r:id="rId3"/>
    <p:sldId id="292" r:id="rId4"/>
    <p:sldId id="258" r:id="rId5"/>
    <p:sldId id="259" r:id="rId6"/>
    <p:sldId id="260" r:id="rId7"/>
    <p:sldId id="261" r:id="rId8"/>
    <p:sldId id="283" r:id="rId9"/>
    <p:sldId id="284" r:id="rId10"/>
    <p:sldId id="285" r:id="rId11"/>
    <p:sldId id="316" r:id="rId12"/>
    <p:sldId id="314" r:id="rId13"/>
    <p:sldId id="315" r:id="rId14"/>
    <p:sldId id="264" r:id="rId15"/>
    <p:sldId id="265" r:id="rId16"/>
    <p:sldId id="266" r:id="rId17"/>
    <p:sldId id="281" r:id="rId18"/>
    <p:sldId id="267" r:id="rId19"/>
    <p:sldId id="293" r:id="rId20"/>
    <p:sldId id="294" r:id="rId21"/>
    <p:sldId id="295" r:id="rId22"/>
    <p:sldId id="296" r:id="rId23"/>
    <p:sldId id="269" r:id="rId24"/>
    <p:sldId id="270" r:id="rId25"/>
    <p:sldId id="271" r:id="rId26"/>
    <p:sldId id="272" r:id="rId27"/>
    <p:sldId id="290" r:id="rId28"/>
    <p:sldId id="291" r:id="rId29"/>
    <p:sldId id="276" r:id="rId30"/>
    <p:sldId id="277" r:id="rId31"/>
    <p:sldId id="282" r:id="rId32"/>
    <p:sldId id="297" r:id="rId33"/>
    <p:sldId id="298" r:id="rId34"/>
    <p:sldId id="299" r:id="rId35"/>
    <p:sldId id="263" r:id="rId36"/>
    <p:sldId id="300" r:id="rId37"/>
    <p:sldId id="301" r:id="rId38"/>
    <p:sldId id="302" r:id="rId39"/>
    <p:sldId id="303" r:id="rId40"/>
    <p:sldId id="280" r:id="rId4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 autoAdjust="0"/>
    <p:restoredTop sz="78084" autoAdjust="0"/>
  </p:normalViewPr>
  <p:slideViewPr>
    <p:cSldViewPr>
      <p:cViewPr varScale="1">
        <p:scale>
          <a:sx n="123" d="100"/>
          <a:sy n="123" d="100"/>
        </p:scale>
        <p:origin x="2136" y="192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175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3" name="Rectangle 1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81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requisitos</a:t>
            </a:r>
            <a:r>
              <a:rPr lang="en-US" baseline="0" dirty="0"/>
              <a:t> </a:t>
            </a:r>
            <a:r>
              <a:rPr lang="en-US" baseline="0" dirty="0" err="1"/>
              <a:t>parten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el </a:t>
            </a:r>
            <a:r>
              <a:rPr lang="en-US" baseline="0" dirty="0" err="1"/>
              <a:t>capítulo</a:t>
            </a:r>
            <a:r>
              <a:rPr lang="en-US" baseline="0" dirty="0"/>
              <a:t> 4;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primeros</a:t>
            </a:r>
            <a:r>
              <a:rPr lang="en-US" baseline="0" dirty="0"/>
              <a:t> </a:t>
            </a:r>
            <a:r>
              <a:rPr lang="en-US" baseline="0" dirty="0" err="1"/>
              <a:t>capítulos</a:t>
            </a:r>
            <a:r>
              <a:rPr lang="en-US" baseline="0" dirty="0"/>
              <a:t> </a:t>
            </a:r>
            <a:r>
              <a:rPr lang="en-US" baseline="0" dirty="0" err="1"/>
              <a:t>tienen</a:t>
            </a:r>
            <a:r>
              <a:rPr lang="en-US" baseline="0" dirty="0"/>
              <a:t> </a:t>
            </a:r>
            <a:r>
              <a:rPr lang="en-US" baseline="0" dirty="0" err="1"/>
              <a:t>definiciones</a:t>
            </a:r>
            <a:r>
              <a:rPr lang="en-US" baseline="0" dirty="0"/>
              <a:t> y </a:t>
            </a:r>
            <a:r>
              <a:rPr lang="en-US" baseline="0" dirty="0" err="1"/>
              <a:t>otras</a:t>
            </a:r>
            <a:r>
              <a:rPr lang="en-US" baseline="0" dirty="0"/>
              <a:t> </a:t>
            </a:r>
            <a:r>
              <a:rPr lang="en-US" baseline="0" dirty="0" err="1"/>
              <a:t>explicaciones</a:t>
            </a:r>
            <a:r>
              <a:rPr lang="en-US" baseline="0" dirty="0"/>
              <a:t> del </a:t>
            </a:r>
            <a:r>
              <a:rPr lang="en-US" baseline="0" dirty="0" err="1"/>
              <a:t>estándar</a:t>
            </a:r>
            <a:r>
              <a:rPr lang="en-US" baseline="0" dirty="0"/>
              <a:t>.</a:t>
            </a:r>
          </a:p>
          <a:p>
            <a:r>
              <a:rPr lang="en-US" baseline="0" dirty="0"/>
              <a:t>5.1: </a:t>
            </a:r>
            <a:r>
              <a:rPr lang="en-US" baseline="0" dirty="0" err="1"/>
              <a:t>Generalidades</a:t>
            </a:r>
            <a:r>
              <a:rPr lang="en-US" baseline="0" dirty="0"/>
              <a:t>; </a:t>
            </a:r>
            <a:r>
              <a:rPr lang="en-US" baseline="0" dirty="0" err="1"/>
              <a:t>Enfoque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el </a:t>
            </a:r>
            <a:r>
              <a:rPr lang="en-US" baseline="0" dirty="0" err="1"/>
              <a:t>cliente</a:t>
            </a:r>
            <a:endParaRPr lang="en-US" baseline="0" dirty="0"/>
          </a:p>
          <a:p>
            <a:r>
              <a:rPr lang="en-US" baseline="0" dirty="0"/>
              <a:t>5.2: </a:t>
            </a:r>
            <a:r>
              <a:rPr lang="en-US" baseline="0" dirty="0" err="1"/>
              <a:t>Establecimiento</a:t>
            </a:r>
            <a:r>
              <a:rPr lang="en-US" baseline="0" dirty="0"/>
              <a:t> de </a:t>
            </a:r>
            <a:r>
              <a:rPr lang="en-US" baseline="0" dirty="0" err="1"/>
              <a:t>política</a:t>
            </a:r>
            <a:r>
              <a:rPr lang="en-US" baseline="0" dirty="0"/>
              <a:t>; </a:t>
            </a:r>
            <a:r>
              <a:rPr lang="en-US" baseline="0" dirty="0" err="1"/>
              <a:t>comunicación</a:t>
            </a:r>
            <a:endParaRPr lang="en-US" baseline="0" dirty="0"/>
          </a:p>
          <a:p>
            <a:r>
              <a:rPr lang="en-US" baseline="0" dirty="0"/>
              <a:t>7.1: </a:t>
            </a:r>
            <a:r>
              <a:rPr lang="en-US" baseline="0" dirty="0" err="1"/>
              <a:t>Generalidades</a:t>
            </a:r>
            <a:r>
              <a:rPr lang="en-US" baseline="0" dirty="0"/>
              <a:t>; Personas; </a:t>
            </a:r>
            <a:r>
              <a:rPr lang="en-US" baseline="0" dirty="0" err="1"/>
              <a:t>Infraestructura</a:t>
            </a:r>
            <a:r>
              <a:rPr lang="en-US" baseline="0" dirty="0"/>
              <a:t>; </a:t>
            </a:r>
            <a:r>
              <a:rPr lang="en-US" baseline="0" dirty="0" err="1"/>
              <a:t>Ambiente</a:t>
            </a:r>
            <a:r>
              <a:rPr lang="en-US" baseline="0" dirty="0"/>
              <a:t>; </a:t>
            </a:r>
            <a:r>
              <a:rPr lang="en-US" baseline="0" dirty="0" err="1"/>
              <a:t>Seguimiento</a:t>
            </a:r>
            <a:r>
              <a:rPr lang="en-US" baseline="0" dirty="0"/>
              <a:t> y </a:t>
            </a:r>
            <a:r>
              <a:rPr lang="en-US" baseline="0" dirty="0" err="1"/>
              <a:t>Medición</a:t>
            </a:r>
            <a:r>
              <a:rPr lang="en-US" baseline="0" dirty="0"/>
              <a:t>; </a:t>
            </a:r>
            <a:r>
              <a:rPr lang="en-US" baseline="0" dirty="0" err="1"/>
              <a:t>Conocimientos</a:t>
            </a:r>
            <a:endParaRPr lang="en-US" baseline="0" dirty="0"/>
          </a:p>
          <a:p>
            <a:r>
              <a:rPr lang="en-US" baseline="0" dirty="0"/>
              <a:t>7.5: </a:t>
            </a:r>
            <a:r>
              <a:rPr lang="en-US" baseline="0" dirty="0" err="1"/>
              <a:t>Generalidades</a:t>
            </a:r>
            <a:r>
              <a:rPr lang="en-US" baseline="0" dirty="0"/>
              <a:t>; </a:t>
            </a:r>
            <a:r>
              <a:rPr lang="en-US" baseline="0" dirty="0" err="1"/>
              <a:t>Creación</a:t>
            </a:r>
            <a:r>
              <a:rPr lang="en-US" baseline="0" dirty="0"/>
              <a:t> y </a:t>
            </a:r>
            <a:r>
              <a:rPr lang="en-US" baseline="0" dirty="0" err="1"/>
              <a:t>Actualización</a:t>
            </a:r>
            <a:r>
              <a:rPr lang="en-US" baseline="0" dirty="0"/>
              <a:t>; Control</a:t>
            </a:r>
          </a:p>
          <a:p>
            <a:endParaRPr lang="es-CL" sz="1200" b="0" i="0" u="none" strike="noStrike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5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/>
              <a:t>8.2: </a:t>
            </a:r>
            <a:r>
              <a:rPr lang="es-CL" sz="1200" b="0" i="0" u="none" strike="noStrike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Comunicación con el cliente; Determinación de requisitos; Revisión de los requisitos; Cambios</a:t>
            </a:r>
          </a:p>
          <a:p>
            <a:r>
              <a:rPr lang="es-CL" sz="1200" b="0" i="0" u="none" strike="noStrike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8.3: </a:t>
            </a:r>
            <a:r>
              <a:rPr lang="es-CL" sz="1200" b="0" i="0" u="none" strike="noStrike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Generalidades; Planificación; Entradas; Controles; Salidas; Cambios</a:t>
            </a:r>
          </a:p>
          <a:p>
            <a:r>
              <a:rPr lang="es-CL" sz="1200" b="0" i="0" u="none" strike="noStrike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8.4: </a:t>
            </a:r>
            <a:r>
              <a:rPr lang="es-CL" sz="1200" b="0" i="0" u="none" strike="noStrike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Generalidades; Tipo y alcance del control; Información para los proveedores externos</a:t>
            </a:r>
            <a:r>
              <a:rPr lang="es-CL" dirty="0">
                <a:effectLst/>
              </a:rPr>
              <a:t> </a:t>
            </a:r>
            <a:endParaRPr lang="es-CL" sz="1200" b="0" i="0" u="none" strike="noStrike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s-CL" sz="1200" b="0" i="0" u="none" strike="noStrike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8.5: Control; Identificación y trazabilidad; Propiedad de los clientes/proveedores; Preservación; Cambios</a:t>
            </a:r>
            <a:r>
              <a:rPr lang="es-ES" dirty="0"/>
              <a:t>9.1: </a:t>
            </a:r>
            <a:r>
              <a:rPr lang="es-ES_tradnl" sz="1200" dirty="0"/>
              <a:t>Generalidades; Satisfacción del cliente; Análisis y evaluación</a:t>
            </a:r>
          </a:p>
          <a:p>
            <a:pPr marL="0" indent="0">
              <a:buNone/>
            </a:pPr>
            <a:r>
              <a:rPr lang="es-ES_tradnl" sz="1200" b="0" i="0" u="none" strike="noStrike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9.3: </a:t>
            </a:r>
            <a:r>
              <a:rPr lang="es-ES_tradnl" sz="1200" dirty="0"/>
              <a:t>Generalidades; Entradas; Salidas</a:t>
            </a:r>
          </a:p>
          <a:p>
            <a:pPr marL="0" indent="0">
              <a:buNone/>
            </a:pPr>
            <a:endParaRPr lang="es-CL" sz="1200" b="0" i="0" u="none" strike="noStrike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85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304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s-ES" dirty="0"/>
              <a:t>¿Qué gana una empresa en certificarse ISO 9000 o evaluarse en algún nivel de CMMI?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472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De estas causas la que he visto más es la primera.</a:t>
            </a:r>
          </a:p>
        </p:txBody>
      </p:sp>
    </p:spTree>
    <p:extLst>
      <p:ext uri="{BB962C8B-B14F-4D97-AF65-F5344CB8AC3E}">
        <p14:creationId xmlns:p14="http://schemas.microsoft.com/office/powerpoint/2010/main" val="2527254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7241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5979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481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783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s-CL" dirty="0"/>
              <a:t>Un </a:t>
            </a:r>
            <a:r>
              <a:rPr lang="es-CL" i="1" dirty="0"/>
              <a:t>modelo de calidad </a:t>
            </a:r>
            <a:r>
              <a:rPr lang="es-CL" dirty="0"/>
              <a:t>es una descripción de sistemas de calidad satisfactorios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4618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002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431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5250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330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9399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313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835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8512"/>
            <a:ext cx="6858000" cy="1468760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72D8BF-B9B0-F240-A842-B8C5A3B5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2691"/>
            <a:ext cx="8856984" cy="9200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314325-94E4-9B42-B670-617B755D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2686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6EA428-7515-ED4C-8206-B8A173BC7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9974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94888782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36454"/>
            <a:ext cx="4248472" cy="5032905"/>
          </a:xfrm>
        </p:spPr>
        <p:txBody>
          <a:bodyPr>
            <a:normAutofit/>
          </a:bodyPr>
          <a:lstStyle>
            <a:lvl1pPr>
              <a:defRPr sz="2000"/>
            </a:lvl1pPr>
            <a:lvl2pPr marL="534988" indent="-223838">
              <a:buFont typeface="Arial" panose="020B0604020202020204" pitchFamily="34" charset="0"/>
              <a:buChar char="•"/>
              <a:tabLst/>
              <a:defRPr sz="2000">
                <a:latin typeface="Gill Sans MT" charset="0"/>
                <a:ea typeface="Gill Sans MT" charset="0"/>
                <a:cs typeface="Gill Sans MT" charset="0"/>
              </a:defRPr>
            </a:lvl2pPr>
            <a:lvl3pPr marL="846138" indent="-231775">
              <a:tabLst/>
              <a:defRPr sz="1800">
                <a:latin typeface="Gill Sans MT" charset="0"/>
                <a:ea typeface="Gill Sans MT" charset="0"/>
                <a:cs typeface="Gill Sans MT" charset="0"/>
              </a:defRPr>
            </a:lvl3pPr>
            <a:lvl4pPr marL="1157288" indent="-231775">
              <a:tabLst/>
              <a:defRPr sz="1800">
                <a:latin typeface="Gill Sans MT" charset="0"/>
                <a:ea typeface="Gill Sans MT" charset="0"/>
                <a:cs typeface="Gill Sans MT" charset="0"/>
              </a:defRPr>
            </a:lvl4pPr>
            <a:lvl5pPr marL="1468438" indent="-231775">
              <a:tabLst/>
              <a:defRPr sz="1600"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4"/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636454"/>
            <a:ext cx="4231275" cy="50329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 sz="1800"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 sz="1800"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 sz="1600"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FB9733-8E09-D747-B2C4-9F4C59C6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4826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28BD0A-DCB4-EB4A-9EB7-35C5D3F90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998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4777685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228600"/>
            <a:ext cx="8593156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s-ES" noProof="0"/>
              <a:t>Haga clic para modificar el estilo de título del patrón</a:t>
            </a:r>
            <a:endParaRPr kumimoji="0" lang="es-CL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5889" y="6356350"/>
            <a:ext cx="3117774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Introducción a la Gestión de Calidad</a:t>
            </a:r>
            <a:endParaRPr lang="es-C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30123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noProof="0"/>
              <a:t>DCC – U. Chile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5422" y="6356350"/>
            <a:ext cx="2318426" cy="365760"/>
          </a:xfrm>
        </p:spPr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5422" y="1219200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97455" y="1143000"/>
            <a:ext cx="860417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s-CL" noProof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277290" y="3811488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4066" y="3808440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A7568A-EFD7-9541-985F-EDFD38000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52736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8382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228600"/>
            <a:ext cx="8593156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s-ES" noProof="0"/>
              <a:t>Haga clic para modificar el estilo de título del patrón</a:t>
            </a:r>
            <a:endParaRPr kumimoji="0" lang="es-CL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5889" y="6356350"/>
            <a:ext cx="3117774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Introducción a la Gestión de Calidad</a:t>
            </a:r>
            <a:endParaRPr lang="es-C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30123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noProof="0"/>
              <a:t>DCC – U. Chile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5422" y="6356350"/>
            <a:ext cx="2318426" cy="365760"/>
          </a:xfrm>
        </p:spPr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5422" y="1219200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97455" y="1143000"/>
            <a:ext cx="860417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s-CL" noProof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277290" y="3811488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4066" y="3808440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23D60A-94F0-2B47-9648-D746598D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52736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410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1513"/>
            <a:ext cx="8280920" cy="1315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980728"/>
            <a:ext cx="5040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2651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Bookman Old Style" charset="0"/>
          <a:ea typeface="Bookman Old Style" charset="0"/>
          <a:cs typeface="Bookman Old Sty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11.gif@01D42DA2.3791C940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400" dirty="0">
                <a:solidFill>
                  <a:prstClr val="black"/>
                </a:solidFill>
              </a:rPr>
              <a:t>Introducción a la Gestión de Calidad de Software</a:t>
            </a:r>
            <a:br>
              <a:rPr lang="es-CL" sz="2400" dirty="0">
                <a:solidFill>
                  <a:prstClr val="black"/>
                </a:solidFill>
              </a:rPr>
            </a:br>
            <a:br>
              <a:rPr lang="es-CL" sz="2400" dirty="0">
                <a:solidFill>
                  <a:prstClr val="black"/>
                </a:solidFill>
              </a:rPr>
            </a:br>
            <a:r>
              <a:rPr lang="es-CL" dirty="0">
                <a:solidFill>
                  <a:prstClr val="black"/>
                </a:solidFill>
              </a:rPr>
              <a:t>Clase 3: </a:t>
            </a:r>
            <a:r>
              <a:rPr lang="es-CL" dirty="0"/>
              <a:t>Modelos Rigurosos de Gestión de Calidad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s-CL" dirty="0"/>
              <a:t>Modelos de Calidad, ISO 9000, CMMI</a:t>
            </a:r>
          </a:p>
          <a:p>
            <a:pPr lvl="1"/>
            <a:r>
              <a:rPr lang="es-CL" dirty="0"/>
              <a:t>Taller: Procesos Críticos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Principios de ISO 9000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Toma de decisiones basada en la evidencia</a:t>
            </a:r>
          </a:p>
          <a:p>
            <a:pPr marL="457200" lvl="1" indent="0">
              <a:buNone/>
            </a:pPr>
            <a:r>
              <a:rPr lang="es-CL" dirty="0"/>
              <a:t>Las organizaciones rinden mejor cuando sus decisiones están basadas en hechos</a:t>
            </a:r>
          </a:p>
          <a:p>
            <a:pPr marL="457200" lvl="1" indent="0">
              <a:buNone/>
            </a:pPr>
            <a:r>
              <a:rPr lang="es-CL" dirty="0"/>
              <a:t>Deben basar las decisiones en el análisis de datos e información</a:t>
            </a:r>
          </a:p>
          <a:p>
            <a:pPr marL="0" indent="0">
              <a:buNone/>
            </a:pPr>
            <a:r>
              <a:rPr lang="es-CL" dirty="0"/>
              <a:t>Gestión de las relaciones</a:t>
            </a:r>
          </a:p>
          <a:p>
            <a:pPr marL="457200" lvl="1" indent="0">
              <a:buNone/>
            </a:pPr>
            <a:r>
              <a:rPr lang="es-CL" dirty="0"/>
              <a:t>Las organizaciones dependen de los proveedores para crear valor</a:t>
            </a:r>
          </a:p>
          <a:p>
            <a:pPr marL="457200" lvl="1" indent="0">
              <a:buNone/>
            </a:pPr>
            <a:r>
              <a:rPr lang="es-CL" dirty="0"/>
              <a:t>Deben mantener una relación de beneficio mutuo con los proveedores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10</a:t>
            </a:fld>
            <a:endParaRPr lang="es-CL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D9FFF6-00C5-4745-8A54-E43F9210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11</a:t>
            </a:fld>
            <a:endParaRPr lang="es-CL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4D7538-DA47-2C41-A27C-485FBCC8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1" y="0"/>
            <a:ext cx="8916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Requisitos de ISO 9001:2015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sz="1800" dirty="0"/>
              <a:t>4  Contexto de la organización</a:t>
            </a:r>
          </a:p>
          <a:p>
            <a:pPr marL="719138" lvl="1" indent="-412750">
              <a:buNone/>
            </a:pPr>
            <a:r>
              <a:rPr lang="es-CL" sz="1800" dirty="0"/>
              <a:t>4.1  Comprensión de la organización</a:t>
            </a:r>
          </a:p>
          <a:p>
            <a:pPr marL="719138" lvl="1" indent="-412750">
              <a:buNone/>
            </a:pPr>
            <a:r>
              <a:rPr lang="es-CL" sz="1800" dirty="0"/>
              <a:t>4.2  Comprensión de las necesidades y expectativas de las partes interesadas</a:t>
            </a:r>
          </a:p>
          <a:p>
            <a:pPr marL="719138" lvl="1" indent="-412750">
              <a:buNone/>
            </a:pPr>
            <a:r>
              <a:rPr lang="es-CL" sz="1800" dirty="0"/>
              <a:t>4.3  Determinación del alcance del sistema de gestión de la calidad</a:t>
            </a:r>
          </a:p>
          <a:p>
            <a:pPr marL="719138" lvl="1" indent="-412750">
              <a:buNone/>
            </a:pPr>
            <a:r>
              <a:rPr lang="es-CL" sz="1800" dirty="0"/>
              <a:t>4.4  Sistema de gestión de la calidad y sus procesos</a:t>
            </a:r>
          </a:p>
          <a:p>
            <a:pPr marL="0" indent="0">
              <a:buNone/>
            </a:pPr>
            <a:r>
              <a:rPr lang="es-CL" sz="1800" dirty="0"/>
              <a:t>5  Liderazgo</a:t>
            </a:r>
          </a:p>
          <a:p>
            <a:pPr marL="306388" lvl="1" indent="0">
              <a:buNone/>
            </a:pPr>
            <a:r>
              <a:rPr lang="es-CL" sz="1800" dirty="0"/>
              <a:t>5.1  Liderazgo y compromiso</a:t>
            </a:r>
          </a:p>
          <a:p>
            <a:pPr marL="306388" lvl="1" indent="0">
              <a:buNone/>
            </a:pPr>
            <a:r>
              <a:rPr lang="es-CL" sz="1800" dirty="0"/>
              <a:t>5.2  Política</a:t>
            </a:r>
          </a:p>
          <a:p>
            <a:pPr marL="719138" lvl="1" indent="-412750">
              <a:buNone/>
            </a:pPr>
            <a:r>
              <a:rPr lang="es-CL" sz="1800" dirty="0"/>
              <a:t>5.3  Roles, responsabilidades y autoridades en la organización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76499-120B-BD4A-8A3A-B8EA0C605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/>
              <a:t>6  Planificación</a:t>
            </a:r>
          </a:p>
          <a:p>
            <a:pPr marL="719138" lvl="1" indent="-412750">
              <a:buNone/>
            </a:pPr>
            <a:r>
              <a:rPr lang="es-ES_tradnl" sz="1800" dirty="0"/>
              <a:t>6.1  Acciones para abordar riesgos y oportunidades</a:t>
            </a:r>
          </a:p>
          <a:p>
            <a:pPr marL="719138" lvl="1" indent="-412750">
              <a:buNone/>
            </a:pPr>
            <a:r>
              <a:rPr lang="es-ES_tradnl" sz="1800" dirty="0"/>
              <a:t>6.2  Objetivos de la calidad y planificación para lograrlos</a:t>
            </a:r>
          </a:p>
          <a:p>
            <a:pPr marL="306388" lvl="1" indent="0">
              <a:buNone/>
            </a:pPr>
            <a:r>
              <a:rPr lang="es-ES_tradnl" sz="1800" dirty="0"/>
              <a:t>6.3  Planificación de los cambios</a:t>
            </a:r>
          </a:p>
          <a:p>
            <a:pPr marL="0" indent="0">
              <a:buNone/>
            </a:pPr>
            <a:r>
              <a:rPr lang="es-ES_tradnl" sz="1800" dirty="0"/>
              <a:t>7  Apoyo</a:t>
            </a:r>
          </a:p>
          <a:p>
            <a:pPr marL="457200" lvl="1" indent="0">
              <a:buNone/>
            </a:pPr>
            <a:r>
              <a:rPr lang="es-ES_tradnl" sz="1800" dirty="0"/>
              <a:t>7.1  Recursos</a:t>
            </a:r>
          </a:p>
          <a:p>
            <a:pPr marL="457200" lvl="1" indent="0">
              <a:buNone/>
            </a:pPr>
            <a:r>
              <a:rPr lang="es-ES_tradnl" sz="1800" dirty="0"/>
              <a:t>7.2  Competencia</a:t>
            </a:r>
          </a:p>
          <a:p>
            <a:pPr marL="457200" lvl="1" indent="0">
              <a:buNone/>
            </a:pPr>
            <a:r>
              <a:rPr lang="es-ES_tradnl" sz="1800" dirty="0"/>
              <a:t>7.3  Toma de conciencia</a:t>
            </a:r>
          </a:p>
          <a:p>
            <a:pPr marL="457200" lvl="1" indent="0">
              <a:buNone/>
            </a:pPr>
            <a:r>
              <a:rPr lang="es-ES_tradnl" sz="1800" dirty="0"/>
              <a:t>7.4  Comunicación</a:t>
            </a:r>
          </a:p>
          <a:p>
            <a:pPr marL="457200" lvl="1" indent="0">
              <a:buNone/>
            </a:pPr>
            <a:r>
              <a:rPr lang="es-ES_tradnl" sz="1800" dirty="0"/>
              <a:t>7.5  Información documentada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12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86245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Requisitos de ISO 9001:2015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/>
              <a:t>8  Operación</a:t>
            </a:r>
          </a:p>
          <a:p>
            <a:pPr marL="457200" lvl="1" indent="0">
              <a:buNone/>
            </a:pPr>
            <a:r>
              <a:rPr lang="es-ES_tradnl" sz="1800" dirty="0"/>
              <a:t>8.1  Planificación y control operacional</a:t>
            </a:r>
          </a:p>
          <a:p>
            <a:pPr marL="898525" lvl="1" indent="-441325">
              <a:buNone/>
            </a:pPr>
            <a:r>
              <a:rPr lang="es-ES_tradnl" sz="1800" dirty="0"/>
              <a:t>8.2  Requisitos para los productos y servicios</a:t>
            </a:r>
          </a:p>
          <a:p>
            <a:pPr marL="898525" lvl="1" indent="-441325">
              <a:buNone/>
            </a:pPr>
            <a:r>
              <a:rPr lang="es-ES_tradnl" sz="1800" dirty="0"/>
              <a:t>8.3  Diseño y desarrollo de los productos y servicios</a:t>
            </a:r>
          </a:p>
          <a:p>
            <a:pPr marL="898525" lvl="1" indent="-441325">
              <a:buNone/>
            </a:pPr>
            <a:r>
              <a:rPr lang="es-ES_tradnl" sz="1800" dirty="0"/>
              <a:t>8.4  Control de los procesos, productos y servicios suministrados externamente</a:t>
            </a:r>
          </a:p>
          <a:p>
            <a:pPr marL="898525" lvl="1" indent="-441325">
              <a:buNone/>
            </a:pPr>
            <a:r>
              <a:rPr lang="es-ES_tradnl" sz="1800" dirty="0"/>
              <a:t>8.5  Producción y provisión del servicio</a:t>
            </a:r>
          </a:p>
          <a:p>
            <a:pPr marL="898525" lvl="1" indent="-441325">
              <a:buNone/>
            </a:pPr>
            <a:r>
              <a:rPr lang="es-ES_tradnl" sz="1800" dirty="0"/>
              <a:t>8.6  Liberación de los productos y servicios</a:t>
            </a:r>
          </a:p>
          <a:p>
            <a:pPr marL="898525" lvl="1" indent="-441325">
              <a:buNone/>
            </a:pPr>
            <a:r>
              <a:rPr lang="es-ES_tradnl" sz="1800" dirty="0"/>
              <a:t>8.7  Control de las salidas no conformes</a:t>
            </a:r>
          </a:p>
          <a:p>
            <a:pPr marL="0" indent="0">
              <a:buNone/>
            </a:pPr>
            <a:endParaRPr lang="es-ES_tradnl" sz="1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76499-120B-BD4A-8A3A-B8EA0C605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/>
              <a:t>9  Evaluación del desempeño</a:t>
            </a:r>
          </a:p>
          <a:p>
            <a:pPr marL="719138" lvl="1" indent="-412750">
              <a:buNone/>
            </a:pPr>
            <a:r>
              <a:rPr lang="es-ES_tradnl" sz="1800" dirty="0"/>
              <a:t>9.1  Seguimiento, medición, análisis y evaluación</a:t>
            </a:r>
          </a:p>
          <a:p>
            <a:pPr marL="306388" lvl="1" indent="0">
              <a:buNone/>
            </a:pPr>
            <a:r>
              <a:rPr lang="es-ES_tradnl" sz="1800" dirty="0"/>
              <a:t>9.2  Auditoria interna</a:t>
            </a:r>
          </a:p>
          <a:p>
            <a:pPr marL="306388" lvl="1" indent="0">
              <a:buNone/>
            </a:pPr>
            <a:r>
              <a:rPr lang="es-ES_tradnl" sz="1800" dirty="0"/>
              <a:t>9.3  Revisión por la dirección</a:t>
            </a:r>
          </a:p>
          <a:p>
            <a:pPr marL="0" indent="0">
              <a:buNone/>
            </a:pPr>
            <a:r>
              <a:rPr lang="es-ES_tradnl" sz="1800" dirty="0"/>
              <a:t>10  Mejora</a:t>
            </a:r>
          </a:p>
          <a:p>
            <a:pPr marL="306388" lvl="1" indent="0">
              <a:buNone/>
            </a:pPr>
            <a:r>
              <a:rPr lang="es-ES_tradnl" sz="1800" dirty="0"/>
              <a:t>10.1  Generalidades</a:t>
            </a:r>
          </a:p>
          <a:p>
            <a:pPr marL="719138" lvl="1" indent="-412750">
              <a:buNone/>
            </a:pPr>
            <a:r>
              <a:rPr lang="es-ES_tradnl" sz="1800" dirty="0"/>
              <a:t>10.2  No conformidad y acción correctiva</a:t>
            </a:r>
          </a:p>
          <a:p>
            <a:pPr marL="306388" lvl="1" indent="0">
              <a:buNone/>
            </a:pPr>
            <a:r>
              <a:rPr lang="es-ES_tradnl" sz="1800" dirty="0"/>
              <a:t>10.3  Mejora continua</a:t>
            </a:r>
          </a:p>
          <a:p>
            <a:pPr marL="0" indent="0">
              <a:buNone/>
            </a:pPr>
            <a:endParaRPr lang="es-ES_trad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13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413301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¿Qué es CMMI?</a:t>
            </a:r>
            <a:br>
              <a:rPr lang="es-CL" dirty="0"/>
            </a:br>
            <a:r>
              <a:rPr lang="es-CL" sz="2700" dirty="0"/>
              <a:t>Modelo de Madurez de Capacidades Integrado o </a:t>
            </a:r>
            <a:r>
              <a:rPr lang="en-US" sz="2700" i="1" dirty="0"/>
              <a:t>Capability Maturity Model Integration</a:t>
            </a:r>
            <a:endParaRPr lang="es-CL" dirty="0"/>
          </a:p>
        </p:txBody>
      </p:sp>
      <p:sp>
        <p:nvSpPr>
          <p:cNvPr id="11267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Desarrollado por el Instituto de Ingeniería de Software de la Universidad Carnegie-Mellon</a:t>
            </a:r>
          </a:p>
          <a:p>
            <a:pPr marL="0" indent="0">
              <a:buNone/>
            </a:pPr>
            <a:r>
              <a:rPr lang="es-CL" dirty="0"/>
              <a:t>Es un modelo y norma de la industria de cómo se desarrollan las capacidades organizacionales que propenden a la calidad</a:t>
            </a:r>
          </a:p>
          <a:p>
            <a:pPr marL="457200" lvl="1" indent="0">
              <a:buNone/>
            </a:pPr>
            <a:r>
              <a:rPr lang="es-CL" dirty="0"/>
              <a:t>Originalmente orientado sólo al desarrollo de software</a:t>
            </a:r>
          </a:p>
          <a:p>
            <a:pPr marL="457200" lvl="1" indent="0">
              <a:buNone/>
            </a:pPr>
            <a:r>
              <a:rPr lang="es-CL" dirty="0"/>
              <a:t>Ahora orientado a actividades de ingeniería de sistemas e integración</a:t>
            </a:r>
          </a:p>
          <a:p>
            <a:pPr marL="0" indent="0">
              <a:buNone/>
            </a:pPr>
            <a:r>
              <a:rPr lang="es-CL" dirty="0"/>
              <a:t>Identifica 22 áreas de proceso</a:t>
            </a:r>
          </a:p>
          <a:p>
            <a:pPr marL="0" indent="0">
              <a:buNone/>
            </a:pPr>
            <a:r>
              <a:rPr lang="es-CL" dirty="0"/>
              <a:t>Representación en etapas</a:t>
            </a:r>
          </a:p>
          <a:p>
            <a:pPr marL="457200" lvl="1" indent="0">
              <a:buNone/>
            </a:pPr>
            <a:r>
              <a:rPr lang="es-CL" dirty="0"/>
              <a:t>Define cinco niveles (1 a 5) de madurez organizacional, cada una con sus áreas de proceso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14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CMMI, Representación en etapas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15</a:t>
            </a:fld>
            <a:endParaRPr lang="es-CL" noProof="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46710"/>
            <a:ext cx="4953000" cy="4800600"/>
          </a:xfrm>
        </p:spPr>
        <p:txBody>
          <a:bodyPr/>
          <a:lstStyle/>
          <a:p>
            <a:pPr marL="0" indent="0"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dirty="0"/>
              <a:t>En el nivel 1 se hace software, pero no siempre hay procesos claros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dirty="0"/>
              <a:t>Los niveles 2 a 5 incluyen áreas de proceso, que representan los niveles de madurez organizacional</a:t>
            </a:r>
          </a:p>
          <a:p>
            <a:pPr marL="457200" lvl="1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1800" dirty="0"/>
              <a:t>Nivel 2: foco en gestión de proyectos</a:t>
            </a:r>
          </a:p>
          <a:p>
            <a:pPr marL="457200" lvl="1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1800" dirty="0"/>
              <a:t>Nivel 3: foco en proceso de la organización</a:t>
            </a:r>
          </a:p>
          <a:p>
            <a:pPr marL="457200" lvl="1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1800" dirty="0"/>
              <a:t>Nivel 4: foco en administración por métricas</a:t>
            </a:r>
          </a:p>
          <a:p>
            <a:pPr marL="457200" lvl="1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1800" dirty="0"/>
              <a:t>Nivel 5: foco en mejora continua y optimización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239" y="1731639"/>
            <a:ext cx="3244241" cy="464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76944"/>
            <a:ext cx="9071992" cy="42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Niveles de CMMI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16</a:t>
            </a:fld>
            <a:endParaRPr lang="es-CL" noProof="0" dirty="0"/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2195386" y="4228677"/>
            <a:ext cx="2425701" cy="901701"/>
            <a:chOff x="1296" y="2716"/>
            <a:chExt cx="1528" cy="568"/>
          </a:xfrm>
          <a:solidFill>
            <a:schemeClr val="accent1">
              <a:lumMod val="50000"/>
            </a:schemeClr>
          </a:solidFill>
        </p:grpSpPr>
        <p:sp>
          <p:nvSpPr>
            <p:cNvPr id="18462" name="AutoShape 4"/>
            <p:cNvSpPr>
              <a:spLocks noChangeArrowheads="1"/>
            </p:cNvSpPr>
            <p:nvPr/>
          </p:nvSpPr>
          <p:spPr bwMode="auto">
            <a:xfrm>
              <a:off x="1296" y="2716"/>
              <a:ext cx="1528" cy="568"/>
            </a:xfrm>
            <a:prstGeom prst="roundRect">
              <a:avLst>
                <a:gd name="adj" fmla="val 16898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63" name="Group 5"/>
            <p:cNvGrpSpPr>
              <a:grpSpLocks/>
            </p:cNvGrpSpPr>
            <p:nvPr/>
          </p:nvGrpSpPr>
          <p:grpSpPr bwMode="auto">
            <a:xfrm>
              <a:off x="1328" y="2748"/>
              <a:ext cx="1457" cy="497"/>
              <a:chOff x="1328" y="2748"/>
              <a:chExt cx="1457" cy="497"/>
            </a:xfrm>
            <a:grpFill/>
          </p:grpSpPr>
          <p:sp>
            <p:nvSpPr>
              <p:cNvPr id="18464" name="AutoShape 6"/>
              <p:cNvSpPr>
                <a:spLocks noChangeArrowheads="1"/>
              </p:cNvSpPr>
              <p:nvPr/>
            </p:nvSpPr>
            <p:spPr bwMode="auto">
              <a:xfrm>
                <a:off x="1328" y="2748"/>
                <a:ext cx="1457" cy="497"/>
              </a:xfrm>
              <a:prstGeom prst="roundRect">
                <a:avLst>
                  <a:gd name="adj" fmla="val 199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65" name="Text Box 7"/>
              <p:cNvSpPr txBox="1">
                <a:spLocks noChangeArrowheads="1"/>
              </p:cNvSpPr>
              <p:nvPr/>
            </p:nvSpPr>
            <p:spPr bwMode="auto">
              <a:xfrm>
                <a:off x="1328" y="2877"/>
                <a:ext cx="1457" cy="2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2. Administrado</a:t>
                </a:r>
              </a:p>
            </p:txBody>
          </p:sp>
        </p:grpSp>
      </p:grpSp>
      <p:sp>
        <p:nvSpPr>
          <p:cNvPr id="18437" name="Freeform 8"/>
          <p:cNvSpPr>
            <a:spLocks noChangeArrowheads="1"/>
          </p:cNvSpPr>
          <p:nvPr/>
        </p:nvSpPr>
        <p:spPr bwMode="auto">
          <a:xfrm>
            <a:off x="2804986" y="3574625"/>
            <a:ext cx="763588" cy="609600"/>
          </a:xfrm>
          <a:custGeom>
            <a:avLst/>
            <a:gdLst>
              <a:gd name="T0" fmla="*/ 0 w 2121"/>
              <a:gd name="T1" fmla="*/ 2147483647 h 1694"/>
              <a:gd name="T2" fmla="*/ 0 w 2121"/>
              <a:gd name="T3" fmla="*/ 2147483647 h 1694"/>
              <a:gd name="T4" fmla="*/ 2147483647 w 2121"/>
              <a:gd name="T5" fmla="*/ 2147483647 h 1694"/>
              <a:gd name="T6" fmla="*/ 2147483647 w 2121"/>
              <a:gd name="T7" fmla="*/ 2147483647 h 1694"/>
              <a:gd name="T8" fmla="*/ 2147483647 w 2121"/>
              <a:gd name="T9" fmla="*/ 0 h 1694"/>
              <a:gd name="T10" fmla="*/ 2147483647 w 2121"/>
              <a:gd name="T11" fmla="*/ 2147483647 h 1694"/>
              <a:gd name="T12" fmla="*/ 2147483647 w 2121"/>
              <a:gd name="T13" fmla="*/ 2147483647 h 1694"/>
              <a:gd name="T14" fmla="*/ 2147483647 w 2121"/>
              <a:gd name="T15" fmla="*/ 2147483647 h 1694"/>
              <a:gd name="T16" fmla="*/ 2147483647 w 2121"/>
              <a:gd name="T17" fmla="*/ 2147483647 h 1694"/>
              <a:gd name="T18" fmla="*/ 2147483647 w 2121"/>
              <a:gd name="T19" fmla="*/ 2147483647 h 1694"/>
              <a:gd name="T20" fmla="*/ 2147483647 w 2121"/>
              <a:gd name="T21" fmla="*/ 2147483647 h 1694"/>
              <a:gd name="T22" fmla="*/ 0 w 2121"/>
              <a:gd name="T23" fmla="*/ 2147483647 h 16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1"/>
              <a:gd name="T37" fmla="*/ 0 h 1694"/>
              <a:gd name="T38" fmla="*/ 2121 w 2121"/>
              <a:gd name="T39" fmla="*/ 1694 h 16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1" h="1694">
                <a:moveTo>
                  <a:pt x="0" y="1693"/>
                </a:moveTo>
                <a:lnTo>
                  <a:pt x="0" y="952"/>
                </a:lnTo>
                <a:cubicBezTo>
                  <a:pt x="0" y="589"/>
                  <a:pt x="609" y="226"/>
                  <a:pt x="1219" y="226"/>
                </a:cubicBezTo>
                <a:lnTo>
                  <a:pt x="1482" y="226"/>
                </a:lnTo>
                <a:lnTo>
                  <a:pt x="1482" y="0"/>
                </a:lnTo>
                <a:lnTo>
                  <a:pt x="2120" y="475"/>
                </a:lnTo>
                <a:lnTo>
                  <a:pt x="1482" y="952"/>
                </a:lnTo>
                <a:lnTo>
                  <a:pt x="1482" y="725"/>
                </a:lnTo>
                <a:lnTo>
                  <a:pt x="1219" y="725"/>
                </a:lnTo>
                <a:cubicBezTo>
                  <a:pt x="921" y="725"/>
                  <a:pt x="623" y="838"/>
                  <a:pt x="623" y="952"/>
                </a:cubicBezTo>
                <a:lnTo>
                  <a:pt x="623" y="1693"/>
                </a:lnTo>
                <a:lnTo>
                  <a:pt x="0" y="1693"/>
                </a:lnTo>
              </a:path>
            </a:pathLst>
          </a:custGeom>
          <a:solidFill>
            <a:schemeClr val="accent2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3643187" y="3041227"/>
            <a:ext cx="2425701" cy="901701"/>
            <a:chOff x="2208" y="1968"/>
            <a:chExt cx="1528" cy="568"/>
          </a:xfrm>
          <a:solidFill>
            <a:schemeClr val="accent1">
              <a:lumMod val="50000"/>
            </a:schemeClr>
          </a:solidFill>
        </p:grpSpPr>
        <p:sp>
          <p:nvSpPr>
            <p:cNvPr id="18458" name="AutoShape 10"/>
            <p:cNvSpPr>
              <a:spLocks noChangeArrowheads="1"/>
            </p:cNvSpPr>
            <p:nvPr/>
          </p:nvSpPr>
          <p:spPr bwMode="auto">
            <a:xfrm>
              <a:off x="2208" y="1968"/>
              <a:ext cx="1528" cy="568"/>
            </a:xfrm>
            <a:prstGeom prst="roundRect">
              <a:avLst>
                <a:gd name="adj" fmla="val 16898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59" name="Group 11"/>
            <p:cNvGrpSpPr>
              <a:grpSpLocks/>
            </p:cNvGrpSpPr>
            <p:nvPr/>
          </p:nvGrpSpPr>
          <p:grpSpPr bwMode="auto">
            <a:xfrm>
              <a:off x="2240" y="2000"/>
              <a:ext cx="1457" cy="497"/>
              <a:chOff x="2240" y="2000"/>
              <a:chExt cx="1457" cy="497"/>
            </a:xfrm>
            <a:grpFill/>
          </p:grpSpPr>
          <p:sp>
            <p:nvSpPr>
              <p:cNvPr id="18460" name="AutoShape 12"/>
              <p:cNvSpPr>
                <a:spLocks noChangeArrowheads="1"/>
              </p:cNvSpPr>
              <p:nvPr/>
            </p:nvSpPr>
            <p:spPr bwMode="auto">
              <a:xfrm>
                <a:off x="2240" y="2000"/>
                <a:ext cx="1457" cy="497"/>
              </a:xfrm>
              <a:prstGeom prst="roundRect">
                <a:avLst>
                  <a:gd name="adj" fmla="val 199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61" name="Text Box 13"/>
              <p:cNvSpPr txBox="1">
                <a:spLocks noChangeArrowheads="1"/>
              </p:cNvSpPr>
              <p:nvPr/>
            </p:nvSpPr>
            <p:spPr bwMode="auto">
              <a:xfrm>
                <a:off x="2240" y="2129"/>
                <a:ext cx="1457" cy="2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3. Definido</a:t>
                </a:r>
              </a:p>
            </p:txBody>
          </p:sp>
        </p:grpSp>
      </p:grpSp>
      <p:sp>
        <p:nvSpPr>
          <p:cNvPr id="18439" name="Freeform 14"/>
          <p:cNvSpPr>
            <a:spLocks noChangeArrowheads="1"/>
          </p:cNvSpPr>
          <p:nvPr/>
        </p:nvSpPr>
        <p:spPr bwMode="auto">
          <a:xfrm>
            <a:off x="4252786" y="2355425"/>
            <a:ext cx="763588" cy="611188"/>
          </a:xfrm>
          <a:custGeom>
            <a:avLst/>
            <a:gdLst>
              <a:gd name="T0" fmla="*/ 0 w 2121"/>
              <a:gd name="T1" fmla="*/ 2147483647 h 1698"/>
              <a:gd name="T2" fmla="*/ 0 w 2121"/>
              <a:gd name="T3" fmla="*/ 2147483647 h 1698"/>
              <a:gd name="T4" fmla="*/ 2147483647 w 2121"/>
              <a:gd name="T5" fmla="*/ 2147483647 h 1698"/>
              <a:gd name="T6" fmla="*/ 2147483647 w 2121"/>
              <a:gd name="T7" fmla="*/ 2147483647 h 1698"/>
              <a:gd name="T8" fmla="*/ 2147483647 w 2121"/>
              <a:gd name="T9" fmla="*/ 0 h 1698"/>
              <a:gd name="T10" fmla="*/ 2147483647 w 2121"/>
              <a:gd name="T11" fmla="*/ 2147483647 h 1698"/>
              <a:gd name="T12" fmla="*/ 2147483647 w 2121"/>
              <a:gd name="T13" fmla="*/ 2147483647 h 1698"/>
              <a:gd name="T14" fmla="*/ 2147483647 w 2121"/>
              <a:gd name="T15" fmla="*/ 2147483647 h 1698"/>
              <a:gd name="T16" fmla="*/ 2147483647 w 2121"/>
              <a:gd name="T17" fmla="*/ 2147483647 h 1698"/>
              <a:gd name="T18" fmla="*/ 2147483647 w 2121"/>
              <a:gd name="T19" fmla="*/ 2147483647 h 1698"/>
              <a:gd name="T20" fmla="*/ 2147483647 w 2121"/>
              <a:gd name="T21" fmla="*/ 2147483647 h 1698"/>
              <a:gd name="T22" fmla="*/ 0 w 2121"/>
              <a:gd name="T23" fmla="*/ 2147483647 h 16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1"/>
              <a:gd name="T37" fmla="*/ 0 h 1698"/>
              <a:gd name="T38" fmla="*/ 2121 w 2121"/>
              <a:gd name="T39" fmla="*/ 1698 h 16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1" h="1698">
                <a:moveTo>
                  <a:pt x="0" y="1697"/>
                </a:moveTo>
                <a:lnTo>
                  <a:pt x="0" y="955"/>
                </a:lnTo>
                <a:cubicBezTo>
                  <a:pt x="0" y="591"/>
                  <a:pt x="609" y="227"/>
                  <a:pt x="1219" y="227"/>
                </a:cubicBezTo>
                <a:lnTo>
                  <a:pt x="1482" y="227"/>
                </a:lnTo>
                <a:lnTo>
                  <a:pt x="1482" y="0"/>
                </a:lnTo>
                <a:lnTo>
                  <a:pt x="2120" y="477"/>
                </a:lnTo>
                <a:lnTo>
                  <a:pt x="1482" y="955"/>
                </a:lnTo>
                <a:lnTo>
                  <a:pt x="1482" y="727"/>
                </a:lnTo>
                <a:lnTo>
                  <a:pt x="1219" y="727"/>
                </a:lnTo>
                <a:cubicBezTo>
                  <a:pt x="921" y="727"/>
                  <a:pt x="623" y="841"/>
                  <a:pt x="623" y="955"/>
                </a:cubicBezTo>
                <a:lnTo>
                  <a:pt x="623" y="1697"/>
                </a:lnTo>
                <a:lnTo>
                  <a:pt x="0" y="1697"/>
                </a:lnTo>
              </a:path>
            </a:pathLst>
          </a:custGeom>
          <a:solidFill>
            <a:schemeClr val="accent2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0" name="Group 15"/>
          <p:cNvGrpSpPr>
            <a:grpSpLocks/>
          </p:cNvGrpSpPr>
          <p:nvPr/>
        </p:nvGrpSpPr>
        <p:grpSpPr bwMode="auto">
          <a:xfrm>
            <a:off x="5090987" y="1822026"/>
            <a:ext cx="2425701" cy="901701"/>
            <a:chOff x="3120" y="1200"/>
            <a:chExt cx="1528" cy="568"/>
          </a:xfrm>
          <a:solidFill>
            <a:schemeClr val="accent1">
              <a:lumMod val="50000"/>
            </a:schemeClr>
          </a:solidFill>
        </p:grpSpPr>
        <p:sp>
          <p:nvSpPr>
            <p:cNvPr id="18454" name="AutoShape 16"/>
            <p:cNvSpPr>
              <a:spLocks noChangeArrowheads="1"/>
            </p:cNvSpPr>
            <p:nvPr/>
          </p:nvSpPr>
          <p:spPr bwMode="auto">
            <a:xfrm>
              <a:off x="3120" y="1200"/>
              <a:ext cx="1528" cy="568"/>
            </a:xfrm>
            <a:prstGeom prst="roundRect">
              <a:avLst>
                <a:gd name="adj" fmla="val 16898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55" name="Group 17"/>
            <p:cNvGrpSpPr>
              <a:grpSpLocks/>
            </p:cNvGrpSpPr>
            <p:nvPr/>
          </p:nvGrpSpPr>
          <p:grpSpPr bwMode="auto">
            <a:xfrm>
              <a:off x="3152" y="1232"/>
              <a:ext cx="1458" cy="497"/>
              <a:chOff x="3152" y="1232"/>
              <a:chExt cx="1458" cy="497"/>
            </a:xfrm>
            <a:grpFill/>
          </p:grpSpPr>
          <p:sp>
            <p:nvSpPr>
              <p:cNvPr id="18456" name="AutoShape 18"/>
              <p:cNvSpPr>
                <a:spLocks noChangeArrowheads="1"/>
              </p:cNvSpPr>
              <p:nvPr/>
            </p:nvSpPr>
            <p:spPr bwMode="auto">
              <a:xfrm>
                <a:off x="3152" y="1232"/>
                <a:ext cx="1458" cy="497"/>
              </a:xfrm>
              <a:prstGeom prst="roundRect">
                <a:avLst>
                  <a:gd name="adj" fmla="val 199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57" name="Text Box 19"/>
              <p:cNvSpPr txBox="1">
                <a:spLocks noChangeArrowheads="1"/>
              </p:cNvSpPr>
              <p:nvPr/>
            </p:nvSpPr>
            <p:spPr bwMode="auto">
              <a:xfrm>
                <a:off x="3152" y="1263"/>
                <a:ext cx="1458" cy="4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4. Administrado</a:t>
                </a:r>
              </a:p>
              <a:p>
                <a:pPr algn="ctr" eaLnBrk="1" hangingPunct="1"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Cuantitativamente</a:t>
                </a:r>
              </a:p>
            </p:txBody>
          </p:sp>
        </p:grpSp>
      </p:grpSp>
      <p:sp>
        <p:nvSpPr>
          <p:cNvPr id="18441" name="Freeform 20"/>
          <p:cNvSpPr>
            <a:spLocks noChangeArrowheads="1"/>
          </p:cNvSpPr>
          <p:nvPr/>
        </p:nvSpPr>
        <p:spPr bwMode="auto">
          <a:xfrm>
            <a:off x="5700586" y="1136225"/>
            <a:ext cx="762000" cy="609600"/>
          </a:xfrm>
          <a:custGeom>
            <a:avLst/>
            <a:gdLst>
              <a:gd name="T0" fmla="*/ 0 w 2117"/>
              <a:gd name="T1" fmla="*/ 2147483647 h 1694"/>
              <a:gd name="T2" fmla="*/ 0 w 2117"/>
              <a:gd name="T3" fmla="*/ 2147483647 h 1694"/>
              <a:gd name="T4" fmla="*/ 2147483647 w 2117"/>
              <a:gd name="T5" fmla="*/ 2147483647 h 1694"/>
              <a:gd name="T6" fmla="*/ 2147483647 w 2117"/>
              <a:gd name="T7" fmla="*/ 2147483647 h 1694"/>
              <a:gd name="T8" fmla="*/ 2147483647 w 2117"/>
              <a:gd name="T9" fmla="*/ 0 h 1694"/>
              <a:gd name="T10" fmla="*/ 2147483647 w 2117"/>
              <a:gd name="T11" fmla="*/ 2147483647 h 1694"/>
              <a:gd name="T12" fmla="*/ 2147483647 w 2117"/>
              <a:gd name="T13" fmla="*/ 2147483647 h 1694"/>
              <a:gd name="T14" fmla="*/ 2147483647 w 2117"/>
              <a:gd name="T15" fmla="*/ 2147483647 h 1694"/>
              <a:gd name="T16" fmla="*/ 2147483647 w 2117"/>
              <a:gd name="T17" fmla="*/ 2147483647 h 1694"/>
              <a:gd name="T18" fmla="*/ 2147483647 w 2117"/>
              <a:gd name="T19" fmla="*/ 2147483647 h 1694"/>
              <a:gd name="T20" fmla="*/ 2147483647 w 2117"/>
              <a:gd name="T21" fmla="*/ 2147483647 h 1694"/>
              <a:gd name="T22" fmla="*/ 0 w 2117"/>
              <a:gd name="T23" fmla="*/ 2147483647 h 16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17"/>
              <a:gd name="T37" fmla="*/ 0 h 1694"/>
              <a:gd name="T38" fmla="*/ 2117 w 2117"/>
              <a:gd name="T39" fmla="*/ 1694 h 16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17" h="1694">
                <a:moveTo>
                  <a:pt x="0" y="1693"/>
                </a:moveTo>
                <a:lnTo>
                  <a:pt x="0" y="952"/>
                </a:lnTo>
                <a:cubicBezTo>
                  <a:pt x="0" y="589"/>
                  <a:pt x="607" y="226"/>
                  <a:pt x="1216" y="226"/>
                </a:cubicBezTo>
                <a:lnTo>
                  <a:pt x="1478" y="226"/>
                </a:lnTo>
                <a:lnTo>
                  <a:pt x="1478" y="0"/>
                </a:lnTo>
                <a:lnTo>
                  <a:pt x="2116" y="475"/>
                </a:lnTo>
                <a:lnTo>
                  <a:pt x="1478" y="952"/>
                </a:lnTo>
                <a:lnTo>
                  <a:pt x="1478" y="725"/>
                </a:lnTo>
                <a:lnTo>
                  <a:pt x="1216" y="725"/>
                </a:lnTo>
                <a:cubicBezTo>
                  <a:pt x="919" y="725"/>
                  <a:pt x="622" y="838"/>
                  <a:pt x="622" y="952"/>
                </a:cubicBezTo>
                <a:lnTo>
                  <a:pt x="622" y="1693"/>
                </a:lnTo>
                <a:lnTo>
                  <a:pt x="0" y="1693"/>
                </a:lnTo>
              </a:path>
            </a:pathLst>
          </a:custGeom>
          <a:solidFill>
            <a:schemeClr val="accent2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2" name="Group 21"/>
          <p:cNvGrpSpPr>
            <a:grpSpLocks/>
          </p:cNvGrpSpPr>
          <p:nvPr/>
        </p:nvGrpSpPr>
        <p:grpSpPr bwMode="auto">
          <a:xfrm>
            <a:off x="6538787" y="526625"/>
            <a:ext cx="2425701" cy="901701"/>
            <a:chOff x="4032" y="384"/>
            <a:chExt cx="1528" cy="568"/>
          </a:xfrm>
          <a:solidFill>
            <a:schemeClr val="accent1">
              <a:lumMod val="50000"/>
            </a:schemeClr>
          </a:solidFill>
        </p:grpSpPr>
        <p:sp>
          <p:nvSpPr>
            <p:cNvPr id="18450" name="AutoShape 22"/>
            <p:cNvSpPr>
              <a:spLocks noChangeArrowheads="1"/>
            </p:cNvSpPr>
            <p:nvPr/>
          </p:nvSpPr>
          <p:spPr bwMode="auto">
            <a:xfrm>
              <a:off x="4032" y="384"/>
              <a:ext cx="1528" cy="568"/>
            </a:xfrm>
            <a:prstGeom prst="roundRect">
              <a:avLst>
                <a:gd name="adj" fmla="val 16898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51" name="Group 23"/>
            <p:cNvGrpSpPr>
              <a:grpSpLocks/>
            </p:cNvGrpSpPr>
            <p:nvPr/>
          </p:nvGrpSpPr>
          <p:grpSpPr bwMode="auto">
            <a:xfrm>
              <a:off x="4064" y="416"/>
              <a:ext cx="1457" cy="497"/>
              <a:chOff x="4064" y="416"/>
              <a:chExt cx="1457" cy="497"/>
            </a:xfrm>
            <a:grpFill/>
          </p:grpSpPr>
          <p:sp>
            <p:nvSpPr>
              <p:cNvPr id="18452" name="AutoShape 24"/>
              <p:cNvSpPr>
                <a:spLocks noChangeArrowheads="1"/>
              </p:cNvSpPr>
              <p:nvPr/>
            </p:nvSpPr>
            <p:spPr bwMode="auto">
              <a:xfrm>
                <a:off x="4064" y="416"/>
                <a:ext cx="1457" cy="497"/>
              </a:xfrm>
              <a:prstGeom prst="roundRect">
                <a:avLst>
                  <a:gd name="adj" fmla="val 199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53" name="Text Box 25"/>
              <p:cNvSpPr txBox="1">
                <a:spLocks noChangeArrowheads="1"/>
              </p:cNvSpPr>
              <p:nvPr/>
            </p:nvSpPr>
            <p:spPr bwMode="auto">
              <a:xfrm>
                <a:off x="4064" y="545"/>
                <a:ext cx="1457" cy="2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5. Optimizado</a:t>
                </a:r>
              </a:p>
            </p:txBody>
          </p:sp>
        </p:grpSp>
      </p:grpSp>
      <p:grpSp>
        <p:nvGrpSpPr>
          <p:cNvPr id="18444" name="Group 27"/>
          <p:cNvGrpSpPr>
            <a:grpSpLocks/>
          </p:cNvGrpSpPr>
          <p:nvPr/>
        </p:nvGrpSpPr>
        <p:grpSpPr bwMode="auto">
          <a:xfrm>
            <a:off x="747586" y="5479627"/>
            <a:ext cx="2425701" cy="901701"/>
            <a:chOff x="384" y="3504"/>
            <a:chExt cx="1528" cy="568"/>
          </a:xfrm>
          <a:solidFill>
            <a:schemeClr val="accent1">
              <a:lumMod val="50000"/>
            </a:schemeClr>
          </a:solidFill>
        </p:grpSpPr>
        <p:sp>
          <p:nvSpPr>
            <p:cNvPr id="18446" name="AutoShape 28"/>
            <p:cNvSpPr>
              <a:spLocks noChangeArrowheads="1"/>
            </p:cNvSpPr>
            <p:nvPr/>
          </p:nvSpPr>
          <p:spPr bwMode="auto">
            <a:xfrm>
              <a:off x="384" y="3504"/>
              <a:ext cx="1528" cy="568"/>
            </a:xfrm>
            <a:prstGeom prst="roundRect">
              <a:avLst>
                <a:gd name="adj" fmla="val 16898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47" name="Group 29"/>
            <p:cNvGrpSpPr>
              <a:grpSpLocks/>
            </p:cNvGrpSpPr>
            <p:nvPr/>
          </p:nvGrpSpPr>
          <p:grpSpPr bwMode="auto">
            <a:xfrm>
              <a:off x="416" y="3536"/>
              <a:ext cx="1458" cy="497"/>
              <a:chOff x="416" y="3536"/>
              <a:chExt cx="1458" cy="497"/>
            </a:xfrm>
            <a:grpFill/>
          </p:grpSpPr>
          <p:sp>
            <p:nvSpPr>
              <p:cNvPr id="18448" name="AutoShape 30"/>
              <p:cNvSpPr>
                <a:spLocks noChangeArrowheads="1"/>
              </p:cNvSpPr>
              <p:nvPr/>
            </p:nvSpPr>
            <p:spPr bwMode="auto">
              <a:xfrm>
                <a:off x="416" y="3536"/>
                <a:ext cx="1458" cy="497"/>
              </a:xfrm>
              <a:prstGeom prst="roundRect">
                <a:avLst>
                  <a:gd name="adj" fmla="val 199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49" name="Text Box 31"/>
              <p:cNvSpPr txBox="1">
                <a:spLocks noChangeArrowheads="1"/>
              </p:cNvSpPr>
              <p:nvPr/>
            </p:nvSpPr>
            <p:spPr bwMode="auto">
              <a:xfrm>
                <a:off x="416" y="3665"/>
                <a:ext cx="1458" cy="2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dirty="0">
                    <a:solidFill>
                      <a:srgbClr val="FFFF66"/>
                    </a:solidFill>
                    <a:latin typeface="+mn-lt"/>
                  </a:rPr>
                  <a:t>1. </a:t>
                </a:r>
                <a:r>
                  <a:rPr lang="es-CL" sz="2000" dirty="0">
                    <a:solidFill>
                      <a:srgbClr val="FFFF66"/>
                    </a:solidFill>
                    <a:latin typeface="+mn-lt"/>
                  </a:rPr>
                  <a:t>Inicial</a:t>
                </a:r>
              </a:p>
            </p:txBody>
          </p:sp>
        </p:grpSp>
      </p:grpSp>
      <p:sp>
        <p:nvSpPr>
          <p:cNvPr id="18445" name="Freeform 32"/>
          <p:cNvSpPr>
            <a:spLocks noChangeArrowheads="1"/>
          </p:cNvSpPr>
          <p:nvPr/>
        </p:nvSpPr>
        <p:spPr bwMode="auto">
          <a:xfrm>
            <a:off x="1357186" y="4793827"/>
            <a:ext cx="762000" cy="609600"/>
          </a:xfrm>
          <a:custGeom>
            <a:avLst/>
            <a:gdLst>
              <a:gd name="T0" fmla="*/ 0 w 2117"/>
              <a:gd name="T1" fmla="*/ 5 h 1694"/>
              <a:gd name="T2" fmla="*/ 0 w 2117"/>
              <a:gd name="T3" fmla="*/ 2 h 1694"/>
              <a:gd name="T4" fmla="*/ 3 w 2117"/>
              <a:gd name="T5" fmla="*/ 1 h 1694"/>
              <a:gd name="T6" fmla="*/ 4 w 2117"/>
              <a:gd name="T7" fmla="*/ 1 h 1694"/>
              <a:gd name="T8" fmla="*/ 4 w 2117"/>
              <a:gd name="T9" fmla="*/ 0 h 1694"/>
              <a:gd name="T10" fmla="*/ 6 w 2117"/>
              <a:gd name="T11" fmla="*/ 1 h 1694"/>
              <a:gd name="T12" fmla="*/ 4 w 2117"/>
              <a:gd name="T13" fmla="*/ 2 h 1694"/>
              <a:gd name="T14" fmla="*/ 4 w 2117"/>
              <a:gd name="T15" fmla="*/ 2 h 1694"/>
              <a:gd name="T16" fmla="*/ 3 w 2117"/>
              <a:gd name="T17" fmla="*/ 2 h 1694"/>
              <a:gd name="T18" fmla="*/ 2 w 2117"/>
              <a:gd name="T19" fmla="*/ 2 h 1694"/>
              <a:gd name="T20" fmla="*/ 2 w 2117"/>
              <a:gd name="T21" fmla="*/ 5 h 1694"/>
              <a:gd name="T22" fmla="*/ 0 w 2117"/>
              <a:gd name="T23" fmla="*/ 5 h 16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17"/>
              <a:gd name="T37" fmla="*/ 0 h 1694"/>
              <a:gd name="T38" fmla="*/ 2117 w 2117"/>
              <a:gd name="T39" fmla="*/ 1694 h 16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17" h="1694">
                <a:moveTo>
                  <a:pt x="0" y="1693"/>
                </a:moveTo>
                <a:lnTo>
                  <a:pt x="0" y="952"/>
                </a:lnTo>
                <a:cubicBezTo>
                  <a:pt x="0" y="589"/>
                  <a:pt x="607" y="226"/>
                  <a:pt x="1216" y="226"/>
                </a:cubicBezTo>
                <a:lnTo>
                  <a:pt x="1478" y="226"/>
                </a:lnTo>
                <a:lnTo>
                  <a:pt x="1478" y="0"/>
                </a:lnTo>
                <a:lnTo>
                  <a:pt x="2116" y="475"/>
                </a:lnTo>
                <a:lnTo>
                  <a:pt x="1478" y="952"/>
                </a:lnTo>
                <a:lnTo>
                  <a:pt x="1478" y="725"/>
                </a:lnTo>
                <a:lnTo>
                  <a:pt x="1216" y="725"/>
                </a:lnTo>
                <a:cubicBezTo>
                  <a:pt x="919" y="725"/>
                  <a:pt x="622" y="838"/>
                  <a:pt x="622" y="952"/>
                </a:cubicBezTo>
                <a:lnTo>
                  <a:pt x="622" y="1693"/>
                </a:lnTo>
                <a:lnTo>
                  <a:pt x="0" y="1693"/>
                </a:lnTo>
              </a:path>
            </a:pathLst>
          </a:custGeom>
          <a:solidFill>
            <a:schemeClr val="accent2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Áreas de procesos de CMMI v1.1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	</a:t>
            </a:r>
            <a:r>
              <a:rPr lang="es-CL" b="1" dirty="0"/>
              <a:t>Nivel 2:  Administrado</a:t>
            </a:r>
          </a:p>
          <a:p>
            <a:endParaRPr lang="es-CL" dirty="0"/>
          </a:p>
          <a:p>
            <a:r>
              <a:rPr lang="es-CL" dirty="0"/>
              <a:t>Gestión de requisitos</a:t>
            </a:r>
          </a:p>
          <a:p>
            <a:r>
              <a:rPr lang="es-CL" dirty="0"/>
              <a:t>Planificación de proyectos</a:t>
            </a:r>
          </a:p>
          <a:p>
            <a:r>
              <a:rPr lang="es-CL" dirty="0"/>
              <a:t>Seguimiento y control de proyectos</a:t>
            </a:r>
          </a:p>
          <a:p>
            <a:r>
              <a:rPr lang="es-CL" dirty="0"/>
              <a:t>Gestión de acuerdos con proveedores</a:t>
            </a:r>
          </a:p>
          <a:p>
            <a:r>
              <a:rPr lang="es-CL" dirty="0"/>
              <a:t>Medición y análisis</a:t>
            </a:r>
          </a:p>
          <a:p>
            <a:r>
              <a:rPr lang="es-CL" dirty="0"/>
              <a:t>Aseguramiento de calidad de proceso y producto</a:t>
            </a:r>
          </a:p>
          <a:p>
            <a:r>
              <a:rPr lang="es-CL" dirty="0"/>
              <a:t>Gestión de configuración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	</a:t>
            </a:r>
            <a:r>
              <a:rPr lang="es-CL" b="1" dirty="0"/>
              <a:t>Nivel 3:  Definido</a:t>
            </a:r>
          </a:p>
          <a:p>
            <a:endParaRPr lang="es-CL" dirty="0"/>
          </a:p>
          <a:p>
            <a:r>
              <a:rPr lang="es-CL" dirty="0"/>
              <a:t>Desarrollo de requisitos</a:t>
            </a:r>
          </a:p>
          <a:p>
            <a:r>
              <a:rPr lang="es-CL" dirty="0"/>
              <a:t>Solución técnica</a:t>
            </a:r>
          </a:p>
          <a:p>
            <a:r>
              <a:rPr lang="es-CL" dirty="0"/>
              <a:t>Integración de producto</a:t>
            </a:r>
          </a:p>
          <a:p>
            <a:r>
              <a:rPr lang="es-CL" dirty="0"/>
              <a:t>Verificación</a:t>
            </a:r>
          </a:p>
          <a:p>
            <a:r>
              <a:rPr lang="es-CL" dirty="0"/>
              <a:t>Convalidación</a:t>
            </a:r>
          </a:p>
          <a:p>
            <a:r>
              <a:rPr lang="es-CL" dirty="0"/>
              <a:t>Enfoque en proceso organizacional</a:t>
            </a:r>
          </a:p>
          <a:p>
            <a:r>
              <a:rPr lang="es-CL" dirty="0"/>
              <a:t>Definición de proceso organizacional</a:t>
            </a:r>
          </a:p>
          <a:p>
            <a:r>
              <a:rPr lang="es-CL" dirty="0"/>
              <a:t>Entrenamiento organizacional</a:t>
            </a:r>
          </a:p>
          <a:p>
            <a:r>
              <a:rPr lang="es-CL" dirty="0"/>
              <a:t>Gestión integrada de proyectos</a:t>
            </a:r>
          </a:p>
          <a:p>
            <a:r>
              <a:rPr lang="es-CL" dirty="0"/>
              <a:t>Gestión de riesgos</a:t>
            </a:r>
          </a:p>
          <a:p>
            <a:r>
              <a:rPr lang="es-CL" dirty="0"/>
              <a:t>Análisis y resolución de decisiones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877-A1FA-486C-970B-A787F06937FA}" type="slidenum">
              <a:rPr lang="es-CL" noProof="0" smtClean="0"/>
              <a:pPr/>
              <a:t>17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Áreas de procesos de CMMI v1.1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sz="2000" b="1" dirty="0"/>
              <a:t>Nivel 4:  Administrado Cuantitativamente</a:t>
            </a:r>
            <a:endParaRPr lang="es-CL" sz="2000" dirty="0"/>
          </a:p>
          <a:p>
            <a:pPr>
              <a:spcBef>
                <a:spcPts val="2000"/>
              </a:spcBef>
            </a:pPr>
            <a:r>
              <a:rPr lang="es-CL" sz="2000" dirty="0"/>
              <a:t>Rendimiento del proceso organizacional</a:t>
            </a:r>
          </a:p>
          <a:p>
            <a:r>
              <a:rPr lang="es-CL" sz="2000" dirty="0"/>
              <a:t>Gestión de proyectos cuantitativa</a:t>
            </a:r>
          </a:p>
          <a:p>
            <a:endParaRPr lang="es-CL" sz="2000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/>
              <a:t>	</a:t>
            </a:r>
            <a:r>
              <a:rPr lang="es-CL" sz="2000" b="1" dirty="0"/>
              <a:t>Nivel 5: Optimizado</a:t>
            </a:r>
          </a:p>
          <a:p>
            <a:endParaRPr lang="es-CL" sz="2000" dirty="0"/>
          </a:p>
          <a:p>
            <a:r>
              <a:rPr lang="es-CL" sz="2000" dirty="0"/>
              <a:t>Innovación e implantación organizacional</a:t>
            </a:r>
          </a:p>
          <a:p>
            <a:r>
              <a:rPr lang="es-CL" sz="2000" dirty="0"/>
              <a:t>Análisis causal y resolución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877-A1FA-486C-970B-A787F06937FA}" type="slidenum">
              <a:rPr lang="es-CL" noProof="0" smtClean="0"/>
              <a:pPr/>
              <a:t>18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605A5-2168-2740-8130-AD9E4C66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CMMI 2.0 – Grupos de prácticas</a:t>
            </a:r>
          </a:p>
        </p:txBody>
      </p:sp>
      <p:pic>
        <p:nvPicPr>
          <p:cNvPr id="10" name="Picture 1" descr="cid:image011.gif@01D42DA2.3791C940">
            <a:extLst>
              <a:ext uri="{FF2B5EF4-FFF2-40B4-BE49-F238E27FC236}">
                <a16:creationId xmlns:a16="http://schemas.microsoft.com/office/drawing/2014/main" id="{98167BC1-2662-DD48-AB60-EDD8FEF932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74"/>
            <a:ext cx="880745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4A00F2-04EA-DD44-9D2B-D783A41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19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55795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 dirty="0"/>
              <a:t>Cómo formalizar procesos de calidad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noProof="0" dirty="0"/>
              <a:t>Para tener calidad en forma repetible hay que institucionalizar la calidad</a:t>
            </a:r>
          </a:p>
          <a:p>
            <a:r>
              <a:rPr lang="es-CL" noProof="0" dirty="0"/>
              <a:t>Esto se puede lograr estableciendo un sistema de calidad, es decir, un proceso que asegura y muestra la calidad</a:t>
            </a:r>
          </a:p>
          <a:p>
            <a:r>
              <a:rPr lang="es-CL" noProof="0" dirty="0"/>
              <a:t>Hay dos aspectos esenciales al establecer un programa de calidad</a:t>
            </a:r>
          </a:p>
          <a:p>
            <a:pPr lvl="1"/>
            <a:r>
              <a:rPr lang="es-CL" noProof="0" dirty="0"/>
              <a:t>Aspectos técnicos: estándares y prácticas para implementar la calidad en todas las actividades</a:t>
            </a:r>
          </a:p>
          <a:p>
            <a:pPr lvl="1"/>
            <a:r>
              <a:rPr lang="es-CL" noProof="0" dirty="0"/>
              <a:t>Aspectos culturales: la calidad es un valor central de la organización, todos son responsables y partícipes de la calidad, la calidad es una tarea continua y permanente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smtClean="0"/>
              <a:pPr>
                <a:defRPr/>
              </a:pPr>
              <a:t>2</a:t>
            </a:fld>
            <a:endParaRPr lang="es-C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48375" y="6356350"/>
            <a:ext cx="30956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dirty="0"/>
              <a:t>Introducción a la Gestión de Calidad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305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dirty="0"/>
              <a:t>DCC – U. Chile </a:t>
            </a:r>
          </a:p>
        </p:txBody>
      </p:sp>
    </p:spTree>
    <p:extLst>
      <p:ext uri="{BB962C8B-B14F-4D97-AF65-F5344CB8AC3E}">
        <p14:creationId xmlns:p14="http://schemas.microsoft.com/office/powerpoint/2010/main" val="353073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605A5-2168-2740-8130-AD9E4C66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CMMI 2.0 – </a:t>
            </a:r>
            <a:r>
              <a:rPr lang="es-ES_tradnl" dirty="0" err="1"/>
              <a:t>Doing</a:t>
            </a:r>
            <a:endParaRPr lang="es-ES_tradn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5EFD034-7167-EF4C-957B-2703D54FC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074642"/>
            <a:ext cx="8785225" cy="4148578"/>
          </a:xfr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4A00F2-04EA-DD44-9D2B-D783A41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20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400789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E888C-6821-4D4A-B714-34C15746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CMMI 2.0 – </a:t>
            </a:r>
            <a:r>
              <a:rPr lang="es-ES_tradnl" dirty="0" err="1"/>
              <a:t>Managing</a:t>
            </a:r>
            <a:r>
              <a:rPr lang="es-ES_tradnl" dirty="0"/>
              <a:t>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6CB8A5C-915C-304C-B9A0-61A95B4CF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654497"/>
            <a:ext cx="8785225" cy="2988869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59F814-B359-7E46-BA8D-19581330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21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594104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E888C-6821-4D4A-B714-34C15746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CMMI 2.0 – </a:t>
            </a:r>
            <a:r>
              <a:rPr lang="es-ES_tradnl" dirty="0" err="1"/>
              <a:t>Enabling</a:t>
            </a:r>
            <a:r>
              <a:rPr lang="es-ES_tradnl" dirty="0"/>
              <a:t>, </a:t>
            </a:r>
            <a:r>
              <a:rPr lang="es-ES_tradnl" dirty="0" err="1"/>
              <a:t>Improving</a:t>
            </a:r>
            <a:r>
              <a:rPr lang="es-ES_tradnl" dirty="0"/>
              <a:t>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53DBA96-6529-354D-986B-39EB72083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680062"/>
            <a:ext cx="8785225" cy="4937738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59F814-B359-7E46-BA8D-19581330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22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230371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Certificación con ISO 9000 o CMMI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Consiste en demostrar que existe un buen sistema de calidad</a:t>
            </a:r>
          </a:p>
          <a:p>
            <a:pPr marL="0" indent="0">
              <a:buNone/>
            </a:pPr>
            <a:r>
              <a:rPr lang="es-CL" dirty="0"/>
              <a:t>Una certificación necesita 3 cosas</a:t>
            </a:r>
          </a:p>
          <a:p>
            <a:pPr marL="274320" lvl="1" indent="0">
              <a:buNone/>
            </a:pPr>
            <a:r>
              <a:rPr lang="es-CL" dirty="0"/>
              <a:t>1   Una medida de comparación: dado por el estándar</a:t>
            </a:r>
          </a:p>
          <a:p>
            <a:pPr marL="274320" lvl="1" indent="0">
              <a:buNone/>
            </a:pPr>
            <a:r>
              <a:rPr lang="es-CL" dirty="0"/>
              <a:t>2   Un método para comparar con la medida</a:t>
            </a:r>
          </a:p>
          <a:p>
            <a:pPr marL="274320" lvl="1" indent="0">
              <a:buNone/>
            </a:pPr>
            <a:r>
              <a:rPr lang="es-CL" dirty="0"/>
              <a:t>3   El reconocimiento por la industria de que la medida y el método son adecuados</a:t>
            </a:r>
          </a:p>
          <a:p>
            <a:pPr marL="0" indent="0">
              <a:buNone/>
            </a:pPr>
            <a:r>
              <a:rPr lang="es-CL" dirty="0"/>
              <a:t>La idea consiste en demostrar que:</a:t>
            </a:r>
          </a:p>
          <a:p>
            <a:pPr marL="457200" lvl="1" indent="0">
              <a:buNone/>
            </a:pPr>
            <a:r>
              <a:rPr lang="es-CL" dirty="0"/>
              <a:t>Existe un proceso declarado, el que es compatible con el estándar</a:t>
            </a:r>
          </a:p>
          <a:p>
            <a:pPr marL="457200" lvl="1" indent="0">
              <a:buNone/>
            </a:pPr>
            <a:r>
              <a:rPr lang="es-CL" dirty="0"/>
              <a:t>El proceso real es muy similar al proceso declarado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23</a:t>
            </a:fld>
            <a:endParaRPr lang="es-CL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478323"/>
            <a:ext cx="8141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i="1" dirty="0" err="1">
                <a:solidFill>
                  <a:srgbClr val="FF0000"/>
                </a:solidFill>
                <a:latin typeface="+mj-lt"/>
              </a:rPr>
              <a:t>Say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what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you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do and do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what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you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said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you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would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do</a:t>
            </a:r>
          </a:p>
          <a:p>
            <a:pPr algn="ctr"/>
            <a:r>
              <a:rPr lang="es-CL" dirty="0">
                <a:solidFill>
                  <a:srgbClr val="FF0000"/>
                </a:solidFill>
                <a:latin typeface="+mj-lt"/>
              </a:rPr>
              <a:t>Diga lo que hace y haga lo que dijo que iba a hacer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Ventajas de la certificación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Tener un proceso organizacional que permite tener calidad consistente en el tiempo: ventajas competitivas</a:t>
            </a:r>
          </a:p>
          <a:p>
            <a:pPr marL="457200" lvl="1" indent="0">
              <a:buNone/>
            </a:pPr>
            <a:r>
              <a:rPr lang="es-CL" dirty="0"/>
              <a:t>Verificar que sus procesos satisfacen condiciones que la industria ha definido como apropiadas</a:t>
            </a:r>
          </a:p>
          <a:p>
            <a:pPr marL="457200" lvl="1" indent="0">
              <a:buNone/>
            </a:pPr>
            <a:r>
              <a:rPr lang="es-CL" dirty="0"/>
              <a:t>Mejorar la calidad de sus productos a través de la mejora de la calidad de sus procesos</a:t>
            </a:r>
          </a:p>
          <a:p>
            <a:pPr marL="0" indent="0">
              <a:buNone/>
            </a:pPr>
            <a:r>
              <a:rPr lang="es-CL" dirty="0"/>
              <a:t>Tener un hito claro a conseguir en el proyecto de mejoramiento de los procesos</a:t>
            </a:r>
          </a:p>
          <a:p>
            <a:pPr marL="0" indent="0">
              <a:buNone/>
            </a:pPr>
            <a:r>
              <a:rPr lang="es-CL" dirty="0"/>
              <a:t>Obtener un reconocimiento que le permite mostrarse al mercado como una organización de calidad</a:t>
            </a:r>
          </a:p>
          <a:p>
            <a:pPr marL="457200" lvl="1" indent="0">
              <a:buNone/>
            </a:pPr>
            <a:r>
              <a:rPr lang="es-CL" dirty="0"/>
              <a:t>Responder a exigencias del mercado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24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/>
              <a:t>Pasos para obtener una certificación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Determinar qué normas usar</a:t>
            </a:r>
          </a:p>
          <a:p>
            <a:pPr marL="457200" lvl="1" indent="0">
              <a:buNone/>
            </a:pPr>
            <a:r>
              <a:rPr lang="es-CL" dirty="0"/>
              <a:t>Ejemplos: ISO 9001, CMMI, BOOSTRAP, SPICE, ...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Crear/adaptar e implantar un sistema de calidad de acuerdo a las necesidades de la empresa y compatible con las normas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Hacer una evaluación preliminar para identificar deficiencias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Corregir deficiencias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Elegir al certificador y postular al proceso de certificación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Hacer la auditoría externa de certificación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25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Auditoría de certificación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Revisar la documentación de procedimientos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Revisar los proyectos y obtener evidencia de la práctica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Determinar si estamos listos o es mejor prepararse más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Entrevistar y cotejar la documentación de los proyectos con los procedimientos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Registrar las diferencias observadas y aclararlas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Evaluar cada uno de los objetivos de las áreas de proceso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Informar de la evaluación y lo que se ha encontrado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26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Dos áreas de crítica a los procesos rigurosos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dirty="0"/>
              <a:t>Es fácil escudarse con mediocridad detrás de los procesos</a:t>
            </a:r>
          </a:p>
          <a:p>
            <a:pPr lvl="1"/>
            <a:r>
              <a:rPr lang="es-ES_tradnl" dirty="0"/>
              <a:t>Procesos diseñados para el auditor y no para el cliente</a:t>
            </a:r>
          </a:p>
          <a:p>
            <a:pPr lvl="1"/>
            <a:r>
              <a:rPr lang="es-ES_tradnl" dirty="0"/>
              <a:t>Excusas del tipo “el proceso dice”</a:t>
            </a:r>
          </a:p>
          <a:p>
            <a:pPr lvl="1"/>
            <a:r>
              <a:rPr lang="es-ES_tradnl" dirty="0"/>
              <a:t>Mucho </a:t>
            </a:r>
            <a:r>
              <a:rPr lang="es-ES_tradnl" i="1" dirty="0"/>
              <a:t>cinismo del proceso</a:t>
            </a:r>
            <a:r>
              <a:rPr lang="es-ES_tradnl" dirty="0"/>
              <a:t>, con ineficiencia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El enfoque debe estar en las personas, no en los procesos</a:t>
            </a:r>
          </a:p>
          <a:p>
            <a:pPr lvl="1"/>
            <a:r>
              <a:rPr lang="es-ES_tradnl" dirty="0"/>
              <a:t>Son las personas quienes agregan valor</a:t>
            </a:r>
          </a:p>
          <a:p>
            <a:pPr lvl="1"/>
            <a:r>
              <a:rPr lang="es-ES_tradnl" dirty="0"/>
              <a:t>Los ejecutores deben ser dueños de los procesos: son los expertos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27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81281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DBD9-5CD3-45F3-80AE-704B15C07F06}" type="slidenum">
              <a:rPr lang="es-CL" noProof="0" smtClean="0"/>
              <a:pPr/>
              <a:t>28</a:t>
            </a:fld>
            <a:endParaRPr lang="es-CL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115616" y="2042190"/>
            <a:ext cx="6678488" cy="42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Los programas de calidad fallan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por una de dos razones: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tienen un sistema sin pasión o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pasión sin un sistema. </a:t>
            </a:r>
            <a:b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</a:br>
            <a:endParaRPr lang="es-CL" sz="3600" dirty="0">
              <a:solidFill>
                <a:srgbClr val="4472C4">
                  <a:lumMod val="75000"/>
                </a:srgbClr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Usted debe tener ambos.</a:t>
            </a:r>
          </a:p>
          <a:p>
            <a:pPr marL="228600" lvl="0" indent="-228600" eaLnBrk="1" fontAlgn="auto" hangingPunct="1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CL" sz="1200" dirty="0">
              <a:solidFill>
                <a:srgbClr val="4472C4">
                  <a:lumMod val="75000"/>
                </a:srgbClr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marL="228600" lvl="0" indent="-228600" algn="r" eaLnBrk="1" fontAlgn="auto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32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Tom Peters, </a:t>
            </a:r>
            <a:r>
              <a:rPr lang="es-CL" sz="3200" i="1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Thriving in Chaos </a:t>
            </a:r>
          </a:p>
        </p:txBody>
      </p:sp>
    </p:spTree>
    <p:extLst>
      <p:ext uri="{BB962C8B-B14F-4D97-AF65-F5344CB8AC3E}">
        <p14:creationId xmlns:p14="http://schemas.microsoft.com/office/powerpoint/2010/main" val="7078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L"/>
              <a:t>Taller: Procesos Críticos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Identificación de procesos críticos</a:t>
            </a:r>
          </a:p>
          <a:p>
            <a:r>
              <a:rPr lang="es-CL" dirty="0"/>
              <a:t>Especificación de un proceso crítico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5118E-E996-B743-9BA8-F761F579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Modelos/estándares de calidad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5094AC-350C-D442-8903-0C5CA14B0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9508" y="1628775"/>
            <a:ext cx="5944984" cy="504031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DD941E-C500-EF45-8913-75A334C9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3</a:t>
            </a:fld>
            <a:endParaRPr lang="es-CL" noProof="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9E5F7E3-C6C6-BD4F-85F2-7893D9AFB384}"/>
              </a:ext>
            </a:extLst>
          </p:cNvPr>
          <p:cNvSpPr/>
          <p:nvPr/>
        </p:nvSpPr>
        <p:spPr>
          <a:xfrm rot="17598537">
            <a:off x="6241024" y="4669008"/>
            <a:ext cx="1388809" cy="628189"/>
          </a:xfrm>
          <a:prstGeom prst="ellipse">
            <a:avLst/>
          </a:prstGeom>
          <a:solidFill>
            <a:srgbClr val="FFFF99">
              <a:alpha val="25098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AFE3F4A-54CD-0341-86ED-48D707C2D43C}"/>
              </a:ext>
            </a:extLst>
          </p:cNvPr>
          <p:cNvSpPr/>
          <p:nvPr/>
        </p:nvSpPr>
        <p:spPr>
          <a:xfrm>
            <a:off x="1475656" y="5717733"/>
            <a:ext cx="1244793" cy="499696"/>
          </a:xfrm>
          <a:prstGeom prst="ellipse">
            <a:avLst/>
          </a:prstGeom>
          <a:solidFill>
            <a:srgbClr val="FFFF99">
              <a:alpha val="25098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F71EA78-D123-5C4B-9979-1F60A5624C75}"/>
              </a:ext>
            </a:extLst>
          </p:cNvPr>
          <p:cNvSpPr/>
          <p:nvPr/>
        </p:nvSpPr>
        <p:spPr>
          <a:xfrm>
            <a:off x="1475656" y="3943856"/>
            <a:ext cx="1244793" cy="499696"/>
          </a:xfrm>
          <a:prstGeom prst="ellipse">
            <a:avLst/>
          </a:prstGeom>
          <a:solidFill>
            <a:srgbClr val="FFFF99">
              <a:alpha val="25098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1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Procesos críticos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Un proceso es crítico si el hacerlo consistentemente es esencial para la continuidad del negocio</a:t>
            </a:r>
          </a:p>
          <a:p>
            <a:pPr marL="0" indent="0">
              <a:buNone/>
            </a:pPr>
            <a:r>
              <a:rPr lang="es-CL" dirty="0"/>
              <a:t>¿Qué hace que un proceso sea crítico o no para el éxito del negocio de software?</a:t>
            </a:r>
          </a:p>
          <a:p>
            <a:pPr marL="457200" lvl="1" indent="0">
              <a:buNone/>
            </a:pPr>
            <a:r>
              <a:rPr lang="es-CL" dirty="0"/>
              <a:t>CMMI tiene 22 áreas de proceso e ISO 9000 tiene 28 requisitos de procesos</a:t>
            </a:r>
          </a:p>
          <a:p>
            <a:pPr marL="457200" lvl="1" indent="0">
              <a:buNone/>
            </a:pPr>
            <a:r>
              <a:rPr lang="es-CL" dirty="0"/>
              <a:t>¿Son todos los temas de ISO 9000 y CMMI realmente críticos?</a:t>
            </a:r>
          </a:p>
          <a:p>
            <a:pPr marL="457200" lvl="1" indent="0">
              <a:buNone/>
            </a:pPr>
            <a:r>
              <a:rPr lang="es-CL" dirty="0"/>
              <a:t>¿De qué realmente depende nuestro negocio?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30</a:t>
            </a:fld>
            <a:endParaRPr lang="es-CL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Taller de procesos críticos</a:t>
            </a:r>
          </a:p>
        </p:txBody>
      </p:sp>
      <p:sp>
        <p:nvSpPr>
          <p:cNvPr id="2867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¿Qué define el éxito de un negocio de software?</a:t>
            </a:r>
          </a:p>
          <a:p>
            <a:pPr marL="914400" lvl="2" indent="0">
              <a:buNone/>
            </a:pPr>
            <a:r>
              <a:rPr lang="es-CL" dirty="0"/>
              <a:t>Software a pedido, para la venta o de uso interno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¿En qué temas tenemos que ser excelentes para lograr el éxito?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¿Cuáles aspectos de estos temas son susceptibles de controlar con procesos?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¿Cuánto impactan procesos, herramientas, y/o personas a la calidad?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31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525463" indent="-525463" algn="ctr" eaLnBrk="1" hangingPunct="1">
              <a:lnSpc>
                <a:spcPct val="93000"/>
              </a:lnSpc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</a:pPr>
            <a:r>
              <a:rPr lang="es-CL" sz="3200" noProof="0" dirty="0"/>
              <a:t>ANEXO: Gestión de Requisitos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45720" tIns="46800" rIns="45720" bIns="46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Gestión de requisitos </a:t>
            </a:r>
            <a:r>
              <a:rPr lang="es-CL" i="1" noProof="0" dirty="0"/>
              <a:t>à la </a:t>
            </a:r>
            <a:r>
              <a:rPr lang="es-CL" noProof="0" dirty="0"/>
              <a:t>CMMI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Plantilla de documento de requisitos</a:t>
            </a:r>
          </a:p>
        </p:txBody>
      </p:sp>
    </p:spTree>
    <p:extLst>
      <p:ext uri="{BB962C8B-B14F-4D97-AF65-F5344CB8AC3E}">
        <p14:creationId xmlns:p14="http://schemas.microsoft.com/office/powerpoint/2010/main" val="60844041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Gestión de Requisitos según CMMI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 dirty="0"/>
              <a:t>Propósito: Administrar los requisitos de los productos y componentes del proyecto, e identificar inconsistencias entre los requisitos y los planes y productos del proyecto.</a:t>
            </a:r>
          </a:p>
          <a:p>
            <a:pPr marL="0" indent="0">
              <a:buNone/>
            </a:pPr>
            <a:endParaRPr lang="es-CL" noProof="0" dirty="0"/>
          </a:p>
          <a:p>
            <a:pPr marL="0" indent="0">
              <a:buNone/>
            </a:pPr>
            <a:r>
              <a:rPr lang="es-CL" noProof="0" dirty="0"/>
              <a:t>Los requisitos son la base para:</a:t>
            </a:r>
          </a:p>
          <a:p>
            <a:pPr marL="457200" lvl="1" indent="0">
              <a:buNone/>
            </a:pPr>
            <a:r>
              <a:rPr lang="es-CL" noProof="0" dirty="0"/>
              <a:t>Estimación</a:t>
            </a:r>
          </a:p>
          <a:p>
            <a:pPr marL="457200" lvl="1" indent="0">
              <a:buNone/>
            </a:pPr>
            <a:r>
              <a:rPr lang="es-CL" noProof="0" dirty="0"/>
              <a:t>Planificación</a:t>
            </a:r>
          </a:p>
          <a:p>
            <a:pPr marL="457200" lvl="1" indent="0">
              <a:buNone/>
            </a:pPr>
            <a:r>
              <a:rPr lang="es-CL" noProof="0" dirty="0"/>
              <a:t>Ejecución</a:t>
            </a:r>
          </a:p>
          <a:p>
            <a:pPr marL="457200" lvl="1" indent="0">
              <a:buNone/>
            </a:pPr>
            <a:r>
              <a:rPr lang="es-CL" noProof="0" dirty="0"/>
              <a:t>Seguimiento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33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94389148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Objetivos: Gestión de Requisitos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SG 1 Administrar los Requisitos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	Los requisitos son administrados y las inconsistencias con los planes de proyecto y productos de trabajo son identificadas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GG 2 Institucionalizar un Proceso Definido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	El proceso es institucionalizado como un proceso administrado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34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30877529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Prácticas Específicas: Gestión de Requisitos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SP 1.1 Obtener un entendimiento de los requisitos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SP 1.2 Obtener un compromiso con los requisitos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SP 1.3 Administrar cambios de requisitos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SP 1.4 Mantener trazabilidad bidireccional de los requisitos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SP 1.5 Identificar inconsistencias entre el trabajo del proyecto y los requisitos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endParaRPr lang="es-CL" noProof="0" dirty="0"/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endParaRPr lang="es-C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35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322119608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Prácticas Genéricas (nivel 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2.1 	Establecer una política organizacional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2.2 	Planificar el proceso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2.3 	Proveer recursos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2.4 	Asignar responsabilidades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2.5 	Entrenar a la gente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2.6 	Administrar configuraciones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2.7 	Identificar e involucrar a las partes interesadas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2.8 	Monitorear y controlar el proceso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2.9 	Evaluar conformidad objetivamente</a:t>
            </a:r>
          </a:p>
          <a:p>
            <a:pPr marL="277813" indent="-277813" eaLnBrk="1" hangingPunct="1"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noProof="0" dirty="0"/>
              <a:t>GP 2.10 	Revisar el estado con la gerencia superior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36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52532582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 dirty="0"/>
              <a:t>Actividades específicas en cada proyecto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 dirty="0"/>
              <a:t>Evaluar necesidades y requisitos iniciales</a:t>
            </a:r>
          </a:p>
          <a:p>
            <a:pPr marL="0" indent="0">
              <a:buNone/>
            </a:pPr>
            <a:r>
              <a:rPr lang="es-CL" noProof="0" dirty="0"/>
              <a:t>Especificar requisitos</a:t>
            </a:r>
          </a:p>
          <a:p>
            <a:pPr marL="457200" lvl="1" indent="0">
              <a:buNone/>
            </a:pPr>
            <a:r>
              <a:rPr lang="es-CL" noProof="0" dirty="0"/>
              <a:t>Requisitos funcionales</a:t>
            </a:r>
          </a:p>
          <a:p>
            <a:pPr marL="457200" lvl="1" indent="0">
              <a:buNone/>
            </a:pPr>
            <a:r>
              <a:rPr lang="es-CL" noProof="0" dirty="0"/>
              <a:t>Requisitos de calidad</a:t>
            </a:r>
          </a:p>
          <a:p>
            <a:pPr marL="457200" lvl="1" indent="0">
              <a:buNone/>
            </a:pPr>
            <a:r>
              <a:rPr lang="es-CL" noProof="0" dirty="0"/>
              <a:t>Requisitos de medioambiente</a:t>
            </a:r>
          </a:p>
          <a:p>
            <a:pPr marL="457200" lvl="1" indent="0">
              <a:buNone/>
            </a:pPr>
            <a:r>
              <a:rPr lang="es-CL" noProof="0" dirty="0"/>
              <a:t>Requisitos de desarrollo y post-desarrollo (método, soporte, etc.) </a:t>
            </a:r>
          </a:p>
          <a:p>
            <a:pPr marL="0" indent="0">
              <a:buNone/>
            </a:pPr>
            <a:r>
              <a:rPr lang="es-CL" noProof="0" dirty="0"/>
              <a:t>Establecer la arquitectura preliminar del sistema</a:t>
            </a:r>
          </a:p>
          <a:p>
            <a:pPr marL="0" indent="0">
              <a:buNone/>
            </a:pPr>
            <a:r>
              <a:rPr lang="es-CL" noProof="0" dirty="0"/>
              <a:t>Evaluar riesgos existentes y nuevos</a:t>
            </a:r>
          </a:p>
          <a:p>
            <a:pPr marL="0" indent="0">
              <a:buNone/>
            </a:pPr>
            <a:r>
              <a:rPr lang="es-CL" noProof="0" dirty="0"/>
              <a:t>Revisar por pares el documento de requisitos (REQB)</a:t>
            </a:r>
          </a:p>
          <a:p>
            <a:pPr marL="0" indent="0">
              <a:buNone/>
            </a:pPr>
            <a:r>
              <a:rPr lang="es-CL" noProof="0" dirty="0"/>
              <a:t>Por último, pero no menos importante: </a:t>
            </a:r>
            <a:br>
              <a:rPr lang="es-CL" noProof="0" dirty="0"/>
            </a:br>
            <a:r>
              <a:rPr lang="es-CL" noProof="0" dirty="0"/>
              <a:t>	Gestionar los cambios de requisitos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37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33290655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Plantilla de documento de requerimientos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77813" indent="-277813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b="1" noProof="0" dirty="0">
                <a:latin typeface="+mj-lt"/>
              </a:rPr>
              <a:t>Página de título</a:t>
            </a:r>
          </a:p>
          <a:p>
            <a:pPr marL="277813" indent="-277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noProof="0" dirty="0">
                <a:latin typeface="+mj-lt"/>
              </a:rPr>
              <a:t>Historia del documento</a:t>
            </a:r>
          </a:p>
          <a:p>
            <a:pPr marL="277813" indent="-277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noProof="0" dirty="0">
                <a:latin typeface="+mj-lt"/>
              </a:rPr>
              <a:t>Índice de Materias</a:t>
            </a:r>
          </a:p>
          <a:p>
            <a:pPr marL="277813" indent="-277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b="1" noProof="0" dirty="0">
                <a:latin typeface="+mj-lt"/>
              </a:rPr>
              <a:t>1	Introducción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noProof="0" dirty="0">
                <a:latin typeface="+mj-lt"/>
              </a:rPr>
              <a:t>1.1 Contexto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noProof="0" dirty="0">
                <a:latin typeface="+mj-lt"/>
              </a:rPr>
              <a:t>1.2 Estándares aplicables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noProof="0" dirty="0">
                <a:latin typeface="+mj-lt"/>
              </a:rPr>
              <a:t>1.3 Documentación existente</a:t>
            </a:r>
          </a:p>
          <a:p>
            <a:pPr marL="277813" indent="-277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b="1" noProof="0" dirty="0">
                <a:latin typeface="+mj-lt"/>
              </a:rPr>
              <a:t>2	Requisitos del sistema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noProof="0" dirty="0">
                <a:latin typeface="+mj-lt"/>
              </a:rPr>
              <a:t>2.1 Requisitos funcionales de software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s-CL" sz="2000" noProof="0" dirty="0">
                <a:latin typeface="+mj-lt"/>
              </a:rPr>
              <a:t>2.2 Resumen de requisitos de pruebas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34963" indent="-334963" eaLnBrk="1" hangingPunct="1">
              <a:lnSpc>
                <a:spcPct val="95000"/>
              </a:lnSpc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2.3 Matriz de trazabilidad de requisitos funcionales y requisitos de pruebas</a:t>
            </a:r>
          </a:p>
          <a:p>
            <a:pPr marL="334963" indent="-33496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b="1" noProof="0" dirty="0">
                <a:latin typeface="+mj-lt"/>
              </a:rPr>
              <a:t>3	Requisitos de calidad</a:t>
            </a:r>
          </a:p>
          <a:p>
            <a:pPr marL="334963" indent="-33496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b="1" noProof="0" dirty="0">
                <a:latin typeface="+mj-lt"/>
              </a:rPr>
              <a:t>4	Requisitos de ambiente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4.1 Ambiente de desarrollo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4.2 Ambiente objetivo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4.3 Ambiente de pruebas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4.4 Hardware y software entregado por el cliente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4.5 Requisitos de formato de entrega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4.6 Restricciones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56877-A1FA-486C-970B-A787F06937FA}" type="slidenum">
              <a:rPr lang="es-CL" noProof="0" smtClean="0"/>
              <a:pPr>
                <a:defRPr/>
              </a:pPr>
              <a:t>38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405556155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Plantilla de documento de requerimientos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34963" indent="-334963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b="1" noProof="0" dirty="0">
                <a:latin typeface="+mj-lt"/>
              </a:rPr>
              <a:t>5	Arquitectura preliminar del sistema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5.1 Modelo de arquitectura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5.2 Descripción de las componentes de la arquitectura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5.3 Matriz de trazabilidad de requisitos funcionales y componentes de la arquitectura</a:t>
            </a:r>
          </a:p>
          <a:p>
            <a:pPr marL="334963" indent="-33496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b="1" noProof="0" dirty="0">
                <a:latin typeface="+mj-lt"/>
              </a:rPr>
              <a:t>6	Requisitos del desarrollo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6.1 Método de desarrollo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s-CL" sz="2000" noProof="0" dirty="0">
                <a:latin typeface="+mj-lt"/>
              </a:rPr>
              <a:t>6.2 Requisitos de participación del cliente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es-CL" sz="2000" noProof="0" dirty="0">
                <a:latin typeface="+mj-lt"/>
              </a:rPr>
              <a:t>6.3 Requisitos de comunicación</a:t>
            </a:r>
          </a:p>
          <a:p>
            <a:pPr marL="334963" indent="-334963" eaLnBrk="1" hangingPunct="1">
              <a:spcBef>
                <a:spcPts val="450"/>
              </a:spcBef>
              <a:buFont typeface="Wingdings" pitchFamily="2" charset="2"/>
              <a:buNone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es-CL" sz="2000" noProof="0" dirty="0">
                <a:latin typeface="+mj-lt"/>
              </a:rPr>
              <a:t>6.4 Requisitos de infraestructura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r>
              <a:rPr lang="es-CL" sz="2000" noProof="0" dirty="0">
                <a:latin typeface="+mj-lt"/>
              </a:rPr>
              <a:t>6.5  Procedimiento de cambios</a:t>
            </a:r>
            <a:endParaRPr lang="es-CL" sz="2000" b="1" noProof="0" dirty="0">
              <a:latin typeface="+mj-lt"/>
            </a:endParaRP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r>
              <a:rPr lang="es-CL" sz="2000" b="1" noProof="0" dirty="0">
                <a:latin typeface="+mj-lt"/>
              </a:rPr>
              <a:t>7	Requisitos de soporte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r>
              <a:rPr lang="es-CL" sz="2000" noProof="0" dirty="0">
                <a:latin typeface="+mj-lt"/>
              </a:rPr>
              <a:t>7.1 Requisitos de entrenamiento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r>
              <a:rPr lang="es-CL" sz="2000" noProof="0" dirty="0">
                <a:latin typeface="+mj-lt"/>
              </a:rPr>
              <a:t>7.2 Requisitos de transferencia tecnológica</a:t>
            </a:r>
          </a:p>
          <a:p>
            <a:pPr marL="277813" indent="-277813" eaLnBrk="1" hangingPunct="1"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r>
              <a:rPr lang="es-CL" sz="2000" noProof="0" dirty="0">
                <a:latin typeface="+mj-lt"/>
              </a:rPr>
              <a:t>7.3 Requisitos de mantenimiento</a:t>
            </a:r>
          </a:p>
          <a:p>
            <a:pPr marL="277813" indent="-277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r>
              <a:rPr lang="es-CL" sz="2000" noProof="0" dirty="0">
                <a:latin typeface="+mj-lt"/>
              </a:rPr>
              <a:t>Definiciones y abreviaturas</a:t>
            </a:r>
          </a:p>
          <a:p>
            <a:pPr marL="277813" indent="-277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r>
              <a:rPr lang="es-CL" sz="2000" noProof="0" dirty="0">
                <a:latin typeface="+mj-lt"/>
              </a:rPr>
              <a:t>Lista de figuras</a:t>
            </a:r>
          </a:p>
          <a:p>
            <a:pPr marL="277813" indent="-277813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r>
              <a:rPr lang="es-CL" sz="2000" noProof="0" dirty="0">
                <a:latin typeface="+mj-lt"/>
              </a:rPr>
              <a:t>Lista de tablas</a:t>
            </a:r>
          </a:p>
          <a:p>
            <a:pPr marL="277813" indent="-277813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  <a:defRPr/>
            </a:pPr>
            <a:endParaRPr lang="es-CL" sz="2000" b="1" noProof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56877-A1FA-486C-970B-A787F06937FA}" type="slidenum">
              <a:rPr lang="es-CL" noProof="0" smtClean="0"/>
              <a:pPr>
                <a:defRPr/>
              </a:pPr>
              <a:t>39</a:t>
            </a:fld>
            <a:endParaRPr lang="es-CL" noProof="0" dirty="0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4686300" y="1295400"/>
            <a:ext cx="4070350" cy="4489450"/>
          </a:xfrm>
          <a:prstGeom prst="roundRect">
            <a:avLst>
              <a:gd name="adj" fmla="val 3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60302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De qué depende la calidad</a:t>
            </a:r>
          </a:p>
        </p:txBody>
      </p:sp>
      <p:sp>
        <p:nvSpPr>
          <p:cNvPr id="5123" name="Rectangle 101"/>
          <p:cNvSpPr>
            <a:spLocks noGrp="1" noChangeArrowheads="1"/>
          </p:cNvSpPr>
          <p:nvPr>
            <p:ph idx="1"/>
          </p:nvPr>
        </p:nvSpPr>
        <p:spPr>
          <a:xfrm>
            <a:off x="297455" y="5165536"/>
            <a:ext cx="8604174" cy="1431816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Por qué enfocarse prioritariamente en los procesos</a:t>
            </a:r>
          </a:p>
          <a:p>
            <a:pPr marL="457200" lvl="1" indent="0">
              <a:buNone/>
            </a:pPr>
            <a:r>
              <a:rPr lang="es-CL" dirty="0"/>
              <a:t>Mejoras en procesos ayudan a personas y tecnologías</a:t>
            </a:r>
          </a:p>
          <a:p>
            <a:pPr marL="457200" lvl="1" indent="0">
              <a:buNone/>
            </a:pPr>
            <a:r>
              <a:rPr lang="es-CL" dirty="0"/>
              <a:t>Mejoras en personas no son apropiables por la empresa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4</a:t>
            </a:fld>
            <a:endParaRPr lang="es-CL" noProof="0" dirty="0"/>
          </a:p>
        </p:txBody>
      </p:sp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2600325" y="1992967"/>
            <a:ext cx="4016376" cy="2778126"/>
            <a:chOff x="1638" y="978"/>
            <a:chExt cx="2530" cy="1750"/>
          </a:xfrm>
        </p:grpSpPr>
        <p:sp>
          <p:nvSpPr>
            <p:cNvPr id="5165" name="Freeform 3"/>
            <p:cNvSpPr>
              <a:spLocks noChangeArrowheads="1"/>
            </p:cNvSpPr>
            <p:nvPr/>
          </p:nvSpPr>
          <p:spPr bwMode="auto">
            <a:xfrm>
              <a:off x="2197" y="1269"/>
              <a:ext cx="1391" cy="1204"/>
            </a:xfrm>
            <a:custGeom>
              <a:avLst/>
              <a:gdLst>
                <a:gd name="T0" fmla="*/ 8 w 6135"/>
                <a:gd name="T1" fmla="*/ 0 h 5309"/>
                <a:gd name="T2" fmla="*/ 16 w 6135"/>
                <a:gd name="T3" fmla="*/ 14 h 5309"/>
                <a:gd name="T4" fmla="*/ 0 w 6135"/>
                <a:gd name="T5" fmla="*/ 14 h 5309"/>
                <a:gd name="T6" fmla="*/ 8 w 6135"/>
                <a:gd name="T7" fmla="*/ 0 h 53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35"/>
                <a:gd name="T13" fmla="*/ 0 h 5309"/>
                <a:gd name="T14" fmla="*/ 6135 w 6135"/>
                <a:gd name="T15" fmla="*/ 5309 h 53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35" h="5309">
                  <a:moveTo>
                    <a:pt x="3066" y="0"/>
                  </a:moveTo>
                  <a:lnTo>
                    <a:pt x="6134" y="5308"/>
                  </a:lnTo>
                  <a:lnTo>
                    <a:pt x="0" y="5308"/>
                  </a:lnTo>
                  <a:lnTo>
                    <a:pt x="3066" y="0"/>
                  </a:lnTo>
                </a:path>
              </a:pathLst>
            </a:custGeom>
            <a:solidFill>
              <a:srgbClr val="FFDB75"/>
            </a:solidFill>
            <a:ln w="7632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66" name="Group 4"/>
            <p:cNvGrpSpPr>
              <a:grpSpLocks/>
            </p:cNvGrpSpPr>
            <p:nvPr/>
          </p:nvGrpSpPr>
          <p:grpSpPr bwMode="auto">
            <a:xfrm>
              <a:off x="1638" y="2475"/>
              <a:ext cx="830" cy="243"/>
              <a:chOff x="1638" y="2475"/>
              <a:chExt cx="830" cy="243"/>
            </a:xfrm>
          </p:grpSpPr>
          <p:sp>
            <p:nvSpPr>
              <p:cNvPr id="5201" name="AutoShape 5"/>
              <p:cNvSpPr>
                <a:spLocks noChangeArrowheads="1"/>
              </p:cNvSpPr>
              <p:nvPr/>
            </p:nvSpPr>
            <p:spPr bwMode="auto">
              <a:xfrm>
                <a:off x="1638" y="2475"/>
                <a:ext cx="830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202" name="Group 6"/>
              <p:cNvGrpSpPr>
                <a:grpSpLocks/>
              </p:cNvGrpSpPr>
              <p:nvPr/>
            </p:nvGrpSpPr>
            <p:grpSpPr bwMode="auto">
              <a:xfrm>
                <a:off x="1638" y="2475"/>
                <a:ext cx="824" cy="240"/>
                <a:chOff x="1638" y="2475"/>
                <a:chExt cx="824" cy="240"/>
              </a:xfrm>
            </p:grpSpPr>
            <p:sp>
              <p:nvSpPr>
                <p:cNvPr id="5203" name="AutoShape 7"/>
                <p:cNvSpPr>
                  <a:spLocks noChangeArrowheads="1"/>
                </p:cNvSpPr>
                <p:nvPr/>
              </p:nvSpPr>
              <p:spPr bwMode="auto">
                <a:xfrm>
                  <a:off x="1638" y="2475"/>
                  <a:ext cx="824" cy="237"/>
                </a:xfrm>
                <a:prstGeom prst="roundRect">
                  <a:avLst>
                    <a:gd name="adj" fmla="val 42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204" name="Group 8"/>
                <p:cNvGrpSpPr>
                  <a:grpSpLocks/>
                </p:cNvGrpSpPr>
                <p:nvPr/>
              </p:nvGrpSpPr>
              <p:grpSpPr bwMode="auto">
                <a:xfrm>
                  <a:off x="1638" y="2475"/>
                  <a:ext cx="820" cy="240"/>
                  <a:chOff x="1638" y="2475"/>
                  <a:chExt cx="820" cy="240"/>
                </a:xfrm>
              </p:grpSpPr>
              <p:sp>
                <p:nvSpPr>
                  <p:cNvPr id="5205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38" y="2475"/>
                    <a:ext cx="820" cy="233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20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38" y="2475"/>
                    <a:ext cx="815" cy="240"/>
                    <a:chOff x="1638" y="2475"/>
                    <a:chExt cx="815" cy="240"/>
                  </a:xfrm>
                </p:grpSpPr>
                <p:sp>
                  <p:nvSpPr>
                    <p:cNvPr id="5207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8" y="2475"/>
                      <a:ext cx="815" cy="229"/>
                    </a:xfrm>
                    <a:prstGeom prst="roundRect">
                      <a:avLst>
                        <a:gd name="adj" fmla="val 43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20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8" y="2475"/>
                      <a:ext cx="812" cy="240"/>
                      <a:chOff x="1638" y="2475"/>
                      <a:chExt cx="812" cy="240"/>
                    </a:xfrm>
                  </p:grpSpPr>
                  <p:sp>
                    <p:nvSpPr>
                      <p:cNvPr id="520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8" y="2475"/>
                        <a:ext cx="812" cy="226"/>
                      </a:xfrm>
                      <a:prstGeom prst="roundRect">
                        <a:avLst>
                          <a:gd name="adj" fmla="val 44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210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8" y="2475"/>
                        <a:ext cx="809" cy="240"/>
                        <a:chOff x="1638" y="2475"/>
                        <a:chExt cx="809" cy="240"/>
                      </a:xfrm>
                    </p:grpSpPr>
                    <p:sp>
                      <p:nvSpPr>
                        <p:cNvPr id="521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38" y="2475"/>
                          <a:ext cx="809" cy="223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5212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475"/>
                          <a:ext cx="807" cy="240"/>
                          <a:chOff x="1638" y="2475"/>
                          <a:chExt cx="807" cy="240"/>
                        </a:xfrm>
                      </p:grpSpPr>
                      <p:sp>
                        <p:nvSpPr>
                          <p:cNvPr id="5213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38" y="2475"/>
                            <a:ext cx="807" cy="221"/>
                          </a:xfrm>
                          <a:prstGeom prst="roundRect">
                            <a:avLst>
                              <a:gd name="adj" fmla="val 454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214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38" y="2475"/>
                            <a:ext cx="807" cy="240"/>
                            <a:chOff x="1638" y="2475"/>
                            <a:chExt cx="807" cy="240"/>
                          </a:xfrm>
                        </p:grpSpPr>
                        <p:sp>
                          <p:nvSpPr>
                            <p:cNvPr id="5215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38" y="2475"/>
                              <a:ext cx="807" cy="221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216" name="AutoShape 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78" y="2475"/>
                              <a:ext cx="725" cy="24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algn="ctr" eaLnBrk="1" hangingPunct="1">
                                <a:lnSpc>
                                  <a:spcPct val="93000"/>
                                </a:lnSpc>
                                <a:buClr>
                                  <a:srgbClr val="000099"/>
                                </a:buClr>
                                <a:buSzPct val="100000"/>
                                <a:buFont typeface="Arial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s-ES_tradnl" sz="2000" b="1" i="1">
                                  <a:solidFill>
                                    <a:srgbClr val="000099"/>
                                  </a:solidFill>
                                  <a:latin typeface="+mn-lt"/>
                                </a:rPr>
                                <a:t>Procesos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5167" name="Group 21"/>
            <p:cNvGrpSpPr>
              <a:grpSpLocks/>
            </p:cNvGrpSpPr>
            <p:nvPr/>
          </p:nvGrpSpPr>
          <p:grpSpPr bwMode="auto">
            <a:xfrm>
              <a:off x="3125" y="2485"/>
              <a:ext cx="1043" cy="243"/>
              <a:chOff x="3125" y="2485"/>
              <a:chExt cx="1043" cy="243"/>
            </a:xfrm>
          </p:grpSpPr>
          <p:sp>
            <p:nvSpPr>
              <p:cNvPr id="5185" name="AutoShape 22"/>
              <p:cNvSpPr>
                <a:spLocks noChangeArrowheads="1"/>
              </p:cNvSpPr>
              <p:nvPr/>
            </p:nvSpPr>
            <p:spPr bwMode="auto">
              <a:xfrm>
                <a:off x="3125" y="2485"/>
                <a:ext cx="1043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186" name="Group 23"/>
              <p:cNvGrpSpPr>
                <a:grpSpLocks/>
              </p:cNvGrpSpPr>
              <p:nvPr/>
            </p:nvGrpSpPr>
            <p:grpSpPr bwMode="auto">
              <a:xfrm>
                <a:off x="3125" y="2486"/>
                <a:ext cx="1036" cy="240"/>
                <a:chOff x="3125" y="2486"/>
                <a:chExt cx="1036" cy="240"/>
              </a:xfrm>
            </p:grpSpPr>
            <p:sp>
              <p:nvSpPr>
                <p:cNvPr id="518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5" y="2486"/>
                  <a:ext cx="1036" cy="236"/>
                </a:xfrm>
                <a:prstGeom prst="roundRect">
                  <a:avLst>
                    <a:gd name="adj" fmla="val 42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188" name="Group 25"/>
                <p:cNvGrpSpPr>
                  <a:grpSpLocks/>
                </p:cNvGrpSpPr>
                <p:nvPr/>
              </p:nvGrpSpPr>
              <p:grpSpPr bwMode="auto">
                <a:xfrm>
                  <a:off x="3126" y="2486"/>
                  <a:ext cx="1030" cy="240"/>
                  <a:chOff x="3126" y="2486"/>
                  <a:chExt cx="1030" cy="240"/>
                </a:xfrm>
              </p:grpSpPr>
              <p:sp>
                <p:nvSpPr>
                  <p:cNvPr id="5189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3126" y="2486"/>
                    <a:ext cx="1030" cy="231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19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126" y="2486"/>
                    <a:ext cx="1027" cy="240"/>
                    <a:chOff x="3126" y="2486"/>
                    <a:chExt cx="1027" cy="240"/>
                  </a:xfrm>
                </p:grpSpPr>
                <p:sp>
                  <p:nvSpPr>
                    <p:cNvPr id="5191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6" y="2486"/>
                      <a:ext cx="1027" cy="227"/>
                    </a:xfrm>
                    <a:prstGeom prst="roundRect">
                      <a:avLst>
                        <a:gd name="adj" fmla="val 44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192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6" y="2486"/>
                      <a:ext cx="1024" cy="240"/>
                      <a:chOff x="3126" y="2486"/>
                      <a:chExt cx="1024" cy="240"/>
                    </a:xfrm>
                  </p:grpSpPr>
                  <p:sp>
                    <p:nvSpPr>
                      <p:cNvPr id="5193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6" y="2486"/>
                        <a:ext cx="1024" cy="225"/>
                      </a:xfrm>
                      <a:prstGeom prst="roundRect">
                        <a:avLst>
                          <a:gd name="adj" fmla="val 44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19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6" y="2486"/>
                        <a:ext cx="1023" cy="240"/>
                        <a:chOff x="3126" y="2486"/>
                        <a:chExt cx="1023" cy="240"/>
                      </a:xfrm>
                    </p:grpSpPr>
                    <p:sp>
                      <p:nvSpPr>
                        <p:cNvPr id="5195" name="AutoShap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6" y="2486"/>
                          <a:ext cx="1023" cy="223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5196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26" y="2486"/>
                          <a:ext cx="1020" cy="240"/>
                          <a:chOff x="3126" y="2486"/>
                          <a:chExt cx="1020" cy="240"/>
                        </a:xfrm>
                      </p:grpSpPr>
                      <p:sp>
                        <p:nvSpPr>
                          <p:cNvPr id="5197" name="AutoShape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6" y="2486"/>
                            <a:ext cx="1020" cy="222"/>
                          </a:xfrm>
                          <a:prstGeom prst="roundRect">
                            <a:avLst>
                              <a:gd name="adj" fmla="val 44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198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26" y="2486"/>
                            <a:ext cx="1020" cy="240"/>
                            <a:chOff x="3126" y="2486"/>
                            <a:chExt cx="1020" cy="240"/>
                          </a:xfrm>
                        </p:grpSpPr>
                        <p:sp>
                          <p:nvSpPr>
                            <p:cNvPr id="5199" name="AutoShap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26" y="2486"/>
                              <a:ext cx="1020" cy="221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200" name="AutoShape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88" y="2486"/>
                              <a:ext cx="895" cy="24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algn="ctr" eaLnBrk="1" hangingPunct="1">
                                <a:lnSpc>
                                  <a:spcPct val="93000"/>
                                </a:lnSpc>
                                <a:buClr>
                                  <a:srgbClr val="000099"/>
                                </a:buClr>
                                <a:buSzPct val="100000"/>
                                <a:buFont typeface="Arial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s-ES_tradnl" sz="2000" b="1" i="1">
                                  <a:solidFill>
                                    <a:srgbClr val="000099"/>
                                  </a:solidFill>
                                  <a:latin typeface="+mn-lt"/>
                                </a:rPr>
                                <a:t>Tecnologías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5168" name="Group 38"/>
            <p:cNvGrpSpPr>
              <a:grpSpLocks/>
            </p:cNvGrpSpPr>
            <p:nvPr/>
          </p:nvGrpSpPr>
          <p:grpSpPr bwMode="auto">
            <a:xfrm>
              <a:off x="2459" y="978"/>
              <a:ext cx="830" cy="243"/>
              <a:chOff x="2459" y="978"/>
              <a:chExt cx="830" cy="243"/>
            </a:xfrm>
          </p:grpSpPr>
          <p:sp>
            <p:nvSpPr>
              <p:cNvPr id="5169" name="AutoShape 39"/>
              <p:cNvSpPr>
                <a:spLocks noChangeArrowheads="1"/>
              </p:cNvSpPr>
              <p:nvPr/>
            </p:nvSpPr>
            <p:spPr bwMode="auto">
              <a:xfrm>
                <a:off x="2459" y="978"/>
                <a:ext cx="830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170" name="Group 40"/>
              <p:cNvGrpSpPr>
                <a:grpSpLocks/>
              </p:cNvGrpSpPr>
              <p:nvPr/>
            </p:nvGrpSpPr>
            <p:grpSpPr bwMode="auto">
              <a:xfrm>
                <a:off x="2459" y="978"/>
                <a:ext cx="823" cy="240"/>
                <a:chOff x="2459" y="978"/>
                <a:chExt cx="823" cy="240"/>
              </a:xfrm>
            </p:grpSpPr>
            <p:sp>
              <p:nvSpPr>
                <p:cNvPr id="5171" name="AutoShape 41"/>
                <p:cNvSpPr>
                  <a:spLocks noChangeArrowheads="1"/>
                </p:cNvSpPr>
                <p:nvPr/>
              </p:nvSpPr>
              <p:spPr bwMode="auto">
                <a:xfrm>
                  <a:off x="2459" y="978"/>
                  <a:ext cx="823" cy="236"/>
                </a:xfrm>
                <a:prstGeom prst="roundRect">
                  <a:avLst>
                    <a:gd name="adj" fmla="val 42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172" name="Group 42"/>
                <p:cNvGrpSpPr>
                  <a:grpSpLocks/>
                </p:cNvGrpSpPr>
                <p:nvPr/>
              </p:nvGrpSpPr>
              <p:grpSpPr bwMode="auto">
                <a:xfrm>
                  <a:off x="2459" y="978"/>
                  <a:ext cx="818" cy="240"/>
                  <a:chOff x="2459" y="978"/>
                  <a:chExt cx="818" cy="240"/>
                </a:xfrm>
              </p:grpSpPr>
              <p:sp>
                <p:nvSpPr>
                  <p:cNvPr id="5173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78"/>
                    <a:ext cx="818" cy="231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17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459" y="978"/>
                    <a:ext cx="814" cy="240"/>
                    <a:chOff x="2459" y="978"/>
                    <a:chExt cx="814" cy="240"/>
                  </a:xfrm>
                </p:grpSpPr>
                <p:sp>
                  <p:nvSpPr>
                    <p:cNvPr id="5175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9" y="978"/>
                      <a:ext cx="814" cy="227"/>
                    </a:xfrm>
                    <a:prstGeom prst="roundRect">
                      <a:avLst>
                        <a:gd name="adj" fmla="val 44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176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59" y="978"/>
                      <a:ext cx="810" cy="240"/>
                      <a:chOff x="2459" y="978"/>
                      <a:chExt cx="810" cy="240"/>
                    </a:xfrm>
                  </p:grpSpPr>
                  <p:sp>
                    <p:nvSpPr>
                      <p:cNvPr id="5177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9" y="978"/>
                        <a:ext cx="810" cy="224"/>
                      </a:xfrm>
                      <a:prstGeom prst="roundRect">
                        <a:avLst>
                          <a:gd name="adj" fmla="val 44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178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59" y="978"/>
                        <a:ext cx="809" cy="240"/>
                        <a:chOff x="2459" y="978"/>
                        <a:chExt cx="809" cy="240"/>
                      </a:xfrm>
                    </p:grpSpPr>
                    <p:sp>
                      <p:nvSpPr>
                        <p:cNvPr id="5179" name="AutoShap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9" y="978"/>
                          <a:ext cx="809" cy="222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5180" name="Group 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59" y="978"/>
                          <a:ext cx="808" cy="240"/>
                          <a:chOff x="2459" y="978"/>
                          <a:chExt cx="808" cy="240"/>
                        </a:xfrm>
                      </p:grpSpPr>
                      <p:sp>
                        <p:nvSpPr>
                          <p:cNvPr id="5181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59" y="978"/>
                            <a:ext cx="808" cy="220"/>
                          </a:xfrm>
                          <a:prstGeom prst="roundRect">
                            <a:avLst>
                              <a:gd name="adj" fmla="val 454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182" name="Group 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59" y="978"/>
                            <a:ext cx="807" cy="240"/>
                            <a:chOff x="2459" y="978"/>
                            <a:chExt cx="807" cy="240"/>
                          </a:xfrm>
                        </p:grpSpPr>
                        <p:sp>
                          <p:nvSpPr>
                            <p:cNvPr id="5183" name="AutoShape 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59" y="978"/>
                              <a:ext cx="807" cy="22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184" name="AutoShape 5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91" y="978"/>
                              <a:ext cx="743" cy="24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algn="ctr" eaLnBrk="1" hangingPunct="1">
                                <a:lnSpc>
                                  <a:spcPct val="93000"/>
                                </a:lnSpc>
                                <a:buClr>
                                  <a:srgbClr val="000099"/>
                                </a:buClr>
                                <a:buSzPct val="100000"/>
                                <a:buFont typeface="Arial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2000" b="1" i="1" dirty="0">
                                  <a:solidFill>
                                    <a:srgbClr val="000099"/>
                                  </a:solidFill>
                                  <a:latin typeface="+mn-lt"/>
                                </a:rPr>
                                <a:t>Personas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27" name="Group 99"/>
          <p:cNvGrpSpPr>
            <a:grpSpLocks/>
          </p:cNvGrpSpPr>
          <p:nvPr/>
        </p:nvGrpSpPr>
        <p:grpSpPr bwMode="auto">
          <a:xfrm>
            <a:off x="3733800" y="1810405"/>
            <a:ext cx="5016500" cy="827087"/>
            <a:chOff x="2352" y="863"/>
            <a:chExt cx="3160" cy="521"/>
          </a:xfrm>
        </p:grpSpPr>
        <p:sp>
          <p:nvSpPr>
            <p:cNvPr id="5146" name="Oval 56"/>
            <p:cNvSpPr>
              <a:spLocks noChangeArrowheads="1"/>
            </p:cNvSpPr>
            <p:nvPr/>
          </p:nvSpPr>
          <p:spPr bwMode="auto">
            <a:xfrm>
              <a:off x="2352" y="864"/>
              <a:ext cx="1104" cy="520"/>
            </a:xfrm>
            <a:prstGeom prst="ellipse">
              <a:avLst/>
            </a:prstGeom>
            <a:noFill/>
            <a:ln w="2844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cxnSp>
          <p:nvCxnSpPr>
            <p:cNvPr id="5147" name="AutoShape 57"/>
            <p:cNvCxnSpPr>
              <a:cxnSpLocks noChangeShapeType="1"/>
              <a:stCxn id="5146" idx="7"/>
              <a:endCxn id="5149" idx="1"/>
            </p:cNvCxnSpPr>
            <p:nvPr/>
          </p:nvCxnSpPr>
          <p:spPr bwMode="auto">
            <a:xfrm>
              <a:off x="3294" y="931"/>
              <a:ext cx="661" cy="73"/>
            </a:xfrm>
            <a:prstGeom prst="straightConnector1">
              <a:avLst/>
            </a:prstGeom>
            <a:noFill/>
            <a:ln w="19080">
              <a:solidFill>
                <a:srgbClr val="CC9900"/>
              </a:solidFill>
              <a:round/>
              <a:headEnd type="triangle" w="med" len="med"/>
              <a:tailEnd/>
            </a:ln>
          </p:spPr>
        </p:cxnSp>
        <p:grpSp>
          <p:nvGrpSpPr>
            <p:cNvPr id="5148" name="Group 58"/>
            <p:cNvGrpSpPr>
              <a:grpSpLocks/>
            </p:cNvGrpSpPr>
            <p:nvPr/>
          </p:nvGrpSpPr>
          <p:grpSpPr bwMode="auto">
            <a:xfrm>
              <a:off x="3881" y="863"/>
              <a:ext cx="1631" cy="281"/>
              <a:chOff x="3881" y="863"/>
              <a:chExt cx="1631" cy="281"/>
            </a:xfrm>
          </p:grpSpPr>
          <p:sp>
            <p:nvSpPr>
              <p:cNvPr id="5149" name="AutoShape 59"/>
              <p:cNvSpPr>
                <a:spLocks noChangeArrowheads="1"/>
              </p:cNvSpPr>
              <p:nvPr/>
            </p:nvSpPr>
            <p:spPr bwMode="auto">
              <a:xfrm>
                <a:off x="3955" y="864"/>
                <a:ext cx="1557" cy="280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150" name="Group 60"/>
              <p:cNvGrpSpPr>
                <a:grpSpLocks/>
              </p:cNvGrpSpPr>
              <p:nvPr/>
            </p:nvGrpSpPr>
            <p:grpSpPr bwMode="auto">
              <a:xfrm>
                <a:off x="3881" y="863"/>
                <a:ext cx="1625" cy="281"/>
                <a:chOff x="3881" y="863"/>
                <a:chExt cx="1625" cy="281"/>
              </a:xfrm>
            </p:grpSpPr>
            <p:sp>
              <p:nvSpPr>
                <p:cNvPr id="5151" name="AutoShape 61"/>
                <p:cNvSpPr>
                  <a:spLocks noChangeArrowheads="1"/>
                </p:cNvSpPr>
                <p:nvPr/>
              </p:nvSpPr>
              <p:spPr bwMode="auto">
                <a:xfrm>
                  <a:off x="3956" y="864"/>
                  <a:ext cx="1550" cy="271"/>
                </a:xfrm>
                <a:prstGeom prst="roundRect">
                  <a:avLst>
                    <a:gd name="adj" fmla="val 37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152" name="Group 62"/>
                <p:cNvGrpSpPr>
                  <a:grpSpLocks/>
                </p:cNvGrpSpPr>
                <p:nvPr/>
              </p:nvGrpSpPr>
              <p:grpSpPr bwMode="auto">
                <a:xfrm>
                  <a:off x="3881" y="863"/>
                  <a:ext cx="1620" cy="281"/>
                  <a:chOff x="3881" y="863"/>
                  <a:chExt cx="1620" cy="281"/>
                </a:xfrm>
              </p:grpSpPr>
              <p:sp>
                <p:nvSpPr>
                  <p:cNvPr id="5153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3956" y="864"/>
                    <a:ext cx="1545" cy="266"/>
                  </a:xfrm>
                  <a:prstGeom prst="roundRect">
                    <a:avLst>
                      <a:gd name="adj" fmla="val 37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15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881" y="863"/>
                    <a:ext cx="1616" cy="281"/>
                    <a:chOff x="3881" y="863"/>
                    <a:chExt cx="1616" cy="281"/>
                  </a:xfrm>
                </p:grpSpPr>
                <p:sp>
                  <p:nvSpPr>
                    <p:cNvPr id="5155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6" y="864"/>
                      <a:ext cx="1541" cy="262"/>
                    </a:xfrm>
                    <a:prstGeom prst="roundRect">
                      <a:avLst>
                        <a:gd name="adj" fmla="val 38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156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1" y="863"/>
                      <a:ext cx="1613" cy="281"/>
                      <a:chOff x="3881" y="863"/>
                      <a:chExt cx="1613" cy="281"/>
                    </a:xfrm>
                  </p:grpSpPr>
                  <p:sp>
                    <p:nvSpPr>
                      <p:cNvPr id="5157" name="AutoShap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56" y="864"/>
                        <a:ext cx="1538" cy="259"/>
                      </a:xfrm>
                      <a:prstGeom prst="roundRect">
                        <a:avLst>
                          <a:gd name="adj" fmla="val 38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158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1" y="863"/>
                        <a:ext cx="1611" cy="281"/>
                        <a:chOff x="3881" y="863"/>
                        <a:chExt cx="1611" cy="281"/>
                      </a:xfrm>
                    </p:grpSpPr>
                    <p:sp>
                      <p:nvSpPr>
                        <p:cNvPr id="5159" name="AutoShape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6" y="864"/>
                          <a:ext cx="1536" cy="257"/>
                        </a:xfrm>
                        <a:prstGeom prst="roundRect">
                          <a:avLst>
                            <a:gd name="adj" fmla="val 38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2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1" y="863"/>
                          <a:ext cx="1610" cy="281"/>
                          <a:chOff x="3881" y="863"/>
                          <a:chExt cx="1610" cy="281"/>
                        </a:xfrm>
                      </p:grpSpPr>
                      <p:sp>
                        <p:nvSpPr>
                          <p:cNvPr id="5161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56" y="864"/>
                            <a:ext cx="1535" cy="255"/>
                          </a:xfrm>
                          <a:prstGeom prst="roundRect">
                            <a:avLst>
                              <a:gd name="adj" fmla="val 394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162" name="Group 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81" y="863"/>
                            <a:ext cx="1610" cy="281"/>
                            <a:chOff x="3881" y="863"/>
                            <a:chExt cx="1610" cy="281"/>
                          </a:xfrm>
                        </p:grpSpPr>
                        <p:sp>
                          <p:nvSpPr>
                            <p:cNvPr id="5163" name="AutoShape 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956" y="864"/>
                              <a:ext cx="1535" cy="254"/>
                            </a:xfrm>
                            <a:prstGeom prst="roundRect">
                              <a:avLst>
                                <a:gd name="adj" fmla="val 39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164" name="AutoShape 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81" y="863"/>
                              <a:ext cx="1609" cy="281"/>
                            </a:xfrm>
                            <a:prstGeom prst="roundRect">
                              <a:avLst>
                                <a:gd name="adj" fmla="val 39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algn="r" eaLnBrk="1" hangingPunct="1">
                                <a:lnSpc>
                                  <a:spcPct val="95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s-ES_tradnl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a:t>Lo más importante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5160" name="Group 75"/>
          <p:cNvGrpSpPr>
            <a:grpSpLocks/>
          </p:cNvGrpSpPr>
          <p:nvPr/>
        </p:nvGrpSpPr>
        <p:grpSpPr bwMode="auto">
          <a:xfrm>
            <a:off x="757238" y="3640793"/>
            <a:ext cx="3422650" cy="1358901"/>
            <a:chOff x="477" y="2016"/>
            <a:chExt cx="2156" cy="856"/>
          </a:xfrm>
        </p:grpSpPr>
        <p:sp>
          <p:nvSpPr>
            <p:cNvPr id="5127" name="Oval 76"/>
            <p:cNvSpPr>
              <a:spLocks noChangeArrowheads="1"/>
            </p:cNvSpPr>
            <p:nvPr/>
          </p:nvSpPr>
          <p:spPr bwMode="auto">
            <a:xfrm>
              <a:off x="1532" y="2347"/>
              <a:ext cx="1101" cy="525"/>
            </a:xfrm>
            <a:prstGeom prst="ellipse">
              <a:avLst/>
            </a:prstGeom>
            <a:noFill/>
            <a:ln w="2844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cxnSp>
          <p:nvCxnSpPr>
            <p:cNvPr id="5128" name="AutoShape 77"/>
            <p:cNvCxnSpPr>
              <a:cxnSpLocks noChangeShapeType="1"/>
              <a:stCxn id="5127" idx="1"/>
              <a:endCxn id="5130" idx="2"/>
            </p:cNvCxnSpPr>
            <p:nvPr/>
          </p:nvCxnSpPr>
          <p:spPr bwMode="auto">
            <a:xfrm flipH="1" flipV="1">
              <a:off x="811" y="2295"/>
              <a:ext cx="881" cy="128"/>
            </a:xfrm>
            <a:prstGeom prst="straightConnector1">
              <a:avLst/>
            </a:prstGeom>
            <a:noFill/>
            <a:ln w="19080">
              <a:solidFill>
                <a:srgbClr val="CC9900"/>
              </a:solidFill>
              <a:round/>
              <a:headEnd type="triangle" w="med" len="med"/>
              <a:tailEnd/>
            </a:ln>
          </p:spPr>
        </p:cxnSp>
        <p:grpSp>
          <p:nvGrpSpPr>
            <p:cNvPr id="5129" name="Group 78"/>
            <p:cNvGrpSpPr>
              <a:grpSpLocks/>
            </p:cNvGrpSpPr>
            <p:nvPr/>
          </p:nvGrpSpPr>
          <p:grpSpPr bwMode="auto">
            <a:xfrm>
              <a:off x="477" y="2016"/>
              <a:ext cx="668" cy="281"/>
              <a:chOff x="477" y="2016"/>
              <a:chExt cx="668" cy="281"/>
            </a:xfrm>
          </p:grpSpPr>
          <p:sp>
            <p:nvSpPr>
              <p:cNvPr id="5130" name="AutoShape 79"/>
              <p:cNvSpPr>
                <a:spLocks noChangeArrowheads="1"/>
              </p:cNvSpPr>
              <p:nvPr/>
            </p:nvSpPr>
            <p:spPr bwMode="auto">
              <a:xfrm>
                <a:off x="477" y="2016"/>
                <a:ext cx="668" cy="280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131" name="Group 80"/>
              <p:cNvGrpSpPr>
                <a:grpSpLocks/>
              </p:cNvGrpSpPr>
              <p:nvPr/>
            </p:nvGrpSpPr>
            <p:grpSpPr bwMode="auto">
              <a:xfrm>
                <a:off x="477" y="2016"/>
                <a:ext cx="661" cy="281"/>
                <a:chOff x="477" y="2016"/>
                <a:chExt cx="661" cy="281"/>
              </a:xfrm>
            </p:grpSpPr>
            <p:sp>
              <p:nvSpPr>
                <p:cNvPr id="5132" name="AutoShape 81"/>
                <p:cNvSpPr>
                  <a:spLocks noChangeArrowheads="1"/>
                </p:cNvSpPr>
                <p:nvPr/>
              </p:nvSpPr>
              <p:spPr bwMode="auto">
                <a:xfrm>
                  <a:off x="477" y="2016"/>
                  <a:ext cx="661" cy="275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133" name="Group 82"/>
                <p:cNvGrpSpPr>
                  <a:grpSpLocks/>
                </p:cNvGrpSpPr>
                <p:nvPr/>
              </p:nvGrpSpPr>
              <p:grpSpPr bwMode="auto">
                <a:xfrm>
                  <a:off x="477" y="2016"/>
                  <a:ext cx="656" cy="281"/>
                  <a:chOff x="477" y="2016"/>
                  <a:chExt cx="656" cy="281"/>
                </a:xfrm>
              </p:grpSpPr>
              <p:sp>
                <p:nvSpPr>
                  <p:cNvPr id="5134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477" y="2016"/>
                    <a:ext cx="656" cy="269"/>
                  </a:xfrm>
                  <a:prstGeom prst="roundRect">
                    <a:avLst>
                      <a:gd name="adj" fmla="val 37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135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477" y="2016"/>
                    <a:ext cx="653" cy="281"/>
                    <a:chOff x="477" y="2016"/>
                    <a:chExt cx="653" cy="281"/>
                  </a:xfrm>
                </p:grpSpPr>
                <p:sp>
                  <p:nvSpPr>
                    <p:cNvPr id="5136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" y="2016"/>
                      <a:ext cx="650" cy="264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137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" y="2016"/>
                      <a:ext cx="653" cy="281"/>
                      <a:chOff x="477" y="2016"/>
                      <a:chExt cx="653" cy="281"/>
                    </a:xfrm>
                  </p:grpSpPr>
                  <p:sp>
                    <p:nvSpPr>
                      <p:cNvPr id="5138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7" y="2016"/>
                        <a:ext cx="648" cy="259"/>
                      </a:xfrm>
                      <a:prstGeom prst="roundRect">
                        <a:avLst>
                          <a:gd name="adj" fmla="val 38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139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7" y="2016"/>
                        <a:ext cx="653" cy="281"/>
                        <a:chOff x="477" y="2016"/>
                        <a:chExt cx="653" cy="281"/>
                      </a:xfrm>
                    </p:grpSpPr>
                    <p:sp>
                      <p:nvSpPr>
                        <p:cNvPr id="5140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7" y="2016"/>
                          <a:ext cx="645" cy="257"/>
                        </a:xfrm>
                        <a:prstGeom prst="roundRect">
                          <a:avLst>
                            <a:gd name="adj" fmla="val 38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5141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7" y="2016"/>
                          <a:ext cx="653" cy="281"/>
                          <a:chOff x="477" y="2016"/>
                          <a:chExt cx="653" cy="281"/>
                        </a:xfrm>
                      </p:grpSpPr>
                      <p:sp>
                        <p:nvSpPr>
                          <p:cNvPr id="5142" name="AutoShape 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7" y="2016"/>
                            <a:ext cx="644" cy="256"/>
                          </a:xfrm>
                          <a:prstGeom prst="roundRect">
                            <a:avLst>
                              <a:gd name="adj" fmla="val 38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143" name="Group 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7" y="2016"/>
                            <a:ext cx="653" cy="281"/>
                            <a:chOff x="477" y="2016"/>
                            <a:chExt cx="653" cy="281"/>
                          </a:xfrm>
                        </p:grpSpPr>
                        <p:sp>
                          <p:nvSpPr>
                            <p:cNvPr id="5144" name="AutoShap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7" y="2016"/>
                              <a:ext cx="644" cy="254"/>
                            </a:xfrm>
                            <a:prstGeom prst="roundRect">
                              <a:avLst>
                                <a:gd name="adj" fmla="val 39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145" name="AutoShap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7" y="2016"/>
                              <a:ext cx="653" cy="281"/>
                            </a:xfrm>
                            <a:prstGeom prst="roundRect">
                              <a:avLst>
                                <a:gd name="adj" fmla="val 39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95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s-ES_tradnl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a:t>El foco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Referencias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Paulk et al., Capability Maturity Model SM for Software, Version 1.1, Technical Report CMU/SEI-93-TR-024, February 1993.</a:t>
            </a:r>
          </a:p>
          <a:p>
            <a:r>
              <a:rPr lang="en-US" dirty="0"/>
              <a:t>CMMI Product Team, Capability Maturity Model® Integration (CMMISM), Version 1.1, Staged Representation, Technical Report CMU/SEI-2002-TR-012, March 2002.</a:t>
            </a:r>
          </a:p>
          <a:p>
            <a:r>
              <a:rPr lang="en-US" dirty="0" err="1"/>
              <a:t>Praxiom</a:t>
            </a:r>
            <a:r>
              <a:rPr lang="en-US" dirty="0"/>
              <a:t> Research Group Ltd., ISO 9000 in Clear Terms, http://</a:t>
            </a:r>
            <a:r>
              <a:rPr lang="en-US" dirty="0" err="1"/>
              <a:t>praxiom.com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40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Ideas detrás de modelos rigurosos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La calidad de los productos se obtiene a partir de los procesos</a:t>
            </a:r>
          </a:p>
          <a:p>
            <a:pPr marL="0" indent="0">
              <a:buNone/>
            </a:pPr>
            <a:r>
              <a:rPr lang="es-CL" dirty="0"/>
              <a:t>La organización tiene un proceso de desarrollo de software definido, documentado y controlado</a:t>
            </a:r>
          </a:p>
          <a:p>
            <a:pPr marL="457200" lvl="1" indent="0">
              <a:buNone/>
            </a:pPr>
            <a:r>
              <a:rPr lang="es-CL" dirty="0"/>
              <a:t>El proceso de la organización debe satisfacer los criterios del estándar elegido</a:t>
            </a:r>
          </a:p>
          <a:p>
            <a:pPr marL="457200" lvl="1" indent="0">
              <a:buNone/>
            </a:pPr>
            <a:r>
              <a:rPr lang="es-CL" dirty="0"/>
              <a:t>Los procesos de los proyectos se basan en el proceso de la organización, adaptado a las necesidades de cada proyecto</a:t>
            </a:r>
          </a:p>
          <a:p>
            <a:pPr marL="457200" lvl="1" indent="0">
              <a:buNone/>
            </a:pPr>
            <a:r>
              <a:rPr lang="es-CL" dirty="0"/>
              <a:t>Los procesos se miden para permitir mejoramiento continuo en forma cuantitativa</a:t>
            </a:r>
          </a:p>
          <a:p>
            <a:pPr marL="0" indent="0">
              <a:buNone/>
            </a:pPr>
            <a:r>
              <a:rPr lang="es-CL" dirty="0"/>
              <a:t>La certificación permite un reconocimiento público por parte de los clientes del nivel de madurez alcanzado en la organización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5</a:t>
            </a:fld>
            <a:endParaRPr lang="es-CL" noProof="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Proceso Declarado vs. Proceso Real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i="1" dirty="0"/>
              <a:t>Proceso Declarado</a:t>
            </a:r>
            <a:r>
              <a:rPr lang="es-CL" dirty="0"/>
              <a:t>: Lo que decimos que hacemos</a:t>
            </a:r>
          </a:p>
          <a:p>
            <a:pPr marL="457200" lvl="1" indent="0">
              <a:buNone/>
            </a:pPr>
            <a:r>
              <a:rPr lang="es-CL" dirty="0"/>
              <a:t>El proceso declarado incluye</a:t>
            </a:r>
          </a:p>
          <a:p>
            <a:pPr marL="914400" lvl="2" indent="0">
              <a:buNone/>
            </a:pPr>
            <a:r>
              <a:rPr lang="es-CL" dirty="0"/>
              <a:t>Procedimientos</a:t>
            </a:r>
          </a:p>
          <a:p>
            <a:pPr marL="914400" lvl="2" indent="0">
              <a:buNone/>
            </a:pPr>
            <a:r>
              <a:rPr lang="es-CL" dirty="0"/>
              <a:t>Políticas</a:t>
            </a:r>
          </a:p>
          <a:p>
            <a:pPr marL="914400" lvl="2" indent="0">
              <a:buNone/>
            </a:pPr>
            <a:r>
              <a:rPr lang="es-CL" dirty="0"/>
              <a:t>Planes de proyectos</a:t>
            </a:r>
          </a:p>
          <a:p>
            <a:pPr marL="0" indent="0">
              <a:buNone/>
            </a:pPr>
            <a:r>
              <a:rPr lang="es-CL" i="1" dirty="0"/>
              <a:t>Proceso Real</a:t>
            </a:r>
            <a:r>
              <a:rPr lang="es-CL" dirty="0"/>
              <a:t>: Lo que hacemos en la organización</a:t>
            </a:r>
          </a:p>
          <a:p>
            <a:pPr marL="457200" lvl="1" indent="0">
              <a:buNone/>
            </a:pPr>
            <a:r>
              <a:rPr lang="es-CL" dirty="0"/>
              <a:t>El proceso real no está en un documento y no lo podemos conocer en detalle</a:t>
            </a:r>
          </a:p>
          <a:p>
            <a:pPr marL="457200" lvl="1" indent="0">
              <a:buNone/>
            </a:pPr>
            <a:r>
              <a:rPr lang="es-CL" dirty="0"/>
              <a:t>Sólo podemos tener evidencia del proceso real</a:t>
            </a:r>
          </a:p>
          <a:p>
            <a:pPr marL="914400" lvl="2" indent="0">
              <a:buNone/>
            </a:pPr>
            <a:r>
              <a:rPr lang="es-CL" dirty="0"/>
              <a:t>Base de datos de proyectos</a:t>
            </a:r>
          </a:p>
          <a:p>
            <a:pPr marL="914400" lvl="2" indent="0">
              <a:buNone/>
            </a:pPr>
            <a:r>
              <a:rPr lang="es-CL" dirty="0"/>
              <a:t>Registros de entrenamiento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6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¿Qué es ISO 9000?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Una familia de normas internacionales que definen requisitos para los llamados sistemas de gestión de calidad</a:t>
            </a:r>
          </a:p>
          <a:p>
            <a:pPr marL="457200" lvl="1" indent="0">
              <a:buNone/>
            </a:pPr>
            <a:r>
              <a:rPr lang="es-CL" dirty="0"/>
              <a:t>Asegurar que sus productos o servicios cumplen los requisitos de los clientes, normativos y ambientales</a:t>
            </a:r>
          </a:p>
          <a:p>
            <a:pPr marL="457200" lvl="1" indent="0">
              <a:buNone/>
            </a:pPr>
            <a:r>
              <a:rPr lang="es-CL" dirty="0"/>
              <a:t>Basado en ciclo Planificar-Hacer-Verificar-Actuar (PHVA/PDCA)</a:t>
            </a:r>
          </a:p>
          <a:p>
            <a:pPr marL="0" indent="0">
              <a:buNone/>
            </a:pPr>
            <a:r>
              <a:rPr lang="es-CL" dirty="0"/>
              <a:t>ISO 9000 goza de reconocimiento internacional y se aplica a todas las industrias, incluyendo el software</a:t>
            </a:r>
          </a:p>
          <a:p>
            <a:pPr marL="457200" lvl="1" indent="0">
              <a:buNone/>
            </a:pPr>
            <a:r>
              <a:rPr lang="es-CL" dirty="0"/>
              <a:t>Versiones: ISO 9001:1987, 1994, 2000, 2008, 2015</a:t>
            </a:r>
          </a:p>
          <a:p>
            <a:pPr marL="457200" lvl="1" indent="0">
              <a:buNone/>
            </a:pPr>
            <a:r>
              <a:rPr lang="es-CL" dirty="0"/>
              <a:t>Los requisitos de la norma están en el documento ISO 9001:2015</a:t>
            </a:r>
          </a:p>
          <a:p>
            <a:pPr marL="0" indent="0">
              <a:buNone/>
            </a:pPr>
            <a:r>
              <a:rPr lang="es-CL" dirty="0"/>
              <a:t>Existen pautas para aplicar ISO 9000 al desarrollo de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7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Principios de ISO 9000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Enfoque al cliente</a:t>
            </a:r>
          </a:p>
          <a:p>
            <a:pPr marL="457200" lvl="1" indent="0">
              <a:buNone/>
            </a:pPr>
            <a:r>
              <a:rPr lang="es-CL" dirty="0"/>
              <a:t>Entender necesidades</a:t>
            </a:r>
          </a:p>
          <a:p>
            <a:pPr marL="457200" lvl="1" indent="0">
              <a:buNone/>
            </a:pPr>
            <a:r>
              <a:rPr lang="es-CL" dirty="0"/>
              <a:t>Alcanzar los requerimientos</a:t>
            </a:r>
          </a:p>
          <a:p>
            <a:pPr marL="457200" lvl="1" indent="0">
              <a:buNone/>
            </a:pPr>
            <a:r>
              <a:rPr lang="es-CL" dirty="0"/>
              <a:t>Exceder las expectativas</a:t>
            </a:r>
          </a:p>
          <a:p>
            <a:pPr marL="0" indent="0">
              <a:buNone/>
            </a:pPr>
            <a:r>
              <a:rPr lang="es-CL" dirty="0"/>
              <a:t>Liderazgo</a:t>
            </a:r>
          </a:p>
          <a:p>
            <a:pPr marL="457200" lvl="1" indent="0">
              <a:buNone/>
            </a:pPr>
            <a:r>
              <a:rPr lang="es-CL" dirty="0"/>
              <a:t>Un propósito unificador y la dirección para la organización</a:t>
            </a:r>
          </a:p>
          <a:p>
            <a:pPr marL="457200" lvl="1" indent="0">
              <a:buNone/>
            </a:pPr>
            <a:r>
              <a:rPr lang="es-CL" dirty="0"/>
              <a:t>Un ambiente que incentiva a alcanzar los objetivos</a:t>
            </a:r>
          </a:p>
          <a:p>
            <a:pPr marL="0" indent="0">
              <a:buNone/>
            </a:pPr>
            <a:r>
              <a:rPr lang="es-CL" dirty="0"/>
              <a:t>Compromiso de las personas</a:t>
            </a:r>
          </a:p>
          <a:p>
            <a:pPr marL="457200" lvl="1" indent="0">
              <a:buNone/>
            </a:pPr>
            <a:r>
              <a:rPr lang="es-CL" dirty="0"/>
              <a:t>Incentivar el involucramiento de toda la gente</a:t>
            </a:r>
          </a:p>
          <a:p>
            <a:pPr marL="457200" lvl="1" indent="0">
              <a:buNone/>
            </a:pPr>
            <a:r>
              <a:rPr lang="es-CL" dirty="0"/>
              <a:t>Ayudar a la gente a desarrollar y usar sus habilidades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8</a:t>
            </a:fld>
            <a:endParaRPr lang="es-CL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Principios de ISO 9000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Enfoque a procesos</a:t>
            </a:r>
          </a:p>
          <a:p>
            <a:pPr marL="457200" lvl="1" indent="0">
              <a:buNone/>
            </a:pPr>
            <a:r>
              <a:rPr lang="es-CL" dirty="0"/>
              <a:t>Las organizaciones son más eficientes y efectivas cuando usan un enfoque de proceso</a:t>
            </a:r>
          </a:p>
          <a:p>
            <a:pPr marL="457200" lvl="1" indent="0">
              <a:buNone/>
            </a:pPr>
            <a:r>
              <a:rPr lang="es-CL" dirty="0"/>
              <a:t>Deben usar un enfoque de proceso para administrar actividades y recursos</a:t>
            </a:r>
          </a:p>
          <a:p>
            <a:pPr marL="0" indent="0">
              <a:buNone/>
            </a:pPr>
            <a:r>
              <a:rPr lang="es-CL" dirty="0"/>
              <a:t>Mejora</a:t>
            </a:r>
          </a:p>
          <a:p>
            <a:pPr marL="457200" lvl="1" indent="0">
              <a:buNone/>
            </a:pPr>
            <a:r>
              <a:rPr lang="es-CL" dirty="0"/>
              <a:t>Las organizaciones son más eficientes y efectivas cuando tratan de mejorar en forma continua su rendimiento general</a:t>
            </a:r>
          </a:p>
          <a:p>
            <a:pPr marL="457200" lvl="1" indent="0">
              <a:buNone/>
            </a:pPr>
            <a:endParaRPr lang="es-CL" dirty="0"/>
          </a:p>
          <a:p>
            <a:pPr marL="457200" lvl="1" indent="0">
              <a:buNone/>
            </a:pP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9</a:t>
            </a:fld>
            <a:endParaRPr lang="es-CL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FormatoClase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Clase1GestionCalidadSoftware</Template>
  <TotalTime>5001</TotalTime>
  <Words>2066</Words>
  <Application>Microsoft Macintosh PowerPoint</Application>
  <PresentationFormat>Presentación en pantalla (4:3)</PresentationFormat>
  <Paragraphs>368</Paragraphs>
  <Slides>40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Bookman Old Style</vt:lpstr>
      <vt:lpstr>Calibri</vt:lpstr>
      <vt:lpstr>Calibri Light</vt:lpstr>
      <vt:lpstr>Gill Sans MT</vt:lpstr>
      <vt:lpstr>Lucida Sans Unicode</vt:lpstr>
      <vt:lpstr>Times New Roman</vt:lpstr>
      <vt:lpstr>Wingdings</vt:lpstr>
      <vt:lpstr>1_FormatoClases</vt:lpstr>
      <vt:lpstr>Introducción a la Gestión de Calidad de Software  Clase 3: Modelos Rigurosos de Gestión de Calidad</vt:lpstr>
      <vt:lpstr>Cómo formalizar procesos de calidad</vt:lpstr>
      <vt:lpstr>Modelos/estándares de calidad</vt:lpstr>
      <vt:lpstr>De qué depende la calidad</vt:lpstr>
      <vt:lpstr>Ideas detrás de modelos rigurosos</vt:lpstr>
      <vt:lpstr>Proceso Declarado vs. Proceso Real</vt:lpstr>
      <vt:lpstr>¿Qué es ISO 9000?</vt:lpstr>
      <vt:lpstr>Principios de ISO 9000</vt:lpstr>
      <vt:lpstr>Principios de ISO 9000</vt:lpstr>
      <vt:lpstr>Principios de ISO 9000</vt:lpstr>
      <vt:lpstr>Presentación de PowerPoint</vt:lpstr>
      <vt:lpstr>Requisitos de ISO 9001:2015</vt:lpstr>
      <vt:lpstr>Requisitos de ISO 9001:2015</vt:lpstr>
      <vt:lpstr>¿Qué es CMMI? Modelo de Madurez de Capacidades Integrado o Capability Maturity Model Integration</vt:lpstr>
      <vt:lpstr>CMMI, Representación en etapas</vt:lpstr>
      <vt:lpstr>Niveles de CMMI</vt:lpstr>
      <vt:lpstr>Áreas de procesos de CMMI v1.1</vt:lpstr>
      <vt:lpstr>Áreas de procesos de CMMI v1.1</vt:lpstr>
      <vt:lpstr>CMMI 2.0 – Grupos de prácticas</vt:lpstr>
      <vt:lpstr>CMMI 2.0 – Doing</vt:lpstr>
      <vt:lpstr>CMMI 2.0 – Managing </vt:lpstr>
      <vt:lpstr>CMMI 2.0 – Enabling, Improving </vt:lpstr>
      <vt:lpstr>Certificación con ISO 9000 o CMMI</vt:lpstr>
      <vt:lpstr>Ventajas de la certificación</vt:lpstr>
      <vt:lpstr>Pasos para obtener una certificación</vt:lpstr>
      <vt:lpstr>Auditoría de certificación</vt:lpstr>
      <vt:lpstr>Dos áreas de crítica a los procesos rigurosos</vt:lpstr>
      <vt:lpstr>Presentación de PowerPoint</vt:lpstr>
      <vt:lpstr>Taller: Procesos Críticos</vt:lpstr>
      <vt:lpstr>Procesos críticos</vt:lpstr>
      <vt:lpstr>Taller de procesos críticos</vt:lpstr>
      <vt:lpstr>ANEXO: Gestión de Requisitos</vt:lpstr>
      <vt:lpstr>Gestión de Requisitos según CMMI</vt:lpstr>
      <vt:lpstr>Objetivos: Gestión de Requisitos</vt:lpstr>
      <vt:lpstr>Prácticas Específicas: Gestión de Requisitos</vt:lpstr>
      <vt:lpstr>Prácticas Genéricas (nivel 2)</vt:lpstr>
      <vt:lpstr>Actividades específicas en cada proyecto</vt:lpstr>
      <vt:lpstr>Plantilla de documento de requerimientos</vt:lpstr>
      <vt:lpstr>Plantilla de documento de requerimientos</vt:lpstr>
      <vt:lpstr>Referencias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Rigurosos de Gestión de Calidad</dc:title>
  <cp:lastModifiedBy>Pablo Straub</cp:lastModifiedBy>
  <cp:revision>80</cp:revision>
  <dcterms:modified xsi:type="dcterms:W3CDTF">2019-08-26T19:41:34Z</dcterms:modified>
</cp:coreProperties>
</file>