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693" r:id="rId2"/>
  </p:sldMasterIdLst>
  <p:notesMasterIdLst>
    <p:notesMasterId r:id="rId40"/>
  </p:notesMasterIdLst>
  <p:sldIdLst>
    <p:sldId id="256" r:id="rId3"/>
    <p:sldId id="293" r:id="rId4"/>
    <p:sldId id="309" r:id="rId5"/>
    <p:sldId id="287" r:id="rId6"/>
    <p:sldId id="288" r:id="rId7"/>
    <p:sldId id="289" r:id="rId8"/>
    <p:sldId id="290" r:id="rId9"/>
    <p:sldId id="291" r:id="rId10"/>
    <p:sldId id="292" r:id="rId11"/>
    <p:sldId id="319" r:id="rId12"/>
    <p:sldId id="299" r:id="rId13"/>
    <p:sldId id="380" r:id="rId14"/>
    <p:sldId id="517" r:id="rId15"/>
    <p:sldId id="518" r:id="rId16"/>
    <p:sldId id="403" r:id="rId17"/>
    <p:sldId id="300" r:id="rId18"/>
    <p:sldId id="301" r:id="rId19"/>
    <p:sldId id="302" r:id="rId20"/>
    <p:sldId id="323" r:id="rId21"/>
    <p:sldId id="304" r:id="rId22"/>
    <p:sldId id="306" r:id="rId23"/>
    <p:sldId id="314" r:id="rId24"/>
    <p:sldId id="294" r:id="rId25"/>
    <p:sldId id="295" r:id="rId26"/>
    <p:sldId id="296" r:id="rId27"/>
    <p:sldId id="297" r:id="rId28"/>
    <p:sldId id="298" r:id="rId29"/>
    <p:sldId id="322" r:id="rId30"/>
    <p:sldId id="258" r:id="rId31"/>
    <p:sldId id="316" r:id="rId32"/>
    <p:sldId id="282" r:id="rId33"/>
    <p:sldId id="283" r:id="rId34"/>
    <p:sldId id="315" r:id="rId35"/>
    <p:sldId id="321" r:id="rId36"/>
    <p:sldId id="284" r:id="rId37"/>
    <p:sldId id="285" r:id="rId38"/>
    <p:sldId id="286" r:id="rId3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0" autoAdjust="0"/>
    <p:restoredTop sz="81718" autoAdjust="0"/>
  </p:normalViewPr>
  <p:slideViewPr>
    <p:cSldViewPr>
      <p:cViewPr varScale="1">
        <p:scale>
          <a:sx n="130" d="100"/>
          <a:sy n="130" d="100"/>
        </p:scale>
        <p:origin x="1592" y="176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E1CD1-89D2-3B4E-B826-D04EDD1E98AA}" type="doc">
      <dgm:prSet loTypeId="urn:microsoft.com/office/officeart/2005/8/layout/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C0E4B69-DCA3-D649-AD7A-CFDD24160462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Identificar</a:t>
          </a:r>
        </a:p>
      </dgm:t>
    </dgm:pt>
    <dgm:pt modelId="{83BCA93B-AA9C-D54B-917B-4B17D181DEDC}" type="parTrans" cxnId="{5F8F35DF-8463-EE45-9956-053E6E1F9A4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859C4D24-D447-DD4E-9C1D-DFEF49FC201D}" type="sibTrans" cxnId="{5F8F35DF-8463-EE45-9956-053E6E1F9A48}">
      <dgm:prSet/>
      <dgm:spPr/>
      <dgm:t>
        <a:bodyPr/>
        <a:lstStyle/>
        <a:p>
          <a:endParaRPr lang="es-ES_tradnl" dirty="0">
            <a:latin typeface="Gill Sans MT" charset="0"/>
            <a:ea typeface="Gill Sans MT" charset="0"/>
            <a:cs typeface="Gill Sans MT" charset="0"/>
          </a:endParaRPr>
        </a:p>
      </dgm:t>
    </dgm:pt>
    <dgm:pt modelId="{175266EC-7870-204B-ABB1-FB90CB84C9B6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Proyecto</a:t>
          </a:r>
        </a:p>
      </dgm:t>
    </dgm:pt>
    <dgm:pt modelId="{03CABFFD-FDA9-9B42-8617-C4D2AC5BEE8C}" type="parTrans" cxnId="{8108EFC0-39A6-4E4F-BA84-BD45E744CC7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707932B-02C8-E343-B585-07D163FD5B11}" type="sibTrans" cxnId="{8108EFC0-39A6-4E4F-BA84-BD45E744CC7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6077EB4D-A951-9042-AB28-B4D259816B89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Priorizar</a:t>
          </a:r>
        </a:p>
      </dgm:t>
    </dgm:pt>
    <dgm:pt modelId="{540427F6-F32E-2248-98E9-9D7941523C86}" type="parTrans" cxnId="{C630F551-E516-3842-93D1-D7733092B06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9855C49-C21A-D24E-9A00-A859FCA2D574}" type="sibTrans" cxnId="{C630F551-E516-3842-93D1-D7733092B064}">
      <dgm:prSet/>
      <dgm:spPr/>
      <dgm:t>
        <a:bodyPr/>
        <a:lstStyle/>
        <a:p>
          <a:endParaRPr lang="es-ES_tradnl" dirty="0">
            <a:latin typeface="Gill Sans MT" charset="0"/>
            <a:ea typeface="Gill Sans MT" charset="0"/>
            <a:cs typeface="Gill Sans MT" charset="0"/>
          </a:endParaRPr>
        </a:p>
      </dgm:t>
    </dgm:pt>
    <dgm:pt modelId="{090E696B-A45F-6A42-834B-F667B364B631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Impacto</a:t>
          </a:r>
        </a:p>
      </dgm:t>
    </dgm:pt>
    <dgm:pt modelId="{0A35CE6C-A537-8947-B1D2-19B6D66F9206}" type="parTrans" cxnId="{990AB8C1-8F33-2142-9840-7A36A69B04A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92B7F8F-C5DC-744A-982D-301795324C6A}" type="sibTrans" cxnId="{990AB8C1-8F33-2142-9840-7A36A69B04A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43E30E81-E413-9444-AD09-547DB4B8DA6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Tratar</a:t>
          </a:r>
        </a:p>
      </dgm:t>
    </dgm:pt>
    <dgm:pt modelId="{A1122854-033A-D44B-916D-56350DB569D1}" type="parTrans" cxnId="{9F7EB04C-14B0-D64B-B671-156465FA2955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6D21BAB4-26C4-5E4C-A42B-EEC2C8303A58}" type="sibTrans" cxnId="{9F7EB04C-14B0-D64B-B671-156465FA2955}">
      <dgm:prSet/>
      <dgm:spPr/>
      <dgm:t>
        <a:bodyPr/>
        <a:lstStyle/>
        <a:p>
          <a:endParaRPr lang="es-ES_tradnl" dirty="0">
            <a:latin typeface="Gill Sans MT" charset="0"/>
            <a:ea typeface="Gill Sans MT" charset="0"/>
            <a:cs typeface="Gill Sans MT" charset="0"/>
          </a:endParaRPr>
        </a:p>
      </dgm:t>
    </dgm:pt>
    <dgm:pt modelId="{544C0820-9A16-EA4C-8366-2065FAC2E0D9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Evitar</a:t>
          </a:r>
        </a:p>
      </dgm:t>
    </dgm:pt>
    <dgm:pt modelId="{8787A1F4-D89B-8448-92F7-0B776BCC30CB}" type="parTrans" cxnId="{2C454F65-89C5-CB41-B121-D2442C170C1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387BB27D-54D5-C149-85BA-538786BF56B3}" type="sibTrans" cxnId="{2C454F65-89C5-CB41-B121-D2442C170C1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EE18475C-0EAE-9948-8F87-976D33FA7285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Monitorear</a:t>
          </a:r>
        </a:p>
      </dgm:t>
    </dgm:pt>
    <dgm:pt modelId="{1AC05997-2108-ED4C-B822-89CB4493737C}" type="parTrans" cxnId="{BBF82677-EDE2-284E-8338-ABF377E94B5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B0F53A31-3A18-2A45-ABBD-72DF743421E0}" type="sibTrans" cxnId="{BBF82677-EDE2-284E-8338-ABF377E94B5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04C9BAF8-D7D6-9848-9CE6-F8D829B5E0FD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Cerrar</a:t>
          </a:r>
        </a:p>
      </dgm:t>
    </dgm:pt>
    <dgm:pt modelId="{1B74699F-596A-7240-804D-BA65CE249BC9}" type="parTrans" cxnId="{C49FE097-FF90-6942-84E9-D424AACBE8E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7E03067F-4CC0-5746-BDCE-2D36B7A9FD6E}" type="sibTrans" cxnId="{C49FE097-FF90-6942-84E9-D424AACBE8E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C2AA63F3-5F35-4041-949E-033C99ED38E3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Riesgos usuales</a:t>
          </a:r>
        </a:p>
      </dgm:t>
    </dgm:pt>
    <dgm:pt modelId="{4F995FF8-236B-034C-9302-6922490B8375}" type="parTrans" cxnId="{1E9DDD94-56C4-CF49-86DA-BCDFC00D567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C263159E-D40E-7F41-9561-7D184CF11C75}" type="sibTrans" cxnId="{1E9DDD94-56C4-CF49-86DA-BCDFC00D567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D8BEC383-38E6-2F41-9378-881E8890B052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Probabilidad de ocurrencia</a:t>
          </a:r>
        </a:p>
      </dgm:t>
    </dgm:pt>
    <dgm:pt modelId="{911BE9F3-33C0-D64F-BD39-C99B76169882}" type="parTrans" cxnId="{6E59BE06-BE87-A64D-8914-FE3CFE3CBE0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1DA91A2-199B-9947-94D1-946772C7C6DB}" type="sibTrans" cxnId="{6E59BE06-BE87-A64D-8914-FE3CFE3CBE0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30944DE4-6D93-994D-92F3-C17D46C5BEB9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Reducir /mitigar</a:t>
          </a:r>
        </a:p>
      </dgm:t>
    </dgm:pt>
    <dgm:pt modelId="{BF456469-8595-BF4C-AD4A-1ADBC28BA7AA}" type="parTrans" cxnId="{8DCE3B45-3EDE-5C42-BB58-C0DA5376AAB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FF0DCCDC-30D9-474C-B374-3A0A10E2EFBC}" type="sibTrans" cxnId="{8DCE3B45-3EDE-5C42-BB58-C0DA5376AAB3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D69F15E1-25FF-6642-98A0-6A831EDA9FA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Compartir</a:t>
          </a:r>
        </a:p>
      </dgm:t>
    </dgm:pt>
    <dgm:pt modelId="{0A6AF777-7197-7F40-9804-B30A8634B448}" type="parTrans" cxnId="{D94349C3-CCCB-144E-8386-45AF89CE518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247D7281-1EE6-6044-A1D0-E6477D7E4110}" type="sibTrans" cxnId="{D94349C3-CCCB-144E-8386-45AF89CE5188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3F5A759-D7FD-5248-B52D-EE0CEDC7F65A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Aceptar</a:t>
          </a:r>
        </a:p>
      </dgm:t>
    </dgm:pt>
    <dgm:pt modelId="{265B2150-1EB3-4C42-A33D-A102B23179CD}" type="parTrans" cxnId="{BF19089A-AE6D-B84F-8D80-AA70F7694DF0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59EE2CF3-9977-AF4C-B360-51CC0E10ED32}" type="sibTrans" cxnId="{BF19089A-AE6D-B84F-8D80-AA70F7694DF0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B2312E9D-ACA4-3E41-B31F-D33328F7A8CA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Plan B</a:t>
          </a:r>
        </a:p>
      </dgm:t>
    </dgm:pt>
    <dgm:pt modelId="{464C9ECF-9C7E-D04A-95E0-57E8E7CE8BBF}" type="sibTrans" cxnId="{4731B723-DC49-864D-93FB-E488A21194A6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EC363966-24A0-294B-8131-63B745F600E0}" type="parTrans" cxnId="{4731B723-DC49-864D-93FB-E488A21194A6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99AA651-6728-A646-9C8D-894C85E1CBF0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Prevención</a:t>
          </a:r>
        </a:p>
      </dgm:t>
    </dgm:pt>
    <dgm:pt modelId="{E2B5CB95-EF8B-9649-AFBF-B42FE5169A3A}" type="sibTrans" cxnId="{BF23E595-167A-BB40-A880-065DCA7CD74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465C8177-04DE-E146-93AE-8D2382CEB6F0}" type="parTrans" cxnId="{BF23E595-167A-BB40-A880-065DCA7CD74F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308D498D-E959-B446-9BC2-B6129C01FA57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Evaluar</a:t>
          </a:r>
        </a:p>
      </dgm:t>
    </dgm:pt>
    <dgm:pt modelId="{4B7017A3-9BE1-024D-8CCE-2244B248BEDF}" type="parTrans" cxnId="{E1FC396C-F047-2046-86A6-B2CD153F594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AA955B92-6651-1643-945A-844B255940C6}" type="sibTrans" cxnId="{E1FC396C-F047-2046-86A6-B2CD153F5949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6B4D0B02-D62D-8845-A64E-8C33D2E62F13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Agregar</a:t>
          </a:r>
        </a:p>
      </dgm:t>
    </dgm:pt>
    <dgm:pt modelId="{09269101-EE2E-A144-8A6F-4CE187A2D8C0}" type="parTrans" cxnId="{4A7876BE-2051-9E45-919D-99601D815BD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45611884-77BE-5549-AB2E-72531941EF8F}" type="sibTrans" cxnId="{4A7876BE-2051-9E45-919D-99601D815BD4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20EAA759-D1EE-254B-8FCA-EB48A029017F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No sucederán</a:t>
          </a:r>
        </a:p>
      </dgm:t>
    </dgm:pt>
    <dgm:pt modelId="{52DCBF73-9674-8B46-ABE5-211C589CEF2A}" type="parTrans" cxnId="{D17B0C89-7858-7B46-B20E-25AF9FC6599E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2686E8D4-D82A-E344-90E8-D24C7C7092BA}" type="sibTrans" cxnId="{D17B0C89-7858-7B46-B20E-25AF9FC6599E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8DC95A69-1904-6D44-9B0E-5ED04C86E55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Son un problema</a:t>
          </a:r>
        </a:p>
      </dgm:t>
    </dgm:pt>
    <dgm:pt modelId="{C58BAAC6-9BA9-4E45-B1A6-BF5A408C22DF}" type="parTrans" cxnId="{4BA07D4E-94CE-0748-9861-F2C9F514D81C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0674625-3B42-074F-9DFE-833F8AA042F2}" type="sibTrans" cxnId="{4BA07D4E-94CE-0748-9861-F2C9F514D81C}">
      <dgm:prSet/>
      <dgm:spPr/>
      <dgm:t>
        <a:bodyPr/>
        <a:lstStyle/>
        <a:p>
          <a:endParaRPr lang="es-ES_tradnl">
            <a:latin typeface="Gill Sans MT" charset="0"/>
            <a:ea typeface="Gill Sans MT" charset="0"/>
            <a:cs typeface="Gill Sans MT" charset="0"/>
          </a:endParaRPr>
        </a:p>
      </dgm:t>
    </dgm:pt>
    <dgm:pt modelId="{1E23AF77-5959-CE43-8B7D-A891DB3F28C8}">
      <dgm:prSet phldrT="[Texto]"/>
      <dgm:spPr/>
      <dgm:t>
        <a:bodyPr/>
        <a:lstStyle/>
        <a:p>
          <a:r>
            <a:rPr lang="es-ES_tradnl" dirty="0">
              <a:latin typeface="Gill Sans MT" charset="0"/>
              <a:ea typeface="Gill Sans MT" charset="0"/>
              <a:cs typeface="Gill Sans MT" charset="0"/>
            </a:rPr>
            <a:t>Lluvia de ideas</a:t>
          </a:r>
        </a:p>
      </dgm:t>
    </dgm:pt>
    <dgm:pt modelId="{F0E03D8F-08CC-1343-B16C-47C816E22235}" type="parTrans" cxnId="{1774AA20-5D61-1F41-B38E-9ADCCDDCB618}">
      <dgm:prSet/>
      <dgm:spPr/>
      <dgm:t>
        <a:bodyPr/>
        <a:lstStyle/>
        <a:p>
          <a:endParaRPr lang="es-ES_tradnl"/>
        </a:p>
      </dgm:t>
    </dgm:pt>
    <dgm:pt modelId="{4693EF99-87CA-9F48-B739-D222D94D3789}" type="sibTrans" cxnId="{1774AA20-5D61-1F41-B38E-9ADCCDDCB618}">
      <dgm:prSet/>
      <dgm:spPr/>
      <dgm:t>
        <a:bodyPr/>
        <a:lstStyle/>
        <a:p>
          <a:endParaRPr lang="es-ES_tradnl"/>
        </a:p>
      </dgm:t>
    </dgm:pt>
    <dgm:pt modelId="{7E6AC0B8-D86C-1A45-948A-8280F9D44C01}" type="pres">
      <dgm:prSet presAssocID="{A79E1CD1-89D2-3B4E-B826-D04EDD1E98AA}" presName="linearFlow" presStyleCnt="0">
        <dgm:presLayoutVars>
          <dgm:dir/>
          <dgm:animLvl val="lvl"/>
          <dgm:resizeHandles val="exact"/>
        </dgm:presLayoutVars>
      </dgm:prSet>
      <dgm:spPr/>
    </dgm:pt>
    <dgm:pt modelId="{412A20E5-6F3D-A447-B3EC-7990A3B51475}" type="pres">
      <dgm:prSet presAssocID="{2C0E4B69-DCA3-D649-AD7A-CFDD24160462}" presName="composite" presStyleCnt="0"/>
      <dgm:spPr/>
    </dgm:pt>
    <dgm:pt modelId="{6F91A6BC-30C7-1246-8565-BFC51FE37859}" type="pres">
      <dgm:prSet presAssocID="{2C0E4B69-DCA3-D649-AD7A-CFDD2416046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F6CD42F-12CF-E947-ADB9-DC327A884D71}" type="pres">
      <dgm:prSet presAssocID="{2C0E4B69-DCA3-D649-AD7A-CFDD24160462}" presName="parSh" presStyleLbl="node1" presStyleIdx="0" presStyleCnt="4"/>
      <dgm:spPr/>
    </dgm:pt>
    <dgm:pt modelId="{6C79A66A-2384-5345-9E7E-65A0B610C8AD}" type="pres">
      <dgm:prSet presAssocID="{2C0E4B69-DCA3-D649-AD7A-CFDD24160462}" presName="desTx" presStyleLbl="fgAcc1" presStyleIdx="0" presStyleCnt="4">
        <dgm:presLayoutVars>
          <dgm:bulletEnabled val="1"/>
        </dgm:presLayoutVars>
      </dgm:prSet>
      <dgm:spPr/>
    </dgm:pt>
    <dgm:pt modelId="{F0ED9C3A-218F-8D4D-B934-92991F95406C}" type="pres">
      <dgm:prSet presAssocID="{859C4D24-D447-DD4E-9C1D-DFEF49FC201D}" presName="sibTrans" presStyleLbl="sibTrans2D1" presStyleIdx="0" presStyleCnt="3"/>
      <dgm:spPr/>
    </dgm:pt>
    <dgm:pt modelId="{2FD259C1-C9FA-8849-AF57-05E0B8017BAA}" type="pres">
      <dgm:prSet presAssocID="{859C4D24-D447-DD4E-9C1D-DFEF49FC201D}" presName="connTx" presStyleLbl="sibTrans2D1" presStyleIdx="0" presStyleCnt="3"/>
      <dgm:spPr/>
    </dgm:pt>
    <dgm:pt modelId="{0CBE3AA4-7BED-3C42-BC1F-7D277C88FECD}" type="pres">
      <dgm:prSet presAssocID="{6077EB4D-A951-9042-AB28-B4D259816B89}" presName="composite" presStyleCnt="0"/>
      <dgm:spPr/>
    </dgm:pt>
    <dgm:pt modelId="{907952E1-649A-E941-8D32-C62032AE873D}" type="pres">
      <dgm:prSet presAssocID="{6077EB4D-A951-9042-AB28-B4D259816B8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6EB101-A528-4842-8488-17927F3FC785}" type="pres">
      <dgm:prSet presAssocID="{6077EB4D-A951-9042-AB28-B4D259816B89}" presName="parSh" presStyleLbl="node1" presStyleIdx="1" presStyleCnt="4"/>
      <dgm:spPr/>
    </dgm:pt>
    <dgm:pt modelId="{C41A694E-489E-A442-9C7C-969726A5012E}" type="pres">
      <dgm:prSet presAssocID="{6077EB4D-A951-9042-AB28-B4D259816B89}" presName="desTx" presStyleLbl="fgAcc1" presStyleIdx="1" presStyleCnt="4">
        <dgm:presLayoutVars>
          <dgm:bulletEnabled val="1"/>
        </dgm:presLayoutVars>
      </dgm:prSet>
      <dgm:spPr/>
    </dgm:pt>
    <dgm:pt modelId="{BC79A265-1BC9-9448-A1A7-1DCBB8045A28}" type="pres">
      <dgm:prSet presAssocID="{A9855C49-C21A-D24E-9A00-A859FCA2D574}" presName="sibTrans" presStyleLbl="sibTrans2D1" presStyleIdx="1" presStyleCnt="3"/>
      <dgm:spPr/>
    </dgm:pt>
    <dgm:pt modelId="{0753DDAF-ED81-D14C-90A9-40C8CD323425}" type="pres">
      <dgm:prSet presAssocID="{A9855C49-C21A-D24E-9A00-A859FCA2D574}" presName="connTx" presStyleLbl="sibTrans2D1" presStyleIdx="1" presStyleCnt="3"/>
      <dgm:spPr/>
    </dgm:pt>
    <dgm:pt modelId="{576C65AA-D8F1-CB48-A37B-A1379844165A}" type="pres">
      <dgm:prSet presAssocID="{43E30E81-E413-9444-AD09-547DB4B8DA68}" presName="composite" presStyleCnt="0"/>
      <dgm:spPr/>
    </dgm:pt>
    <dgm:pt modelId="{F5441E4B-F7F6-DA43-9B73-7DB151CC9864}" type="pres">
      <dgm:prSet presAssocID="{43E30E81-E413-9444-AD09-547DB4B8DA68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12E380E-51AA-E441-B0C5-EB95CB4FEC53}" type="pres">
      <dgm:prSet presAssocID="{43E30E81-E413-9444-AD09-547DB4B8DA68}" presName="parSh" presStyleLbl="node1" presStyleIdx="2" presStyleCnt="4"/>
      <dgm:spPr/>
    </dgm:pt>
    <dgm:pt modelId="{CFB7B314-F017-DB4D-A416-DBA44B535A87}" type="pres">
      <dgm:prSet presAssocID="{43E30E81-E413-9444-AD09-547DB4B8DA68}" presName="desTx" presStyleLbl="fgAcc1" presStyleIdx="2" presStyleCnt="4" custLinFactNeighborX="2190" custLinFactNeighborY="-814">
        <dgm:presLayoutVars>
          <dgm:bulletEnabled val="1"/>
        </dgm:presLayoutVars>
      </dgm:prSet>
      <dgm:spPr/>
    </dgm:pt>
    <dgm:pt modelId="{9004548D-CDCA-5C4A-B713-6D4F5ECE457E}" type="pres">
      <dgm:prSet presAssocID="{6D21BAB4-26C4-5E4C-A42B-EEC2C8303A58}" presName="sibTrans" presStyleLbl="sibTrans2D1" presStyleIdx="2" presStyleCnt="3"/>
      <dgm:spPr/>
    </dgm:pt>
    <dgm:pt modelId="{E4EAF284-07C5-8341-A527-2835AE746594}" type="pres">
      <dgm:prSet presAssocID="{6D21BAB4-26C4-5E4C-A42B-EEC2C8303A58}" presName="connTx" presStyleLbl="sibTrans2D1" presStyleIdx="2" presStyleCnt="3"/>
      <dgm:spPr/>
    </dgm:pt>
    <dgm:pt modelId="{79E35429-B2D8-2040-8FD1-ADC51D5E9FD7}" type="pres">
      <dgm:prSet presAssocID="{EE18475C-0EAE-9948-8F87-976D33FA7285}" presName="composite" presStyleCnt="0"/>
      <dgm:spPr/>
    </dgm:pt>
    <dgm:pt modelId="{CC23F836-19C8-964F-8257-11A28F5E66B9}" type="pres">
      <dgm:prSet presAssocID="{EE18475C-0EAE-9948-8F87-976D33FA728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A7239A7-1E90-C74B-9109-7680F4650A5C}" type="pres">
      <dgm:prSet presAssocID="{EE18475C-0EAE-9948-8F87-976D33FA7285}" presName="parSh" presStyleLbl="node1" presStyleIdx="3" presStyleCnt="4"/>
      <dgm:spPr/>
    </dgm:pt>
    <dgm:pt modelId="{C2E85CAF-5C8E-C64A-A26E-D969E9AA9BF9}" type="pres">
      <dgm:prSet presAssocID="{EE18475C-0EAE-9948-8F87-976D33FA7285}" presName="desTx" presStyleLbl="fgAcc1" presStyleIdx="3" presStyleCnt="4">
        <dgm:presLayoutVars>
          <dgm:bulletEnabled val="1"/>
        </dgm:presLayoutVars>
      </dgm:prSet>
      <dgm:spPr/>
    </dgm:pt>
  </dgm:ptLst>
  <dgm:cxnLst>
    <dgm:cxn modelId="{4B33C102-24AB-874C-AC09-24E95097B0D7}" type="presOf" srcId="{EE18475C-0EAE-9948-8F87-976D33FA7285}" destId="{CC23F836-19C8-964F-8257-11A28F5E66B9}" srcOrd="0" destOrd="0" presId="urn:microsoft.com/office/officeart/2005/8/layout/process3"/>
    <dgm:cxn modelId="{6E59BE06-BE87-A64D-8914-FE3CFE3CBE0F}" srcId="{6077EB4D-A951-9042-AB28-B4D259816B89}" destId="{D8BEC383-38E6-2F41-9378-881E8890B052}" srcOrd="1" destOrd="0" parTransId="{911BE9F3-33C0-D64F-BD39-C99B76169882}" sibTransId="{A1DA91A2-199B-9947-94D1-946772C7C6DB}"/>
    <dgm:cxn modelId="{E35AEB11-0FE9-4745-B403-6D67A34C25D4}" type="presOf" srcId="{1E23AF77-5959-CE43-8B7D-A891DB3F28C8}" destId="{6C79A66A-2384-5345-9E7E-65A0B610C8AD}" srcOrd="0" destOrd="1" presId="urn:microsoft.com/office/officeart/2005/8/layout/process3"/>
    <dgm:cxn modelId="{8BE12D17-E3A4-5244-8069-C45A05535692}" type="presOf" srcId="{308D498D-E959-B446-9BC2-B6129C01FA57}" destId="{C2E85CAF-5C8E-C64A-A26E-D969E9AA9BF9}" srcOrd="0" destOrd="0" presId="urn:microsoft.com/office/officeart/2005/8/layout/process3"/>
    <dgm:cxn modelId="{3FFDC417-7D3F-264B-9167-F7F25BE74533}" type="presOf" srcId="{175266EC-7870-204B-ABB1-FB90CB84C9B6}" destId="{6C79A66A-2384-5345-9E7E-65A0B610C8AD}" srcOrd="0" destOrd="0" presId="urn:microsoft.com/office/officeart/2005/8/layout/process3"/>
    <dgm:cxn modelId="{A1EF151F-A896-5043-AEDD-A453C2B6172F}" type="presOf" srcId="{43E30E81-E413-9444-AD09-547DB4B8DA68}" destId="{F5441E4B-F7F6-DA43-9B73-7DB151CC9864}" srcOrd="0" destOrd="0" presId="urn:microsoft.com/office/officeart/2005/8/layout/process3"/>
    <dgm:cxn modelId="{1774AA20-5D61-1F41-B38E-9ADCCDDCB618}" srcId="{2C0E4B69-DCA3-D649-AD7A-CFDD24160462}" destId="{1E23AF77-5959-CE43-8B7D-A891DB3F28C8}" srcOrd="1" destOrd="0" parTransId="{F0E03D8F-08CC-1343-B16C-47C816E22235}" sibTransId="{4693EF99-87CA-9F48-B739-D222D94D3789}"/>
    <dgm:cxn modelId="{0D4B4223-AE9A-6C4B-BB8C-A3CF58B63919}" type="presOf" srcId="{859C4D24-D447-DD4E-9C1D-DFEF49FC201D}" destId="{F0ED9C3A-218F-8D4D-B934-92991F95406C}" srcOrd="0" destOrd="0" presId="urn:microsoft.com/office/officeart/2005/8/layout/process3"/>
    <dgm:cxn modelId="{4731B723-DC49-864D-93FB-E488A21194A6}" srcId="{30944DE4-6D93-994D-92F3-C17D46C5BEB9}" destId="{B2312E9D-ACA4-3E41-B31F-D33328F7A8CA}" srcOrd="1" destOrd="0" parTransId="{EC363966-24A0-294B-8131-63B745F600E0}" sibTransId="{464C9ECF-9C7E-D04A-95E0-57E8E7CE8BBF}"/>
    <dgm:cxn modelId="{5CDAE327-309D-0A4C-95F4-7AFB206F4CBC}" type="presOf" srcId="{D69F15E1-25FF-6642-98A0-6A831EDA9FA8}" destId="{CFB7B314-F017-DB4D-A416-DBA44B535A87}" srcOrd="0" destOrd="4" presId="urn:microsoft.com/office/officeart/2005/8/layout/process3"/>
    <dgm:cxn modelId="{D1F5702C-1F4E-5342-A0AB-F41A4D07D721}" type="presOf" srcId="{C2AA63F3-5F35-4041-949E-033C99ED38E3}" destId="{6C79A66A-2384-5345-9E7E-65A0B610C8AD}" srcOrd="0" destOrd="2" presId="urn:microsoft.com/office/officeart/2005/8/layout/process3"/>
    <dgm:cxn modelId="{78A73730-0F71-5E48-A632-E26009CFB296}" type="presOf" srcId="{859C4D24-D447-DD4E-9C1D-DFEF49FC201D}" destId="{2FD259C1-C9FA-8849-AF57-05E0B8017BAA}" srcOrd="1" destOrd="0" presId="urn:microsoft.com/office/officeart/2005/8/layout/process3"/>
    <dgm:cxn modelId="{8DCE3B45-3EDE-5C42-BB58-C0DA5376AAB3}" srcId="{43E30E81-E413-9444-AD09-547DB4B8DA68}" destId="{30944DE4-6D93-994D-92F3-C17D46C5BEB9}" srcOrd="1" destOrd="0" parTransId="{BF456469-8595-BF4C-AD4A-1ADBC28BA7AA}" sibTransId="{FF0DCCDC-30D9-474C-B374-3A0A10E2EFBC}"/>
    <dgm:cxn modelId="{9F7EB04C-14B0-D64B-B671-156465FA2955}" srcId="{A79E1CD1-89D2-3B4E-B826-D04EDD1E98AA}" destId="{43E30E81-E413-9444-AD09-547DB4B8DA68}" srcOrd="2" destOrd="0" parTransId="{A1122854-033A-D44B-916D-56350DB569D1}" sibTransId="{6D21BAB4-26C4-5E4C-A42B-EEC2C8303A58}"/>
    <dgm:cxn modelId="{4BA07D4E-94CE-0748-9861-F2C9F514D81C}" srcId="{04C9BAF8-D7D6-9848-9CE6-F8D829B5E0FD}" destId="{8DC95A69-1904-6D44-9B0E-5ED04C86E558}" srcOrd="1" destOrd="0" parTransId="{C58BAAC6-9BA9-4E45-B1A6-BF5A408C22DF}" sibTransId="{10674625-3B42-074F-9DFE-833F8AA042F2}"/>
    <dgm:cxn modelId="{C630F551-E516-3842-93D1-D7733092B064}" srcId="{A79E1CD1-89D2-3B4E-B826-D04EDD1E98AA}" destId="{6077EB4D-A951-9042-AB28-B4D259816B89}" srcOrd="1" destOrd="0" parTransId="{540427F6-F32E-2248-98E9-9D7941523C86}" sibTransId="{A9855C49-C21A-D24E-9A00-A859FCA2D574}"/>
    <dgm:cxn modelId="{21795962-5A35-DF4E-804E-F8BE5C36F835}" type="presOf" srcId="{30944DE4-6D93-994D-92F3-C17D46C5BEB9}" destId="{CFB7B314-F017-DB4D-A416-DBA44B535A87}" srcOrd="0" destOrd="1" presId="urn:microsoft.com/office/officeart/2005/8/layout/process3"/>
    <dgm:cxn modelId="{2C454F65-89C5-CB41-B121-D2442C170C14}" srcId="{43E30E81-E413-9444-AD09-547DB4B8DA68}" destId="{544C0820-9A16-EA4C-8366-2065FAC2E0D9}" srcOrd="0" destOrd="0" parTransId="{8787A1F4-D89B-8448-92F7-0B776BCC30CB}" sibTransId="{387BB27D-54D5-C149-85BA-538786BF56B3}"/>
    <dgm:cxn modelId="{E1FC396C-F047-2046-86A6-B2CD153F5949}" srcId="{EE18475C-0EAE-9948-8F87-976D33FA7285}" destId="{308D498D-E959-B446-9BC2-B6129C01FA57}" srcOrd="0" destOrd="0" parTransId="{4B7017A3-9BE1-024D-8CCE-2244B248BEDF}" sibTransId="{AA955B92-6651-1643-945A-844B255940C6}"/>
    <dgm:cxn modelId="{BBF82677-EDE2-284E-8338-ABF377E94B5F}" srcId="{A79E1CD1-89D2-3B4E-B826-D04EDD1E98AA}" destId="{EE18475C-0EAE-9948-8F87-976D33FA7285}" srcOrd="3" destOrd="0" parTransId="{1AC05997-2108-ED4C-B822-89CB4493737C}" sibTransId="{B0F53A31-3A18-2A45-ABBD-72DF743421E0}"/>
    <dgm:cxn modelId="{8E857E78-7695-5243-9200-398DD3878A23}" type="presOf" srcId="{090E696B-A45F-6A42-834B-F667B364B631}" destId="{C41A694E-489E-A442-9C7C-969726A5012E}" srcOrd="0" destOrd="0" presId="urn:microsoft.com/office/officeart/2005/8/layout/process3"/>
    <dgm:cxn modelId="{DA39DA7B-7447-B447-AC82-25AFB4590C56}" type="presOf" srcId="{04C9BAF8-D7D6-9848-9CE6-F8D829B5E0FD}" destId="{C2E85CAF-5C8E-C64A-A26E-D969E9AA9BF9}" srcOrd="0" destOrd="2" presId="urn:microsoft.com/office/officeart/2005/8/layout/process3"/>
    <dgm:cxn modelId="{1DB69A83-8D75-1743-AED7-69D95900C85D}" type="presOf" srcId="{A3F5A759-D7FD-5248-B52D-EE0CEDC7F65A}" destId="{CFB7B314-F017-DB4D-A416-DBA44B535A87}" srcOrd="0" destOrd="5" presId="urn:microsoft.com/office/officeart/2005/8/layout/process3"/>
    <dgm:cxn modelId="{D17B0C89-7858-7B46-B20E-25AF9FC6599E}" srcId="{04C9BAF8-D7D6-9848-9CE6-F8D829B5E0FD}" destId="{20EAA759-D1EE-254B-8FCA-EB48A029017F}" srcOrd="0" destOrd="0" parTransId="{52DCBF73-9674-8B46-ABE5-211C589CEF2A}" sibTransId="{2686E8D4-D82A-E344-90E8-D24C7C7092BA}"/>
    <dgm:cxn modelId="{E7C8218E-AA18-4F49-967C-180C71B8538D}" type="presOf" srcId="{EE18475C-0EAE-9948-8F87-976D33FA7285}" destId="{4A7239A7-1E90-C74B-9109-7680F4650A5C}" srcOrd="1" destOrd="0" presId="urn:microsoft.com/office/officeart/2005/8/layout/process3"/>
    <dgm:cxn modelId="{2117A98F-F298-FB40-9B33-75A86B2CA565}" type="presOf" srcId="{6D21BAB4-26C4-5E4C-A42B-EEC2C8303A58}" destId="{E4EAF284-07C5-8341-A527-2835AE746594}" srcOrd="1" destOrd="0" presId="urn:microsoft.com/office/officeart/2005/8/layout/process3"/>
    <dgm:cxn modelId="{24FC8E92-EC71-BE4D-804C-890F78CBB6B6}" type="presOf" srcId="{6077EB4D-A951-9042-AB28-B4D259816B89}" destId="{2E6EB101-A528-4842-8488-17927F3FC785}" srcOrd="1" destOrd="0" presId="urn:microsoft.com/office/officeart/2005/8/layout/process3"/>
    <dgm:cxn modelId="{1E9DDD94-56C4-CF49-86DA-BCDFC00D567F}" srcId="{2C0E4B69-DCA3-D649-AD7A-CFDD24160462}" destId="{C2AA63F3-5F35-4041-949E-033C99ED38E3}" srcOrd="2" destOrd="0" parTransId="{4F995FF8-236B-034C-9302-6922490B8375}" sibTransId="{C263159E-D40E-7F41-9561-7D184CF11C75}"/>
    <dgm:cxn modelId="{BF23E595-167A-BB40-A880-065DCA7CD74F}" srcId="{30944DE4-6D93-994D-92F3-C17D46C5BEB9}" destId="{199AA651-6728-A646-9C8D-894C85E1CBF0}" srcOrd="0" destOrd="0" parTransId="{465C8177-04DE-E146-93AE-8D2382CEB6F0}" sibTransId="{E2B5CB95-EF8B-9649-AFBF-B42FE5169A3A}"/>
    <dgm:cxn modelId="{A9A40596-062F-3842-A855-FEECA99895BE}" type="presOf" srcId="{2C0E4B69-DCA3-D649-AD7A-CFDD24160462}" destId="{0F6CD42F-12CF-E947-ADB9-DC327A884D71}" srcOrd="1" destOrd="0" presId="urn:microsoft.com/office/officeart/2005/8/layout/process3"/>
    <dgm:cxn modelId="{C49FE097-FF90-6942-84E9-D424AACBE8E9}" srcId="{EE18475C-0EAE-9948-8F87-976D33FA7285}" destId="{04C9BAF8-D7D6-9848-9CE6-F8D829B5E0FD}" srcOrd="2" destOrd="0" parTransId="{1B74699F-596A-7240-804D-BA65CE249BC9}" sibTransId="{7E03067F-4CC0-5746-BDCE-2D36B7A9FD6E}"/>
    <dgm:cxn modelId="{5176EF99-E6DF-0E47-A954-30E88FD84E90}" type="presOf" srcId="{6077EB4D-A951-9042-AB28-B4D259816B89}" destId="{907952E1-649A-E941-8D32-C62032AE873D}" srcOrd="0" destOrd="0" presId="urn:microsoft.com/office/officeart/2005/8/layout/process3"/>
    <dgm:cxn modelId="{BF19089A-AE6D-B84F-8D80-AA70F7694DF0}" srcId="{43E30E81-E413-9444-AD09-547DB4B8DA68}" destId="{A3F5A759-D7FD-5248-B52D-EE0CEDC7F65A}" srcOrd="3" destOrd="0" parTransId="{265B2150-1EB3-4C42-A33D-A102B23179CD}" sibTransId="{59EE2CF3-9977-AF4C-B360-51CC0E10ED32}"/>
    <dgm:cxn modelId="{C58C069F-4DAE-F840-A4AB-1393B3FCDD94}" type="presOf" srcId="{199AA651-6728-A646-9C8D-894C85E1CBF0}" destId="{CFB7B314-F017-DB4D-A416-DBA44B535A87}" srcOrd="0" destOrd="2" presId="urn:microsoft.com/office/officeart/2005/8/layout/process3"/>
    <dgm:cxn modelId="{32A419A7-6896-FE41-82DD-F9F7060345AC}" type="presOf" srcId="{A79E1CD1-89D2-3B4E-B826-D04EDD1E98AA}" destId="{7E6AC0B8-D86C-1A45-948A-8280F9D44C01}" srcOrd="0" destOrd="0" presId="urn:microsoft.com/office/officeart/2005/8/layout/process3"/>
    <dgm:cxn modelId="{748BA9A9-9DC7-1940-918C-BAAA51C73847}" type="presOf" srcId="{8DC95A69-1904-6D44-9B0E-5ED04C86E558}" destId="{C2E85CAF-5C8E-C64A-A26E-D969E9AA9BF9}" srcOrd="0" destOrd="4" presId="urn:microsoft.com/office/officeart/2005/8/layout/process3"/>
    <dgm:cxn modelId="{5FB2F3B3-7B77-0A4F-8384-C3164BB28116}" type="presOf" srcId="{2C0E4B69-DCA3-D649-AD7A-CFDD24160462}" destId="{6F91A6BC-30C7-1246-8565-BFC51FE37859}" srcOrd="0" destOrd="0" presId="urn:microsoft.com/office/officeart/2005/8/layout/process3"/>
    <dgm:cxn modelId="{20ADA3B7-6FA2-154B-AEE0-8431E57F9958}" type="presOf" srcId="{D8BEC383-38E6-2F41-9378-881E8890B052}" destId="{C41A694E-489E-A442-9C7C-969726A5012E}" srcOrd="0" destOrd="1" presId="urn:microsoft.com/office/officeart/2005/8/layout/process3"/>
    <dgm:cxn modelId="{D949E9B9-4773-3E4B-AF97-D11231CA72B4}" type="presOf" srcId="{6B4D0B02-D62D-8845-A64E-8C33D2E62F13}" destId="{C2E85CAF-5C8E-C64A-A26E-D969E9AA9BF9}" srcOrd="0" destOrd="1" presId="urn:microsoft.com/office/officeart/2005/8/layout/process3"/>
    <dgm:cxn modelId="{4A7876BE-2051-9E45-919D-99601D815BD4}" srcId="{EE18475C-0EAE-9948-8F87-976D33FA7285}" destId="{6B4D0B02-D62D-8845-A64E-8C33D2E62F13}" srcOrd="1" destOrd="0" parTransId="{09269101-EE2E-A144-8A6F-4CE187A2D8C0}" sibTransId="{45611884-77BE-5549-AB2E-72531941EF8F}"/>
    <dgm:cxn modelId="{8108EFC0-39A6-4E4F-BA84-BD45E744CC73}" srcId="{2C0E4B69-DCA3-D649-AD7A-CFDD24160462}" destId="{175266EC-7870-204B-ABB1-FB90CB84C9B6}" srcOrd="0" destOrd="0" parTransId="{03CABFFD-FDA9-9B42-8617-C4D2AC5BEE8C}" sibTransId="{F707932B-02C8-E343-B585-07D163FD5B11}"/>
    <dgm:cxn modelId="{990AB8C1-8F33-2142-9840-7A36A69B04A5}" srcId="{6077EB4D-A951-9042-AB28-B4D259816B89}" destId="{090E696B-A45F-6A42-834B-F667B364B631}" srcOrd="0" destOrd="0" parTransId="{0A35CE6C-A537-8947-B1D2-19B6D66F9206}" sibTransId="{F92B7F8F-C5DC-744A-982D-301795324C6A}"/>
    <dgm:cxn modelId="{D94349C3-CCCB-144E-8386-45AF89CE5188}" srcId="{43E30E81-E413-9444-AD09-547DB4B8DA68}" destId="{D69F15E1-25FF-6642-98A0-6A831EDA9FA8}" srcOrd="2" destOrd="0" parTransId="{0A6AF777-7197-7F40-9804-B30A8634B448}" sibTransId="{247D7281-1EE6-6044-A1D0-E6477D7E4110}"/>
    <dgm:cxn modelId="{9FD8C0D1-FF29-5048-8737-D211E49D70CF}" type="presOf" srcId="{544C0820-9A16-EA4C-8366-2065FAC2E0D9}" destId="{CFB7B314-F017-DB4D-A416-DBA44B535A87}" srcOrd="0" destOrd="0" presId="urn:microsoft.com/office/officeart/2005/8/layout/process3"/>
    <dgm:cxn modelId="{8E7BA1D7-4018-324A-8B29-A0781449A328}" type="presOf" srcId="{A9855C49-C21A-D24E-9A00-A859FCA2D574}" destId="{0753DDAF-ED81-D14C-90A9-40C8CD323425}" srcOrd="1" destOrd="0" presId="urn:microsoft.com/office/officeart/2005/8/layout/process3"/>
    <dgm:cxn modelId="{CBD8F4DD-D46B-4847-940B-8936B5DB26B8}" type="presOf" srcId="{A9855C49-C21A-D24E-9A00-A859FCA2D574}" destId="{BC79A265-1BC9-9448-A1A7-1DCBB8045A28}" srcOrd="0" destOrd="0" presId="urn:microsoft.com/office/officeart/2005/8/layout/process3"/>
    <dgm:cxn modelId="{5F8F35DF-8463-EE45-9956-053E6E1F9A48}" srcId="{A79E1CD1-89D2-3B4E-B826-D04EDD1E98AA}" destId="{2C0E4B69-DCA3-D649-AD7A-CFDD24160462}" srcOrd="0" destOrd="0" parTransId="{83BCA93B-AA9C-D54B-917B-4B17D181DEDC}" sibTransId="{859C4D24-D447-DD4E-9C1D-DFEF49FC201D}"/>
    <dgm:cxn modelId="{83D629E3-F338-DC49-B656-F3EC5A8081B1}" type="presOf" srcId="{6D21BAB4-26C4-5E4C-A42B-EEC2C8303A58}" destId="{9004548D-CDCA-5C4A-B713-6D4F5ECE457E}" srcOrd="0" destOrd="0" presId="urn:microsoft.com/office/officeart/2005/8/layout/process3"/>
    <dgm:cxn modelId="{6D759EF0-3901-9344-896A-281CC88FD473}" type="presOf" srcId="{20EAA759-D1EE-254B-8FCA-EB48A029017F}" destId="{C2E85CAF-5C8E-C64A-A26E-D969E9AA9BF9}" srcOrd="0" destOrd="3" presId="urn:microsoft.com/office/officeart/2005/8/layout/process3"/>
    <dgm:cxn modelId="{57BC28F8-5B4A-AB49-B522-AE0D428BF519}" type="presOf" srcId="{B2312E9D-ACA4-3E41-B31F-D33328F7A8CA}" destId="{CFB7B314-F017-DB4D-A416-DBA44B535A87}" srcOrd="0" destOrd="3" presId="urn:microsoft.com/office/officeart/2005/8/layout/process3"/>
    <dgm:cxn modelId="{4A0644FA-ABB4-6947-9CB6-07BE86D3D70A}" type="presOf" srcId="{43E30E81-E413-9444-AD09-547DB4B8DA68}" destId="{312E380E-51AA-E441-B0C5-EB95CB4FEC53}" srcOrd="1" destOrd="0" presId="urn:microsoft.com/office/officeart/2005/8/layout/process3"/>
    <dgm:cxn modelId="{3A0ABCD0-585B-044B-A870-7CEF19195A40}" type="presParOf" srcId="{7E6AC0B8-D86C-1A45-948A-8280F9D44C01}" destId="{412A20E5-6F3D-A447-B3EC-7990A3B51475}" srcOrd="0" destOrd="0" presId="urn:microsoft.com/office/officeart/2005/8/layout/process3"/>
    <dgm:cxn modelId="{6EF329E6-BD0E-6647-8B15-C677FE20E001}" type="presParOf" srcId="{412A20E5-6F3D-A447-B3EC-7990A3B51475}" destId="{6F91A6BC-30C7-1246-8565-BFC51FE37859}" srcOrd="0" destOrd="0" presId="urn:microsoft.com/office/officeart/2005/8/layout/process3"/>
    <dgm:cxn modelId="{BC8A9984-28E7-964A-9065-9DE6AE07AB97}" type="presParOf" srcId="{412A20E5-6F3D-A447-B3EC-7990A3B51475}" destId="{0F6CD42F-12CF-E947-ADB9-DC327A884D71}" srcOrd="1" destOrd="0" presId="urn:microsoft.com/office/officeart/2005/8/layout/process3"/>
    <dgm:cxn modelId="{F6498CD0-DF41-1842-B56F-F69593FE1412}" type="presParOf" srcId="{412A20E5-6F3D-A447-B3EC-7990A3B51475}" destId="{6C79A66A-2384-5345-9E7E-65A0B610C8AD}" srcOrd="2" destOrd="0" presId="urn:microsoft.com/office/officeart/2005/8/layout/process3"/>
    <dgm:cxn modelId="{B6542B8F-B273-2F4C-ABBB-CF52E2578368}" type="presParOf" srcId="{7E6AC0B8-D86C-1A45-948A-8280F9D44C01}" destId="{F0ED9C3A-218F-8D4D-B934-92991F95406C}" srcOrd="1" destOrd="0" presId="urn:microsoft.com/office/officeart/2005/8/layout/process3"/>
    <dgm:cxn modelId="{03483011-2129-7F40-9B9D-FD031D9E3FF3}" type="presParOf" srcId="{F0ED9C3A-218F-8D4D-B934-92991F95406C}" destId="{2FD259C1-C9FA-8849-AF57-05E0B8017BAA}" srcOrd="0" destOrd="0" presId="urn:microsoft.com/office/officeart/2005/8/layout/process3"/>
    <dgm:cxn modelId="{621A77D4-8564-9741-9BFE-129E0874A943}" type="presParOf" srcId="{7E6AC0B8-D86C-1A45-948A-8280F9D44C01}" destId="{0CBE3AA4-7BED-3C42-BC1F-7D277C88FECD}" srcOrd="2" destOrd="0" presId="urn:microsoft.com/office/officeart/2005/8/layout/process3"/>
    <dgm:cxn modelId="{E568203C-1DCB-C744-8C97-9388FA968DEC}" type="presParOf" srcId="{0CBE3AA4-7BED-3C42-BC1F-7D277C88FECD}" destId="{907952E1-649A-E941-8D32-C62032AE873D}" srcOrd="0" destOrd="0" presId="urn:microsoft.com/office/officeart/2005/8/layout/process3"/>
    <dgm:cxn modelId="{52B4A63F-E2A4-CE43-B24E-A421AC854A2F}" type="presParOf" srcId="{0CBE3AA4-7BED-3C42-BC1F-7D277C88FECD}" destId="{2E6EB101-A528-4842-8488-17927F3FC785}" srcOrd="1" destOrd="0" presId="urn:microsoft.com/office/officeart/2005/8/layout/process3"/>
    <dgm:cxn modelId="{836507BF-F0F9-7F40-8B06-E173BED06160}" type="presParOf" srcId="{0CBE3AA4-7BED-3C42-BC1F-7D277C88FECD}" destId="{C41A694E-489E-A442-9C7C-969726A5012E}" srcOrd="2" destOrd="0" presId="urn:microsoft.com/office/officeart/2005/8/layout/process3"/>
    <dgm:cxn modelId="{DEFDB416-6F6B-7142-A270-591B59BCDC4C}" type="presParOf" srcId="{7E6AC0B8-D86C-1A45-948A-8280F9D44C01}" destId="{BC79A265-1BC9-9448-A1A7-1DCBB8045A28}" srcOrd="3" destOrd="0" presId="urn:microsoft.com/office/officeart/2005/8/layout/process3"/>
    <dgm:cxn modelId="{2B52C1C5-2CDE-B64B-8439-08B430EC39DA}" type="presParOf" srcId="{BC79A265-1BC9-9448-A1A7-1DCBB8045A28}" destId="{0753DDAF-ED81-D14C-90A9-40C8CD323425}" srcOrd="0" destOrd="0" presId="urn:microsoft.com/office/officeart/2005/8/layout/process3"/>
    <dgm:cxn modelId="{38B14AEC-D568-F247-8891-EEC8F4765217}" type="presParOf" srcId="{7E6AC0B8-D86C-1A45-948A-8280F9D44C01}" destId="{576C65AA-D8F1-CB48-A37B-A1379844165A}" srcOrd="4" destOrd="0" presId="urn:microsoft.com/office/officeart/2005/8/layout/process3"/>
    <dgm:cxn modelId="{B3FD1C64-9594-6F4D-8797-C096315EDF15}" type="presParOf" srcId="{576C65AA-D8F1-CB48-A37B-A1379844165A}" destId="{F5441E4B-F7F6-DA43-9B73-7DB151CC9864}" srcOrd="0" destOrd="0" presId="urn:microsoft.com/office/officeart/2005/8/layout/process3"/>
    <dgm:cxn modelId="{BE161F50-CFB0-6642-B2BB-7783A5F5C550}" type="presParOf" srcId="{576C65AA-D8F1-CB48-A37B-A1379844165A}" destId="{312E380E-51AA-E441-B0C5-EB95CB4FEC53}" srcOrd="1" destOrd="0" presId="urn:microsoft.com/office/officeart/2005/8/layout/process3"/>
    <dgm:cxn modelId="{A43B3798-FF70-674D-A39D-DD4A695BE02A}" type="presParOf" srcId="{576C65AA-D8F1-CB48-A37B-A1379844165A}" destId="{CFB7B314-F017-DB4D-A416-DBA44B535A87}" srcOrd="2" destOrd="0" presId="urn:microsoft.com/office/officeart/2005/8/layout/process3"/>
    <dgm:cxn modelId="{F60BA7FF-81CE-4547-8A8C-E4360D34A52C}" type="presParOf" srcId="{7E6AC0B8-D86C-1A45-948A-8280F9D44C01}" destId="{9004548D-CDCA-5C4A-B713-6D4F5ECE457E}" srcOrd="5" destOrd="0" presId="urn:microsoft.com/office/officeart/2005/8/layout/process3"/>
    <dgm:cxn modelId="{BD7C6240-E53F-334D-90D6-6F529B046722}" type="presParOf" srcId="{9004548D-CDCA-5C4A-B713-6D4F5ECE457E}" destId="{E4EAF284-07C5-8341-A527-2835AE746594}" srcOrd="0" destOrd="0" presId="urn:microsoft.com/office/officeart/2005/8/layout/process3"/>
    <dgm:cxn modelId="{3703DBEC-44EE-AA44-A5F9-BE17A926FC4F}" type="presParOf" srcId="{7E6AC0B8-D86C-1A45-948A-8280F9D44C01}" destId="{79E35429-B2D8-2040-8FD1-ADC51D5E9FD7}" srcOrd="6" destOrd="0" presId="urn:microsoft.com/office/officeart/2005/8/layout/process3"/>
    <dgm:cxn modelId="{F060DB72-F0D7-984C-8FBE-A0728E6A3C52}" type="presParOf" srcId="{79E35429-B2D8-2040-8FD1-ADC51D5E9FD7}" destId="{CC23F836-19C8-964F-8257-11A28F5E66B9}" srcOrd="0" destOrd="0" presId="urn:microsoft.com/office/officeart/2005/8/layout/process3"/>
    <dgm:cxn modelId="{F928BB67-D773-E346-A657-9C2EFABE7450}" type="presParOf" srcId="{79E35429-B2D8-2040-8FD1-ADC51D5E9FD7}" destId="{4A7239A7-1E90-C74B-9109-7680F4650A5C}" srcOrd="1" destOrd="0" presId="urn:microsoft.com/office/officeart/2005/8/layout/process3"/>
    <dgm:cxn modelId="{56EA639B-8A03-FC45-9EB6-4D5877B5DA66}" type="presParOf" srcId="{79E35429-B2D8-2040-8FD1-ADC51D5E9FD7}" destId="{C2E85CAF-5C8E-C64A-A26E-D969E9AA9BF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D42F-12CF-E947-ADB9-DC327A884D71}">
      <dsp:nvSpPr>
        <dsp:cNvPr id="0" name=""/>
        <dsp:cNvSpPr/>
      </dsp:nvSpPr>
      <dsp:spPr>
        <a:xfrm>
          <a:off x="1160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Identificar</a:t>
          </a:r>
        </a:p>
      </dsp:txBody>
      <dsp:txXfrm>
        <a:off x="1160" y="1357469"/>
        <a:ext cx="1457991" cy="432000"/>
      </dsp:txXfrm>
    </dsp:sp>
    <dsp:sp modelId="{6C79A66A-2384-5345-9E7E-65A0B610C8AD}">
      <dsp:nvSpPr>
        <dsp:cNvPr id="0" name=""/>
        <dsp:cNvSpPr/>
      </dsp:nvSpPr>
      <dsp:spPr>
        <a:xfrm>
          <a:off x="299784" y="1789469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Proyecto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Lluvia de ideas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Riesgos usuales</a:t>
          </a:r>
        </a:p>
      </dsp:txBody>
      <dsp:txXfrm>
        <a:off x="342487" y="1832172"/>
        <a:ext cx="1372585" cy="1807969"/>
      </dsp:txXfrm>
    </dsp:sp>
    <dsp:sp modelId="{F0ED9C3A-218F-8D4D-B934-92991F95406C}">
      <dsp:nvSpPr>
        <dsp:cNvPr id="0" name=""/>
        <dsp:cNvSpPr/>
      </dsp:nvSpPr>
      <dsp:spPr>
        <a:xfrm>
          <a:off x="1680177" y="1391970"/>
          <a:ext cx="468575" cy="362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1680177" y="1464569"/>
        <a:ext cx="359676" cy="217799"/>
      </dsp:txXfrm>
    </dsp:sp>
    <dsp:sp modelId="{2E6EB101-A528-4842-8488-17927F3FC785}">
      <dsp:nvSpPr>
        <dsp:cNvPr id="0" name=""/>
        <dsp:cNvSpPr/>
      </dsp:nvSpPr>
      <dsp:spPr>
        <a:xfrm>
          <a:off x="2343256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Priorizar</a:t>
          </a:r>
        </a:p>
      </dsp:txBody>
      <dsp:txXfrm>
        <a:off x="2343256" y="1357469"/>
        <a:ext cx="1457991" cy="432000"/>
      </dsp:txXfrm>
    </dsp:sp>
    <dsp:sp modelId="{C41A694E-489E-A442-9C7C-969726A5012E}">
      <dsp:nvSpPr>
        <dsp:cNvPr id="0" name=""/>
        <dsp:cNvSpPr/>
      </dsp:nvSpPr>
      <dsp:spPr>
        <a:xfrm>
          <a:off x="2641881" y="1789469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Impacto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Probabilidad de ocurrencia</a:t>
          </a:r>
        </a:p>
      </dsp:txBody>
      <dsp:txXfrm>
        <a:off x="2684584" y="1832172"/>
        <a:ext cx="1372585" cy="1807969"/>
      </dsp:txXfrm>
    </dsp:sp>
    <dsp:sp modelId="{BC79A265-1BC9-9448-A1A7-1DCBB8045A28}">
      <dsp:nvSpPr>
        <dsp:cNvPr id="0" name=""/>
        <dsp:cNvSpPr/>
      </dsp:nvSpPr>
      <dsp:spPr>
        <a:xfrm>
          <a:off x="4022273" y="1391970"/>
          <a:ext cx="468575" cy="362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4022273" y="1464569"/>
        <a:ext cx="359676" cy="217799"/>
      </dsp:txXfrm>
    </dsp:sp>
    <dsp:sp modelId="{312E380E-51AA-E441-B0C5-EB95CB4FEC53}">
      <dsp:nvSpPr>
        <dsp:cNvPr id="0" name=""/>
        <dsp:cNvSpPr/>
      </dsp:nvSpPr>
      <dsp:spPr>
        <a:xfrm>
          <a:off x="4685352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Tratar</a:t>
          </a:r>
        </a:p>
      </dsp:txBody>
      <dsp:txXfrm>
        <a:off x="4685352" y="1357469"/>
        <a:ext cx="1457991" cy="432000"/>
      </dsp:txXfrm>
    </dsp:sp>
    <dsp:sp modelId="{CFB7B314-F017-DB4D-A416-DBA44B535A87}">
      <dsp:nvSpPr>
        <dsp:cNvPr id="0" name=""/>
        <dsp:cNvSpPr/>
      </dsp:nvSpPr>
      <dsp:spPr>
        <a:xfrm>
          <a:off x="5015907" y="1774056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Evitar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Reducir /mitigar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Prevención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Plan B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Compartir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Aceptar</a:t>
          </a:r>
        </a:p>
      </dsp:txBody>
      <dsp:txXfrm>
        <a:off x="5058610" y="1816759"/>
        <a:ext cx="1372585" cy="1807969"/>
      </dsp:txXfrm>
    </dsp:sp>
    <dsp:sp modelId="{9004548D-CDCA-5C4A-B713-6D4F5ECE457E}">
      <dsp:nvSpPr>
        <dsp:cNvPr id="0" name=""/>
        <dsp:cNvSpPr/>
      </dsp:nvSpPr>
      <dsp:spPr>
        <a:xfrm>
          <a:off x="6364370" y="1391970"/>
          <a:ext cx="468575" cy="3629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200" kern="1200" dirty="0">
            <a:latin typeface="Gill Sans MT" charset="0"/>
            <a:ea typeface="Gill Sans MT" charset="0"/>
            <a:cs typeface="Gill Sans MT" charset="0"/>
          </a:endParaRPr>
        </a:p>
      </dsp:txBody>
      <dsp:txXfrm>
        <a:off x="6364370" y="1464569"/>
        <a:ext cx="359676" cy="217799"/>
      </dsp:txXfrm>
    </dsp:sp>
    <dsp:sp modelId="{4A7239A7-1E90-C74B-9109-7680F4650A5C}">
      <dsp:nvSpPr>
        <dsp:cNvPr id="0" name=""/>
        <dsp:cNvSpPr/>
      </dsp:nvSpPr>
      <dsp:spPr>
        <a:xfrm>
          <a:off x="7027448" y="1357469"/>
          <a:ext cx="1457991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Monitorear</a:t>
          </a:r>
        </a:p>
      </dsp:txBody>
      <dsp:txXfrm>
        <a:off x="7027448" y="1357469"/>
        <a:ext cx="1457991" cy="432000"/>
      </dsp:txXfrm>
    </dsp:sp>
    <dsp:sp modelId="{C2E85CAF-5C8E-C64A-A26E-D969E9AA9BF9}">
      <dsp:nvSpPr>
        <dsp:cNvPr id="0" name=""/>
        <dsp:cNvSpPr/>
      </dsp:nvSpPr>
      <dsp:spPr>
        <a:xfrm>
          <a:off x="7326073" y="1789469"/>
          <a:ext cx="1457991" cy="189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Evaluar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Agregar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Cerrar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No sucederán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500" kern="1200" dirty="0">
              <a:latin typeface="Gill Sans MT" charset="0"/>
              <a:ea typeface="Gill Sans MT" charset="0"/>
              <a:cs typeface="Gill Sans MT" charset="0"/>
            </a:rPr>
            <a:t>Son un problema</a:t>
          </a:r>
        </a:p>
      </dsp:txBody>
      <dsp:txXfrm>
        <a:off x="7368776" y="1832172"/>
        <a:ext cx="1372585" cy="1807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cs typeface="+mn-cs"/>
            </a:endParaRPr>
          </a:p>
        </p:txBody>
      </p:sp>
      <p:sp>
        <p:nvSpPr>
          <p:cNvPr id="3175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3" name="Rectangle 11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481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08353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68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s-ES_tradnl" noProof="0" dirty="0"/>
              <a:t>Si no hubiera riesgos, todo saldría bien y la calidad no sería problema</a:t>
            </a:r>
          </a:p>
          <a:p>
            <a:r>
              <a:rPr lang="es-ES_tradnl" noProof="0" dirty="0"/>
              <a:t>Por eso</a:t>
            </a:r>
            <a:r>
              <a:rPr lang="es-ES_tradnl" baseline="0" noProof="0" dirty="0"/>
              <a:t> revisamos el tema de gestión de riesgos, a pesar que es más un tema de gestión de proyectos que de calidad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8562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851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9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2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241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842" indent="-285708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2833" indent="-228567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599966" indent="-228567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099" indent="-228567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232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365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8497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5630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fld id="{75AAEAA8-A996-4F03-BA6E-1CA7D2C5FDA8}" type="slidenum">
              <a:rPr lang="en-US" sz="1100" b="0" smtClean="0">
                <a:solidFill>
                  <a:schemeClr val="tx1"/>
                </a:solidFill>
              </a:rPr>
              <a:pPr/>
              <a:t>12</a:t>
            </a:fld>
            <a:endParaRPr lang="en-U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02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9231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1pPr>
            <a:lvl2pPr marL="742842" indent="-285708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2pPr>
            <a:lvl3pPr marL="1142833" indent="-228567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3pPr>
            <a:lvl4pPr marL="1599966" indent="-228567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4pPr>
            <a:lvl5pPr marL="2057099" indent="-228567" defTabSz="966646">
              <a:defRPr sz="2000" b="1">
                <a:solidFill>
                  <a:srgbClr val="FAFD00"/>
                </a:solidFill>
                <a:latin typeface="Times New Roman" pitchFamily="18" charset="0"/>
              </a:defRPr>
            </a:lvl5pPr>
            <a:lvl6pPr marL="2514232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6pPr>
            <a:lvl7pPr marL="2971365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7pPr>
            <a:lvl8pPr marL="3428497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8pPr>
            <a:lvl9pPr marL="3885630" indent="-228567" defTabSz="96664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AFD00"/>
                </a:solidFill>
                <a:latin typeface="Times New Roman" pitchFamily="18" charset="0"/>
              </a:defRPr>
            </a:lvl9pPr>
          </a:lstStyle>
          <a:p>
            <a:fld id="{47B8C6A4-7882-4ED1-BF46-611F8E8FBC50}" type="slidenum">
              <a:rPr lang="en-US" sz="1100" b="0" smtClean="0">
                <a:solidFill>
                  <a:schemeClr val="tx1"/>
                </a:solidFill>
              </a:rPr>
              <a:pPr/>
              <a:t>15</a:t>
            </a:fld>
            <a:endParaRPr lang="en-US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6782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64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noProof="0"/>
              <a:t>Falso positivo: prueba</a:t>
            </a:r>
            <a:r>
              <a:rPr lang="es-CL" baseline="0" noProof="0"/>
              <a:t> indica positivo pero en realidad no había nada (falsa alarma)</a:t>
            </a:r>
          </a:p>
          <a:p>
            <a:r>
              <a:rPr lang="es-CL" baseline="0" noProof="0"/>
              <a:t>Falso negativo: prueba indica negativo pero en realidad sí había algo</a:t>
            </a:r>
            <a:endParaRPr lang="es-C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4964" y="9121776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229CEE7-0F02-44C1-8906-EC6CFDC65F2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4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72D8BF-B9B0-F240-A842-B8C5A3B5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2691"/>
            <a:ext cx="8856984" cy="9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766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6EA428-7515-ED4C-8206-B8A173BC7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599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73534208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25624"/>
            <a:ext cx="4248472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825624"/>
            <a:ext cx="4231275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FB9733-8E09-D747-B2C4-9F4C59C6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219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728BD0A-DCB4-EB4A-9EB7-35C5D3F90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142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75346976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228600"/>
            <a:ext cx="8593156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noProof="0"/>
              <a:t>Haga clic para modificar el estilo de título del patrón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117774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noProof="0"/>
              <a:t>DCC – U. Chile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5422" y="6356350"/>
            <a:ext cx="2318426" cy="365760"/>
          </a:xfrm>
        </p:spPr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5422" y="1219200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97455" y="1143000"/>
            <a:ext cx="860417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s-CL" noProof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7290" y="3811488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4066" y="3808440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1A7568A-EFD7-9541-985F-EDFD38000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52736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0248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228600"/>
            <a:ext cx="8593156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noProof="0"/>
              <a:t>Haga clic para modificar el estilo de título del patrón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117774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noProof="0"/>
              <a:t>DCC – U. Chile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5422" y="6356350"/>
            <a:ext cx="2318426" cy="365760"/>
          </a:xfrm>
        </p:spPr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5422" y="1219200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97455" y="1143000"/>
            <a:ext cx="860417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s-CL" noProof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7290" y="3811488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4066" y="3808440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23D60A-94F0-2B47-9648-D746598D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052736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751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351547150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22166361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25624"/>
            <a:ext cx="4248472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825624"/>
            <a:ext cx="4231275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368231000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2716517884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79861315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228600"/>
            <a:ext cx="8593156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noProof="0"/>
              <a:t>Haga clic para modificar el estilo de título del patrón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117774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noProof="0"/>
              <a:t>DCC – U. Chile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5422" y="6356350"/>
            <a:ext cx="2318426" cy="365760"/>
          </a:xfrm>
        </p:spPr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5422" y="1219200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97455" y="1143000"/>
            <a:ext cx="860417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s-CL" noProof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7290" y="3811488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4066" y="3808440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</p:spTree>
    <p:extLst>
      <p:ext uri="{BB962C8B-B14F-4D97-AF65-F5344CB8AC3E}">
        <p14:creationId xmlns:p14="http://schemas.microsoft.com/office/powerpoint/2010/main" val="62971944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22" y="228600"/>
            <a:ext cx="8593156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s-ES" noProof="0"/>
              <a:t>Haga clic para modificar el estilo de título del patrón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117774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CL" noProof="0"/>
              <a:t>DCC – U. Chile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5422" y="6356350"/>
            <a:ext cx="2318426" cy="365760"/>
          </a:xfrm>
        </p:spPr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75422" y="1219200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97455" y="1143000"/>
            <a:ext cx="860417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s-CL" noProof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277290" y="3811488"/>
            <a:ext cx="4223426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4066" y="3808440"/>
            <a:ext cx="4258414" cy="2425824"/>
          </a:xfrm>
        </p:spPr>
        <p:txBody>
          <a:bodyPr/>
          <a:lstStyle>
            <a:lvl1pPr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r>
              <a:rPr lang="es-ES" noProof="0"/>
              <a:t>Editar los estilos de texto del patrón
Segundo nivel
Tercer nivel
Cuarto nivel
Quinto nivel</a:t>
            </a:r>
            <a:endParaRPr kumimoji="0" lang="es-CL" noProof="0" dirty="0"/>
          </a:p>
        </p:txBody>
      </p:sp>
    </p:spTree>
    <p:extLst>
      <p:ext uri="{BB962C8B-B14F-4D97-AF65-F5344CB8AC3E}">
        <p14:creationId xmlns:p14="http://schemas.microsoft.com/office/powerpoint/2010/main" val="86832835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72D8BF-B9B0-F240-A842-B8C5A3B5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2691"/>
            <a:ext cx="8856984" cy="9200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314325-94E4-9B42-B670-617B755DE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0711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315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80728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16972"/>
            <a:ext cx="8892480" cy="1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3158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80728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20549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ommons.wikimedia.org/w/index.php?curid=45211477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2400">
                <a:solidFill>
                  <a:prstClr val="black"/>
                </a:solidFill>
              </a:rPr>
              <a:t>Introducción a la Gestión de Calidad de Software</a:t>
            </a:r>
            <a:br>
              <a:rPr lang="es-CL" sz="2400">
                <a:solidFill>
                  <a:prstClr val="black"/>
                </a:solidFill>
              </a:rPr>
            </a:br>
            <a:br>
              <a:rPr lang="es-CL" sz="2400">
                <a:solidFill>
                  <a:prstClr val="black"/>
                </a:solidFill>
              </a:rPr>
            </a:br>
            <a:r>
              <a:rPr lang="es-CL">
                <a:solidFill>
                  <a:prstClr val="black"/>
                </a:solidFill>
              </a:rPr>
              <a:t>Clase 2: Gestión de </a:t>
            </a:r>
            <a:r>
              <a:rPr lang="es-CL"/>
              <a:t>calidad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1"/>
            <a:r>
              <a:rPr lang="es-CL" dirty="0"/>
              <a:t>Plan de calidad</a:t>
            </a:r>
          </a:p>
          <a:p>
            <a:pPr lvl="1"/>
            <a:r>
              <a:rPr lang="es-CL" dirty="0"/>
              <a:t>Pruebas de software</a:t>
            </a:r>
          </a:p>
          <a:p>
            <a:pPr lvl="1"/>
            <a:r>
              <a:rPr lang="es-CL" dirty="0"/>
              <a:t>Mejoramiento continuo</a:t>
            </a:r>
          </a:p>
          <a:p>
            <a:pPr lvl="1"/>
            <a:r>
              <a:rPr lang="es-CL" dirty="0"/>
              <a:t>Análisis de riesgos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IEEE 829 Standard </a:t>
            </a:r>
            <a:br>
              <a:rPr lang="en-US" dirty="0"/>
            </a:br>
            <a:r>
              <a:rPr lang="en-US" dirty="0"/>
              <a:t>Master Test Plan Template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248472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Test plan identifier </a:t>
            </a:r>
          </a:p>
          <a:p>
            <a:pPr marL="0" indent="0">
              <a:buNone/>
            </a:pPr>
            <a:r>
              <a:rPr lang="en-US" dirty="0"/>
              <a:t>Test deliverables</a:t>
            </a:r>
          </a:p>
          <a:p>
            <a:pPr marL="0" indent="0">
              <a:buNone/>
            </a:pPr>
            <a:r>
              <a:rPr lang="en-US" dirty="0"/>
              <a:t>Introduction </a:t>
            </a:r>
          </a:p>
          <a:p>
            <a:pPr marL="0" indent="0">
              <a:buNone/>
            </a:pPr>
            <a:r>
              <a:rPr lang="en-US" dirty="0"/>
              <a:t>Test tasks</a:t>
            </a:r>
          </a:p>
          <a:p>
            <a:pPr marL="0" indent="0">
              <a:buNone/>
            </a:pPr>
            <a:r>
              <a:rPr lang="en-US" dirty="0"/>
              <a:t>Test items </a:t>
            </a:r>
          </a:p>
          <a:p>
            <a:pPr marL="0" indent="0">
              <a:buNone/>
            </a:pPr>
            <a:r>
              <a:rPr lang="en-US" dirty="0"/>
              <a:t>Environmental needs</a:t>
            </a:r>
          </a:p>
          <a:p>
            <a:pPr marL="0" indent="0">
              <a:buNone/>
            </a:pPr>
            <a:r>
              <a:rPr lang="en-US" dirty="0"/>
              <a:t>Features to be tested </a:t>
            </a:r>
          </a:p>
          <a:p>
            <a:pPr marL="0" indent="0">
              <a:buNone/>
            </a:pPr>
            <a:r>
              <a:rPr lang="en-US" dirty="0"/>
              <a:t>Responsibilities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6015" y="1628800"/>
            <a:ext cx="4231275" cy="424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Features not to be tested </a:t>
            </a:r>
          </a:p>
          <a:p>
            <a:pPr marL="0" indent="0">
              <a:buNone/>
            </a:pPr>
            <a:r>
              <a:rPr lang="en-US" dirty="0"/>
              <a:t>Staffing and training needs</a:t>
            </a:r>
          </a:p>
          <a:p>
            <a:pPr marL="0" indent="0">
              <a:buNone/>
            </a:pPr>
            <a:r>
              <a:rPr lang="en-US" dirty="0"/>
              <a:t>Approach </a:t>
            </a:r>
          </a:p>
          <a:p>
            <a:pPr marL="0" indent="0">
              <a:buNone/>
            </a:pPr>
            <a:r>
              <a:rPr lang="en-US" dirty="0"/>
              <a:t>Schedule</a:t>
            </a:r>
          </a:p>
          <a:p>
            <a:pPr marL="0" indent="0">
              <a:buNone/>
            </a:pPr>
            <a:r>
              <a:rPr lang="en-US" dirty="0"/>
              <a:t>Item pass/fail criteria</a:t>
            </a:r>
          </a:p>
          <a:p>
            <a:pPr marL="0" indent="0">
              <a:buNone/>
            </a:pPr>
            <a:r>
              <a:rPr lang="en-US" dirty="0"/>
              <a:t>Risks and contingencies</a:t>
            </a:r>
          </a:p>
          <a:p>
            <a:pPr marL="0" indent="0">
              <a:buNone/>
            </a:pPr>
            <a:r>
              <a:rPr lang="en-US" dirty="0"/>
              <a:t>Suspension and resumption criteria </a:t>
            </a:r>
          </a:p>
          <a:p>
            <a:pPr marL="0" indent="0">
              <a:buNone/>
            </a:pPr>
            <a:r>
              <a:rPr lang="en-US" dirty="0"/>
              <a:t>Approvals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907704" y="6197242"/>
            <a:ext cx="518457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dirty="0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Esta es una alternativa a la plantilla de plan</a:t>
            </a:r>
          </a:p>
        </p:txBody>
      </p:sp>
    </p:spTree>
    <p:extLst>
      <p:ext uri="{BB962C8B-B14F-4D97-AF65-F5344CB8AC3E}">
        <p14:creationId xmlns:p14="http://schemas.microsoft.com/office/powerpoint/2010/main" val="22870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Pruebas de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/>
              <a:t>Niveles, caja negra, caja blanca, seguridad</a:t>
            </a:r>
          </a:p>
        </p:txBody>
      </p:sp>
    </p:spTree>
    <p:extLst>
      <p:ext uri="{BB962C8B-B14F-4D97-AF65-F5344CB8AC3E}">
        <p14:creationId xmlns:p14="http://schemas.microsoft.com/office/powerpoint/2010/main" val="65688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Defectos, Errores y Fallas</a:t>
            </a:r>
            <a:endParaRPr lang="es-CL" noProof="0" dirty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noProof="0" dirty="0"/>
              <a:t>Defecto </a:t>
            </a:r>
            <a:r>
              <a:rPr lang="es-CL" dirty="0"/>
              <a:t>del </a:t>
            </a:r>
            <a:r>
              <a:rPr lang="es-CL" noProof="0" dirty="0"/>
              <a:t>software:  A una </a:t>
            </a:r>
            <a:r>
              <a:rPr lang="es-CL" dirty="0"/>
              <a:t>desviación estática </a:t>
            </a:r>
            <a:r>
              <a:rPr lang="es-CL" noProof="0" dirty="0"/>
              <a:t>en el software</a:t>
            </a:r>
          </a:p>
          <a:p>
            <a:r>
              <a:rPr lang="es-CL" noProof="0" dirty="0"/>
              <a:t>Falla del software: Comportamiento observable incorrecto con respecto a los requisitos o el comportamiento esperado</a:t>
            </a:r>
          </a:p>
          <a:p>
            <a:r>
              <a:rPr lang="es-CL" dirty="0"/>
              <a:t>Error en el software</a:t>
            </a:r>
            <a:r>
              <a:rPr lang="es-CL" noProof="0" dirty="0"/>
              <a:t>:  Un estado interno incorrecto que es la manifestación de algún defecto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048375" y="6356350"/>
            <a:ext cx="3095625" cy="365125"/>
          </a:xfrm>
        </p:spPr>
        <p:txBody>
          <a:bodyPr/>
          <a:lstStyle/>
          <a:p>
            <a:r>
              <a:rPr lang="en-US" dirty="0"/>
              <a:t>IIC 3745 – P. Straub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30513" cy="365125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Ammann</a:t>
            </a:r>
            <a:r>
              <a:rPr lang="en-US" dirty="0"/>
              <a:t> &amp; Offutt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345256" y="4945356"/>
            <a:ext cx="6453488" cy="75713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defRPr>
            </a:lvl1pPr>
          </a:lstStyle>
          <a:p>
            <a:r>
              <a:rPr lang="es-CL" dirty="0"/>
              <a:t>Los defectos del software son equivocaciones en el diseño, puesto que el software no se degrada.</a:t>
            </a:r>
          </a:p>
        </p:txBody>
      </p:sp>
    </p:spTree>
    <p:extLst>
      <p:ext uri="{BB962C8B-B14F-4D97-AF65-F5344CB8AC3E}">
        <p14:creationId xmlns:p14="http://schemas.microsoft.com/office/powerpoint/2010/main" val="16023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315843"/>
          </a:xfrm>
        </p:spPr>
        <p:txBody>
          <a:bodyPr/>
          <a:lstStyle/>
          <a:p>
            <a:r>
              <a:rPr lang="es-ES_tradnl"/>
              <a:t>Ejemplo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9529" y="1580014"/>
            <a:ext cx="8475663" cy="480131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ES_tradnl" sz="2000"/>
              <a:t>public static int numZero (int [ ] arr)</a:t>
            </a:r>
          </a:p>
          <a:p>
            <a:r>
              <a:rPr lang="es-ES_tradnl" sz="2000"/>
              <a:t>{  // Efectos: Si arr no es nulo devuelve cantidad de ceros en arr</a:t>
            </a:r>
          </a:p>
          <a:p>
            <a:r>
              <a:rPr lang="es-ES_tradnl" sz="2000"/>
              <a:t>   // si no, arroja NullPointerException</a:t>
            </a:r>
          </a:p>
          <a:p>
            <a:r>
              <a:rPr lang="es-ES_tradnl" sz="2000"/>
              <a:t>   int count = 0;</a:t>
            </a:r>
          </a:p>
          <a:p>
            <a:r>
              <a:rPr lang="es-ES_tradnl" sz="2000"/>
              <a:t>   for (int i = 1; i &lt; arr.length; i++)</a:t>
            </a:r>
          </a:p>
          <a:p>
            <a:r>
              <a:rPr lang="es-ES_tradnl" sz="2000"/>
              <a:t>   {</a:t>
            </a:r>
          </a:p>
          <a:p>
            <a:r>
              <a:rPr lang="es-ES_tradnl" sz="2000"/>
              <a:t>      if (arr [ i ] == 0)</a:t>
            </a:r>
          </a:p>
          <a:p>
            <a:r>
              <a:rPr lang="es-ES_tradnl" sz="2000"/>
              <a:t>      {</a:t>
            </a:r>
          </a:p>
          <a:p>
            <a:r>
              <a:rPr lang="es-ES_tradnl" sz="2000"/>
              <a:t>         count++;</a:t>
            </a:r>
          </a:p>
          <a:p>
            <a:r>
              <a:rPr lang="es-ES_tradnl" sz="2000"/>
              <a:t>      }</a:t>
            </a:r>
          </a:p>
          <a:p>
            <a:r>
              <a:rPr lang="es-ES_tradnl" sz="2000"/>
              <a:t>   }</a:t>
            </a:r>
          </a:p>
          <a:p>
            <a:r>
              <a:rPr lang="es-ES_tradnl" sz="2000"/>
              <a:t>   return count;</a:t>
            </a:r>
          </a:p>
          <a:p>
            <a:r>
              <a:rPr lang="es-ES_tradnl" sz="2000"/>
              <a:t>}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962952" y="2999378"/>
            <a:ext cx="1108609" cy="4693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8" idx="7"/>
            <a:endCxn id="11" idx="1"/>
          </p:cNvCxnSpPr>
          <p:nvPr/>
        </p:nvCxnSpPr>
        <p:spPr bwMode="auto">
          <a:xfrm flipV="1">
            <a:off x="1909209" y="1050241"/>
            <a:ext cx="2039704" cy="20178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Rounded Rectangle 10"/>
          <p:cNvSpPr/>
          <p:nvPr/>
        </p:nvSpPr>
        <p:spPr bwMode="auto">
          <a:xfrm>
            <a:off x="3948913" y="692696"/>
            <a:ext cx="2735666" cy="71508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75000"/>
            </a:pPr>
            <a:r>
              <a:rPr lang="es-ES_tradnl" sz="200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Defecto:  Debería partir en 0, no 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981423" y="1663640"/>
            <a:ext cx="1767041" cy="14773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Prueba 1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[2, 7, 0]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Esperado: 1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Observado: 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975333" y="3437623"/>
            <a:ext cx="1758764" cy="147732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Prueba 2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[0, 2, 7]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Esperado: 1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Observado: 0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680528" y="3418815"/>
            <a:ext cx="2856906" cy="112371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Error</a:t>
            </a: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: i es 1, no 0, en la primera iteración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Falla</a:t>
            </a: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: ninguna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42209" y="5083452"/>
            <a:ext cx="5355253" cy="1225868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Error</a:t>
            </a: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:  </a:t>
            </a:r>
            <a:r>
              <a:rPr lang="es-ES_tradnl" sz="2000" b="0" i="1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i</a:t>
            </a: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 es 1, no 0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El error se propaga a la variable </a:t>
            </a:r>
            <a:r>
              <a:rPr lang="es-ES_tradnl" sz="2000" b="0" i="1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count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</a:pPr>
            <a:r>
              <a:rPr lang="es-ES_tradnl" sz="200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Falla</a:t>
            </a: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: </a:t>
            </a:r>
            <a:r>
              <a:rPr lang="es-ES_tradnl" sz="2000" b="0" i="1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count</a:t>
            </a:r>
            <a:r>
              <a:rPr lang="es-ES_tradnl" sz="2000"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 es 0 en la sentencia return</a:t>
            </a:r>
          </a:p>
        </p:txBody>
      </p:sp>
      <p:cxnSp>
        <p:nvCxnSpPr>
          <p:cNvPr id="18" name="Straight Connector 17"/>
          <p:cNvCxnSpPr>
            <a:stCxn id="16" idx="0"/>
            <a:endCxn id="14" idx="1"/>
          </p:cNvCxnSpPr>
          <p:nvPr/>
        </p:nvCxnSpPr>
        <p:spPr bwMode="auto">
          <a:xfrm flipV="1">
            <a:off x="5108981" y="2402304"/>
            <a:ext cx="1872442" cy="10165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>
            <a:stCxn id="17" idx="0"/>
            <a:endCxn id="15" idx="1"/>
          </p:cNvCxnSpPr>
          <p:nvPr/>
        </p:nvCxnSpPr>
        <p:spPr bwMode="auto">
          <a:xfrm flipV="1">
            <a:off x="5919836" y="4176287"/>
            <a:ext cx="1055497" cy="9071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Footer Placeholder 3"/>
          <p:cNvSpPr txBox="1">
            <a:spLocks/>
          </p:cNvSpPr>
          <p:nvPr/>
        </p:nvSpPr>
        <p:spPr>
          <a:xfrm>
            <a:off x="2898648" y="6356350"/>
            <a:ext cx="2830123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FAFD00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s-ES_tradnl"/>
              <a:t>© 2008 Ammann &amp; Offutt</a:t>
            </a:r>
          </a:p>
        </p:txBody>
      </p:sp>
    </p:spTree>
    <p:extLst>
      <p:ext uri="{BB962C8B-B14F-4D97-AF65-F5344CB8AC3E}">
        <p14:creationId xmlns:p14="http://schemas.microsoft.com/office/powerpoint/2010/main" val="31006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La palabra ‘bug’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sz="2400" i="1" noProof="0" dirty="0">
                <a:solidFill>
                  <a:schemeClr val="tx2"/>
                </a:solidFill>
              </a:rPr>
              <a:t>Bug</a:t>
            </a:r>
            <a:r>
              <a:rPr lang="es-CL" sz="2400" noProof="0" dirty="0"/>
              <a:t> se usa informalmente</a:t>
            </a:r>
          </a:p>
          <a:p>
            <a:r>
              <a:rPr lang="es-CL" sz="2400" noProof="0" dirty="0"/>
              <a:t>A veces se refieren a defecto, a veces a error, a veces a falla, a veces ni siquiera saben bien a qué se refieren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87512" y="250010"/>
            <a:ext cx="989373" cy="752559"/>
            <a:chOff x="6004290" y="2871291"/>
            <a:chExt cx="989373" cy="752559"/>
          </a:xfrm>
        </p:grpSpPr>
        <p:sp>
          <p:nvSpPr>
            <p:cNvPr id="9" name="Oval 8"/>
            <p:cNvSpPr/>
            <p:nvPr/>
          </p:nvSpPr>
          <p:spPr bwMode="auto">
            <a:xfrm>
              <a:off x="6086282" y="2871291"/>
              <a:ext cx="825388" cy="752559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04290" y="2985961"/>
              <a:ext cx="989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BUG</a:t>
              </a:r>
            </a:p>
          </p:txBody>
        </p:sp>
        <p:cxnSp>
          <p:nvCxnSpPr>
            <p:cNvPr id="13" name="Straight Connector 12"/>
            <p:cNvCxnSpPr>
              <a:stCxn id="9" idx="1"/>
              <a:endCxn id="9" idx="5"/>
            </p:cNvCxnSpPr>
            <p:nvPr/>
          </p:nvCxnSpPr>
          <p:spPr bwMode="auto">
            <a:xfrm>
              <a:off x="6207157" y="2981501"/>
              <a:ext cx="583638" cy="532139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73" y="2953088"/>
            <a:ext cx="12890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36" y="4580656"/>
            <a:ext cx="15589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23528" y="2953087"/>
            <a:ext cx="3340608" cy="3572256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sz="2000" dirty="0"/>
              <a:t>It has been just so in all of my inventions. The first step is an intuition, and comes with a burst, then difficulties arise—this thing gives out and [it is] then that 'bugs'—as such little faults and difficulties are called—show themselves and months of intense watching, study and labor are requisite.</a:t>
            </a:r>
          </a:p>
          <a:p>
            <a:pPr algn="r"/>
            <a:r>
              <a:rPr lang="en-US" sz="2000" dirty="0"/>
              <a:t>Thomas A. Edison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5383613" y="2953088"/>
            <a:ext cx="3482934" cy="3572256"/>
          </a:xfrm>
          <a:prstGeom prst="rect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 b="0">
                <a:solidFill>
                  <a:srgbClr val="00145A"/>
                </a:solidFill>
                <a:latin typeface="Gill Sans MT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n-US" sz="2000" dirty="0"/>
              <a:t>An analyzing process must equally have been performed in order to furnish the Analytical Engine with the necessary operative data; and that herein may also lie a possible source of error. Granted that the actual mechanism is unerring in its processes, the cards may give it wrong orders.</a:t>
            </a:r>
          </a:p>
          <a:p>
            <a:pPr algn="r"/>
            <a:r>
              <a:rPr lang="en-US" sz="2000" dirty="0"/>
              <a:t>Ada, Countess Lovelace</a:t>
            </a:r>
          </a:p>
        </p:txBody>
      </p:sp>
    </p:spTree>
    <p:extLst>
      <p:ext uri="{BB962C8B-B14F-4D97-AF65-F5344CB8AC3E}">
        <p14:creationId xmlns:p14="http://schemas.microsoft.com/office/powerpoint/2010/main" val="484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Objetivos de las pruebas de acuerdo a la madurez del proceso de pruebas</a:t>
            </a:r>
            <a:endParaRPr lang="es-CL" noProof="0" dirty="0"/>
          </a:p>
        </p:txBody>
      </p:sp>
      <p:sp>
        <p:nvSpPr>
          <p:cNvPr id="7885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s-CL" dirty="0">
                <a:solidFill>
                  <a:srgbClr val="00145A"/>
                </a:solidFill>
              </a:rPr>
              <a:t>Nivel 0</a:t>
            </a:r>
            <a:r>
              <a:rPr lang="es-CL" dirty="0"/>
              <a:t>:  No hay diferencia entre pruebas y </a:t>
            </a:r>
            <a:r>
              <a:rPr lang="es-CL" dirty="0">
                <a:solidFill>
                  <a:srgbClr val="00145A"/>
                </a:solidFill>
              </a:rPr>
              <a:t>depuración</a:t>
            </a:r>
            <a:endParaRPr lang="es-CL" dirty="0"/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Nivel 1</a:t>
            </a:r>
            <a:r>
              <a:rPr lang="es-CL" dirty="0">
                <a:latin typeface="Gill Sans MT" pitchFamily="34" charset="0"/>
                <a:cs typeface="Arial" pitchFamily="34" charset="0"/>
              </a:rPr>
              <a:t>:  El objetivo de las pruebas es demostrar la </a:t>
            </a: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corrección</a:t>
            </a:r>
            <a:endParaRPr lang="es-CL" dirty="0">
              <a:latin typeface="Gill Sans MT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Nivel 2</a:t>
            </a:r>
            <a:r>
              <a:rPr lang="es-CL" dirty="0">
                <a:latin typeface="Gill Sans MT" pitchFamily="34" charset="0"/>
                <a:cs typeface="Arial" pitchFamily="34" charset="0"/>
              </a:rPr>
              <a:t>:  El objetivo de las pruebas es demostrar que el software </a:t>
            </a: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no funciona</a:t>
            </a:r>
            <a:endParaRPr lang="es-CL" dirty="0">
              <a:latin typeface="Gill Sans MT" pitchFamily="34" charset="0"/>
              <a:cs typeface="Arial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Nivel 3</a:t>
            </a:r>
            <a:r>
              <a:rPr lang="es-CL" dirty="0">
                <a:latin typeface="Gill Sans MT" pitchFamily="34" charset="0"/>
                <a:cs typeface="Arial" pitchFamily="34" charset="0"/>
              </a:rPr>
              <a:t>:  El objetivo de las pruebas no es demostrar nada, sino </a:t>
            </a: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reducir el riesgo </a:t>
            </a:r>
            <a:r>
              <a:rPr lang="es-CL" dirty="0">
                <a:latin typeface="Gill Sans MT" pitchFamily="34" charset="0"/>
                <a:cs typeface="Arial" pitchFamily="34" charset="0"/>
              </a:rPr>
              <a:t>de usar el software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Nivel 4</a:t>
            </a:r>
            <a:r>
              <a:rPr lang="es-CL" dirty="0">
                <a:latin typeface="Gill Sans MT" pitchFamily="34" charset="0"/>
                <a:cs typeface="Arial" pitchFamily="34" charset="0"/>
              </a:rPr>
              <a:t>:  Las pruebas son una </a:t>
            </a: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disciplina mental </a:t>
            </a:r>
            <a:r>
              <a:rPr lang="es-CL" dirty="0">
                <a:latin typeface="Gill Sans MT" pitchFamily="34" charset="0"/>
                <a:cs typeface="Arial" pitchFamily="34" charset="0"/>
              </a:rPr>
              <a:t>que ayuda a todos los profesionales TI a desarrollar software de la más </a:t>
            </a:r>
            <a:r>
              <a:rPr lang="es-CL" dirty="0">
                <a:solidFill>
                  <a:srgbClr val="00145A"/>
                </a:solidFill>
                <a:latin typeface="Gill Sans MT" pitchFamily="34" charset="0"/>
                <a:cs typeface="Arial" pitchFamily="34" charset="0"/>
              </a:rPr>
              <a:t>alta calidad</a:t>
            </a:r>
            <a:endParaRPr lang="es-CL" dirty="0">
              <a:latin typeface="Gill Sans MT" pitchFamily="34" charset="0"/>
              <a:cs typeface="Arial" pitchFamily="34" charset="0"/>
            </a:endParaRPr>
          </a:p>
          <a:p>
            <a:endParaRPr lang="es-CL" dirty="0"/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4706937" y="1961629"/>
            <a:ext cx="88741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endParaRPr lang="en-US" sz="2800" b="0" dirty="0">
              <a:solidFill>
                <a:schemeClr val="tx1"/>
              </a:solidFill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805889" y="6356350"/>
            <a:ext cx="3095740" cy="365760"/>
          </a:xfrm>
        </p:spPr>
        <p:txBody>
          <a:bodyPr/>
          <a:lstStyle/>
          <a:p>
            <a:r>
              <a:rPr lang="en-US" dirty="0"/>
              <a:t>IIC 3745 – P. Straub</a:t>
            </a: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2830123" cy="365760"/>
          </a:xfrm>
        </p:spPr>
        <p:txBody>
          <a:bodyPr/>
          <a:lstStyle/>
          <a:p>
            <a:r>
              <a:rPr lang="en-US"/>
              <a:t>© Ammann &amp; Offutt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9489" y="6356350"/>
            <a:ext cx="2274359" cy="365760"/>
          </a:xfrm>
        </p:spPr>
        <p:txBody>
          <a:bodyPr/>
          <a:lstStyle/>
          <a:p>
            <a:fld id="{7F4B1FAA-A740-404F-BBC5-7C153B66627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2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/>
              <a:t>Muchas maneras de clasificar las pruebas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Caja negra versus caja blanca versus caja gris</a:t>
            </a:r>
          </a:p>
          <a:p>
            <a:pPr marL="0" indent="0">
              <a:buNone/>
            </a:pPr>
            <a:r>
              <a:rPr lang="es-CL" dirty="0"/>
              <a:t>Niveles típicos</a:t>
            </a:r>
          </a:p>
          <a:p>
            <a:pPr marL="457200" lvl="1" indent="0">
              <a:buNone/>
            </a:pPr>
            <a:r>
              <a:rPr lang="es-CL" dirty="0"/>
              <a:t>Prueba de módulos</a:t>
            </a:r>
          </a:p>
          <a:p>
            <a:pPr marL="457200" lvl="1" indent="0">
              <a:buNone/>
            </a:pPr>
            <a:r>
              <a:rPr lang="es-CL" dirty="0"/>
              <a:t>Prueba de integración</a:t>
            </a:r>
          </a:p>
          <a:p>
            <a:pPr marL="457200" lvl="1" indent="0">
              <a:buNone/>
            </a:pPr>
            <a:r>
              <a:rPr lang="es-CL" dirty="0"/>
              <a:t>Prueba de sistemas</a:t>
            </a:r>
          </a:p>
          <a:p>
            <a:pPr marL="0" indent="0">
              <a:buNone/>
            </a:pPr>
            <a:r>
              <a:rPr lang="es-CL" dirty="0"/>
              <a:t>Pruebas funcionales versus no funcionales</a:t>
            </a:r>
          </a:p>
          <a:p>
            <a:pPr marL="0" indent="0">
              <a:buNone/>
            </a:pPr>
            <a:r>
              <a:rPr lang="es-CL" dirty="0"/>
              <a:t>Pruebas estáticas versus dinámicas</a:t>
            </a:r>
          </a:p>
          <a:p>
            <a:pPr marL="0" indent="0">
              <a:buNone/>
            </a:pPr>
            <a:r>
              <a:rPr lang="es-CL" dirty="0"/>
              <a:t>Pruebas obtenidas a partir de modelos del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Cajas negras y cajas blancas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>
                <a:solidFill>
                  <a:srgbClr val="00145A"/>
                </a:solidFill>
              </a:rPr>
              <a:t>Pruebas de caja negra</a:t>
            </a:r>
            <a:r>
              <a:rPr lang="es-CL"/>
              <a:t>: Obtener los casos de pruebas a partir de descripciones externas del software, incluyendo especificaciones, requisitos y diseño</a:t>
            </a:r>
          </a:p>
          <a:p>
            <a:pPr marL="457200" lvl="1" indent="0">
              <a:buNone/>
            </a:pPr>
            <a:r>
              <a:rPr lang="es-CL"/>
              <a:t>Especialmente útil en las pruebas de aceptación y pruebas de sistemas</a:t>
            </a:r>
          </a:p>
          <a:p>
            <a:pPr marL="0" indent="0">
              <a:buNone/>
            </a:pPr>
            <a:r>
              <a:rPr lang="es-CL" b="1">
                <a:solidFill>
                  <a:srgbClr val="00145A"/>
                </a:solidFill>
              </a:rPr>
              <a:t>Pruebas de caja blanca</a:t>
            </a:r>
            <a:r>
              <a:rPr lang="es-CL"/>
              <a:t>: Obtener los casos de pruebas a partir del código fuente, específicamente incluyendo condicionales, condiciones y sentencias</a:t>
            </a:r>
          </a:p>
          <a:p>
            <a:pPr marL="457200" lvl="1" indent="0">
              <a:buNone/>
            </a:pPr>
            <a:r>
              <a:rPr lang="es-CL"/>
              <a:t>Especialmente útil en las pruebas de módulos y pruebas de integración</a:t>
            </a:r>
          </a:p>
          <a:p>
            <a:pPr marL="0" indent="0">
              <a:buNone/>
            </a:pPr>
            <a:r>
              <a:rPr lang="es-CL" b="1">
                <a:solidFill>
                  <a:srgbClr val="00145A"/>
                </a:solidFill>
              </a:rPr>
              <a:t>Pruebas de caja gris</a:t>
            </a:r>
            <a:r>
              <a:rPr lang="es-CL"/>
              <a:t>: Una mezcla de las anteriores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1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1828800" y="4542969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 de Módulos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1828800" y="3940658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Integración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1828800" y="3322172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Sistema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828800" y="2714807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Aceptación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/>
              <a:t>Pruebas en múltiples niveles: Tradicional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8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ángulo 111">
            <a:extLst>
              <a:ext uri="{FF2B5EF4-FFF2-40B4-BE49-F238E27FC236}">
                <a16:creationId xmlns:a16="http://schemas.microsoft.com/office/drawing/2014/main" id="{5F8B87AA-C6C9-E74C-A8EC-82BD39B153C9}"/>
              </a:ext>
            </a:extLst>
          </p:cNvPr>
          <p:cNvSpPr/>
          <p:nvPr/>
        </p:nvSpPr>
        <p:spPr>
          <a:xfrm>
            <a:off x="35496" y="1345853"/>
            <a:ext cx="9036496" cy="27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67425E-966C-C84B-A958-0E50CEE09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Modelo de Ciclo de Vida en V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4B8FEA2-B1F3-3242-ABD3-EB4E6542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19</a:t>
            </a:fld>
            <a:endParaRPr lang="es-CL" noProof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14EAE7D-D060-F94B-84BF-78A14E0B5C04}"/>
              </a:ext>
            </a:extLst>
          </p:cNvPr>
          <p:cNvSpPr/>
          <p:nvPr/>
        </p:nvSpPr>
        <p:spPr>
          <a:xfrm>
            <a:off x="395536" y="1566278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Requisitos de usuario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7B17670-1625-9F43-8FAE-64460000DE6C}"/>
              </a:ext>
            </a:extLst>
          </p:cNvPr>
          <p:cNvSpPr/>
          <p:nvPr/>
        </p:nvSpPr>
        <p:spPr>
          <a:xfrm>
            <a:off x="1043608" y="250238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Requisitos de software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3F8348-3E75-C546-B748-53752472732F}"/>
              </a:ext>
            </a:extLst>
          </p:cNvPr>
          <p:cNvSpPr/>
          <p:nvPr/>
        </p:nvSpPr>
        <p:spPr>
          <a:xfrm>
            <a:off x="1763688" y="358250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Arquitectura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584BE6-F265-FF4F-B202-7EF1AFAB52B0}"/>
              </a:ext>
            </a:extLst>
          </p:cNvPr>
          <p:cNvSpPr/>
          <p:nvPr/>
        </p:nvSpPr>
        <p:spPr>
          <a:xfrm>
            <a:off x="2267744" y="4585871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Diseño detallado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D39991-C68C-CF42-BD95-FAFE409FF367}"/>
              </a:ext>
            </a:extLst>
          </p:cNvPr>
          <p:cNvSpPr/>
          <p:nvPr/>
        </p:nvSpPr>
        <p:spPr>
          <a:xfrm>
            <a:off x="3671900" y="6170047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Codificación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99F601-3F9F-194F-834D-21A9ED3792D9}"/>
              </a:ext>
            </a:extLst>
          </p:cNvPr>
          <p:cNvSpPr/>
          <p:nvPr/>
        </p:nvSpPr>
        <p:spPr>
          <a:xfrm>
            <a:off x="5076056" y="4585871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Pruebas de módulos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A63BDC8-AFBB-F549-B343-242B217E7439}"/>
              </a:ext>
            </a:extLst>
          </p:cNvPr>
          <p:cNvSpPr/>
          <p:nvPr/>
        </p:nvSpPr>
        <p:spPr>
          <a:xfrm>
            <a:off x="3789744" y="4509120"/>
            <a:ext cx="108012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Diseño de pruebas de módulos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89E8DE-7000-DF47-AFBD-BD6051813CAA}"/>
              </a:ext>
            </a:extLst>
          </p:cNvPr>
          <p:cNvSpPr/>
          <p:nvPr/>
        </p:nvSpPr>
        <p:spPr>
          <a:xfrm>
            <a:off x="5580112" y="358250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Pruebas de integración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967A88C-DC61-FF40-9C09-6CFA782BD3BF}"/>
              </a:ext>
            </a:extLst>
          </p:cNvPr>
          <p:cNvSpPr/>
          <p:nvPr/>
        </p:nvSpPr>
        <p:spPr>
          <a:xfrm>
            <a:off x="6228184" y="250238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Pruebas de sistema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F47857E-A9DC-5348-A177-06AB1AF4D25E}"/>
              </a:ext>
            </a:extLst>
          </p:cNvPr>
          <p:cNvSpPr/>
          <p:nvPr/>
        </p:nvSpPr>
        <p:spPr>
          <a:xfrm>
            <a:off x="6876256" y="1566278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Pruebas de aceptación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311F15E-2CDD-FD42-B903-0D503E6EA6B0}"/>
              </a:ext>
            </a:extLst>
          </p:cNvPr>
          <p:cNvSpPr/>
          <p:nvPr/>
        </p:nvSpPr>
        <p:spPr>
          <a:xfrm>
            <a:off x="3779912" y="3505751"/>
            <a:ext cx="108012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Diseño de pruebas de integración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800780D-8562-514F-BE14-0C0FDD515997}"/>
              </a:ext>
            </a:extLst>
          </p:cNvPr>
          <p:cNvSpPr/>
          <p:nvPr/>
        </p:nvSpPr>
        <p:spPr>
          <a:xfrm>
            <a:off x="3799291" y="2425631"/>
            <a:ext cx="108012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Diseño de pruebas de sistema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AA82E8A-B4BD-3648-9ADC-B5974E441244}"/>
              </a:ext>
            </a:extLst>
          </p:cNvPr>
          <p:cNvSpPr/>
          <p:nvPr/>
        </p:nvSpPr>
        <p:spPr>
          <a:xfrm>
            <a:off x="3779912" y="1484784"/>
            <a:ext cx="1080120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Diseño de pruebas de aceptación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D801D1C-460C-214A-8E71-5C3AF1C62CBA}"/>
              </a:ext>
            </a:extLst>
          </p:cNvPr>
          <p:cNvSpPr/>
          <p:nvPr/>
        </p:nvSpPr>
        <p:spPr>
          <a:xfrm>
            <a:off x="7380312" y="481402"/>
            <a:ext cx="12961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/>
              <a:t>Operación y mantención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E27A2648-2EFD-2B47-AF09-365C17D92E38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1043608" y="2142342"/>
            <a:ext cx="648072" cy="3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ABCA1E22-994C-C14F-9EF0-B3177C977CE3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691680" y="3078446"/>
            <a:ext cx="720080" cy="5040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6E6BC051-9E08-C94D-BE20-43B513F1774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411760" y="4158566"/>
            <a:ext cx="504056" cy="4273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0198E7B6-DE24-6B49-B370-BF4DF81F9AE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2915816" y="5161935"/>
            <a:ext cx="1404156" cy="10081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9E0D036C-7679-564D-A6D4-D36C9F02F125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V="1">
            <a:off x="4319972" y="5161935"/>
            <a:ext cx="1404156" cy="10081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CBF4AB37-A439-7241-9917-F9F482EDD312}"/>
              </a:ext>
            </a:extLst>
          </p:cNvPr>
          <p:cNvCxnSpPr>
            <a:cxnSpLocks/>
            <a:stCxn id="11" idx="0"/>
            <a:endCxn id="13" idx="2"/>
          </p:cNvCxnSpPr>
          <p:nvPr/>
        </p:nvCxnSpPr>
        <p:spPr>
          <a:xfrm flipV="1">
            <a:off x="5724128" y="4158566"/>
            <a:ext cx="504056" cy="4273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8577B602-6920-3641-B0BA-B91D191EFD6C}"/>
              </a:ext>
            </a:extLst>
          </p:cNvPr>
          <p:cNvCxnSpPr>
            <a:cxnSpLocks/>
            <a:stCxn id="13" idx="0"/>
            <a:endCxn id="14" idx="2"/>
          </p:cNvCxnSpPr>
          <p:nvPr/>
        </p:nvCxnSpPr>
        <p:spPr>
          <a:xfrm flipV="1">
            <a:off x="6228184" y="3078446"/>
            <a:ext cx="648072" cy="50405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4E936838-8EB7-E545-A4E1-F0E6D563B2C8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flipV="1">
            <a:off x="6876256" y="2142342"/>
            <a:ext cx="648072" cy="3600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1AF1D514-FF7C-9547-81CF-F82890D249F6}"/>
              </a:ext>
            </a:extLst>
          </p:cNvPr>
          <p:cNvCxnSpPr>
            <a:cxnSpLocks/>
            <a:stCxn id="15" idx="0"/>
            <a:endCxn id="20" idx="2"/>
          </p:cNvCxnSpPr>
          <p:nvPr/>
        </p:nvCxnSpPr>
        <p:spPr>
          <a:xfrm flipV="1">
            <a:off x="7524328" y="1057466"/>
            <a:ext cx="504056" cy="50881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414F9B9C-2EA2-2B43-A103-7A9173E4F4EE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 flipV="1">
            <a:off x="1691680" y="1844824"/>
            <a:ext cx="2088232" cy="948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BD501418-ECB7-B746-A623-9D7A6B791092}"/>
              </a:ext>
            </a:extLst>
          </p:cNvPr>
          <p:cNvCxnSpPr>
            <a:cxnSpLocks/>
            <a:stCxn id="18" idx="3"/>
            <a:endCxn id="15" idx="1"/>
          </p:cNvCxnSpPr>
          <p:nvPr/>
        </p:nvCxnSpPr>
        <p:spPr>
          <a:xfrm>
            <a:off x="4860032" y="1844824"/>
            <a:ext cx="2016224" cy="948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0C43D512-B777-0A48-937B-F9A5DCFFBB9F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2339752" y="2785671"/>
            <a:ext cx="1459539" cy="47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>
            <a:extLst>
              <a:ext uri="{FF2B5EF4-FFF2-40B4-BE49-F238E27FC236}">
                <a16:creationId xmlns:a16="http://schemas.microsoft.com/office/drawing/2014/main" id="{F23A61A6-22E8-2C40-90C8-0D79CC05C66E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>
            <a:off x="4879411" y="2785671"/>
            <a:ext cx="1348773" cy="47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1984A231-4201-844C-BE82-A9665247AD6A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 flipV="1">
            <a:off x="3059832" y="3865791"/>
            <a:ext cx="720080" cy="47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D53AA1FC-664F-BA47-B7A6-DF613138F177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4860032" y="3865791"/>
            <a:ext cx="720080" cy="47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D7DE2E73-F699-3641-A5DD-773655AB6633}"/>
              </a:ext>
            </a:extLst>
          </p:cNvPr>
          <p:cNvCxnSpPr>
            <a:cxnSpLocks/>
            <a:stCxn id="12" idx="3"/>
            <a:endCxn id="11" idx="1"/>
          </p:cNvCxnSpPr>
          <p:nvPr/>
        </p:nvCxnSpPr>
        <p:spPr>
          <a:xfrm>
            <a:off x="4869864" y="4869160"/>
            <a:ext cx="206192" cy="47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203E71D7-2072-C742-AC87-7DA2A49065CE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3563888" y="4869160"/>
            <a:ext cx="225856" cy="47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98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/>
              <a:t>Plan de calidad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3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1991072" y="5860226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 de Módulos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1991072" y="5312507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Funcionales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1991072" y="4775909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Regresión</a:t>
            </a:r>
          </a:p>
        </p:txBody>
      </p:sp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991072" y="4250432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Carga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1991072" y="3707095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Aceptación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1991072" y="3159400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 Previa a Implantación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1991072" y="2611705"/>
            <a:ext cx="5029200" cy="449094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Seguridad 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1991072" y="2064010"/>
            <a:ext cx="5029200" cy="449094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DE3B5"/>
            </a:extrusionClr>
          </a:sp3d>
        </p:spPr>
        <p:txBody>
          <a:bodyPr anchor="ctr">
            <a:noAutofit/>
            <a:flatTx/>
          </a:bodyPr>
          <a:lstStyle/>
          <a:p>
            <a:pPr algn="ctr"/>
            <a:r>
              <a:rPr lang="es-CL" sz="2000" b="0">
                <a:solidFill>
                  <a:srgbClr val="FFFF00"/>
                </a:solidFill>
                <a:latin typeface="+mn-lt"/>
                <a:cs typeface="Arial" pitchFamily="34" charset="0"/>
              </a:rPr>
              <a:t>Pruebas de Humo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/>
              <a:t>Pruebas en múltiples niveles: </a:t>
            </a:r>
            <a:br>
              <a:rPr lang="es-CL"/>
            </a:br>
            <a:r>
              <a:rPr lang="es-CL"/>
              <a:t>Más niveles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82D9F9-CBCF-7F40-8075-AD7A040D1E49}"/>
              </a:ext>
            </a:extLst>
          </p:cNvPr>
          <p:cNvSpPr txBox="1"/>
          <p:nvPr/>
        </p:nvSpPr>
        <p:spPr>
          <a:xfrm>
            <a:off x="5970494" y="5383239"/>
            <a:ext cx="2850776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s-ES_tradnl" sz="1800" dirty="0">
                <a:solidFill>
                  <a:schemeClr val="tx1"/>
                </a:solidFill>
                <a:latin typeface="Gill Sans MT" panose="020B0502020104020203" pitchFamily="34" charset="77"/>
              </a:rPr>
              <a:t>El uso masivo de pruebas automáticas hace que estas distinciones no sean tan claras o importantes</a:t>
            </a:r>
          </a:p>
        </p:txBody>
      </p:sp>
    </p:spTree>
    <p:extLst>
      <p:ext uri="{BB962C8B-B14F-4D97-AF65-F5344CB8AC3E}">
        <p14:creationId xmlns:p14="http://schemas.microsoft.com/office/powerpoint/2010/main" val="9736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Pruebas de seguridad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>
                <a:solidFill>
                  <a:srgbClr val="00145A"/>
                </a:solidFill>
              </a:rPr>
              <a:t>Pruebas estáticas </a:t>
            </a:r>
            <a:r>
              <a:rPr lang="es-CL"/>
              <a:t>mediante análisis automático del código fuente</a:t>
            </a:r>
          </a:p>
          <a:p>
            <a:pPr marL="0" indent="0">
              <a:buNone/>
            </a:pPr>
            <a:r>
              <a:rPr lang="es-CL" b="1">
                <a:solidFill>
                  <a:srgbClr val="00145A"/>
                </a:solidFill>
              </a:rPr>
              <a:t>Pruebas dinámicas </a:t>
            </a:r>
            <a:r>
              <a:rPr lang="es-CL"/>
              <a:t>mediante ejecución del código por parte de un robot (ataque)</a:t>
            </a:r>
          </a:p>
          <a:p>
            <a:pPr marL="0" indent="0">
              <a:buNone/>
            </a:pPr>
            <a:r>
              <a:rPr lang="es-CL" b="1">
                <a:solidFill>
                  <a:srgbClr val="00145A"/>
                </a:solidFill>
              </a:rPr>
              <a:t>Pruebas manuales de penetración </a:t>
            </a:r>
            <a:r>
              <a:rPr lang="es-CL"/>
              <a:t>(hacking ético) en donde un experto intenta penetrar el sistema</a:t>
            </a:r>
          </a:p>
          <a:p>
            <a:pPr marL="0" indent="0">
              <a:buNone/>
            </a:pPr>
            <a:endParaRPr lang="es-CL"/>
          </a:p>
          <a:p>
            <a:pPr marL="0" indent="0">
              <a:buNone/>
            </a:pPr>
            <a:r>
              <a:rPr lang="es-CL"/>
              <a:t>Normalmente todo esto lo hace una empresa externa</a:t>
            </a:r>
          </a:p>
          <a:p>
            <a:pPr marL="0" indent="0">
              <a:buNone/>
            </a:pPr>
            <a:r>
              <a:rPr lang="es-CL"/>
              <a:t>Informe con potenciales vulnerabilidades</a:t>
            </a:r>
          </a:p>
          <a:p>
            <a:pPr marL="457200" lvl="1" indent="0">
              <a:buNone/>
            </a:pPr>
            <a:r>
              <a:rPr lang="es-CL"/>
              <a:t>Menores, intermedias, críticas</a:t>
            </a:r>
          </a:p>
          <a:p>
            <a:pPr marL="457200" lvl="1" indent="0">
              <a:buNone/>
            </a:pPr>
            <a:r>
              <a:rPr lang="es-CL"/>
              <a:t>Hay falsos positivos y falsos negativos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7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Mejoramiento continuo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4145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Mejoramiento continuo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CL" dirty="0"/>
              <a:t>Debiera ser una estrategia de toda organización</a:t>
            </a:r>
          </a:p>
          <a:p>
            <a:pPr marL="457200" lvl="1" indent="0">
              <a:buNone/>
            </a:pPr>
            <a:r>
              <a:rPr lang="es-CL" dirty="0"/>
              <a:t>Se necesitan objetivos organizaciones de calidad</a:t>
            </a:r>
          </a:p>
          <a:p>
            <a:pPr marL="457200" lvl="1" indent="0">
              <a:buNone/>
            </a:pPr>
            <a:r>
              <a:rPr lang="es-CL" dirty="0"/>
              <a:t>Esto aparece en</a:t>
            </a:r>
          </a:p>
          <a:p>
            <a:pPr marL="914400" lvl="2" indent="0">
              <a:buNone/>
            </a:pPr>
            <a:r>
              <a:rPr lang="es-CL" dirty="0"/>
              <a:t>ISO 9000 (capítulo sección 8.5 Hacer mejoras de calidad)</a:t>
            </a:r>
          </a:p>
          <a:p>
            <a:pPr marL="914400" lvl="2" indent="0">
              <a:buNone/>
            </a:pPr>
            <a:r>
              <a:rPr lang="es-CL" dirty="0"/>
              <a:t>CMMI (Métricas y Rendimiento del proceso organizacional)</a:t>
            </a:r>
          </a:p>
          <a:p>
            <a:pPr marL="914400" lvl="2" indent="0">
              <a:buNone/>
            </a:pPr>
            <a:r>
              <a:rPr lang="es-CL" dirty="0"/>
              <a:t>PMBOK/PMI</a:t>
            </a:r>
          </a:p>
          <a:p>
            <a:pPr marL="914400" lvl="2" indent="0">
              <a:buNone/>
            </a:pPr>
            <a:r>
              <a:rPr lang="es-CL" dirty="0"/>
              <a:t>Métodos ágiles como Scrum (restrospección)</a:t>
            </a:r>
          </a:p>
          <a:p>
            <a:pPr marL="914400" lvl="2" indent="0">
              <a:buNone/>
            </a:pPr>
            <a:r>
              <a:rPr lang="es-CL" dirty="0"/>
              <a:t>Kaizen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Estos objetivos se incorporan a los proyectos</a:t>
            </a:r>
          </a:p>
          <a:p>
            <a:pPr marL="0" indent="0">
              <a:buNone/>
            </a:pPr>
            <a:r>
              <a:rPr lang="es-CL" dirty="0"/>
              <a:t>Idealmente estos objetivos se cuantifican en métricas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5778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/>
              <a:t>Ejemplos de objetivos organizacionales de calidad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Costos totales, costos por proyecto</a:t>
            </a:r>
          </a:p>
          <a:p>
            <a:pPr marL="0" indent="0">
              <a:buNone/>
            </a:pPr>
            <a:r>
              <a:rPr lang="es-CL"/>
              <a:t>Costo por línea de código o costo por caso de uso</a:t>
            </a:r>
          </a:p>
          <a:p>
            <a:pPr marL="0" indent="0">
              <a:buNone/>
            </a:pPr>
            <a:r>
              <a:rPr lang="es-CL"/>
              <a:t>Puntualidad de las entregas</a:t>
            </a:r>
          </a:p>
          <a:p>
            <a:pPr marL="0" indent="0">
              <a:buNone/>
            </a:pPr>
            <a:r>
              <a:rPr lang="es-CL"/>
              <a:t>Observaciones de Aseguramiento de Calidad por proyecto</a:t>
            </a:r>
          </a:p>
          <a:p>
            <a:pPr marL="0" indent="0">
              <a:buNone/>
            </a:pPr>
            <a:r>
              <a:rPr lang="es-CL"/>
              <a:t>Precisión de las estimaciones</a:t>
            </a:r>
          </a:p>
          <a:p>
            <a:pPr marL="457200" lvl="1" indent="0">
              <a:buNone/>
            </a:pPr>
            <a:r>
              <a:rPr lang="es-CL"/>
              <a:t>Calendario</a:t>
            </a:r>
          </a:p>
          <a:p>
            <a:pPr marL="457200" lvl="1" indent="0">
              <a:buNone/>
            </a:pPr>
            <a:r>
              <a:rPr lang="es-CL"/>
              <a:t>Esfuerzo</a:t>
            </a:r>
          </a:p>
          <a:p>
            <a:pPr marL="0" indent="0">
              <a:buNone/>
            </a:pPr>
            <a:r>
              <a:rPr lang="es-CL"/>
              <a:t>Productividad = Cantidad / Esfuerzo</a:t>
            </a:r>
          </a:p>
          <a:p>
            <a:pPr marL="457200" lvl="1" indent="0">
              <a:buNone/>
            </a:pPr>
            <a:r>
              <a:rPr lang="es-CL"/>
              <a:t>Para tener una métrica hay que decidir cómo medir la cantidad de producto y el esfuerzo</a:t>
            </a:r>
          </a:p>
          <a:p>
            <a:pPr marL="0" indent="0">
              <a:buNone/>
            </a:pPr>
            <a:r>
              <a:rPr lang="es-CL"/>
              <a:t>Utilización de las personas = tiempo de proyecto / tiempo total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44ED757-7832-4191-830D-65FB3523AD37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9763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/>
              <a:t>Métricas para mejoramiento continuo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Algunas categorías de métricas para un negocio de desarrollo</a:t>
            </a:r>
          </a:p>
          <a:p>
            <a:pPr marL="457200" lvl="1" indent="0">
              <a:buNone/>
            </a:pPr>
            <a:r>
              <a:rPr lang="es-CL" b="1"/>
              <a:t>Cantidad</a:t>
            </a:r>
            <a:r>
              <a:rPr lang="es-CL"/>
              <a:t> de producto desarrollado</a:t>
            </a:r>
          </a:p>
          <a:p>
            <a:pPr marL="457200" lvl="1" indent="0">
              <a:buNone/>
            </a:pPr>
            <a:r>
              <a:rPr lang="es-CL" b="1"/>
              <a:t>Costo</a:t>
            </a:r>
            <a:r>
              <a:rPr lang="es-CL"/>
              <a:t> y/o esfuerzo de desarrollo</a:t>
            </a:r>
          </a:p>
          <a:p>
            <a:pPr marL="457200" lvl="1" indent="0">
              <a:buNone/>
            </a:pPr>
            <a:r>
              <a:rPr lang="es-CL" b="1"/>
              <a:t>Cumplimiento</a:t>
            </a:r>
            <a:r>
              <a:rPr lang="es-CL"/>
              <a:t> de compromisos</a:t>
            </a:r>
          </a:p>
          <a:p>
            <a:pPr marL="457200" lvl="1" indent="0">
              <a:buNone/>
            </a:pPr>
            <a:r>
              <a:rPr lang="es-CL" b="1"/>
              <a:t>Calidad</a:t>
            </a:r>
            <a:r>
              <a:rPr lang="es-CL"/>
              <a:t> del producto</a:t>
            </a:r>
          </a:p>
          <a:p>
            <a:pPr marL="457200" lvl="1" indent="0">
              <a:buNone/>
            </a:pPr>
            <a:r>
              <a:rPr lang="es-CL" b="1"/>
              <a:t>Satisfacción</a:t>
            </a:r>
            <a:r>
              <a:rPr lang="es-CL"/>
              <a:t> de usuarios/clientes</a:t>
            </a:r>
          </a:p>
          <a:p>
            <a:pPr marL="0" indent="0">
              <a:buNone/>
            </a:pPr>
            <a:r>
              <a:rPr lang="es-ES" dirty="0"/>
              <a:t>¿Alguna otra categoría de métricas?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AABA9899-B490-43EA-8B41-372BC1232A27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11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Ejemplos de métricas por categoría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Cantidad desarrollada</a:t>
            </a:r>
          </a:p>
          <a:p>
            <a:pPr marL="457200" lvl="1" indent="0">
              <a:buNone/>
            </a:pPr>
            <a:r>
              <a:rPr lang="es-CL"/>
              <a:t>Código (líneas, líneas equivalente </a:t>
            </a:r>
            <a:r>
              <a:rPr lang="en-US" dirty="0"/>
              <a:t>assembler</a:t>
            </a:r>
            <a:r>
              <a:rPr lang="es-CL"/>
              <a:t>)</a:t>
            </a:r>
          </a:p>
          <a:p>
            <a:pPr marL="457200" lvl="1" indent="0">
              <a:buNone/>
            </a:pPr>
            <a:r>
              <a:rPr lang="es-CL"/>
              <a:t>Requerimientos (casos de uso, puntos de función)</a:t>
            </a:r>
          </a:p>
          <a:p>
            <a:pPr marL="457200" lvl="1" indent="0">
              <a:buNone/>
            </a:pPr>
            <a:r>
              <a:rPr lang="es-CL"/>
              <a:t>Cambios y/o correcciones</a:t>
            </a:r>
          </a:p>
          <a:p>
            <a:pPr marL="457200" lvl="1" indent="0">
              <a:buNone/>
            </a:pPr>
            <a:r>
              <a:rPr lang="es-CL"/>
              <a:t>Páginas de documentación</a:t>
            </a:r>
          </a:p>
          <a:p>
            <a:pPr marL="457200" lvl="1" indent="0">
              <a:buNone/>
            </a:pPr>
            <a:r>
              <a:rPr lang="es-CL"/>
              <a:t>Alternativa: Medir cantidad mantenida en lugar de desarrollada</a:t>
            </a:r>
          </a:p>
          <a:p>
            <a:pPr marL="0" indent="0">
              <a:buNone/>
            </a:pPr>
            <a:r>
              <a:rPr lang="es-CL"/>
              <a:t>Costo </a:t>
            </a:r>
          </a:p>
          <a:p>
            <a:pPr marL="457200" lvl="1" indent="0">
              <a:buNone/>
            </a:pPr>
            <a:r>
              <a:rPr lang="es-CL"/>
              <a:t>Medido como esfuerzo</a:t>
            </a:r>
          </a:p>
          <a:p>
            <a:pPr marL="914400" lvl="2" indent="0">
              <a:buNone/>
            </a:pPr>
            <a:r>
              <a:rPr lang="es-CL"/>
              <a:t>Horas, días, meses de trabajo profesional</a:t>
            </a:r>
          </a:p>
          <a:p>
            <a:pPr marL="457200" lvl="1" indent="0">
              <a:buNone/>
            </a:pPr>
            <a:r>
              <a:rPr lang="es-CL"/>
              <a:t>Plata gastada en desarrollo/inversión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18621E5-A3B5-4BA6-B969-1E5C3A601FB5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4099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Ejemplos de métricas por categoría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Cumplimiento de compromisos</a:t>
            </a:r>
          </a:p>
          <a:p>
            <a:pPr marL="457200" lvl="1" indent="0">
              <a:buNone/>
            </a:pPr>
            <a:r>
              <a:rPr lang="es-CL"/>
              <a:t>Costo de desarrollos</a:t>
            </a:r>
          </a:p>
          <a:p>
            <a:pPr marL="457200" lvl="1" indent="0">
              <a:buNone/>
            </a:pPr>
            <a:r>
              <a:rPr lang="es-CL"/>
              <a:t>Porcentaje de hitos visibles por el cliente realizados a tiempo</a:t>
            </a:r>
          </a:p>
          <a:p>
            <a:pPr marL="0" indent="0">
              <a:buNone/>
            </a:pPr>
            <a:r>
              <a:rPr lang="es-CL"/>
              <a:t>Calidad</a:t>
            </a:r>
          </a:p>
          <a:p>
            <a:pPr marL="457200" lvl="1" indent="0">
              <a:buNone/>
            </a:pPr>
            <a:r>
              <a:rPr lang="es-CL"/>
              <a:t>Densidad de errores (errores por 1000 líneas de código)</a:t>
            </a:r>
          </a:p>
          <a:p>
            <a:pPr marL="457200" lvl="1" indent="0">
              <a:buNone/>
            </a:pPr>
            <a:r>
              <a:rPr lang="es-CL"/>
              <a:t>Frecuencia de fallas</a:t>
            </a:r>
          </a:p>
          <a:p>
            <a:pPr marL="457200" lvl="1" indent="0">
              <a:buNone/>
            </a:pPr>
            <a:r>
              <a:rPr lang="es-CL"/>
              <a:t>Indisponibilidad debido a errores de software</a:t>
            </a:r>
          </a:p>
          <a:p>
            <a:pPr marL="0" indent="0">
              <a:buNone/>
            </a:pPr>
            <a:r>
              <a:rPr lang="es-CL"/>
              <a:t>Satisfacción</a:t>
            </a:r>
          </a:p>
          <a:p>
            <a:pPr marL="457200" lvl="1" indent="0">
              <a:buNone/>
            </a:pPr>
            <a:r>
              <a:rPr lang="es-CL"/>
              <a:t>Número de reclamos</a:t>
            </a:r>
          </a:p>
          <a:p>
            <a:pPr marL="457200" lvl="1" indent="0">
              <a:buNone/>
            </a:pPr>
            <a:r>
              <a:rPr lang="es-CL"/>
              <a:t>Puntaje en encuesta a usuarios/clientes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18621E5-A3B5-4BA6-B969-1E5C3A601FB5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691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39700-2B47-FB4F-B92B-38E5F779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Mínimas métricas alineadas con objetivos estratégicos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D5D27-742C-C24C-81E1-7A4B66181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El peligro de las métricas</a:t>
            </a:r>
          </a:p>
          <a:p>
            <a:pPr lvl="1"/>
            <a:r>
              <a:rPr lang="es-ES_tradnl" dirty="0"/>
              <a:t>Muchas métricas no focalizan a la gente</a:t>
            </a:r>
          </a:p>
          <a:p>
            <a:pPr lvl="1"/>
            <a:r>
              <a:rPr lang="es-ES_tradnl" dirty="0"/>
              <a:t>Personas orientadas a mejorar la métrica, no la organización</a:t>
            </a:r>
          </a:p>
          <a:p>
            <a:pPr lvl="1"/>
            <a:r>
              <a:rPr lang="es-ES_tradnl" dirty="0"/>
              <a:t>Perseguir a las personas por los valores de las métricas</a:t>
            </a:r>
          </a:p>
          <a:p>
            <a:pPr lvl="1"/>
            <a:endParaRPr lang="es-ES_tradnl" dirty="0"/>
          </a:p>
          <a:p>
            <a:r>
              <a:rPr lang="es-ES_tradnl" dirty="0"/>
              <a:t>Lo ideal es tener un conjunto muy pequeño de métricas muy correlacionadas con los objetivos estratégicos</a:t>
            </a:r>
          </a:p>
          <a:p>
            <a:pPr lvl="1"/>
            <a:r>
              <a:rPr lang="es-ES_tradnl" dirty="0"/>
              <a:t>Ejemplo: Una única métrica de horas ganadas</a:t>
            </a:r>
          </a:p>
          <a:p>
            <a:pPr lvl="1"/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F1E4D8-3FAD-D947-8F9D-593FEA07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28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3584149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54E6F-A837-B44B-9154-4407D1C2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Kaizen: Excelencia pasito a pasito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2BC921-DE1A-C24F-B63D-CB40B5327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humanos preferimos seguridad que cambios</a:t>
            </a:r>
          </a:p>
          <a:p>
            <a:pPr lvl="1"/>
            <a:r>
              <a:rPr lang="es-ES_tradnl" dirty="0"/>
              <a:t>Los cambios muy pequeños no generan inseguridad</a:t>
            </a:r>
          </a:p>
          <a:p>
            <a:pPr lvl="1"/>
            <a:r>
              <a:rPr lang="es-ES_tradnl" dirty="0"/>
              <a:t>Los cambios muy grandes suelen fracasar</a:t>
            </a:r>
          </a:p>
          <a:p>
            <a:r>
              <a:rPr lang="es-ES_tradnl" dirty="0"/>
              <a:t>Kaizen propone mejora continua por la vía de cambios pequeños</a:t>
            </a:r>
          </a:p>
          <a:p>
            <a:pPr lvl="1"/>
            <a:r>
              <a:rPr lang="es-ES_tradnl" i="1" dirty="0"/>
              <a:t>Todos</a:t>
            </a:r>
            <a:r>
              <a:rPr lang="es-ES_tradnl" dirty="0"/>
              <a:t> pueden y deben proponer e implementar cambios</a:t>
            </a:r>
          </a:p>
          <a:p>
            <a:pPr lvl="1"/>
            <a:r>
              <a:rPr lang="es-ES_tradnl" dirty="0"/>
              <a:t>Algunas veces cambios pequeños tienen impactos enormes</a:t>
            </a:r>
          </a:p>
          <a:p>
            <a:pPr lvl="1"/>
            <a:r>
              <a:rPr lang="es-ES_tradnl" dirty="0"/>
              <a:t>La mayoría de las veces el impacto es pequeño pero suma</a:t>
            </a:r>
          </a:p>
          <a:p>
            <a:r>
              <a:rPr lang="es-ES_tradnl" dirty="0"/>
              <a:t>¿Qué es lo mínimo que puedo cambiar para obtener alguna mejora?</a:t>
            </a:r>
          </a:p>
          <a:p>
            <a:pPr lvl="1"/>
            <a:r>
              <a:rPr lang="es-ES_tradnl" dirty="0"/>
              <a:t>Ahorro de costo</a:t>
            </a:r>
          </a:p>
          <a:p>
            <a:pPr lvl="1"/>
            <a:r>
              <a:rPr lang="es-ES_tradnl" dirty="0"/>
              <a:t>Ahorro de tiempo</a:t>
            </a:r>
          </a:p>
          <a:p>
            <a:pPr lvl="1"/>
            <a:r>
              <a:rPr lang="es-ES_tradnl" dirty="0"/>
              <a:t>Mejor calidad</a:t>
            </a:r>
          </a:p>
          <a:p>
            <a:pPr lvl="1"/>
            <a:r>
              <a:rPr lang="es-ES_tradnl" dirty="0"/>
              <a:t>Aumento de ventas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B4A554-3D6D-4C4C-96EB-7591DA14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29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3448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¿Qué es el plan de calidad?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/>
              <a:t>ISO 10006 “Directrices para la calidad en la gestión de proyectos”</a:t>
            </a:r>
          </a:p>
          <a:p>
            <a:pPr marL="457200" lvl="1" indent="0">
              <a:buNone/>
            </a:pPr>
            <a:r>
              <a:rPr lang="es-CL"/>
              <a:t>Documento que especifica qué procedimientos y recursos asociados se deben aplicar a un proyecto, producto, proceso o contrato</a:t>
            </a:r>
          </a:p>
          <a:p>
            <a:pPr marL="0" indent="0">
              <a:buNone/>
            </a:pPr>
            <a:r>
              <a:rPr lang="es-CL"/>
              <a:t>PMBOK</a:t>
            </a:r>
          </a:p>
          <a:p>
            <a:pPr marL="457200" lvl="1" indent="0">
              <a:buNone/>
            </a:pPr>
            <a:r>
              <a:rPr lang="es-CL"/>
              <a:t>Componente del plan para la dirección del proyecto</a:t>
            </a:r>
          </a:p>
          <a:p>
            <a:pPr marL="457200" lvl="1" indent="0">
              <a:buNone/>
            </a:pPr>
            <a:r>
              <a:rPr lang="es-CL"/>
              <a:t>Describe cómo se implementarán las políticas de calidad de una organización</a:t>
            </a:r>
          </a:p>
          <a:p>
            <a:pPr marL="457200" lvl="1" indent="0">
              <a:buNone/>
            </a:pPr>
            <a:r>
              <a:rPr lang="es-CL"/>
              <a:t>Describe la manera en que el equipo del proyecto planea cumplir los requisitos de calidad establecidos para el proyecto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34DE-EF26-47B3-A0EE-CEA7049D6723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68087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Ejemplo: Disminución de defectos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_tradnl" dirty="0"/>
              <a:t>Identificamos todos los defectos encontrados después de las pruebas unitarias</a:t>
            </a:r>
          </a:p>
          <a:p>
            <a:pPr marL="0" indent="0">
              <a:buNone/>
            </a:pPr>
            <a:r>
              <a:rPr lang="es-ES_tradnl" dirty="0"/>
              <a:t>Cada defecto fue clasificado</a:t>
            </a:r>
          </a:p>
          <a:p>
            <a:pPr marL="0" indent="0">
              <a:buNone/>
            </a:pPr>
            <a:r>
              <a:rPr lang="es-ES_tradnl" dirty="0"/>
              <a:t>Además contamos las líneas de código, para obtener una métrica de densidad de defectos</a:t>
            </a:r>
          </a:p>
          <a:p>
            <a:pPr marL="0" indent="0">
              <a:buNone/>
            </a:pPr>
            <a:r>
              <a:rPr lang="es-ES_tradnl" dirty="0"/>
              <a:t>Encontramos que más de la mitad de los defectos correspondían a sólo una categoría</a:t>
            </a:r>
          </a:p>
          <a:p>
            <a:pPr marL="0" indent="0">
              <a:buNone/>
            </a:pPr>
            <a:r>
              <a:rPr lang="es-ES_tradnl" dirty="0"/>
              <a:t>Acordamos reducir la densidad de defectos a la mitad para el año siguiente</a:t>
            </a:r>
          </a:p>
          <a:p>
            <a:pPr marL="0" indent="0">
              <a:buNone/>
            </a:pPr>
            <a:r>
              <a:rPr lang="es-ES_tradnl" dirty="0"/>
              <a:t>Lo logramos con entrenamiento muy básico a todo el equipo para que nos fijáramos especialmente en los defectos de esa categoría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30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431648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Criterios de clasificación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En esa experiencia usamos estos criterios de clasificación</a:t>
            </a:r>
          </a:p>
          <a:p>
            <a:endParaRPr lang="es-CL" dirty="0"/>
          </a:p>
          <a:p>
            <a:pPr marL="457200" lvl="1" indent="0">
              <a:buNone/>
            </a:pPr>
            <a:r>
              <a:rPr lang="es-CL" i="1" dirty="0"/>
              <a:t>Fuente</a:t>
            </a:r>
            <a:r>
              <a:rPr lang="es-CL" dirty="0"/>
              <a:t>	fase del ciclo de vida en que se produce</a:t>
            </a:r>
          </a:p>
          <a:p>
            <a:pPr marL="457200" lvl="1" indent="0">
              <a:buNone/>
            </a:pPr>
            <a:r>
              <a:rPr lang="es-CL" i="1" dirty="0"/>
              <a:t>Detección</a:t>
            </a:r>
            <a:r>
              <a:rPr lang="es-CL" dirty="0"/>
              <a:t>	fase del ciclo de vida en que se detecta</a:t>
            </a:r>
          </a:p>
          <a:p>
            <a:pPr marL="457200" lvl="1" indent="0">
              <a:buNone/>
            </a:pPr>
            <a:r>
              <a:rPr lang="es-CL" i="1" dirty="0"/>
              <a:t>Gravedad</a:t>
            </a:r>
            <a:r>
              <a:rPr lang="es-CL" dirty="0"/>
              <a:t>	consecuencias del defecto</a:t>
            </a:r>
          </a:p>
          <a:p>
            <a:pPr lvl="4"/>
            <a:r>
              <a:rPr lang="es-CL" dirty="0"/>
              <a:t>Cosmético, menor, funcionalidad limitada, sistema no disponible</a:t>
            </a:r>
          </a:p>
          <a:p>
            <a:pPr marL="457200" lvl="1" indent="0">
              <a:buNone/>
            </a:pPr>
            <a:r>
              <a:rPr lang="es-CL" i="1" dirty="0"/>
              <a:t>Técnico</a:t>
            </a:r>
            <a:r>
              <a:rPr lang="es-CL" dirty="0"/>
              <a:t>	clasificación de problemas de codificación</a:t>
            </a:r>
          </a:p>
          <a:p>
            <a:pPr lvl="4"/>
            <a:r>
              <a:rPr lang="es-CL" dirty="0"/>
              <a:t>Inicialización, definición de datos, referencia nula, interfaz, control de flujo, condición, sincronización, etc.</a:t>
            </a:r>
          </a:p>
          <a:p>
            <a:pPr marL="457200" lvl="1" indent="0">
              <a:buNone/>
            </a:pPr>
            <a:r>
              <a:rPr lang="es-CL" i="1" dirty="0"/>
              <a:t>Carácter</a:t>
            </a:r>
            <a:r>
              <a:rPr lang="es-CL" dirty="0"/>
              <a:t>	acción u omisión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31</a:t>
            </a:fld>
            <a:endParaRPr lang="es-CL" noProof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0F6A353-B314-8648-9724-475758DF250E}"/>
              </a:ext>
            </a:extLst>
          </p:cNvPr>
          <p:cNvSpPr/>
          <p:nvPr/>
        </p:nvSpPr>
        <p:spPr>
          <a:xfrm>
            <a:off x="179512" y="5589240"/>
            <a:ext cx="8496944" cy="95410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Resultado</a:t>
            </a:r>
            <a:r>
              <a:rPr lang="es-ES_tradnl" sz="2800" dirty="0">
                <a:solidFill>
                  <a:srgbClr val="C00000"/>
                </a:solidFill>
              </a:rPr>
              <a:t>:  Se planificó y logró reducir la densidad de defectos de aprox. 10 a 5 defectos por cada 1000 líneas</a:t>
            </a:r>
          </a:p>
        </p:txBody>
      </p:sp>
    </p:spTree>
    <p:extLst>
      <p:ext uri="{BB962C8B-B14F-4D97-AF65-F5344CB8AC3E}">
        <p14:creationId xmlns:p14="http://schemas.microsoft.com/office/powerpoint/2010/main" val="660097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 noProof="0"/>
              <a:t>Análisis de riesgos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endParaRPr lang="en-US" sz="4000" i="1" noProof="0" dirty="0"/>
          </a:p>
          <a:p>
            <a:pPr algn="ctr">
              <a:buFont typeface="Wingdings" pitchFamily="2" charset="2"/>
              <a:buNone/>
            </a:pPr>
            <a:r>
              <a:rPr lang="en-US" sz="4000" i="1" noProof="0" dirty="0"/>
              <a:t>Risk management is management for adults</a:t>
            </a:r>
          </a:p>
          <a:p>
            <a:pPr lvl="1" algn="r">
              <a:buFont typeface="Wingdings" pitchFamily="2" charset="2"/>
              <a:buNone/>
            </a:pPr>
            <a:endParaRPr lang="en-US" noProof="0" dirty="0"/>
          </a:p>
          <a:p>
            <a:pPr lvl="1" algn="r">
              <a:buFont typeface="Wingdings" pitchFamily="2" charset="2"/>
              <a:buNone/>
            </a:pPr>
            <a:r>
              <a:rPr lang="en-US" noProof="0" dirty="0"/>
              <a:t>Tom DeMarco</a:t>
            </a:r>
          </a:p>
        </p:txBody>
      </p:sp>
    </p:spTree>
    <p:extLst>
      <p:ext uri="{BB962C8B-B14F-4D97-AF65-F5344CB8AC3E}">
        <p14:creationId xmlns:p14="http://schemas.microsoft.com/office/powerpoint/2010/main" val="45859489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Proceso de análisis de riesgos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22041"/>
              </p:ext>
            </p:extLst>
          </p:nvPr>
        </p:nvGraphicFramePr>
        <p:xfrm>
          <a:off x="179388" y="1628775"/>
          <a:ext cx="8785225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33</a:t>
            </a:fld>
            <a:endParaRPr lang="es-CL" noProof="0"/>
          </a:p>
        </p:txBody>
      </p:sp>
      <p:sp>
        <p:nvSpPr>
          <p:cNvPr id="7" name="Rectángulo 6"/>
          <p:cNvSpPr/>
          <p:nvPr/>
        </p:nvSpPr>
        <p:spPr>
          <a:xfrm>
            <a:off x="2483768" y="5877272"/>
            <a:ext cx="2271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1600" dirty="0">
                <a:solidFill>
                  <a:schemeClr val="accent1">
                    <a:lumMod val="50000"/>
                  </a:schemeClr>
                </a:solidFill>
                <a:latin typeface="Gill Sans MT" charset="0"/>
                <a:ea typeface="Gill Sans MT" charset="0"/>
                <a:cs typeface="Gill Sans MT" charset="0"/>
              </a:rPr>
              <a:t>Riesgo = Prob × Impacto</a:t>
            </a:r>
          </a:p>
        </p:txBody>
      </p:sp>
    </p:spTree>
    <p:extLst>
      <p:ext uri="{BB962C8B-B14F-4D97-AF65-F5344CB8AC3E}">
        <p14:creationId xmlns:p14="http://schemas.microsoft.com/office/powerpoint/2010/main" val="677587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Registro de riesgos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32856"/>
            <a:ext cx="9121093" cy="3685826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34</a:t>
            </a:fld>
            <a:endParaRPr lang="es-CL" noProof="0"/>
          </a:p>
        </p:txBody>
      </p:sp>
      <p:sp>
        <p:nvSpPr>
          <p:cNvPr id="7" name="Rectángulo 6"/>
          <p:cNvSpPr/>
          <p:nvPr/>
        </p:nvSpPr>
        <p:spPr>
          <a:xfrm>
            <a:off x="1403648" y="6165304"/>
            <a:ext cx="64807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By Kokcharov - Own work, CC BY-SA 4.0, 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https://commons.wikimedia.org/w/index.php?curid=45211477</a:t>
            </a: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198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Tipos de riesgos usuales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s-CL" noProof="0"/>
              <a:t>Claridad y estabilidad de los requisitos de usuario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Claridad de los criterios de término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Cambios de requisitos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Disponibilidad de recursos adecuados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Movilidad del personal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Exceso de carga de trabajo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Atrasos en otros proyectos no liberan recursos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Habilidades y experiencia del personal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Riesgos técnicos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Novedad técnica del proyecto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Integración del sistema con sistemas existentes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Falta de tiempo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Calendario para el desarrollo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sz="1800" noProof="0"/>
              <a:t>Tiempo del cliente para las aprobaciones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35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869995327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Top-5: Riesgos de proyectos de software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CL" b="1" i="1"/>
              <a:t>Fallas inherentes en el plan </a:t>
            </a:r>
            <a:r>
              <a:rPr lang="es-CL"/>
              <a:t>– Por su naturaleza intangible, el software es inherentemente difícil de estimar y planificar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/>
              <a:t>Inflación de requisitos </a:t>
            </a:r>
            <a:r>
              <a:rPr lang="es-CL"/>
              <a:t>– Al avanzar el proyecto van emergiendo más y más prestaciones que no se habían identificado al comienzo, amenazando las estimaciones y el plan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/>
              <a:t>Rotación de personal </a:t>
            </a:r>
            <a:r>
              <a:rPr lang="es-CL"/>
              <a:t>– Personas claves se van y con ella se va información crítica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/>
              <a:t>Colapso de la especificación </a:t>
            </a:r>
            <a:r>
              <a:rPr lang="es-CL"/>
              <a:t>– Al codificar e integrar se hace evidente que la especificación es incompleta o inconsistente</a:t>
            </a:r>
          </a:p>
          <a:p>
            <a:pPr marL="457200" indent="-457200">
              <a:buFont typeface="+mj-lt"/>
              <a:buAutoNum type="arabicPeriod"/>
            </a:pPr>
            <a:r>
              <a:rPr lang="es-CL" b="1" i="1"/>
              <a:t>Baja productividad </a:t>
            </a:r>
            <a:r>
              <a:rPr lang="es-CL"/>
              <a:t>– En los proyectos largos, suele faltar sensación de urgencia con pérdidas de tiempo que no se recuperan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36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819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Ten Lists of Software Project Risks: Evidence from the Literature Survey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812381"/>
            <a:ext cx="7086600" cy="673100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37</a:t>
            </a:fld>
            <a:endParaRPr lang="es-CL" noProof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83" y="1618145"/>
            <a:ext cx="6810893" cy="44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9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Contenido del Plan de Calidad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/>
              <a:t>1.	Introducción</a:t>
            </a:r>
          </a:p>
          <a:p>
            <a:pPr marL="457200" lvl="1" indent="0">
              <a:buNone/>
            </a:pPr>
            <a:r>
              <a:rPr lang="es-CL" noProof="0"/>
              <a:t>Propósito de este documento</a:t>
            </a:r>
          </a:p>
          <a:p>
            <a:pPr marL="457200" lvl="1" indent="0">
              <a:buNone/>
            </a:pPr>
            <a:r>
              <a:rPr lang="es-CL" noProof="0"/>
              <a:t>Visión general del plan de calidad</a:t>
            </a:r>
          </a:p>
          <a:p>
            <a:pPr marL="457200" lvl="1" indent="0">
              <a:buNone/>
            </a:pPr>
            <a:r>
              <a:rPr lang="es-CL" noProof="0"/>
              <a:t>Visión general del sistema</a:t>
            </a:r>
          </a:p>
          <a:p>
            <a:pPr marL="914400" lvl="2" indent="0">
              <a:buNone/>
            </a:pPr>
            <a:r>
              <a:rPr lang="es-CL" noProof="0"/>
              <a:t>Interfaces</a:t>
            </a:r>
          </a:p>
          <a:p>
            <a:pPr marL="914400" lvl="2" indent="0">
              <a:buNone/>
            </a:pPr>
            <a:r>
              <a:rPr lang="es-CL" noProof="0"/>
              <a:t>Componentes</a:t>
            </a:r>
          </a:p>
          <a:p>
            <a:pPr marL="457200" lvl="1" indent="0">
              <a:buNone/>
            </a:pPr>
            <a:r>
              <a:rPr lang="es-CL" noProof="0"/>
              <a:t>Alcance de las Actividades de calidad</a:t>
            </a:r>
          </a:p>
          <a:p>
            <a:pPr marL="457200" lvl="1" indent="0">
              <a:buNone/>
            </a:pPr>
            <a:r>
              <a:rPr lang="es-CL" noProof="0"/>
              <a:t>Qué se Revisará/probará</a:t>
            </a:r>
          </a:p>
          <a:p>
            <a:pPr marL="457200" lvl="1" indent="0">
              <a:buNone/>
            </a:pPr>
            <a:r>
              <a:rPr lang="es-CL" noProof="0"/>
              <a:t>Qué no se probará</a:t>
            </a:r>
          </a:p>
          <a:p>
            <a:pPr marL="457200" lvl="1" indent="0">
              <a:buNone/>
            </a:pPr>
            <a:r>
              <a:rPr lang="es-CL" noProof="0"/>
              <a:t>Documentos referenciados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4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0961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Contenido del Plan de Calidad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s-CL" noProof="0"/>
              <a:t>2. Revisiones de Documentos</a:t>
            </a:r>
          </a:p>
          <a:p>
            <a:pPr marL="338138" lvl="1" indent="0">
              <a:buNone/>
              <a:defRPr/>
            </a:pPr>
            <a:r>
              <a:rPr lang="es-CL" noProof="0"/>
              <a:t>Revisiones para los principales documentos del sistema</a:t>
            </a:r>
          </a:p>
          <a:p>
            <a:pPr marL="338138" lvl="1" indent="0">
              <a:buNone/>
              <a:defRPr/>
            </a:pPr>
            <a:r>
              <a:rPr lang="es-CL" noProof="0"/>
              <a:t>Aprobaciones para los principales documentos del sistema</a:t>
            </a:r>
          </a:p>
          <a:p>
            <a:pPr>
              <a:buFont typeface="Wingdings" pitchFamily="2" charset="2"/>
              <a:buNone/>
              <a:defRPr/>
            </a:pPr>
            <a:r>
              <a:rPr lang="es-CL" noProof="0"/>
              <a:t>3.	Requisitos de Pruebas</a:t>
            </a:r>
          </a:p>
          <a:p>
            <a:pPr marL="457200" lvl="1" indent="0">
              <a:buNone/>
              <a:defRPr/>
            </a:pPr>
            <a:r>
              <a:rPr lang="es-CL" noProof="0"/>
              <a:t>Enumeración de requisitos de pruebas</a:t>
            </a:r>
          </a:p>
          <a:p>
            <a:pPr marL="457200" lvl="1" indent="0">
              <a:buNone/>
              <a:defRPr/>
            </a:pPr>
            <a:r>
              <a:rPr lang="es-CL" noProof="0"/>
              <a:t>Trazabilidad de requerimientos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5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20168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Contenido del Plan de Calidad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s-CL" noProof="0"/>
              <a:t>4.	Tipos de pruebas</a:t>
            </a:r>
          </a:p>
          <a:p>
            <a:pPr marL="457200" lvl="1" indent="0">
              <a:buNone/>
            </a:pPr>
            <a:r>
              <a:rPr lang="es-CL" noProof="0"/>
              <a:t>Prueba de módulos</a:t>
            </a:r>
          </a:p>
          <a:p>
            <a:pPr marL="457200" lvl="1" indent="0">
              <a:buNone/>
            </a:pPr>
            <a:r>
              <a:rPr lang="es-CL" noProof="0"/>
              <a:t>Prueba de funcionalidades aisladas</a:t>
            </a:r>
          </a:p>
          <a:p>
            <a:pPr marL="457200" lvl="1" indent="0">
              <a:buNone/>
            </a:pPr>
            <a:r>
              <a:rPr lang="es-CL" noProof="0"/>
              <a:t>Pruebas de integración</a:t>
            </a:r>
          </a:p>
          <a:p>
            <a:pPr marL="457200" lvl="1" indent="0">
              <a:buNone/>
            </a:pPr>
            <a:r>
              <a:rPr lang="es-CL" noProof="0"/>
              <a:t>Prueba de condiciones de excepción</a:t>
            </a:r>
          </a:p>
          <a:p>
            <a:pPr marL="457200" lvl="1" indent="0">
              <a:buNone/>
            </a:pPr>
            <a:r>
              <a:rPr lang="es-CL" noProof="0"/>
              <a:t>Prueba de procesos de negocios</a:t>
            </a:r>
          </a:p>
          <a:p>
            <a:pPr marL="457200" lvl="1" indent="0">
              <a:buNone/>
            </a:pPr>
            <a:r>
              <a:rPr lang="es-CL" noProof="0"/>
              <a:t>Pruebas de carga</a:t>
            </a:r>
          </a:p>
          <a:p>
            <a:pPr marL="457200" lvl="1" indent="0">
              <a:buNone/>
            </a:pPr>
            <a:r>
              <a:rPr lang="es-CL" noProof="0"/>
              <a:t>Pruebas de otros atributos no funcionales</a:t>
            </a:r>
          </a:p>
          <a:p>
            <a:pPr marL="457200" lvl="1" indent="0">
              <a:buNone/>
            </a:pPr>
            <a:r>
              <a:rPr lang="es-CL" noProof="0"/>
              <a:t>Pruebas de aceptación</a:t>
            </a:r>
          </a:p>
          <a:p>
            <a:pPr marL="457200" lvl="1" indent="0">
              <a:buNone/>
            </a:pPr>
            <a:r>
              <a:rPr lang="es-CL" noProof="0"/>
              <a:t>Pruebas de regresión</a:t>
            </a:r>
          </a:p>
          <a:p>
            <a:pPr marL="457200" lvl="1" indent="0">
              <a:buNone/>
            </a:pPr>
            <a:r>
              <a:rPr lang="es-CL" noProof="0"/>
              <a:t>Certificación para paso a  producción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6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205738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Contenido del Plan de Calidad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/>
              <a:t>5.	Documentación de pruebas</a:t>
            </a:r>
          </a:p>
          <a:p>
            <a:pPr marL="457200" lvl="1" indent="0">
              <a:buNone/>
            </a:pPr>
            <a:r>
              <a:rPr lang="es-CL" noProof="0"/>
              <a:t>Plan de pruebas</a:t>
            </a:r>
          </a:p>
          <a:p>
            <a:pPr marL="457200" lvl="1" indent="0">
              <a:buNone/>
            </a:pPr>
            <a:r>
              <a:rPr lang="es-CL" noProof="0"/>
              <a:t>Casos de pruebas</a:t>
            </a:r>
          </a:p>
          <a:p>
            <a:pPr marL="457200" lvl="1" indent="0">
              <a:buNone/>
            </a:pPr>
            <a:r>
              <a:rPr lang="es-CL" noProof="0"/>
              <a:t>Procedimientos de pruebas</a:t>
            </a:r>
          </a:p>
          <a:p>
            <a:pPr marL="457200" lvl="1" indent="0">
              <a:buNone/>
            </a:pPr>
            <a:r>
              <a:rPr lang="es-CL" noProof="0"/>
              <a:t>Cambios y seguimiento de problemas</a:t>
            </a:r>
          </a:p>
          <a:p>
            <a:pPr marL="457200" lvl="1" indent="0">
              <a:buNone/>
            </a:pPr>
            <a:r>
              <a:rPr lang="es-CL" noProof="0"/>
              <a:t>Reportes de pruebas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7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90117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Contenido del Plan de Calidad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/>
              <a:t>6.	Recursos para la calidad</a:t>
            </a:r>
          </a:p>
          <a:p>
            <a:pPr marL="457200" lvl="1" indent="0">
              <a:buNone/>
            </a:pPr>
            <a:r>
              <a:rPr lang="es-CL" noProof="0"/>
              <a:t>Datos de prueba</a:t>
            </a:r>
          </a:p>
          <a:p>
            <a:pPr marL="457200" lvl="1" indent="0">
              <a:buNone/>
            </a:pPr>
            <a:r>
              <a:rPr lang="es-CL" noProof="0"/>
              <a:t>Herramientas de prueba</a:t>
            </a:r>
          </a:p>
          <a:p>
            <a:pPr marL="457200" lvl="1" indent="0">
              <a:buNone/>
            </a:pPr>
            <a:r>
              <a:rPr lang="es-CL" noProof="0"/>
              <a:t>Recursos humanos</a:t>
            </a:r>
          </a:p>
          <a:p>
            <a:pPr marL="457200" lvl="1" indent="0">
              <a:buNone/>
            </a:pPr>
            <a:r>
              <a:rPr lang="es-CL" noProof="0"/>
              <a:t>Equipo de desarrollo</a:t>
            </a:r>
          </a:p>
          <a:p>
            <a:pPr marL="457200" lvl="1" indent="0">
              <a:buNone/>
            </a:pPr>
            <a:r>
              <a:rPr lang="es-CL" noProof="0"/>
              <a:t>Compromiso de los usuarios</a:t>
            </a:r>
          </a:p>
          <a:p>
            <a:pPr marL="457200" lvl="1" indent="0">
              <a:buNone/>
            </a:pPr>
            <a:r>
              <a:rPr lang="es-CL" noProof="0"/>
              <a:t>Ambientes de trabajo</a:t>
            </a:r>
          </a:p>
          <a:p>
            <a:pPr marL="457200" lvl="1" indent="0">
              <a:buNone/>
            </a:pPr>
            <a:r>
              <a:rPr lang="es-CL" noProof="0"/>
              <a:t>Ambiente de desarrollo</a:t>
            </a:r>
          </a:p>
          <a:p>
            <a:pPr marL="457200" lvl="1" indent="0">
              <a:buNone/>
            </a:pPr>
            <a:r>
              <a:rPr lang="es-CL" noProof="0"/>
              <a:t>Ambiente de pruebas</a:t>
            </a:r>
          </a:p>
          <a:p>
            <a:pPr marL="457200" lvl="1" indent="0">
              <a:buNone/>
            </a:pPr>
            <a:r>
              <a:rPr lang="es-CL" noProof="0"/>
              <a:t>Ambiente de producción</a:t>
            </a:r>
          </a:p>
          <a:p>
            <a:pPr marL="457200" lvl="1" indent="0">
              <a:buNone/>
            </a:pPr>
            <a:r>
              <a:rPr lang="es-CL" noProof="0"/>
              <a:t>Calendario de actividades de calidad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8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662722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Contenido del Plan de Calidad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/>
              <a:t>7.	Auditorías</a:t>
            </a:r>
          </a:p>
          <a:p>
            <a:pPr marL="457200" lvl="1" indent="0">
              <a:buNone/>
            </a:pPr>
            <a:r>
              <a:rPr lang="es-CL" noProof="0"/>
              <a:t>Lista de verificación</a:t>
            </a:r>
          </a:p>
          <a:p>
            <a:pPr>
              <a:buFont typeface="Wingdings" pitchFamily="2" charset="2"/>
              <a:buNone/>
            </a:pPr>
            <a:r>
              <a:rPr lang="es-CL" noProof="0"/>
              <a:t>8.	Riesgos del Plan de Calidad</a:t>
            </a:r>
          </a:p>
          <a:p>
            <a:pPr marL="457200" lvl="1" indent="0">
              <a:buNone/>
            </a:pPr>
            <a:r>
              <a:rPr lang="es-CL" noProof="0"/>
              <a:t>Supuestos</a:t>
            </a:r>
          </a:p>
          <a:p>
            <a:pPr marL="457200" lvl="1" indent="0">
              <a:buNone/>
            </a:pPr>
            <a:r>
              <a:rPr lang="es-CL" noProof="0"/>
              <a:t>Dependencias</a:t>
            </a:r>
          </a:p>
          <a:p>
            <a:pPr marL="457200" lvl="1" indent="0">
              <a:buNone/>
            </a:pPr>
            <a:r>
              <a:rPr lang="es-CL" noProof="0"/>
              <a:t>Restricciones</a:t>
            </a:r>
          </a:p>
          <a:p>
            <a:pPr marL="457200" lvl="1" indent="0">
              <a:buNone/>
            </a:pPr>
            <a:r>
              <a:rPr lang="es-CL" noProof="0"/>
              <a:t>Otros riesgos</a:t>
            </a:r>
          </a:p>
          <a:p>
            <a:endParaRPr lang="es-C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9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524343108"/>
      </p:ext>
    </p:extLst>
  </p:cSld>
  <p:clrMapOvr>
    <a:masterClrMapping/>
  </p:clrMapOvr>
</p:sld>
</file>

<file path=ppt/theme/theme1.xml><?xml version="1.0" encoding="utf-8"?>
<a:theme xmlns:a="http://schemas.openxmlformats.org/drawingml/2006/main" name="1_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Clase1GestionCalidadSoftware</Template>
  <TotalTime>6514</TotalTime>
  <Words>1970</Words>
  <Application>Microsoft Macintosh PowerPoint</Application>
  <PresentationFormat>Presentación en pantalla (4:3)</PresentationFormat>
  <Paragraphs>377</Paragraphs>
  <Slides>37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Arial</vt:lpstr>
      <vt:lpstr>Bookman Old Style</vt:lpstr>
      <vt:lpstr>Calibri</vt:lpstr>
      <vt:lpstr>Gill Sans MT</vt:lpstr>
      <vt:lpstr>Lucida Sans Unicode</vt:lpstr>
      <vt:lpstr>Monotype Sorts</vt:lpstr>
      <vt:lpstr>Times New Roman</vt:lpstr>
      <vt:lpstr>Wingdings</vt:lpstr>
      <vt:lpstr>1_FormatoClases</vt:lpstr>
      <vt:lpstr>2_FormatoClases</vt:lpstr>
      <vt:lpstr>Introducción a la Gestión de Calidad de Software  Clase 2: Gestión de calidad</vt:lpstr>
      <vt:lpstr>Plan de calidad</vt:lpstr>
      <vt:lpstr>¿Qué es el plan de calidad?</vt:lpstr>
      <vt:lpstr>Contenido del Plan de Calidad</vt:lpstr>
      <vt:lpstr>Contenido del Plan de Calidad</vt:lpstr>
      <vt:lpstr>Contenido del Plan de Calidad</vt:lpstr>
      <vt:lpstr>Contenido del Plan de Calidad</vt:lpstr>
      <vt:lpstr>Contenido del Plan de Calidad</vt:lpstr>
      <vt:lpstr>Contenido del Plan de Calidad</vt:lpstr>
      <vt:lpstr>IEEE 829 Standard  Master Test Plan Template</vt:lpstr>
      <vt:lpstr>Pruebas de software</vt:lpstr>
      <vt:lpstr>Defectos, Errores y Fallas</vt:lpstr>
      <vt:lpstr>Ejemplo</vt:lpstr>
      <vt:lpstr>La palabra ‘bug’</vt:lpstr>
      <vt:lpstr>Objetivos de las pruebas de acuerdo a la madurez del proceso de pruebas</vt:lpstr>
      <vt:lpstr>Muchas maneras de clasificar las pruebas</vt:lpstr>
      <vt:lpstr>Cajas negras y cajas blancas</vt:lpstr>
      <vt:lpstr>Pruebas en múltiples niveles: Tradicional</vt:lpstr>
      <vt:lpstr>Modelo de Ciclo de Vida en V</vt:lpstr>
      <vt:lpstr>Pruebas en múltiples niveles:  Más niveles</vt:lpstr>
      <vt:lpstr>Pruebas de seguridad</vt:lpstr>
      <vt:lpstr>Mejoramiento continuo</vt:lpstr>
      <vt:lpstr>Mejoramiento continuo</vt:lpstr>
      <vt:lpstr>Ejemplos de objetivos organizacionales de calidad</vt:lpstr>
      <vt:lpstr>Métricas para mejoramiento continuo</vt:lpstr>
      <vt:lpstr>Ejemplos de métricas por categoría</vt:lpstr>
      <vt:lpstr>Ejemplos de métricas por categoría</vt:lpstr>
      <vt:lpstr>Mínimas métricas alineadas con objetivos estratégicos</vt:lpstr>
      <vt:lpstr>Kaizen: Excelencia pasito a pasito</vt:lpstr>
      <vt:lpstr>Ejemplo: Disminución de defectos</vt:lpstr>
      <vt:lpstr>Criterios de clasificación</vt:lpstr>
      <vt:lpstr>Análisis de riesgos</vt:lpstr>
      <vt:lpstr>Proceso de análisis de riesgos</vt:lpstr>
      <vt:lpstr>Registro de riesgos</vt:lpstr>
      <vt:lpstr>Tipos de riesgos usuales</vt:lpstr>
      <vt:lpstr>Top-5: Riesgos de proyectos de software</vt:lpstr>
      <vt:lpstr>Top Ten Lists of Software Project Risks: Evidence from the Literature Survey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Rigurosos de Gestión de Calidad</dc:title>
  <cp:lastModifiedBy>Pablo Straub</cp:lastModifiedBy>
  <cp:revision>110</cp:revision>
  <dcterms:modified xsi:type="dcterms:W3CDTF">2019-08-26T19:49:39Z</dcterms:modified>
</cp:coreProperties>
</file>