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66" r:id="rId5"/>
    <p:sldId id="273" r:id="rId6"/>
    <p:sldId id="274" r:id="rId7"/>
    <p:sldId id="275" r:id="rId8"/>
    <p:sldId id="257" r:id="rId9"/>
    <p:sldId id="276" r:id="rId10"/>
    <p:sldId id="279" r:id="rId11"/>
    <p:sldId id="277" r:id="rId12"/>
    <p:sldId id="278" r:id="rId13"/>
    <p:sldId id="280" r:id="rId14"/>
    <p:sldId id="281" r:id="rId15"/>
    <p:sldId id="282" r:id="rId16"/>
    <p:sldId id="283" r:id="rId17"/>
    <p:sldId id="284" r:id="rId18"/>
    <p:sldId id="28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F5AF94-A377-4031-BB3E-48FCACAAB706}" v="42" dt="2019-12-03T10:31:41.448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74" autoAdjust="0"/>
  </p:normalViewPr>
  <p:slideViewPr>
    <p:cSldViewPr snapToGrid="0" showGuides="1">
      <p:cViewPr varScale="1">
        <p:scale>
          <a:sx n="115" d="100"/>
          <a:sy n="115" d="100"/>
        </p:scale>
        <p:origin x="372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03.12.2019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88" y="465513"/>
            <a:ext cx="5690680" cy="2488764"/>
          </a:xfrm>
        </p:spPr>
        <p:txBody>
          <a:bodyPr/>
          <a:lstStyle/>
          <a:p>
            <a:r>
              <a:rPr lang="en-US" dirty="0" err="1"/>
              <a:t>Confía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corazón</a:t>
            </a:r>
            <a:r>
              <a:rPr lang="en-US" dirty="0"/>
              <a:t> del </a:t>
            </a:r>
            <a:r>
              <a:rPr lang="en-US" dirty="0" err="1"/>
              <a:t>diseño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Ignacio Slater M.</a:t>
            </a:r>
            <a:endParaRPr lang="ru-RU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tretch>
            <a:fillRect/>
          </a:stretch>
        </p:blipFill>
        <p:spPr>
          <a:xfrm>
            <a:off x="4619227" y="0"/>
            <a:ext cx="7577375" cy="5949573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1F0746-96D5-490B-9293-D79C5233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D495E168-DA5E-4888-8D8A-92B118324C14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10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834CCA-4617-4B57-BEC0-429A2576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4427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/>
              <a:t>Tambien </a:t>
            </a:r>
            <a:r>
              <a:rPr lang="en-US" sz="3600" dirty="0" err="1"/>
              <a:t>existen</a:t>
            </a:r>
            <a:r>
              <a:rPr lang="en-US" sz="3600" dirty="0"/>
              <a:t> </a:t>
            </a:r>
            <a:r>
              <a:rPr lang="en-US" sz="3600" dirty="0" err="1"/>
              <a:t>efectos</a:t>
            </a:r>
            <a:r>
              <a:rPr lang="en-US" sz="3600" dirty="0"/>
              <a:t> que </a:t>
            </a:r>
            <a:r>
              <a:rPr lang="en-US" sz="3600" dirty="0" err="1"/>
              <a:t>sólo</a:t>
            </a:r>
            <a:r>
              <a:rPr lang="en-US" sz="3600" dirty="0"/>
              <a:t> </a:t>
            </a:r>
            <a:r>
              <a:rPr lang="en-US" sz="3600" dirty="0" err="1"/>
              <a:t>afectan</a:t>
            </a:r>
            <a:r>
              <a:rPr lang="en-US" sz="3600" dirty="0"/>
              <a:t> a </a:t>
            </a:r>
            <a:r>
              <a:rPr lang="en-US" sz="3600" dirty="0" err="1"/>
              <a:t>ciertos</a:t>
            </a:r>
            <a:r>
              <a:rPr lang="en-US" sz="3600" dirty="0"/>
              <a:t> </a:t>
            </a:r>
            <a:r>
              <a:rPr lang="en-US" sz="3600" dirty="0" err="1"/>
              <a:t>tipos</a:t>
            </a:r>
            <a:r>
              <a:rPr lang="en-US" sz="3600" dirty="0"/>
              <a:t> de cartas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3FBCBB-E590-448C-9082-C8D3175FE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738925"/>
          </a:xfrm>
        </p:spPr>
        <p:txBody>
          <a:bodyPr>
            <a:normAutofit/>
          </a:bodyPr>
          <a:lstStyle/>
          <a:p>
            <a:r>
              <a:rPr lang="es-CL" sz="4000" dirty="0"/>
              <a:t>¡Ésta me la sé!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961A916-6E8A-4F7A-8619-C998EE530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4169" y="457200"/>
            <a:ext cx="3651250" cy="540385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DE3AF2-CAE6-4559-8A57-F428E1E00CB4}"/>
              </a:ext>
            </a:extLst>
          </p:cNvPr>
          <p:cNvSpPr txBox="1"/>
          <p:nvPr/>
        </p:nvSpPr>
        <p:spPr>
          <a:xfrm>
            <a:off x="1847850" y="4981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4AFB456-DA2A-4D0A-8E48-CE345B315FD3}"/>
              </a:ext>
            </a:extLst>
          </p:cNvPr>
          <p:cNvSpPr txBox="1">
            <a:spLocks/>
          </p:cNvSpPr>
          <p:nvPr/>
        </p:nvSpPr>
        <p:spPr>
          <a:xfrm>
            <a:off x="839787" y="3095625"/>
            <a:ext cx="5256212" cy="3086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CL" sz="5400" dirty="0"/>
              <a:t>Obvio que</a:t>
            </a:r>
          </a:p>
          <a:p>
            <a:pPr>
              <a:lnSpc>
                <a:spcPct val="120000"/>
              </a:lnSpc>
            </a:pPr>
            <a:r>
              <a:rPr lang="es-CL" sz="8800" b="1" i="1" dirty="0" err="1">
                <a:latin typeface="Edwardian Script ITC" panose="030303020407070D0804" pitchFamily="66" charset="0"/>
              </a:rPr>
              <a:t>Double</a:t>
            </a:r>
            <a:r>
              <a:rPr lang="es-CL" sz="8800" b="1" i="1" dirty="0">
                <a:latin typeface="Edwardian Script ITC" panose="030303020407070D0804" pitchFamily="66" charset="0"/>
              </a:rPr>
              <a:t> </a:t>
            </a:r>
            <a:r>
              <a:rPr lang="es-CL" sz="8800" b="1" i="1" dirty="0" err="1">
                <a:latin typeface="Edwardian Script ITC" panose="030303020407070D0804" pitchFamily="66" charset="0"/>
              </a:rPr>
              <a:t>Dispatch</a:t>
            </a:r>
            <a:endParaRPr lang="es-CL" sz="8800" b="1" i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1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B70FDD-E794-4619-9EE6-93CD99F22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/>
          </a:blip>
          <a:srcRect t="44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E54DB1-3DA5-4BE7-803B-4D3ABB4E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>
                <a:solidFill>
                  <a:schemeClr val="tx1"/>
                </a:solidFill>
              </a:rPr>
              <a:t>Ahora sí, a lo que vinimos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439F6-4B5E-4A60-B4BD-FFB27A1F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D495E168-DA5E-4888-8D8A-92B118324C14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11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482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481DA-613F-4B09-BC5F-790893B2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12</a:t>
            </a:fld>
            <a:endParaRPr lang="ru-R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4C5D2-AA30-48F2-9D38-478340DC1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070225"/>
          </a:xfrm>
        </p:spPr>
        <p:txBody>
          <a:bodyPr/>
          <a:lstStyle/>
          <a:p>
            <a:r>
              <a:rPr lang="es-CL" b="1" dirty="0"/>
              <a:t>Problema:</a:t>
            </a:r>
          </a:p>
          <a:p>
            <a:pPr lvl="1"/>
            <a:r>
              <a:rPr lang="es-CL" dirty="0"/>
              <a:t>Tenemos una estructura de clases heterogéneas a las que se le quieren agregar funcionalidades nuevas, y la opción de cambiar una a una estas clases es demasiado complicado.</a:t>
            </a:r>
          </a:p>
          <a:p>
            <a:r>
              <a:rPr lang="es-CL" b="1" dirty="0"/>
              <a:t>Solución:</a:t>
            </a:r>
          </a:p>
          <a:p>
            <a:pPr lvl="1"/>
            <a:r>
              <a:rPr lang="es-CL" dirty="0"/>
              <a:t>Implementar una clase que “visite” a las entidades de la estructura y realice acciones sobre ella, utilizando </a:t>
            </a:r>
            <a:r>
              <a:rPr lang="es-CL" i="1" dirty="0" err="1"/>
              <a:t>double</a:t>
            </a:r>
            <a:r>
              <a:rPr lang="es-CL" i="1" dirty="0"/>
              <a:t> </a:t>
            </a:r>
            <a:r>
              <a:rPr lang="es-CL" i="1" dirty="0" err="1"/>
              <a:t>dispatch</a:t>
            </a:r>
            <a:r>
              <a:rPr lang="es-CL" i="1" dirty="0"/>
              <a:t> </a:t>
            </a:r>
            <a:r>
              <a:rPr lang="es-CL" dirty="0"/>
              <a:t>para desambiguar el tipo de clase que visita.</a:t>
            </a:r>
          </a:p>
          <a:p>
            <a:r>
              <a:rPr lang="es-CL" dirty="0"/>
              <a:t>El problema que se busca solucionar es similar al que se quiere solucionar con </a:t>
            </a:r>
            <a:r>
              <a:rPr lang="es-CL" i="1" dirty="0"/>
              <a:t>composite</a:t>
            </a:r>
            <a:r>
              <a:rPr lang="es-CL" dirty="0"/>
              <a:t>, por lo que ambos patrones se utilizan juntos muchas veces.</a:t>
            </a:r>
          </a:p>
          <a:p>
            <a:r>
              <a:rPr lang="es-CL" dirty="0"/>
              <a:t>El mayor problema de utilizar un </a:t>
            </a:r>
            <a:r>
              <a:rPr lang="es-CL" i="1" dirty="0" err="1"/>
              <a:t>visitor</a:t>
            </a:r>
            <a:r>
              <a:rPr lang="es-CL" dirty="0"/>
              <a:t> es que a veces se debe hacer pública información de algunos objetos para que éste pueda operar sobre ellos.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DC393E-99DA-486E-9110-04209D023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Visitor</a:t>
            </a:r>
            <a:r>
              <a:rPr lang="es-CL" dirty="0"/>
              <a:t> </a:t>
            </a:r>
            <a:r>
              <a:rPr lang="es-CL" dirty="0" err="1"/>
              <a:t>Pattern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7037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9CBC5-8A28-4805-9B7C-CFF34B1D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13</a:t>
            </a:fld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0F2CCD-5051-4BC4-9D35-FFBC46976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Sigo sin entender cómo funciona </a:t>
            </a:r>
            <a:r>
              <a:rPr lang="es-CL" dirty="0" err="1"/>
              <a:t>úwù</a:t>
            </a:r>
            <a:endParaRPr lang="es-C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B9BD16-4492-4835-B981-20E1454E0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owo</a:t>
            </a:r>
            <a:endParaRPr lang="es-C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6132D-193F-447D-8929-ED0A84F5EF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CL" dirty="0"/>
              <a:t>Creamos una interfaz con métodos para visitar cada uno de los tipos de la estructura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En cada objeto de la estructura sobre la que queremos operar agregamos un método para aceptar al visitante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Los visitantes concretos se instancian dentro de las clases visitadas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Para cada funcionalidad que se quiera añadir a la jerarquía de objetos original se crea un nuevo visitante concreto</a:t>
            </a:r>
          </a:p>
          <a:p>
            <a:pPr marL="342900" indent="-342900">
              <a:buFont typeface="+mj-lt"/>
              <a:buAutoNum type="arabicPeriod"/>
            </a:pPr>
            <a:endParaRPr lang="es-C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BD9F09-032D-4EFF-9DBE-68326BE71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CL" dirty="0" err="1"/>
              <a:t>ÔwÔ</a:t>
            </a:r>
            <a:endParaRPr lang="es-C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05D99B-16BA-4793-8876-3FF6E2FE930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CL" dirty="0"/>
              <a:t>Si el visitante necesitara acceder a información privada de la clase esta tendría que hacerse pública mediante un </a:t>
            </a:r>
            <a:r>
              <a:rPr lang="es-CL" i="1" dirty="0" err="1"/>
              <a:t>getter</a:t>
            </a:r>
            <a:r>
              <a:rPr lang="es-CL" i="1" dirty="0"/>
              <a:t>…</a:t>
            </a:r>
            <a:r>
              <a:rPr lang="es-CL" dirty="0"/>
              <a:t> ¡A menos qué…! </a:t>
            </a:r>
            <a:endParaRPr lang="es-CL" i="1" dirty="0"/>
          </a:p>
          <a:p>
            <a:r>
              <a:rPr lang="es-CL" dirty="0"/>
              <a:t>Se cree el </a:t>
            </a:r>
            <a:r>
              <a:rPr lang="es-CL" i="1" dirty="0" err="1"/>
              <a:t>visitor</a:t>
            </a:r>
            <a:r>
              <a:rPr lang="es-CL" i="1" dirty="0"/>
              <a:t> </a:t>
            </a:r>
            <a:r>
              <a:rPr lang="es-CL" dirty="0"/>
              <a:t>como una clase interna de la otra.</a:t>
            </a:r>
          </a:p>
          <a:p>
            <a:r>
              <a:rPr lang="es-CL" dirty="0"/>
              <a:t>Pueden crearse métodos en los objetos a visitar para agregarles nuevos </a:t>
            </a:r>
            <a:r>
              <a:rPr lang="es-CL" i="1" dirty="0" err="1"/>
              <a:t>visitors</a:t>
            </a:r>
            <a:r>
              <a:rPr lang="es-CL" dirty="0"/>
              <a:t> si fuera necesario.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961C25F2-D340-444C-8CD7-80D47E4D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0051496">
            <a:off x="10117432" y="1015083"/>
            <a:ext cx="2129833" cy="365125"/>
          </a:xfrm>
        </p:spPr>
        <p:txBody>
          <a:bodyPr/>
          <a:lstStyle/>
          <a:p>
            <a:pPr algn="ctr"/>
            <a:r>
              <a:rPr lang="es-CL" dirty="0">
                <a:solidFill>
                  <a:schemeClr val="bg1"/>
                </a:solidFill>
              </a:rPr>
              <a:t>Yo lo entendí recién el semestre pasado</a:t>
            </a:r>
          </a:p>
        </p:txBody>
      </p:sp>
    </p:spTree>
    <p:extLst>
      <p:ext uri="{BB962C8B-B14F-4D97-AF65-F5344CB8AC3E}">
        <p14:creationId xmlns:p14="http://schemas.microsoft.com/office/powerpoint/2010/main" val="2840637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E0F973F-E687-41EC-9828-BCF87823CDB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2402" b="240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D96911-988C-4483-9EC2-83B603DE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Es hora d-d-d-d-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680A6-36D3-45DF-B642-869498E0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14</a:t>
            </a:fld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8C1CA-C26F-4A2C-AA56-854CE915E6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CL" dirty="0"/>
              <a:t>Espera, espera.</a:t>
            </a:r>
          </a:p>
          <a:p>
            <a:r>
              <a:rPr lang="es-CL" dirty="0"/>
              <a:t>Falta algo.</a:t>
            </a:r>
          </a:p>
          <a:p>
            <a:endParaRPr lang="es-CL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5A4B11-D1FB-4E32-BCC0-41EB8F938C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115" y="3165301"/>
            <a:ext cx="4583113" cy="282817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/>
              <a:t>Las cartas de monstruos y de hechizo suelen jugarse boca 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/>
              <a:t>En el caso de las cartas de hechizo, su efecto se utiliza cuando se dan vuelta.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/>
              <a:t>El efecto de </a:t>
            </a:r>
            <a:r>
              <a:rPr lang="es-CL" sz="1800" i="1" dirty="0"/>
              <a:t>algunos </a:t>
            </a:r>
            <a:r>
              <a:rPr lang="es-CL" sz="1800" dirty="0"/>
              <a:t>monstruos se activa cuando se voltean.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/>
              <a:t>Esto se conoce como </a:t>
            </a:r>
            <a:r>
              <a:rPr lang="es-CL" sz="1800" i="1" dirty="0" err="1"/>
              <a:t>flip</a:t>
            </a:r>
            <a:r>
              <a:rPr lang="es-CL" sz="1800" i="1" dirty="0"/>
              <a:t> </a:t>
            </a:r>
            <a:r>
              <a:rPr lang="es-CL" sz="1800" i="1" dirty="0" err="1"/>
              <a:t>effect</a:t>
            </a:r>
            <a:r>
              <a:rPr lang="es-CL" sz="1800" i="1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1800" dirty="0"/>
              <a:t>¿Podemos agregar esto a lo que llevamos?</a:t>
            </a:r>
          </a:p>
        </p:txBody>
      </p:sp>
    </p:spTree>
    <p:extLst>
      <p:ext uri="{BB962C8B-B14F-4D97-AF65-F5344CB8AC3E}">
        <p14:creationId xmlns:p14="http://schemas.microsoft.com/office/powerpoint/2010/main" val="99957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04631F-B148-461D-914D-6B766044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https://github.com/islaterm/el-rey-de-los-patrones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BE0287-B3BC-4E4C-B04B-6365E802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15</a:t>
            </a:fld>
            <a:endParaRPr lang="ru-R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E802C8-F0D6-4B88-B1B9-EC96E9A6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¡Ya, juguemos!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4DC710-0C6D-4355-8CB3-02F69A3D7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¿Cómo?</a:t>
            </a:r>
          </a:p>
          <a:p>
            <a:r>
              <a:rPr lang="es-CL" sz="2400" dirty="0"/>
              <a:t>¿No trajeron sus discos de duelo?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16CB33-6AE0-424D-9085-711F9B92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8788" y="775057"/>
            <a:ext cx="6653212" cy="4768135"/>
          </a:xfrm>
        </p:spPr>
      </p:pic>
    </p:spTree>
    <p:extLst>
      <p:ext uri="{BB962C8B-B14F-4D97-AF65-F5344CB8AC3E}">
        <p14:creationId xmlns:p14="http://schemas.microsoft.com/office/powerpoint/2010/main" val="221115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A607-2C15-4B1B-BA84-DC732069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 el capítulo de hoy…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763D5-DE17-4A8B-B57E-9007FB323773}"/>
              </a:ext>
            </a:extLst>
          </p:cNvPr>
          <p:cNvSpPr txBox="1">
            <a:spLocks/>
          </p:cNvSpPr>
          <p:nvPr/>
        </p:nvSpPr>
        <p:spPr>
          <a:xfrm rot="20014911">
            <a:off x="3843282" y="1877800"/>
            <a:ext cx="8455441" cy="3441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19900" dirty="0" err="1"/>
              <a:t>Visitor</a:t>
            </a:r>
            <a:endParaRPr lang="es-CL" sz="19900" dirty="0"/>
          </a:p>
        </p:txBody>
      </p:sp>
    </p:spTree>
    <p:extLst>
      <p:ext uri="{BB962C8B-B14F-4D97-AF65-F5344CB8AC3E}">
        <p14:creationId xmlns:p14="http://schemas.microsoft.com/office/powerpoint/2010/main" val="8929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4FBA57-166C-46D9-BEAE-EFD5DB152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¿Sólo eso?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4013E-4617-4444-92AF-B727C98B3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Sí</a:t>
            </a:r>
          </a:p>
        </p:txBody>
      </p:sp>
    </p:spTree>
    <p:extLst>
      <p:ext uri="{BB962C8B-B14F-4D97-AF65-F5344CB8AC3E}">
        <p14:creationId xmlns:p14="http://schemas.microsoft.com/office/powerpoint/2010/main" val="2577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A607-2C15-4B1B-BA84-DC732069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¡¿YA, PERO EN SERIO?!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E763D5-DE17-4A8B-B57E-9007FB323773}"/>
              </a:ext>
            </a:extLst>
          </p:cNvPr>
          <p:cNvSpPr txBox="1">
            <a:spLocks/>
          </p:cNvSpPr>
          <p:nvPr/>
        </p:nvSpPr>
        <p:spPr>
          <a:xfrm rot="20014911">
            <a:off x="3843282" y="1877800"/>
            <a:ext cx="8455441" cy="3441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3900" dirty="0">
                <a:latin typeface="Old English Text MT" panose="03040902040508030806" pitchFamily="66" charset="0"/>
              </a:rPr>
              <a:t>Sí</a:t>
            </a:r>
            <a:endParaRPr lang="es-CL" sz="19900" dirty="0">
              <a:latin typeface="Old English Text MT" panose="03040902040508030806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tretch>
            <a:fillRect/>
          </a:stretch>
        </p:blipFill>
        <p:spPr>
          <a:xfrm>
            <a:off x="1396858" y="0"/>
            <a:ext cx="3894678" cy="56563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023" y="676056"/>
            <a:ext cx="4503295" cy="101463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capítulo</a:t>
            </a:r>
            <a:r>
              <a:rPr lang="en-US" dirty="0"/>
              <a:t> anterior de CC3002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0023" y="2050475"/>
            <a:ext cx="4548187" cy="3605855"/>
          </a:xfrm>
        </p:spPr>
        <p:txBody>
          <a:bodyPr>
            <a:normAutofit lnSpcReduction="10000"/>
          </a:bodyPr>
          <a:lstStyle/>
          <a:p>
            <a:r>
              <a:rPr lang="es-CL" dirty="0"/>
              <a:t>El auxiliar Slater retó a sus alumnos a un duelo. </a:t>
            </a:r>
          </a:p>
          <a:p>
            <a:r>
              <a:rPr lang="es-CL" dirty="0"/>
              <a:t>Pero en el momento en que los duelistas se disponían a enfrentarse en la mayor batalla jamás vista el malvado auxiliar del DIM se interpuso entre ellos.</a:t>
            </a:r>
          </a:p>
          <a:p>
            <a:r>
              <a:rPr lang="es-CL" dirty="0"/>
              <a:t>La puerta se abre a nuevas posibilidades mientras los duelistas preparan mazos incluso más poderosos que la última vez para la encrucijada.</a:t>
            </a:r>
          </a:p>
          <a:p>
            <a:r>
              <a:rPr lang="es-CL" dirty="0"/>
              <a:t>¿Cuál será el desenlace?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BOTTOM TEXT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2623808-CCE9-4C5B-AAA9-3BAAF54488B5}"/>
              </a:ext>
            </a:extLst>
          </p:cNvPr>
          <p:cNvSpPr txBox="1">
            <a:spLocks/>
          </p:cNvSpPr>
          <p:nvPr/>
        </p:nvSpPr>
        <p:spPr>
          <a:xfrm>
            <a:off x="812289" y="5926727"/>
            <a:ext cx="39087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" dirty="0" err="1"/>
              <a:t>embeces</a:t>
            </a:r>
            <a:r>
              <a:rPr lang="en-US" sz="500" dirty="0"/>
              <a:t> </a:t>
            </a:r>
            <a:r>
              <a:rPr lang="en-US" sz="500" dirty="0" err="1"/>
              <a:t>yo</a:t>
            </a:r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23EC4A-B453-4762-A025-1D1557A3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>
                <a:solidFill>
                  <a:schemeClr val="tx1"/>
                </a:solidFill>
              </a:rPr>
              <a:t>¿</a:t>
            </a:r>
            <a:r>
              <a:rPr lang="en-US" sz="3100" dirty="0" err="1">
                <a:solidFill>
                  <a:schemeClr val="tx1"/>
                </a:solidFill>
              </a:rPr>
              <a:t>Basta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creer</a:t>
            </a:r>
            <a:r>
              <a:rPr lang="en-US" sz="3100" dirty="0">
                <a:solidFill>
                  <a:schemeClr val="tx1"/>
                </a:solidFill>
              </a:rPr>
              <a:t> </a:t>
            </a:r>
            <a:r>
              <a:rPr lang="en-US" sz="3100" dirty="0" err="1">
                <a:solidFill>
                  <a:schemeClr val="tx1"/>
                </a:solidFill>
              </a:rPr>
              <a:t>en</a:t>
            </a:r>
            <a:r>
              <a:rPr lang="en-US" sz="3100" dirty="0">
                <a:solidFill>
                  <a:schemeClr val="tx1"/>
                </a:solidFill>
              </a:rPr>
              <a:t> el </a:t>
            </a:r>
            <a:r>
              <a:rPr lang="en-US" sz="3100" dirty="0" err="1">
                <a:solidFill>
                  <a:schemeClr val="tx1"/>
                </a:solidFill>
              </a:rPr>
              <a:t>corazón</a:t>
            </a:r>
            <a:r>
              <a:rPr lang="en-US" sz="3100" dirty="0">
                <a:solidFill>
                  <a:schemeClr val="tx1"/>
                </a:solidFill>
              </a:rPr>
              <a:t> de las cartas para </a:t>
            </a:r>
            <a:r>
              <a:rPr lang="en-US" sz="3100" dirty="0" err="1">
                <a:solidFill>
                  <a:schemeClr val="tx1"/>
                </a:solidFill>
              </a:rPr>
              <a:t>ganar</a:t>
            </a:r>
            <a:r>
              <a:rPr lang="en-US" sz="3100" dirty="0">
                <a:solidFill>
                  <a:schemeClr val="tx1"/>
                </a:solidFill>
              </a:rPr>
              <a:t> un </a:t>
            </a:r>
            <a:r>
              <a:rPr lang="en-US" sz="3100" dirty="0" err="1">
                <a:solidFill>
                  <a:schemeClr val="tx1"/>
                </a:solidFill>
              </a:rPr>
              <a:t>duelo</a:t>
            </a:r>
            <a:r>
              <a:rPr lang="en-US" sz="31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0B88509-A2F4-4767-AB2D-DB38F1FC05D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323"/>
          <a:stretch/>
        </p:blipFill>
        <p:spPr>
          <a:xfrm>
            <a:off x="19" y="-60917"/>
            <a:ext cx="4676755" cy="6918917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EF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53E0E-67CA-488B-94D2-5D15FB06B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Está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complicado</a:t>
            </a:r>
            <a:r>
              <a:rPr lang="en-US" sz="2000" dirty="0">
                <a:solidFill>
                  <a:schemeClr val="tx1"/>
                </a:solidFill>
              </a:rPr>
              <a:t> 😕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¡</a:t>
            </a:r>
            <a:r>
              <a:rPr lang="en-US" sz="2000" dirty="0" err="1">
                <a:solidFill>
                  <a:schemeClr val="tx1"/>
                </a:solidFill>
              </a:rPr>
              <a:t>Necesitamos</a:t>
            </a:r>
            <a:r>
              <a:rPr lang="en-US" sz="2000" dirty="0">
                <a:solidFill>
                  <a:schemeClr val="tx1"/>
                </a:solidFill>
              </a:rPr>
              <a:t> cartas </a:t>
            </a:r>
            <a:r>
              <a:rPr lang="en-US" sz="2000" dirty="0" err="1">
                <a:solidFill>
                  <a:schemeClr val="tx1"/>
                </a:solidFill>
              </a:rPr>
              <a:t>más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poderosas</a:t>
            </a:r>
            <a:r>
              <a:rPr lang="en-US" sz="2000" dirty="0">
                <a:solidFill>
                  <a:schemeClr val="tx1"/>
                </a:solidFill>
              </a:rPr>
              <a:t>!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Para </a:t>
            </a:r>
            <a:r>
              <a:rPr lang="en-US" sz="2000" dirty="0" err="1">
                <a:solidFill>
                  <a:schemeClr val="tx1"/>
                </a:solidFill>
              </a:rPr>
              <a:t>lograr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esto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debemos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agregar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nuevas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características</a:t>
            </a:r>
            <a:r>
              <a:rPr lang="en-US" sz="2000" dirty="0">
                <a:solidFill>
                  <a:schemeClr val="tx1"/>
                </a:solidFill>
              </a:rPr>
              <a:t> a las cartas que </a:t>
            </a:r>
            <a:r>
              <a:rPr lang="en-US" sz="2000" dirty="0" err="1">
                <a:solidFill>
                  <a:schemeClr val="tx1"/>
                </a:solidFill>
              </a:rPr>
              <a:t>habíamos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hecho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pero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partamos</a:t>
            </a:r>
            <a:r>
              <a:rPr lang="en-US" sz="2000" dirty="0">
                <a:solidFill>
                  <a:schemeClr val="tx1"/>
                </a:solidFill>
              </a:rPr>
              <a:t> por </a:t>
            </a:r>
            <a:r>
              <a:rPr lang="en-US" sz="2000" dirty="0" err="1">
                <a:solidFill>
                  <a:schemeClr val="tx1"/>
                </a:solidFill>
              </a:rPr>
              <a:t>cosas</a:t>
            </a:r>
            <a:r>
              <a:rPr lang="en-US" sz="2000" dirty="0">
                <a:solidFill>
                  <a:schemeClr val="tx1"/>
                </a:solidFill>
              </a:rPr>
              <a:t> simples: puntos de </a:t>
            </a:r>
            <a:r>
              <a:rPr lang="en-US" sz="2000" dirty="0" err="1">
                <a:solidFill>
                  <a:schemeClr val="tx1"/>
                </a:solidFill>
              </a:rPr>
              <a:t>ataque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defensa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3AE742F0-CFFE-4CA3-A1AE-467FE739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0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2412D1-27D3-44EA-9C53-D2A7914A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¿Y </a:t>
            </a:r>
            <a:r>
              <a:rPr lang="en-US" sz="4400" dirty="0" err="1">
                <a:solidFill>
                  <a:schemeClr val="tx1"/>
                </a:solidFill>
              </a:rPr>
              <a:t>si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hacemos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efectos</a:t>
            </a:r>
            <a:r>
              <a:rPr lang="en-US" sz="4400" dirty="0">
                <a:solidFill>
                  <a:schemeClr val="tx1"/>
                </a:solidFill>
              </a:rPr>
              <a:t> que </a:t>
            </a:r>
            <a:r>
              <a:rPr lang="en-US" sz="4400" dirty="0" err="1">
                <a:solidFill>
                  <a:schemeClr val="tx1"/>
                </a:solidFill>
              </a:rPr>
              <a:t>hagan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efecto</a:t>
            </a:r>
            <a:r>
              <a:rPr lang="en-US" sz="4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2D0449-0047-4654-996F-F33FAB8C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 err="1">
                <a:solidFill>
                  <a:schemeClr val="tx1"/>
                </a:solidFill>
              </a:rPr>
              <a:t>Habíamos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hablado</a:t>
            </a:r>
            <a:r>
              <a:rPr lang="en-US" sz="3600" dirty="0">
                <a:solidFill>
                  <a:schemeClr val="tx1"/>
                </a:solidFill>
              </a:rPr>
              <a:t> de que </a:t>
            </a:r>
            <a:r>
              <a:rPr lang="en-US" sz="3600" dirty="0" err="1">
                <a:solidFill>
                  <a:schemeClr val="tx1"/>
                </a:solidFill>
              </a:rPr>
              <a:t>existen</a:t>
            </a:r>
            <a:r>
              <a:rPr lang="en-US" sz="3600" dirty="0">
                <a:solidFill>
                  <a:schemeClr val="tx1"/>
                </a:solidFill>
              </a:rPr>
              <a:t> cartas que se </a:t>
            </a:r>
            <a:r>
              <a:rPr lang="en-US" sz="3600" dirty="0" err="1">
                <a:solidFill>
                  <a:schemeClr val="tx1"/>
                </a:solidFill>
              </a:rPr>
              <a:t>pueden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equipar</a:t>
            </a:r>
            <a:r>
              <a:rPr lang="en-US" sz="3600" dirty="0">
                <a:solidFill>
                  <a:schemeClr val="tx1"/>
                </a:solidFill>
              </a:rPr>
              <a:t> a </a:t>
            </a:r>
            <a:r>
              <a:rPr lang="en-US" sz="3600" dirty="0" err="1">
                <a:solidFill>
                  <a:schemeClr val="tx1"/>
                </a:solidFill>
              </a:rPr>
              <a:t>otras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así</a:t>
            </a:r>
            <a:r>
              <a:rPr lang="en-US" sz="3600" dirty="0">
                <a:solidFill>
                  <a:schemeClr val="tx1"/>
                </a:solidFill>
              </a:rPr>
              <a:t> que </a:t>
            </a:r>
            <a:r>
              <a:rPr lang="en-US" sz="3600" dirty="0" err="1">
                <a:solidFill>
                  <a:schemeClr val="tx1"/>
                </a:solidFill>
              </a:rPr>
              <a:t>creemos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alguna</a:t>
            </a:r>
            <a:r>
              <a:rPr lang="en-US" sz="3600" dirty="0">
                <a:solidFill>
                  <a:schemeClr val="tx1"/>
                </a:solidFill>
              </a:rPr>
              <a:t> con un </a:t>
            </a:r>
            <a:r>
              <a:rPr lang="en-US" sz="3600" dirty="0" err="1">
                <a:solidFill>
                  <a:schemeClr val="tx1"/>
                </a:solidFill>
              </a:rPr>
              <a:t>efecto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específico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EFA104A-1DE7-4358-9039-5E2888BAD6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91" r="238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43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B7A3ABE-95CB-4CD3-BF0F-4F0E45D874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093" r="2" b="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BBFA47-731A-4C10-9015-5CEEAD4B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0" dirty="0" err="1">
                <a:solidFill>
                  <a:schemeClr val="tx1"/>
                </a:solidFill>
              </a:rPr>
              <a:t>Entonces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cada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efecto</a:t>
            </a:r>
            <a:r>
              <a:rPr lang="en-US" sz="2400" b="0" dirty="0">
                <a:solidFill>
                  <a:schemeClr val="tx1"/>
                </a:solidFill>
              </a:rPr>
              <a:t> se </a:t>
            </a:r>
            <a:r>
              <a:rPr lang="en-US" sz="2400" b="0" dirty="0" err="1">
                <a:solidFill>
                  <a:schemeClr val="tx1"/>
                </a:solidFill>
              </a:rPr>
              <a:t>implementa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como</a:t>
            </a:r>
            <a:r>
              <a:rPr lang="en-US" sz="2400" b="0" dirty="0">
                <a:solidFill>
                  <a:schemeClr val="tx1"/>
                </a:solidFill>
              </a:rPr>
              <a:t> una </a:t>
            </a:r>
            <a:r>
              <a:rPr lang="en-US" sz="2400" b="0" dirty="0" err="1">
                <a:solidFill>
                  <a:schemeClr val="tx1"/>
                </a:solidFill>
              </a:rPr>
              <a:t>clase</a:t>
            </a:r>
            <a:r>
              <a:rPr lang="en-US" sz="2400" b="0" dirty="0">
                <a:solidFill>
                  <a:schemeClr val="tx1"/>
                </a:solidFill>
              </a:rPr>
              <a:t> </a:t>
            </a:r>
            <a:r>
              <a:rPr lang="en-US" sz="2400" b="0" dirty="0" err="1">
                <a:solidFill>
                  <a:schemeClr val="tx1"/>
                </a:solidFill>
              </a:rPr>
              <a:t>distinta</a:t>
            </a:r>
            <a:r>
              <a:rPr lang="en-US" sz="2400" b="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76521-F808-4368-90A8-7953079F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68203" y="1232300"/>
            <a:ext cx="365760" cy="365125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495E168-DA5E-4888-8D8A-92B118324C14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en-US" sz="1200" dirty="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0D08DE-3280-4324-836D-82BE6B123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OYE PERO HAY COMO UN CHILIÓN DE EFECTOS DISTINTOS EN EL JUEGO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¿VAMOS A TENER QUE IMPLEMENTARLOS TODOS EN CLASES DISTINTAS? DDDDD: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BFC267-83B4-44C1-B65A-0F9C1CEA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187" y="5267325"/>
            <a:ext cx="1777813" cy="1590675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F7D2F951-91B0-4866-A9E5-AF5765BAF997}"/>
              </a:ext>
            </a:extLst>
          </p:cNvPr>
          <p:cNvSpPr/>
          <p:nvPr/>
        </p:nvSpPr>
        <p:spPr>
          <a:xfrm>
            <a:off x="8972550" y="5267325"/>
            <a:ext cx="2066925" cy="592500"/>
          </a:xfrm>
          <a:prstGeom prst="wedgeEllipseCallout">
            <a:avLst>
              <a:gd name="adj1" fmla="val 65803"/>
              <a:gd name="adj2" fmla="val 36779"/>
            </a:avLst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r>
              <a:rPr lang="es-CL" dirty="0">
                <a:solidFill>
                  <a:schemeClr val="bg1"/>
                </a:solidFill>
              </a:rPr>
              <a:t>Con calma</a:t>
            </a:r>
          </a:p>
        </p:txBody>
      </p:sp>
    </p:spTree>
    <p:extLst>
      <p:ext uri="{BB962C8B-B14F-4D97-AF65-F5344CB8AC3E}">
        <p14:creationId xmlns:p14="http://schemas.microsoft.com/office/powerpoint/2010/main" val="412948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9CF112D-A2C2-43F7-BE92-4BDF2AF94C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3408"/>
          <a:stretch/>
        </p:blipFill>
        <p:spPr>
          <a:xfrm>
            <a:off x="7364078" y="-18"/>
            <a:ext cx="4827922" cy="6857999"/>
          </a:xfrm>
          <a:custGeom>
            <a:avLst/>
            <a:gdLst>
              <a:gd name="connsiteX0" fmla="*/ 4441 w 4827922"/>
              <a:gd name="connsiteY0" fmla="*/ 0 h 6858000"/>
              <a:gd name="connsiteX1" fmla="*/ 4827922 w 4827922"/>
              <a:gd name="connsiteY1" fmla="*/ 0 h 6858000"/>
              <a:gd name="connsiteX2" fmla="*/ 4827922 w 4827922"/>
              <a:gd name="connsiteY2" fmla="*/ 6858000 h 6858000"/>
              <a:gd name="connsiteX3" fmla="*/ 0 w 4827922"/>
              <a:gd name="connsiteY3" fmla="*/ 6858000 h 6858000"/>
              <a:gd name="connsiteX4" fmla="*/ 106674 w 4827922"/>
              <a:gd name="connsiteY4" fmla="*/ 6638378 h 6858000"/>
              <a:gd name="connsiteX5" fmla="*/ 777229 w 4827922"/>
              <a:gd name="connsiteY5" fmla="*/ 3424428 h 6858000"/>
              <a:gd name="connsiteX6" fmla="*/ 106674 w 4827922"/>
              <a:gd name="connsiteY6" fmla="*/ 2104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B60721-152C-4707-BAE9-86F93D033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5061"/>
          <a:stretch/>
        </p:blipFill>
        <p:spPr>
          <a:xfrm>
            <a:off x="3119360" y="18"/>
            <a:ext cx="4966290" cy="6857999"/>
          </a:xfrm>
          <a:custGeom>
            <a:avLst/>
            <a:gdLst>
              <a:gd name="connsiteX0" fmla="*/ 0 w 4966290"/>
              <a:gd name="connsiteY0" fmla="*/ 0 h 6857999"/>
              <a:gd name="connsiteX1" fmla="*/ 4188230 w 4966290"/>
              <a:gd name="connsiteY1" fmla="*/ 0 h 6857999"/>
              <a:gd name="connsiteX2" fmla="*/ 4295735 w 4966290"/>
              <a:gd name="connsiteY2" fmla="*/ 210478 h 6857999"/>
              <a:gd name="connsiteX3" fmla="*/ 4966290 w 4966290"/>
              <a:gd name="connsiteY3" fmla="*/ 3424428 h 6857999"/>
              <a:gd name="connsiteX4" fmla="*/ 4295735 w 4966290"/>
              <a:gd name="connsiteY4" fmla="*/ 6638378 h 6857999"/>
              <a:gd name="connsiteX5" fmla="*/ 4183560 w 4966290"/>
              <a:gd name="connsiteY5" fmla="*/ 6857999 h 6857999"/>
              <a:gd name="connsiteX6" fmla="*/ 53039 w 4966290"/>
              <a:gd name="connsiteY6" fmla="*/ 6857999 h 6857999"/>
              <a:gd name="connsiteX7" fmla="*/ 132047 w 4966290"/>
              <a:gd name="connsiteY7" fmla="*/ 6695338 h 6857999"/>
              <a:gd name="connsiteX8" fmla="*/ 802602 w 4966290"/>
              <a:gd name="connsiteY8" fmla="*/ 3481388 h 6857999"/>
              <a:gd name="connsiteX9" fmla="*/ 22579 w 4966290"/>
              <a:gd name="connsiteY9" fmla="*/ 4206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262A24-400D-4C2B-A227-A1F758DE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Muchos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efectos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parecen</a:t>
            </a: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entre </a:t>
            </a:r>
            <a:r>
              <a:rPr lang="en-US" sz="2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ellos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4345608-A445-4613-9200-9973E579A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171"/>
            <a:ext cx="3488614" cy="391879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000" dirty="0"/>
              <a:t>Podemos aprovecharnos de esta cualidad para definir </a:t>
            </a:r>
            <a:r>
              <a:rPr lang="es-CL" sz="2000" i="1" dirty="0"/>
              <a:t>tipos</a:t>
            </a:r>
            <a:r>
              <a:rPr lang="es-CL" sz="2000" dirty="0"/>
              <a:t> de efectos</a:t>
            </a:r>
          </a:p>
          <a:p>
            <a:pPr>
              <a:lnSpc>
                <a:spcPct val="100000"/>
              </a:lnSpc>
            </a:pPr>
            <a:endParaRPr lang="es-CL" sz="2000" dirty="0"/>
          </a:p>
          <a:p>
            <a:pPr>
              <a:lnSpc>
                <a:spcPct val="100000"/>
              </a:lnSpc>
            </a:pPr>
            <a:r>
              <a:rPr lang="es-CL" sz="2000" dirty="0"/>
              <a:t>Haciendo esto, incluso podemos crear efectos “compuestos” (por ejemplo, una carta que aumente el ataque y la defensa de un monstruo)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0FA7E-3A28-4335-9E99-335F06242429}"/>
              </a:ext>
            </a:extLst>
          </p:cNvPr>
          <p:cNvSpPr txBox="1"/>
          <p:nvPr/>
        </p:nvSpPr>
        <p:spPr>
          <a:xfrm>
            <a:off x="6373792" y="5824538"/>
            <a:ext cx="136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dirty="0" err="1"/>
              <a:t>Such</a:t>
            </a:r>
            <a:r>
              <a:rPr lang="es-CL" sz="1200" dirty="0"/>
              <a:t> </a:t>
            </a:r>
            <a:r>
              <a:rPr lang="es-CL" sz="1200" dirty="0" err="1"/>
              <a:t>pixels</a:t>
            </a:r>
            <a:endParaRPr lang="es-CL" sz="1200" dirty="0"/>
          </a:p>
          <a:p>
            <a:r>
              <a:rPr lang="es-CL" sz="1200" dirty="0" err="1"/>
              <a:t>Bootyfool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248713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1BE4D92B9008943A65640E598EFD36F" ma:contentTypeVersion="5" ma:contentTypeDescription="Crear nuevo documento." ma:contentTypeScope="" ma:versionID="6e60c3ce99cd47dacc9b2601baa7373f">
  <xsd:schema xmlns:xsd="http://www.w3.org/2001/XMLSchema" xmlns:xs="http://www.w3.org/2001/XMLSchema" xmlns:p="http://schemas.microsoft.com/office/2006/metadata/properties" xmlns:ns3="b5d17e78-438f-4559-a030-ca771e659dfc" targetNamespace="http://schemas.microsoft.com/office/2006/metadata/properties" ma:root="true" ma:fieldsID="7ec6690f23a49db600675a34f3c63bb3" ns3:_="">
    <xsd:import namespace="b5d17e78-438f-4559-a030-ca771e659d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d17e78-438f-4559-a030-ca771e659d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501D2F-4F8F-4A9F-80B8-8509E531D8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d17e78-438f-4559-a030-ca771e659d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024DF7-0783-4549-86B7-A48B29FBA9C2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b5d17e78-438f-4559-a030-ca771e659df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Office PowerPoint</Application>
  <PresentationFormat>Widescreen</PresentationFormat>
  <Paragraphs>79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Edwardian Script ITC</vt:lpstr>
      <vt:lpstr>Old English Text MT</vt:lpstr>
      <vt:lpstr>Office Theme</vt:lpstr>
      <vt:lpstr>Confía en el corazón del diseño</vt:lpstr>
      <vt:lpstr>En el capítulo de hoy…</vt:lpstr>
      <vt:lpstr>¿Sólo eso?</vt:lpstr>
      <vt:lpstr>¡¿YA, PERO EN SERIO?!</vt:lpstr>
      <vt:lpstr>En el capítulo anterior de CC3002</vt:lpstr>
      <vt:lpstr>¿Basta creer en el corazón de las cartas para ganar un duelo?</vt:lpstr>
      <vt:lpstr>¿Y si hacemos efectos que hagan efecto?</vt:lpstr>
      <vt:lpstr>Entonces cada efecto se implementa como una clase distinta…</vt:lpstr>
      <vt:lpstr>Muchos efectos se parecen entre ellos</vt:lpstr>
      <vt:lpstr>Tambien existen efectos que sólo afectan a ciertos tipos de cartas</vt:lpstr>
      <vt:lpstr>Ahora sí, a lo que vinimos</vt:lpstr>
      <vt:lpstr>Visitor Pattern</vt:lpstr>
      <vt:lpstr>Sigo sin entender cómo funciona úwù</vt:lpstr>
      <vt:lpstr>Es hora d-d-d-d-</vt:lpstr>
      <vt:lpstr>¡Ya, juguemos!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2019-12-03T01:47:39Z</dcterms:created>
  <dcterms:modified xsi:type="dcterms:W3CDTF">2019-12-03T10:43:09Z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0x01010091BE4D92B9008943A65640E598EFD36F</vt:lpwstr>
  </property>
</Properties>
</file>