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24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11.xml"/>
  <Override ContentType="application/vnd.openxmlformats-officedocument.presentationml.slide+xml" PartName="/ppt/slides/slide22.xml"/>
  <Override ContentType="application/vnd.openxmlformats-officedocument.presentationml.slide+xml" PartName="/ppt/slides/slide1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3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autoCompressPictures="0" embedTrueTypeFonts="1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278" r:id="rId28"/>
    <p:sldId id="279" r:id="rId29"/>
  </p:sldIdLst>
  <p:sldSz cy="5143500" cx="9144000"/>
  <p:notesSz cx="6858000" cy="9144000"/>
  <p:embeddedFontLst>
    <p:embeddedFont>
      <p:font typeface="Raleway"/>
      <p:regular r:id="rId30"/>
      <p:bold r:id="rId31"/>
      <p:italic r:id="rId32"/>
      <p:boldItalic r:id="rId33"/>
    </p:embeddedFont>
    <p:embeddedFont>
      <p:font typeface="Lato"/>
      <p:regular r:id="rId34"/>
      <p:bold r:id="rId35"/>
      <p:italic r:id="rId36"/>
      <p:boldItalic r:id="rId37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5.xml"/><Relationship Id="rId22" Type="http://schemas.openxmlformats.org/officeDocument/2006/relationships/slide" Target="slides/slide17.xml"/><Relationship Id="rId21" Type="http://schemas.openxmlformats.org/officeDocument/2006/relationships/slide" Target="slides/slide16.xml"/><Relationship Id="rId24" Type="http://schemas.openxmlformats.org/officeDocument/2006/relationships/slide" Target="slides/slide19.xml"/><Relationship Id="rId23" Type="http://schemas.openxmlformats.org/officeDocument/2006/relationships/slide" Target="slides/slide18.xml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26" Type="http://schemas.openxmlformats.org/officeDocument/2006/relationships/slide" Target="slides/slide21.xml"/><Relationship Id="rId25" Type="http://schemas.openxmlformats.org/officeDocument/2006/relationships/slide" Target="slides/slide20.xml"/><Relationship Id="rId28" Type="http://schemas.openxmlformats.org/officeDocument/2006/relationships/slide" Target="slides/slide23.xml"/><Relationship Id="rId27" Type="http://schemas.openxmlformats.org/officeDocument/2006/relationships/slide" Target="slides/slide22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29" Type="http://schemas.openxmlformats.org/officeDocument/2006/relationships/slide" Target="slides/slide24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31" Type="http://schemas.openxmlformats.org/officeDocument/2006/relationships/font" Target="fonts/Raleway-bold.fntdata"/><Relationship Id="rId30" Type="http://schemas.openxmlformats.org/officeDocument/2006/relationships/font" Target="fonts/Raleway-regular.fntdata"/><Relationship Id="rId11" Type="http://schemas.openxmlformats.org/officeDocument/2006/relationships/slide" Target="slides/slide6.xml"/><Relationship Id="rId33" Type="http://schemas.openxmlformats.org/officeDocument/2006/relationships/font" Target="fonts/Raleway-boldItalic.fntdata"/><Relationship Id="rId10" Type="http://schemas.openxmlformats.org/officeDocument/2006/relationships/slide" Target="slides/slide5.xml"/><Relationship Id="rId32" Type="http://schemas.openxmlformats.org/officeDocument/2006/relationships/font" Target="fonts/Raleway-italic.fntdata"/><Relationship Id="rId13" Type="http://schemas.openxmlformats.org/officeDocument/2006/relationships/slide" Target="slides/slide8.xml"/><Relationship Id="rId35" Type="http://schemas.openxmlformats.org/officeDocument/2006/relationships/font" Target="fonts/Lato-bold.fntdata"/><Relationship Id="rId12" Type="http://schemas.openxmlformats.org/officeDocument/2006/relationships/slide" Target="slides/slide7.xml"/><Relationship Id="rId34" Type="http://schemas.openxmlformats.org/officeDocument/2006/relationships/font" Target="fonts/Lato-regular.fntdata"/><Relationship Id="rId15" Type="http://schemas.openxmlformats.org/officeDocument/2006/relationships/slide" Target="slides/slide10.xml"/><Relationship Id="rId37" Type="http://schemas.openxmlformats.org/officeDocument/2006/relationships/font" Target="fonts/Lato-boldItalic.fntdata"/><Relationship Id="rId14" Type="http://schemas.openxmlformats.org/officeDocument/2006/relationships/slide" Target="slides/slide9.xml"/><Relationship Id="rId36" Type="http://schemas.openxmlformats.org/officeDocument/2006/relationships/font" Target="fonts/Lato-italic.fntdata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82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4" name="Google Shape;84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39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g39c81e805f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1" name="Google Shape;141;g39c81e805f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46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g40b371020e_3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8" name="Google Shape;148;g40b371020e_3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64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g40b371020e_3_2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6" name="Google Shape;166;g40b371020e_3_2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76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g39c81e805f_0_1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8" name="Google Shape;178;g39c81e805f_0_1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83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g37a16af8f3_1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5" name="Google Shape;185;g37a16af8f3_1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90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g37a16af8f3_1_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2" name="Google Shape;192;g37a16af8f3_1_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96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Google Shape;197;g37aac88092_2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8" name="Google Shape;198;g37aac88092_2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02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Google Shape;203;g37aac88092_2_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4" name="Google Shape;204;g37aac88092_2_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08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Google Shape;209;g37aac88092_2_1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0" name="Google Shape;210;g37aac88092_2_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14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Google Shape;215;g37a16af8f3_0_3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6" name="Google Shape;216;g37a16af8f3_0_3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88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g37aac88092_0_7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0" name="Google Shape;90;g37aac88092_0_7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2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Google Shape;222;g40b371020e_8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3" name="Google Shape;223;g40b371020e_8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30" name="Shape 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Google Shape;231;g37a16af8f3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2" name="Google Shape;232;g37a16af8f3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38" name="Shape 2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" name="Google Shape;239;g37a16af8f3_0_1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0" name="Google Shape;240;g37a16af8f3_0_1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45" name="Shape 2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Google Shape;246;g37a16af8f3_0_2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7" name="Google Shape;247;g37a16af8f3_0_2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52" name="Shape 2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" name="Google Shape;253;g37a16af8f3_0_4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4" name="Google Shape;254;g37a16af8f3_0_4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94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g37aac88092_0_8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6" name="Google Shape;96;g37aac88092_0_8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00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g39c8eb8d33_3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2" name="Google Shape;102;g39c8eb8d33_3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05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g37aac88092_0_8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7" name="Google Shape;107;g37aac88092_0_8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1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g37aac88092_0_9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3" name="Google Shape;113;g37aac88092_0_9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18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g37aac88092_0_10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0" name="Google Shape;120;g37aac88092_0_10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25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g39c81e805f_0_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7" name="Google Shape;127;g39c81e805f_0_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32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g39c81e805f_0_1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4" name="Google Shape;134;g39c81e805f_0_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111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300"/>
              <a:buFont typeface="Lato"/>
              <a:buChar char="●"/>
            </a:pPr>
            <a:r>
              <a:rPr lang="es" sz="13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rPr>
              <a:t>S</a:t>
            </a:r>
            <a:r>
              <a:rPr lang="es" sz="13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rPr>
              <a:t>e toman las precauciones necesarias para que todo los fluidos que la planta vaya a devolver al medioambiente en cuestión sean inofensivos para el ecosistema.</a:t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slide" type="title">
  <p:cSld name="TITLE">
    <p:bg>
      <p:bgPr>
        <a:solidFill>
          <a:schemeClr val="lt2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>
            <a:off x="0" y="0"/>
            <a:ext cx="9144000" cy="4878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11" name="Google Shape;11;p2"/>
          <p:cNvGrpSpPr/>
          <p:nvPr/>
        </p:nvGrpSpPr>
        <p:grpSpPr>
          <a:xfrm>
            <a:off x="830392" y="1191256"/>
            <a:ext cx="745763" cy="45826"/>
            <a:chOff x="4580561" y="2589004"/>
            <a:chExt cx="1064464" cy="25200"/>
          </a:xfrm>
        </p:grpSpPr>
        <p:sp>
          <p:nvSpPr>
            <p:cNvPr id="12" name="Google Shape;12;p2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" name="Google Shape;13;p2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4" name="Google Shape;14;p2"/>
          <p:cNvSpPr txBox="1"/>
          <p:nvPr>
            <p:ph type="ctrTitle"/>
          </p:nvPr>
        </p:nvSpPr>
        <p:spPr>
          <a:xfrm>
            <a:off x="729450" y="1322450"/>
            <a:ext cx="7688100" cy="16647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15" name="Google Shape;15;p2"/>
          <p:cNvSpPr txBox="1"/>
          <p:nvPr>
            <p:ph idx="1" type="subTitle"/>
          </p:nvPr>
        </p:nvSpPr>
        <p:spPr>
          <a:xfrm>
            <a:off x="729627" y="3172900"/>
            <a:ext cx="7688100" cy="5412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/>
        </p:txBody>
      </p:sp>
      <p:sp>
        <p:nvSpPr>
          <p:cNvPr id="16" name="Google Shape;16;p2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ig number">
  <p:cSld name="BIG_NUMBER">
    <p:bg>
      <p:bgPr>
        <a:solidFill>
          <a:schemeClr val="dk1"/>
        </a:solidFill>
      </p:bgPr>
    </p:bg>
    <p:spTree>
      <p:nvGrpSpPr>
        <p:cNvPr id="73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4" name="Google Shape;74;p11"/>
          <p:cNvGrpSpPr/>
          <p:nvPr/>
        </p:nvGrpSpPr>
        <p:grpSpPr>
          <a:xfrm>
            <a:off x="830392" y="4169130"/>
            <a:ext cx="745763" cy="45826"/>
            <a:chOff x="4580561" y="2589004"/>
            <a:chExt cx="1064464" cy="25200"/>
          </a:xfrm>
        </p:grpSpPr>
        <p:sp>
          <p:nvSpPr>
            <p:cNvPr id="75" name="Google Shape;75;p11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6" name="Google Shape;76;p11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77" name="Google Shape;77;p11"/>
          <p:cNvSpPr txBox="1"/>
          <p:nvPr>
            <p:ph hasCustomPrompt="1" type="title"/>
          </p:nvPr>
        </p:nvSpPr>
        <p:spPr>
          <a:xfrm>
            <a:off x="729450" y="733950"/>
            <a:ext cx="7688400" cy="12447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78" name="Google Shape;78;p11"/>
          <p:cNvSpPr txBox="1"/>
          <p:nvPr>
            <p:ph idx="1" type="body"/>
          </p:nvPr>
        </p:nvSpPr>
        <p:spPr>
          <a:xfrm>
            <a:off x="729450" y="2272888"/>
            <a:ext cx="7688400" cy="15804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300"/>
              <a:buChar char="●"/>
              <a:defRPr>
                <a:solidFill>
                  <a:schemeClr val="lt1"/>
                </a:solidFill>
              </a:defRPr>
            </a:lvl1pPr>
            <a:lvl2pPr indent="-298450" lvl="1" marL="9144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100"/>
              <a:buChar char="○"/>
              <a:defRPr>
                <a:solidFill>
                  <a:schemeClr val="lt1"/>
                </a:solidFill>
              </a:defRPr>
            </a:lvl2pPr>
            <a:lvl3pPr indent="-298450" lvl="2" marL="13716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100"/>
              <a:buChar char="■"/>
              <a:defRPr>
                <a:solidFill>
                  <a:schemeClr val="lt1"/>
                </a:solidFill>
              </a:defRPr>
            </a:lvl3pPr>
            <a:lvl4pPr indent="-298450" lvl="3" marL="18288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100"/>
              <a:buChar char="●"/>
              <a:defRPr>
                <a:solidFill>
                  <a:schemeClr val="lt1"/>
                </a:solidFill>
              </a:defRPr>
            </a:lvl4pPr>
            <a:lvl5pPr indent="-298450" lvl="4" marL="22860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100"/>
              <a:buChar char="○"/>
              <a:defRPr>
                <a:solidFill>
                  <a:schemeClr val="lt1"/>
                </a:solidFill>
              </a:defRPr>
            </a:lvl5pPr>
            <a:lvl6pPr indent="-298450" lvl="5" marL="27432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100"/>
              <a:buChar char="■"/>
              <a:defRPr>
                <a:solidFill>
                  <a:schemeClr val="lt1"/>
                </a:solidFill>
              </a:defRPr>
            </a:lvl6pPr>
            <a:lvl7pPr indent="-298450" lvl="6" marL="32004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100"/>
              <a:buChar char="●"/>
              <a:defRPr>
                <a:solidFill>
                  <a:schemeClr val="lt1"/>
                </a:solidFill>
              </a:defRPr>
            </a:lvl7pPr>
            <a:lvl8pPr indent="-298450" lvl="7" marL="36576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100"/>
              <a:buChar char="○"/>
              <a:defRPr>
                <a:solidFill>
                  <a:schemeClr val="lt1"/>
                </a:solidFill>
              </a:defRPr>
            </a:lvl8pPr>
            <a:lvl9pPr indent="-298450" lvl="8" marL="4114800">
              <a:spcBef>
                <a:spcPts val="1600"/>
              </a:spcBef>
              <a:spcAft>
                <a:spcPts val="1600"/>
              </a:spcAft>
              <a:buClr>
                <a:schemeClr val="lt1"/>
              </a:buClr>
              <a:buSzPts val="1100"/>
              <a:buChar char="■"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79" name="Google Shape;79;p11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lank" type="blank">
  <p:cSld name="BLANK"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2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header" type="secHead">
  <p:cSld name="SECTION_HEADER">
    <p:bg>
      <p:bgPr>
        <a:solidFill>
          <a:schemeClr val="dk1"/>
        </a:solidFill>
      </p:bgPr>
    </p:bg>
    <p:spTree>
      <p:nvGrpSpPr>
        <p:cNvPr id="17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oogle Shape;18;p3"/>
          <p:cNvGrpSpPr/>
          <p:nvPr/>
        </p:nvGrpSpPr>
        <p:grpSpPr>
          <a:xfrm>
            <a:off x="830392" y="1191256"/>
            <a:ext cx="745763" cy="45826"/>
            <a:chOff x="4580561" y="2589004"/>
            <a:chExt cx="1064464" cy="25200"/>
          </a:xfrm>
        </p:grpSpPr>
        <p:sp>
          <p:nvSpPr>
            <p:cNvPr id="19" name="Google Shape;19;p3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" name="Google Shape;20;p3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21" name="Google Shape;21;p3"/>
          <p:cNvSpPr txBox="1"/>
          <p:nvPr>
            <p:ph type="title"/>
          </p:nvPr>
        </p:nvSpPr>
        <p:spPr>
          <a:xfrm>
            <a:off x="729450" y="1322450"/>
            <a:ext cx="7688400" cy="15186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22" name="Google Shape;22;p3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body" type="tx">
  <p:cSld name="TITLE_AND_BODY">
    <p:spTree>
      <p:nvGrpSpPr>
        <p:cNvPr id="23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4"/>
          <p:cNvSpPr/>
          <p:nvPr/>
        </p:nvSpPr>
        <p:spPr>
          <a:xfrm>
            <a:off x="0" y="0"/>
            <a:ext cx="9144000" cy="487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25" name="Google Shape;25;p4"/>
          <p:cNvGrpSpPr/>
          <p:nvPr/>
        </p:nvGrpSpPr>
        <p:grpSpPr>
          <a:xfrm>
            <a:off x="830392" y="1191256"/>
            <a:ext cx="745763" cy="45826"/>
            <a:chOff x="4580561" y="2589004"/>
            <a:chExt cx="1064464" cy="25200"/>
          </a:xfrm>
        </p:grpSpPr>
        <p:sp>
          <p:nvSpPr>
            <p:cNvPr id="26" name="Google Shape;26;p4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" name="Google Shape;27;p4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28" name="Google Shape;28;p4"/>
          <p:cNvSpPr txBox="1"/>
          <p:nvPr>
            <p:ph type="title"/>
          </p:nvPr>
        </p:nvSpPr>
        <p:spPr>
          <a:xfrm>
            <a:off x="729450" y="1318650"/>
            <a:ext cx="7688700" cy="5352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29" name="Google Shape;29;p4"/>
          <p:cNvSpPr txBox="1"/>
          <p:nvPr>
            <p:ph idx="1" type="body"/>
          </p:nvPr>
        </p:nvSpPr>
        <p:spPr>
          <a:xfrm>
            <a:off x="729450" y="2078875"/>
            <a:ext cx="7688700" cy="22611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30" name="Google Shape;30;p4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two columns" type="twoColTx">
  <p:cSld name="TITLE_AND_TWO_COLUMNS">
    <p:spTree>
      <p:nvGrpSpPr>
        <p:cNvPr id="3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5"/>
          <p:cNvSpPr/>
          <p:nvPr/>
        </p:nvSpPr>
        <p:spPr>
          <a:xfrm>
            <a:off x="0" y="0"/>
            <a:ext cx="9144000" cy="487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33" name="Google Shape;33;p5"/>
          <p:cNvGrpSpPr/>
          <p:nvPr/>
        </p:nvGrpSpPr>
        <p:grpSpPr>
          <a:xfrm>
            <a:off x="830392" y="1191256"/>
            <a:ext cx="745763" cy="45826"/>
            <a:chOff x="4580561" y="2589004"/>
            <a:chExt cx="1064464" cy="25200"/>
          </a:xfrm>
        </p:grpSpPr>
        <p:sp>
          <p:nvSpPr>
            <p:cNvPr id="34" name="Google Shape;34;p5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" name="Google Shape;35;p5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36" name="Google Shape;36;p5"/>
          <p:cNvSpPr txBox="1"/>
          <p:nvPr>
            <p:ph type="title"/>
          </p:nvPr>
        </p:nvSpPr>
        <p:spPr>
          <a:xfrm>
            <a:off x="729450" y="1318650"/>
            <a:ext cx="7688400" cy="5352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37" name="Google Shape;37;p5"/>
          <p:cNvSpPr txBox="1"/>
          <p:nvPr>
            <p:ph idx="1" type="body"/>
          </p:nvPr>
        </p:nvSpPr>
        <p:spPr>
          <a:xfrm>
            <a:off x="729325" y="2078875"/>
            <a:ext cx="3774300" cy="22611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38" name="Google Shape;38;p5"/>
          <p:cNvSpPr txBox="1"/>
          <p:nvPr>
            <p:ph idx="2" type="body"/>
          </p:nvPr>
        </p:nvSpPr>
        <p:spPr>
          <a:xfrm>
            <a:off x="4643604" y="2078875"/>
            <a:ext cx="3774300" cy="22611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39" name="Google Shape;39;p5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only" type="titleOnly">
  <p:cSld name="TITLE_ONLY">
    <p:spTree>
      <p:nvGrpSpPr>
        <p:cNvPr id="40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6"/>
          <p:cNvSpPr/>
          <p:nvPr/>
        </p:nvSpPr>
        <p:spPr>
          <a:xfrm>
            <a:off x="0" y="0"/>
            <a:ext cx="9144000" cy="487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42" name="Google Shape;42;p6"/>
          <p:cNvGrpSpPr/>
          <p:nvPr/>
        </p:nvGrpSpPr>
        <p:grpSpPr>
          <a:xfrm>
            <a:off x="830392" y="1191256"/>
            <a:ext cx="745763" cy="45826"/>
            <a:chOff x="4580561" y="2589004"/>
            <a:chExt cx="1064464" cy="25200"/>
          </a:xfrm>
        </p:grpSpPr>
        <p:sp>
          <p:nvSpPr>
            <p:cNvPr id="43" name="Google Shape;43;p6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" name="Google Shape;44;p6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45" name="Google Shape;45;p6"/>
          <p:cNvSpPr txBox="1"/>
          <p:nvPr>
            <p:ph type="title"/>
          </p:nvPr>
        </p:nvSpPr>
        <p:spPr>
          <a:xfrm>
            <a:off x="729450" y="1318650"/>
            <a:ext cx="7688400" cy="5352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46" name="Google Shape;46;p6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One column text">
  <p:cSld name="ONE_COLUMN_TEXT">
    <p:spTree>
      <p:nvGrpSpPr>
        <p:cNvPr id="47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48;p7"/>
          <p:cNvSpPr/>
          <p:nvPr/>
        </p:nvSpPr>
        <p:spPr>
          <a:xfrm>
            <a:off x="0" y="0"/>
            <a:ext cx="9144000" cy="487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49" name="Google Shape;49;p7"/>
          <p:cNvGrpSpPr/>
          <p:nvPr/>
        </p:nvGrpSpPr>
        <p:grpSpPr>
          <a:xfrm>
            <a:off x="830392" y="1191256"/>
            <a:ext cx="745763" cy="45826"/>
            <a:chOff x="4580561" y="2589004"/>
            <a:chExt cx="1064464" cy="25200"/>
          </a:xfrm>
        </p:grpSpPr>
        <p:sp>
          <p:nvSpPr>
            <p:cNvPr id="50" name="Google Shape;50;p7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1" name="Google Shape;51;p7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52" name="Google Shape;52;p7"/>
          <p:cNvSpPr txBox="1"/>
          <p:nvPr>
            <p:ph type="title"/>
          </p:nvPr>
        </p:nvSpPr>
        <p:spPr>
          <a:xfrm>
            <a:off x="730000" y="1318650"/>
            <a:ext cx="3300900" cy="13815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53" name="Google Shape;53;p7"/>
          <p:cNvSpPr txBox="1"/>
          <p:nvPr>
            <p:ph idx="1" type="body"/>
          </p:nvPr>
        </p:nvSpPr>
        <p:spPr>
          <a:xfrm>
            <a:off x="721225" y="2781725"/>
            <a:ext cx="3300900" cy="15975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54" name="Google Shape;54;p7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Main point">
  <p:cSld name="MAIN_POINT">
    <p:bg>
      <p:bgPr>
        <a:solidFill>
          <a:schemeClr val="accent3"/>
        </a:solidFill>
      </p:bgPr>
    </p:bg>
    <p:spTree>
      <p:nvGrpSpPr>
        <p:cNvPr id="55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6" name="Google Shape;56;p8"/>
          <p:cNvGrpSpPr/>
          <p:nvPr/>
        </p:nvGrpSpPr>
        <p:grpSpPr>
          <a:xfrm>
            <a:off x="830392" y="4169130"/>
            <a:ext cx="745763" cy="45826"/>
            <a:chOff x="4580561" y="2589004"/>
            <a:chExt cx="1064464" cy="25200"/>
          </a:xfrm>
        </p:grpSpPr>
        <p:sp>
          <p:nvSpPr>
            <p:cNvPr id="57" name="Google Shape;57;p8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8" name="Google Shape;58;p8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59" name="Google Shape;59;p8"/>
          <p:cNvSpPr txBox="1"/>
          <p:nvPr>
            <p:ph type="title"/>
          </p:nvPr>
        </p:nvSpPr>
        <p:spPr>
          <a:xfrm>
            <a:off x="729450" y="864300"/>
            <a:ext cx="7021200" cy="2985000"/>
          </a:xfrm>
          <a:prstGeom prst="rect">
            <a:avLst/>
          </a:prstGeom>
        </p:spPr>
        <p:txBody>
          <a:bodyPr anchorCtr="0" anchor="ctr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60" name="Google Shape;60;p8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title and description">
  <p:cSld name="SECTION_TITLE_AND_DESCRIPTION"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9"/>
          <p:cNvSpPr/>
          <p:nvPr/>
        </p:nvSpPr>
        <p:spPr>
          <a:xfrm>
            <a:off x="0" y="0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63" name="Google Shape;63;p9"/>
          <p:cNvGrpSpPr/>
          <p:nvPr/>
        </p:nvGrpSpPr>
        <p:grpSpPr>
          <a:xfrm>
            <a:off x="830392" y="1191256"/>
            <a:ext cx="745763" cy="45826"/>
            <a:chOff x="4580561" y="2589004"/>
            <a:chExt cx="1064464" cy="25200"/>
          </a:xfrm>
        </p:grpSpPr>
        <p:sp>
          <p:nvSpPr>
            <p:cNvPr id="64" name="Google Shape;64;p9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5" name="Google Shape;65;p9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66" name="Google Shape;66;p9"/>
          <p:cNvSpPr txBox="1"/>
          <p:nvPr>
            <p:ph type="title"/>
          </p:nvPr>
        </p:nvSpPr>
        <p:spPr>
          <a:xfrm>
            <a:off x="730000" y="1318650"/>
            <a:ext cx="3300900" cy="16872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67" name="Google Shape;67;p9"/>
          <p:cNvSpPr txBox="1"/>
          <p:nvPr>
            <p:ph idx="1" type="subTitle"/>
          </p:nvPr>
        </p:nvSpPr>
        <p:spPr>
          <a:xfrm>
            <a:off x="724950" y="3161525"/>
            <a:ext cx="3300900" cy="7590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/>
        </p:txBody>
      </p:sp>
      <p:sp>
        <p:nvSpPr>
          <p:cNvPr id="68" name="Google Shape;68;p9"/>
          <p:cNvSpPr txBox="1"/>
          <p:nvPr>
            <p:ph idx="2" type="body"/>
          </p:nvPr>
        </p:nvSpPr>
        <p:spPr>
          <a:xfrm>
            <a:off x="5174225" y="1352625"/>
            <a:ext cx="3374400" cy="30255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69" name="Google Shape;69;p9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aption">
  <p:cSld name="CAPTION_ONLY">
    <p:spTree>
      <p:nvGrpSpPr>
        <p:cNvPr id="70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10"/>
          <p:cNvSpPr txBox="1"/>
          <p:nvPr>
            <p:ph idx="1" type="body"/>
          </p:nvPr>
        </p:nvSpPr>
        <p:spPr>
          <a:xfrm>
            <a:off x="724950" y="4372551"/>
            <a:ext cx="7697400" cy="460500"/>
          </a:xfrm>
          <a:prstGeom prst="rect">
            <a:avLst/>
          </a:prstGeom>
        </p:spPr>
        <p:txBody>
          <a:bodyPr anchorCtr="0" anchor="ctr" bIns="91425" lIns="91425" spcFirstLastPara="1" rIns="91425" wrap="square" tIns="91425"/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1pPr>
          </a:lstStyle>
          <a:p/>
        </p:txBody>
      </p:sp>
      <p:sp>
        <p:nvSpPr>
          <p:cNvPr id="72" name="Google Shape;72;p10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streamline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Font typeface="Raleway"/>
              <a:buNone/>
              <a:defRPr b="1" sz="2800">
                <a:latin typeface="Raleway"/>
                <a:ea typeface="Raleway"/>
                <a:cs typeface="Raleway"/>
                <a:sym typeface="Raleway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Font typeface="Raleway"/>
              <a:buNone/>
              <a:defRPr b="1" sz="2800">
                <a:latin typeface="Raleway"/>
                <a:ea typeface="Raleway"/>
                <a:cs typeface="Raleway"/>
                <a:sym typeface="Raleway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Font typeface="Raleway"/>
              <a:buNone/>
              <a:defRPr b="1" sz="2800">
                <a:latin typeface="Raleway"/>
                <a:ea typeface="Raleway"/>
                <a:cs typeface="Raleway"/>
                <a:sym typeface="Raleway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Font typeface="Raleway"/>
              <a:buNone/>
              <a:defRPr b="1" sz="2800">
                <a:latin typeface="Raleway"/>
                <a:ea typeface="Raleway"/>
                <a:cs typeface="Raleway"/>
                <a:sym typeface="Raleway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Font typeface="Raleway"/>
              <a:buNone/>
              <a:defRPr b="1" sz="2800">
                <a:latin typeface="Raleway"/>
                <a:ea typeface="Raleway"/>
                <a:cs typeface="Raleway"/>
                <a:sym typeface="Raleway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Font typeface="Raleway"/>
              <a:buNone/>
              <a:defRPr b="1" sz="2800">
                <a:latin typeface="Raleway"/>
                <a:ea typeface="Raleway"/>
                <a:cs typeface="Raleway"/>
                <a:sym typeface="Raleway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Font typeface="Raleway"/>
              <a:buNone/>
              <a:defRPr b="1" sz="2800">
                <a:latin typeface="Raleway"/>
                <a:ea typeface="Raleway"/>
                <a:cs typeface="Raleway"/>
                <a:sym typeface="Raleway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Font typeface="Raleway"/>
              <a:buNone/>
              <a:defRPr b="1" sz="2800">
                <a:latin typeface="Raleway"/>
                <a:ea typeface="Raleway"/>
                <a:cs typeface="Raleway"/>
                <a:sym typeface="Raleway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Font typeface="Raleway"/>
              <a:buNone/>
              <a:defRPr b="1" sz="2800">
                <a:latin typeface="Raleway"/>
                <a:ea typeface="Raleway"/>
                <a:cs typeface="Raleway"/>
                <a:sym typeface="Raleway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31115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300"/>
              <a:buFont typeface="Lato"/>
              <a:buChar char="●"/>
              <a:defRPr sz="13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1pPr>
            <a:lvl2pPr indent="-298450" lvl="1" marL="914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○"/>
              <a:defRPr sz="11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2pPr>
            <a:lvl3pPr indent="-298450" lvl="2" marL="1371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■"/>
              <a:defRPr sz="11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3pPr>
            <a:lvl4pPr indent="-298450" lvl="3" marL="1828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●"/>
              <a:defRPr sz="11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4pPr>
            <a:lvl5pPr indent="-298450" lvl="4" marL="22860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○"/>
              <a:defRPr sz="11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5pPr>
            <a:lvl6pPr indent="-298450" lvl="5" marL="2743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■"/>
              <a:defRPr sz="11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6pPr>
            <a:lvl7pPr indent="-298450" lvl="6" marL="3200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●"/>
              <a:defRPr sz="11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7pPr>
            <a:lvl8pPr indent="-298450" lvl="7" marL="3657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○"/>
              <a:defRPr sz="11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8pPr>
            <a:lvl9pPr indent="-298450" lvl="8" marL="41148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accent1"/>
              </a:buClr>
              <a:buSzPts val="1100"/>
              <a:buFont typeface="Lato"/>
              <a:buChar char="■"/>
              <a:defRPr sz="11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r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 algn="r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2pPr>
            <a:lvl3pPr lvl="2" algn="r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3pPr>
            <a:lvl4pPr lvl="3" algn="r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4pPr>
            <a:lvl5pPr lvl="4" algn="r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5pPr>
            <a:lvl6pPr lvl="5" algn="r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6pPr>
            <a:lvl7pPr lvl="6" algn="r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7pPr>
            <a:lvl8pPr lvl="7" algn="r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8pPr>
            <a:lvl9pPr lvl="8" algn="r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4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3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5.jp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5.xml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6.xml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7.xml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6.png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9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7.png"/><Relationship Id="rId4" Type="http://schemas.openxmlformats.org/officeDocument/2006/relationships/image" Target="../media/image10.png"/><Relationship Id="rId5" Type="http://schemas.openxmlformats.org/officeDocument/2006/relationships/image" Target="../media/image8.png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9.png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11.png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3.xml"/><Relationship Id="rId3" Type="http://schemas.openxmlformats.org/officeDocument/2006/relationships/image" Target="../media/image15.png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4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4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3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2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85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13"/>
          <p:cNvSpPr txBox="1"/>
          <p:nvPr>
            <p:ph type="ctrTitle"/>
          </p:nvPr>
        </p:nvSpPr>
        <p:spPr>
          <a:xfrm>
            <a:off x="729450" y="1322450"/>
            <a:ext cx="7688100" cy="1664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"/>
              <a:t>Ingeniería y Permisos </a:t>
            </a:r>
            <a:endParaRPr/>
          </a:p>
        </p:txBody>
      </p:sp>
      <p:sp>
        <p:nvSpPr>
          <p:cNvPr id="87" name="Google Shape;87;p13"/>
          <p:cNvSpPr txBox="1"/>
          <p:nvPr>
            <p:ph idx="1" type="subTitle"/>
          </p:nvPr>
        </p:nvSpPr>
        <p:spPr>
          <a:xfrm>
            <a:off x="6223500" y="2438100"/>
            <a:ext cx="2157300" cy="20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1" lang="es"/>
              <a:t>Integrantes:</a:t>
            </a:r>
            <a:endParaRPr b="1"/>
          </a:p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s"/>
              <a:t>Felipe Callpa</a:t>
            </a:r>
            <a:endParaRPr/>
          </a:p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s"/>
              <a:t>Bastián Mendoza</a:t>
            </a:r>
            <a:endParaRPr/>
          </a:p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s"/>
              <a:t>Francisco Nicolai</a:t>
            </a:r>
            <a:endParaRPr/>
          </a:p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s"/>
              <a:t>Cristobal Quezada</a:t>
            </a:r>
            <a:endParaRPr/>
          </a:p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s"/>
              <a:t>Sebastián Salinas</a:t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42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p22"/>
          <p:cNvSpPr txBox="1"/>
          <p:nvPr>
            <p:ph type="title"/>
          </p:nvPr>
        </p:nvSpPr>
        <p:spPr>
          <a:xfrm>
            <a:off x="729450" y="1318650"/>
            <a:ext cx="7688700" cy="53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"/>
              <a:t>Organizado y distribuido</a:t>
            </a:r>
            <a:endParaRPr/>
          </a:p>
        </p:txBody>
      </p:sp>
      <p:sp>
        <p:nvSpPr>
          <p:cNvPr id="144" name="Google Shape;144;p22"/>
          <p:cNvSpPr txBox="1"/>
          <p:nvPr>
            <p:ph idx="1" type="body"/>
          </p:nvPr>
        </p:nvSpPr>
        <p:spPr>
          <a:xfrm>
            <a:off x="729450" y="2078875"/>
            <a:ext cx="7688700" cy="2261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es"/>
              <a:t>La celulosa resultante se apila en planchas para posteriormente ser vendida a los fabricantes de papel que la requieran.</a:t>
            </a:r>
            <a:endParaRPr/>
          </a:p>
        </p:txBody>
      </p:sp>
      <p:pic>
        <p:nvPicPr>
          <p:cNvPr id="145" name="Google Shape;145;p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090200" y="2763450"/>
            <a:ext cx="2651500" cy="19886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49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p23"/>
          <p:cNvSpPr txBox="1"/>
          <p:nvPr>
            <p:ph type="title"/>
          </p:nvPr>
        </p:nvSpPr>
        <p:spPr>
          <a:xfrm>
            <a:off x="727650" y="1185725"/>
            <a:ext cx="7688700" cy="53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"/>
              <a:t>Especialidades y sus áreas</a:t>
            </a:r>
            <a:endParaRPr/>
          </a:p>
        </p:txBody>
      </p:sp>
      <p:sp>
        <p:nvSpPr>
          <p:cNvPr id="151" name="Google Shape;151;p23"/>
          <p:cNvSpPr txBox="1"/>
          <p:nvPr/>
        </p:nvSpPr>
        <p:spPr>
          <a:xfrm>
            <a:off x="538550" y="2000975"/>
            <a:ext cx="1910100" cy="440700"/>
          </a:xfrm>
          <a:prstGeom prst="rect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s"/>
              <a:t>Ingeniería eléctrica</a:t>
            </a:r>
            <a:endParaRPr/>
          </a:p>
        </p:txBody>
      </p:sp>
      <p:cxnSp>
        <p:nvCxnSpPr>
          <p:cNvPr id="152" name="Google Shape;152;p23"/>
          <p:cNvCxnSpPr/>
          <p:nvPr/>
        </p:nvCxnSpPr>
        <p:spPr>
          <a:xfrm flipH="1" rot="10800000">
            <a:off x="2448650" y="2217875"/>
            <a:ext cx="3232200" cy="69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153" name="Google Shape;153;p23"/>
          <p:cNvSpPr txBox="1"/>
          <p:nvPr/>
        </p:nvSpPr>
        <p:spPr>
          <a:xfrm>
            <a:off x="5736750" y="2007900"/>
            <a:ext cx="2679600" cy="384900"/>
          </a:xfrm>
          <a:prstGeom prst="rect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"/>
              <a:t>Control, monitoreo y energía.</a:t>
            </a:r>
            <a:endParaRPr/>
          </a:p>
        </p:txBody>
      </p:sp>
      <p:sp>
        <p:nvSpPr>
          <p:cNvPr id="154" name="Google Shape;154;p23"/>
          <p:cNvSpPr txBox="1"/>
          <p:nvPr/>
        </p:nvSpPr>
        <p:spPr>
          <a:xfrm>
            <a:off x="6719700" y="1616000"/>
            <a:ext cx="713700" cy="315000"/>
          </a:xfrm>
          <a:prstGeom prst="rect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"/>
              <a:t>Áreas</a:t>
            </a:r>
            <a:endParaRPr/>
          </a:p>
        </p:txBody>
      </p:sp>
      <p:sp>
        <p:nvSpPr>
          <p:cNvPr id="155" name="Google Shape;155;p23"/>
          <p:cNvSpPr txBox="1"/>
          <p:nvPr/>
        </p:nvSpPr>
        <p:spPr>
          <a:xfrm>
            <a:off x="538550" y="2650100"/>
            <a:ext cx="1910100" cy="440700"/>
          </a:xfrm>
          <a:prstGeom prst="rect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s"/>
              <a:t>Ingeniería civil</a:t>
            </a:r>
            <a:endParaRPr/>
          </a:p>
        </p:txBody>
      </p:sp>
      <p:cxnSp>
        <p:nvCxnSpPr>
          <p:cNvPr id="156" name="Google Shape;156;p23"/>
          <p:cNvCxnSpPr/>
          <p:nvPr/>
        </p:nvCxnSpPr>
        <p:spPr>
          <a:xfrm flipH="1" rot="10800000">
            <a:off x="2448650" y="2867000"/>
            <a:ext cx="3232200" cy="69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157" name="Google Shape;157;p23"/>
          <p:cNvSpPr txBox="1"/>
          <p:nvPr/>
        </p:nvSpPr>
        <p:spPr>
          <a:xfrm>
            <a:off x="5736750" y="2679775"/>
            <a:ext cx="2735400" cy="384900"/>
          </a:xfrm>
          <a:prstGeom prst="rect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"/>
              <a:t>Obras civiles.</a:t>
            </a:r>
            <a:endParaRPr/>
          </a:p>
        </p:txBody>
      </p:sp>
      <p:sp>
        <p:nvSpPr>
          <p:cNvPr id="158" name="Google Shape;158;p23"/>
          <p:cNvSpPr txBox="1"/>
          <p:nvPr/>
        </p:nvSpPr>
        <p:spPr>
          <a:xfrm>
            <a:off x="538550" y="3299225"/>
            <a:ext cx="1910100" cy="440700"/>
          </a:xfrm>
          <a:prstGeom prst="rect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s"/>
              <a:t>Ingeniería mecánica</a:t>
            </a:r>
            <a:endParaRPr/>
          </a:p>
        </p:txBody>
      </p:sp>
      <p:cxnSp>
        <p:nvCxnSpPr>
          <p:cNvPr id="159" name="Google Shape;159;p23"/>
          <p:cNvCxnSpPr/>
          <p:nvPr/>
        </p:nvCxnSpPr>
        <p:spPr>
          <a:xfrm flipH="1" rot="10800000">
            <a:off x="2448650" y="3519675"/>
            <a:ext cx="3232200" cy="69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160" name="Google Shape;160;p23"/>
          <p:cNvSpPr txBox="1"/>
          <p:nvPr/>
        </p:nvSpPr>
        <p:spPr>
          <a:xfrm>
            <a:off x="5736750" y="3327125"/>
            <a:ext cx="2735400" cy="590700"/>
          </a:xfrm>
          <a:prstGeom prst="rect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"/>
              <a:t>Control, monitoreo, energía, </a:t>
            </a:r>
            <a:r>
              <a:rPr lang="es"/>
              <a:t>tratamiento</a:t>
            </a:r>
            <a:r>
              <a:rPr lang="es"/>
              <a:t> de efluentes.</a:t>
            </a:r>
            <a:endParaRPr/>
          </a:p>
        </p:txBody>
      </p:sp>
      <p:sp>
        <p:nvSpPr>
          <p:cNvPr id="161" name="Google Shape;161;p23"/>
          <p:cNvSpPr txBox="1"/>
          <p:nvPr/>
        </p:nvSpPr>
        <p:spPr>
          <a:xfrm>
            <a:off x="538550" y="4019975"/>
            <a:ext cx="1910100" cy="440700"/>
          </a:xfrm>
          <a:prstGeom prst="rect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s"/>
              <a:t>Ingeniería química</a:t>
            </a:r>
            <a:endParaRPr/>
          </a:p>
        </p:txBody>
      </p:sp>
      <p:cxnSp>
        <p:nvCxnSpPr>
          <p:cNvPr id="162" name="Google Shape;162;p23"/>
          <p:cNvCxnSpPr/>
          <p:nvPr/>
        </p:nvCxnSpPr>
        <p:spPr>
          <a:xfrm flipH="1" rot="10800000">
            <a:off x="2448650" y="4236875"/>
            <a:ext cx="3232200" cy="69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163" name="Google Shape;163;p23"/>
          <p:cNvSpPr txBox="1"/>
          <p:nvPr/>
        </p:nvSpPr>
        <p:spPr>
          <a:xfrm>
            <a:off x="5736750" y="4023525"/>
            <a:ext cx="2735400" cy="865200"/>
          </a:xfrm>
          <a:prstGeom prst="rect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"/>
              <a:t>Línea de celulosa, recuperación, tratamiento de efluentes, monitoreo. </a:t>
            </a:r>
            <a:endParaRPr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67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p24"/>
          <p:cNvSpPr txBox="1"/>
          <p:nvPr>
            <p:ph type="title"/>
          </p:nvPr>
        </p:nvSpPr>
        <p:spPr>
          <a:xfrm>
            <a:off x="727650" y="1185725"/>
            <a:ext cx="7688700" cy="53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"/>
              <a:t>Especialidades y sus áreas</a:t>
            </a:r>
            <a:endParaRPr/>
          </a:p>
        </p:txBody>
      </p:sp>
      <p:sp>
        <p:nvSpPr>
          <p:cNvPr id="169" name="Google Shape;169;p24"/>
          <p:cNvSpPr txBox="1"/>
          <p:nvPr/>
        </p:nvSpPr>
        <p:spPr>
          <a:xfrm>
            <a:off x="538550" y="2000975"/>
            <a:ext cx="1910100" cy="535200"/>
          </a:xfrm>
          <a:prstGeom prst="rect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s"/>
              <a:t>Ingeniería civil industrial</a:t>
            </a:r>
            <a:endParaRPr/>
          </a:p>
        </p:txBody>
      </p:sp>
      <p:cxnSp>
        <p:nvCxnSpPr>
          <p:cNvPr id="170" name="Google Shape;170;p24"/>
          <p:cNvCxnSpPr/>
          <p:nvPr/>
        </p:nvCxnSpPr>
        <p:spPr>
          <a:xfrm flipH="1" rot="10800000">
            <a:off x="2448650" y="2217875"/>
            <a:ext cx="3232200" cy="69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171" name="Google Shape;171;p24"/>
          <p:cNvSpPr txBox="1"/>
          <p:nvPr/>
        </p:nvSpPr>
        <p:spPr>
          <a:xfrm>
            <a:off x="5736750" y="2007900"/>
            <a:ext cx="2679600" cy="720600"/>
          </a:xfrm>
          <a:prstGeom prst="rect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"/>
              <a:t>Planificación/programación, presupuestos y gestión de finanzas.</a:t>
            </a:r>
            <a:endParaRPr/>
          </a:p>
        </p:txBody>
      </p:sp>
      <p:sp>
        <p:nvSpPr>
          <p:cNvPr id="172" name="Google Shape;172;p24"/>
          <p:cNvSpPr txBox="1"/>
          <p:nvPr/>
        </p:nvSpPr>
        <p:spPr>
          <a:xfrm>
            <a:off x="6719700" y="1616000"/>
            <a:ext cx="713700" cy="315000"/>
          </a:xfrm>
          <a:prstGeom prst="rect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"/>
              <a:t>Áreas</a:t>
            </a:r>
            <a:endParaRPr/>
          </a:p>
        </p:txBody>
      </p:sp>
      <p:sp>
        <p:nvSpPr>
          <p:cNvPr id="173" name="Google Shape;173;p24"/>
          <p:cNvSpPr txBox="1"/>
          <p:nvPr/>
        </p:nvSpPr>
        <p:spPr>
          <a:xfrm>
            <a:off x="538550" y="3010475"/>
            <a:ext cx="1910100" cy="516000"/>
          </a:xfrm>
          <a:prstGeom prst="rect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s"/>
              <a:t>Ingeniería civil en computación</a:t>
            </a:r>
            <a:endParaRPr/>
          </a:p>
        </p:txBody>
      </p:sp>
      <p:sp>
        <p:nvSpPr>
          <p:cNvPr id="174" name="Google Shape;174;p24"/>
          <p:cNvSpPr txBox="1"/>
          <p:nvPr/>
        </p:nvSpPr>
        <p:spPr>
          <a:xfrm>
            <a:off x="5736750" y="2935875"/>
            <a:ext cx="2735400" cy="590700"/>
          </a:xfrm>
          <a:prstGeom prst="rect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"/>
              <a:t>Gestión de bases de datos y manejo de la información.</a:t>
            </a:r>
            <a:endParaRPr/>
          </a:p>
        </p:txBody>
      </p:sp>
      <p:cxnSp>
        <p:nvCxnSpPr>
          <p:cNvPr id="175" name="Google Shape;175;p24"/>
          <p:cNvCxnSpPr/>
          <p:nvPr/>
        </p:nvCxnSpPr>
        <p:spPr>
          <a:xfrm flipH="1" rot="10800000">
            <a:off x="2448650" y="3227375"/>
            <a:ext cx="3232200" cy="69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79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p25"/>
          <p:cNvSpPr txBox="1"/>
          <p:nvPr>
            <p:ph type="title"/>
          </p:nvPr>
        </p:nvSpPr>
        <p:spPr>
          <a:xfrm>
            <a:off x="729450" y="1318650"/>
            <a:ext cx="7688700" cy="53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"/>
              <a:t>Horas hombre proyecto</a:t>
            </a:r>
            <a:endParaRPr/>
          </a:p>
        </p:txBody>
      </p:sp>
      <p:sp>
        <p:nvSpPr>
          <p:cNvPr id="181" name="Google Shape;181;p25"/>
          <p:cNvSpPr txBox="1"/>
          <p:nvPr>
            <p:ph idx="1" type="body"/>
          </p:nvPr>
        </p:nvSpPr>
        <p:spPr>
          <a:xfrm>
            <a:off x="729450" y="2078875"/>
            <a:ext cx="4160100" cy="818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es"/>
              <a:t>Ingeniería Oficinas Cliente - 760.000 HH aprox.</a:t>
            </a:r>
            <a:endParaRPr/>
          </a:p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es"/>
              <a:t>Maestranzas y proveedores - 479.000 HH aprox.</a:t>
            </a:r>
            <a:endParaRPr/>
          </a:p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es"/>
              <a:t>Ingeniería Vendor - 1.160.000 HH aprox. </a:t>
            </a:r>
            <a:endParaRPr/>
          </a:p>
        </p:txBody>
      </p:sp>
      <p:pic>
        <p:nvPicPr>
          <p:cNvPr id="182" name="Google Shape;182;p2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-5400000">
            <a:off x="6004120" y="2414600"/>
            <a:ext cx="1861625" cy="28275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86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p26"/>
          <p:cNvSpPr txBox="1"/>
          <p:nvPr>
            <p:ph type="title"/>
          </p:nvPr>
        </p:nvSpPr>
        <p:spPr>
          <a:xfrm>
            <a:off x="729450" y="1318650"/>
            <a:ext cx="7688700" cy="53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"/>
              <a:t>Control de </a:t>
            </a:r>
            <a:r>
              <a:rPr lang="es"/>
              <a:t>ingeniería</a:t>
            </a:r>
            <a:r>
              <a:rPr lang="es"/>
              <a:t> </a:t>
            </a:r>
            <a:endParaRPr/>
          </a:p>
        </p:txBody>
      </p:sp>
      <p:sp>
        <p:nvSpPr>
          <p:cNvPr id="188" name="Google Shape;188;p26"/>
          <p:cNvSpPr txBox="1"/>
          <p:nvPr>
            <p:ph idx="1" type="body"/>
          </p:nvPr>
        </p:nvSpPr>
        <p:spPr>
          <a:xfrm>
            <a:off x="727650" y="1822000"/>
            <a:ext cx="7688700" cy="35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"/>
              <a:t>Curva S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pic>
        <p:nvPicPr>
          <p:cNvPr id="189" name="Google Shape;189;p2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070625" y="1901500"/>
            <a:ext cx="5088425" cy="32420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93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p27"/>
          <p:cNvSpPr txBox="1"/>
          <p:nvPr>
            <p:ph type="title"/>
          </p:nvPr>
        </p:nvSpPr>
        <p:spPr>
          <a:xfrm>
            <a:off x="729450" y="1318650"/>
            <a:ext cx="7688700" cy="53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"/>
              <a:t>Control de Ingeniería </a:t>
            </a:r>
            <a:endParaRPr/>
          </a:p>
        </p:txBody>
      </p:sp>
      <p:sp>
        <p:nvSpPr>
          <p:cNvPr id="195" name="Google Shape;195;p27"/>
          <p:cNvSpPr txBox="1"/>
          <p:nvPr>
            <p:ph idx="1" type="body"/>
          </p:nvPr>
        </p:nvSpPr>
        <p:spPr>
          <a:xfrm>
            <a:off x="729450" y="2078875"/>
            <a:ext cx="7688700" cy="2261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"/>
              <a:t>Control de planos</a:t>
            </a:r>
            <a:endParaRPr/>
          </a:p>
          <a:p>
            <a:pPr indent="-311150" lvl="0" marL="457200" rtl="0" algn="l">
              <a:spcBef>
                <a:spcPts val="1600"/>
              </a:spcBef>
              <a:spcAft>
                <a:spcPts val="0"/>
              </a:spcAft>
              <a:buSzPts val="1300"/>
              <a:buChar char="-"/>
            </a:pPr>
            <a:r>
              <a:rPr lang="es"/>
              <a:t>Base de datos para reflejar cambios y número de revisión</a:t>
            </a:r>
            <a:endParaRPr/>
          </a:p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SzPts val="1300"/>
              <a:buChar char="-"/>
            </a:pPr>
            <a:r>
              <a:rPr lang="es"/>
              <a:t>Revisiones de planos deben incluir una nota</a:t>
            </a:r>
            <a:endParaRPr/>
          </a:p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SzPts val="1300"/>
              <a:buChar char="-"/>
            </a:pPr>
            <a:r>
              <a:rPr lang="es"/>
              <a:t>Control de distribución de los planos nuevos</a:t>
            </a:r>
            <a:endParaRPr/>
          </a:p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SzPts val="1300"/>
              <a:buChar char="-"/>
            </a:pPr>
            <a:r>
              <a:rPr lang="es"/>
              <a:t>Gestión de planos anulados o modificados</a:t>
            </a:r>
            <a:endParaRPr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99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Google Shape;200;p28"/>
          <p:cNvSpPr txBox="1"/>
          <p:nvPr>
            <p:ph type="title"/>
          </p:nvPr>
        </p:nvSpPr>
        <p:spPr>
          <a:xfrm>
            <a:off x="729450" y="1318650"/>
            <a:ext cx="7688700" cy="53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"/>
              <a:t>Caracterización de Contratos Ingeniería</a:t>
            </a:r>
            <a:endParaRPr/>
          </a:p>
        </p:txBody>
      </p:sp>
      <p:sp>
        <p:nvSpPr>
          <p:cNvPr id="201" name="Google Shape;201;p28"/>
          <p:cNvSpPr txBox="1"/>
          <p:nvPr>
            <p:ph idx="1" type="body"/>
          </p:nvPr>
        </p:nvSpPr>
        <p:spPr>
          <a:xfrm>
            <a:off x="729450" y="2078875"/>
            <a:ext cx="7688700" cy="2261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" sz="1800"/>
              <a:t>Tipo EPS</a:t>
            </a:r>
            <a:r>
              <a:rPr lang="es"/>
              <a:t>:</a:t>
            </a:r>
            <a:endParaRPr/>
          </a:p>
          <a:p>
            <a:pPr indent="-317500" lvl="0" marL="457200" rtl="0" algn="l">
              <a:spcBef>
                <a:spcPts val="1600"/>
              </a:spcBef>
              <a:spcAft>
                <a:spcPts val="0"/>
              </a:spcAft>
              <a:buSzPts val="1400"/>
              <a:buChar char="-"/>
            </a:pPr>
            <a:r>
              <a:rPr lang="es" sz="1400"/>
              <a:t>Ingeniería</a:t>
            </a:r>
            <a:endParaRPr sz="1400"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 sz="1400"/>
          </a:p>
          <a:p>
            <a:pPr indent="-317500" lvl="0" marL="457200" rtl="0" algn="l">
              <a:spcBef>
                <a:spcPts val="1600"/>
              </a:spcBef>
              <a:spcAft>
                <a:spcPts val="0"/>
              </a:spcAft>
              <a:buSzPts val="1400"/>
              <a:buChar char="-"/>
            </a:pPr>
            <a:r>
              <a:rPr lang="es" sz="1400"/>
              <a:t>Adquisiciones</a:t>
            </a:r>
            <a:endParaRPr sz="1400"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 sz="1400"/>
          </a:p>
          <a:p>
            <a:pPr indent="-317500" lvl="0" marL="457200" rtl="0" algn="l">
              <a:spcBef>
                <a:spcPts val="1600"/>
              </a:spcBef>
              <a:spcAft>
                <a:spcPts val="0"/>
              </a:spcAft>
              <a:buSzPts val="1400"/>
              <a:buChar char="-"/>
            </a:pPr>
            <a:r>
              <a:rPr lang="es" sz="1400"/>
              <a:t>Servicios durante construcción</a:t>
            </a:r>
            <a:endParaRPr sz="1400"/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05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Google Shape;206;p29"/>
          <p:cNvSpPr txBox="1"/>
          <p:nvPr>
            <p:ph type="title"/>
          </p:nvPr>
        </p:nvSpPr>
        <p:spPr>
          <a:xfrm>
            <a:off x="729450" y="1318650"/>
            <a:ext cx="7688700" cy="53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"/>
              <a:t>Caracterización de Contratos Ingeniería</a:t>
            </a:r>
            <a:endParaRPr/>
          </a:p>
        </p:txBody>
      </p:sp>
      <p:sp>
        <p:nvSpPr>
          <p:cNvPr id="207" name="Google Shape;207;p29"/>
          <p:cNvSpPr txBox="1"/>
          <p:nvPr>
            <p:ph idx="1" type="body"/>
          </p:nvPr>
        </p:nvSpPr>
        <p:spPr>
          <a:xfrm>
            <a:off x="729450" y="2078875"/>
            <a:ext cx="7688700" cy="2261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" sz="1800"/>
              <a:t>Plazos:</a:t>
            </a:r>
            <a:endParaRPr/>
          </a:p>
          <a:p>
            <a:pPr indent="-317500" lvl="0" marL="457200" rtl="0" algn="l">
              <a:spcBef>
                <a:spcPts val="1600"/>
              </a:spcBef>
              <a:spcAft>
                <a:spcPts val="0"/>
              </a:spcAft>
              <a:buSzPts val="1400"/>
              <a:buChar char="-"/>
            </a:pPr>
            <a:r>
              <a:rPr lang="es" sz="1400"/>
              <a:t>Atenerse a plazos plan adquisiciones</a:t>
            </a:r>
            <a:endParaRPr sz="1400"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 sz="1400"/>
          </a:p>
          <a:p>
            <a:pPr indent="-317500" lvl="0" marL="457200" rtl="0" algn="l">
              <a:spcBef>
                <a:spcPts val="1600"/>
              </a:spcBef>
              <a:spcAft>
                <a:spcPts val="0"/>
              </a:spcAft>
              <a:buSzPts val="1400"/>
              <a:buChar char="-"/>
            </a:pPr>
            <a:r>
              <a:rPr lang="es" sz="1400"/>
              <a:t>Coordinación para etapa construcción</a:t>
            </a:r>
            <a:endParaRPr sz="1400"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 sz="1400"/>
          </a:p>
          <a:p>
            <a:pPr indent="-317500" lvl="0" marL="457200" rtl="0" algn="l">
              <a:spcBef>
                <a:spcPts val="1600"/>
              </a:spcBef>
              <a:spcAft>
                <a:spcPts val="0"/>
              </a:spcAft>
              <a:buSzPts val="1400"/>
              <a:buChar char="-"/>
            </a:pPr>
            <a:r>
              <a:rPr lang="es" sz="1400"/>
              <a:t>Definición de fechas de entrega mínimas y máximas</a:t>
            </a:r>
            <a:endParaRPr sz="1400"/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1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Google Shape;212;p30"/>
          <p:cNvSpPr txBox="1"/>
          <p:nvPr>
            <p:ph type="title"/>
          </p:nvPr>
        </p:nvSpPr>
        <p:spPr>
          <a:xfrm>
            <a:off x="729450" y="1318650"/>
            <a:ext cx="7688700" cy="53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"/>
              <a:t>Algunos Contratos</a:t>
            </a:r>
            <a:endParaRPr/>
          </a:p>
        </p:txBody>
      </p:sp>
      <p:pic>
        <p:nvPicPr>
          <p:cNvPr id="213" name="Google Shape;213;p3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8850" y="2240675"/>
            <a:ext cx="8926300" cy="19950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17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Google Shape;218;p31"/>
          <p:cNvSpPr txBox="1"/>
          <p:nvPr>
            <p:ph type="title"/>
          </p:nvPr>
        </p:nvSpPr>
        <p:spPr>
          <a:xfrm>
            <a:off x="729450" y="1318650"/>
            <a:ext cx="7688700" cy="53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"/>
              <a:t>Permisos necesarios</a:t>
            </a:r>
            <a:endParaRPr/>
          </a:p>
        </p:txBody>
      </p:sp>
      <p:sp>
        <p:nvSpPr>
          <p:cNvPr id="219" name="Google Shape;219;p31"/>
          <p:cNvSpPr/>
          <p:nvPr/>
        </p:nvSpPr>
        <p:spPr>
          <a:xfrm>
            <a:off x="1900300" y="2800175"/>
            <a:ext cx="1875000" cy="886800"/>
          </a:xfrm>
          <a:prstGeom prst="roundRect">
            <a:avLst>
              <a:gd fmla="val 16667" name="adj"/>
            </a:avLst>
          </a:prstGeom>
          <a:solidFill>
            <a:schemeClr val="dk1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s" sz="1800">
                <a:solidFill>
                  <a:srgbClr val="FFFFFF"/>
                </a:solidFill>
                <a:latin typeface="Lato"/>
                <a:ea typeface="Lato"/>
                <a:cs typeface="Lato"/>
                <a:sym typeface="Lato"/>
              </a:rPr>
              <a:t>Ambientales </a:t>
            </a:r>
            <a:endParaRPr b="1" sz="1800">
              <a:solidFill>
                <a:srgbClr val="FFFFFF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220" name="Google Shape;220;p31"/>
          <p:cNvSpPr/>
          <p:nvPr/>
        </p:nvSpPr>
        <p:spPr>
          <a:xfrm>
            <a:off x="5017200" y="2800175"/>
            <a:ext cx="1875000" cy="886800"/>
          </a:xfrm>
          <a:prstGeom prst="roundRect">
            <a:avLst>
              <a:gd fmla="val 16667" name="adj"/>
            </a:avLst>
          </a:prstGeom>
          <a:solidFill>
            <a:schemeClr val="accent3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s" sz="1800">
                <a:solidFill>
                  <a:srgbClr val="FFFFFF"/>
                </a:solidFill>
                <a:latin typeface="Lato"/>
                <a:ea typeface="Lato"/>
                <a:cs typeface="Lato"/>
                <a:sym typeface="Lato"/>
              </a:rPr>
              <a:t>Sectoriales</a:t>
            </a:r>
            <a:endParaRPr b="1" sz="1800">
              <a:solidFill>
                <a:srgbClr val="FFFFFF"/>
              </a:solidFill>
              <a:latin typeface="Lato"/>
              <a:ea typeface="Lato"/>
              <a:cs typeface="Lato"/>
              <a:sym typeface="Lato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9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14"/>
          <p:cNvSpPr txBox="1"/>
          <p:nvPr>
            <p:ph type="title"/>
          </p:nvPr>
        </p:nvSpPr>
        <p:spPr>
          <a:xfrm>
            <a:off x="729450" y="1318650"/>
            <a:ext cx="7688700" cy="53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"/>
              <a:t>Composición del Proyecto</a:t>
            </a:r>
            <a:endParaRPr/>
          </a:p>
        </p:txBody>
      </p:sp>
      <p:sp>
        <p:nvSpPr>
          <p:cNvPr id="93" name="Google Shape;93;p14"/>
          <p:cNvSpPr txBox="1"/>
          <p:nvPr>
            <p:ph idx="1" type="body"/>
          </p:nvPr>
        </p:nvSpPr>
        <p:spPr>
          <a:xfrm>
            <a:off x="727650" y="2064175"/>
            <a:ext cx="7688700" cy="30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es"/>
              <a:t>Equipos Principales</a:t>
            </a:r>
            <a:endParaRPr/>
          </a:p>
          <a:p>
            <a:pPr indent="-298450" lvl="1" marL="914400" rtl="0" algn="l">
              <a:spcBef>
                <a:spcPts val="0"/>
              </a:spcBef>
              <a:spcAft>
                <a:spcPts val="0"/>
              </a:spcAft>
              <a:buSzPts val="1100"/>
              <a:buChar char="○"/>
            </a:pPr>
            <a:r>
              <a:rPr lang="es"/>
              <a:t>Línea de Celulosa.</a:t>
            </a:r>
            <a:endParaRPr/>
          </a:p>
          <a:p>
            <a:pPr indent="-298450" lvl="1" marL="914400" rtl="0" algn="l">
              <a:spcBef>
                <a:spcPts val="0"/>
              </a:spcBef>
              <a:spcAft>
                <a:spcPts val="0"/>
              </a:spcAft>
              <a:buSzPts val="1100"/>
              <a:buChar char="○"/>
            </a:pPr>
            <a:r>
              <a:rPr lang="es"/>
              <a:t>Recuperación y Energía.</a:t>
            </a:r>
            <a:endParaRPr/>
          </a:p>
          <a:p>
            <a:pPr indent="-298450" lvl="1" marL="914400" rtl="0" algn="l">
              <a:spcBef>
                <a:spcPts val="0"/>
              </a:spcBef>
              <a:spcAft>
                <a:spcPts val="0"/>
              </a:spcAft>
              <a:buSzPts val="1100"/>
              <a:buChar char="○"/>
            </a:pPr>
            <a:r>
              <a:rPr lang="es"/>
              <a:t>Tratamiento de efluentes.</a:t>
            </a:r>
            <a:endParaRPr/>
          </a:p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es"/>
              <a:t>Caracterización de Contratos</a:t>
            </a:r>
            <a:endParaRPr/>
          </a:p>
          <a:p>
            <a:pPr indent="-298450" lvl="1" marL="914400" rtl="0" algn="l">
              <a:spcBef>
                <a:spcPts val="0"/>
              </a:spcBef>
              <a:spcAft>
                <a:spcPts val="0"/>
              </a:spcAft>
              <a:buSzPts val="1100"/>
              <a:buChar char="○"/>
            </a:pPr>
            <a:r>
              <a:rPr lang="es"/>
              <a:t>Tipo de contrato </a:t>
            </a:r>
            <a:r>
              <a:rPr lang="es"/>
              <a:t>utilizado</a:t>
            </a:r>
            <a:endParaRPr/>
          </a:p>
          <a:p>
            <a:pPr indent="-298450" lvl="1" marL="914400" rtl="0" algn="l">
              <a:spcBef>
                <a:spcPts val="0"/>
              </a:spcBef>
              <a:spcAft>
                <a:spcPts val="0"/>
              </a:spcAft>
              <a:buSzPts val="1100"/>
              <a:buChar char="○"/>
            </a:pPr>
            <a:r>
              <a:rPr lang="es"/>
              <a:t>Plazos</a:t>
            </a:r>
            <a:endParaRPr/>
          </a:p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es"/>
              <a:t>Horas hombre involucradas</a:t>
            </a:r>
            <a:endParaRPr/>
          </a:p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es"/>
              <a:t>Control de ingeniería</a:t>
            </a:r>
            <a:endParaRPr/>
          </a:p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es"/>
              <a:t>Permisos necesarios</a:t>
            </a:r>
            <a:endParaRPr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24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Google Shape;225;p32"/>
          <p:cNvSpPr txBox="1"/>
          <p:nvPr>
            <p:ph type="title"/>
          </p:nvPr>
        </p:nvSpPr>
        <p:spPr>
          <a:xfrm>
            <a:off x="729450" y="1318650"/>
            <a:ext cx="7688700" cy="53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"/>
              <a:t>Permisos necesarios</a:t>
            </a:r>
            <a:endParaRPr/>
          </a:p>
        </p:txBody>
      </p:sp>
      <p:sp>
        <p:nvSpPr>
          <p:cNvPr id="226" name="Google Shape;226;p32"/>
          <p:cNvSpPr txBox="1"/>
          <p:nvPr>
            <p:ph idx="1" type="body"/>
          </p:nvPr>
        </p:nvSpPr>
        <p:spPr>
          <a:xfrm>
            <a:off x="727650" y="2110900"/>
            <a:ext cx="7688700" cy="2261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s" sz="1800"/>
              <a:t>Sectoriales</a:t>
            </a:r>
            <a:endParaRPr b="1" sz="1800"/>
          </a:p>
          <a:p>
            <a:pPr indent="0" lvl="0" marL="4572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  <a:p>
            <a:pPr indent="0" lvl="0" marL="45720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" sz="1800"/>
              <a:t>Más de 150 permisos y autorizaciones de municipalidades</a:t>
            </a:r>
            <a:endParaRPr sz="1800"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br>
              <a:rPr lang="es" sz="1800"/>
            </a:br>
            <a:endParaRPr sz="1800"/>
          </a:p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pic>
        <p:nvPicPr>
          <p:cNvPr id="227" name="Google Shape;227;p3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483625" y="3843925"/>
            <a:ext cx="1061475" cy="962600"/>
          </a:xfrm>
          <a:prstGeom prst="rect">
            <a:avLst/>
          </a:prstGeom>
          <a:noFill/>
          <a:ln cap="flat" cmpd="sng" w="1905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pic>
      <p:pic>
        <p:nvPicPr>
          <p:cNvPr id="228" name="Google Shape;228;p3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883028" y="3844769"/>
            <a:ext cx="1061476" cy="960870"/>
          </a:xfrm>
          <a:prstGeom prst="rect">
            <a:avLst/>
          </a:prstGeom>
          <a:noFill/>
          <a:ln cap="flat" cmpd="sng" w="1905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pic>
      <p:pic>
        <p:nvPicPr>
          <p:cNvPr id="229" name="Google Shape;229;p32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282425" y="3844787"/>
            <a:ext cx="1847842" cy="9608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33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Google Shape;234;p33"/>
          <p:cNvSpPr txBox="1"/>
          <p:nvPr>
            <p:ph type="title"/>
          </p:nvPr>
        </p:nvSpPr>
        <p:spPr>
          <a:xfrm>
            <a:off x="729450" y="1318650"/>
            <a:ext cx="7688700" cy="53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"/>
              <a:t>Permisos necesarios</a:t>
            </a:r>
            <a:endParaRPr/>
          </a:p>
        </p:txBody>
      </p:sp>
      <p:sp>
        <p:nvSpPr>
          <p:cNvPr id="235" name="Google Shape;235;p33"/>
          <p:cNvSpPr txBox="1"/>
          <p:nvPr>
            <p:ph idx="1" type="body"/>
          </p:nvPr>
        </p:nvSpPr>
        <p:spPr>
          <a:xfrm>
            <a:off x="729450" y="2078875"/>
            <a:ext cx="7688700" cy="2261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s" sz="1800"/>
              <a:t>Ambientales</a:t>
            </a:r>
            <a:endParaRPr b="1" sz="1800"/>
          </a:p>
          <a:p>
            <a:pPr indent="0" lvl="0" marL="0" rtl="0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  <a:p>
            <a:pPr indent="45720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s" sz="3000"/>
              <a:t>Estudio de Impacto Ambiental (EIA) </a:t>
            </a:r>
            <a:endParaRPr sz="3000"/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pic>
        <p:nvPicPr>
          <p:cNvPr id="236" name="Google Shape;236;p3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325575" y="3412350"/>
            <a:ext cx="2492851" cy="1731150"/>
          </a:xfrm>
          <a:prstGeom prst="rect">
            <a:avLst/>
          </a:prstGeom>
          <a:noFill/>
          <a:ln>
            <a:noFill/>
          </a:ln>
        </p:spPr>
      </p:pic>
      <p:sp>
        <p:nvSpPr>
          <p:cNvPr id="237" name="Google Shape;237;p33"/>
          <p:cNvSpPr txBox="1"/>
          <p:nvPr/>
        </p:nvSpPr>
        <p:spPr>
          <a:xfrm>
            <a:off x="0" y="4776000"/>
            <a:ext cx="6777900" cy="367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" sz="1100"/>
              <a:t>Fuente:http://seia.sea.gob.cl/expediente/ficha/fichaPrincipal.php?modo=ficha&amp;id_expediente=891034</a:t>
            </a:r>
            <a:endParaRPr sz="110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41" name="Shape 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" name="Google Shape;242;p34"/>
          <p:cNvSpPr txBox="1"/>
          <p:nvPr>
            <p:ph type="title"/>
          </p:nvPr>
        </p:nvSpPr>
        <p:spPr>
          <a:xfrm>
            <a:off x="729450" y="1318650"/>
            <a:ext cx="7688700" cy="53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"/>
              <a:t>Permisos necesarios</a:t>
            </a:r>
            <a:endParaRPr/>
          </a:p>
        </p:txBody>
      </p:sp>
      <p:sp>
        <p:nvSpPr>
          <p:cNvPr id="243" name="Google Shape;243;p34"/>
          <p:cNvSpPr txBox="1"/>
          <p:nvPr>
            <p:ph idx="1" type="body"/>
          </p:nvPr>
        </p:nvSpPr>
        <p:spPr>
          <a:xfrm>
            <a:off x="729450" y="2078875"/>
            <a:ext cx="7688700" cy="2261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s" sz="1800"/>
              <a:t>Ambientales</a:t>
            </a:r>
            <a:endParaRPr b="1" sz="1800"/>
          </a:p>
          <a:p>
            <a:pPr indent="-342900" lvl="0" marL="457200" rtl="0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800"/>
              <a:buChar char="-"/>
            </a:pPr>
            <a:r>
              <a:rPr lang="es" sz="1800"/>
              <a:t>Permiso para vertimiento de material en aguas nacionales</a:t>
            </a:r>
            <a:endParaRPr sz="1800"/>
          </a:p>
          <a:p>
            <a:pPr indent="-3429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es" sz="1800"/>
              <a:t>Permiso para vertimiento de material en el río Itata</a:t>
            </a:r>
            <a:endParaRPr sz="1800"/>
          </a:p>
          <a:p>
            <a:pPr indent="-3429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es" sz="1800"/>
              <a:t>Permiso para iniciar trabajos de construcción, excavación, o para desarrollar actividades que pudieran alterar el estado natural de un Santuario de la Naturaleza (artículo 120 RSEIA).</a:t>
            </a:r>
            <a:endParaRPr sz="1800"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br>
              <a:rPr lang="es" sz="1800"/>
            </a:br>
            <a:endParaRPr sz="1800"/>
          </a:p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pic>
        <p:nvPicPr>
          <p:cNvPr id="244" name="Google Shape;244;p3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895075" y="4008275"/>
            <a:ext cx="1194725" cy="7088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48" name="Shape 2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" name="Google Shape;249;p35"/>
          <p:cNvSpPr txBox="1"/>
          <p:nvPr>
            <p:ph type="title"/>
          </p:nvPr>
        </p:nvSpPr>
        <p:spPr>
          <a:xfrm>
            <a:off x="729450" y="1318650"/>
            <a:ext cx="7688700" cy="53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"/>
              <a:t>Permisos necesarios</a:t>
            </a:r>
            <a:endParaRPr/>
          </a:p>
        </p:txBody>
      </p:sp>
      <p:sp>
        <p:nvSpPr>
          <p:cNvPr id="250" name="Google Shape;250;p35"/>
          <p:cNvSpPr txBox="1"/>
          <p:nvPr>
            <p:ph idx="1" type="body"/>
          </p:nvPr>
        </p:nvSpPr>
        <p:spPr>
          <a:xfrm>
            <a:off x="729450" y="3882675"/>
            <a:ext cx="7688700" cy="1113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s" sz="1800"/>
              <a:t>Ambientales</a:t>
            </a:r>
            <a:endParaRPr b="1" sz="1800"/>
          </a:p>
          <a:p>
            <a:pPr indent="-3429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es" sz="1800"/>
              <a:t>Permiso para el uso del suelo agrícola para cambiarlo a uso industrial</a:t>
            </a:r>
            <a:endParaRPr sz="1800"/>
          </a:p>
          <a:p>
            <a:pPr indent="-3429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es" sz="1800"/>
              <a:t>Permiso para emisión de gases y material particulado al ambiente</a:t>
            </a:r>
            <a:endParaRPr sz="1800"/>
          </a:p>
          <a:p>
            <a:pPr indent="0" lvl="0" marL="0" rtl="0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br>
              <a:rPr lang="es" sz="1800"/>
            </a:br>
            <a:endParaRPr sz="1800"/>
          </a:p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pic>
        <p:nvPicPr>
          <p:cNvPr id="251" name="Google Shape;251;p3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704975" y="1853850"/>
            <a:ext cx="5734050" cy="2028825"/>
          </a:xfrm>
          <a:prstGeom prst="rect">
            <a:avLst/>
          </a:prstGeom>
          <a:noFill/>
          <a:ln cap="flat" cmpd="sng" w="1905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55" name="Shape 2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" name="Google Shape;256;p36"/>
          <p:cNvSpPr txBox="1"/>
          <p:nvPr>
            <p:ph type="ctrTitle"/>
          </p:nvPr>
        </p:nvSpPr>
        <p:spPr>
          <a:xfrm>
            <a:off x="2413800" y="2161050"/>
            <a:ext cx="4664700" cy="991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"/>
              <a:t>Muchas Gracias</a:t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97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15"/>
          <p:cNvSpPr txBox="1"/>
          <p:nvPr>
            <p:ph type="title"/>
          </p:nvPr>
        </p:nvSpPr>
        <p:spPr>
          <a:xfrm>
            <a:off x="729450" y="1318650"/>
            <a:ext cx="7688700" cy="53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"/>
              <a:t>Ciclo de la planta</a:t>
            </a:r>
            <a:endParaRPr/>
          </a:p>
        </p:txBody>
      </p:sp>
      <p:sp>
        <p:nvSpPr>
          <p:cNvPr id="99" name="Google Shape;99;p15"/>
          <p:cNvSpPr txBox="1"/>
          <p:nvPr>
            <p:ph idx="1" type="body"/>
          </p:nvPr>
        </p:nvSpPr>
        <p:spPr>
          <a:xfrm>
            <a:off x="729450" y="2078875"/>
            <a:ext cx="7688700" cy="2261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"/>
              <a:t>Hay 3 ciclos simultáneos ocurriendo en una planta de celulosa:</a:t>
            </a:r>
            <a:endParaRPr/>
          </a:p>
          <a:p>
            <a:pPr indent="-311150" lvl="0" marL="457200" rtl="0" algn="l">
              <a:spcBef>
                <a:spcPts val="1600"/>
              </a:spcBef>
              <a:spcAft>
                <a:spcPts val="0"/>
              </a:spcAft>
              <a:buSzPts val="1300"/>
              <a:buChar char="●"/>
            </a:pPr>
            <a:r>
              <a:rPr lang="es"/>
              <a:t>Extracción de la celulosa de la madera </a:t>
            </a:r>
            <a:endParaRPr/>
          </a:p>
          <a:p>
            <a:pPr indent="-298450" lvl="1" marL="914400" rtl="0" algn="l">
              <a:spcBef>
                <a:spcPts val="0"/>
              </a:spcBef>
              <a:spcAft>
                <a:spcPts val="0"/>
              </a:spcAft>
              <a:buSzPts val="1100"/>
              <a:buChar char="○"/>
            </a:pPr>
            <a:r>
              <a:rPr lang="es"/>
              <a:t>Línea de Celulosa.</a:t>
            </a:r>
            <a:endParaRPr/>
          </a:p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es"/>
              <a:t>Recuperación y energía:</a:t>
            </a:r>
            <a:endParaRPr/>
          </a:p>
          <a:p>
            <a:pPr indent="-298450" lvl="1" marL="914400" rtl="0" algn="l">
              <a:spcBef>
                <a:spcPts val="0"/>
              </a:spcBef>
              <a:spcAft>
                <a:spcPts val="0"/>
              </a:spcAft>
              <a:buSzPts val="1100"/>
              <a:buChar char="○"/>
            </a:pPr>
            <a:r>
              <a:rPr lang="es"/>
              <a:t>Obtener los químicos utilizados para extraer la celulosa en la etapa anterior y también conseguir toda la energía posible.</a:t>
            </a:r>
            <a:endParaRPr/>
          </a:p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es"/>
              <a:t>Tratamiento de efluentes </a:t>
            </a:r>
            <a:endParaRPr/>
          </a:p>
          <a:p>
            <a:pPr indent="-298450" lvl="1" marL="914400" rtl="0" algn="l">
              <a:spcBef>
                <a:spcPts val="0"/>
              </a:spcBef>
              <a:spcAft>
                <a:spcPts val="0"/>
              </a:spcAft>
              <a:buSzPts val="1100"/>
              <a:buChar char="○"/>
            </a:pPr>
            <a:r>
              <a:rPr lang="es"/>
              <a:t>Control de Emisiones.</a:t>
            </a: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03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4" name="Google Shape;104;p16"/>
          <p:cNvPicPr preferRelativeResize="0"/>
          <p:nvPr/>
        </p:nvPicPr>
        <p:blipFill rotWithShape="1">
          <a:blip r:embed="rId3">
            <a:alphaModFix/>
          </a:blip>
          <a:srcRect b="0" l="0" r="0" t="5168"/>
          <a:stretch/>
        </p:blipFill>
        <p:spPr>
          <a:xfrm>
            <a:off x="600838" y="483725"/>
            <a:ext cx="7942325" cy="46597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08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17"/>
          <p:cNvSpPr txBox="1"/>
          <p:nvPr>
            <p:ph type="title"/>
          </p:nvPr>
        </p:nvSpPr>
        <p:spPr>
          <a:xfrm>
            <a:off x="729450" y="1318650"/>
            <a:ext cx="7688700" cy="53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"/>
              <a:t>Equipos Principales</a:t>
            </a:r>
            <a:endParaRPr/>
          </a:p>
        </p:txBody>
      </p:sp>
      <p:sp>
        <p:nvSpPr>
          <p:cNvPr id="110" name="Google Shape;110;p17"/>
          <p:cNvSpPr txBox="1"/>
          <p:nvPr>
            <p:ph idx="1" type="body"/>
          </p:nvPr>
        </p:nvSpPr>
        <p:spPr>
          <a:xfrm>
            <a:off x="729450" y="2078875"/>
            <a:ext cx="7688700" cy="2261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es"/>
              <a:t>Máquina de Pulpa (US $70M)</a:t>
            </a:r>
            <a:endParaRPr/>
          </a:p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es"/>
              <a:t>Línea de Fibra (US $55M)</a:t>
            </a:r>
            <a:endParaRPr/>
          </a:p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es"/>
              <a:t>Caldera Recuperadora (US $34M)</a:t>
            </a:r>
            <a:endParaRPr/>
          </a:p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es"/>
              <a:t>Planta evaporadora (US $20M)</a:t>
            </a:r>
            <a:endParaRPr/>
          </a:p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es"/>
              <a:t>Digestor  (US $26M)</a:t>
            </a:r>
            <a:endParaRPr/>
          </a:p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es"/>
              <a:t>Causticizing plant (US $10M)</a:t>
            </a:r>
            <a:endParaRPr/>
          </a:p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es"/>
              <a:t>Planta de tratamiento de efluentes (US $5M)</a:t>
            </a:r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14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18"/>
          <p:cNvSpPr txBox="1"/>
          <p:nvPr>
            <p:ph type="title"/>
          </p:nvPr>
        </p:nvSpPr>
        <p:spPr>
          <a:xfrm>
            <a:off x="729450" y="1318650"/>
            <a:ext cx="7688700" cy="53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"/>
              <a:t>Línea</a:t>
            </a:r>
            <a:r>
              <a:rPr lang="es"/>
              <a:t> de Celulosa</a:t>
            </a:r>
            <a:endParaRPr/>
          </a:p>
        </p:txBody>
      </p:sp>
      <p:sp>
        <p:nvSpPr>
          <p:cNvPr id="116" name="Google Shape;116;p18"/>
          <p:cNvSpPr txBox="1"/>
          <p:nvPr>
            <p:ph idx="1" type="body"/>
          </p:nvPr>
        </p:nvSpPr>
        <p:spPr>
          <a:xfrm>
            <a:off x="729450" y="2078875"/>
            <a:ext cx="7688700" cy="2261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11150" lvl="0" marL="457200" rtl="0" algn="just"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es"/>
              <a:t>En el Digestor antes mencionado se mezcla la madera chipeada con un líquido llamado licor blanco (soda cáustica + dióxido de sodio), para separar la celulosa de la lignina.</a:t>
            </a:r>
            <a:endParaRPr/>
          </a:p>
          <a:p>
            <a:pPr indent="-311150" lvl="0" marL="457200" rtl="0" algn="just"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es"/>
              <a:t>Se obtiene pasta de celulosa de color marrón y licor negro.</a:t>
            </a:r>
            <a:endParaRPr/>
          </a:p>
        </p:txBody>
      </p:sp>
      <p:pic>
        <p:nvPicPr>
          <p:cNvPr id="117" name="Google Shape;117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579100" y="2978625"/>
            <a:ext cx="3115501" cy="17524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2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19"/>
          <p:cNvSpPr txBox="1"/>
          <p:nvPr>
            <p:ph type="title"/>
          </p:nvPr>
        </p:nvSpPr>
        <p:spPr>
          <a:xfrm>
            <a:off x="729450" y="1318650"/>
            <a:ext cx="7688700" cy="53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"/>
              <a:t>Lavado, Blanqueado y Secado</a:t>
            </a:r>
            <a:endParaRPr/>
          </a:p>
        </p:txBody>
      </p:sp>
      <p:sp>
        <p:nvSpPr>
          <p:cNvPr id="123" name="Google Shape;123;p19"/>
          <p:cNvSpPr txBox="1"/>
          <p:nvPr>
            <p:ph idx="1" type="body"/>
          </p:nvPr>
        </p:nvSpPr>
        <p:spPr>
          <a:xfrm>
            <a:off x="729450" y="2078875"/>
            <a:ext cx="7688700" cy="2261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11150" lvl="0" marL="457200" rtl="0" algn="just"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es"/>
              <a:t>Se realiza la deslignificación (con oxígeno) para disminuir los productos químicos utilizados y el dióxido de cloro para reducir la cantidad de lignina presente en la celulosa.</a:t>
            </a:r>
            <a:endParaRPr/>
          </a:p>
          <a:p>
            <a:pPr indent="-311150" lvl="0" marL="457200" rtl="0" algn="just"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es"/>
              <a:t>Se obtiene celulosa blanqueada lista para el secado.</a:t>
            </a:r>
            <a:endParaRPr/>
          </a:p>
          <a:p>
            <a:pPr indent="-311150" lvl="0" marL="457200" rtl="0" algn="just"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es"/>
              <a:t>Se seca la celulosa y se alista para el transporte.</a:t>
            </a:r>
            <a:endParaRPr/>
          </a:p>
        </p:txBody>
      </p:sp>
      <p:pic>
        <p:nvPicPr>
          <p:cNvPr id="124" name="Google Shape;124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276825" y="3410750"/>
            <a:ext cx="1688150" cy="16881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28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20"/>
          <p:cNvSpPr txBox="1"/>
          <p:nvPr>
            <p:ph type="title"/>
          </p:nvPr>
        </p:nvSpPr>
        <p:spPr>
          <a:xfrm>
            <a:off x="729450" y="1318650"/>
            <a:ext cx="7688700" cy="53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"/>
              <a:t>Recuperación y energía</a:t>
            </a:r>
            <a:endParaRPr/>
          </a:p>
        </p:txBody>
      </p:sp>
      <p:sp>
        <p:nvSpPr>
          <p:cNvPr id="130" name="Google Shape;130;p20"/>
          <p:cNvSpPr txBox="1"/>
          <p:nvPr>
            <p:ph idx="1" type="body"/>
          </p:nvPr>
        </p:nvSpPr>
        <p:spPr>
          <a:xfrm>
            <a:off x="729450" y="2078875"/>
            <a:ext cx="7688700" cy="2261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11150" lvl="0" marL="457200" rtl="0" algn="just"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es"/>
              <a:t>En este proceso, se reutiliza el licor negro resultante del proceso de la línea de celulosa, de manera de obtener </a:t>
            </a:r>
            <a:r>
              <a:rPr lang="es"/>
              <a:t>de nuevo</a:t>
            </a:r>
            <a:r>
              <a:rPr lang="es"/>
              <a:t> licor blanco a partir de éste y así aumentar la sustentabilidad del proceso.</a:t>
            </a:r>
            <a:endParaRPr/>
          </a:p>
          <a:p>
            <a:pPr indent="0" lvl="0" marL="0" rtl="0" algn="just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-311150" lvl="0" marL="457200" rtl="0" algn="just">
              <a:spcBef>
                <a:spcPts val="1600"/>
              </a:spcBef>
              <a:spcAft>
                <a:spcPts val="0"/>
              </a:spcAft>
              <a:buSzPts val="1300"/>
              <a:buChar char="●"/>
            </a:pPr>
            <a:r>
              <a:rPr lang="es"/>
              <a:t>Otro factor importante es que se utiliza el vapor resultante del proceso de línea de celulosa para hacer girar una turbina que alimenta la planta e incluso permite alimentar a localidades cercanas.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pic>
        <p:nvPicPr>
          <p:cNvPr id="131" name="Google Shape;131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769699" y="3749475"/>
            <a:ext cx="1378075" cy="1318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35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21"/>
          <p:cNvSpPr txBox="1"/>
          <p:nvPr>
            <p:ph type="title"/>
          </p:nvPr>
        </p:nvSpPr>
        <p:spPr>
          <a:xfrm>
            <a:off x="729450" y="1318650"/>
            <a:ext cx="7688700" cy="53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"/>
              <a:t>Tratamiento de efluentes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7" name="Google Shape;137;p21"/>
          <p:cNvSpPr txBox="1"/>
          <p:nvPr>
            <p:ph idx="1" type="body"/>
          </p:nvPr>
        </p:nvSpPr>
        <p:spPr>
          <a:xfrm>
            <a:off x="729450" y="2078875"/>
            <a:ext cx="7688700" cy="2261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es"/>
              <a:t>Se toman las precauciones necesarias para que todo los fluidos que la planta vaya a devolver al medioambiente en cuestión sean inofensivos para el ecosistema.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-311150" lvl="0" marL="457200" rtl="0" algn="l">
              <a:spcBef>
                <a:spcPts val="1600"/>
              </a:spcBef>
              <a:spcAft>
                <a:spcPts val="0"/>
              </a:spcAft>
              <a:buSzPts val="1300"/>
              <a:buChar char="●"/>
            </a:pPr>
            <a:r>
              <a:rPr lang="es"/>
              <a:t>Se utilizan piscinas para tratar los residuos líquidos.</a:t>
            </a:r>
            <a:endParaRPr/>
          </a:p>
        </p:txBody>
      </p:sp>
      <p:pic>
        <p:nvPicPr>
          <p:cNvPr id="138" name="Google Shape;138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123675" y="2992675"/>
            <a:ext cx="3429000" cy="1905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Streamline">
  <a:themeElements>
    <a:clrScheme name="Streamline">
      <a:dk1>
        <a:srgbClr val="1A9988"/>
      </a:dk1>
      <a:lt1>
        <a:srgbClr val="FFFFFF"/>
      </a:lt1>
      <a:dk2>
        <a:srgbClr val="1A1A1A"/>
      </a:dk2>
      <a:lt2>
        <a:srgbClr val="E9EDEE"/>
      </a:lt2>
      <a:accent1>
        <a:srgbClr val="595959"/>
      </a:accent1>
      <a:accent2>
        <a:srgbClr val="6AA4C8"/>
      </a:accent2>
      <a:accent3>
        <a:srgbClr val="EB5600"/>
      </a:accent3>
      <a:accent4>
        <a:srgbClr val="A2FFE8"/>
      </a:accent4>
      <a:accent5>
        <a:srgbClr val="1C3678"/>
      </a:accent5>
      <a:accent6>
        <a:srgbClr val="FFB8A2"/>
      </a:accent6>
      <a:hlink>
        <a:srgbClr val="1C3678"/>
      </a:hlink>
      <a:folHlink>
        <a:srgbClr val="1C3678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