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60" r:id="rId4"/>
    <p:sldId id="257" r:id="rId5"/>
    <p:sldId id="262" r:id="rId6"/>
    <p:sldId id="263" r:id="rId7"/>
    <p:sldId id="266" r:id="rId8"/>
    <p:sldId id="314" r:id="rId9"/>
    <p:sldId id="298" r:id="rId10"/>
    <p:sldId id="269" r:id="rId11"/>
    <p:sldId id="317" r:id="rId12"/>
    <p:sldId id="323" r:id="rId13"/>
    <p:sldId id="320" r:id="rId14"/>
    <p:sldId id="321" r:id="rId15"/>
    <p:sldId id="322" r:id="rId16"/>
    <p:sldId id="261" r:id="rId17"/>
    <p:sldId id="324" r:id="rId18"/>
    <p:sldId id="328" r:id="rId19"/>
    <p:sldId id="329" r:id="rId20"/>
    <p:sldId id="340" r:id="rId21"/>
    <p:sldId id="331" r:id="rId22"/>
    <p:sldId id="325" r:id="rId23"/>
    <p:sldId id="330" r:id="rId24"/>
    <p:sldId id="341" r:id="rId25"/>
    <p:sldId id="333" r:id="rId26"/>
    <p:sldId id="327" r:id="rId27"/>
    <p:sldId id="332" r:id="rId28"/>
    <p:sldId id="335" r:id="rId29"/>
    <p:sldId id="336" r:id="rId30"/>
    <p:sldId id="305" r:id="rId31"/>
    <p:sldId id="311" r:id="rId32"/>
    <p:sldId id="33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monsalvegillmore@gmail.com" initials="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4" autoAdjust="0"/>
    <p:restoredTop sz="94291" autoAdjust="0"/>
  </p:normalViewPr>
  <p:slideViewPr>
    <p:cSldViewPr snapToGrid="0">
      <p:cViewPr>
        <p:scale>
          <a:sx n="70" d="100"/>
          <a:sy n="70" d="100"/>
        </p:scale>
        <p:origin x="-2286" y="-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3B1BAE-9A82-465E-8B34-B171DFE43B2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38242734-FA2B-4888-9BE4-A005EE0B6032}">
      <dgm:prSet phldrT="[Texto]" custT="1"/>
      <dgm:spPr>
        <a:solidFill>
          <a:schemeClr val="bg2"/>
        </a:solidFill>
      </dgm:spPr>
      <dgm:t>
        <a:bodyPr/>
        <a:lstStyle/>
        <a:p>
          <a:r>
            <a:rPr lang="es-CL" sz="1400" b="1" dirty="0">
              <a:latin typeface="+mj-lt"/>
            </a:rPr>
            <a:t>ROCAS SEDIMENTARIAS</a:t>
          </a:r>
        </a:p>
      </dgm:t>
    </dgm:pt>
    <dgm:pt modelId="{199D4FF2-8BD9-4237-8F6B-468E55C086EE}" type="parTrans" cxnId="{1F9C16FF-3264-4E25-9278-D71B57DB871C}">
      <dgm:prSet/>
      <dgm:spPr/>
      <dgm:t>
        <a:bodyPr/>
        <a:lstStyle/>
        <a:p>
          <a:endParaRPr lang="es-CL"/>
        </a:p>
      </dgm:t>
    </dgm:pt>
    <dgm:pt modelId="{288B708A-13F4-4A8D-838E-9D268D9DCF20}" type="sibTrans" cxnId="{1F9C16FF-3264-4E25-9278-D71B57DB871C}">
      <dgm:prSet/>
      <dgm:spPr/>
      <dgm:t>
        <a:bodyPr/>
        <a:lstStyle/>
        <a:p>
          <a:endParaRPr lang="es-CL"/>
        </a:p>
      </dgm:t>
    </dgm:pt>
    <dgm:pt modelId="{36547038-CF93-4BD2-88F6-DCD638880D96}">
      <dgm:prSet phldrT="[Texto]" custT="1"/>
      <dgm:spPr/>
      <dgm:t>
        <a:bodyPr/>
        <a:lstStyle/>
        <a:p>
          <a:r>
            <a:rPr lang="es-CL" sz="1100" b="1" dirty="0">
              <a:latin typeface="+mj-lt"/>
            </a:rPr>
            <a:t>CLÁSTICAS O TERRÍGENAS</a:t>
          </a:r>
        </a:p>
      </dgm:t>
    </dgm:pt>
    <dgm:pt modelId="{7DA940C8-4022-40B6-A640-A14062DC961A}" type="parTrans" cxnId="{98CC21DF-5ECE-4106-9595-EE0C25846269}">
      <dgm:prSet/>
      <dgm:spPr>
        <a:ln w="28575">
          <a:solidFill>
            <a:schemeClr val="accent1"/>
          </a:solidFill>
        </a:ln>
      </dgm:spPr>
      <dgm:t>
        <a:bodyPr/>
        <a:lstStyle/>
        <a:p>
          <a:endParaRPr lang="es-CL"/>
        </a:p>
      </dgm:t>
    </dgm:pt>
    <dgm:pt modelId="{BE2263C5-D96F-4FBE-893F-A0877FBED36F}" type="sibTrans" cxnId="{98CC21DF-5ECE-4106-9595-EE0C25846269}">
      <dgm:prSet/>
      <dgm:spPr/>
      <dgm:t>
        <a:bodyPr/>
        <a:lstStyle/>
        <a:p>
          <a:endParaRPr lang="es-CL"/>
        </a:p>
      </dgm:t>
    </dgm:pt>
    <dgm:pt modelId="{0291C661-E7A6-4EDE-A9F9-36FCB872AB7C}">
      <dgm:prSet phldrT="[Texto]" custT="1"/>
      <dgm:spPr/>
      <dgm:t>
        <a:bodyPr/>
        <a:lstStyle/>
        <a:p>
          <a:r>
            <a:rPr lang="es-CL" sz="1100" b="1" dirty="0">
              <a:latin typeface="+mj-lt"/>
            </a:rPr>
            <a:t>QUÍMICAS</a:t>
          </a:r>
        </a:p>
      </dgm:t>
    </dgm:pt>
    <dgm:pt modelId="{F8C89B15-A138-485B-A842-E28D922BC666}" type="parTrans" cxnId="{12525861-DAD8-472C-B3B4-33C2E4EA1380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s-CL"/>
        </a:p>
      </dgm:t>
    </dgm:pt>
    <dgm:pt modelId="{2EE7946B-84DD-4ADB-91D1-56C975A08359}" type="sibTrans" cxnId="{12525861-DAD8-472C-B3B4-33C2E4EA1380}">
      <dgm:prSet/>
      <dgm:spPr/>
      <dgm:t>
        <a:bodyPr/>
        <a:lstStyle/>
        <a:p>
          <a:endParaRPr lang="es-CL"/>
        </a:p>
      </dgm:t>
    </dgm:pt>
    <dgm:pt modelId="{B8AFC535-31E5-4D06-B069-B10BB32657F9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  <a:t>Formadas por la precipitación inorgánica de minerales en soluciones acuosas.</a:t>
          </a:r>
          <a:endParaRPr lang="es-CL" sz="1000" dirty="0">
            <a:solidFill>
              <a:schemeClr val="accent2">
                <a:lumMod val="50000"/>
              </a:schemeClr>
            </a:solidFill>
            <a:latin typeface="+mj-lt"/>
          </a:endParaRPr>
        </a:p>
      </dgm:t>
    </dgm:pt>
    <dgm:pt modelId="{67E0657A-D92B-48EF-91A3-A10A94363959}" type="parTrans" cxnId="{48D50CA7-60B3-4C14-A923-38B36E79022D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s-CL"/>
        </a:p>
      </dgm:t>
    </dgm:pt>
    <dgm:pt modelId="{281F2E49-1549-4454-B94B-458AFCF953CB}" type="sibTrans" cxnId="{48D50CA7-60B3-4C14-A923-38B36E79022D}">
      <dgm:prSet/>
      <dgm:spPr/>
      <dgm:t>
        <a:bodyPr/>
        <a:lstStyle/>
        <a:p>
          <a:endParaRPr lang="es-CL"/>
        </a:p>
      </dgm:t>
    </dgm:pt>
    <dgm:pt modelId="{5B9395E7-4E6A-48BC-995D-F17E803CC6F3}">
      <dgm:prSet phldrT="[Texto]" custT="1"/>
      <dgm:spPr/>
      <dgm:t>
        <a:bodyPr/>
        <a:lstStyle/>
        <a:p>
          <a:r>
            <a:rPr lang="es-CL" sz="1100" b="1" dirty="0">
              <a:latin typeface="+mj-lt"/>
            </a:rPr>
            <a:t>BIOGÉNICAS</a:t>
          </a:r>
        </a:p>
      </dgm:t>
    </dgm:pt>
    <dgm:pt modelId="{65A051F7-C66E-482D-BA0F-C40A9F432E1B}" type="parTrans" cxnId="{DA1FE34E-634E-41F3-87AE-B63FA59839E9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s-CL"/>
        </a:p>
      </dgm:t>
    </dgm:pt>
    <dgm:pt modelId="{213A56F5-D5E6-4C20-A98D-1BADEF907046}" type="sibTrans" cxnId="{DA1FE34E-634E-41F3-87AE-B63FA59839E9}">
      <dgm:prSet/>
      <dgm:spPr/>
      <dgm:t>
        <a:bodyPr/>
        <a:lstStyle/>
        <a:p>
          <a:endParaRPr lang="es-CL"/>
        </a:p>
      </dgm:t>
    </dgm:pt>
    <dgm:pt modelId="{7C9D7063-E88B-45A7-9921-6F5E9BDAF7E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  <a:t>Formadas por acumulación, degradación</a:t>
          </a:r>
          <a:b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</a:br>
          <a: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  <a:t> y precipitación de restos orgánicos.</a:t>
          </a:r>
        </a:p>
      </dgm:t>
    </dgm:pt>
    <dgm:pt modelId="{88F72240-3F72-4675-95D6-2CB853729564}" type="parTrans" cxnId="{FC9109F7-A964-493F-A3A5-3A94A13AD18A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s-CL"/>
        </a:p>
      </dgm:t>
    </dgm:pt>
    <dgm:pt modelId="{E648A0C3-822C-4D2E-A781-CB7131A3CA3D}" type="sibTrans" cxnId="{FC9109F7-A964-493F-A3A5-3A94A13AD18A}">
      <dgm:prSet/>
      <dgm:spPr/>
      <dgm:t>
        <a:bodyPr/>
        <a:lstStyle/>
        <a:p>
          <a:endParaRPr lang="es-CL"/>
        </a:p>
      </dgm:t>
    </dgm:pt>
    <dgm:pt modelId="{DCBC01A2-4F67-42F9-A535-83D2FEE7F291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  <a:t>Son agregados de partículas derivadas</a:t>
          </a:r>
          <a:b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</a:br>
          <a: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  <a:t> de rocas preexistentes, transportados </a:t>
          </a:r>
          <a:b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</a:br>
          <a:r>
            <a:rPr lang="es-CL" altLang="es-ES" sz="1000" dirty="0">
              <a:solidFill>
                <a:schemeClr val="accent2">
                  <a:lumMod val="50000"/>
                </a:schemeClr>
              </a:solidFill>
              <a:latin typeface="+mj-lt"/>
            </a:rPr>
            <a:t>por agua, hielo, viento o gravedad.</a:t>
          </a:r>
        </a:p>
      </dgm:t>
    </dgm:pt>
    <dgm:pt modelId="{EA9368EB-3B86-4A21-AFC2-299FAC5776D7}" type="parTrans" cxnId="{49ABE050-03C5-4664-BE39-D349159C82D3}">
      <dgm:prSet/>
      <dgm:spPr>
        <a:ln w="25400">
          <a:solidFill>
            <a:schemeClr val="accent1"/>
          </a:solidFill>
        </a:ln>
      </dgm:spPr>
      <dgm:t>
        <a:bodyPr/>
        <a:lstStyle/>
        <a:p>
          <a:endParaRPr lang="es-CL"/>
        </a:p>
      </dgm:t>
    </dgm:pt>
    <dgm:pt modelId="{3F76815A-CBE9-477E-915D-BBD735C9D250}" type="sibTrans" cxnId="{49ABE050-03C5-4664-BE39-D349159C82D3}">
      <dgm:prSet/>
      <dgm:spPr/>
      <dgm:t>
        <a:bodyPr/>
        <a:lstStyle/>
        <a:p>
          <a:endParaRPr lang="es-CL"/>
        </a:p>
      </dgm:t>
    </dgm:pt>
    <dgm:pt modelId="{16625CEA-94CF-49AF-BD14-5B645E6D933D}" type="pres">
      <dgm:prSet presAssocID="{A73B1BAE-9A82-465E-8B34-B171DFE43B2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4A3C5643-07FB-413F-80F8-DCAC8AFDC294}" type="pres">
      <dgm:prSet presAssocID="{38242734-FA2B-4888-9BE4-A005EE0B6032}" presName="root1" presStyleCnt="0"/>
      <dgm:spPr/>
    </dgm:pt>
    <dgm:pt modelId="{1A9ED08A-A1D7-4707-9B4A-A25080CB50CD}" type="pres">
      <dgm:prSet presAssocID="{38242734-FA2B-4888-9BE4-A005EE0B6032}" presName="LevelOneTextNode" presStyleLbl="node0" presStyleIdx="0" presStyleCnt="1" custLinFactNeighborX="61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E244CCC2-3C14-4EC4-9AE9-76E180E32C29}" type="pres">
      <dgm:prSet presAssocID="{38242734-FA2B-4888-9BE4-A005EE0B6032}" presName="level2hierChild" presStyleCnt="0"/>
      <dgm:spPr/>
    </dgm:pt>
    <dgm:pt modelId="{80A3331C-1738-4224-BCF2-9A6A55C48923}" type="pres">
      <dgm:prSet presAssocID="{7DA940C8-4022-40B6-A640-A14062DC961A}" presName="conn2-1" presStyleLbl="parChTrans1D2" presStyleIdx="0" presStyleCnt="3"/>
      <dgm:spPr/>
      <dgm:t>
        <a:bodyPr/>
        <a:lstStyle/>
        <a:p>
          <a:endParaRPr lang="es-CL"/>
        </a:p>
      </dgm:t>
    </dgm:pt>
    <dgm:pt modelId="{AC8BE151-7D6F-4496-B3CB-E6B11532FD68}" type="pres">
      <dgm:prSet presAssocID="{7DA940C8-4022-40B6-A640-A14062DC961A}" presName="connTx" presStyleLbl="parChTrans1D2" presStyleIdx="0" presStyleCnt="3"/>
      <dgm:spPr/>
      <dgm:t>
        <a:bodyPr/>
        <a:lstStyle/>
        <a:p>
          <a:endParaRPr lang="es-CL"/>
        </a:p>
      </dgm:t>
    </dgm:pt>
    <dgm:pt modelId="{3D9B0E72-93E4-4C21-B32D-46C8CC31FC41}" type="pres">
      <dgm:prSet presAssocID="{36547038-CF93-4BD2-88F6-DCD638880D96}" presName="root2" presStyleCnt="0"/>
      <dgm:spPr/>
    </dgm:pt>
    <dgm:pt modelId="{CBA50D37-0766-4DB4-B5B9-BB707AEB296A}" type="pres">
      <dgm:prSet presAssocID="{36547038-CF93-4BD2-88F6-DCD638880D96}" presName="LevelTwoTextNode" presStyleLbl="node2" presStyleIdx="0" presStyleCnt="3" custScaleX="72350" custScaleY="69701" custLinFactNeighborX="-1715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1C8FA9A5-1355-471F-9431-F40FFDF3AC22}" type="pres">
      <dgm:prSet presAssocID="{36547038-CF93-4BD2-88F6-DCD638880D96}" presName="level3hierChild" presStyleCnt="0"/>
      <dgm:spPr/>
    </dgm:pt>
    <dgm:pt modelId="{7A976CC0-66CD-4233-8C41-A8B79E87A2EC}" type="pres">
      <dgm:prSet presAssocID="{EA9368EB-3B86-4A21-AFC2-299FAC5776D7}" presName="conn2-1" presStyleLbl="parChTrans1D3" presStyleIdx="0" presStyleCnt="3"/>
      <dgm:spPr/>
      <dgm:t>
        <a:bodyPr/>
        <a:lstStyle/>
        <a:p>
          <a:endParaRPr lang="es-CL"/>
        </a:p>
      </dgm:t>
    </dgm:pt>
    <dgm:pt modelId="{DCC2F6C9-718D-414B-B522-CDC202D40E97}" type="pres">
      <dgm:prSet presAssocID="{EA9368EB-3B86-4A21-AFC2-299FAC5776D7}" presName="connTx" presStyleLbl="parChTrans1D3" presStyleIdx="0" presStyleCnt="3"/>
      <dgm:spPr/>
      <dgm:t>
        <a:bodyPr/>
        <a:lstStyle/>
        <a:p>
          <a:endParaRPr lang="es-CL"/>
        </a:p>
      </dgm:t>
    </dgm:pt>
    <dgm:pt modelId="{C994B721-1AFF-40AF-9C5A-382B63F8E91B}" type="pres">
      <dgm:prSet presAssocID="{DCBC01A2-4F67-42F9-A535-83D2FEE7F291}" presName="root2" presStyleCnt="0"/>
      <dgm:spPr/>
    </dgm:pt>
    <dgm:pt modelId="{03E2DD90-59BE-4820-B656-7E549258A512}" type="pres">
      <dgm:prSet presAssocID="{DCBC01A2-4F67-42F9-A535-83D2FEE7F291}" presName="LevelTwoTextNode" presStyleLbl="node3" presStyleIdx="0" presStyleCnt="3" custScaleX="164095" custScaleY="82875" custLinFactNeighborX="-4082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72F12FEB-E202-48B4-8D31-9CBED656B8F0}" type="pres">
      <dgm:prSet presAssocID="{DCBC01A2-4F67-42F9-A535-83D2FEE7F291}" presName="level3hierChild" presStyleCnt="0"/>
      <dgm:spPr/>
    </dgm:pt>
    <dgm:pt modelId="{B17790F5-1AA3-486F-B2F7-108E7B7C993A}" type="pres">
      <dgm:prSet presAssocID="{F8C89B15-A138-485B-A842-E28D922BC666}" presName="conn2-1" presStyleLbl="parChTrans1D2" presStyleIdx="1" presStyleCnt="3"/>
      <dgm:spPr/>
      <dgm:t>
        <a:bodyPr/>
        <a:lstStyle/>
        <a:p>
          <a:endParaRPr lang="es-CL"/>
        </a:p>
      </dgm:t>
    </dgm:pt>
    <dgm:pt modelId="{9236B89A-5CAB-4508-93E3-C0F0726F0D60}" type="pres">
      <dgm:prSet presAssocID="{F8C89B15-A138-485B-A842-E28D922BC666}" presName="connTx" presStyleLbl="parChTrans1D2" presStyleIdx="1" presStyleCnt="3"/>
      <dgm:spPr/>
      <dgm:t>
        <a:bodyPr/>
        <a:lstStyle/>
        <a:p>
          <a:endParaRPr lang="es-CL"/>
        </a:p>
      </dgm:t>
    </dgm:pt>
    <dgm:pt modelId="{4317B984-029F-4D6F-90B9-D246519CFD3F}" type="pres">
      <dgm:prSet presAssocID="{0291C661-E7A6-4EDE-A9F9-36FCB872AB7C}" presName="root2" presStyleCnt="0"/>
      <dgm:spPr/>
    </dgm:pt>
    <dgm:pt modelId="{66CE8737-9E50-41B3-961D-96BE6425E456}" type="pres">
      <dgm:prSet presAssocID="{0291C661-E7A6-4EDE-A9F9-36FCB872AB7C}" presName="LevelTwoTextNode" presStyleLbl="node2" presStyleIdx="1" presStyleCnt="3" custScaleX="72350" custScaleY="69701" custLinFactNeighborX="-1715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86E2028A-2214-4763-98FF-1BE0FAA4A9E0}" type="pres">
      <dgm:prSet presAssocID="{0291C661-E7A6-4EDE-A9F9-36FCB872AB7C}" presName="level3hierChild" presStyleCnt="0"/>
      <dgm:spPr/>
    </dgm:pt>
    <dgm:pt modelId="{ABB8008B-70BD-4141-AFA4-C68380A82C46}" type="pres">
      <dgm:prSet presAssocID="{67E0657A-D92B-48EF-91A3-A10A94363959}" presName="conn2-1" presStyleLbl="parChTrans1D3" presStyleIdx="1" presStyleCnt="3"/>
      <dgm:spPr/>
      <dgm:t>
        <a:bodyPr/>
        <a:lstStyle/>
        <a:p>
          <a:endParaRPr lang="es-CL"/>
        </a:p>
      </dgm:t>
    </dgm:pt>
    <dgm:pt modelId="{4B003FAC-7B9B-49F2-B729-F07AA7F3DA57}" type="pres">
      <dgm:prSet presAssocID="{67E0657A-D92B-48EF-91A3-A10A94363959}" presName="connTx" presStyleLbl="parChTrans1D3" presStyleIdx="1" presStyleCnt="3"/>
      <dgm:spPr/>
      <dgm:t>
        <a:bodyPr/>
        <a:lstStyle/>
        <a:p>
          <a:endParaRPr lang="es-CL"/>
        </a:p>
      </dgm:t>
    </dgm:pt>
    <dgm:pt modelId="{21C7960B-52EA-4E07-BE83-A86909891A2B}" type="pres">
      <dgm:prSet presAssocID="{B8AFC535-31E5-4D06-B069-B10BB32657F9}" presName="root2" presStyleCnt="0"/>
      <dgm:spPr/>
    </dgm:pt>
    <dgm:pt modelId="{1C397EC1-15E7-4E0E-BA8E-B31A2DA03BE5}" type="pres">
      <dgm:prSet presAssocID="{B8AFC535-31E5-4D06-B069-B10BB32657F9}" presName="LevelTwoTextNode" presStyleLbl="node3" presStyleIdx="1" presStyleCnt="3" custScaleX="164095" custScaleY="82875" custLinFactNeighborX="-4082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A2360D3D-6CE2-4FDD-8F17-166A6D99F569}" type="pres">
      <dgm:prSet presAssocID="{B8AFC535-31E5-4D06-B069-B10BB32657F9}" presName="level3hierChild" presStyleCnt="0"/>
      <dgm:spPr/>
    </dgm:pt>
    <dgm:pt modelId="{D335DA46-3D20-44E1-962D-569921EC8E7E}" type="pres">
      <dgm:prSet presAssocID="{65A051F7-C66E-482D-BA0F-C40A9F432E1B}" presName="conn2-1" presStyleLbl="parChTrans1D2" presStyleIdx="2" presStyleCnt="3"/>
      <dgm:spPr/>
      <dgm:t>
        <a:bodyPr/>
        <a:lstStyle/>
        <a:p>
          <a:endParaRPr lang="es-CL"/>
        </a:p>
      </dgm:t>
    </dgm:pt>
    <dgm:pt modelId="{69CA7D44-0E91-46F1-B2F6-20362927BA7C}" type="pres">
      <dgm:prSet presAssocID="{65A051F7-C66E-482D-BA0F-C40A9F432E1B}" presName="connTx" presStyleLbl="parChTrans1D2" presStyleIdx="2" presStyleCnt="3"/>
      <dgm:spPr/>
      <dgm:t>
        <a:bodyPr/>
        <a:lstStyle/>
        <a:p>
          <a:endParaRPr lang="es-CL"/>
        </a:p>
      </dgm:t>
    </dgm:pt>
    <dgm:pt modelId="{1C961E8E-F279-4809-A805-6F96B13003C5}" type="pres">
      <dgm:prSet presAssocID="{5B9395E7-4E6A-48BC-995D-F17E803CC6F3}" presName="root2" presStyleCnt="0"/>
      <dgm:spPr/>
    </dgm:pt>
    <dgm:pt modelId="{03C7A1E8-95E4-458A-8E46-906E8D8351B4}" type="pres">
      <dgm:prSet presAssocID="{5B9395E7-4E6A-48BC-995D-F17E803CC6F3}" presName="LevelTwoTextNode" presStyleLbl="node2" presStyleIdx="2" presStyleCnt="3" custScaleX="72350" custScaleY="69701" custLinFactNeighborX="-17155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50016DE6-5EED-48C8-AC15-4DDEE56BF8DF}" type="pres">
      <dgm:prSet presAssocID="{5B9395E7-4E6A-48BC-995D-F17E803CC6F3}" presName="level3hierChild" presStyleCnt="0"/>
      <dgm:spPr/>
    </dgm:pt>
    <dgm:pt modelId="{C5E12C9A-95F4-4217-A72A-8921DE607409}" type="pres">
      <dgm:prSet presAssocID="{88F72240-3F72-4675-95D6-2CB853729564}" presName="conn2-1" presStyleLbl="parChTrans1D3" presStyleIdx="2" presStyleCnt="3"/>
      <dgm:spPr/>
      <dgm:t>
        <a:bodyPr/>
        <a:lstStyle/>
        <a:p>
          <a:endParaRPr lang="es-CL"/>
        </a:p>
      </dgm:t>
    </dgm:pt>
    <dgm:pt modelId="{95A6AE9B-E296-4554-98F4-A74B542C4C80}" type="pres">
      <dgm:prSet presAssocID="{88F72240-3F72-4675-95D6-2CB853729564}" presName="connTx" presStyleLbl="parChTrans1D3" presStyleIdx="2" presStyleCnt="3"/>
      <dgm:spPr/>
      <dgm:t>
        <a:bodyPr/>
        <a:lstStyle/>
        <a:p>
          <a:endParaRPr lang="es-CL"/>
        </a:p>
      </dgm:t>
    </dgm:pt>
    <dgm:pt modelId="{49A0133E-AF6A-413C-B8B2-42420064803B}" type="pres">
      <dgm:prSet presAssocID="{7C9D7063-E88B-45A7-9921-6F5E9BDAF7E1}" presName="root2" presStyleCnt="0"/>
      <dgm:spPr/>
    </dgm:pt>
    <dgm:pt modelId="{33D66AED-F7B6-4224-9756-197ECAE9CC37}" type="pres">
      <dgm:prSet presAssocID="{7C9D7063-E88B-45A7-9921-6F5E9BDAF7E1}" presName="LevelTwoTextNode" presStyleLbl="node3" presStyleIdx="2" presStyleCnt="3" custScaleX="164095" custScaleY="82875" custLinFactNeighborX="-4082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A27BB5EC-1900-4257-8BDF-3B3F35338564}" type="pres">
      <dgm:prSet presAssocID="{7C9D7063-E88B-45A7-9921-6F5E9BDAF7E1}" presName="level3hierChild" presStyleCnt="0"/>
      <dgm:spPr/>
    </dgm:pt>
  </dgm:ptLst>
  <dgm:cxnLst>
    <dgm:cxn modelId="{E5F156BE-D9A5-40F1-A7F1-40DCB8E94C3D}" type="presOf" srcId="{36547038-CF93-4BD2-88F6-DCD638880D96}" destId="{CBA50D37-0766-4DB4-B5B9-BB707AEB296A}" srcOrd="0" destOrd="0" presId="urn:microsoft.com/office/officeart/2005/8/layout/hierarchy2"/>
    <dgm:cxn modelId="{5159D125-18CB-40D4-BB13-F94473E2C069}" type="presOf" srcId="{7C9D7063-E88B-45A7-9921-6F5E9BDAF7E1}" destId="{33D66AED-F7B6-4224-9756-197ECAE9CC37}" srcOrd="0" destOrd="0" presId="urn:microsoft.com/office/officeart/2005/8/layout/hierarchy2"/>
    <dgm:cxn modelId="{0D9B447B-00BF-4C21-AC26-41C499D8355C}" type="presOf" srcId="{67E0657A-D92B-48EF-91A3-A10A94363959}" destId="{4B003FAC-7B9B-49F2-B729-F07AA7F3DA57}" srcOrd="1" destOrd="0" presId="urn:microsoft.com/office/officeart/2005/8/layout/hierarchy2"/>
    <dgm:cxn modelId="{0A9C0FA0-0E5D-49A3-90C0-7A4068AA26F6}" type="presOf" srcId="{65A051F7-C66E-482D-BA0F-C40A9F432E1B}" destId="{69CA7D44-0E91-46F1-B2F6-20362927BA7C}" srcOrd="1" destOrd="0" presId="urn:microsoft.com/office/officeart/2005/8/layout/hierarchy2"/>
    <dgm:cxn modelId="{4A9040CB-3646-44F6-9649-46FEC7211F4A}" type="presOf" srcId="{B8AFC535-31E5-4D06-B069-B10BB32657F9}" destId="{1C397EC1-15E7-4E0E-BA8E-B31A2DA03BE5}" srcOrd="0" destOrd="0" presId="urn:microsoft.com/office/officeart/2005/8/layout/hierarchy2"/>
    <dgm:cxn modelId="{16B88307-DF83-4B33-8821-13871D53E45D}" type="presOf" srcId="{EA9368EB-3B86-4A21-AFC2-299FAC5776D7}" destId="{7A976CC0-66CD-4233-8C41-A8B79E87A2EC}" srcOrd="0" destOrd="0" presId="urn:microsoft.com/office/officeart/2005/8/layout/hierarchy2"/>
    <dgm:cxn modelId="{365DED2F-F123-4F53-8056-E622C59DE4ED}" type="presOf" srcId="{0291C661-E7A6-4EDE-A9F9-36FCB872AB7C}" destId="{66CE8737-9E50-41B3-961D-96BE6425E456}" srcOrd="0" destOrd="0" presId="urn:microsoft.com/office/officeart/2005/8/layout/hierarchy2"/>
    <dgm:cxn modelId="{52C51984-1130-4816-B819-1150C1AFD085}" type="presOf" srcId="{88F72240-3F72-4675-95D6-2CB853729564}" destId="{95A6AE9B-E296-4554-98F4-A74B542C4C80}" srcOrd="1" destOrd="0" presId="urn:microsoft.com/office/officeart/2005/8/layout/hierarchy2"/>
    <dgm:cxn modelId="{4F68E3D6-23CB-4543-8925-7C7A23751BDF}" type="presOf" srcId="{DCBC01A2-4F67-42F9-A535-83D2FEE7F291}" destId="{03E2DD90-59BE-4820-B656-7E549258A512}" srcOrd="0" destOrd="0" presId="urn:microsoft.com/office/officeart/2005/8/layout/hierarchy2"/>
    <dgm:cxn modelId="{882D8FC8-1492-41C4-B18E-5A06658FAA47}" type="presOf" srcId="{7DA940C8-4022-40B6-A640-A14062DC961A}" destId="{80A3331C-1738-4224-BCF2-9A6A55C48923}" srcOrd="0" destOrd="0" presId="urn:microsoft.com/office/officeart/2005/8/layout/hierarchy2"/>
    <dgm:cxn modelId="{48D50CA7-60B3-4C14-A923-38B36E79022D}" srcId="{0291C661-E7A6-4EDE-A9F9-36FCB872AB7C}" destId="{B8AFC535-31E5-4D06-B069-B10BB32657F9}" srcOrd="0" destOrd="0" parTransId="{67E0657A-D92B-48EF-91A3-A10A94363959}" sibTransId="{281F2E49-1549-4454-B94B-458AFCF953CB}"/>
    <dgm:cxn modelId="{973F107F-C66A-4CE2-85BA-E79A7D81B022}" type="presOf" srcId="{A73B1BAE-9A82-465E-8B34-B171DFE43B20}" destId="{16625CEA-94CF-49AF-BD14-5B645E6D933D}" srcOrd="0" destOrd="0" presId="urn:microsoft.com/office/officeart/2005/8/layout/hierarchy2"/>
    <dgm:cxn modelId="{0F82FDFB-FB62-443B-A17D-B60B2F91E6DE}" type="presOf" srcId="{F8C89B15-A138-485B-A842-E28D922BC666}" destId="{B17790F5-1AA3-486F-B2F7-108E7B7C993A}" srcOrd="0" destOrd="0" presId="urn:microsoft.com/office/officeart/2005/8/layout/hierarchy2"/>
    <dgm:cxn modelId="{49ABE050-03C5-4664-BE39-D349159C82D3}" srcId="{36547038-CF93-4BD2-88F6-DCD638880D96}" destId="{DCBC01A2-4F67-42F9-A535-83D2FEE7F291}" srcOrd="0" destOrd="0" parTransId="{EA9368EB-3B86-4A21-AFC2-299FAC5776D7}" sibTransId="{3F76815A-CBE9-477E-915D-BBD735C9D250}"/>
    <dgm:cxn modelId="{12525861-DAD8-472C-B3B4-33C2E4EA1380}" srcId="{38242734-FA2B-4888-9BE4-A005EE0B6032}" destId="{0291C661-E7A6-4EDE-A9F9-36FCB872AB7C}" srcOrd="1" destOrd="0" parTransId="{F8C89B15-A138-485B-A842-E28D922BC666}" sibTransId="{2EE7946B-84DD-4ADB-91D1-56C975A08359}"/>
    <dgm:cxn modelId="{1F9C16FF-3264-4E25-9278-D71B57DB871C}" srcId="{A73B1BAE-9A82-465E-8B34-B171DFE43B20}" destId="{38242734-FA2B-4888-9BE4-A005EE0B6032}" srcOrd="0" destOrd="0" parTransId="{199D4FF2-8BD9-4237-8F6B-468E55C086EE}" sibTransId="{288B708A-13F4-4A8D-838E-9D268D9DCF20}"/>
    <dgm:cxn modelId="{B8BF5B62-3CD6-4B77-95D2-CFC2519AE7AA}" type="presOf" srcId="{F8C89B15-A138-485B-A842-E28D922BC666}" destId="{9236B89A-5CAB-4508-93E3-C0F0726F0D60}" srcOrd="1" destOrd="0" presId="urn:microsoft.com/office/officeart/2005/8/layout/hierarchy2"/>
    <dgm:cxn modelId="{C9E5E36C-8215-4704-883B-95DBA6B1EE90}" type="presOf" srcId="{88F72240-3F72-4675-95D6-2CB853729564}" destId="{C5E12C9A-95F4-4217-A72A-8921DE607409}" srcOrd="0" destOrd="0" presId="urn:microsoft.com/office/officeart/2005/8/layout/hierarchy2"/>
    <dgm:cxn modelId="{9BAEE510-5A73-4D01-A2B2-147B634072F4}" type="presOf" srcId="{EA9368EB-3B86-4A21-AFC2-299FAC5776D7}" destId="{DCC2F6C9-718D-414B-B522-CDC202D40E97}" srcOrd="1" destOrd="0" presId="urn:microsoft.com/office/officeart/2005/8/layout/hierarchy2"/>
    <dgm:cxn modelId="{40AD650A-E0A5-40A9-BDA7-F2435B28CF63}" type="presOf" srcId="{38242734-FA2B-4888-9BE4-A005EE0B6032}" destId="{1A9ED08A-A1D7-4707-9B4A-A25080CB50CD}" srcOrd="0" destOrd="0" presId="urn:microsoft.com/office/officeart/2005/8/layout/hierarchy2"/>
    <dgm:cxn modelId="{98CC21DF-5ECE-4106-9595-EE0C25846269}" srcId="{38242734-FA2B-4888-9BE4-A005EE0B6032}" destId="{36547038-CF93-4BD2-88F6-DCD638880D96}" srcOrd="0" destOrd="0" parTransId="{7DA940C8-4022-40B6-A640-A14062DC961A}" sibTransId="{BE2263C5-D96F-4FBE-893F-A0877FBED36F}"/>
    <dgm:cxn modelId="{FC9109F7-A964-493F-A3A5-3A94A13AD18A}" srcId="{5B9395E7-4E6A-48BC-995D-F17E803CC6F3}" destId="{7C9D7063-E88B-45A7-9921-6F5E9BDAF7E1}" srcOrd="0" destOrd="0" parTransId="{88F72240-3F72-4675-95D6-2CB853729564}" sibTransId="{E648A0C3-822C-4D2E-A781-CB7131A3CA3D}"/>
    <dgm:cxn modelId="{F8CCC1C9-23C3-42DB-AE4B-FA95DBBC9A5B}" type="presOf" srcId="{7DA940C8-4022-40B6-A640-A14062DC961A}" destId="{AC8BE151-7D6F-4496-B3CB-E6B11532FD68}" srcOrd="1" destOrd="0" presId="urn:microsoft.com/office/officeart/2005/8/layout/hierarchy2"/>
    <dgm:cxn modelId="{79A27C51-AC47-4005-A972-AB6EEAEB8BBA}" type="presOf" srcId="{67E0657A-D92B-48EF-91A3-A10A94363959}" destId="{ABB8008B-70BD-4141-AFA4-C68380A82C46}" srcOrd="0" destOrd="0" presId="urn:microsoft.com/office/officeart/2005/8/layout/hierarchy2"/>
    <dgm:cxn modelId="{DC8DE760-0FFA-443B-86C6-7E3DE267CF8A}" type="presOf" srcId="{65A051F7-C66E-482D-BA0F-C40A9F432E1B}" destId="{D335DA46-3D20-44E1-962D-569921EC8E7E}" srcOrd="0" destOrd="0" presId="urn:microsoft.com/office/officeart/2005/8/layout/hierarchy2"/>
    <dgm:cxn modelId="{158C16FD-47B3-4E4E-A4B9-D5904360F42F}" type="presOf" srcId="{5B9395E7-4E6A-48BC-995D-F17E803CC6F3}" destId="{03C7A1E8-95E4-458A-8E46-906E8D8351B4}" srcOrd="0" destOrd="0" presId="urn:microsoft.com/office/officeart/2005/8/layout/hierarchy2"/>
    <dgm:cxn modelId="{DA1FE34E-634E-41F3-87AE-B63FA59839E9}" srcId="{38242734-FA2B-4888-9BE4-A005EE0B6032}" destId="{5B9395E7-4E6A-48BC-995D-F17E803CC6F3}" srcOrd="2" destOrd="0" parTransId="{65A051F7-C66E-482D-BA0F-C40A9F432E1B}" sibTransId="{213A56F5-D5E6-4C20-A98D-1BADEF907046}"/>
    <dgm:cxn modelId="{1D9E1B76-6994-4DF1-8472-E46139359BCC}" type="presParOf" srcId="{16625CEA-94CF-49AF-BD14-5B645E6D933D}" destId="{4A3C5643-07FB-413F-80F8-DCAC8AFDC294}" srcOrd="0" destOrd="0" presId="urn:microsoft.com/office/officeart/2005/8/layout/hierarchy2"/>
    <dgm:cxn modelId="{468E2A3A-5B36-419B-B80E-F16BFF9264AD}" type="presParOf" srcId="{4A3C5643-07FB-413F-80F8-DCAC8AFDC294}" destId="{1A9ED08A-A1D7-4707-9B4A-A25080CB50CD}" srcOrd="0" destOrd="0" presId="urn:microsoft.com/office/officeart/2005/8/layout/hierarchy2"/>
    <dgm:cxn modelId="{458C07B8-9466-4126-AD60-3CBCCE24F094}" type="presParOf" srcId="{4A3C5643-07FB-413F-80F8-DCAC8AFDC294}" destId="{E244CCC2-3C14-4EC4-9AE9-76E180E32C29}" srcOrd="1" destOrd="0" presId="urn:microsoft.com/office/officeart/2005/8/layout/hierarchy2"/>
    <dgm:cxn modelId="{E2DD2F8E-46BD-4A33-8EFA-31EDCB484A12}" type="presParOf" srcId="{E244CCC2-3C14-4EC4-9AE9-76E180E32C29}" destId="{80A3331C-1738-4224-BCF2-9A6A55C48923}" srcOrd="0" destOrd="0" presId="urn:microsoft.com/office/officeart/2005/8/layout/hierarchy2"/>
    <dgm:cxn modelId="{BAEDEB62-4EF4-4816-9FA3-31B200FED93E}" type="presParOf" srcId="{80A3331C-1738-4224-BCF2-9A6A55C48923}" destId="{AC8BE151-7D6F-4496-B3CB-E6B11532FD68}" srcOrd="0" destOrd="0" presId="urn:microsoft.com/office/officeart/2005/8/layout/hierarchy2"/>
    <dgm:cxn modelId="{3D288AAB-0A1E-4EC9-B25D-25D2F1E3B528}" type="presParOf" srcId="{E244CCC2-3C14-4EC4-9AE9-76E180E32C29}" destId="{3D9B0E72-93E4-4C21-B32D-46C8CC31FC41}" srcOrd="1" destOrd="0" presId="urn:microsoft.com/office/officeart/2005/8/layout/hierarchy2"/>
    <dgm:cxn modelId="{222890E8-1D1A-4AD4-BBFC-12B13252AA8B}" type="presParOf" srcId="{3D9B0E72-93E4-4C21-B32D-46C8CC31FC41}" destId="{CBA50D37-0766-4DB4-B5B9-BB707AEB296A}" srcOrd="0" destOrd="0" presId="urn:microsoft.com/office/officeart/2005/8/layout/hierarchy2"/>
    <dgm:cxn modelId="{36043BE9-E216-4082-BD93-8CF93E2DF147}" type="presParOf" srcId="{3D9B0E72-93E4-4C21-B32D-46C8CC31FC41}" destId="{1C8FA9A5-1355-471F-9431-F40FFDF3AC22}" srcOrd="1" destOrd="0" presId="urn:microsoft.com/office/officeart/2005/8/layout/hierarchy2"/>
    <dgm:cxn modelId="{B28825C4-6B51-4395-A2F0-16BA4C2925B8}" type="presParOf" srcId="{1C8FA9A5-1355-471F-9431-F40FFDF3AC22}" destId="{7A976CC0-66CD-4233-8C41-A8B79E87A2EC}" srcOrd="0" destOrd="0" presId="urn:microsoft.com/office/officeart/2005/8/layout/hierarchy2"/>
    <dgm:cxn modelId="{CB5A62E2-7FE6-47AA-91E2-8BA0D0FD1FFB}" type="presParOf" srcId="{7A976CC0-66CD-4233-8C41-A8B79E87A2EC}" destId="{DCC2F6C9-718D-414B-B522-CDC202D40E97}" srcOrd="0" destOrd="0" presId="urn:microsoft.com/office/officeart/2005/8/layout/hierarchy2"/>
    <dgm:cxn modelId="{CE4C218F-4DD4-41D3-A510-6A022D15F14F}" type="presParOf" srcId="{1C8FA9A5-1355-471F-9431-F40FFDF3AC22}" destId="{C994B721-1AFF-40AF-9C5A-382B63F8E91B}" srcOrd="1" destOrd="0" presId="urn:microsoft.com/office/officeart/2005/8/layout/hierarchy2"/>
    <dgm:cxn modelId="{8B7E33CA-7A29-4F0D-A8B4-5718E53EE04C}" type="presParOf" srcId="{C994B721-1AFF-40AF-9C5A-382B63F8E91B}" destId="{03E2DD90-59BE-4820-B656-7E549258A512}" srcOrd="0" destOrd="0" presId="urn:microsoft.com/office/officeart/2005/8/layout/hierarchy2"/>
    <dgm:cxn modelId="{198A4876-2511-4A47-BD48-7CA7DB69F92F}" type="presParOf" srcId="{C994B721-1AFF-40AF-9C5A-382B63F8E91B}" destId="{72F12FEB-E202-48B4-8D31-9CBED656B8F0}" srcOrd="1" destOrd="0" presId="urn:microsoft.com/office/officeart/2005/8/layout/hierarchy2"/>
    <dgm:cxn modelId="{BEED057B-2F9F-4B2D-A1D8-52F754A4F157}" type="presParOf" srcId="{E244CCC2-3C14-4EC4-9AE9-76E180E32C29}" destId="{B17790F5-1AA3-486F-B2F7-108E7B7C993A}" srcOrd="2" destOrd="0" presId="urn:microsoft.com/office/officeart/2005/8/layout/hierarchy2"/>
    <dgm:cxn modelId="{DDB08EF0-8E26-4733-9AD5-015C5F9991BA}" type="presParOf" srcId="{B17790F5-1AA3-486F-B2F7-108E7B7C993A}" destId="{9236B89A-5CAB-4508-93E3-C0F0726F0D60}" srcOrd="0" destOrd="0" presId="urn:microsoft.com/office/officeart/2005/8/layout/hierarchy2"/>
    <dgm:cxn modelId="{E11904D8-D23D-4751-AD65-56916162ECD8}" type="presParOf" srcId="{E244CCC2-3C14-4EC4-9AE9-76E180E32C29}" destId="{4317B984-029F-4D6F-90B9-D246519CFD3F}" srcOrd="3" destOrd="0" presId="urn:microsoft.com/office/officeart/2005/8/layout/hierarchy2"/>
    <dgm:cxn modelId="{0925615A-13CE-485F-A5C7-170F63700EDB}" type="presParOf" srcId="{4317B984-029F-4D6F-90B9-D246519CFD3F}" destId="{66CE8737-9E50-41B3-961D-96BE6425E456}" srcOrd="0" destOrd="0" presId="urn:microsoft.com/office/officeart/2005/8/layout/hierarchy2"/>
    <dgm:cxn modelId="{96BDE2A0-B02F-42B6-9ADF-447645445402}" type="presParOf" srcId="{4317B984-029F-4D6F-90B9-D246519CFD3F}" destId="{86E2028A-2214-4763-98FF-1BE0FAA4A9E0}" srcOrd="1" destOrd="0" presId="urn:microsoft.com/office/officeart/2005/8/layout/hierarchy2"/>
    <dgm:cxn modelId="{A703B910-2A2C-4800-96F7-636177A8ED43}" type="presParOf" srcId="{86E2028A-2214-4763-98FF-1BE0FAA4A9E0}" destId="{ABB8008B-70BD-4141-AFA4-C68380A82C46}" srcOrd="0" destOrd="0" presId="urn:microsoft.com/office/officeart/2005/8/layout/hierarchy2"/>
    <dgm:cxn modelId="{A260FE27-CC5A-4B04-AB6A-7993D41A334B}" type="presParOf" srcId="{ABB8008B-70BD-4141-AFA4-C68380A82C46}" destId="{4B003FAC-7B9B-49F2-B729-F07AA7F3DA57}" srcOrd="0" destOrd="0" presId="urn:microsoft.com/office/officeart/2005/8/layout/hierarchy2"/>
    <dgm:cxn modelId="{7784952F-0A30-4026-8262-108831A009B6}" type="presParOf" srcId="{86E2028A-2214-4763-98FF-1BE0FAA4A9E0}" destId="{21C7960B-52EA-4E07-BE83-A86909891A2B}" srcOrd="1" destOrd="0" presId="urn:microsoft.com/office/officeart/2005/8/layout/hierarchy2"/>
    <dgm:cxn modelId="{ED82409E-8EC4-444D-95E7-A562B0785811}" type="presParOf" srcId="{21C7960B-52EA-4E07-BE83-A86909891A2B}" destId="{1C397EC1-15E7-4E0E-BA8E-B31A2DA03BE5}" srcOrd="0" destOrd="0" presId="urn:microsoft.com/office/officeart/2005/8/layout/hierarchy2"/>
    <dgm:cxn modelId="{0F706819-0E25-4DAA-A8DC-E4DF3D404EDF}" type="presParOf" srcId="{21C7960B-52EA-4E07-BE83-A86909891A2B}" destId="{A2360D3D-6CE2-4FDD-8F17-166A6D99F569}" srcOrd="1" destOrd="0" presId="urn:microsoft.com/office/officeart/2005/8/layout/hierarchy2"/>
    <dgm:cxn modelId="{20006AAB-BF0F-4779-B676-16B6DA2BBF83}" type="presParOf" srcId="{E244CCC2-3C14-4EC4-9AE9-76E180E32C29}" destId="{D335DA46-3D20-44E1-962D-569921EC8E7E}" srcOrd="4" destOrd="0" presId="urn:microsoft.com/office/officeart/2005/8/layout/hierarchy2"/>
    <dgm:cxn modelId="{7EBE784E-C9C1-4651-B1B9-E1BA646B0000}" type="presParOf" srcId="{D335DA46-3D20-44E1-962D-569921EC8E7E}" destId="{69CA7D44-0E91-46F1-B2F6-20362927BA7C}" srcOrd="0" destOrd="0" presId="urn:microsoft.com/office/officeart/2005/8/layout/hierarchy2"/>
    <dgm:cxn modelId="{E60ED784-9B03-4956-8BA7-7E59D0ABDC22}" type="presParOf" srcId="{E244CCC2-3C14-4EC4-9AE9-76E180E32C29}" destId="{1C961E8E-F279-4809-A805-6F96B13003C5}" srcOrd="5" destOrd="0" presId="urn:microsoft.com/office/officeart/2005/8/layout/hierarchy2"/>
    <dgm:cxn modelId="{4910E6BB-BFB3-4FD6-AF1A-631AEDF14F2C}" type="presParOf" srcId="{1C961E8E-F279-4809-A805-6F96B13003C5}" destId="{03C7A1E8-95E4-458A-8E46-906E8D8351B4}" srcOrd="0" destOrd="0" presId="urn:microsoft.com/office/officeart/2005/8/layout/hierarchy2"/>
    <dgm:cxn modelId="{3ABC4754-DB33-4351-90B6-B0C3F59A418D}" type="presParOf" srcId="{1C961E8E-F279-4809-A805-6F96B13003C5}" destId="{50016DE6-5EED-48C8-AC15-4DDEE56BF8DF}" srcOrd="1" destOrd="0" presId="urn:microsoft.com/office/officeart/2005/8/layout/hierarchy2"/>
    <dgm:cxn modelId="{2799B58D-914B-4767-84BD-A9B29BC8CFBC}" type="presParOf" srcId="{50016DE6-5EED-48C8-AC15-4DDEE56BF8DF}" destId="{C5E12C9A-95F4-4217-A72A-8921DE607409}" srcOrd="0" destOrd="0" presId="urn:microsoft.com/office/officeart/2005/8/layout/hierarchy2"/>
    <dgm:cxn modelId="{6F6F9927-15EA-4564-A1DF-9A3887F2F67C}" type="presParOf" srcId="{C5E12C9A-95F4-4217-A72A-8921DE607409}" destId="{95A6AE9B-E296-4554-98F4-A74B542C4C80}" srcOrd="0" destOrd="0" presId="urn:microsoft.com/office/officeart/2005/8/layout/hierarchy2"/>
    <dgm:cxn modelId="{A3F28809-68B5-4DC5-9E1D-92736D65FDBA}" type="presParOf" srcId="{50016DE6-5EED-48C8-AC15-4DDEE56BF8DF}" destId="{49A0133E-AF6A-413C-B8B2-42420064803B}" srcOrd="1" destOrd="0" presId="urn:microsoft.com/office/officeart/2005/8/layout/hierarchy2"/>
    <dgm:cxn modelId="{F9CEB7CC-2EF8-4242-B832-CAC0676D1BA2}" type="presParOf" srcId="{49A0133E-AF6A-413C-B8B2-42420064803B}" destId="{33D66AED-F7B6-4224-9756-197ECAE9CC37}" srcOrd="0" destOrd="0" presId="urn:microsoft.com/office/officeart/2005/8/layout/hierarchy2"/>
    <dgm:cxn modelId="{5E4952D9-7EA5-49B3-A379-1AD3150F49DE}" type="presParOf" srcId="{49A0133E-AF6A-413C-B8B2-42420064803B}" destId="{A27BB5EC-1900-4257-8BDF-3B3F3533856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ED08A-A1D7-4707-9B4A-A25080CB50CD}">
      <dsp:nvSpPr>
        <dsp:cNvPr id="0" name=""/>
        <dsp:cNvSpPr/>
      </dsp:nvSpPr>
      <dsp:spPr>
        <a:xfrm>
          <a:off x="20398" y="1223051"/>
          <a:ext cx="2305521" cy="115276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b="1" kern="1200" dirty="0">
              <a:latin typeface="+mj-lt"/>
            </a:rPr>
            <a:t>ROCAS SEDIMENTARIAS</a:t>
          </a:r>
        </a:p>
      </dsp:txBody>
      <dsp:txXfrm>
        <a:off x="54161" y="1256814"/>
        <a:ext cx="2237995" cy="1085234"/>
      </dsp:txXfrm>
    </dsp:sp>
    <dsp:sp modelId="{80A3331C-1738-4224-BCF2-9A6A55C48923}">
      <dsp:nvSpPr>
        <dsp:cNvPr id="0" name=""/>
        <dsp:cNvSpPr/>
      </dsp:nvSpPr>
      <dsp:spPr>
        <a:xfrm rot="17666095">
          <a:off x="1962605" y="1206471"/>
          <a:ext cx="1239263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1239263" y="28828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2551255" y="1204317"/>
        <a:ext cx="61963" cy="61963"/>
      </dsp:txXfrm>
    </dsp:sp>
    <dsp:sp modelId="{CBA50D37-0766-4DB4-B5B9-BB707AEB296A}">
      <dsp:nvSpPr>
        <dsp:cNvPr id="0" name=""/>
        <dsp:cNvSpPr/>
      </dsp:nvSpPr>
      <dsp:spPr>
        <a:xfrm>
          <a:off x="2838553" y="269423"/>
          <a:ext cx="1668044" cy="803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b="1" kern="1200" dirty="0">
              <a:latin typeface="+mj-lt"/>
            </a:rPr>
            <a:t>CLÁSTICAS O TERRÍGENAS</a:t>
          </a:r>
        </a:p>
      </dsp:txBody>
      <dsp:txXfrm>
        <a:off x="2862086" y="292956"/>
        <a:ext cx="1620978" cy="756419"/>
      </dsp:txXfrm>
    </dsp:sp>
    <dsp:sp modelId="{7A976CC0-66CD-4233-8C41-A8B79E87A2EC}">
      <dsp:nvSpPr>
        <dsp:cNvPr id="0" name=""/>
        <dsp:cNvSpPr/>
      </dsp:nvSpPr>
      <dsp:spPr>
        <a:xfrm>
          <a:off x="4506598" y="642338"/>
          <a:ext cx="376606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76606" y="28828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4685486" y="661751"/>
        <a:ext cx="18830" cy="18830"/>
      </dsp:txXfrm>
    </dsp:sp>
    <dsp:sp modelId="{03E2DD90-59BE-4820-B656-7E549258A512}">
      <dsp:nvSpPr>
        <dsp:cNvPr id="0" name=""/>
        <dsp:cNvSpPr/>
      </dsp:nvSpPr>
      <dsp:spPr>
        <a:xfrm>
          <a:off x="4883205" y="193491"/>
          <a:ext cx="3783245" cy="95535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Son agregados de partículas derivadas</a:t>
          </a:r>
          <a:b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</a:br>
          <a: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 de rocas preexistentes, transportados </a:t>
          </a:r>
          <a:b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</a:br>
          <a: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por agua, hielo, viento o gravedad.</a:t>
          </a:r>
        </a:p>
      </dsp:txBody>
      <dsp:txXfrm>
        <a:off x="4911186" y="221472"/>
        <a:ext cx="3727283" cy="899388"/>
      </dsp:txXfrm>
    </dsp:sp>
    <dsp:sp modelId="{B17790F5-1AA3-486F-B2F7-108E7B7C993A}">
      <dsp:nvSpPr>
        <dsp:cNvPr id="0" name=""/>
        <dsp:cNvSpPr/>
      </dsp:nvSpPr>
      <dsp:spPr>
        <a:xfrm>
          <a:off x="2325920" y="1770603"/>
          <a:ext cx="51263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512632" y="28828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2569421" y="1786615"/>
        <a:ext cx="25631" cy="25631"/>
      </dsp:txXfrm>
    </dsp:sp>
    <dsp:sp modelId="{66CE8737-9E50-41B3-961D-96BE6425E456}">
      <dsp:nvSpPr>
        <dsp:cNvPr id="0" name=""/>
        <dsp:cNvSpPr/>
      </dsp:nvSpPr>
      <dsp:spPr>
        <a:xfrm>
          <a:off x="2838553" y="1397688"/>
          <a:ext cx="1668044" cy="803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b="1" kern="1200" dirty="0">
              <a:latin typeface="+mj-lt"/>
            </a:rPr>
            <a:t>QUÍMICAS</a:t>
          </a:r>
        </a:p>
      </dsp:txBody>
      <dsp:txXfrm>
        <a:off x="2862086" y="1421221"/>
        <a:ext cx="1620978" cy="756419"/>
      </dsp:txXfrm>
    </dsp:sp>
    <dsp:sp modelId="{ABB8008B-70BD-4141-AFA4-C68380A82C46}">
      <dsp:nvSpPr>
        <dsp:cNvPr id="0" name=""/>
        <dsp:cNvSpPr/>
      </dsp:nvSpPr>
      <dsp:spPr>
        <a:xfrm>
          <a:off x="4506598" y="1770603"/>
          <a:ext cx="376606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76606" y="28828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4685486" y="1790016"/>
        <a:ext cx="18830" cy="18830"/>
      </dsp:txXfrm>
    </dsp:sp>
    <dsp:sp modelId="{1C397EC1-15E7-4E0E-BA8E-B31A2DA03BE5}">
      <dsp:nvSpPr>
        <dsp:cNvPr id="0" name=""/>
        <dsp:cNvSpPr/>
      </dsp:nvSpPr>
      <dsp:spPr>
        <a:xfrm>
          <a:off x="4883205" y="1321756"/>
          <a:ext cx="3783245" cy="95535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Formadas por la precipitación inorgánica de minerales en soluciones acuosas.</a:t>
          </a:r>
          <a:endParaRPr lang="es-CL" sz="1000" kern="1200" dirty="0">
            <a:solidFill>
              <a:schemeClr val="accent2">
                <a:lumMod val="50000"/>
              </a:schemeClr>
            </a:solidFill>
            <a:latin typeface="+mj-lt"/>
          </a:endParaRPr>
        </a:p>
      </dsp:txBody>
      <dsp:txXfrm>
        <a:off x="4911186" y="1349737"/>
        <a:ext cx="3727283" cy="899388"/>
      </dsp:txXfrm>
    </dsp:sp>
    <dsp:sp modelId="{D335DA46-3D20-44E1-962D-569921EC8E7E}">
      <dsp:nvSpPr>
        <dsp:cNvPr id="0" name=""/>
        <dsp:cNvSpPr/>
      </dsp:nvSpPr>
      <dsp:spPr>
        <a:xfrm rot="3933905">
          <a:off x="1962605" y="2334735"/>
          <a:ext cx="1239263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1239263" y="28828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2551255" y="2332582"/>
        <a:ext cx="61963" cy="61963"/>
      </dsp:txXfrm>
    </dsp:sp>
    <dsp:sp modelId="{03C7A1E8-95E4-458A-8E46-906E8D8351B4}">
      <dsp:nvSpPr>
        <dsp:cNvPr id="0" name=""/>
        <dsp:cNvSpPr/>
      </dsp:nvSpPr>
      <dsp:spPr>
        <a:xfrm>
          <a:off x="2838553" y="2525953"/>
          <a:ext cx="1668044" cy="803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b="1" kern="1200" dirty="0">
              <a:latin typeface="+mj-lt"/>
            </a:rPr>
            <a:t>BIOGÉNICAS</a:t>
          </a:r>
        </a:p>
      </dsp:txBody>
      <dsp:txXfrm>
        <a:off x="2862086" y="2549486"/>
        <a:ext cx="1620978" cy="756419"/>
      </dsp:txXfrm>
    </dsp:sp>
    <dsp:sp modelId="{C5E12C9A-95F4-4217-A72A-8921DE607409}">
      <dsp:nvSpPr>
        <dsp:cNvPr id="0" name=""/>
        <dsp:cNvSpPr/>
      </dsp:nvSpPr>
      <dsp:spPr>
        <a:xfrm>
          <a:off x="4506598" y="2898868"/>
          <a:ext cx="376606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76606" y="28828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/>
        </a:p>
      </dsp:txBody>
      <dsp:txXfrm>
        <a:off x="4685486" y="2918280"/>
        <a:ext cx="18830" cy="18830"/>
      </dsp:txXfrm>
    </dsp:sp>
    <dsp:sp modelId="{33D66AED-F7B6-4224-9756-197ECAE9CC37}">
      <dsp:nvSpPr>
        <dsp:cNvPr id="0" name=""/>
        <dsp:cNvSpPr/>
      </dsp:nvSpPr>
      <dsp:spPr>
        <a:xfrm>
          <a:off x="4883205" y="2450020"/>
          <a:ext cx="3783245" cy="95535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Formadas por acumulación, degradación</a:t>
          </a:r>
          <a:b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</a:br>
          <a:r>
            <a:rPr lang="es-CL" altLang="es-ES" sz="1000" kern="1200" dirty="0">
              <a:solidFill>
                <a:schemeClr val="accent2">
                  <a:lumMod val="50000"/>
                </a:schemeClr>
              </a:solidFill>
              <a:latin typeface="+mj-lt"/>
            </a:rPr>
            <a:t> y precipitación de restos orgánicos.</a:t>
          </a:r>
        </a:p>
      </dsp:txBody>
      <dsp:txXfrm>
        <a:off x="4911186" y="2478001"/>
        <a:ext cx="3727283" cy="899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7BF53-0B2E-4F11-8ED7-BA96A39F02A0}" type="datetimeFigureOut">
              <a:rPr lang="es-CL" smtClean="0"/>
              <a:t>17-04-2019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5A64B-1951-4D4D-BD69-9A4A7857CF8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1540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200" b="1" dirty="0">
                <a:latin typeface="Cambria" panose="02040503050406030204" pitchFamily="18" charset="0"/>
              </a:rPr>
              <a:t>Meteorización Física o Mecánica</a:t>
            </a:r>
            <a:r>
              <a:rPr lang="es-ES" sz="2000" dirty="0">
                <a:latin typeface="Cambria" panose="02040503050406030204" pitchFamily="18" charset="0"/>
              </a:rPr>
              <a:t> </a:t>
            </a:r>
            <a:r>
              <a:rPr lang="es-ES" sz="1900" dirty="0">
                <a:latin typeface="Cambria" panose="02040503050406030204" pitchFamily="18" charset="0"/>
              </a:rPr>
              <a:t>(no se modifica la composición mineral)</a:t>
            </a:r>
          </a:p>
          <a:p>
            <a:r>
              <a:rPr lang="es-ES" sz="1800" dirty="0">
                <a:latin typeface="Cambria" panose="02040503050406030204" pitchFamily="18" charset="0"/>
              </a:rPr>
              <a:t>- Fragmentación por hielo: agua aumenta su volumen en 9%, importante en regiones montañosas,</a:t>
            </a:r>
            <a:r>
              <a:rPr lang="es-ES" sz="1800" baseline="0" dirty="0">
                <a:latin typeface="Cambria" panose="02040503050406030204" pitchFamily="18" charset="0"/>
              </a:rPr>
              <a:t> se forman grandes depósitos llamados canchales o pedregales.</a:t>
            </a:r>
            <a:r>
              <a:rPr lang="es-ES" sz="1800" dirty="0">
                <a:latin typeface="Cambria" panose="02040503050406030204" pitchFamily="18" charset="0"/>
              </a:rPr>
              <a:t> </a:t>
            </a:r>
          </a:p>
          <a:p>
            <a:r>
              <a:rPr lang="es-ES" sz="1800" dirty="0">
                <a:latin typeface="Cambria" panose="02040503050406030204" pitchFamily="18" charset="0"/>
              </a:rPr>
              <a:t>- Descompresión: por exhumación de rocas intrusivas, se fragmentan en capas (</a:t>
            </a:r>
            <a:r>
              <a:rPr lang="es-ES" sz="1800" dirty="0" err="1">
                <a:latin typeface="Cambria" panose="02040503050406030204" pitchFamily="18" charset="0"/>
              </a:rPr>
              <a:t>lajeamiento</a:t>
            </a:r>
            <a:r>
              <a:rPr lang="es-ES" sz="1800" dirty="0">
                <a:latin typeface="Cambria" panose="02040503050406030204" pitchFamily="18" charset="0"/>
              </a:rPr>
              <a:t>)</a:t>
            </a:r>
            <a:r>
              <a:rPr lang="es-ES" sz="1800" baseline="0" dirty="0">
                <a:latin typeface="Cambria" panose="02040503050406030204" pitchFamily="18" charset="0"/>
              </a:rPr>
              <a:t> y se forman domos de exfoliación.</a:t>
            </a:r>
            <a:endParaRPr lang="es-ES" sz="1800" dirty="0">
              <a:latin typeface="Cambria" panose="02040503050406030204" pitchFamily="18" charset="0"/>
            </a:endParaRPr>
          </a:p>
          <a:p>
            <a:r>
              <a:rPr lang="es-ES" sz="1800" dirty="0">
                <a:latin typeface="Cambria" panose="02040503050406030204" pitchFamily="18" charset="0"/>
              </a:rPr>
              <a:t>- Expansión Térmica</a:t>
            </a:r>
          </a:p>
          <a:p>
            <a:r>
              <a:rPr lang="es-ES" sz="1800" dirty="0">
                <a:latin typeface="Cambria" panose="02040503050406030204" pitchFamily="18" charset="0"/>
              </a:rPr>
              <a:t>- </a:t>
            </a:r>
            <a:r>
              <a:rPr lang="es-ES" sz="1800" dirty="0" err="1">
                <a:latin typeface="Cambria" panose="02040503050406030204" pitchFamily="18" charset="0"/>
              </a:rPr>
              <a:t>Haloclastismo</a:t>
            </a:r>
            <a:endParaRPr lang="es-ES" sz="1800" dirty="0">
              <a:latin typeface="Cambria" panose="02040503050406030204" pitchFamily="18" charset="0"/>
            </a:endParaRPr>
          </a:p>
          <a:p>
            <a:r>
              <a:rPr lang="es-ES" sz="1800" dirty="0">
                <a:latin typeface="Cambria" panose="02040503050406030204" pitchFamily="18" charset="0"/>
              </a:rPr>
              <a:t>- Actividad biológica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38EE7-30F2-4DFB-AAAF-53AFB0E11A3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729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38EE7-30F2-4DFB-AAAF-53AFB0E11A3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729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1826684" y="301625"/>
            <a:ext cx="9751483" cy="56403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F5C40-F9D7-4814-8011-31236E6BB0D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23999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4.jpg"/><Relationship Id="rId7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02365F-64CD-42FA-8E9A-5BF703F32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Rocas Sedimentarias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049C928-61B4-4451-AC9C-4DEF421F2F0E}"/>
              </a:ext>
            </a:extLst>
          </p:cNvPr>
          <p:cNvSpPr txBox="1"/>
          <p:nvPr/>
        </p:nvSpPr>
        <p:spPr>
          <a:xfrm>
            <a:off x="6096000" y="2733709"/>
            <a:ext cx="444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Clase auxiliar 5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DF23CD7B-DE65-4C01-A8B5-1F51DF82FE80}"/>
              </a:ext>
            </a:extLst>
          </p:cNvPr>
          <p:cNvSpPr txBox="1">
            <a:spLocks/>
          </p:cNvSpPr>
          <p:nvPr/>
        </p:nvSpPr>
        <p:spPr>
          <a:xfrm>
            <a:off x="832722" y="4341722"/>
            <a:ext cx="8463678" cy="1669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b="1" dirty="0" smtClean="0"/>
              <a:t>Auxiliares: Francisco Ramírez N.</a:t>
            </a:r>
          </a:p>
          <a:p>
            <a:r>
              <a:rPr lang="es-CL" sz="2400" b="1" dirty="0" smtClean="0"/>
              <a:t>Francisca Sandoval S.</a:t>
            </a:r>
          </a:p>
          <a:p>
            <a:r>
              <a:rPr lang="es-CL" sz="2400" b="1" dirty="0" smtClean="0"/>
              <a:t>Iván Gómez S.</a:t>
            </a:r>
          </a:p>
          <a:p>
            <a:r>
              <a:rPr lang="es-CL" sz="2400" b="1" dirty="0" smtClean="0"/>
              <a:t>Ayudantes: Francisca </a:t>
            </a:r>
            <a:r>
              <a:rPr lang="es-CL" sz="2400" b="1" dirty="0" err="1" smtClean="0"/>
              <a:t>Mallea</a:t>
            </a:r>
            <a:r>
              <a:rPr lang="es-CL" sz="2400" b="1" dirty="0" smtClean="0"/>
              <a:t> L.</a:t>
            </a:r>
          </a:p>
          <a:p>
            <a:r>
              <a:rPr lang="es-CL" sz="2400" b="1" dirty="0" smtClean="0"/>
              <a:t>Carolina Monsalve G.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7582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953281" y="2295928"/>
            <a:ext cx="10224240" cy="4282291"/>
          </a:xfrm>
          <a:solidFill>
            <a:schemeClr val="accent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Durante el transporte hay una </a:t>
            </a:r>
            <a:r>
              <a:rPr lang="es-ES" b="1" dirty="0">
                <a:solidFill>
                  <a:schemeClr val="bg1"/>
                </a:solidFill>
              </a:rPr>
              <a:t>disminución del tamaño</a:t>
            </a:r>
            <a:r>
              <a:rPr lang="es-ES" dirty="0">
                <a:solidFill>
                  <a:schemeClr val="bg1"/>
                </a:solidFill>
              </a:rPr>
              <a:t> y un </a:t>
            </a:r>
            <a:r>
              <a:rPr lang="es-ES" b="1" dirty="0">
                <a:solidFill>
                  <a:schemeClr val="bg1"/>
                </a:solidFill>
              </a:rPr>
              <a:t>redondeamiento</a:t>
            </a:r>
            <a:r>
              <a:rPr lang="es-ES" dirty="0">
                <a:solidFill>
                  <a:schemeClr val="bg1"/>
                </a:solidFill>
              </a:rPr>
              <a:t> de los clastos por </a:t>
            </a:r>
            <a:r>
              <a:rPr lang="es-ES" b="1" dirty="0">
                <a:solidFill>
                  <a:schemeClr val="bg1"/>
                </a:solidFill>
              </a:rPr>
              <a:t>abrasión</a:t>
            </a:r>
            <a:r>
              <a:rPr lang="es-ES" dirty="0">
                <a:solidFill>
                  <a:schemeClr val="bg1"/>
                </a:solidFill>
              </a:rPr>
              <a:t>. También una </a:t>
            </a:r>
            <a:r>
              <a:rPr lang="es-ES" b="1" dirty="0">
                <a:solidFill>
                  <a:schemeClr val="bg1"/>
                </a:solidFill>
              </a:rPr>
              <a:t>selección</a:t>
            </a:r>
            <a:r>
              <a:rPr lang="es-ES" dirty="0">
                <a:solidFill>
                  <a:schemeClr val="bg1"/>
                </a:solidFill>
              </a:rPr>
              <a:t> mineralógica y mecánica.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Agentes de transporte:</a:t>
            </a:r>
          </a:p>
          <a:p>
            <a:pPr marL="274320" lvl="1" indent="0">
              <a:buNone/>
            </a:pPr>
            <a:r>
              <a:rPr lang="es-ES" dirty="0">
                <a:solidFill>
                  <a:schemeClr val="bg1"/>
                </a:solidFill>
              </a:rPr>
              <a:t>Gravedad, glaciares, viento, 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olas y corrientes marinas, 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cauces de agua (ríos y aguas 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subterráneas).</a:t>
            </a:r>
          </a:p>
          <a:p>
            <a:pPr marL="457200" lvl="1" indent="0">
              <a:buNone/>
            </a:pP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Mecanismos de transporte: </a:t>
            </a:r>
          </a:p>
          <a:p>
            <a:pPr marL="274320" lvl="1" indent="0">
              <a:buNone/>
            </a:pPr>
            <a:r>
              <a:rPr lang="es-ES" dirty="0">
                <a:solidFill>
                  <a:schemeClr val="bg1"/>
                </a:solidFill>
              </a:rPr>
              <a:t>Disolución, suspensión, 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>
                <a:solidFill>
                  <a:schemeClr val="bg1"/>
                </a:solidFill>
              </a:rPr>
              <a:t>saltación, rodadura y arrastre.</a:t>
            </a:r>
          </a:p>
          <a:p>
            <a:pPr marL="274320" lvl="1" indent="0">
              <a:buNone/>
            </a:pPr>
            <a:endParaRPr lang="es-ES" sz="1400" dirty="0"/>
          </a:p>
          <a:p>
            <a:endParaRPr lang="es-ES" sz="1800" dirty="0"/>
          </a:p>
        </p:txBody>
      </p:sp>
      <p:pic>
        <p:nvPicPr>
          <p:cNvPr id="37890" name="Picture 2" descr="transporte materiales rí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77" y="3190196"/>
            <a:ext cx="4762228" cy="3213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DCE8D8-8C1B-4171-9019-584831EC5D19}"/>
              </a:ext>
            </a:extLst>
          </p:cNvPr>
          <p:cNvSpPr txBox="1">
            <a:spLocks/>
          </p:cNvSpPr>
          <p:nvPr/>
        </p:nvSpPr>
        <p:spPr>
          <a:xfrm>
            <a:off x="2880519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TRANSPORTE Y DEPOSICIÓN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5A47957-CECA-451A-8782-F05DB2B298FA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</p:spTree>
    <p:extLst>
      <p:ext uri="{BB962C8B-B14F-4D97-AF65-F5344CB8AC3E}">
        <p14:creationId xmlns:p14="http://schemas.microsoft.com/office/powerpoint/2010/main" val="185230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DCE8D8-8C1B-4171-9019-584831EC5D19}"/>
              </a:ext>
            </a:extLst>
          </p:cNvPr>
          <p:cNvSpPr txBox="1">
            <a:spLocks/>
          </p:cNvSpPr>
          <p:nvPr/>
        </p:nvSpPr>
        <p:spPr>
          <a:xfrm>
            <a:off x="2211772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CARACTERÍSTICA DEL SEDIMENTO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5A47957-CECA-451A-8782-F05DB2B298FA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  <p:graphicFrame>
        <p:nvGraphicFramePr>
          <p:cNvPr id="8" name="Object 11">
            <a:extLst>
              <a:ext uri="{FF2B5EF4-FFF2-40B4-BE49-F238E27FC236}">
                <a16:creationId xmlns:a16="http://schemas.microsoft.com/office/drawing/2014/main" xmlns="" id="{1657DC97-46D2-4DD6-8746-81F4BB45A7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59786"/>
              </p:ext>
            </p:extLst>
          </p:nvPr>
        </p:nvGraphicFramePr>
        <p:xfrm>
          <a:off x="4355441" y="2291193"/>
          <a:ext cx="4589830" cy="2482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Imagen de mapa de bits" r:id="rId3" imgW="8704762" imgH="5172797" progId="Paint.Picture">
                  <p:embed/>
                </p:oleObj>
              </mc:Choice>
              <mc:Fallback>
                <p:oleObj name="Imagen de mapa de bits" r:id="rId3" imgW="8704762" imgH="5172797" progId="Paint.Picture">
                  <p:embed/>
                  <p:pic>
                    <p:nvPicPr>
                      <p:cNvPr id="204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441" y="2291193"/>
                        <a:ext cx="4589830" cy="2482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3 Marcador de contenido">
            <a:extLst>
              <a:ext uri="{FF2B5EF4-FFF2-40B4-BE49-F238E27FC236}">
                <a16:creationId xmlns:a16="http://schemas.microsoft.com/office/drawing/2014/main" xmlns="" id="{371E9599-A30F-4613-B743-0C07FCFC5C5D}"/>
              </a:ext>
            </a:extLst>
          </p:cNvPr>
          <p:cNvSpPr txBox="1">
            <a:spLocks/>
          </p:cNvSpPr>
          <p:nvPr/>
        </p:nvSpPr>
        <p:spPr>
          <a:xfrm>
            <a:off x="789819" y="5329226"/>
            <a:ext cx="3386396" cy="108093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s-ES" b="1" dirty="0"/>
              <a:t>Grado de selección: </a:t>
            </a:r>
            <a:r>
              <a:rPr lang="es-ES" sz="2000" dirty="0"/>
              <a:t>según la distribución de tamaños.</a:t>
            </a:r>
          </a:p>
          <a:p>
            <a:endParaRPr lang="es-ES" sz="1800" b="1" dirty="0"/>
          </a:p>
          <a:p>
            <a:endParaRPr lang="es-ES" sz="1800" dirty="0"/>
          </a:p>
          <a:p>
            <a:endParaRPr lang="es-ES" sz="1800" dirty="0"/>
          </a:p>
          <a:p>
            <a:pPr marL="274320" lvl="1" indent="0">
              <a:buNone/>
            </a:pPr>
            <a:endParaRPr lang="es-ES" sz="1800" dirty="0"/>
          </a:p>
          <a:p>
            <a:endParaRPr lang="es-ES" sz="1800" dirty="0"/>
          </a:p>
        </p:txBody>
      </p:sp>
      <p:pic>
        <p:nvPicPr>
          <p:cNvPr id="10" name="10 Imagen">
            <a:extLst>
              <a:ext uri="{FF2B5EF4-FFF2-40B4-BE49-F238E27FC236}">
                <a16:creationId xmlns:a16="http://schemas.microsoft.com/office/drawing/2014/main" xmlns="" id="{0B59DDA2-3A24-448E-A931-FF5A5281C3D8}"/>
              </a:ext>
            </a:extLst>
          </p:cNvPr>
          <p:cNvPicPr/>
          <p:nvPr/>
        </p:nvPicPr>
        <p:blipFill rotWithShape="1">
          <a:blip r:embed="rId5"/>
          <a:srcRect l="2412" t="20763" r="-866"/>
          <a:stretch/>
        </p:blipFill>
        <p:spPr bwMode="auto">
          <a:xfrm>
            <a:off x="4355441" y="5144525"/>
            <a:ext cx="5382895" cy="1450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5E9CF86-5461-4344-8264-697DCECDC505}"/>
              </a:ext>
            </a:extLst>
          </p:cNvPr>
          <p:cNvSpPr txBox="1"/>
          <p:nvPr/>
        </p:nvSpPr>
        <p:spPr>
          <a:xfrm>
            <a:off x="789819" y="3237928"/>
            <a:ext cx="3386396" cy="4616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L" sz="2400" b="1" dirty="0"/>
              <a:t>Tamaño del grano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3A364B5-EEE5-4454-887C-EA67A173D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735" y="2263399"/>
            <a:ext cx="2697938" cy="25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DCE8D8-8C1B-4171-9019-584831EC5D19}"/>
              </a:ext>
            </a:extLst>
          </p:cNvPr>
          <p:cNvSpPr txBox="1">
            <a:spLocks/>
          </p:cNvSpPr>
          <p:nvPr/>
        </p:nvSpPr>
        <p:spPr>
          <a:xfrm>
            <a:off x="2211772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CARACTERÍSTICA DEL SEDIMENTO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5A47957-CECA-451A-8782-F05DB2B298FA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  <p:pic>
        <p:nvPicPr>
          <p:cNvPr id="11" name="Picture 5" descr="figure-08-03">
            <a:extLst>
              <a:ext uri="{FF2B5EF4-FFF2-40B4-BE49-F238E27FC236}">
                <a16:creationId xmlns:a16="http://schemas.microsoft.com/office/drawing/2014/main" xmlns="" id="{C0DDF604-5EFF-4098-AF80-A7139182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6" y="3174742"/>
            <a:ext cx="4471361" cy="3502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1CD68AE4-47F9-40B5-988C-639DDBFF29E4}"/>
              </a:ext>
            </a:extLst>
          </p:cNvPr>
          <p:cNvSpPr txBox="1"/>
          <p:nvPr/>
        </p:nvSpPr>
        <p:spPr>
          <a:xfrm>
            <a:off x="958349" y="2220635"/>
            <a:ext cx="4471361" cy="954107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Esfericidad y redondeamiento: </a:t>
            </a:r>
          </a:p>
          <a:p>
            <a:r>
              <a:rPr lang="es-ES" dirty="0"/>
              <a:t>Depende del transporte que ha sufrido y del tipo de material.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75133B10-81CA-4C4F-944C-27084B60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69" y="2220637"/>
            <a:ext cx="4127003" cy="3697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3 Marcador de contenido">
            <a:extLst>
              <a:ext uri="{FF2B5EF4-FFF2-40B4-BE49-F238E27FC236}">
                <a16:creationId xmlns:a16="http://schemas.microsoft.com/office/drawing/2014/main" xmlns="" id="{47B175A1-A304-4DDA-923F-1943E38CA7DF}"/>
              </a:ext>
            </a:extLst>
          </p:cNvPr>
          <p:cNvSpPr txBox="1">
            <a:spLocks/>
          </p:cNvSpPr>
          <p:nvPr/>
        </p:nvSpPr>
        <p:spPr>
          <a:xfrm>
            <a:off x="6314369" y="5917840"/>
            <a:ext cx="4127003" cy="6527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</a:pPr>
            <a:r>
              <a:rPr lang="es-ES" sz="2800" b="1" dirty="0"/>
              <a:t>Forma y color</a:t>
            </a:r>
            <a:endParaRPr lang="es-ES" dirty="0"/>
          </a:p>
          <a:p>
            <a:pPr algn="ctr"/>
            <a:endParaRPr lang="es-ES" sz="1800" b="1" dirty="0"/>
          </a:p>
          <a:p>
            <a:pPr algn="ctr"/>
            <a:endParaRPr lang="es-ES" sz="1800" dirty="0"/>
          </a:p>
          <a:p>
            <a:pPr algn="ctr"/>
            <a:endParaRPr lang="es-ES" sz="1800" dirty="0"/>
          </a:p>
          <a:p>
            <a:pPr marL="274320" lvl="1" indent="0" algn="ctr">
              <a:buNone/>
            </a:pPr>
            <a:endParaRPr lang="es-ES" sz="1800" dirty="0"/>
          </a:p>
          <a:p>
            <a:pPr algn="ctr"/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4332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DCE8D8-8C1B-4171-9019-584831EC5D19}"/>
              </a:ext>
            </a:extLst>
          </p:cNvPr>
          <p:cNvSpPr txBox="1">
            <a:spLocks/>
          </p:cNvSpPr>
          <p:nvPr/>
        </p:nvSpPr>
        <p:spPr>
          <a:xfrm>
            <a:off x="2211772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CARACTERÍSTICA DEL SEDIMENTO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5A47957-CECA-451A-8782-F05DB2B298FA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  <p:sp>
        <p:nvSpPr>
          <p:cNvPr id="10" name="3 Marcador de contenido">
            <a:extLst>
              <a:ext uri="{FF2B5EF4-FFF2-40B4-BE49-F238E27FC236}">
                <a16:creationId xmlns:a16="http://schemas.microsoft.com/office/drawing/2014/main" xmlns="" id="{217822D3-BA04-4E06-BF5F-591693ABF42B}"/>
              </a:ext>
            </a:extLst>
          </p:cNvPr>
          <p:cNvSpPr txBox="1">
            <a:spLocks/>
          </p:cNvSpPr>
          <p:nvPr/>
        </p:nvSpPr>
        <p:spPr>
          <a:xfrm>
            <a:off x="436807" y="2161307"/>
            <a:ext cx="4298966" cy="7200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s-ES" sz="3200" b="1" dirty="0"/>
              <a:t>Relación con la matriz: </a:t>
            </a:r>
          </a:p>
          <a:p>
            <a:r>
              <a:rPr lang="es-ES" sz="2600" dirty="0" err="1"/>
              <a:t>Clastosoportado</a:t>
            </a:r>
            <a:r>
              <a:rPr lang="es-ES" sz="2600" dirty="0"/>
              <a:t> v/s </a:t>
            </a:r>
            <a:r>
              <a:rPr lang="es-ES" sz="2600" dirty="0" err="1"/>
              <a:t>matrizsoportado</a:t>
            </a:r>
            <a:r>
              <a:rPr lang="es-ES" sz="2600" dirty="0"/>
              <a:t>.</a:t>
            </a:r>
            <a:endParaRPr lang="es-ES" sz="1800" b="1" dirty="0"/>
          </a:p>
          <a:p>
            <a:endParaRPr lang="es-ES" sz="1800" dirty="0"/>
          </a:p>
          <a:p>
            <a:endParaRPr lang="es-ES" sz="1800" dirty="0"/>
          </a:p>
          <a:p>
            <a:pPr marL="274320" lvl="1" indent="0">
              <a:buNone/>
            </a:pPr>
            <a:endParaRPr lang="es-ES" sz="1800" dirty="0"/>
          </a:p>
          <a:p>
            <a:endParaRPr lang="es-ES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7F7C116-EA95-417F-9694-BDC62D0E6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015"/>
          <a:stretch/>
        </p:blipFill>
        <p:spPr>
          <a:xfrm>
            <a:off x="436807" y="2899779"/>
            <a:ext cx="4298966" cy="1991893"/>
          </a:xfrm>
          <a:prstGeom prst="rect">
            <a:avLst/>
          </a:prstGeom>
        </p:spPr>
      </p:pic>
      <p:pic>
        <p:nvPicPr>
          <p:cNvPr id="15" name="10 Imagen">
            <a:extLst>
              <a:ext uri="{FF2B5EF4-FFF2-40B4-BE49-F238E27FC236}">
                <a16:creationId xmlns:a16="http://schemas.microsoft.com/office/drawing/2014/main" xmlns="" id="{FED0C846-E1A4-4FE2-81B9-A6295D6C4C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04" r="77359" b="32222"/>
          <a:stretch>
            <a:fillRect/>
          </a:stretch>
        </p:blipFill>
        <p:spPr bwMode="auto">
          <a:xfrm>
            <a:off x="933597" y="4835372"/>
            <a:ext cx="1006043" cy="123976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6" name="11 Imagen">
            <a:extLst>
              <a:ext uri="{FF2B5EF4-FFF2-40B4-BE49-F238E27FC236}">
                <a16:creationId xmlns:a16="http://schemas.microsoft.com/office/drawing/2014/main" xmlns="" id="{F8E80F24-F1B5-47C6-96EF-0588993A41A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7" t="-7005" r="-1648" b="31662"/>
          <a:stretch>
            <a:fillRect/>
          </a:stretch>
        </p:blipFill>
        <p:spPr bwMode="auto">
          <a:xfrm>
            <a:off x="3158413" y="4910064"/>
            <a:ext cx="1080120" cy="121827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graphicFrame>
        <p:nvGraphicFramePr>
          <p:cNvPr id="19" name="1 Tabla">
            <a:extLst>
              <a:ext uri="{FF2B5EF4-FFF2-40B4-BE49-F238E27FC236}">
                <a16:creationId xmlns:a16="http://schemas.microsoft.com/office/drawing/2014/main" xmlns="" id="{68331A68-15C5-4B6B-AFB4-23ADA68F6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88758"/>
              </p:ext>
            </p:extLst>
          </p:nvPr>
        </p:nvGraphicFramePr>
        <p:xfrm>
          <a:off x="5375343" y="2879533"/>
          <a:ext cx="2742484" cy="369331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582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42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3960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ESTABILIDAD DEL MINERAL</a:t>
                      </a:r>
                    </a:p>
                  </a:txBody>
                  <a:tcPr marL="80990" marR="80990" marT="40495" marB="4049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TASA</a:t>
                      </a:r>
                      <a:r>
                        <a:rPr lang="es-CL" sz="800" baseline="0" dirty="0"/>
                        <a:t> DE METEORIZACIÓN</a:t>
                      </a:r>
                      <a:endParaRPr lang="es-CL" sz="800" dirty="0"/>
                    </a:p>
                  </a:txBody>
                  <a:tcPr marL="80990" marR="80990" marT="40495" marB="4049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L" sz="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Más Estable</a:t>
                      </a:r>
                    </a:p>
                  </a:txBody>
                  <a:tcPr marL="80990" marR="80990" marT="40495" marB="4049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L" sz="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Más Lento</a:t>
                      </a:r>
                    </a:p>
                  </a:txBody>
                  <a:tcPr marL="80990" marR="80990" marT="40495" marB="40495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óxidos de hierro (</a:t>
                      </a:r>
                      <a:r>
                        <a:rPr lang="es-CL" sz="800" dirty="0" err="1"/>
                        <a:t>hematita</a:t>
                      </a:r>
                      <a:r>
                        <a:rPr lang="es-CL" sz="800" dirty="0"/>
                        <a:t>)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/>
                      <a:endParaRPr lang="es-CL" sz="800" dirty="0"/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hidróxidos de aluminio</a:t>
                      </a:r>
                      <a:r>
                        <a:rPr lang="es-CL" sz="800" baseline="0" dirty="0"/>
                        <a:t> (</a:t>
                      </a:r>
                      <a:r>
                        <a:rPr lang="es-CL" sz="800" baseline="0" dirty="0" err="1"/>
                        <a:t>gibbsita</a:t>
                      </a:r>
                      <a:r>
                        <a:rPr lang="es-CL" sz="800" baseline="0" dirty="0"/>
                        <a:t>)</a:t>
                      </a:r>
                      <a:endParaRPr lang="es-CL" sz="800" dirty="0"/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cuarzo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arcillas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 err="1"/>
                        <a:t>muscovita</a:t>
                      </a:r>
                      <a:endParaRPr lang="es-CL" sz="800" dirty="0"/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feldespato potásico (ortoclasa)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biotita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feldespato rico en sodio (albita)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anfíbolas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 err="1"/>
                        <a:t>piroxeno</a:t>
                      </a:r>
                      <a:endParaRPr lang="es-CL" sz="800" dirty="0"/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3960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feldespato rico en calcio (</a:t>
                      </a:r>
                      <a:r>
                        <a:rPr lang="es-CL" sz="800" dirty="0" err="1"/>
                        <a:t>anortita</a:t>
                      </a:r>
                      <a:r>
                        <a:rPr lang="es-CL" sz="800" dirty="0"/>
                        <a:t>)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olivino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calcita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dirty="0"/>
                        <a:t>halita</a:t>
                      </a:r>
                    </a:p>
                  </a:txBody>
                  <a:tcPr marL="80990" marR="80990" marT="40495" marB="404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L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2475"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/>
                        <a:t>Menos</a:t>
                      </a:r>
                      <a:r>
                        <a:rPr lang="es-CL" sz="800" b="1" baseline="0" dirty="0"/>
                        <a:t> Estable</a:t>
                      </a:r>
                      <a:endParaRPr lang="es-CL" sz="800" b="1" dirty="0"/>
                    </a:p>
                  </a:txBody>
                  <a:tcPr marL="80990" marR="80990" marT="40495" marB="4049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 b="1" dirty="0"/>
                        <a:t>Más Rápido</a:t>
                      </a:r>
                    </a:p>
                  </a:txBody>
                  <a:tcPr marL="80990" marR="80990" marT="40495" marB="4049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cxnSp>
        <p:nvCxnSpPr>
          <p:cNvPr id="20" name="6 Conector recto de flecha">
            <a:extLst>
              <a:ext uri="{FF2B5EF4-FFF2-40B4-BE49-F238E27FC236}">
                <a16:creationId xmlns:a16="http://schemas.microsoft.com/office/drawing/2014/main" xmlns="" id="{F1C732FC-B72B-48DD-9F44-63CF92579B01}"/>
              </a:ext>
            </a:extLst>
          </p:cNvPr>
          <p:cNvCxnSpPr>
            <a:cxnSpLocks/>
          </p:cNvCxnSpPr>
          <p:nvPr/>
        </p:nvCxnSpPr>
        <p:spPr>
          <a:xfrm>
            <a:off x="7551375" y="3442302"/>
            <a:ext cx="0" cy="28909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3 Marcador de contenido">
            <a:extLst>
              <a:ext uri="{FF2B5EF4-FFF2-40B4-BE49-F238E27FC236}">
                <a16:creationId xmlns:a16="http://schemas.microsoft.com/office/drawing/2014/main" xmlns="" id="{87471BC0-4F20-44A3-836B-61C6B0E59AF8}"/>
              </a:ext>
            </a:extLst>
          </p:cNvPr>
          <p:cNvSpPr txBox="1">
            <a:spLocks/>
          </p:cNvSpPr>
          <p:nvPr/>
        </p:nvSpPr>
        <p:spPr>
          <a:xfrm>
            <a:off x="5375343" y="2161306"/>
            <a:ext cx="6511858" cy="7200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s-ES" sz="3800" b="1" dirty="0"/>
              <a:t>Grado de madurez: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s-ES" sz="3400" dirty="0"/>
              <a:t>  Según madurez composicional y textural.</a:t>
            </a:r>
          </a:p>
          <a:p>
            <a:pPr marL="274320" lvl="1" indent="0">
              <a:buNone/>
            </a:pPr>
            <a:endParaRPr lang="es-ES" sz="1800" dirty="0"/>
          </a:p>
          <a:p>
            <a:endParaRPr lang="es-ES" sz="18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425E96A4-C6A6-48BF-908C-449AEF221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377" y="2899779"/>
            <a:ext cx="3769824" cy="26311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60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DCE8D8-8C1B-4171-9019-584831EC5D19}"/>
              </a:ext>
            </a:extLst>
          </p:cNvPr>
          <p:cNvSpPr txBox="1">
            <a:spLocks/>
          </p:cNvSpPr>
          <p:nvPr/>
        </p:nvSpPr>
        <p:spPr>
          <a:xfrm>
            <a:off x="2214318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DIAGÉNESIS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5A47957-CECA-451A-8782-F05DB2B298FA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xmlns="" id="{1ADD6952-3653-431A-8917-9D70D6273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27" y="2351297"/>
            <a:ext cx="10986447" cy="3957242"/>
          </a:xfrm>
          <a:solidFill>
            <a:schemeClr val="accent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600" b="1" i="1" dirty="0"/>
              <a:t>Conjunto de procesos químicos, físicos y biológicos que tienen lugar </a:t>
            </a:r>
            <a:br>
              <a:rPr lang="es-ES" sz="2600" b="1" i="1" dirty="0"/>
            </a:br>
            <a:r>
              <a:rPr lang="es-ES" sz="2600" b="1" i="1" dirty="0"/>
              <a:t>después de la deposición de los sedimentos, así como durante y </a:t>
            </a:r>
            <a:br>
              <a:rPr lang="es-ES" sz="2600" b="1" i="1" dirty="0"/>
            </a:br>
            <a:r>
              <a:rPr lang="es-ES" sz="2600" b="1" i="1" dirty="0"/>
              <a:t>después de la litificación.</a:t>
            </a:r>
            <a:endParaRPr lang="es-ES" sz="2600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2600" dirty="0">
                <a:solidFill>
                  <a:schemeClr val="bg1"/>
                </a:solidFill>
              </a:rPr>
              <a:t>Es favorecida por el enterramiento y el aumento de temperatura y presión (máx. 1,5 </a:t>
            </a:r>
            <a:r>
              <a:rPr lang="es-ES" sz="2600" dirty="0" err="1">
                <a:solidFill>
                  <a:schemeClr val="bg1"/>
                </a:solidFill>
              </a:rPr>
              <a:t>Kbar</a:t>
            </a:r>
            <a:r>
              <a:rPr lang="es-ES" sz="2600" dirty="0">
                <a:solidFill>
                  <a:schemeClr val="bg1"/>
                </a:solidFill>
              </a:rPr>
              <a:t> y 150-200 °C).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2600" dirty="0">
                <a:solidFill>
                  <a:schemeClr val="bg1"/>
                </a:solidFill>
              </a:rPr>
              <a:t>Por ejemplo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600" b="1" dirty="0" err="1">
                <a:solidFill>
                  <a:schemeClr val="bg1"/>
                </a:solidFill>
              </a:rPr>
              <a:t>Recristalización</a:t>
            </a:r>
            <a:r>
              <a:rPr lang="es-ES" sz="2600" b="1" dirty="0">
                <a:solidFill>
                  <a:schemeClr val="bg1"/>
                </a:solidFill>
              </a:rPr>
              <a:t>:</a:t>
            </a:r>
            <a:r>
              <a:rPr lang="es-ES" sz="2600" dirty="0">
                <a:solidFill>
                  <a:schemeClr val="bg1"/>
                </a:solidFill>
              </a:rPr>
              <a:t> Formación de minerales más estables en el medio, ej. transformación de aragonito en calcita.</a:t>
            </a:r>
            <a:endParaRPr lang="es-ES" sz="2600" b="1" dirty="0">
              <a:solidFill>
                <a:schemeClr val="bg1"/>
              </a:solidFill>
            </a:endParaRPr>
          </a:p>
          <a:p>
            <a:pPr algn="ctr"/>
            <a:endParaRPr lang="es-ES" sz="1800" dirty="0"/>
          </a:p>
          <a:p>
            <a:pPr algn="ctr"/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20478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DCE8D8-8C1B-4171-9019-584831EC5D19}"/>
              </a:ext>
            </a:extLst>
          </p:cNvPr>
          <p:cNvSpPr txBox="1">
            <a:spLocks/>
          </p:cNvSpPr>
          <p:nvPr/>
        </p:nvSpPr>
        <p:spPr>
          <a:xfrm>
            <a:off x="2211772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DIAGÉNESIS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5A47957-CECA-451A-8782-F05DB2B298FA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673EF98-ACE0-4CA8-A682-7F5C31671A7A}"/>
              </a:ext>
            </a:extLst>
          </p:cNvPr>
          <p:cNvSpPr txBox="1"/>
          <p:nvPr/>
        </p:nvSpPr>
        <p:spPr>
          <a:xfrm>
            <a:off x="491319" y="2470245"/>
            <a:ext cx="3507475" cy="381642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000" dirty="0">
                <a:solidFill>
                  <a:schemeClr val="bg1"/>
                </a:solidFill>
              </a:rPr>
              <a:t>La diagénesis incluye la</a:t>
            </a:r>
          </a:p>
          <a:p>
            <a:pPr>
              <a:spcAft>
                <a:spcPts val="1200"/>
              </a:spcAft>
            </a:pPr>
            <a:r>
              <a:rPr lang="es-ES" sz="2400" b="1" dirty="0"/>
              <a:t>Litificación: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es-ES" sz="2000" dirty="0">
                <a:solidFill>
                  <a:schemeClr val="bg1"/>
                </a:solidFill>
              </a:rPr>
              <a:t>Proceso por el cual un sedimento se consolida y es transformado en roca. Sus procesos básicos son la </a:t>
            </a:r>
            <a:r>
              <a:rPr lang="es-ES" sz="2000" b="1" dirty="0">
                <a:solidFill>
                  <a:schemeClr val="bg1"/>
                </a:solidFill>
              </a:rPr>
              <a:t>compactación</a:t>
            </a:r>
            <a:r>
              <a:rPr lang="es-ES" sz="2000" dirty="0">
                <a:solidFill>
                  <a:schemeClr val="bg1"/>
                </a:solidFill>
              </a:rPr>
              <a:t> (reducción de poros) y a la </a:t>
            </a:r>
            <a:r>
              <a:rPr lang="es-ES" sz="2000" b="1" dirty="0">
                <a:solidFill>
                  <a:schemeClr val="bg1"/>
                </a:solidFill>
              </a:rPr>
              <a:t>cementación </a:t>
            </a:r>
            <a:r>
              <a:rPr lang="es-ES" sz="2000" dirty="0">
                <a:solidFill>
                  <a:schemeClr val="bg1"/>
                </a:solidFill>
              </a:rPr>
              <a:t>(precipitación de minerales entre granos).</a:t>
            </a:r>
          </a:p>
          <a:p>
            <a:endParaRPr lang="es-CL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D6E45CB-DC03-4F37-B333-0FD2937C1C17}"/>
              </a:ext>
            </a:extLst>
          </p:cNvPr>
          <p:cNvSpPr txBox="1"/>
          <p:nvPr/>
        </p:nvSpPr>
        <p:spPr>
          <a:xfrm>
            <a:off x="5256661" y="2244477"/>
            <a:ext cx="3218599" cy="228658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b="1" dirty="0">
                <a:solidFill>
                  <a:schemeClr val="bg1"/>
                </a:solidFill>
              </a:rPr>
              <a:t>Compactación: </a:t>
            </a:r>
          </a:p>
          <a:p>
            <a:pPr algn="just"/>
            <a:r>
              <a:rPr lang="es-MX" dirty="0">
                <a:solidFill>
                  <a:schemeClr val="bg1"/>
                </a:solidFill>
              </a:rPr>
              <a:t>Reducción de porosidad por pérdida de volumen. Implica una reorganización de las partículas en respuesta a la sobrecarga (aumento de presión).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9739019-C4C0-476B-8539-032034D18C95}"/>
              </a:ext>
            </a:extLst>
          </p:cNvPr>
          <p:cNvSpPr txBox="1"/>
          <p:nvPr/>
        </p:nvSpPr>
        <p:spPr>
          <a:xfrm>
            <a:off x="5256661" y="4817002"/>
            <a:ext cx="3218599" cy="174756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b="1" dirty="0">
                <a:solidFill>
                  <a:schemeClr val="bg1"/>
                </a:solidFill>
              </a:rPr>
              <a:t>Cementación: </a:t>
            </a:r>
          </a:p>
          <a:p>
            <a:pPr algn="just"/>
            <a:r>
              <a:rPr lang="es-MX" dirty="0">
                <a:solidFill>
                  <a:schemeClr val="bg1"/>
                </a:solidFill>
              </a:rPr>
              <a:t>Relleno de porosidad por precipitación de soluciones intersticiales sobresaturadas. Formación de cemento.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xmlns="" id="{36DDB3BA-B326-40F3-B83B-4DAC11C4799F}"/>
              </a:ext>
            </a:extLst>
          </p:cNvPr>
          <p:cNvSpPr/>
          <p:nvPr/>
        </p:nvSpPr>
        <p:spPr>
          <a:xfrm>
            <a:off x="3998793" y="3211151"/>
            <a:ext cx="1257867" cy="3821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xmlns="" id="{81294CE6-BDBC-4F3C-B3E5-37A2FBD70EF9}"/>
              </a:ext>
            </a:extLst>
          </p:cNvPr>
          <p:cNvSpPr/>
          <p:nvPr/>
        </p:nvSpPr>
        <p:spPr>
          <a:xfrm>
            <a:off x="3998793" y="5495613"/>
            <a:ext cx="1257867" cy="3821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DFB31D1A-FCB1-4F3B-BB77-28F3EFDEB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165" y="2296893"/>
            <a:ext cx="2325846" cy="240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870325A4-61DD-46EB-A444-914A42E8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101" y="5053084"/>
            <a:ext cx="2487476" cy="1511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7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618E6-8BA0-4CAE-92F2-364EBCC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Tipos de rocas sedimentarias</a:t>
            </a:r>
          </a:p>
        </p:txBody>
      </p:sp>
      <p:graphicFrame>
        <p:nvGraphicFramePr>
          <p:cNvPr id="4" name="1 Diagrama">
            <a:extLst>
              <a:ext uri="{FF2B5EF4-FFF2-40B4-BE49-F238E27FC236}">
                <a16:creationId xmlns:a16="http://schemas.microsoft.com/office/drawing/2014/main" xmlns="" id="{B6CB7DCA-0ABE-46CA-9DB8-47C608CFDC7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651709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1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618E6-8BA0-4CAE-92F2-364EBCC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Tipos de rocas sedimentarias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1048A0-FA97-4E37-86DB-1C22A2F42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069" y="2637124"/>
            <a:ext cx="9613861" cy="3599316"/>
          </a:xfrm>
          <a:solidFill>
            <a:schemeClr val="accent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800" dirty="0">
                <a:solidFill>
                  <a:schemeClr val="bg1"/>
                </a:solidFill>
              </a:rPr>
              <a:t>Se clasifican, de acuerdo a su origen en:</a:t>
            </a:r>
          </a:p>
          <a:p>
            <a:pPr algn="just"/>
            <a:r>
              <a:rPr lang="es-MX" sz="2800" b="1" dirty="0">
                <a:solidFill>
                  <a:schemeClr val="bg1"/>
                </a:solidFill>
              </a:rPr>
              <a:t>Detríticas, clásticas o terrígenas: </a:t>
            </a:r>
          </a:p>
          <a:p>
            <a:pPr marL="457200" lvl="1" indent="0" algn="just">
              <a:buNone/>
            </a:pPr>
            <a:r>
              <a:rPr lang="es-MX" sz="2400" dirty="0">
                <a:solidFill>
                  <a:schemeClr val="bg1"/>
                </a:solidFill>
              </a:rPr>
              <a:t>Son agregados de partículas derivados de las rocas preexistentes, transportados por agua, hielo, viento o gravedad.</a:t>
            </a:r>
          </a:p>
          <a:p>
            <a:pPr algn="just"/>
            <a:r>
              <a:rPr lang="es-MX" sz="2800" b="1" dirty="0">
                <a:solidFill>
                  <a:schemeClr val="bg1"/>
                </a:solidFill>
              </a:rPr>
              <a:t>Químicas: </a:t>
            </a:r>
          </a:p>
          <a:p>
            <a:pPr marL="457200" lvl="1" indent="0" algn="just">
              <a:buNone/>
            </a:pPr>
            <a:r>
              <a:rPr lang="es-MX" sz="2400" dirty="0">
                <a:solidFill>
                  <a:schemeClr val="bg1"/>
                </a:solidFill>
              </a:rPr>
              <a:t>Son aquellas formadas por la precipitación inorgánica de minerales en soluciones acuosas. Si se forman por acumulación, degradación y precipitación de restos orgánicos, se les denomina </a:t>
            </a:r>
            <a:r>
              <a:rPr lang="es-MX" sz="2400" b="1" dirty="0">
                <a:solidFill>
                  <a:schemeClr val="bg1"/>
                </a:solidFill>
              </a:rPr>
              <a:t>bioquímicas.</a:t>
            </a:r>
            <a:endParaRPr lang="es-C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1048A0-FA97-4E37-86DB-1C22A2F42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69" y="2860567"/>
            <a:ext cx="6271791" cy="2614759"/>
          </a:xfrm>
          <a:solidFill>
            <a:schemeClr val="accent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800" dirty="0">
                <a:solidFill>
                  <a:schemeClr val="bg1"/>
                </a:solidFill>
              </a:rPr>
              <a:t>Clasificación según su </a:t>
            </a:r>
            <a:r>
              <a:rPr lang="es-MX" sz="2800" b="1" dirty="0">
                <a:solidFill>
                  <a:schemeClr val="bg1"/>
                </a:solidFill>
              </a:rPr>
              <a:t>granulometría:</a:t>
            </a:r>
            <a:endParaRPr lang="es-MX" sz="2800" dirty="0">
              <a:solidFill>
                <a:schemeClr val="bg1"/>
              </a:solidFill>
            </a:endParaRPr>
          </a:p>
          <a:p>
            <a:pPr algn="just"/>
            <a:r>
              <a:rPr lang="es-MX" sz="2800" dirty="0">
                <a:solidFill>
                  <a:schemeClr val="bg1"/>
                </a:solidFill>
              </a:rPr>
              <a:t>Conglomerados (cl. redondeado) y Brechas (cl. anguloso) </a:t>
            </a:r>
          </a:p>
          <a:p>
            <a:pPr marL="0" indent="0" algn="just">
              <a:buNone/>
            </a:pPr>
            <a:r>
              <a:rPr lang="es-MX" sz="2800" dirty="0">
                <a:solidFill>
                  <a:schemeClr val="bg1"/>
                </a:solidFill>
              </a:rPr>
              <a:t>• Areniscas</a:t>
            </a:r>
          </a:p>
          <a:p>
            <a:pPr marL="0" indent="0" algn="just">
              <a:buNone/>
            </a:pPr>
            <a:r>
              <a:rPr lang="es-MX" sz="2800" dirty="0">
                <a:solidFill>
                  <a:schemeClr val="bg1"/>
                </a:solidFill>
              </a:rPr>
              <a:t>• Lutitas</a:t>
            </a:r>
          </a:p>
        </p:txBody>
      </p:sp>
      <p:pic>
        <p:nvPicPr>
          <p:cNvPr id="4" name="Picture 4" descr="http://flexiblelearning.auckland.ac.nz/rocks_minerals/rocks/images/breccia3.jpg">
            <a:extLst>
              <a:ext uri="{FF2B5EF4-FFF2-40B4-BE49-F238E27FC236}">
                <a16:creationId xmlns:a16="http://schemas.microsoft.com/office/drawing/2014/main" xmlns="" id="{0F93F777-A631-4717-918C-5B9B48EB4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46" y="2102594"/>
            <a:ext cx="2763077" cy="1952574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h4.ggpht.com/-kn09_kuxUws/UC0J8CQCAQI/AAAAAAAABk8/SLDJ0P430-U/s720/00142%2525206957%2525209%252520cm.jpg">
            <a:extLst>
              <a:ext uri="{FF2B5EF4-FFF2-40B4-BE49-F238E27FC236}">
                <a16:creationId xmlns:a16="http://schemas.microsoft.com/office/drawing/2014/main" xmlns="" id="{30059A90-C925-458D-975C-A9B4431C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14" y="2114471"/>
            <a:ext cx="2617974" cy="1952573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951944D-0E3C-4820-A007-95350DDD0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672" y="4563763"/>
            <a:ext cx="2743966" cy="1823127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88682CE-C67E-48B3-8D1D-6C3BE4BAD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567" y="4564334"/>
            <a:ext cx="2734691" cy="1823127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9D0FC58-4C47-4117-A103-A0ACB0FC3A35}"/>
              </a:ext>
            </a:extLst>
          </p:cNvPr>
          <p:cNvSpPr txBox="1"/>
          <p:nvPr/>
        </p:nvSpPr>
        <p:spPr>
          <a:xfrm>
            <a:off x="6537277" y="4042408"/>
            <a:ext cx="2612511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Conglomerado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C56B35FF-3401-4424-9A9E-83CA7E84687F}"/>
              </a:ext>
            </a:extLst>
          </p:cNvPr>
          <p:cNvSpPr txBox="1"/>
          <p:nvPr/>
        </p:nvSpPr>
        <p:spPr>
          <a:xfrm>
            <a:off x="9309146" y="4063448"/>
            <a:ext cx="2763077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Brecha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5B71BFA-50CC-497A-B137-D2C772EE21E8}"/>
              </a:ext>
            </a:extLst>
          </p:cNvPr>
          <p:cNvSpPr txBox="1"/>
          <p:nvPr/>
        </p:nvSpPr>
        <p:spPr>
          <a:xfrm>
            <a:off x="6492567" y="6386890"/>
            <a:ext cx="2734691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Arenisca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A0D6A6A-B2C8-406A-8964-2B24F0E2D3FB}"/>
              </a:ext>
            </a:extLst>
          </p:cNvPr>
          <p:cNvSpPr txBox="1"/>
          <p:nvPr/>
        </p:nvSpPr>
        <p:spPr>
          <a:xfrm>
            <a:off x="9328299" y="6406779"/>
            <a:ext cx="2743966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Lutita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B85CD067-716F-4E0C-BB81-0C8F711B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39" y="567602"/>
            <a:ext cx="9613861" cy="1080938"/>
          </a:xfrm>
        </p:spPr>
        <p:txBody>
          <a:bodyPr/>
          <a:lstStyle/>
          <a:p>
            <a:r>
              <a:rPr lang="es-CL" dirty="0"/>
              <a:t>Tipos de rocas sedimentarias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E8BEF50-65CF-451B-8BDF-DFC8FD1E4182}"/>
              </a:ext>
            </a:extLst>
          </p:cNvPr>
          <p:cNvSpPr txBox="1">
            <a:spLocks/>
          </p:cNvSpPr>
          <p:nvPr/>
        </p:nvSpPr>
        <p:spPr>
          <a:xfrm>
            <a:off x="4136118" y="132495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CLÁSTICAS</a:t>
            </a:r>
          </a:p>
        </p:txBody>
      </p:sp>
    </p:spTree>
    <p:extLst>
      <p:ext uri="{BB962C8B-B14F-4D97-AF65-F5344CB8AC3E}">
        <p14:creationId xmlns:p14="http://schemas.microsoft.com/office/powerpoint/2010/main" val="15251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1048A0-FA97-4E37-86DB-1C22A2F42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18" y="2328035"/>
            <a:ext cx="6326382" cy="4059117"/>
          </a:xfrm>
          <a:solidFill>
            <a:schemeClr val="accent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800" dirty="0">
                <a:solidFill>
                  <a:schemeClr val="bg1"/>
                </a:solidFill>
              </a:rPr>
              <a:t>•</a:t>
            </a:r>
            <a:r>
              <a:rPr lang="es-MX" sz="2800" b="1" dirty="0">
                <a:solidFill>
                  <a:schemeClr val="bg1"/>
                </a:solidFill>
              </a:rPr>
              <a:t>Calizas y rocas carbonatadas: </a:t>
            </a:r>
            <a:r>
              <a:rPr lang="es-MX" sz="2600" dirty="0">
                <a:solidFill>
                  <a:schemeClr val="bg1"/>
                </a:solidFill>
              </a:rPr>
              <a:t>&gt; 50% de minerales   carbonatados. Las calizas se forman por precipitación directa en aguas someras y cálidas, sobresaturadas en CaCO3. </a:t>
            </a:r>
            <a:endParaRPr lang="es-MX" sz="28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s-MX" sz="2800" dirty="0">
                <a:solidFill>
                  <a:schemeClr val="bg1"/>
                </a:solidFill>
              </a:rPr>
              <a:t>•</a:t>
            </a:r>
            <a:r>
              <a:rPr lang="es-MX" sz="2800" b="1" dirty="0" err="1">
                <a:solidFill>
                  <a:schemeClr val="bg1"/>
                </a:solidFill>
              </a:rPr>
              <a:t>Chert</a:t>
            </a:r>
            <a:r>
              <a:rPr lang="es-MX" sz="2800" b="1" dirty="0">
                <a:solidFill>
                  <a:schemeClr val="bg1"/>
                </a:solidFill>
              </a:rPr>
              <a:t>:</a:t>
            </a:r>
            <a:r>
              <a:rPr lang="es-MX" sz="2800" dirty="0">
                <a:solidFill>
                  <a:schemeClr val="bg1"/>
                </a:solidFill>
              </a:rPr>
              <a:t> </a:t>
            </a:r>
            <a:r>
              <a:rPr lang="es-MX" sz="2600" dirty="0">
                <a:solidFill>
                  <a:schemeClr val="bg1"/>
                </a:solidFill>
              </a:rPr>
              <a:t>Cuarzo criptocristalino, por precipitación de diatomitas y radiolarios, además de precipitar sílice. </a:t>
            </a:r>
          </a:p>
          <a:p>
            <a:pPr marL="0" indent="0" algn="just">
              <a:buNone/>
            </a:pPr>
            <a:r>
              <a:rPr lang="es-MX" sz="2800" b="1" dirty="0">
                <a:solidFill>
                  <a:schemeClr val="bg1"/>
                </a:solidFill>
              </a:rPr>
              <a:t>•Yeso y sales: </a:t>
            </a:r>
            <a:r>
              <a:rPr lang="es-MX" sz="2600" dirty="0">
                <a:solidFill>
                  <a:schemeClr val="bg1"/>
                </a:solidFill>
              </a:rPr>
              <a:t>Son depósitos </a:t>
            </a:r>
            <a:r>
              <a:rPr lang="es-MX" sz="2600" dirty="0" err="1">
                <a:solidFill>
                  <a:schemeClr val="bg1"/>
                </a:solidFill>
              </a:rPr>
              <a:t>evaporíticos</a:t>
            </a:r>
            <a:r>
              <a:rPr lang="es-MX" sz="2600" dirty="0">
                <a:solidFill>
                  <a:schemeClr val="bg1"/>
                </a:solidFill>
              </a:rPr>
              <a:t>. La saturación se produce por la rápida tasa de evaporación</a:t>
            </a:r>
          </a:p>
          <a:p>
            <a:pPr marL="0" indent="0" algn="just">
              <a:buNone/>
            </a:pPr>
            <a:endParaRPr lang="es-MX" sz="2800" b="1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s-CL" sz="24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270D0B6-1391-45EF-BA81-1167E4610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550" y="2132149"/>
            <a:ext cx="2256899" cy="2256899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DFDDC95-BDD5-4336-99E9-41FE1D12E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315" y="2126420"/>
            <a:ext cx="2906191" cy="202270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23ABFA0-80B3-445D-9E13-9D5D6B3CF95D}"/>
              </a:ext>
            </a:extLst>
          </p:cNvPr>
          <p:cNvSpPr txBox="1"/>
          <p:nvPr/>
        </p:nvSpPr>
        <p:spPr>
          <a:xfrm>
            <a:off x="6852315" y="4111093"/>
            <a:ext cx="2906191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 err="1"/>
              <a:t>Chert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0B41DD8-324C-4919-9997-DA9DFFD2B4AC}"/>
              </a:ext>
            </a:extLst>
          </p:cNvPr>
          <p:cNvSpPr txBox="1"/>
          <p:nvPr/>
        </p:nvSpPr>
        <p:spPr>
          <a:xfrm>
            <a:off x="9820550" y="4402434"/>
            <a:ext cx="2256899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Caliza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20C17C6-91AE-48F7-B85E-85C8C4728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91" y="4612375"/>
            <a:ext cx="2281784" cy="182542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29A1612C-D71D-4D93-BF00-04ED7543D9B4}"/>
              </a:ext>
            </a:extLst>
          </p:cNvPr>
          <p:cNvSpPr txBox="1"/>
          <p:nvPr/>
        </p:nvSpPr>
        <p:spPr>
          <a:xfrm>
            <a:off x="7195792" y="6461372"/>
            <a:ext cx="2281784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Halita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EDB9A41-8F5E-49EE-B73B-934A0F36F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52" r="22440"/>
          <a:stretch/>
        </p:blipFill>
        <p:spPr>
          <a:xfrm>
            <a:off x="9725016" y="4880924"/>
            <a:ext cx="1752751" cy="150735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D52EEB2-B21A-4F21-A085-B2BF8B3C770F}"/>
              </a:ext>
            </a:extLst>
          </p:cNvPr>
          <p:cNvSpPr txBox="1"/>
          <p:nvPr/>
        </p:nvSpPr>
        <p:spPr>
          <a:xfrm>
            <a:off x="9738810" y="6395937"/>
            <a:ext cx="1734705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Yeso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CF24C330-2D40-416E-A517-08142408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39" y="567602"/>
            <a:ext cx="9613861" cy="1080938"/>
          </a:xfrm>
        </p:spPr>
        <p:txBody>
          <a:bodyPr/>
          <a:lstStyle/>
          <a:p>
            <a:r>
              <a:rPr lang="es-CL" dirty="0"/>
              <a:t>Tipos de rocas sedimentarias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78B61F2-7599-419E-A0C2-8C24D991F5C4}"/>
              </a:ext>
            </a:extLst>
          </p:cNvPr>
          <p:cNvSpPr txBox="1">
            <a:spLocks/>
          </p:cNvSpPr>
          <p:nvPr/>
        </p:nvSpPr>
        <p:spPr>
          <a:xfrm>
            <a:off x="4136118" y="132495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QUÍMICAS</a:t>
            </a:r>
          </a:p>
        </p:txBody>
      </p:sp>
    </p:spTree>
    <p:extLst>
      <p:ext uri="{BB962C8B-B14F-4D97-AF65-F5344CB8AC3E}">
        <p14:creationId xmlns:p14="http://schemas.microsoft.com/office/powerpoint/2010/main" val="1985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1BD6AB-F6C3-45AF-A7D0-4941730F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Clase de hoy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053E78D-881F-44E0-B5CF-8DDCF1901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993" y="2236762"/>
            <a:ext cx="8643189" cy="4149970"/>
          </a:xfrm>
          <a:solidFill>
            <a:schemeClr val="accent1">
              <a:alpha val="9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spcBef>
                <a:spcPts val="1800"/>
              </a:spcBef>
            </a:pPr>
            <a:r>
              <a:rPr lang="es-CL" sz="3200" dirty="0">
                <a:solidFill>
                  <a:schemeClr val="bg1"/>
                </a:solidFill>
              </a:rPr>
              <a:t>Qué son las rocas sedimentarias</a:t>
            </a:r>
          </a:p>
          <a:p>
            <a:pPr lvl="1"/>
            <a:r>
              <a:rPr lang="es-CL" sz="2800" dirty="0">
                <a:solidFill>
                  <a:schemeClr val="bg1"/>
                </a:solidFill>
              </a:rPr>
              <a:t>Sedimento y sus características</a:t>
            </a:r>
          </a:p>
          <a:p>
            <a:r>
              <a:rPr lang="es-CL" sz="3200" dirty="0">
                <a:solidFill>
                  <a:schemeClr val="bg1"/>
                </a:solidFill>
              </a:rPr>
              <a:t>Cómo se forman las rocas sedimentarias</a:t>
            </a:r>
          </a:p>
          <a:p>
            <a:pPr lvl="1"/>
            <a:r>
              <a:rPr lang="es-CL" sz="2800" dirty="0">
                <a:solidFill>
                  <a:schemeClr val="bg1"/>
                </a:solidFill>
              </a:rPr>
              <a:t>Meteorización</a:t>
            </a:r>
          </a:p>
          <a:p>
            <a:pPr lvl="1"/>
            <a:r>
              <a:rPr lang="es-CL" sz="2800" dirty="0">
                <a:solidFill>
                  <a:schemeClr val="bg1"/>
                </a:solidFill>
              </a:rPr>
              <a:t>Transporte y deposición</a:t>
            </a:r>
          </a:p>
          <a:p>
            <a:pPr lvl="1"/>
            <a:r>
              <a:rPr lang="es-CL" sz="2800" dirty="0">
                <a:solidFill>
                  <a:schemeClr val="bg1"/>
                </a:solidFill>
              </a:rPr>
              <a:t>Diagénesis: Litificación, compactación y cementación</a:t>
            </a:r>
          </a:p>
          <a:p>
            <a:r>
              <a:rPr lang="es-CL" sz="3200" dirty="0">
                <a:solidFill>
                  <a:schemeClr val="bg1"/>
                </a:solidFill>
              </a:rPr>
              <a:t>Tipos de rocas sedimentarias</a:t>
            </a:r>
          </a:p>
          <a:p>
            <a:pPr lvl="1"/>
            <a:r>
              <a:rPr lang="es-CL" sz="2800" dirty="0">
                <a:solidFill>
                  <a:schemeClr val="bg1"/>
                </a:solidFill>
              </a:rPr>
              <a:t>Detríticas </a:t>
            </a:r>
          </a:p>
          <a:p>
            <a:pPr lvl="1"/>
            <a:r>
              <a:rPr lang="es-CL" sz="2800" dirty="0">
                <a:solidFill>
                  <a:schemeClr val="bg1"/>
                </a:solidFill>
              </a:rPr>
              <a:t>Químicas y bioquímicas</a:t>
            </a:r>
          </a:p>
          <a:p>
            <a:r>
              <a:rPr lang="es-CL" sz="3200" dirty="0">
                <a:solidFill>
                  <a:schemeClr val="bg1"/>
                </a:solidFill>
              </a:rPr>
              <a:t>Características y clasificación de las rocas sedimentarias</a:t>
            </a:r>
          </a:p>
          <a:p>
            <a:r>
              <a:rPr lang="es-CL" sz="3200" dirty="0">
                <a:solidFill>
                  <a:schemeClr val="bg1"/>
                </a:solidFill>
              </a:rPr>
              <a:t>Ambientes sedimentarios</a:t>
            </a:r>
          </a:p>
          <a:p>
            <a:r>
              <a:rPr lang="es-CL" sz="3200" dirty="0">
                <a:solidFill>
                  <a:schemeClr val="bg1"/>
                </a:solidFill>
              </a:rPr>
              <a:t>Estructuras sedimentarias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116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06C9CA77-DB89-4E8C-ABEB-B47511AE2EB0}"/>
              </a:ext>
            </a:extLst>
          </p:cNvPr>
          <p:cNvSpPr txBox="1">
            <a:spLocks/>
          </p:cNvSpPr>
          <p:nvPr/>
        </p:nvSpPr>
        <p:spPr>
          <a:xfrm>
            <a:off x="339847" y="2118723"/>
            <a:ext cx="4000141" cy="592614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b="1"/>
              <a:t>Formación de evaporitas</a:t>
            </a:r>
            <a:endParaRPr lang="es-CL" b="1" dirty="0"/>
          </a:p>
        </p:txBody>
      </p:sp>
      <p:pic>
        <p:nvPicPr>
          <p:cNvPr id="17" name="Picture 6" descr="untitled">
            <a:extLst>
              <a:ext uri="{FF2B5EF4-FFF2-40B4-BE49-F238E27FC236}">
                <a16:creationId xmlns:a16="http://schemas.microsoft.com/office/drawing/2014/main" xmlns="" id="{4EFB1C26-2B19-4853-9731-0C5973D8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210" y="2711337"/>
            <a:ext cx="7571829" cy="4004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xmlns="" id="{32171C8A-E515-471A-A2CC-065CAAD3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39" y="567602"/>
            <a:ext cx="9613861" cy="1080938"/>
          </a:xfrm>
        </p:spPr>
        <p:txBody>
          <a:bodyPr/>
          <a:lstStyle/>
          <a:p>
            <a:r>
              <a:rPr lang="es-CL" dirty="0"/>
              <a:t>Tipos de rocas sedimentarias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BB0B8D7-7371-491C-A907-07B9CDDBD753}"/>
              </a:ext>
            </a:extLst>
          </p:cNvPr>
          <p:cNvSpPr txBox="1">
            <a:spLocks/>
          </p:cNvSpPr>
          <p:nvPr/>
        </p:nvSpPr>
        <p:spPr>
          <a:xfrm>
            <a:off x="4136118" y="132495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QUÍMICAS</a:t>
            </a:r>
          </a:p>
        </p:txBody>
      </p:sp>
    </p:spTree>
    <p:extLst>
      <p:ext uri="{BB962C8B-B14F-4D97-AF65-F5344CB8AC3E}">
        <p14:creationId xmlns:p14="http://schemas.microsoft.com/office/powerpoint/2010/main" val="16069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618E6-8BA0-4CAE-92F2-364EBCC9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39" y="567602"/>
            <a:ext cx="9613861" cy="1080938"/>
          </a:xfrm>
        </p:spPr>
        <p:txBody>
          <a:bodyPr/>
          <a:lstStyle/>
          <a:p>
            <a:r>
              <a:rPr lang="es-CL" dirty="0"/>
              <a:t>Tipos de rocas sedimentarias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1048A0-FA97-4E37-86DB-1C22A2F42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12" y="2505457"/>
            <a:ext cx="4251922" cy="3731570"/>
          </a:xfrm>
          <a:solidFill>
            <a:schemeClr val="accent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800" b="1" dirty="0">
                <a:solidFill>
                  <a:schemeClr val="bg1"/>
                </a:solidFill>
              </a:rPr>
              <a:t>•Carbón: </a:t>
            </a:r>
            <a:r>
              <a:rPr lang="es-MX" dirty="0">
                <a:solidFill>
                  <a:schemeClr val="bg1"/>
                </a:solidFill>
              </a:rPr>
              <a:t>Rocas compuestas por fragmentos vegetales y que has sido depositados y modificados en ambientes pantanosos.</a:t>
            </a:r>
          </a:p>
          <a:p>
            <a:pPr marL="0" indent="0" algn="just">
              <a:buNone/>
            </a:pPr>
            <a:r>
              <a:rPr lang="es-MX" sz="2800" b="1" dirty="0">
                <a:solidFill>
                  <a:schemeClr val="bg1"/>
                </a:solidFill>
              </a:rPr>
              <a:t>•Coquinas: </a:t>
            </a:r>
            <a:r>
              <a:rPr lang="es-MX" dirty="0">
                <a:solidFill>
                  <a:schemeClr val="bg1"/>
                </a:solidFill>
              </a:rPr>
              <a:t>Son calizas compuestas principalmente por fragmentos o conchas de organismos con caparazón calcáreo.</a:t>
            </a:r>
          </a:p>
          <a:p>
            <a:pPr marL="0" indent="0" algn="just">
              <a:buNone/>
            </a:pPr>
            <a:endParaRPr lang="es-CL" sz="2400" b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9D019CD-DC4C-4E1D-874E-BD91BF1A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270" y="2914892"/>
            <a:ext cx="2895215" cy="264188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C83085A-5D47-4EE2-93DD-8EA34E472B27}"/>
              </a:ext>
            </a:extLst>
          </p:cNvPr>
          <p:cNvSpPr txBox="1"/>
          <p:nvPr/>
        </p:nvSpPr>
        <p:spPr>
          <a:xfrm>
            <a:off x="4908270" y="5556776"/>
            <a:ext cx="2895215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Carbón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D47E552C-32D7-4F05-BCBA-7BFE62404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69"/>
          <a:stretch/>
        </p:blipFill>
        <p:spPr>
          <a:xfrm>
            <a:off x="8102582" y="2914891"/>
            <a:ext cx="3831806" cy="264188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56AAA67E-A0B9-44B0-9ABB-C87840C07EFD}"/>
              </a:ext>
            </a:extLst>
          </p:cNvPr>
          <p:cNvSpPr txBox="1"/>
          <p:nvPr/>
        </p:nvSpPr>
        <p:spPr>
          <a:xfrm>
            <a:off x="8102582" y="5556774"/>
            <a:ext cx="3831806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Coquina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F0A194E-E675-42DF-8A1E-D8858ACDFEE5}"/>
              </a:ext>
            </a:extLst>
          </p:cNvPr>
          <p:cNvSpPr txBox="1">
            <a:spLocks/>
          </p:cNvSpPr>
          <p:nvPr/>
        </p:nvSpPr>
        <p:spPr>
          <a:xfrm>
            <a:off x="4136118" y="132495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BIOQUÍMICAS</a:t>
            </a:r>
          </a:p>
        </p:txBody>
      </p:sp>
    </p:spTree>
    <p:extLst>
      <p:ext uri="{BB962C8B-B14F-4D97-AF65-F5344CB8AC3E}">
        <p14:creationId xmlns:p14="http://schemas.microsoft.com/office/powerpoint/2010/main" val="16909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3C273AB-6CDF-4832-A7F7-6E9BABB13E64}"/>
              </a:ext>
            </a:extLst>
          </p:cNvPr>
          <p:cNvSpPr txBox="1">
            <a:spLocks/>
          </p:cNvSpPr>
          <p:nvPr/>
        </p:nvSpPr>
        <p:spPr>
          <a:xfrm>
            <a:off x="4136118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CLÁSTICAS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AC6ADCD-293B-4241-8016-F9A9CE43DF9D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Clasificación de rocas sedimentarias</a:t>
            </a:r>
          </a:p>
        </p:txBody>
      </p:sp>
      <p:sp>
        <p:nvSpPr>
          <p:cNvPr id="8" name="3 Marcador de contenido">
            <a:extLst>
              <a:ext uri="{FF2B5EF4-FFF2-40B4-BE49-F238E27FC236}">
                <a16:creationId xmlns:a16="http://schemas.microsoft.com/office/drawing/2014/main" xmlns="" id="{72B3497E-F54A-456F-8ACE-5B86C9A1A9CD}"/>
              </a:ext>
            </a:extLst>
          </p:cNvPr>
          <p:cNvSpPr txBox="1">
            <a:spLocks/>
          </p:cNvSpPr>
          <p:nvPr/>
        </p:nvSpPr>
        <p:spPr>
          <a:xfrm>
            <a:off x="1981200" y="1981200"/>
            <a:ext cx="8229600" cy="4876800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>
            <a:normAutofit fontScale="850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b="1" i="1" dirty="0"/>
              <a:t>Se </a:t>
            </a:r>
            <a:r>
              <a:rPr lang="en-US" sz="1900" b="1" i="1" dirty="0" err="1"/>
              <a:t>clasifican</a:t>
            </a:r>
            <a:r>
              <a:rPr lang="en-US" sz="1900" b="1" i="1" dirty="0"/>
              <a:t> </a:t>
            </a:r>
            <a:r>
              <a:rPr lang="en-US" sz="1900" b="1" i="1" dirty="0" err="1"/>
              <a:t>según</a:t>
            </a:r>
            <a:r>
              <a:rPr lang="en-US" sz="1900" b="1" i="1" dirty="0"/>
              <a:t> el </a:t>
            </a:r>
            <a:r>
              <a:rPr lang="en-US" sz="1900" b="1" i="1" dirty="0" err="1"/>
              <a:t>tamaño</a:t>
            </a:r>
            <a:r>
              <a:rPr lang="en-US" sz="1900" b="1" i="1" dirty="0"/>
              <a:t> de </a:t>
            </a:r>
            <a:r>
              <a:rPr lang="en-US" sz="1900" b="1" i="1" dirty="0" err="1"/>
              <a:t>grano</a:t>
            </a:r>
            <a:r>
              <a:rPr lang="en-US" sz="1900" b="1" i="1" dirty="0"/>
              <a:t>, </a:t>
            </a:r>
            <a:r>
              <a:rPr lang="en-US" sz="1900" b="1" i="1" dirty="0" err="1"/>
              <a:t>indicativo</a:t>
            </a:r>
            <a:r>
              <a:rPr lang="en-US" sz="1900" b="1" i="1" dirty="0"/>
              <a:t> de la </a:t>
            </a:r>
            <a:r>
              <a:rPr lang="en-US" sz="1900" b="1" i="1" dirty="0" err="1"/>
              <a:t>fuente</a:t>
            </a:r>
            <a:r>
              <a:rPr lang="en-US" sz="1900" b="1" i="1" dirty="0"/>
              <a:t> </a:t>
            </a:r>
            <a:br>
              <a:rPr lang="en-US" sz="1900" b="1" i="1" dirty="0"/>
            </a:br>
            <a:r>
              <a:rPr lang="en-US" sz="1900" b="1" i="1" dirty="0"/>
              <a:t>de material y la </a:t>
            </a:r>
            <a:r>
              <a:rPr lang="en-US" sz="1900" b="1" i="1" dirty="0" err="1"/>
              <a:t>capacidad</a:t>
            </a:r>
            <a:r>
              <a:rPr lang="en-US" sz="1900" b="1" i="1" dirty="0"/>
              <a:t> de </a:t>
            </a:r>
            <a:r>
              <a:rPr lang="en-US" sz="1900" b="1" i="1" dirty="0" err="1"/>
              <a:t>transporte</a:t>
            </a:r>
            <a:r>
              <a:rPr lang="en-US" sz="1900" b="1" i="1" dirty="0"/>
              <a:t> del </a:t>
            </a:r>
            <a:r>
              <a:rPr lang="en-US" sz="1900" b="1" i="1" dirty="0" err="1"/>
              <a:t>medio</a:t>
            </a:r>
            <a:r>
              <a:rPr lang="en-US" sz="1900" b="1" i="1" dirty="0"/>
              <a:t>. Se describe </a:t>
            </a:r>
            <a:r>
              <a:rPr lang="en-US" sz="1900" b="1" i="1" dirty="0" err="1"/>
              <a:t>su</a:t>
            </a:r>
            <a:r>
              <a:rPr lang="en-US" sz="1900" b="1" i="1" dirty="0"/>
              <a:t>:</a:t>
            </a:r>
            <a:endParaRPr lang="es-ES" sz="1900" b="1" i="1" dirty="0"/>
          </a:p>
          <a:p>
            <a:endParaRPr lang="es-ES" sz="18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s-ES" sz="1900" b="1" dirty="0">
                <a:solidFill>
                  <a:schemeClr val="bg1"/>
                </a:solidFill>
              </a:rPr>
              <a:t>Granulometría.</a:t>
            </a:r>
            <a:endParaRPr lang="es-ES" sz="19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s-ES" sz="1900" b="1" dirty="0">
                <a:solidFill>
                  <a:schemeClr val="bg1"/>
                </a:solidFill>
              </a:rPr>
              <a:t>Textura: </a:t>
            </a:r>
            <a:r>
              <a:rPr lang="es-ES" sz="1800" dirty="0">
                <a:solidFill>
                  <a:schemeClr val="bg1"/>
                </a:solidFill>
              </a:rPr>
              <a:t>Selección, forma, redondeamiento, esfericidad, madurez textural.</a:t>
            </a:r>
            <a:endParaRPr lang="es-ES" sz="19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s-ES" sz="1900" b="1" dirty="0">
                <a:solidFill>
                  <a:schemeClr val="bg1"/>
                </a:solidFill>
              </a:rPr>
              <a:t>Composición:</a:t>
            </a:r>
            <a:endParaRPr lang="es-ES" sz="1900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s-ES" sz="1800" b="1" dirty="0">
                <a:solidFill>
                  <a:schemeClr val="bg1"/>
                </a:solidFill>
              </a:rPr>
              <a:t>Clastos:</a:t>
            </a:r>
            <a:r>
              <a:rPr lang="es-ES" sz="1800" dirty="0">
                <a:solidFill>
                  <a:schemeClr val="bg1"/>
                </a:solidFill>
              </a:rPr>
              <a:t> Tipo, porcentaje y color. Porcentajes de </a:t>
            </a:r>
            <a:r>
              <a:rPr lang="es-ES" sz="1800" dirty="0" err="1">
                <a:solidFill>
                  <a:schemeClr val="bg1"/>
                </a:solidFill>
              </a:rPr>
              <a:t>Qz</a:t>
            </a:r>
            <a:r>
              <a:rPr lang="es-ES" sz="1800" dirty="0">
                <a:solidFill>
                  <a:schemeClr val="bg1"/>
                </a:solidFill>
              </a:rPr>
              <a:t>, Fd y fragmentos líticos.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s-ES" sz="1800" b="1" dirty="0">
                <a:solidFill>
                  <a:schemeClr val="bg1"/>
                </a:solidFill>
              </a:rPr>
              <a:t>Matriz: </a:t>
            </a:r>
            <a:r>
              <a:rPr lang="es-ES" sz="1800" dirty="0">
                <a:solidFill>
                  <a:schemeClr val="bg1"/>
                </a:solidFill>
              </a:rPr>
              <a:t>Tipo, porcentaje y color.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s-ES" sz="1800" b="1" dirty="0">
                <a:solidFill>
                  <a:schemeClr val="bg1"/>
                </a:solidFill>
              </a:rPr>
              <a:t>Cemento: </a:t>
            </a:r>
            <a:r>
              <a:rPr lang="es-ES" sz="1800" dirty="0">
                <a:solidFill>
                  <a:schemeClr val="bg1"/>
                </a:solidFill>
              </a:rPr>
              <a:t>Tipo, porcentaje y color.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s-ES" sz="1800" b="1" dirty="0">
                <a:solidFill>
                  <a:schemeClr val="bg1"/>
                </a:solidFill>
              </a:rPr>
              <a:t>Madurez composicional.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s-ES" sz="1800" b="1" dirty="0">
                <a:solidFill>
                  <a:schemeClr val="bg1"/>
                </a:solidFill>
              </a:rPr>
              <a:t>Fósiles: </a:t>
            </a:r>
            <a:r>
              <a:rPr lang="es-ES" sz="1800" dirty="0">
                <a:solidFill>
                  <a:schemeClr val="bg1"/>
                </a:solidFill>
              </a:rPr>
              <a:t>Tipo y porcentaje.</a:t>
            </a:r>
            <a:endParaRPr lang="es-ES" sz="19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s-ES" sz="1900" b="1" dirty="0">
                <a:solidFill>
                  <a:schemeClr val="bg1"/>
                </a:solidFill>
              </a:rPr>
              <a:t>Estructuras Sedimentarias.</a:t>
            </a:r>
            <a:endParaRPr lang="es-ES" sz="1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s-ES" sz="1900" b="1" dirty="0">
                <a:solidFill>
                  <a:schemeClr val="bg1"/>
                </a:solidFill>
              </a:rPr>
              <a:t>Área de proveniencia y ambiente de deposición.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s-ES" sz="1900" b="1" dirty="0">
                <a:solidFill>
                  <a:schemeClr val="bg1"/>
                </a:solidFill>
              </a:rPr>
              <a:t>Nombre de la roca (ver diagramas de clasificación):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s-MX" sz="1800" dirty="0">
                <a:solidFill>
                  <a:schemeClr val="bg1"/>
                </a:solidFill>
              </a:rPr>
              <a:t>Si son Areniscas clasificar según tamaño y composición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s-MX" sz="1800" dirty="0">
                <a:solidFill>
                  <a:schemeClr val="bg1"/>
                </a:solidFill>
              </a:rPr>
              <a:t>Si son Conglomerados clasificar según diagrama y su relación con la matriz. </a:t>
            </a:r>
            <a:endParaRPr lang="es-ES" sz="1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</a:pPr>
            <a:r>
              <a:rPr lang="es-ES" sz="1900" b="1" dirty="0">
                <a:solidFill>
                  <a:schemeClr val="bg1"/>
                </a:solidFill>
              </a:rPr>
              <a:t>Esquema</a:t>
            </a:r>
            <a:endParaRPr lang="es-ES" sz="1800" dirty="0"/>
          </a:p>
          <a:p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5676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3C273AB-6CDF-4832-A7F7-6E9BABB13E64}"/>
              </a:ext>
            </a:extLst>
          </p:cNvPr>
          <p:cNvSpPr txBox="1">
            <a:spLocks/>
          </p:cNvSpPr>
          <p:nvPr/>
        </p:nvSpPr>
        <p:spPr>
          <a:xfrm>
            <a:off x="4136118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CLÁSTICAS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AC6ADCD-293B-4241-8016-F9A9CE43DF9D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Clasificación de rocas sedimentarias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BC03EA99-012F-4135-8999-B5797988817A}"/>
              </a:ext>
            </a:extLst>
          </p:cNvPr>
          <p:cNvSpPr txBox="1">
            <a:spLocks/>
          </p:cNvSpPr>
          <p:nvPr/>
        </p:nvSpPr>
        <p:spPr>
          <a:xfrm>
            <a:off x="517276" y="2218220"/>
            <a:ext cx="7739628" cy="720081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b="1" dirty="0"/>
              <a:t>Areniscas y </a:t>
            </a:r>
            <a:r>
              <a:rPr lang="es-CL" b="1" dirty="0" err="1"/>
              <a:t>Wackas</a:t>
            </a:r>
            <a:r>
              <a:rPr lang="es-CL" b="1" dirty="0"/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L" sz="2000" dirty="0" err="1"/>
              <a:t>Wackas</a:t>
            </a:r>
            <a:r>
              <a:rPr lang="es-CL" sz="2000" dirty="0"/>
              <a:t> poseen &gt;15% matriz de arcilla y limo y areniscas &lt;15%.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L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0A0D7CB-273E-48DA-B47F-DBB8BB2FB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76" y="3016868"/>
            <a:ext cx="5843921" cy="370138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BE4F8DE-5155-4A5C-934B-71608443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01" y="3016868"/>
            <a:ext cx="5195423" cy="370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4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3C273AB-6CDF-4832-A7F7-6E9BABB13E64}"/>
              </a:ext>
            </a:extLst>
          </p:cNvPr>
          <p:cNvSpPr txBox="1">
            <a:spLocks/>
          </p:cNvSpPr>
          <p:nvPr/>
        </p:nvSpPr>
        <p:spPr>
          <a:xfrm>
            <a:off x="4136118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CLÁSTICAS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AC6ADCD-293B-4241-8016-F9A9CE43DF9D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Clasificación de rocas sedimentarias</a:t>
            </a:r>
          </a:p>
        </p:txBody>
      </p:sp>
      <p:pic>
        <p:nvPicPr>
          <p:cNvPr id="6" name="Picture 12" descr="https://www2.imperial.ac.uk/earthscienceandengineering/rocklibrary/shared/hs_60-4_1.jpg">
            <a:extLst>
              <a:ext uri="{FF2B5EF4-FFF2-40B4-BE49-F238E27FC236}">
                <a16:creationId xmlns:a16="http://schemas.microsoft.com/office/drawing/2014/main" xmlns="" id="{5A695BC0-8EFA-4FBA-9C4C-FD849EDA9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1"/>
          <a:stretch/>
        </p:blipFill>
        <p:spPr bwMode="auto">
          <a:xfrm>
            <a:off x="2648946" y="4901038"/>
            <a:ext cx="2636729" cy="180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ages.wisegeek.com/sandstone.jpg">
            <a:extLst>
              <a:ext uri="{FF2B5EF4-FFF2-40B4-BE49-F238E27FC236}">
                <a16:creationId xmlns:a16="http://schemas.microsoft.com/office/drawing/2014/main" xmlns="" id="{99F6D1FA-F54D-404B-85A6-F55A73286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7258" r="3988" b="6813"/>
          <a:stretch/>
        </p:blipFill>
        <p:spPr bwMode="auto">
          <a:xfrm>
            <a:off x="2664448" y="2508915"/>
            <a:ext cx="2748597" cy="183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lh4.ggpht.com/-xpOfvYqnXSw/UDuHgImA-OI/AAAAAAAABvk/Vfs0hy8Gj9Y/s720/00184%252520IMG_6158.jpg">
            <a:extLst>
              <a:ext uri="{FF2B5EF4-FFF2-40B4-BE49-F238E27FC236}">
                <a16:creationId xmlns:a16="http://schemas.microsoft.com/office/drawing/2014/main" xmlns="" id="{DD1EFC77-DF83-4740-83E2-4B5B2EF6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08" y="2474069"/>
            <a:ext cx="2486619" cy="190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3A828DEE-1DDF-4DFA-9BDF-A2AE06BCE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062" y="2179940"/>
            <a:ext cx="2137982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 err="1">
                <a:solidFill>
                  <a:schemeClr val="accent2"/>
                </a:solidFill>
                <a:latin typeface="+mj-lt"/>
              </a:rPr>
              <a:t>Cuarzoarenita</a:t>
            </a:r>
            <a:endParaRPr lang="es-E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FF8811B3-A83B-4CBE-B52D-5CE34BB0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787" y="2140160"/>
            <a:ext cx="2132260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+mj-lt"/>
              </a:rPr>
              <a:t>Arcosa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3122534A-86F8-4D4A-9007-C853DE6E9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821" y="4563442"/>
            <a:ext cx="2137982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+mj-lt"/>
              </a:rPr>
              <a:t>Grauvaca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7960CE57-2FD3-4A44-A5FA-99B57B51B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709" y="4628655"/>
            <a:ext cx="2137982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 err="1">
                <a:solidFill>
                  <a:schemeClr val="accent2"/>
                </a:solidFill>
                <a:latin typeface="+mj-lt"/>
              </a:rPr>
              <a:t>Fangolita</a:t>
            </a:r>
            <a:endParaRPr lang="es-E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12 CuadroTexto">
            <a:extLst>
              <a:ext uri="{FF2B5EF4-FFF2-40B4-BE49-F238E27FC236}">
                <a16:creationId xmlns:a16="http://schemas.microsoft.com/office/drawing/2014/main" xmlns="" id="{6F729B67-5AD9-48F2-87F2-8ABD7BC30C56}"/>
              </a:ext>
            </a:extLst>
          </p:cNvPr>
          <p:cNvSpPr txBox="1"/>
          <p:nvPr/>
        </p:nvSpPr>
        <p:spPr>
          <a:xfrm rot="16200000">
            <a:off x="6269755" y="6121244"/>
            <a:ext cx="717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3 cm</a:t>
            </a:r>
          </a:p>
        </p:txBody>
      </p:sp>
      <p:cxnSp>
        <p:nvCxnSpPr>
          <p:cNvPr id="16" name="13 Conector recto">
            <a:extLst>
              <a:ext uri="{FF2B5EF4-FFF2-40B4-BE49-F238E27FC236}">
                <a16:creationId xmlns:a16="http://schemas.microsoft.com/office/drawing/2014/main" xmlns="" id="{A6CE59BC-C648-42CC-8FD9-94C8D13A09F1}"/>
              </a:ext>
            </a:extLst>
          </p:cNvPr>
          <p:cNvCxnSpPr>
            <a:cxnSpLocks/>
          </p:cNvCxnSpPr>
          <p:nvPr/>
        </p:nvCxnSpPr>
        <p:spPr>
          <a:xfrm>
            <a:off x="2735127" y="3571069"/>
            <a:ext cx="0" cy="6431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4 CuadroTexto">
            <a:extLst>
              <a:ext uri="{FF2B5EF4-FFF2-40B4-BE49-F238E27FC236}">
                <a16:creationId xmlns:a16="http://schemas.microsoft.com/office/drawing/2014/main" xmlns="" id="{EB679D8F-DA8A-4DFA-8825-DD3DAE9FFD84}"/>
              </a:ext>
            </a:extLst>
          </p:cNvPr>
          <p:cNvSpPr txBox="1"/>
          <p:nvPr/>
        </p:nvSpPr>
        <p:spPr>
          <a:xfrm rot="16200000">
            <a:off x="2162842" y="3723347"/>
            <a:ext cx="64310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/>
              <a:t>4 cm</a:t>
            </a:r>
          </a:p>
        </p:txBody>
      </p:sp>
      <p:cxnSp>
        <p:nvCxnSpPr>
          <p:cNvPr id="18" name="18 Conector recto">
            <a:extLst>
              <a:ext uri="{FF2B5EF4-FFF2-40B4-BE49-F238E27FC236}">
                <a16:creationId xmlns:a16="http://schemas.microsoft.com/office/drawing/2014/main" xmlns="" id="{0ED0ABB4-E04A-40B3-8605-612900FE7236}"/>
              </a:ext>
            </a:extLst>
          </p:cNvPr>
          <p:cNvCxnSpPr>
            <a:cxnSpLocks/>
          </p:cNvCxnSpPr>
          <p:nvPr/>
        </p:nvCxnSpPr>
        <p:spPr>
          <a:xfrm flipH="1">
            <a:off x="7103386" y="3831280"/>
            <a:ext cx="2219" cy="5086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9 CuadroTexto">
            <a:extLst>
              <a:ext uri="{FF2B5EF4-FFF2-40B4-BE49-F238E27FC236}">
                <a16:creationId xmlns:a16="http://schemas.microsoft.com/office/drawing/2014/main" xmlns="" id="{EC5B7C8F-3021-41BB-B185-A7822F4343FD}"/>
              </a:ext>
            </a:extLst>
          </p:cNvPr>
          <p:cNvSpPr txBox="1"/>
          <p:nvPr/>
        </p:nvSpPr>
        <p:spPr>
          <a:xfrm rot="16200000">
            <a:off x="6442482" y="3891082"/>
            <a:ext cx="65102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/>
              <a:t>3 cm</a:t>
            </a:r>
          </a:p>
        </p:txBody>
      </p:sp>
      <p:pic>
        <p:nvPicPr>
          <p:cNvPr id="22" name="Picture 10" descr="http://lh3.ggpht.com/-kUw1gDBIp4c/USJyn8I5WsI/AAAAAAAAFuQ/RDZwovsmijo/s720/00565%252520IMG_8157%252520oil%252520shale%25252010%252520cm.gif">
            <a:extLst>
              <a:ext uri="{FF2B5EF4-FFF2-40B4-BE49-F238E27FC236}">
                <a16:creationId xmlns:a16="http://schemas.microsoft.com/office/drawing/2014/main" xmlns="" id="{64A887CC-DBB2-47F2-B0E5-854B0F76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24" y="4961399"/>
            <a:ext cx="2541753" cy="16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23 Conector recto">
            <a:extLst>
              <a:ext uri="{FF2B5EF4-FFF2-40B4-BE49-F238E27FC236}">
                <a16:creationId xmlns:a16="http://schemas.microsoft.com/office/drawing/2014/main" xmlns="" id="{73225C5E-A32D-448B-9300-A3787272336D}"/>
              </a:ext>
            </a:extLst>
          </p:cNvPr>
          <p:cNvCxnSpPr>
            <a:cxnSpLocks/>
          </p:cNvCxnSpPr>
          <p:nvPr/>
        </p:nvCxnSpPr>
        <p:spPr>
          <a:xfrm flipV="1">
            <a:off x="2754190" y="5751699"/>
            <a:ext cx="0" cy="8974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4 CuadroTexto">
            <a:extLst>
              <a:ext uri="{FF2B5EF4-FFF2-40B4-BE49-F238E27FC236}">
                <a16:creationId xmlns:a16="http://schemas.microsoft.com/office/drawing/2014/main" xmlns="" id="{C28AC27C-FEBD-48B4-AC3A-54468427A550}"/>
              </a:ext>
            </a:extLst>
          </p:cNvPr>
          <p:cNvSpPr txBox="1"/>
          <p:nvPr/>
        </p:nvSpPr>
        <p:spPr>
          <a:xfrm rot="16200000">
            <a:off x="2008363" y="6015747"/>
            <a:ext cx="89742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dirty="0"/>
              <a:t>5 cm</a:t>
            </a:r>
          </a:p>
        </p:txBody>
      </p:sp>
      <p:cxnSp>
        <p:nvCxnSpPr>
          <p:cNvPr id="30" name="11 Conector recto">
            <a:extLst>
              <a:ext uri="{FF2B5EF4-FFF2-40B4-BE49-F238E27FC236}">
                <a16:creationId xmlns:a16="http://schemas.microsoft.com/office/drawing/2014/main" xmlns="" id="{C648CE2F-7046-4E2B-A5D8-D7A548F6CCEA}"/>
              </a:ext>
            </a:extLst>
          </p:cNvPr>
          <p:cNvCxnSpPr>
            <a:cxnSpLocks/>
          </p:cNvCxnSpPr>
          <p:nvPr/>
        </p:nvCxnSpPr>
        <p:spPr>
          <a:xfrm flipV="1">
            <a:off x="7005917" y="5848295"/>
            <a:ext cx="0" cy="7189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23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ángulo 75">
            <a:extLst>
              <a:ext uri="{FF2B5EF4-FFF2-40B4-BE49-F238E27FC236}">
                <a16:creationId xmlns:a16="http://schemas.microsoft.com/office/drawing/2014/main" xmlns="" id="{74A10E8E-31DC-489D-A9C6-97269EA054C6}"/>
              </a:ext>
            </a:extLst>
          </p:cNvPr>
          <p:cNvSpPr/>
          <p:nvPr/>
        </p:nvSpPr>
        <p:spPr>
          <a:xfrm>
            <a:off x="399483" y="3028734"/>
            <a:ext cx="7266633" cy="2705267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F1048A0-FA97-4E37-86DB-1C22A2F42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46" y="2118723"/>
            <a:ext cx="5327103" cy="513090"/>
          </a:xfrm>
          <a:solidFill>
            <a:schemeClr val="accent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b="1" dirty="0"/>
              <a:t>Conglomerados y Brechas (Ruditas)</a:t>
            </a:r>
            <a:endParaRPr lang="es-CL" sz="2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3C273AB-6CDF-4832-A7F7-6E9BABB13E64}"/>
              </a:ext>
            </a:extLst>
          </p:cNvPr>
          <p:cNvSpPr txBox="1">
            <a:spLocks/>
          </p:cNvSpPr>
          <p:nvPr/>
        </p:nvSpPr>
        <p:spPr>
          <a:xfrm>
            <a:off x="4136118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CLÁSTICAS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AC6ADCD-293B-4241-8016-F9A9CE43DF9D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Clasificación de rocas sedimentarias</a:t>
            </a:r>
          </a:p>
        </p:txBody>
      </p:sp>
      <p:pic>
        <p:nvPicPr>
          <p:cNvPr id="35" name="Picture 2" descr="http://lh4.ggpht.com/-kn09_kuxUws/UC0J8CQCAQI/AAAAAAAABk8/SLDJ0P430-U/s720/00142%2525206957%2525209%252520cm.jpg">
            <a:extLst>
              <a:ext uri="{FF2B5EF4-FFF2-40B4-BE49-F238E27FC236}">
                <a16:creationId xmlns:a16="http://schemas.microsoft.com/office/drawing/2014/main" xmlns="" id="{BA682C0E-8EC4-47CA-A283-D1726659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71" y="2101624"/>
            <a:ext cx="3074250" cy="22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5 Grupo">
            <a:extLst>
              <a:ext uri="{FF2B5EF4-FFF2-40B4-BE49-F238E27FC236}">
                <a16:creationId xmlns:a16="http://schemas.microsoft.com/office/drawing/2014/main" xmlns="" id="{FDAFE580-AEEE-4877-BA7B-C8D9BC11F9FB}"/>
              </a:ext>
            </a:extLst>
          </p:cNvPr>
          <p:cNvGrpSpPr/>
          <p:nvPr/>
        </p:nvGrpSpPr>
        <p:grpSpPr>
          <a:xfrm>
            <a:off x="546025" y="3078394"/>
            <a:ext cx="7180186" cy="2509247"/>
            <a:chOff x="1086498" y="1351801"/>
            <a:chExt cx="7180186" cy="2509247"/>
          </a:xfrm>
        </p:grpSpPr>
        <p:sp>
          <p:nvSpPr>
            <p:cNvPr id="41" name="Rectangle 10">
              <a:extLst>
                <a:ext uri="{FF2B5EF4-FFF2-40B4-BE49-F238E27FC236}">
                  <a16:creationId xmlns:a16="http://schemas.microsoft.com/office/drawing/2014/main" xmlns="" id="{54807D1A-41B1-4260-BCB0-2DA1FC582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024" y="1849760"/>
              <a:ext cx="3478660" cy="1169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s-CL" altLang="es-ES" sz="1400" dirty="0">
                  <a:latin typeface="+mj-lt"/>
                  <a:ea typeface="Times New Roman" pitchFamily="18" charset="0"/>
                </a:rPr>
                <a:t>1) Conglomerado o brecha</a:t>
              </a:r>
              <a:r>
                <a:rPr lang="es-CL" altLang="es-ES" sz="1400" dirty="0">
                  <a:latin typeface="+mj-lt"/>
                  <a:cs typeface="Times New Roman" pitchFamily="18" charset="0"/>
                </a:rPr>
                <a:t>                                                              2) Conglomerado/brecha arenosa</a:t>
              </a:r>
              <a:endParaRPr lang="es-CL" altLang="es-ES" sz="1400" dirty="0">
                <a:latin typeface="+mj-lt"/>
              </a:endParaRPr>
            </a:p>
            <a:p>
              <a:pPr>
                <a:defRPr/>
              </a:pPr>
              <a:r>
                <a:rPr lang="es-CL" altLang="es-ES" sz="1400" dirty="0">
                  <a:latin typeface="+mj-lt"/>
                  <a:cs typeface="Times New Roman" pitchFamily="18" charset="0"/>
                </a:rPr>
                <a:t>3) Conglomerado/brecha fangosa                                                                                          4) Arenisca </a:t>
              </a:r>
              <a:r>
                <a:rPr lang="es-CL" altLang="es-ES" sz="1400" dirty="0" err="1">
                  <a:latin typeface="+mj-lt"/>
                  <a:cs typeface="Times New Roman" pitchFamily="18" charset="0"/>
                </a:rPr>
                <a:t>conglomerádica</a:t>
              </a:r>
              <a:endParaRPr lang="es-CL" altLang="es-ES" sz="1400" dirty="0">
                <a:latin typeface="+mj-lt"/>
              </a:endParaRPr>
            </a:p>
            <a:p>
              <a:pPr>
                <a:defRPr/>
              </a:pPr>
              <a:r>
                <a:rPr lang="es-CL" altLang="es-ES" sz="1400" dirty="0">
                  <a:latin typeface="+mj-lt"/>
                  <a:cs typeface="Times New Roman" pitchFamily="18" charset="0"/>
                </a:rPr>
                <a:t>5) </a:t>
              </a:r>
              <a:r>
                <a:rPr lang="es-CL" altLang="es-ES" sz="1400" dirty="0" err="1">
                  <a:latin typeface="+mj-lt"/>
                  <a:cs typeface="Times New Roman" pitchFamily="18" charset="0"/>
                </a:rPr>
                <a:t>Fangolita</a:t>
              </a:r>
              <a:r>
                <a:rPr lang="es-CL" altLang="es-ES" sz="1400" dirty="0">
                  <a:latin typeface="+mj-lt"/>
                  <a:cs typeface="Times New Roman" pitchFamily="18" charset="0"/>
                </a:rPr>
                <a:t> </a:t>
              </a:r>
              <a:r>
                <a:rPr lang="es-CL" altLang="es-ES" sz="1400" dirty="0" err="1">
                  <a:latin typeface="+mj-lt"/>
                  <a:cs typeface="Times New Roman" pitchFamily="18" charset="0"/>
                </a:rPr>
                <a:t>conglomerádica</a:t>
              </a:r>
              <a:endParaRPr lang="es-CL" altLang="es-ES" sz="1400" dirty="0">
                <a:latin typeface="+mj-lt"/>
              </a:endParaRPr>
            </a:p>
          </p:txBody>
        </p:sp>
        <p:grpSp>
          <p:nvGrpSpPr>
            <p:cNvPr id="42" name="4 Grupo">
              <a:extLst>
                <a:ext uri="{FF2B5EF4-FFF2-40B4-BE49-F238E27FC236}">
                  <a16:creationId xmlns:a16="http://schemas.microsoft.com/office/drawing/2014/main" xmlns="" id="{BFCF4975-1288-4B48-B9B5-B33B19F0E371}"/>
                </a:ext>
              </a:extLst>
            </p:cNvPr>
            <p:cNvGrpSpPr/>
            <p:nvPr/>
          </p:nvGrpSpPr>
          <p:grpSpPr>
            <a:xfrm>
              <a:off x="1086498" y="1351801"/>
              <a:ext cx="4133574" cy="2509247"/>
              <a:chOff x="1086498" y="1351801"/>
              <a:chExt cx="4133574" cy="2509247"/>
            </a:xfrm>
          </p:grpSpPr>
          <p:sp>
            <p:nvSpPr>
              <p:cNvPr id="43" name="65 CuadroTexto">
                <a:extLst>
                  <a:ext uri="{FF2B5EF4-FFF2-40B4-BE49-F238E27FC236}">
                    <a16:creationId xmlns:a16="http://schemas.microsoft.com/office/drawing/2014/main" xmlns="" id="{EF1A5814-FB56-4709-90E9-5D0685528AD1}"/>
                  </a:ext>
                </a:extLst>
              </p:cNvPr>
              <p:cNvSpPr txBox="1"/>
              <p:nvPr/>
            </p:nvSpPr>
            <p:spPr>
              <a:xfrm>
                <a:off x="1086498" y="3584049"/>
                <a:ext cx="703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/>
                  <a:t>Arena</a:t>
                </a:r>
              </a:p>
            </p:txBody>
          </p:sp>
          <p:grpSp>
            <p:nvGrpSpPr>
              <p:cNvPr id="44" name="2 Grupo">
                <a:extLst>
                  <a:ext uri="{FF2B5EF4-FFF2-40B4-BE49-F238E27FC236}">
                    <a16:creationId xmlns:a16="http://schemas.microsoft.com/office/drawing/2014/main" xmlns="" id="{05E6B554-046F-4A4F-88E2-3E1D1A326874}"/>
                  </a:ext>
                </a:extLst>
              </p:cNvPr>
              <p:cNvGrpSpPr/>
              <p:nvPr/>
            </p:nvGrpSpPr>
            <p:grpSpPr>
              <a:xfrm>
                <a:off x="1403648" y="1351801"/>
                <a:ext cx="3816424" cy="2509247"/>
                <a:chOff x="1403648" y="1351801"/>
                <a:chExt cx="3816424" cy="2509247"/>
              </a:xfrm>
            </p:grpSpPr>
            <p:grpSp>
              <p:nvGrpSpPr>
                <p:cNvPr id="45" name="21 Grupo">
                  <a:extLst>
                    <a:ext uri="{FF2B5EF4-FFF2-40B4-BE49-F238E27FC236}">
                      <a16:creationId xmlns:a16="http://schemas.microsoft.com/office/drawing/2014/main" xmlns="" id="{9E7D2B4F-C1CB-41B1-A444-8211DB43400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18056" y="1633749"/>
                  <a:ext cx="2333774" cy="2042053"/>
                  <a:chOff x="1221971" y="1772816"/>
                  <a:chExt cx="3456384" cy="3024336"/>
                </a:xfrm>
              </p:grpSpPr>
              <p:grpSp>
                <p:nvGrpSpPr>
                  <p:cNvPr id="50" name="8 Grupo">
                    <a:extLst>
                      <a:ext uri="{FF2B5EF4-FFF2-40B4-BE49-F238E27FC236}">
                        <a16:creationId xmlns:a16="http://schemas.microsoft.com/office/drawing/2014/main" xmlns="" id="{D9B2E082-D6A6-4ED0-8B9B-872437B32219}"/>
                      </a:ext>
                    </a:extLst>
                  </p:cNvPr>
                  <p:cNvGrpSpPr/>
                  <p:nvPr/>
                </p:nvGrpSpPr>
                <p:grpSpPr>
                  <a:xfrm>
                    <a:off x="1221971" y="1772816"/>
                    <a:ext cx="3456384" cy="3024336"/>
                    <a:chOff x="1547664" y="1700808"/>
                    <a:chExt cx="3456384" cy="3024336"/>
                  </a:xfrm>
                </p:grpSpPr>
                <p:sp>
                  <p:nvSpPr>
                    <p:cNvPr id="56" name="1 Triángulo isósceles">
                      <a:extLst>
                        <a:ext uri="{FF2B5EF4-FFF2-40B4-BE49-F238E27FC236}">
                          <a16:creationId xmlns:a16="http://schemas.microsoft.com/office/drawing/2014/main" xmlns="" id="{5F4E074E-F781-4692-8B52-77D42B20B3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7664" y="1700808"/>
                      <a:ext cx="3456384" cy="3024336"/>
                    </a:xfrm>
                    <a:prstGeom prst="triangle">
                      <a:avLst/>
                    </a:prstGeom>
                    <a:noFill/>
                    <a:ln w="508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cxnSp>
                  <p:nvCxnSpPr>
                    <p:cNvPr id="57" name="3 Conector recto">
                      <a:extLst>
                        <a:ext uri="{FF2B5EF4-FFF2-40B4-BE49-F238E27FC236}">
                          <a16:creationId xmlns:a16="http://schemas.microsoft.com/office/drawing/2014/main" xmlns="" id="{4709D1F1-77B5-434D-9E69-87D365F54A9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18118" y="3567219"/>
                      <a:ext cx="2132680" cy="5797"/>
                    </a:xfrm>
                    <a:prstGeom prst="line">
                      <a:avLst/>
                    </a:prstGeom>
                    <a:ln w="508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9 Conector recto">
                      <a:extLst>
                        <a:ext uri="{FF2B5EF4-FFF2-40B4-BE49-F238E27FC236}">
                          <a16:creationId xmlns:a16="http://schemas.microsoft.com/office/drawing/2014/main" xmlns="" id="{C7880BEA-89C6-46BD-B873-198B55824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848219" y="4163037"/>
                      <a:ext cx="2855274" cy="1"/>
                    </a:xfrm>
                    <a:prstGeom prst="line">
                      <a:avLst/>
                    </a:prstGeom>
                    <a:ln w="508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11 Conector recto">
                      <a:extLst>
                        <a:ext uri="{FF2B5EF4-FFF2-40B4-BE49-F238E27FC236}">
                          <a16:creationId xmlns:a16="http://schemas.microsoft.com/office/drawing/2014/main" xmlns="" id="{8FE6E57D-766A-4DB6-A2C3-997AD95F068B}"/>
                        </a:ext>
                      </a:extLst>
                    </p:cNvPr>
                    <p:cNvCxnSpPr>
                      <a:stCxn id="56" idx="3"/>
                    </p:cNvCxnSpPr>
                    <p:nvPr/>
                  </p:nvCxnSpPr>
                  <p:spPr>
                    <a:xfrm flipV="1">
                      <a:off x="3275856" y="3573016"/>
                      <a:ext cx="8586" cy="1152128"/>
                    </a:xfrm>
                    <a:prstGeom prst="line">
                      <a:avLst/>
                    </a:prstGeom>
                    <a:ln w="5080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1" name="18 CuadroTexto">
                    <a:extLst>
                      <a:ext uri="{FF2B5EF4-FFF2-40B4-BE49-F238E27FC236}">
                        <a16:creationId xmlns:a16="http://schemas.microsoft.com/office/drawing/2014/main" xmlns="" id="{576D814C-C84A-460E-AB0C-4A298990CC4C}"/>
                      </a:ext>
                    </a:extLst>
                  </p:cNvPr>
                  <p:cNvSpPr txBox="1"/>
                  <p:nvPr/>
                </p:nvSpPr>
                <p:spPr>
                  <a:xfrm>
                    <a:off x="2791511" y="2842833"/>
                    <a:ext cx="371178" cy="501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600" dirty="0"/>
                      <a:t>1</a:t>
                    </a:r>
                  </a:p>
                </p:txBody>
              </p:sp>
              <p:sp>
                <p:nvSpPr>
                  <p:cNvPr id="52" name="23 CuadroTexto">
                    <a:extLst>
                      <a:ext uri="{FF2B5EF4-FFF2-40B4-BE49-F238E27FC236}">
                        <a16:creationId xmlns:a16="http://schemas.microsoft.com/office/drawing/2014/main" xmlns="" id="{8C11CEF0-4491-4F4D-A6A9-B63C42A74D18}"/>
                      </a:ext>
                    </a:extLst>
                  </p:cNvPr>
                  <p:cNvSpPr txBox="1"/>
                  <p:nvPr/>
                </p:nvSpPr>
                <p:spPr>
                  <a:xfrm>
                    <a:off x="3516939" y="4293096"/>
                    <a:ext cx="371178" cy="501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600" dirty="0"/>
                      <a:t>5</a:t>
                    </a:r>
                  </a:p>
                </p:txBody>
              </p:sp>
              <p:sp>
                <p:nvSpPr>
                  <p:cNvPr id="53" name="24 CuadroTexto">
                    <a:extLst>
                      <a:ext uri="{FF2B5EF4-FFF2-40B4-BE49-F238E27FC236}">
                        <a16:creationId xmlns:a16="http://schemas.microsoft.com/office/drawing/2014/main" xmlns="" id="{25F27153-4B4A-46E4-ACD1-0E67718A0D73}"/>
                      </a:ext>
                    </a:extLst>
                  </p:cNvPr>
                  <p:cNvSpPr txBox="1"/>
                  <p:nvPr/>
                </p:nvSpPr>
                <p:spPr>
                  <a:xfrm>
                    <a:off x="2130543" y="3717031"/>
                    <a:ext cx="371178" cy="501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600" dirty="0"/>
                      <a:t>2</a:t>
                    </a:r>
                  </a:p>
                </p:txBody>
              </p:sp>
              <p:sp>
                <p:nvSpPr>
                  <p:cNvPr id="54" name="25 CuadroTexto">
                    <a:extLst>
                      <a:ext uri="{FF2B5EF4-FFF2-40B4-BE49-F238E27FC236}">
                        <a16:creationId xmlns:a16="http://schemas.microsoft.com/office/drawing/2014/main" xmlns="" id="{C6499DFE-A343-408F-8A99-BEDE4F441D59}"/>
                      </a:ext>
                    </a:extLst>
                  </p:cNvPr>
                  <p:cNvSpPr txBox="1"/>
                  <p:nvPr/>
                </p:nvSpPr>
                <p:spPr>
                  <a:xfrm>
                    <a:off x="2010147" y="4293096"/>
                    <a:ext cx="371178" cy="501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600" dirty="0"/>
                      <a:t>4</a:t>
                    </a:r>
                  </a:p>
                </p:txBody>
              </p:sp>
              <p:sp>
                <p:nvSpPr>
                  <p:cNvPr id="55" name="26 CuadroTexto">
                    <a:extLst>
                      <a:ext uri="{FF2B5EF4-FFF2-40B4-BE49-F238E27FC236}">
                        <a16:creationId xmlns:a16="http://schemas.microsoft.com/office/drawing/2014/main" xmlns="" id="{84FF6DF6-CE9A-42EC-A8F1-B661BA774A92}"/>
                      </a:ext>
                    </a:extLst>
                  </p:cNvPr>
                  <p:cNvSpPr txBox="1"/>
                  <p:nvPr/>
                </p:nvSpPr>
                <p:spPr>
                  <a:xfrm>
                    <a:off x="3378993" y="3713553"/>
                    <a:ext cx="371178" cy="501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600" dirty="0"/>
                      <a:t>3</a:t>
                    </a:r>
                  </a:p>
                </p:txBody>
              </p:sp>
            </p:grpSp>
            <p:sp>
              <p:nvSpPr>
                <p:cNvPr id="46" name="61 CuadroTexto">
                  <a:extLst>
                    <a:ext uri="{FF2B5EF4-FFF2-40B4-BE49-F238E27FC236}">
                      <a16:creationId xmlns:a16="http://schemas.microsoft.com/office/drawing/2014/main" xmlns="" id="{64109EA0-874C-469E-A76A-8D64F4ED0A08}"/>
                    </a:ext>
                  </a:extLst>
                </p:cNvPr>
                <p:cNvSpPr txBox="1"/>
                <p:nvPr/>
              </p:nvSpPr>
              <p:spPr>
                <a:xfrm>
                  <a:off x="1403648" y="3126306"/>
                  <a:ext cx="5539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dirty="0"/>
                    <a:t>20%</a:t>
                  </a:r>
                </a:p>
              </p:txBody>
            </p:sp>
            <p:sp>
              <p:nvSpPr>
                <p:cNvPr id="47" name="62 CuadroTexto">
                  <a:extLst>
                    <a:ext uri="{FF2B5EF4-FFF2-40B4-BE49-F238E27FC236}">
                      <a16:creationId xmlns:a16="http://schemas.microsoft.com/office/drawing/2014/main" xmlns="" id="{2E17DC67-51D2-4BBE-B036-0AB9F4F4AF4F}"/>
                    </a:ext>
                  </a:extLst>
                </p:cNvPr>
                <p:cNvSpPr txBox="1"/>
                <p:nvPr/>
              </p:nvSpPr>
              <p:spPr>
                <a:xfrm>
                  <a:off x="1575782" y="2755462"/>
                  <a:ext cx="55397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dirty="0"/>
                    <a:t>40%</a:t>
                  </a:r>
                </a:p>
              </p:txBody>
            </p:sp>
            <p:sp>
              <p:nvSpPr>
                <p:cNvPr id="48" name="64 CuadroTexto">
                  <a:extLst>
                    <a:ext uri="{FF2B5EF4-FFF2-40B4-BE49-F238E27FC236}">
                      <a16:creationId xmlns:a16="http://schemas.microsoft.com/office/drawing/2014/main" xmlns="" id="{D76BAF8C-4693-48EF-844A-687EC7C89837}"/>
                    </a:ext>
                  </a:extLst>
                </p:cNvPr>
                <p:cNvSpPr txBox="1"/>
                <p:nvPr/>
              </p:nvSpPr>
              <p:spPr>
                <a:xfrm>
                  <a:off x="2572290" y="1351801"/>
                  <a:ext cx="70356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/>
                    <a:t>Grava</a:t>
                  </a:r>
                </a:p>
              </p:txBody>
            </p:sp>
            <p:sp>
              <p:nvSpPr>
                <p:cNvPr id="49" name="66 CuadroTexto">
                  <a:extLst>
                    <a:ext uri="{FF2B5EF4-FFF2-40B4-BE49-F238E27FC236}">
                      <a16:creationId xmlns:a16="http://schemas.microsoft.com/office/drawing/2014/main" xmlns="" id="{8B4B3950-3185-4E7A-B6F2-33DA96A398AF}"/>
                    </a:ext>
                  </a:extLst>
                </p:cNvPr>
                <p:cNvSpPr txBox="1"/>
                <p:nvPr/>
              </p:nvSpPr>
              <p:spPr>
                <a:xfrm>
                  <a:off x="4051829" y="3584049"/>
                  <a:ext cx="116824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b="1" dirty="0"/>
                    <a:t>Limo/Arcilla</a:t>
                  </a:r>
                </a:p>
              </p:txBody>
            </p:sp>
          </p:grpSp>
        </p:grpSp>
      </p:grpSp>
      <p:pic>
        <p:nvPicPr>
          <p:cNvPr id="69" name="Picture 4" descr="http://flexiblelearning.auckland.ac.nz/rocks_minerals/rocks/images/breccia3.jpg">
            <a:extLst>
              <a:ext uri="{FF2B5EF4-FFF2-40B4-BE49-F238E27FC236}">
                <a16:creationId xmlns:a16="http://schemas.microsoft.com/office/drawing/2014/main" xmlns="" id="{AEF48221-8441-4485-B475-3CF1DBB2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364" y="4535072"/>
            <a:ext cx="2978968" cy="21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2">
            <a:extLst>
              <a:ext uri="{FF2B5EF4-FFF2-40B4-BE49-F238E27FC236}">
                <a16:creationId xmlns:a16="http://schemas.microsoft.com/office/drawing/2014/main" xmlns="" id="{282E592F-B8B3-44BD-84EC-3F6706BDA81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118128" y="2986452"/>
            <a:ext cx="1744478" cy="523220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+mj-lt"/>
              </a:rPr>
              <a:t>Conglomerado arenoso</a:t>
            </a:r>
          </a:p>
        </p:txBody>
      </p:sp>
      <p:sp>
        <p:nvSpPr>
          <p:cNvPr id="71" name="Rectangle 2">
            <a:extLst>
              <a:ext uri="{FF2B5EF4-FFF2-40B4-BE49-F238E27FC236}">
                <a16:creationId xmlns:a16="http://schemas.microsoft.com/office/drawing/2014/main" xmlns="" id="{8289D06B-F480-4881-9AF2-F8AA6C523CD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147424" y="5402759"/>
            <a:ext cx="1744598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+mj-lt"/>
              </a:rPr>
              <a:t>Brecha</a:t>
            </a:r>
          </a:p>
        </p:txBody>
      </p:sp>
      <p:cxnSp>
        <p:nvCxnSpPr>
          <p:cNvPr id="72" name="53 Conector recto">
            <a:extLst>
              <a:ext uri="{FF2B5EF4-FFF2-40B4-BE49-F238E27FC236}">
                <a16:creationId xmlns:a16="http://schemas.microsoft.com/office/drawing/2014/main" xmlns="" id="{E5C5E207-31EB-470C-A2AC-E4EB448056D9}"/>
              </a:ext>
            </a:extLst>
          </p:cNvPr>
          <p:cNvCxnSpPr/>
          <p:nvPr/>
        </p:nvCxnSpPr>
        <p:spPr>
          <a:xfrm rot="10800000">
            <a:off x="10550121" y="4219448"/>
            <a:ext cx="7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54 CuadroTexto">
            <a:extLst>
              <a:ext uri="{FF2B5EF4-FFF2-40B4-BE49-F238E27FC236}">
                <a16:creationId xmlns:a16="http://schemas.microsoft.com/office/drawing/2014/main" xmlns="" id="{6BF3B153-75A9-435B-9160-1461F435ACD8}"/>
              </a:ext>
            </a:extLst>
          </p:cNvPr>
          <p:cNvSpPr txBox="1"/>
          <p:nvPr/>
        </p:nvSpPr>
        <p:spPr>
          <a:xfrm>
            <a:off x="10804526" y="3952049"/>
            <a:ext cx="565889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100" b="1" dirty="0">
                <a:solidFill>
                  <a:schemeClr val="bg1"/>
                </a:solidFill>
              </a:rPr>
              <a:t>3 cm</a:t>
            </a:r>
          </a:p>
        </p:txBody>
      </p:sp>
      <p:cxnSp>
        <p:nvCxnSpPr>
          <p:cNvPr id="74" name="77 Conector recto">
            <a:extLst>
              <a:ext uri="{FF2B5EF4-FFF2-40B4-BE49-F238E27FC236}">
                <a16:creationId xmlns:a16="http://schemas.microsoft.com/office/drawing/2014/main" xmlns="" id="{204F723B-C736-49C9-80DE-DFA06A82DC41}"/>
              </a:ext>
            </a:extLst>
          </p:cNvPr>
          <p:cNvCxnSpPr/>
          <p:nvPr/>
        </p:nvCxnSpPr>
        <p:spPr>
          <a:xfrm rot="10800000">
            <a:off x="10452571" y="6559026"/>
            <a:ext cx="7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8 CuadroTexto">
            <a:extLst>
              <a:ext uri="{FF2B5EF4-FFF2-40B4-BE49-F238E27FC236}">
                <a16:creationId xmlns:a16="http://schemas.microsoft.com/office/drawing/2014/main" xmlns="" id="{9DB97F22-514D-4416-95CA-283E6F2B8620}"/>
              </a:ext>
            </a:extLst>
          </p:cNvPr>
          <p:cNvSpPr txBox="1"/>
          <p:nvPr/>
        </p:nvSpPr>
        <p:spPr>
          <a:xfrm>
            <a:off x="10762936" y="6298021"/>
            <a:ext cx="565889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100" b="1" dirty="0">
                <a:solidFill>
                  <a:schemeClr val="bg1"/>
                </a:solidFill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21613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3C273AB-6CDF-4832-A7F7-6E9BABB13E64}"/>
              </a:ext>
            </a:extLst>
          </p:cNvPr>
          <p:cNvSpPr txBox="1">
            <a:spLocks/>
          </p:cNvSpPr>
          <p:nvPr/>
        </p:nvSpPr>
        <p:spPr>
          <a:xfrm>
            <a:off x="3358196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QUÍMICAS Y BIOQUÍMICAS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AC6ADCD-293B-4241-8016-F9A9CE43DF9D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Clasificación de rocas sedimentarias</a:t>
            </a:r>
          </a:p>
        </p:txBody>
      </p:sp>
      <p:sp>
        <p:nvSpPr>
          <p:cNvPr id="6" name="3 Marcador de contenido">
            <a:extLst>
              <a:ext uri="{FF2B5EF4-FFF2-40B4-BE49-F238E27FC236}">
                <a16:creationId xmlns:a16="http://schemas.microsoft.com/office/drawing/2014/main" xmlns="" id="{D9DB82E9-C49B-482C-B6EF-31F3596F8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468" y="2496545"/>
            <a:ext cx="6472874" cy="3796212"/>
          </a:xfrm>
          <a:solidFill>
            <a:schemeClr val="accent1">
              <a:alpha val="90000"/>
            </a:schemeClr>
          </a:solidFill>
        </p:spPr>
        <p:txBody>
          <a:bodyPr>
            <a:norm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Textura:</a:t>
            </a:r>
            <a:r>
              <a:rPr lang="es-ES" sz="2000" dirty="0">
                <a:solidFill>
                  <a:schemeClr val="bg1"/>
                </a:solidFill>
              </a:rPr>
              <a:t> Cristalina</a:t>
            </a:r>
            <a:endParaRPr lang="es-ES" sz="2000" b="1" dirty="0">
              <a:solidFill>
                <a:schemeClr val="bg1"/>
              </a:solidFill>
            </a:endParaRPr>
          </a:p>
          <a:p>
            <a:r>
              <a:rPr lang="es-ES" sz="2000" b="1" dirty="0">
                <a:solidFill>
                  <a:schemeClr val="bg1"/>
                </a:solidFill>
              </a:rPr>
              <a:t>Composición:</a:t>
            </a:r>
          </a:p>
          <a:p>
            <a:pPr lvl="1"/>
            <a:r>
              <a:rPr lang="es-ES" sz="1800" dirty="0">
                <a:solidFill>
                  <a:schemeClr val="bg1"/>
                </a:solidFill>
              </a:rPr>
              <a:t>Carbonatos: calcita, dolomita, organismos calcáreos.</a:t>
            </a:r>
          </a:p>
          <a:p>
            <a:pPr lvl="1"/>
            <a:r>
              <a:rPr lang="es-ES" sz="1800" dirty="0">
                <a:solidFill>
                  <a:schemeClr val="bg1"/>
                </a:solidFill>
              </a:rPr>
              <a:t>Sulfatos: yeso, anhidrita.</a:t>
            </a:r>
          </a:p>
          <a:p>
            <a:pPr lvl="1"/>
            <a:r>
              <a:rPr lang="es-ES" sz="1800" dirty="0">
                <a:solidFill>
                  <a:schemeClr val="bg1"/>
                </a:solidFill>
              </a:rPr>
              <a:t>Haluros: halita, </a:t>
            </a:r>
            <a:r>
              <a:rPr lang="es-ES" sz="1800" dirty="0" err="1">
                <a:solidFill>
                  <a:schemeClr val="bg1"/>
                </a:solidFill>
              </a:rPr>
              <a:t>silvita</a:t>
            </a:r>
            <a:r>
              <a:rPr lang="es-ES" sz="1800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s-ES" sz="1800" dirty="0">
                <a:solidFill>
                  <a:schemeClr val="bg1"/>
                </a:solidFill>
              </a:rPr>
              <a:t>Sílice: </a:t>
            </a:r>
            <a:r>
              <a:rPr lang="es-ES" sz="1800" dirty="0" err="1">
                <a:solidFill>
                  <a:schemeClr val="bg1"/>
                </a:solidFill>
              </a:rPr>
              <a:t>microcuarzo</a:t>
            </a:r>
            <a:r>
              <a:rPr lang="es-ES" sz="1800" dirty="0">
                <a:solidFill>
                  <a:schemeClr val="bg1"/>
                </a:solidFill>
              </a:rPr>
              <a:t>, calcedonia, ópalo, jaspe.</a:t>
            </a:r>
          </a:p>
          <a:p>
            <a:pPr lvl="1"/>
            <a:r>
              <a:rPr lang="es-ES" sz="1800" dirty="0">
                <a:solidFill>
                  <a:schemeClr val="bg1"/>
                </a:solidFill>
              </a:rPr>
              <a:t>Otros: bórax, soda, fosfatos, carbones (lignito, hulla).</a:t>
            </a:r>
            <a:endParaRPr lang="es-ES" b="1" dirty="0">
              <a:solidFill>
                <a:schemeClr val="bg1"/>
              </a:solidFill>
            </a:endParaRPr>
          </a:p>
          <a:p>
            <a:r>
              <a:rPr lang="es-ES" sz="2000" b="1" dirty="0">
                <a:solidFill>
                  <a:schemeClr val="bg1"/>
                </a:solidFill>
              </a:rPr>
              <a:t>Ambiente de formación</a:t>
            </a:r>
          </a:p>
          <a:p>
            <a:r>
              <a:rPr lang="es-ES" sz="2000" b="1" dirty="0">
                <a:solidFill>
                  <a:schemeClr val="bg1"/>
                </a:solidFill>
              </a:rPr>
              <a:t>Nombre de la Roca </a:t>
            </a:r>
          </a:p>
          <a:p>
            <a:r>
              <a:rPr lang="es-ES" sz="2000" b="1" dirty="0">
                <a:solidFill>
                  <a:schemeClr val="bg1"/>
                </a:solidFill>
              </a:rPr>
              <a:t>Esquema</a:t>
            </a:r>
          </a:p>
          <a:p>
            <a:endParaRPr lang="es-ES" sz="1800" dirty="0"/>
          </a:p>
        </p:txBody>
      </p:sp>
      <p:pic>
        <p:nvPicPr>
          <p:cNvPr id="7" name="Picture 6" descr="http://lh4.ggpht.com/-IPTimSNRGcY/UGsuug7CY9I/AAAAAAAACVo/m6AVer0clAo/s720/00269%2525202710%2525208%252520cm%252520stalactite%252520%252520Austria%252520Dolomites%252520travertine%252520limestone.jpg">
            <a:extLst>
              <a:ext uri="{FF2B5EF4-FFF2-40B4-BE49-F238E27FC236}">
                <a16:creationId xmlns:a16="http://schemas.microsoft.com/office/drawing/2014/main" xmlns="" id="{2AEA8984-8E74-4794-88C5-85362147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885" y="2318191"/>
            <a:ext cx="2123480" cy="19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A5E1BB47-59EE-46B1-B9EA-6E89CBF727F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698564" y="3160503"/>
            <a:ext cx="1422159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 err="1">
                <a:solidFill>
                  <a:schemeClr val="accent2"/>
                </a:solidFill>
                <a:latin typeface="+mj-lt"/>
              </a:rPr>
              <a:t>Travertino</a:t>
            </a:r>
            <a:endParaRPr lang="es-ES" sz="14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A82539B6-5C4E-4AA3-BE73-4842CCE22B4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630684" y="5531632"/>
            <a:ext cx="1422158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 err="1">
                <a:solidFill>
                  <a:schemeClr val="accent2"/>
                </a:solidFill>
                <a:latin typeface="+mj-lt"/>
              </a:rPr>
              <a:t>Chert</a:t>
            </a:r>
            <a:endParaRPr lang="es-ES" sz="14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10" name="Picture 8" descr="http://lh6.ggpht.com/-0sIibGNBxWw/UEoQIRHm6VI/AAAAAAAAB_M/2bnLw1PIyjY/s720/00233%252520IMG_6032%252520flint%252520chert.jpg">
            <a:extLst>
              <a:ext uri="{FF2B5EF4-FFF2-40B4-BE49-F238E27FC236}">
                <a16:creationId xmlns:a16="http://schemas.microsoft.com/office/drawing/2014/main" xmlns="" id="{6AD74A67-6872-4F1A-9E5F-62C45E1A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681" y="4708906"/>
            <a:ext cx="2269699" cy="182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8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3C273AB-6CDF-4832-A7F7-6E9BABB13E64}"/>
              </a:ext>
            </a:extLst>
          </p:cNvPr>
          <p:cNvSpPr txBox="1">
            <a:spLocks/>
          </p:cNvSpPr>
          <p:nvPr/>
        </p:nvSpPr>
        <p:spPr>
          <a:xfrm>
            <a:off x="3358196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QUÍMICAS Y BIOQUÍMICAS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AC6ADCD-293B-4241-8016-F9A9CE43DF9D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Clasificación de rocas sedimentarias</a:t>
            </a:r>
          </a:p>
        </p:txBody>
      </p:sp>
      <p:pic>
        <p:nvPicPr>
          <p:cNvPr id="11" name="Picture 4" descr="http://lh5.ggpht.com/-kRxLauorRFU/URz886zZE8I/AAAAAAAAFf0/BUTB-MrezkQ/s720/00569%252520IMG_8160%25252010%252520cm.jpg">
            <a:extLst>
              <a:ext uri="{FF2B5EF4-FFF2-40B4-BE49-F238E27FC236}">
                <a16:creationId xmlns:a16="http://schemas.microsoft.com/office/drawing/2014/main" xmlns="" id="{27332E42-66BE-4FE2-A596-C374BD48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84" y="4811818"/>
            <a:ext cx="1891390" cy="1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A474FAFE-748E-444A-B571-45808C8A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424" y="2199235"/>
            <a:ext cx="2001722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+mj-lt"/>
              </a:rPr>
              <a:t>Coquina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DF014A26-B1E4-41F1-8504-082F0CB2A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518" y="4485811"/>
            <a:ext cx="2001722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+mj-lt"/>
              </a:rPr>
              <a:t>Diatomita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79F5D36D-0C97-4413-92A1-CF1E5E1F7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6548" y="4590956"/>
            <a:ext cx="2001722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+mj-lt"/>
              </a:rPr>
              <a:t>Halita</a:t>
            </a:r>
          </a:p>
        </p:txBody>
      </p:sp>
      <p:sp>
        <p:nvSpPr>
          <p:cNvPr id="16" name="12 CuadroTexto">
            <a:extLst>
              <a:ext uri="{FF2B5EF4-FFF2-40B4-BE49-F238E27FC236}">
                <a16:creationId xmlns:a16="http://schemas.microsoft.com/office/drawing/2014/main" xmlns="" id="{7DCA93DF-A81B-4971-BD52-02D19286F4C3}"/>
              </a:ext>
            </a:extLst>
          </p:cNvPr>
          <p:cNvSpPr txBox="1"/>
          <p:nvPr/>
        </p:nvSpPr>
        <p:spPr>
          <a:xfrm rot="16200000">
            <a:off x="6273885" y="5959159"/>
            <a:ext cx="720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5 cm</a:t>
            </a:r>
          </a:p>
        </p:txBody>
      </p:sp>
      <p:pic>
        <p:nvPicPr>
          <p:cNvPr id="19" name="Picture 2" descr="http://lh5.ggpht.com/-RcB9EB8BRlo/UDuuj7oK1VI/AAAAAAAABwE/Pf7rtq2WliQ/s720/00183%252520IMG_6198%2525207%252520cm.jpg">
            <a:extLst>
              <a:ext uri="{FF2B5EF4-FFF2-40B4-BE49-F238E27FC236}">
                <a16:creationId xmlns:a16="http://schemas.microsoft.com/office/drawing/2014/main" xmlns="" id="{B6522280-48F3-4AA0-BFD4-FA01CCE88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16" y="2531979"/>
            <a:ext cx="2461361" cy="159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lh6.ggpht.com/-UXdV_nHcvHE/UGsul3jrUwI/AAAAAAAACUw/wuXHTMzHTV0/s720/00256%252520IMG_6169%252520limestone%252520Vasalemma%252520grainstone.jpg">
            <a:extLst>
              <a:ext uri="{FF2B5EF4-FFF2-40B4-BE49-F238E27FC236}">
                <a16:creationId xmlns:a16="http://schemas.microsoft.com/office/drawing/2014/main" xmlns="" id="{B5F12DC3-A593-4DDF-BBD2-0C6592C9F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1325">
            <a:off x="7321500" y="2285825"/>
            <a:ext cx="1647069" cy="17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25 Conector recto">
            <a:extLst>
              <a:ext uri="{FF2B5EF4-FFF2-40B4-BE49-F238E27FC236}">
                <a16:creationId xmlns:a16="http://schemas.microsoft.com/office/drawing/2014/main" xmlns="" id="{B6079845-897A-477B-83C5-AC5524A8D91D}"/>
              </a:ext>
            </a:extLst>
          </p:cNvPr>
          <p:cNvCxnSpPr>
            <a:cxnSpLocks/>
          </p:cNvCxnSpPr>
          <p:nvPr/>
        </p:nvCxnSpPr>
        <p:spPr>
          <a:xfrm flipH="1">
            <a:off x="8970238" y="3262279"/>
            <a:ext cx="1" cy="6008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Halita (sal gema)">
            <a:extLst>
              <a:ext uri="{FF2B5EF4-FFF2-40B4-BE49-F238E27FC236}">
                <a16:creationId xmlns:a16="http://schemas.microsoft.com/office/drawing/2014/main" xmlns="" id="{AF4D7A95-AD80-4D44-B1AD-EAD02A1D7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55" y="4926029"/>
            <a:ext cx="2467531" cy="163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6 CuadroTexto">
            <a:extLst>
              <a:ext uri="{FF2B5EF4-FFF2-40B4-BE49-F238E27FC236}">
                <a16:creationId xmlns:a16="http://schemas.microsoft.com/office/drawing/2014/main" xmlns="" id="{323CE034-02A7-454C-9F98-6333790270C7}"/>
              </a:ext>
            </a:extLst>
          </p:cNvPr>
          <p:cNvSpPr txBox="1"/>
          <p:nvPr/>
        </p:nvSpPr>
        <p:spPr>
          <a:xfrm rot="5400000">
            <a:off x="8941114" y="3426407"/>
            <a:ext cx="7116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dirty="0"/>
              <a:t>4 cm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xmlns="" id="{391D1E45-061B-4A22-B471-74D6714F6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745" y="2050445"/>
            <a:ext cx="2001722" cy="307777"/>
          </a:xfrm>
          <a:prstGeom prst="rect">
            <a:avLst/>
          </a:prstGeom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+mj-lt"/>
              </a:rPr>
              <a:t>Caliza cristalina</a:t>
            </a:r>
          </a:p>
        </p:txBody>
      </p:sp>
      <p:cxnSp>
        <p:nvCxnSpPr>
          <p:cNvPr id="15" name="11 Conector recto">
            <a:extLst>
              <a:ext uri="{FF2B5EF4-FFF2-40B4-BE49-F238E27FC236}">
                <a16:creationId xmlns:a16="http://schemas.microsoft.com/office/drawing/2014/main" xmlns="" id="{944F6A6C-EDBD-4016-A7B5-1B0F8C7C9629}"/>
              </a:ext>
            </a:extLst>
          </p:cNvPr>
          <p:cNvCxnSpPr>
            <a:cxnSpLocks/>
          </p:cNvCxnSpPr>
          <p:nvPr/>
        </p:nvCxnSpPr>
        <p:spPr>
          <a:xfrm flipV="1">
            <a:off x="6904844" y="5635832"/>
            <a:ext cx="0" cy="8380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3 Conector recto">
            <a:extLst>
              <a:ext uri="{FF2B5EF4-FFF2-40B4-BE49-F238E27FC236}">
                <a16:creationId xmlns:a16="http://schemas.microsoft.com/office/drawing/2014/main" xmlns="" id="{A7ED7911-34AB-4C19-B97A-6680D239EDE5}"/>
              </a:ext>
            </a:extLst>
          </p:cNvPr>
          <p:cNvCxnSpPr>
            <a:cxnSpLocks/>
          </p:cNvCxnSpPr>
          <p:nvPr/>
        </p:nvCxnSpPr>
        <p:spPr>
          <a:xfrm flipH="1">
            <a:off x="3146388" y="2586985"/>
            <a:ext cx="1" cy="6008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14 CuadroTexto">
            <a:extLst>
              <a:ext uri="{FF2B5EF4-FFF2-40B4-BE49-F238E27FC236}">
                <a16:creationId xmlns:a16="http://schemas.microsoft.com/office/drawing/2014/main" xmlns="" id="{D87E2045-1B76-41E2-902C-0BEB20F147E2}"/>
              </a:ext>
            </a:extLst>
          </p:cNvPr>
          <p:cNvSpPr txBox="1"/>
          <p:nvPr/>
        </p:nvSpPr>
        <p:spPr>
          <a:xfrm rot="16200000">
            <a:off x="2538199" y="2697025"/>
            <a:ext cx="68183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/>
              <a:t>2 cm</a:t>
            </a:r>
          </a:p>
        </p:txBody>
      </p:sp>
      <p:cxnSp>
        <p:nvCxnSpPr>
          <p:cNvPr id="31" name="23 Conector recto">
            <a:extLst>
              <a:ext uri="{FF2B5EF4-FFF2-40B4-BE49-F238E27FC236}">
                <a16:creationId xmlns:a16="http://schemas.microsoft.com/office/drawing/2014/main" xmlns="" id="{A4784BAB-E41F-4ABE-9DAE-3610A56FE416}"/>
              </a:ext>
            </a:extLst>
          </p:cNvPr>
          <p:cNvCxnSpPr>
            <a:cxnSpLocks/>
          </p:cNvCxnSpPr>
          <p:nvPr/>
        </p:nvCxnSpPr>
        <p:spPr>
          <a:xfrm flipV="1">
            <a:off x="3291752" y="5635832"/>
            <a:ext cx="0" cy="8380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24 CuadroTexto">
            <a:extLst>
              <a:ext uri="{FF2B5EF4-FFF2-40B4-BE49-F238E27FC236}">
                <a16:creationId xmlns:a16="http://schemas.microsoft.com/office/drawing/2014/main" xmlns="" id="{51256487-4CF3-4F26-B8FA-D9BBC31A581F}"/>
              </a:ext>
            </a:extLst>
          </p:cNvPr>
          <p:cNvSpPr txBox="1"/>
          <p:nvPr/>
        </p:nvSpPr>
        <p:spPr>
          <a:xfrm rot="16200000">
            <a:off x="2668914" y="5863239"/>
            <a:ext cx="68183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16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7168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3C273AB-6CDF-4832-A7F7-6E9BABB13E64}"/>
              </a:ext>
            </a:extLst>
          </p:cNvPr>
          <p:cNvSpPr txBox="1">
            <a:spLocks/>
          </p:cNvSpPr>
          <p:nvPr/>
        </p:nvSpPr>
        <p:spPr>
          <a:xfrm>
            <a:off x="3358196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QUÍMICAS Y BIOQUÍMICAS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EAC6ADCD-293B-4241-8016-F9A9CE43DF9D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Clasificación de rocas sedimentarias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84906C17-5CF1-4C8A-BA6B-43E7D5393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47" y="2118723"/>
            <a:ext cx="3549766" cy="513090"/>
          </a:xfrm>
          <a:solidFill>
            <a:schemeClr val="accent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b="1" dirty="0"/>
              <a:t>Clasificación de calizas</a:t>
            </a:r>
            <a:endParaRPr lang="es-CL" sz="24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0662D29-3370-4048-ACA5-81DCC1B7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7" y="2760097"/>
            <a:ext cx="6849115" cy="237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90CDC6F-5236-4198-B4F2-CE6D2486D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172" y="2760097"/>
            <a:ext cx="4900115" cy="36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618E6-8BA0-4CAE-92F2-364EBCC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Ambientes sedimentarios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044B3E-416E-4814-8EA6-F0D37E8C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7" y="1999960"/>
            <a:ext cx="5403672" cy="1585389"/>
          </a:xfrm>
          <a:solidFill>
            <a:schemeClr val="accent1">
              <a:alpha val="90000"/>
            </a:schemeClr>
          </a:solidFill>
          <a:effectLst>
            <a:softEdge rad="0"/>
          </a:effectLst>
        </p:spPr>
        <p:txBody>
          <a:bodyPr>
            <a:normAutofit fontScale="25000" lnSpcReduction="20000"/>
          </a:bodyPr>
          <a:lstStyle/>
          <a:p>
            <a:pPr marL="180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s-MX" sz="10400" dirty="0">
                <a:solidFill>
                  <a:schemeClr val="bg1"/>
                </a:solidFill>
              </a:rPr>
              <a:t>Los sedimentos se depositan en muchos lugares y muy diferentes unos de otros (continentes, fondos oceánicos, </a:t>
            </a:r>
            <a:r>
              <a:rPr lang="es-MX" sz="10400" dirty="0" err="1">
                <a:solidFill>
                  <a:schemeClr val="bg1"/>
                </a:solidFill>
              </a:rPr>
              <a:t>etc</a:t>
            </a:r>
            <a:r>
              <a:rPr lang="es-MX" sz="10400" dirty="0">
                <a:solidFill>
                  <a:schemeClr val="bg1"/>
                </a:solidFill>
              </a:rPr>
              <a:t>). Estos lugares se llaman ambientes sedimentarios.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3B21313-5F2F-41B8-BFF1-C82F5B67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79" y="3751143"/>
            <a:ext cx="4632988" cy="29254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0B299A3-3D47-4101-B9D3-5D2C8C4ED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/>
          <a:stretch/>
        </p:blipFill>
        <p:spPr bwMode="auto">
          <a:xfrm>
            <a:off x="5487251" y="2368518"/>
            <a:ext cx="6577370" cy="412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5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F4040CA-D06B-4138-84C9-4FB8FAA4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ciclo de las rocas</a:t>
            </a:r>
          </a:p>
        </p:txBody>
      </p:sp>
      <p:pic>
        <p:nvPicPr>
          <p:cNvPr id="6" name="Picture 4" descr="1003_rock_cycle">
            <a:extLst>
              <a:ext uri="{FF2B5EF4-FFF2-40B4-BE49-F238E27FC236}">
                <a16:creationId xmlns:a16="http://schemas.microsoft.com/office/drawing/2014/main" xmlns="" id="{2194CA22-3151-4014-9E11-5D866121A8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-17" r="236"/>
          <a:stretch/>
        </p:blipFill>
        <p:spPr>
          <a:xfrm>
            <a:off x="6580874" y="2162558"/>
            <a:ext cx="5004168" cy="4434888"/>
          </a:xfrm>
          <a:ln>
            <a:solidFill>
              <a:schemeClr val="bg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7FC8949-44A5-4F71-8198-4E0828590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09" y="2162558"/>
            <a:ext cx="5289364" cy="4434888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xmlns="" id="{247AD1B1-8D77-49EC-BE7D-60E2C858705A}"/>
              </a:ext>
            </a:extLst>
          </p:cNvPr>
          <p:cNvSpPr/>
          <p:nvPr/>
        </p:nvSpPr>
        <p:spPr>
          <a:xfrm>
            <a:off x="4515726" y="3611884"/>
            <a:ext cx="1688124" cy="1594835"/>
          </a:xfrm>
          <a:prstGeom prst="ellipse">
            <a:avLst/>
          </a:prstGeom>
          <a:noFill/>
          <a:ln w="825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DE989901-23E7-4163-9529-2237F6248813}"/>
              </a:ext>
            </a:extLst>
          </p:cNvPr>
          <p:cNvSpPr/>
          <p:nvPr/>
        </p:nvSpPr>
        <p:spPr>
          <a:xfrm>
            <a:off x="9861451" y="3953020"/>
            <a:ext cx="1899138" cy="1012874"/>
          </a:xfrm>
          <a:prstGeom prst="ellipse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379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582222" y="980728"/>
            <a:ext cx="2834258" cy="1296144"/>
          </a:xfrm>
          <a:prstGeom prst="rect">
            <a:avLst/>
          </a:prstGeom>
          <a:solidFill>
            <a:schemeClr val="accent1">
              <a:alpha val="90000"/>
            </a:schemeClr>
          </a:solidFill>
          <a:ln w="1905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b="1" dirty="0"/>
              <a:t>ESTRUCTURAS </a:t>
            </a:r>
          </a:p>
          <a:p>
            <a:pPr marL="0" indent="0" algn="ctr">
              <a:buNone/>
            </a:pPr>
            <a:r>
              <a:rPr lang="es-CL" sz="2800" b="1" dirty="0"/>
              <a:t>SEDIMENTARIAS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/>
          <a:stretch/>
        </p:blipFill>
        <p:spPr bwMode="auto">
          <a:xfrm>
            <a:off x="1847528" y="690902"/>
            <a:ext cx="2762250" cy="1851194"/>
          </a:xfrm>
          <a:prstGeom prst="rect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47081"/>
            <a:ext cx="2762250" cy="1851194"/>
          </a:xfrm>
          <a:prstGeom prst="rect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84542"/>
            <a:ext cx="2762250" cy="1854852"/>
          </a:xfrm>
          <a:prstGeom prst="rect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41" y="2647082"/>
            <a:ext cx="2762250" cy="1851193"/>
          </a:xfrm>
          <a:prstGeom prst="rect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842" name="Picture 2" descr="http://upload.wikimedia.org/wikipedia/commons/thumb/6/67/RipplemarksCarmelFormation.jpg/220px-RipplemarksCarmelFormatio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r="13688"/>
          <a:stretch/>
        </p:blipFill>
        <p:spPr bwMode="auto">
          <a:xfrm rot="16200000">
            <a:off x="8043173" y="4141191"/>
            <a:ext cx="1840348" cy="2762250"/>
          </a:xfrm>
          <a:prstGeom prst="rect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File:Raindrop impressions mcr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602143"/>
            <a:ext cx="2762250" cy="1840349"/>
          </a:xfrm>
          <a:prstGeom prst="rect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071665" y="2246653"/>
            <a:ext cx="1491526" cy="246221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+mj-lt"/>
              </a:rPr>
              <a:t>Laminación paralela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071664" y="4070573"/>
            <a:ext cx="1491526" cy="400110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+mj-lt"/>
              </a:rPr>
              <a:t>Grietas de secamiento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929697" y="6174418"/>
            <a:ext cx="1491526" cy="246221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+mj-lt"/>
              </a:rPr>
              <a:t>Gotas de lluvia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818858" y="6174989"/>
            <a:ext cx="1491526" cy="246221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000" b="1" dirty="0" err="1">
                <a:solidFill>
                  <a:schemeClr val="bg1"/>
                </a:solidFill>
                <a:latin typeface="+mj-lt"/>
              </a:rPr>
              <a:t>Ondulitas</a:t>
            </a:r>
            <a:endParaRPr lang="es-E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879977" y="4076707"/>
            <a:ext cx="1541247" cy="400110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+mj-lt"/>
              </a:rPr>
              <a:t>Estratificación cruzada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591945" y="2246652"/>
            <a:ext cx="1829279" cy="246221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+mj-lt"/>
              </a:rPr>
              <a:t>Superposición de </a:t>
            </a:r>
            <a:r>
              <a:rPr lang="es-ES" sz="1000" b="1" dirty="0" err="1">
                <a:solidFill>
                  <a:schemeClr val="bg1"/>
                </a:solidFill>
                <a:latin typeface="+mj-lt"/>
              </a:rPr>
              <a:t>ondulitas</a:t>
            </a:r>
            <a:endParaRPr lang="es-ES" sz="1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4F32A78-2D53-4625-8EF7-E62559423A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90"/>
          <a:stretch/>
        </p:blipFill>
        <p:spPr>
          <a:xfrm>
            <a:off x="7575420" y="2647081"/>
            <a:ext cx="2775854" cy="1840349"/>
          </a:xfrm>
          <a:prstGeom prst="rect">
            <a:avLst/>
          </a:prstGeom>
          <a:ln w="63500">
            <a:solidFill>
              <a:schemeClr val="accent6"/>
            </a:solidFill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8818858" y="4202110"/>
            <a:ext cx="1491526" cy="246221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+mj-lt"/>
              </a:rPr>
              <a:t>Fósiles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30B0B87-F754-41B6-AC48-294C3A5BC3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16" t="20581" r="11063" b="10009"/>
          <a:stretch/>
        </p:blipFill>
        <p:spPr>
          <a:xfrm>
            <a:off x="1854320" y="4609689"/>
            <a:ext cx="2790354" cy="1838246"/>
          </a:xfrm>
          <a:prstGeom prst="rect">
            <a:avLst/>
          </a:prstGeom>
          <a:ln w="12700"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071664" y="6174989"/>
            <a:ext cx="1491526" cy="246221"/>
          </a:xfrm>
          <a:prstGeom prst="rect">
            <a:avLst/>
          </a:prstGeom>
          <a:solidFill>
            <a:srgbClr val="FFFFFF">
              <a:alpha val="60000"/>
            </a:srgbClr>
          </a:solidFill>
          <a:ln w="190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ES" sz="1000" b="1" dirty="0">
                <a:solidFill>
                  <a:schemeClr val="bg1"/>
                </a:solidFill>
                <a:latin typeface="+mj-lt"/>
              </a:rPr>
              <a:t>Gradación normal</a:t>
            </a:r>
          </a:p>
        </p:txBody>
      </p:sp>
    </p:spTree>
    <p:extLst>
      <p:ext uri="{BB962C8B-B14F-4D97-AF65-F5344CB8AC3E}">
        <p14:creationId xmlns:p14="http://schemas.microsoft.com/office/powerpoint/2010/main" val="186725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upload.wikimedia.org/wikipedia/commons/a/a9/Domica_Cave_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 b="872"/>
          <a:stretch/>
        </p:blipFill>
        <p:spPr bwMode="auto">
          <a:xfrm>
            <a:off x="0" y="3068960"/>
            <a:ext cx="7555370" cy="47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http://www.wondermondo.com/Images/Asia/Turkey/Denizli/Pamukka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r="2170"/>
          <a:stretch/>
        </p:blipFill>
        <p:spPr bwMode="auto">
          <a:xfrm>
            <a:off x="-97292" y="-372377"/>
            <a:ext cx="6384091" cy="44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http://www2.sunysuffolk.edu/hornj/AADZJMX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r="8955"/>
          <a:stretch/>
        </p:blipFill>
        <p:spPr bwMode="auto">
          <a:xfrm>
            <a:off x="6286799" y="-1130380"/>
            <a:ext cx="5905199" cy="44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 descr="http://www.newzealandtravelnow.com/wp-content/uploads/2013/06/Great-Barrier-Island-of-New-Zealan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1" r="17631"/>
          <a:stretch/>
        </p:blipFill>
        <p:spPr bwMode="auto">
          <a:xfrm>
            <a:off x="7068000" y="3307807"/>
            <a:ext cx="5124000" cy="50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47528" y="3068960"/>
            <a:ext cx="4931500" cy="1008112"/>
          </a:xfrm>
          <a:prstGeom prst="rect">
            <a:avLst/>
          </a:prstGeom>
          <a:solidFill>
            <a:schemeClr val="accent1">
              <a:alpha val="90000"/>
            </a:schemeClr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4400" b="1" spc="0" dirty="0">
                <a:solidFill>
                  <a:schemeClr val="tx1"/>
                </a:solidFill>
              </a:rPr>
              <a:t>CLASE PRÁCTICA</a:t>
            </a:r>
            <a:endParaRPr lang="es-CL" sz="4400" b="1" spc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02365F-64CD-42FA-8E9A-5BF703F32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Rocas Sedimentarias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F23CD7B-DE65-4C01-A8B5-1F51DF82F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463678" cy="1669136"/>
          </a:xfrm>
        </p:spPr>
        <p:txBody>
          <a:bodyPr>
            <a:noAutofit/>
          </a:bodyPr>
          <a:lstStyle/>
          <a:p>
            <a:r>
              <a:rPr lang="es-CL" sz="2400" b="1" dirty="0"/>
              <a:t>Auxiliar: Sergio Moraga G.</a:t>
            </a:r>
          </a:p>
          <a:p>
            <a:r>
              <a:rPr lang="es-CL" sz="2400" b="1" dirty="0"/>
              <a:t>Ayudantes: Javiera González C.</a:t>
            </a:r>
          </a:p>
          <a:p>
            <a:r>
              <a:rPr lang="es-CL" sz="2400" b="1" dirty="0"/>
              <a:t>Carolina Monsalve G.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049C928-61B4-4451-AC9C-4DEF421F2F0E}"/>
              </a:ext>
            </a:extLst>
          </p:cNvPr>
          <p:cNvSpPr txBox="1"/>
          <p:nvPr/>
        </p:nvSpPr>
        <p:spPr>
          <a:xfrm>
            <a:off x="6096000" y="2733709"/>
            <a:ext cx="4449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Clase auxiliar 5</a:t>
            </a:r>
          </a:p>
        </p:txBody>
      </p:sp>
    </p:spTree>
    <p:extLst>
      <p:ext uri="{BB962C8B-B14F-4D97-AF65-F5344CB8AC3E}">
        <p14:creationId xmlns:p14="http://schemas.microsoft.com/office/powerpoint/2010/main" val="107040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618E6-8BA0-4CAE-92F2-364EBCC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Qué son las rocas sedimentarias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044B3E-416E-4814-8EA6-F0D37E8C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6" y="1999959"/>
            <a:ext cx="7610621" cy="4274231"/>
          </a:xfrm>
          <a:solidFill>
            <a:schemeClr val="accent1">
              <a:alpha val="90000"/>
            </a:schemeClr>
          </a:solidFill>
          <a:effectLst>
            <a:softEdge rad="0"/>
          </a:effectLst>
        </p:spPr>
        <p:txBody>
          <a:bodyPr>
            <a:normAutofit fontScale="25000" lnSpcReduction="20000"/>
          </a:bodyPr>
          <a:lstStyle/>
          <a:p>
            <a:pPr marL="230400" algn="just">
              <a:spcBef>
                <a:spcPts val="0"/>
              </a:spcBef>
              <a:spcAft>
                <a:spcPts val="1200"/>
              </a:spcAft>
            </a:pPr>
            <a:r>
              <a:rPr lang="es-ES" sz="10400" dirty="0">
                <a:solidFill>
                  <a:schemeClr val="bg1"/>
                </a:solidFill>
              </a:rPr>
              <a:t>Son aquellas que se forman por la </a:t>
            </a:r>
            <a:r>
              <a:rPr lang="es-ES" sz="10400" b="1" dirty="0">
                <a:solidFill>
                  <a:schemeClr val="bg1"/>
                </a:solidFill>
              </a:rPr>
              <a:t>litificación de sedimentos inorgánicos y/o orgánicos o por la precipitación de minerales</a:t>
            </a:r>
            <a:r>
              <a:rPr lang="es-ES" sz="10400" dirty="0">
                <a:solidFill>
                  <a:schemeClr val="bg1"/>
                </a:solidFill>
              </a:rPr>
              <a:t>, en la superficie terrestre o cerca de ésta. </a:t>
            </a:r>
          </a:p>
          <a:p>
            <a:pPr marL="230400" algn="just">
              <a:spcBef>
                <a:spcPts val="0"/>
              </a:spcBef>
              <a:spcAft>
                <a:spcPts val="1200"/>
              </a:spcAft>
            </a:pPr>
            <a:r>
              <a:rPr lang="es-ES" sz="10400" dirty="0">
                <a:solidFill>
                  <a:schemeClr val="bg1"/>
                </a:solidFill>
              </a:rPr>
              <a:t>Constituyen el </a:t>
            </a:r>
            <a:r>
              <a:rPr lang="es-ES" sz="10400" b="1" dirty="0">
                <a:solidFill>
                  <a:schemeClr val="bg1"/>
                </a:solidFill>
              </a:rPr>
              <a:t>75%</a:t>
            </a:r>
            <a:r>
              <a:rPr lang="es-ES" sz="10400" dirty="0">
                <a:solidFill>
                  <a:schemeClr val="bg1"/>
                </a:solidFill>
              </a:rPr>
              <a:t> de todos los </a:t>
            </a:r>
            <a:r>
              <a:rPr lang="es-ES" sz="10400" b="1" dirty="0">
                <a:solidFill>
                  <a:schemeClr val="bg1"/>
                </a:solidFill>
              </a:rPr>
              <a:t>afloramientos continentales</a:t>
            </a:r>
            <a:r>
              <a:rPr lang="es-ES" sz="10400" dirty="0">
                <a:solidFill>
                  <a:schemeClr val="bg1"/>
                </a:solidFill>
              </a:rPr>
              <a:t>.</a:t>
            </a:r>
          </a:p>
          <a:p>
            <a:pPr marL="230400">
              <a:spcBef>
                <a:spcPts val="0"/>
              </a:spcBef>
              <a:spcAft>
                <a:spcPts val="1200"/>
              </a:spcAft>
            </a:pPr>
            <a:r>
              <a:rPr lang="es-ES" sz="10400" dirty="0">
                <a:solidFill>
                  <a:schemeClr val="bg1"/>
                </a:solidFill>
              </a:rPr>
              <a:t>Dan antecedentes </a:t>
            </a:r>
            <a:r>
              <a:rPr lang="es-ES" sz="10400" b="1" dirty="0" err="1">
                <a:solidFill>
                  <a:schemeClr val="bg1"/>
                </a:solidFill>
              </a:rPr>
              <a:t>paleoambientales</a:t>
            </a:r>
            <a:r>
              <a:rPr lang="es-ES" sz="10400" dirty="0">
                <a:solidFill>
                  <a:schemeClr val="bg1"/>
                </a:solidFill>
              </a:rPr>
              <a:t> y </a:t>
            </a:r>
            <a:r>
              <a:rPr lang="es-ES" sz="10400" b="1" dirty="0" err="1">
                <a:solidFill>
                  <a:schemeClr val="bg1"/>
                </a:solidFill>
              </a:rPr>
              <a:t>paleoclimáticos</a:t>
            </a:r>
            <a:r>
              <a:rPr lang="es-ES" sz="10400" dirty="0">
                <a:solidFill>
                  <a:schemeClr val="bg1"/>
                </a:solidFill>
              </a:rPr>
              <a:t>.</a:t>
            </a:r>
          </a:p>
          <a:p>
            <a:pPr marL="230400" algn="just">
              <a:spcBef>
                <a:spcPts val="0"/>
              </a:spcBef>
              <a:spcAft>
                <a:spcPts val="1200"/>
              </a:spcAft>
            </a:pPr>
            <a:r>
              <a:rPr lang="es-ES" sz="10400" dirty="0">
                <a:solidFill>
                  <a:schemeClr val="bg1"/>
                </a:solidFill>
              </a:rPr>
              <a:t>Constituyen importantes reservorios de </a:t>
            </a:r>
            <a:r>
              <a:rPr lang="es-ES" sz="10400" b="1" dirty="0">
                <a:solidFill>
                  <a:schemeClr val="bg1"/>
                </a:solidFill>
              </a:rPr>
              <a:t>hidrocarburos</a:t>
            </a:r>
            <a:r>
              <a:rPr lang="es-ES" sz="10400" dirty="0">
                <a:solidFill>
                  <a:schemeClr val="bg1"/>
                </a:solidFill>
              </a:rPr>
              <a:t> y de </a:t>
            </a:r>
            <a:r>
              <a:rPr lang="es-ES" sz="10400" b="1" dirty="0">
                <a:solidFill>
                  <a:schemeClr val="bg1"/>
                </a:solidFill>
              </a:rPr>
              <a:t>depósitos de mena</a:t>
            </a:r>
            <a:r>
              <a:rPr lang="es-ES" sz="10400" dirty="0">
                <a:solidFill>
                  <a:schemeClr val="bg1"/>
                </a:solidFill>
              </a:rPr>
              <a:t>.</a:t>
            </a:r>
          </a:p>
          <a:p>
            <a:pPr marL="230400" algn="just">
              <a:spcBef>
                <a:spcPts val="0"/>
              </a:spcBef>
              <a:spcAft>
                <a:spcPts val="1200"/>
              </a:spcAft>
            </a:pPr>
            <a:r>
              <a:rPr lang="en-US" sz="10400" dirty="0">
                <a:solidFill>
                  <a:schemeClr val="bg1"/>
                </a:solidFill>
              </a:rPr>
              <a:t>Se </a:t>
            </a:r>
            <a:r>
              <a:rPr lang="en-US" sz="10400" dirty="0" err="1">
                <a:solidFill>
                  <a:schemeClr val="bg1"/>
                </a:solidFill>
              </a:rPr>
              <a:t>clasifican</a:t>
            </a:r>
            <a:r>
              <a:rPr lang="en-US" sz="10400" dirty="0">
                <a:solidFill>
                  <a:schemeClr val="bg1"/>
                </a:solidFill>
              </a:rPr>
              <a:t> </a:t>
            </a:r>
            <a:r>
              <a:rPr lang="en-US" sz="10400" dirty="0" err="1">
                <a:solidFill>
                  <a:schemeClr val="bg1"/>
                </a:solidFill>
              </a:rPr>
              <a:t>en</a:t>
            </a:r>
            <a:r>
              <a:rPr lang="en-US" sz="10400" dirty="0">
                <a:solidFill>
                  <a:schemeClr val="bg1"/>
                </a:solidFill>
              </a:rPr>
              <a:t> base a </a:t>
            </a:r>
            <a:r>
              <a:rPr lang="en-US" sz="10400" dirty="0" err="1">
                <a:solidFill>
                  <a:schemeClr val="bg1"/>
                </a:solidFill>
              </a:rPr>
              <a:t>su</a:t>
            </a:r>
            <a:r>
              <a:rPr lang="en-US" sz="10400" dirty="0">
                <a:solidFill>
                  <a:schemeClr val="bg1"/>
                </a:solidFill>
              </a:rPr>
              <a:t> </a:t>
            </a:r>
            <a:r>
              <a:rPr lang="en-US" sz="10400" dirty="0" err="1">
                <a:solidFill>
                  <a:schemeClr val="bg1"/>
                </a:solidFill>
              </a:rPr>
              <a:t>textura</a:t>
            </a:r>
            <a:r>
              <a:rPr lang="en-US" sz="10400" dirty="0">
                <a:solidFill>
                  <a:schemeClr val="bg1"/>
                </a:solidFill>
              </a:rPr>
              <a:t> y </a:t>
            </a:r>
            <a:r>
              <a:rPr lang="en-US" sz="10400" dirty="0" err="1">
                <a:solidFill>
                  <a:schemeClr val="bg1"/>
                </a:solidFill>
              </a:rPr>
              <a:t>composición</a:t>
            </a:r>
            <a:r>
              <a:rPr lang="en-US" sz="10400" dirty="0">
                <a:solidFill>
                  <a:schemeClr val="bg1"/>
                </a:solidFill>
              </a:rPr>
              <a:t> mineral, </a:t>
            </a:r>
            <a:r>
              <a:rPr lang="en-US" sz="10400" dirty="0" err="1">
                <a:solidFill>
                  <a:schemeClr val="bg1"/>
                </a:solidFill>
              </a:rPr>
              <a:t>así</a:t>
            </a:r>
            <a:r>
              <a:rPr lang="en-US" sz="10400" dirty="0">
                <a:solidFill>
                  <a:schemeClr val="bg1"/>
                </a:solidFill>
              </a:rPr>
              <a:t> se </a:t>
            </a:r>
            <a:r>
              <a:rPr lang="en-US" sz="10400" dirty="0" err="1">
                <a:solidFill>
                  <a:schemeClr val="bg1"/>
                </a:solidFill>
              </a:rPr>
              <a:t>distinguen</a:t>
            </a:r>
            <a:r>
              <a:rPr lang="en-US" sz="10400" dirty="0">
                <a:solidFill>
                  <a:schemeClr val="bg1"/>
                </a:solidFill>
              </a:rPr>
              <a:t>: </a:t>
            </a:r>
            <a:r>
              <a:rPr lang="en-US" sz="10400" dirty="0" err="1">
                <a:solidFill>
                  <a:schemeClr val="bg1"/>
                </a:solidFill>
              </a:rPr>
              <a:t>rocas</a:t>
            </a:r>
            <a:r>
              <a:rPr lang="en-US" sz="10400" dirty="0">
                <a:solidFill>
                  <a:schemeClr val="bg1"/>
                </a:solidFill>
              </a:rPr>
              <a:t> </a:t>
            </a:r>
            <a:r>
              <a:rPr lang="en-US" sz="10400" b="1" dirty="0" err="1">
                <a:solidFill>
                  <a:schemeClr val="bg1"/>
                </a:solidFill>
              </a:rPr>
              <a:t>clásticas</a:t>
            </a:r>
            <a:r>
              <a:rPr lang="en-US" sz="10400" dirty="0">
                <a:solidFill>
                  <a:schemeClr val="bg1"/>
                </a:solidFill>
              </a:rPr>
              <a:t>, </a:t>
            </a:r>
            <a:r>
              <a:rPr lang="en-US" sz="10400" b="1" dirty="0" err="1">
                <a:solidFill>
                  <a:schemeClr val="bg1"/>
                </a:solidFill>
              </a:rPr>
              <a:t>químicas</a:t>
            </a:r>
            <a:r>
              <a:rPr lang="en-US" sz="10400" dirty="0">
                <a:solidFill>
                  <a:schemeClr val="bg1"/>
                </a:solidFill>
              </a:rPr>
              <a:t> y </a:t>
            </a:r>
            <a:r>
              <a:rPr lang="en-US" sz="10400" b="1" dirty="0" err="1">
                <a:solidFill>
                  <a:schemeClr val="bg1"/>
                </a:solidFill>
              </a:rPr>
              <a:t>bioquímicas</a:t>
            </a:r>
            <a:r>
              <a:rPr lang="en-US" sz="10400" dirty="0">
                <a:solidFill>
                  <a:schemeClr val="bg1"/>
                </a:solidFill>
              </a:rPr>
              <a:t>.</a:t>
            </a:r>
          </a:p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B57946A-F201-4F83-B747-0B4CAC7FC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457" y="3585349"/>
            <a:ext cx="2073160" cy="15548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A2549F7-B04F-4790-B63C-1B3291A4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9904">
            <a:off x="7859194" y="1947351"/>
            <a:ext cx="2119279" cy="18245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B0C892F-6DAD-4E52-8E58-752F34858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304" y="2016411"/>
            <a:ext cx="2332305" cy="155487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36ED561-5C29-4BB4-A504-96A980A29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40405">
            <a:off x="9508697" y="5186734"/>
            <a:ext cx="1802100" cy="15783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67C148A1-8BFC-4E96-B5DE-25ACC5E52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077" y="3768232"/>
            <a:ext cx="2073160" cy="185202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1535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4618E6-8BA0-4CAE-92F2-364EBCC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Qué son las rocas sedimentarias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044B3E-416E-4814-8EA6-F0D37E8C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94561"/>
            <a:ext cx="5678276" cy="3910212"/>
          </a:xfrm>
          <a:solidFill>
            <a:schemeClr val="accent1">
              <a:alpha val="90000"/>
            </a:schemeClr>
          </a:solidFill>
          <a:effectLst>
            <a:softEdge rad="0"/>
          </a:effectLst>
        </p:spPr>
        <p:txBody>
          <a:bodyPr>
            <a:normAutofit lnSpcReduction="10000"/>
          </a:bodyPr>
          <a:lstStyle/>
          <a:p>
            <a:pPr marL="180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CL" sz="3600" dirty="0">
                <a:solidFill>
                  <a:schemeClr val="bg1"/>
                </a:solidFill>
              </a:rPr>
              <a:t>¿Qué es el </a:t>
            </a:r>
            <a:r>
              <a:rPr lang="es-CL" sz="3600" b="1" dirty="0">
                <a:solidFill>
                  <a:schemeClr val="bg1"/>
                </a:solidFill>
              </a:rPr>
              <a:t>sedimento</a:t>
            </a:r>
            <a:r>
              <a:rPr lang="es-CL" sz="3600" dirty="0">
                <a:solidFill>
                  <a:schemeClr val="bg1"/>
                </a:solidFill>
              </a:rPr>
              <a:t>?</a:t>
            </a:r>
          </a:p>
          <a:p>
            <a:r>
              <a:rPr lang="es-ES" sz="2800" dirty="0">
                <a:solidFill>
                  <a:schemeClr val="bg1"/>
                </a:solidFill>
              </a:rPr>
              <a:t>Material </a:t>
            </a:r>
            <a:r>
              <a:rPr lang="es-ES" sz="2800" b="1" dirty="0">
                <a:solidFill>
                  <a:schemeClr val="bg1"/>
                </a:solidFill>
              </a:rPr>
              <a:t>sólido que se deposita a partir de un fluido </a:t>
            </a:r>
            <a:r>
              <a:rPr lang="es-ES" sz="2800" dirty="0">
                <a:solidFill>
                  <a:schemeClr val="bg1"/>
                </a:solidFill>
              </a:rPr>
              <a:t>(agua o aire).</a:t>
            </a:r>
          </a:p>
          <a:p>
            <a:r>
              <a:rPr lang="es-ES" sz="2800" dirty="0">
                <a:solidFill>
                  <a:schemeClr val="bg1"/>
                </a:solidFill>
              </a:rPr>
              <a:t>Son pequeñas partículas provenientes de la </a:t>
            </a:r>
            <a:r>
              <a:rPr lang="es-ES" sz="2800" b="1" dirty="0">
                <a:solidFill>
                  <a:schemeClr val="bg1"/>
                </a:solidFill>
              </a:rPr>
              <a:t>meteorización</a:t>
            </a:r>
            <a:r>
              <a:rPr lang="es-ES" sz="2800" dirty="0">
                <a:solidFill>
                  <a:schemeClr val="bg1"/>
                </a:solidFill>
              </a:rPr>
              <a:t> y </a:t>
            </a:r>
            <a:r>
              <a:rPr lang="es-ES" sz="2800" b="1" dirty="0">
                <a:solidFill>
                  <a:schemeClr val="bg1"/>
                </a:solidFill>
              </a:rPr>
              <a:t>erosión</a:t>
            </a:r>
            <a:r>
              <a:rPr lang="es-ES" sz="2800" dirty="0">
                <a:solidFill>
                  <a:schemeClr val="bg1"/>
                </a:solidFill>
              </a:rPr>
              <a:t> de rocas preexistentes (ígneas, metamórficas o sedimentarias).</a:t>
            </a:r>
          </a:p>
          <a:p>
            <a:pPr marL="573300" indent="-5715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s-CL" sz="3600" dirty="0">
              <a:solidFill>
                <a:schemeClr val="bg1"/>
              </a:solidFill>
            </a:endParaRPr>
          </a:p>
          <a:p>
            <a:pPr marL="1800" indent="0">
              <a:spcBef>
                <a:spcPts val="0"/>
              </a:spcBef>
              <a:spcAft>
                <a:spcPts val="1200"/>
              </a:spcAft>
              <a:buNone/>
            </a:pPr>
            <a:endParaRPr lang="es-ES" sz="3600" dirty="0">
              <a:solidFill>
                <a:schemeClr val="bg1"/>
              </a:solidFill>
            </a:endParaRP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DCD5111-3E6B-4D96-8245-FC3040939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597" y="1882094"/>
            <a:ext cx="3148173" cy="2087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185BB2C-0480-4677-887E-9A2CFD81F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241" y="4017398"/>
            <a:ext cx="3273400" cy="245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C100C5B6-A86B-403C-85C7-19BE4B3B0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245" y="2040280"/>
            <a:ext cx="2783168" cy="2087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330FE79A-CEF5-433F-84A8-F7EE66A699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27" r="49906" b="12897"/>
          <a:stretch/>
        </p:blipFill>
        <p:spPr>
          <a:xfrm>
            <a:off x="9391481" y="4175584"/>
            <a:ext cx="2622979" cy="1840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02EC770B-BCC6-43FE-9566-2DAFD2E5D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9904">
            <a:off x="10696628" y="5420234"/>
            <a:ext cx="1496423" cy="128831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DF86CB74-CB4F-4F1A-A5E8-6E09EEAF9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405">
            <a:off x="10705200" y="2929585"/>
            <a:ext cx="1802100" cy="15783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A095CFFE-7449-4498-BCF8-E15A0009E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46025">
            <a:off x="7190016" y="4999712"/>
            <a:ext cx="2073160" cy="155487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1D03EEC-7945-439C-A52E-000F856D98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45469">
            <a:off x="8117499" y="3156022"/>
            <a:ext cx="1627647" cy="145403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7630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044B3E-416E-4814-8EA6-F0D37E8C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61" y="2194559"/>
            <a:ext cx="4740912" cy="4438253"/>
          </a:xfrm>
          <a:solidFill>
            <a:schemeClr val="accent1">
              <a:alpha val="90000"/>
            </a:schemeClr>
          </a:solidFill>
          <a:effectLst>
            <a:softEdge rad="0"/>
          </a:effectLst>
        </p:spPr>
        <p:txBody>
          <a:bodyPr>
            <a:normAutofit fontScale="92500" lnSpcReduction="10000"/>
          </a:bodyPr>
          <a:lstStyle/>
          <a:p>
            <a:pPr marL="180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s-CL" sz="3600" dirty="0">
                <a:solidFill>
                  <a:schemeClr val="bg1"/>
                </a:solidFill>
              </a:rPr>
              <a:t> </a:t>
            </a:r>
            <a:r>
              <a:rPr lang="es-CL" sz="3900" dirty="0">
                <a:solidFill>
                  <a:schemeClr val="bg1"/>
                </a:solidFill>
              </a:rPr>
              <a:t>Meteorización</a:t>
            </a:r>
          </a:p>
          <a:p>
            <a:pPr marL="180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s-CL" sz="2700" dirty="0">
                <a:solidFill>
                  <a:schemeClr val="bg1"/>
                </a:solidFill>
              </a:rPr>
              <a:t>Es la </a:t>
            </a:r>
            <a:r>
              <a:rPr lang="es-ES" sz="2700" b="1" dirty="0">
                <a:solidFill>
                  <a:schemeClr val="bg1"/>
                </a:solidFill>
              </a:rPr>
              <a:t>fragmentación física </a:t>
            </a:r>
            <a:r>
              <a:rPr lang="es-ES" sz="2700" dirty="0">
                <a:solidFill>
                  <a:schemeClr val="bg1"/>
                </a:solidFill>
              </a:rPr>
              <a:t>(desintegración)</a:t>
            </a:r>
            <a:r>
              <a:rPr lang="es-ES" sz="2700" b="1" dirty="0">
                <a:solidFill>
                  <a:schemeClr val="bg1"/>
                </a:solidFill>
              </a:rPr>
              <a:t> </a:t>
            </a:r>
            <a:r>
              <a:rPr lang="es-ES" sz="2700" dirty="0">
                <a:solidFill>
                  <a:schemeClr val="bg1"/>
                </a:solidFill>
              </a:rPr>
              <a:t>y</a:t>
            </a:r>
            <a:r>
              <a:rPr lang="es-ES" sz="2700" b="1" dirty="0">
                <a:solidFill>
                  <a:schemeClr val="bg1"/>
                </a:solidFill>
              </a:rPr>
              <a:t> alteración química </a:t>
            </a:r>
            <a:r>
              <a:rPr lang="es-ES" sz="2700" dirty="0">
                <a:solidFill>
                  <a:schemeClr val="bg1"/>
                </a:solidFill>
              </a:rPr>
              <a:t>(descomposición) </a:t>
            </a:r>
            <a:r>
              <a:rPr lang="es-ES" sz="2700" b="1" dirty="0">
                <a:solidFill>
                  <a:schemeClr val="bg1"/>
                </a:solidFill>
              </a:rPr>
              <a:t>de las rocas de la superficie terrestre </a:t>
            </a:r>
            <a:r>
              <a:rPr lang="es-ES" sz="2700" dirty="0">
                <a:solidFill>
                  <a:schemeClr val="bg1"/>
                </a:solidFill>
              </a:rPr>
              <a:t>(o cerca de ella) por la acción de agentes externos como el viento, la lluvia, la temperatura, las plantas y bacterias</a:t>
            </a:r>
            <a:r>
              <a:rPr lang="es-ES" sz="2700" b="1" dirty="0">
                <a:solidFill>
                  <a:schemeClr val="bg1"/>
                </a:solidFill>
              </a:rPr>
              <a:t>. </a:t>
            </a:r>
          </a:p>
          <a:p>
            <a:pPr marL="180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3200" dirty="0"/>
              <a:t>Es in situ</a:t>
            </a:r>
            <a:endParaRPr lang="es-ES" sz="2800" dirty="0">
              <a:solidFill>
                <a:schemeClr val="bg1"/>
              </a:solidFill>
            </a:endParaRPr>
          </a:p>
          <a:p>
            <a:pPr marL="573300" indent="-5715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s-CL" sz="3600" dirty="0">
              <a:solidFill>
                <a:schemeClr val="bg1"/>
              </a:solidFill>
            </a:endParaRPr>
          </a:p>
          <a:p>
            <a:pPr marL="1800" indent="0">
              <a:spcBef>
                <a:spcPts val="0"/>
              </a:spcBef>
              <a:spcAft>
                <a:spcPts val="1200"/>
              </a:spcAft>
              <a:buNone/>
            </a:pPr>
            <a:endParaRPr lang="es-ES" sz="3600" dirty="0">
              <a:solidFill>
                <a:schemeClr val="bg1"/>
              </a:solidFill>
            </a:endParaRPr>
          </a:p>
          <a:p>
            <a:endParaRPr lang="es-C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9BC7C95-548E-49DB-A318-0DEF709304C5}"/>
              </a:ext>
            </a:extLst>
          </p:cNvPr>
          <p:cNvSpPr txBox="1">
            <a:spLocks/>
          </p:cNvSpPr>
          <p:nvPr/>
        </p:nvSpPr>
        <p:spPr>
          <a:xfrm>
            <a:off x="4136118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METEORIZACIÓN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3A762619-0887-4079-8E52-2E1F116FD1FE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9574381E-AE77-4B6F-BF02-E4EC107FC846}"/>
              </a:ext>
            </a:extLst>
          </p:cNvPr>
          <p:cNvSpPr txBox="1">
            <a:spLocks/>
          </p:cNvSpPr>
          <p:nvPr/>
        </p:nvSpPr>
        <p:spPr>
          <a:xfrm>
            <a:off x="6900628" y="2194560"/>
            <a:ext cx="4740912" cy="4438252"/>
          </a:xfrm>
          <a:prstGeom prst="rect">
            <a:avLst/>
          </a:prstGeom>
          <a:solidFill>
            <a:schemeClr val="accent1">
              <a:alpha val="90000"/>
            </a:schemeClr>
          </a:solidFill>
          <a:effectLst>
            <a:softEdge rad="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s-CL" sz="3600" dirty="0">
                <a:solidFill>
                  <a:schemeClr val="bg1"/>
                </a:solidFill>
              </a:rPr>
              <a:t>Erosión</a:t>
            </a:r>
          </a:p>
          <a:p>
            <a:pPr marL="1800" indent="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s-CL" sz="2500" dirty="0">
                <a:solidFill>
                  <a:schemeClr val="bg1"/>
                </a:solidFill>
              </a:rPr>
              <a:t>Es el </a:t>
            </a:r>
            <a:r>
              <a:rPr lang="es-CL" sz="2500" b="1" dirty="0">
                <a:solidFill>
                  <a:schemeClr val="bg1"/>
                </a:solidFill>
              </a:rPr>
              <a:t>desgaste de la superficie </a:t>
            </a:r>
            <a:r>
              <a:rPr lang="es-CL" sz="2500" dirty="0">
                <a:solidFill>
                  <a:schemeClr val="bg1"/>
                </a:solidFill>
              </a:rPr>
              <a:t>terrestre mediante la acción </a:t>
            </a:r>
            <a:r>
              <a:rPr lang="es-CL" sz="2500" b="1" dirty="0">
                <a:solidFill>
                  <a:schemeClr val="bg1"/>
                </a:solidFill>
              </a:rPr>
              <a:t>mecánica</a:t>
            </a:r>
            <a:r>
              <a:rPr lang="es-CL" sz="2500" dirty="0">
                <a:solidFill>
                  <a:schemeClr val="bg1"/>
                </a:solidFill>
              </a:rPr>
              <a:t> de los materiales detríticos transportados.</a:t>
            </a:r>
            <a:endParaRPr lang="es-ES" sz="2500" b="1" dirty="0">
              <a:solidFill>
                <a:schemeClr val="bg1"/>
              </a:solidFill>
            </a:endParaRPr>
          </a:p>
          <a:p>
            <a:pPr marL="180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s-ES" sz="3000" dirty="0"/>
              <a:t>Implica movimiento y transporte</a:t>
            </a:r>
            <a:endParaRPr lang="es-ES" sz="3000" b="1" dirty="0"/>
          </a:p>
          <a:p>
            <a:pPr marL="180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s-ES" sz="2800" dirty="0">
              <a:solidFill>
                <a:schemeClr val="bg1"/>
              </a:solidFill>
            </a:endParaRPr>
          </a:p>
          <a:p>
            <a:pPr marL="573300" indent="-57150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s-CL" sz="3600" dirty="0">
              <a:solidFill>
                <a:schemeClr val="bg1"/>
              </a:solidFill>
            </a:endParaRPr>
          </a:p>
          <a:p>
            <a:pPr marL="180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s-ES" sz="3600" dirty="0">
              <a:solidFill>
                <a:schemeClr val="bg1"/>
              </a:solidFill>
            </a:endParaRPr>
          </a:p>
          <a:p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2C33A1A5-C98E-4E82-B690-73C3E8BBCCFD}"/>
              </a:ext>
            </a:extLst>
          </p:cNvPr>
          <p:cNvSpPr txBox="1"/>
          <p:nvPr/>
        </p:nvSpPr>
        <p:spPr>
          <a:xfrm>
            <a:off x="5597856" y="3428999"/>
            <a:ext cx="1608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45937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6832462" y="2218093"/>
            <a:ext cx="5194920" cy="4090446"/>
          </a:xfrm>
          <a:solidFill>
            <a:schemeClr val="accent1">
              <a:alpha val="9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Meteorización Física o Mecánica</a:t>
            </a:r>
            <a:r>
              <a:rPr lang="es-ES" dirty="0">
                <a:solidFill>
                  <a:schemeClr val="bg1"/>
                </a:solidFill>
              </a:rPr>
              <a:t> (no se modifica la composición mineral)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bg1"/>
                </a:solidFill>
              </a:rPr>
              <a:t>Fragmentación por hielo: </a:t>
            </a:r>
            <a:r>
              <a:rPr lang="es-ES" dirty="0">
                <a:solidFill>
                  <a:schemeClr val="bg1"/>
                </a:solidFill>
              </a:rPr>
              <a:t>gelifracción o </a:t>
            </a:r>
            <a:r>
              <a:rPr lang="es-ES" dirty="0" err="1">
                <a:solidFill>
                  <a:schemeClr val="bg1"/>
                </a:solidFill>
              </a:rPr>
              <a:t>crioclastismo</a:t>
            </a:r>
            <a:r>
              <a:rPr lang="es-ES" dirty="0">
                <a:solidFill>
                  <a:schemeClr val="bg1"/>
                </a:solidFill>
              </a:rPr>
              <a:t>, en zonas </a:t>
            </a:r>
            <a:r>
              <a:rPr lang="es-ES" dirty="0" err="1">
                <a:solidFill>
                  <a:schemeClr val="bg1"/>
                </a:solidFill>
              </a:rPr>
              <a:t>periglaciales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bg1"/>
                </a:solidFill>
              </a:rPr>
              <a:t>Descompresión: </a:t>
            </a:r>
            <a:r>
              <a:rPr lang="es-ES" dirty="0">
                <a:solidFill>
                  <a:schemeClr val="bg1"/>
                </a:solidFill>
              </a:rPr>
              <a:t>o alejamiento, por exhumación.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bg1"/>
                </a:solidFill>
              </a:rPr>
              <a:t>Expansión Térmica: </a:t>
            </a:r>
            <a:r>
              <a:rPr lang="es-ES" dirty="0">
                <a:solidFill>
                  <a:schemeClr val="bg1"/>
                </a:solidFill>
              </a:rPr>
              <a:t>por ciclos diarios de dilatación y contracción.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 err="1">
                <a:solidFill>
                  <a:schemeClr val="bg1"/>
                </a:solidFill>
              </a:rPr>
              <a:t>Haloclastismo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r>
              <a:rPr lang="es-ES" dirty="0">
                <a:solidFill>
                  <a:schemeClr val="bg1"/>
                </a:solidFill>
              </a:rPr>
              <a:t>por acción de cuerpos salinos.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bg1"/>
                </a:solidFill>
              </a:rPr>
              <a:t>Actividad biológica: </a:t>
            </a:r>
            <a:r>
              <a:rPr lang="es-ES" dirty="0">
                <a:solidFill>
                  <a:schemeClr val="bg1"/>
                </a:solidFill>
              </a:rPr>
              <a:t>por raíces, animales excavadores y ácidos orgánicos.</a:t>
            </a:r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/>
        </p:blipFill>
        <p:spPr bwMode="auto">
          <a:xfrm>
            <a:off x="4083646" y="2218093"/>
            <a:ext cx="2635016" cy="3706240"/>
          </a:xfrm>
          <a:prstGeom prst="rect">
            <a:avLst/>
          </a:prstGeom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AF908BA3-372A-4443-A0D7-520B57A153AA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F510B4-FA01-42BF-9974-519EFB4790BD}"/>
              </a:ext>
            </a:extLst>
          </p:cNvPr>
          <p:cNvSpPr txBox="1">
            <a:spLocks/>
          </p:cNvSpPr>
          <p:nvPr/>
        </p:nvSpPr>
        <p:spPr>
          <a:xfrm>
            <a:off x="4136118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METEORIZACIÓN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0E95450-E12A-4A8E-8641-CFEE2F61C5D8}"/>
              </a:ext>
            </a:extLst>
          </p:cNvPr>
          <p:cNvSpPr txBox="1"/>
          <p:nvPr/>
        </p:nvSpPr>
        <p:spPr>
          <a:xfrm>
            <a:off x="478517" y="2501552"/>
            <a:ext cx="2701411" cy="3139321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La velocidad de la meteorización depende de las características de la roca (composición mineral y solubilidad),el  clima y la superficie expuesta.</a:t>
            </a:r>
          </a:p>
          <a:p>
            <a:pPr algn="just"/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La meteorización mecánica y química se dan simultáneamente.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F39A4FA-8A22-409C-8FA5-D8AED8086CB3}"/>
              </a:ext>
            </a:extLst>
          </p:cNvPr>
          <p:cNvSpPr txBox="1"/>
          <p:nvPr/>
        </p:nvSpPr>
        <p:spPr>
          <a:xfrm>
            <a:off x="4083646" y="5924333"/>
            <a:ext cx="2635016" cy="369332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Exhumación</a:t>
            </a:r>
          </a:p>
        </p:txBody>
      </p:sp>
    </p:spTree>
    <p:extLst>
      <p:ext uri="{BB962C8B-B14F-4D97-AF65-F5344CB8AC3E}">
        <p14:creationId xmlns:p14="http://schemas.microsoft.com/office/powerpoint/2010/main" val="9163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91C8741-6DBF-49F8-B269-DC42AD65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69" y="3289921"/>
            <a:ext cx="4267200" cy="2572512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CC5F732-2DAC-4F5F-A77B-99D3AC26E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648" y="1497697"/>
            <a:ext cx="1792224" cy="1792224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6BBF135-6EAB-46AA-AD59-B743C50A6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86" y="682393"/>
            <a:ext cx="3624062" cy="2720673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EB642F8-676F-4E74-9011-64BBE71D7B42}"/>
              </a:ext>
            </a:extLst>
          </p:cNvPr>
          <p:cNvSpPr txBox="1"/>
          <p:nvPr/>
        </p:nvSpPr>
        <p:spPr>
          <a:xfrm>
            <a:off x="1132769" y="3393940"/>
            <a:ext cx="4267200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s-CL" dirty="0"/>
              <a:t>Fragmentación por hielo (Ice </a:t>
            </a:r>
            <a:r>
              <a:rPr lang="es-CL" dirty="0" err="1"/>
              <a:t>wedging</a:t>
            </a:r>
            <a:r>
              <a:rPr lang="es-CL" dirty="0"/>
              <a:t>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E41C1BC-3E37-47D2-8588-8E9A16D00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034" y="3426391"/>
            <a:ext cx="3725343" cy="2805649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7D7101F-4050-439B-9BF3-97812D2A3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536" y="620742"/>
            <a:ext cx="3745489" cy="2805649"/>
          </a:xfrm>
          <a:prstGeom prst="rect">
            <a:avLst/>
          </a:prstGeom>
          <a:ln w="25400">
            <a:solidFill>
              <a:srgbClr val="FFFFFF"/>
            </a:solidFill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BF3FDCA-CA83-420E-BA0C-BA00613047F7}"/>
              </a:ext>
            </a:extLst>
          </p:cNvPr>
          <p:cNvSpPr txBox="1"/>
          <p:nvPr/>
        </p:nvSpPr>
        <p:spPr>
          <a:xfrm>
            <a:off x="6854034" y="3387534"/>
            <a:ext cx="3725343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Actividad Biológica</a:t>
            </a:r>
          </a:p>
        </p:txBody>
      </p:sp>
    </p:spTree>
    <p:extLst>
      <p:ext uri="{BB962C8B-B14F-4D97-AF65-F5344CB8AC3E}">
        <p14:creationId xmlns:p14="http://schemas.microsoft.com/office/powerpoint/2010/main" val="9956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1CEB5576-3913-4E78-86EE-3C19570F02E5}"/>
              </a:ext>
            </a:extLst>
          </p:cNvPr>
          <p:cNvSpPr txBox="1">
            <a:spLocks/>
          </p:cNvSpPr>
          <p:nvPr/>
        </p:nvSpPr>
        <p:spPr>
          <a:xfrm>
            <a:off x="4136118" y="127035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chemeClr val="accent2">
                    <a:lumMod val="75000"/>
                  </a:schemeClr>
                </a:solidFill>
              </a:rPr>
              <a:t>METEORIZACIÓN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9E7CAFE1-DEBE-4E0B-8E6D-A1D0C90517B1}"/>
              </a:ext>
            </a:extLst>
          </p:cNvPr>
          <p:cNvSpPr txBox="1">
            <a:spLocks/>
          </p:cNvSpPr>
          <p:nvPr/>
        </p:nvSpPr>
        <p:spPr>
          <a:xfrm>
            <a:off x="322877" y="549461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Cómo se forman las rocas sedimentarias</a:t>
            </a:r>
          </a:p>
        </p:txBody>
      </p:sp>
      <p:sp>
        <p:nvSpPr>
          <p:cNvPr id="10" name="3 Marcador de contenido">
            <a:extLst>
              <a:ext uri="{FF2B5EF4-FFF2-40B4-BE49-F238E27FC236}">
                <a16:creationId xmlns:a16="http://schemas.microsoft.com/office/drawing/2014/main" xmlns="" id="{B92655DE-6CE0-4F68-936A-4E96F4F509AB}"/>
              </a:ext>
            </a:extLst>
          </p:cNvPr>
          <p:cNvSpPr txBox="1">
            <a:spLocks/>
          </p:cNvSpPr>
          <p:nvPr/>
        </p:nvSpPr>
        <p:spPr>
          <a:xfrm>
            <a:off x="322877" y="2218093"/>
            <a:ext cx="5194920" cy="4090446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>
                <a:solidFill>
                  <a:schemeClr val="bg1"/>
                </a:solidFill>
              </a:rPr>
              <a:t>Meteorización Química </a:t>
            </a:r>
            <a:r>
              <a:rPr lang="es-ES" sz="2000" dirty="0">
                <a:solidFill>
                  <a:schemeClr val="bg1"/>
                </a:solidFill>
              </a:rPr>
              <a:t>(liberación o formación de nuevos minerales estables)</a:t>
            </a:r>
            <a:endParaRPr lang="es-ES" sz="2800" dirty="0">
              <a:solidFill>
                <a:schemeClr val="bg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bg1"/>
                </a:solidFill>
              </a:rPr>
              <a:t>Disolución: </a:t>
            </a:r>
            <a:r>
              <a:rPr lang="es-ES" dirty="0">
                <a:solidFill>
                  <a:schemeClr val="bg1"/>
                </a:solidFill>
              </a:rPr>
              <a:t>por agua y/o ácidos, ej. carbónico, sulfúrico.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bg1"/>
                </a:solidFill>
              </a:rPr>
              <a:t>Oxidación: </a:t>
            </a:r>
            <a:r>
              <a:rPr lang="es-ES" dirty="0">
                <a:solidFill>
                  <a:schemeClr val="bg1"/>
                </a:solidFill>
              </a:rPr>
              <a:t>pérdida de electrones, importante en minerales Fe-Mg y sulfuros.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bg1"/>
                </a:solidFill>
              </a:rPr>
              <a:t>Hidrólisis: </a:t>
            </a:r>
            <a:r>
              <a:rPr lang="es-ES" dirty="0">
                <a:solidFill>
                  <a:schemeClr val="bg1"/>
                </a:solidFill>
              </a:rPr>
              <a:t>introducción de H</a:t>
            </a:r>
            <a:r>
              <a:rPr lang="es-ES" baseline="30000" dirty="0">
                <a:solidFill>
                  <a:schemeClr val="bg1"/>
                </a:solidFill>
              </a:rPr>
              <a:t>+</a:t>
            </a:r>
            <a:r>
              <a:rPr lang="es-ES" dirty="0">
                <a:solidFill>
                  <a:schemeClr val="bg1"/>
                </a:solidFill>
              </a:rPr>
              <a:t> en la estructura cristalina.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s-ES" sz="2400" dirty="0">
                <a:solidFill>
                  <a:schemeClr val="bg1"/>
                </a:solidFill>
              </a:rPr>
              <a:t>Carbonatación: </a:t>
            </a:r>
            <a:r>
              <a:rPr lang="es-MX" dirty="0">
                <a:solidFill>
                  <a:schemeClr val="bg1"/>
                </a:solidFill>
              </a:rPr>
              <a:t>El agua carbonatada reacciona con rocas con calcio, magnesio, sodio o potasio, dando lugar a los carbonatos y bicarbonatos.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B88BA84-08F3-40B6-BEF1-2B673760F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440" y="1990439"/>
            <a:ext cx="3059155" cy="2074107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E16CE1A-6137-4929-B240-E7CA53CFD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188" y="2645787"/>
            <a:ext cx="2837518" cy="2837518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8E4D0386-BE40-4CA8-AC60-FAED9D443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600" y="4437658"/>
            <a:ext cx="3056995" cy="1870881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573CDA77-660C-43D5-8E4D-F21D5A77A627}"/>
              </a:ext>
            </a:extLst>
          </p:cNvPr>
          <p:cNvSpPr txBox="1"/>
          <p:nvPr/>
        </p:nvSpPr>
        <p:spPr>
          <a:xfrm>
            <a:off x="5984440" y="3893984"/>
            <a:ext cx="3056995" cy="369332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Carbonatación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763B9F85-40F0-47DF-A0AA-43C0DBF9DE99}"/>
              </a:ext>
            </a:extLst>
          </p:cNvPr>
          <p:cNvSpPr txBox="1"/>
          <p:nvPr/>
        </p:nvSpPr>
        <p:spPr>
          <a:xfrm>
            <a:off x="5984439" y="6298670"/>
            <a:ext cx="3070644" cy="370981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Hidrólisis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D68CE301-237E-4A6A-8D1A-AA8CE8438AD5}"/>
              </a:ext>
            </a:extLst>
          </p:cNvPr>
          <p:cNvSpPr txBox="1"/>
          <p:nvPr/>
        </p:nvSpPr>
        <p:spPr>
          <a:xfrm>
            <a:off x="9205808" y="5483304"/>
            <a:ext cx="2867096" cy="371585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Oxidación</a:t>
            </a:r>
          </a:p>
        </p:txBody>
      </p:sp>
    </p:spTree>
    <p:extLst>
      <p:ext uri="{BB962C8B-B14F-4D97-AF65-F5344CB8AC3E}">
        <p14:creationId xmlns:p14="http://schemas.microsoft.com/office/powerpoint/2010/main" val="5822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1995</TotalTime>
  <Words>1386</Words>
  <Application>Microsoft Office PowerPoint</Application>
  <PresentationFormat>Personalizado</PresentationFormat>
  <Paragraphs>282</Paragraphs>
  <Slides>32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4" baseType="lpstr">
      <vt:lpstr>Berlín</vt:lpstr>
      <vt:lpstr>Imagen de mapa de bits</vt:lpstr>
      <vt:lpstr>Rocas Sedimentarias</vt:lpstr>
      <vt:lpstr>Clase de hoy</vt:lpstr>
      <vt:lpstr>El ciclo de las rocas</vt:lpstr>
      <vt:lpstr>Qué son las rocas sedimentarias</vt:lpstr>
      <vt:lpstr>Qué son las rocas sedimentarias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Tipos de rocas sedimentarias</vt:lpstr>
      <vt:lpstr>Tipos de rocas sedimentarias</vt:lpstr>
      <vt:lpstr>Tipos de rocas sedimentarias</vt:lpstr>
      <vt:lpstr>Tipos de rocas sedimentarias</vt:lpstr>
      <vt:lpstr>Tipos de rocas sedimentarias</vt:lpstr>
      <vt:lpstr>Tipos de rocas sedimentarias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Ambientes sedimentarios</vt:lpstr>
      <vt:lpstr>Presentación de PowerPoint</vt:lpstr>
      <vt:lpstr>Presentación de PowerPoint</vt:lpstr>
      <vt:lpstr>Rocas Sedimentarias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Rocas Sedimentarias</dc:title>
  <dc:creator>cmonsalvegillmore@gmail.com</dc:creator>
  <cp:lastModifiedBy>geologia</cp:lastModifiedBy>
  <cp:revision>70</cp:revision>
  <dcterms:created xsi:type="dcterms:W3CDTF">2019-04-14T00:29:39Z</dcterms:created>
  <dcterms:modified xsi:type="dcterms:W3CDTF">2019-04-17T18:10:37Z</dcterms:modified>
</cp:coreProperties>
</file>