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sldIdLst>
    <p:sldId id="265" r:id="rId3"/>
    <p:sldId id="256" r:id="rId4"/>
    <p:sldId id="271" r:id="rId5"/>
    <p:sldId id="272" r:id="rId6"/>
    <p:sldId id="268" r:id="rId7"/>
    <p:sldId id="273" r:id="rId8"/>
    <p:sldId id="299" r:id="rId9"/>
    <p:sldId id="266" r:id="rId10"/>
    <p:sldId id="269" r:id="rId11"/>
    <p:sldId id="270" r:id="rId12"/>
    <p:sldId id="274" r:id="rId13"/>
    <p:sldId id="291" r:id="rId14"/>
    <p:sldId id="292" r:id="rId15"/>
    <p:sldId id="276" r:id="rId16"/>
    <p:sldId id="290" r:id="rId17"/>
    <p:sldId id="293" r:id="rId18"/>
    <p:sldId id="298" r:id="rId19"/>
    <p:sldId id="275" r:id="rId20"/>
    <p:sldId id="294" r:id="rId21"/>
    <p:sldId id="286" r:id="rId22"/>
    <p:sldId id="287" r:id="rId23"/>
    <p:sldId id="282" r:id="rId24"/>
    <p:sldId id="300" r:id="rId25"/>
    <p:sldId id="283" r:id="rId26"/>
    <p:sldId id="288" r:id="rId27"/>
    <p:sldId id="296" r:id="rId28"/>
    <p:sldId id="289" r:id="rId29"/>
    <p:sldId id="279" r:id="rId30"/>
    <p:sldId id="297" r:id="rId31"/>
    <p:sldId id="280" r:id="rId32"/>
    <p:sldId id="281" r:id="rId33"/>
    <p:sldId id="284" r:id="rId34"/>
    <p:sldId id="285" r:id="rId35"/>
    <p:sldId id="277" r:id="rId36"/>
    <p:sldId id="278" r:id="rId37"/>
    <p:sldId id="302" r:id="rId38"/>
    <p:sldId id="301" r:id="rId39"/>
    <p:sldId id="295" r:id="rId40"/>
    <p:sldId id="303" r:id="rId41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2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E5E1A-6154-458B-8146-883C2821CD90}" type="datetimeFigureOut">
              <a:rPr lang="es-CL" smtClean="0"/>
              <a:t>27-03-2019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A225-F8A8-49CA-86BA-D03C6C1A507A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21649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E5E1A-6154-458B-8146-883C2821CD90}" type="datetimeFigureOut">
              <a:rPr lang="es-CL" smtClean="0"/>
              <a:t>27-03-2019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A225-F8A8-49CA-86BA-D03C6C1A507A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78318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E5E1A-6154-458B-8146-883C2821CD90}" type="datetimeFigureOut">
              <a:rPr lang="es-CL" smtClean="0"/>
              <a:t>27-03-2019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A225-F8A8-49CA-86BA-D03C6C1A507A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70641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73E5E1A-6154-458B-8146-883C2821CD90}" type="datetimeFigureOut">
              <a:rPr lang="es-CL" smtClean="0"/>
              <a:t>27-03-2019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901A225-F8A8-49CA-86BA-D03C6C1A507A}" type="slidenum">
              <a:rPr lang="es-CL" smtClean="0"/>
              <a:t>‹#›</a:t>
            </a:fld>
            <a:endParaRPr lang="es-CL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7722428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E5E1A-6154-458B-8146-883C2821CD90}" type="datetimeFigureOut">
              <a:rPr lang="es-CL" smtClean="0"/>
              <a:t>27-03-2019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A225-F8A8-49CA-86BA-D03C6C1A507A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497884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73E5E1A-6154-458B-8146-883C2821CD90}" type="datetimeFigureOut">
              <a:rPr lang="es-CL" smtClean="0"/>
              <a:t>27-03-2019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901A225-F8A8-49CA-86BA-D03C6C1A507A}" type="slidenum">
              <a:rPr lang="es-CL" smtClean="0"/>
              <a:t>‹#›</a:t>
            </a:fld>
            <a:endParaRPr lang="es-CL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702405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E5E1A-6154-458B-8146-883C2821CD90}" type="datetimeFigureOut">
              <a:rPr lang="es-CL" smtClean="0"/>
              <a:t>27-03-2019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A225-F8A8-49CA-86BA-D03C6C1A507A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69668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E5E1A-6154-458B-8146-883C2821CD90}" type="datetimeFigureOut">
              <a:rPr lang="es-CL" smtClean="0"/>
              <a:t>27-03-2019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A225-F8A8-49CA-86BA-D03C6C1A507A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004011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E5E1A-6154-458B-8146-883C2821CD90}" type="datetimeFigureOut">
              <a:rPr lang="es-CL" smtClean="0"/>
              <a:t>27-03-2019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A225-F8A8-49CA-86BA-D03C6C1A507A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98112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E5E1A-6154-458B-8146-883C2821CD90}" type="datetimeFigureOut">
              <a:rPr lang="es-CL" smtClean="0"/>
              <a:t>27-03-2019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A225-F8A8-49CA-86BA-D03C6C1A507A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908605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73E5E1A-6154-458B-8146-883C2821CD90}" type="datetimeFigureOut">
              <a:rPr lang="es-CL" smtClean="0"/>
              <a:t>27-03-2019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901A225-F8A8-49CA-86BA-D03C6C1A507A}" type="slidenum">
              <a:rPr lang="es-CL" smtClean="0"/>
              <a:t>‹#›</a:t>
            </a:fld>
            <a:endParaRPr lang="es-CL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26687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E5E1A-6154-458B-8146-883C2821CD90}" type="datetimeFigureOut">
              <a:rPr lang="es-CL" smtClean="0"/>
              <a:t>27-03-2019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A225-F8A8-49CA-86BA-D03C6C1A507A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561371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73E5E1A-6154-458B-8146-883C2821CD90}" type="datetimeFigureOut">
              <a:rPr lang="es-CL" smtClean="0"/>
              <a:t>27-03-2019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901A225-F8A8-49CA-86BA-D03C6C1A507A}" type="slidenum">
              <a:rPr lang="es-CL" smtClean="0"/>
              <a:t>‹#›</a:t>
            </a:fld>
            <a:endParaRPr lang="es-CL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334919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E5E1A-6154-458B-8146-883C2821CD90}" type="datetimeFigureOut">
              <a:rPr lang="es-CL" smtClean="0"/>
              <a:t>27-03-2019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A225-F8A8-49CA-86BA-D03C6C1A507A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585647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E5E1A-6154-458B-8146-883C2821CD90}" type="datetimeFigureOut">
              <a:rPr lang="es-CL" smtClean="0"/>
              <a:t>27-03-2019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A225-F8A8-49CA-86BA-D03C6C1A507A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32210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E5E1A-6154-458B-8146-883C2821CD90}" type="datetimeFigureOut">
              <a:rPr lang="es-CL" smtClean="0"/>
              <a:t>27-03-2019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A225-F8A8-49CA-86BA-D03C6C1A507A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44510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E5E1A-6154-458B-8146-883C2821CD90}" type="datetimeFigureOut">
              <a:rPr lang="es-CL" smtClean="0"/>
              <a:t>27-03-2019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A225-F8A8-49CA-86BA-D03C6C1A507A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24979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E5E1A-6154-458B-8146-883C2821CD90}" type="datetimeFigureOut">
              <a:rPr lang="es-CL" smtClean="0"/>
              <a:t>27-03-2019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A225-F8A8-49CA-86BA-D03C6C1A507A}" type="slidenum">
              <a:rPr lang="es-CL" smtClean="0"/>
              <a:t>‹#›</a:t>
            </a:fld>
            <a:endParaRPr lang="es-C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7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E5E1A-6154-458B-8146-883C2821CD90}" type="datetimeFigureOut">
              <a:rPr lang="es-CL" smtClean="0"/>
              <a:t>27-03-2019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A225-F8A8-49CA-86BA-D03C6C1A507A}" type="slidenum">
              <a:rPr lang="es-CL" smtClean="0"/>
              <a:t>‹#›</a:t>
            </a:fld>
            <a:endParaRPr lang="es-C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89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E5E1A-6154-458B-8146-883C2821CD90}" type="datetimeFigureOut">
              <a:rPr lang="es-CL" smtClean="0"/>
              <a:t>27-03-2019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A225-F8A8-49CA-86BA-D03C6C1A507A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63963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E5E1A-6154-458B-8146-883C2821CD90}" type="datetimeFigureOut">
              <a:rPr lang="es-CL" smtClean="0"/>
              <a:t>27-03-2019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A225-F8A8-49CA-86BA-D03C6C1A507A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43616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E5E1A-6154-458B-8146-883C2821CD90}" type="datetimeFigureOut">
              <a:rPr lang="es-CL" smtClean="0"/>
              <a:t>27-03-2019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A225-F8A8-49CA-86BA-D03C6C1A507A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56902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73E5E1A-6154-458B-8146-883C2821CD90}" type="datetimeFigureOut">
              <a:rPr lang="es-CL" smtClean="0"/>
              <a:t>27-03-2019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01A225-F8A8-49CA-86BA-D03C6C1A507A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90758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373E5E1A-6154-458B-8146-883C2821CD90}" type="datetimeFigureOut">
              <a:rPr lang="es-CL" smtClean="0"/>
              <a:t>27-03-2019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2901A225-F8A8-49CA-86BA-D03C6C1A507A}" type="slidenum">
              <a:rPr lang="es-CL" smtClean="0"/>
              <a:t>‹#›</a:t>
            </a:fld>
            <a:endParaRPr lang="es-CL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68921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Control de Lectura 1: Minerales formadores de roca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CL" sz="3000" dirty="0"/>
              <a:t>¿Cuál es la definición formal de mineral y de roca?</a:t>
            </a:r>
          </a:p>
          <a:p>
            <a:r>
              <a:rPr lang="es-CL" sz="3000" dirty="0"/>
              <a:t>¿Qué elementos constituyen la mayor parte de los minerales formadores de roca?</a:t>
            </a:r>
          </a:p>
          <a:p>
            <a:r>
              <a:rPr lang="es-CL" sz="3000" dirty="0"/>
              <a:t>Diga tres grupos de minerales no </a:t>
            </a:r>
            <a:r>
              <a:rPr lang="es-CL" sz="3000" dirty="0" err="1"/>
              <a:t>silicatados</a:t>
            </a:r>
            <a:r>
              <a:rPr lang="es-CL" sz="3000" dirty="0"/>
              <a:t> y dos minerales de cada uno.</a:t>
            </a:r>
          </a:p>
          <a:p>
            <a:r>
              <a:rPr lang="es-CL" sz="3000" dirty="0"/>
              <a:t>¿Cuáles son las características de los silicatos claros o no </a:t>
            </a:r>
            <a:r>
              <a:rPr lang="es-CL" sz="3000" dirty="0" err="1"/>
              <a:t>ferromagnesianos</a:t>
            </a:r>
            <a:r>
              <a:rPr lang="es-CL" sz="3000" dirty="0"/>
              <a:t>? Mencione 3 ejemplos.</a:t>
            </a:r>
          </a:p>
          <a:p>
            <a:pPr marL="0" indent="0">
              <a:buNone/>
            </a:pPr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12178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7097" y="646611"/>
            <a:ext cx="9601200" cy="1485900"/>
          </a:xfrm>
        </p:spPr>
        <p:txBody>
          <a:bodyPr/>
          <a:lstStyle/>
          <a:p>
            <a:r>
              <a:rPr lang="es-CL" dirty="0"/>
              <a:t>Silicatos claros o no </a:t>
            </a:r>
            <a:r>
              <a:rPr lang="es-CL" dirty="0" err="1"/>
              <a:t>ferromagnesianos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Son de colores claros y poseen menor peso específico que los minerales con Fe y Mg</a:t>
            </a:r>
          </a:p>
          <a:p>
            <a:r>
              <a:rPr lang="es-CL" dirty="0"/>
              <a:t>Contienen cantidades mayores de Al, </a:t>
            </a:r>
            <a:r>
              <a:rPr lang="es-CL" dirty="0" err="1"/>
              <a:t>Na</a:t>
            </a:r>
            <a:r>
              <a:rPr lang="es-CL" dirty="0"/>
              <a:t>, Ca y K</a:t>
            </a:r>
          </a:p>
          <a:p>
            <a:pPr marL="0" indent="0">
              <a:buNone/>
            </a:pPr>
            <a:r>
              <a:rPr lang="es-CL" dirty="0"/>
              <a:t>Grupo de los feldespatos </a:t>
            </a:r>
          </a:p>
          <a:p>
            <a:pPr marL="0" indent="0">
              <a:buNone/>
            </a:pPr>
            <a:r>
              <a:rPr lang="es-CL" dirty="0"/>
              <a:t>Cuarzo</a:t>
            </a:r>
          </a:p>
          <a:p>
            <a:pPr marL="0" indent="0">
              <a:buNone/>
            </a:pPr>
            <a:r>
              <a:rPr lang="es-CL" dirty="0"/>
              <a:t>Moscovita</a:t>
            </a:r>
          </a:p>
          <a:p>
            <a:pPr marL="0" indent="0">
              <a:buNone/>
            </a:pPr>
            <a:r>
              <a:rPr lang="es-CL" dirty="0"/>
              <a:t>Minerales de arcilla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43457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Grupo de los feldespatos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Grupo de minerales más comunes en la corteza (50%), formados a distintos rangos de </a:t>
            </a:r>
            <a:r>
              <a:rPr lang="es-CL" dirty="0" err="1"/>
              <a:t>T°</a:t>
            </a:r>
            <a:r>
              <a:rPr lang="es-CL" dirty="0"/>
              <a:t> y Presión</a:t>
            </a:r>
          </a:p>
          <a:p>
            <a:r>
              <a:rPr lang="es-CL" dirty="0"/>
              <a:t>Dos planos de exfoliación, relativamente duros (6 Escala de Mohs), brillo entre vítreo a perlado.</a:t>
            </a:r>
          </a:p>
          <a:p>
            <a:r>
              <a:rPr lang="es-CL" dirty="0"/>
              <a:t>Los átomos de Si son reemplazados por Al, lo que genera una diferencia de carga y permite la inclusión de K</a:t>
            </a:r>
            <a:r>
              <a:rPr lang="es-CL" baseline="30000" dirty="0"/>
              <a:t>+</a:t>
            </a:r>
            <a:r>
              <a:rPr lang="es-CL" dirty="0"/>
              <a:t>, </a:t>
            </a:r>
            <a:r>
              <a:rPr lang="es-CL" dirty="0" err="1"/>
              <a:t>Na</a:t>
            </a:r>
            <a:r>
              <a:rPr lang="es-CL" baseline="30000" dirty="0"/>
              <a:t>+</a:t>
            </a:r>
            <a:r>
              <a:rPr lang="es-CL" dirty="0"/>
              <a:t> o Ca</a:t>
            </a:r>
            <a:r>
              <a:rPr lang="es-CL" baseline="30000" dirty="0"/>
              <a:t>+2</a:t>
            </a:r>
          </a:p>
          <a:p>
            <a:r>
              <a:rPr lang="es-CL" b="1" i="1" dirty="0"/>
              <a:t>Feldespato Potásico. </a:t>
            </a:r>
            <a:r>
              <a:rPr lang="es-CL" dirty="0"/>
              <a:t>(Ortoclasa: KAlSi3O8)</a:t>
            </a:r>
          </a:p>
          <a:p>
            <a:r>
              <a:rPr lang="it-IT" b="1" i="1" dirty="0"/>
              <a:t>Plagioclasa. </a:t>
            </a:r>
            <a:r>
              <a:rPr lang="it-IT" dirty="0"/>
              <a:t>(Albita: NaAlSi3O8) (Anortita: CaAl2Si2O8)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134187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8252" y="204536"/>
            <a:ext cx="9601200" cy="1485900"/>
          </a:xfrm>
        </p:spPr>
        <p:txBody>
          <a:bodyPr/>
          <a:lstStyle/>
          <a:p>
            <a:r>
              <a:rPr lang="es-CL" dirty="0"/>
              <a:t>Feldespato potásico KAlSi</a:t>
            </a:r>
            <a:r>
              <a:rPr lang="es-CL" baseline="-25000" dirty="0"/>
              <a:t>3</a:t>
            </a:r>
            <a:r>
              <a:rPr lang="es-CL" dirty="0"/>
              <a:t>O</a:t>
            </a:r>
            <a:r>
              <a:rPr lang="es-CL" baseline="-25000" dirty="0"/>
              <a:t>8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41684" y="1690436"/>
            <a:ext cx="6194546" cy="5849354"/>
          </a:xfrm>
        </p:spPr>
        <p:txBody>
          <a:bodyPr>
            <a:normAutofit/>
          </a:bodyPr>
          <a:lstStyle/>
          <a:p>
            <a:r>
              <a:rPr lang="es-CL" i="1" dirty="0"/>
              <a:t>Dureza</a:t>
            </a:r>
            <a:r>
              <a:rPr lang="es-CL" dirty="0"/>
              <a:t>: 6.</a:t>
            </a:r>
          </a:p>
          <a:p>
            <a:r>
              <a:rPr lang="es-CL" i="1" dirty="0"/>
              <a:t>Brillo</a:t>
            </a:r>
            <a:r>
              <a:rPr lang="es-CL" dirty="0"/>
              <a:t>: Vítreo, transparente a translúcido.</a:t>
            </a:r>
          </a:p>
          <a:p>
            <a:r>
              <a:rPr lang="es-CL" i="1" dirty="0"/>
              <a:t>Color</a:t>
            </a:r>
            <a:r>
              <a:rPr lang="es-CL" dirty="0"/>
              <a:t>: Rosado, blanco amarillo.</a:t>
            </a:r>
          </a:p>
          <a:p>
            <a:r>
              <a:rPr lang="es-CL" dirty="0"/>
              <a:t>Hábito: cristales prismáticos tabulares, fuertemente maclados o cómo cristales compactos</a:t>
            </a:r>
          </a:p>
          <a:p>
            <a:r>
              <a:rPr lang="es-CL" i="1" dirty="0"/>
              <a:t>Clivaje</a:t>
            </a:r>
            <a:r>
              <a:rPr lang="es-CL" dirty="0"/>
              <a:t>: En 2 direcciones que se cortan a 90º.</a:t>
            </a:r>
          </a:p>
          <a:p>
            <a:r>
              <a:rPr lang="es-CL" i="1" dirty="0"/>
              <a:t>Fractura</a:t>
            </a:r>
            <a:r>
              <a:rPr lang="es-CL" dirty="0"/>
              <a:t>: </a:t>
            </a:r>
            <a:r>
              <a:rPr lang="es-CL" dirty="0" err="1"/>
              <a:t>concoidal</a:t>
            </a:r>
            <a:r>
              <a:rPr lang="es-CL" dirty="0"/>
              <a:t>, no se parte según planos de clivaje.</a:t>
            </a:r>
          </a:p>
          <a:p>
            <a:r>
              <a:rPr lang="es-CL" dirty="0"/>
              <a:t>Raya: blanca</a:t>
            </a:r>
          </a:p>
          <a:p>
            <a:r>
              <a:rPr lang="es-CL" i="1" dirty="0"/>
              <a:t>Maclas</a:t>
            </a:r>
            <a:r>
              <a:rPr lang="es-CL" dirty="0"/>
              <a:t>: frecuentemente en cristales bien formados.</a:t>
            </a:r>
          </a:p>
          <a:p>
            <a:r>
              <a:rPr lang="es-CL" dirty="0"/>
              <a:t>Se altera con facilidad, especialmente en presencia de aguas carbonatadas y origina minerales de arcilla tipo caolín.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917" y="921317"/>
            <a:ext cx="4523874" cy="363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173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466195"/>
            <a:ext cx="4781550" cy="40290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810B3BD-308B-407B-91A2-CAAC6832609C}"/>
              </a:ext>
            </a:extLst>
          </p:cNvPr>
          <p:cNvSpPr/>
          <p:nvPr/>
        </p:nvSpPr>
        <p:spPr>
          <a:xfrm>
            <a:off x="2928763" y="4950455"/>
            <a:ext cx="173207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3000" dirty="0"/>
              <a:t>Ortoclasa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3BDCE8-040A-4E9E-99B4-29D653735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3480" y="331759"/>
            <a:ext cx="4803052" cy="30972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FC233E-EB61-435B-92BF-F4CD1FCBC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233" y="3648605"/>
            <a:ext cx="3663597" cy="315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287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000" dirty="0" err="1"/>
              <a:t>Microclina</a:t>
            </a:r>
            <a:endParaRPr lang="es-CL" sz="3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92B6EA-AF24-4CB8-9E42-EE1A554BE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343" y="2171700"/>
            <a:ext cx="3248025" cy="3114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DA6407-3C30-4579-AD3C-852A87119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716" y="1390649"/>
            <a:ext cx="6048375" cy="46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69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/>
              <a:t>Plagioclasa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71599" y="1347537"/>
            <a:ext cx="10595811" cy="4519863"/>
          </a:xfrm>
        </p:spPr>
        <p:txBody>
          <a:bodyPr>
            <a:normAutofit/>
          </a:bodyPr>
          <a:lstStyle/>
          <a:p>
            <a:r>
              <a:rPr lang="es-CL" i="1" dirty="0"/>
              <a:t>Dureza</a:t>
            </a:r>
            <a:r>
              <a:rPr lang="es-CL" dirty="0"/>
              <a:t>: 6 a 6,5.</a:t>
            </a:r>
          </a:p>
          <a:p>
            <a:r>
              <a:rPr lang="es-CL" i="1" dirty="0"/>
              <a:t>Brillo</a:t>
            </a:r>
            <a:r>
              <a:rPr lang="es-CL" dirty="0"/>
              <a:t>: Vítreo.</a:t>
            </a:r>
          </a:p>
          <a:p>
            <a:r>
              <a:rPr lang="es-CL" i="1" dirty="0"/>
              <a:t>Color</a:t>
            </a:r>
            <a:r>
              <a:rPr lang="es-CL" dirty="0"/>
              <a:t>: Blanco, gris claro, gris anaranjado.</a:t>
            </a:r>
          </a:p>
          <a:p>
            <a:r>
              <a:rPr lang="es-CL" i="1" dirty="0"/>
              <a:t>Clivaje</a:t>
            </a:r>
            <a:r>
              <a:rPr lang="es-CL" dirty="0"/>
              <a:t>: en dos direcciones que se cortan a 86º.</a:t>
            </a:r>
          </a:p>
          <a:p>
            <a:r>
              <a:rPr lang="es-CL" dirty="0"/>
              <a:t>Hábito: cristales </a:t>
            </a:r>
            <a:r>
              <a:rPr lang="es-CL" dirty="0" err="1"/>
              <a:t>pseudo</a:t>
            </a:r>
            <a:r>
              <a:rPr lang="es-CL" dirty="0"/>
              <a:t>-prismáticos, a menudo maclados</a:t>
            </a:r>
          </a:p>
          <a:p>
            <a:r>
              <a:rPr lang="es-CL" dirty="0"/>
              <a:t>Raya: blanca</a:t>
            </a:r>
          </a:p>
          <a:p>
            <a:r>
              <a:rPr lang="es-CL" i="1" dirty="0"/>
              <a:t>Maclas</a:t>
            </a:r>
            <a:r>
              <a:rPr lang="es-CL" dirty="0"/>
              <a:t>: Muy comunes del tipo polisintéticas.</a:t>
            </a:r>
          </a:p>
          <a:p>
            <a:r>
              <a:rPr lang="es-CL" dirty="0"/>
              <a:t>Un plano de exfoliación basal en un mineral de </a:t>
            </a:r>
            <a:r>
              <a:rPr lang="es-CL" dirty="0" err="1"/>
              <a:t>plagioclasa</a:t>
            </a:r>
            <a:r>
              <a:rPr lang="es-CL" dirty="0"/>
              <a:t> aparece normalmente cruzado por bandas o estrías paralelas que constituyen una de las mejores pruebas de que el mineral pertenece a la serie de las plagioclasas.</a:t>
            </a:r>
          </a:p>
          <a:p>
            <a:r>
              <a:rPr lang="es-CL" dirty="0"/>
              <a:t>Se alteran a minerales de arcilla.</a:t>
            </a:r>
          </a:p>
        </p:txBody>
      </p:sp>
    </p:spTree>
    <p:extLst>
      <p:ext uri="{BB962C8B-B14F-4D97-AF65-F5344CB8AC3E}">
        <p14:creationId xmlns:p14="http://schemas.microsoft.com/office/powerpoint/2010/main" val="1453417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52" y="1471612"/>
            <a:ext cx="4924425" cy="3914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B91DA7-B01D-4349-A92B-930FACE6B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668" y="3771900"/>
            <a:ext cx="2428875" cy="28194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29B44327-FAA0-45FC-9FD8-04F5E562B2CC}"/>
              </a:ext>
            </a:extLst>
          </p:cNvPr>
          <p:cNvSpPr txBox="1">
            <a:spLocks/>
          </p:cNvSpPr>
          <p:nvPr/>
        </p:nvSpPr>
        <p:spPr>
          <a:xfrm>
            <a:off x="772886" y="513279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3000" dirty="0"/>
              <a:t>Albita </a:t>
            </a:r>
            <a:r>
              <a:rPr lang="it-IT" sz="3200" dirty="0"/>
              <a:t>NaAlSi</a:t>
            </a:r>
            <a:r>
              <a:rPr lang="it-IT" sz="3200" baseline="-25000" dirty="0"/>
              <a:t>3</a:t>
            </a:r>
            <a:r>
              <a:rPr lang="it-IT" sz="3200" dirty="0"/>
              <a:t>O</a:t>
            </a:r>
            <a:r>
              <a:rPr lang="it-IT" sz="3200" baseline="-25000" dirty="0"/>
              <a:t>8</a:t>
            </a:r>
            <a:endParaRPr lang="es-CL" sz="3000" baseline="-25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12923B-B4B3-4D10-8FC2-A4A2C4333E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9943" y="410853"/>
            <a:ext cx="5400675" cy="559117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6149" y="240506"/>
            <a:ext cx="3190875" cy="312420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4358345" y="3244334"/>
            <a:ext cx="34753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NaAlSi3O8) (Anortita: CaAl2Si2O8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494661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A35A52D6-60B2-44D6-87DF-EBC797D1CFC0}"/>
              </a:ext>
            </a:extLst>
          </p:cNvPr>
          <p:cNvSpPr txBox="1">
            <a:spLocks/>
          </p:cNvSpPr>
          <p:nvPr/>
        </p:nvSpPr>
        <p:spPr>
          <a:xfrm>
            <a:off x="1524000" y="8382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3000" dirty="0" err="1"/>
              <a:t>Anortita</a:t>
            </a:r>
            <a:r>
              <a:rPr lang="es-CL" sz="3000" dirty="0"/>
              <a:t> </a:t>
            </a:r>
            <a:r>
              <a:rPr lang="it-IT" sz="3200" dirty="0"/>
              <a:t>CaAl</a:t>
            </a:r>
            <a:r>
              <a:rPr lang="it-IT" sz="3200" baseline="-25000" dirty="0"/>
              <a:t>2</a:t>
            </a:r>
            <a:r>
              <a:rPr lang="it-IT" sz="3200" dirty="0"/>
              <a:t>Si</a:t>
            </a:r>
            <a:r>
              <a:rPr lang="it-IT" sz="3200" baseline="-25000" dirty="0"/>
              <a:t>2</a:t>
            </a:r>
            <a:r>
              <a:rPr lang="it-IT" sz="3200" dirty="0"/>
              <a:t>O</a:t>
            </a:r>
            <a:r>
              <a:rPr lang="it-IT" sz="3200" baseline="-25000" dirty="0"/>
              <a:t>8</a:t>
            </a:r>
            <a:endParaRPr lang="es-CL" sz="3000" baseline="-25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D4FE1E-83CA-4AE2-BAB1-829FB79DF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62" y="1425196"/>
            <a:ext cx="7258050" cy="5381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8542C6-0DBF-407E-A9E9-269140F4D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342" y="838200"/>
            <a:ext cx="662940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172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Cuarzo SiO</a:t>
            </a:r>
            <a:r>
              <a:rPr lang="es-CL" baseline="-25000" dirty="0"/>
              <a:t>2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71600" y="1724297"/>
            <a:ext cx="9601200" cy="4143103"/>
          </a:xfrm>
        </p:spPr>
        <p:txBody>
          <a:bodyPr>
            <a:normAutofit fontScale="92500" lnSpcReduction="20000"/>
          </a:bodyPr>
          <a:lstStyle/>
          <a:p>
            <a:r>
              <a:rPr lang="es-CL" i="1" dirty="0"/>
              <a:t>Dureza</a:t>
            </a:r>
            <a:r>
              <a:rPr lang="es-CL" dirty="0"/>
              <a:t>: 7.</a:t>
            </a:r>
          </a:p>
          <a:p>
            <a:r>
              <a:rPr lang="es-CL" i="1" dirty="0"/>
              <a:t>Color</a:t>
            </a:r>
            <a:r>
              <a:rPr lang="es-CL" dirty="0"/>
              <a:t>: Incoloro, blanco, rosado, gris o negro.</a:t>
            </a:r>
          </a:p>
          <a:p>
            <a:r>
              <a:rPr lang="es-CL" i="1" dirty="0"/>
              <a:t>Brillo</a:t>
            </a:r>
            <a:r>
              <a:rPr lang="es-CL" dirty="0"/>
              <a:t>: Vítreo a graso; transparente a translúcido.</a:t>
            </a:r>
          </a:p>
          <a:p>
            <a:r>
              <a:rPr lang="es-CL" i="1" dirty="0"/>
              <a:t>Clivaje</a:t>
            </a:r>
            <a:r>
              <a:rPr lang="es-CL" dirty="0"/>
              <a:t>: No tiene.</a:t>
            </a:r>
          </a:p>
          <a:p>
            <a:r>
              <a:rPr lang="es-CL" i="1" dirty="0"/>
              <a:t>Fractura</a:t>
            </a:r>
            <a:r>
              <a:rPr lang="es-CL" dirty="0"/>
              <a:t>: </a:t>
            </a:r>
            <a:r>
              <a:rPr lang="es-CL" dirty="0" err="1"/>
              <a:t>Concoidal</a:t>
            </a:r>
            <a:r>
              <a:rPr lang="es-CL" dirty="0"/>
              <a:t>. No muestra exfoliación</a:t>
            </a:r>
          </a:p>
          <a:p>
            <a:r>
              <a:rPr lang="es-CL" i="1" dirty="0"/>
              <a:t>Raya</a:t>
            </a:r>
            <a:r>
              <a:rPr lang="es-CL" dirty="0"/>
              <a:t>: Blanca.</a:t>
            </a:r>
          </a:p>
          <a:p>
            <a:r>
              <a:rPr lang="es-CL" i="1" dirty="0"/>
              <a:t>Macla</a:t>
            </a:r>
            <a:r>
              <a:rPr lang="es-CL" dirty="0"/>
              <a:t>: Solo en cristales bien formados.</a:t>
            </a:r>
          </a:p>
          <a:p>
            <a:r>
              <a:rPr lang="es-CL" dirty="0"/>
              <a:t>único silicato formado únicamente por Si y O, posee neutralidad eléctrica (</a:t>
            </a:r>
            <a:r>
              <a:rPr lang="es-CL" dirty="0" err="1"/>
              <a:t>Si:O</a:t>
            </a:r>
            <a:r>
              <a:rPr lang="es-CL" dirty="0"/>
              <a:t>=1:2)</a:t>
            </a:r>
          </a:p>
          <a:p>
            <a:r>
              <a:rPr lang="es-CL" dirty="0"/>
              <a:t>Es insoluble en ácidos, excepto en ácido fluorhídrico.</a:t>
            </a:r>
          </a:p>
          <a:p>
            <a:r>
              <a:rPr lang="es-CL" dirty="0"/>
              <a:t>Es de los minerales más resistentes a la meteorización, por lo que es abundante en sedimentos y rocas sedimentarias</a:t>
            </a:r>
          </a:p>
          <a:p>
            <a:pPr marL="0" indent="0">
              <a:buNone/>
            </a:pPr>
            <a:endParaRPr lang="es-C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6831" y="38100"/>
            <a:ext cx="5181071" cy="414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7806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401" y="685800"/>
            <a:ext cx="6029325" cy="4181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475774-0EB4-4E5A-8EAA-44C96BFB2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5589" y="2286000"/>
            <a:ext cx="5507650" cy="332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33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2226" y="430317"/>
            <a:ext cx="10055629" cy="213152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s-CL" dirty="0"/>
              <a:t>Silicatos y minerales formadores de roca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22226" y="4517136"/>
            <a:ext cx="10792691" cy="1428956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r>
              <a:rPr lang="es-CL" dirty="0"/>
              <a:t>Auxiliares: francisca Sandoval, Francisco Ramírez, Iván </a:t>
            </a:r>
            <a:r>
              <a:rPr lang="es-CL" dirty="0" err="1"/>
              <a:t>gómez</a:t>
            </a:r>
            <a:endParaRPr lang="es-CL" dirty="0"/>
          </a:p>
          <a:p>
            <a:r>
              <a:rPr lang="es-CL" dirty="0"/>
              <a:t>Ayudante: Carolina Monsalve</a:t>
            </a:r>
          </a:p>
          <a:p>
            <a:r>
              <a:rPr lang="es-CL" dirty="0"/>
              <a:t>Profesor: </a:t>
            </a:r>
            <a:r>
              <a:rPr lang="es-CL" dirty="0" err="1"/>
              <a:t>Angelo</a:t>
            </a:r>
            <a:r>
              <a:rPr lang="es-CL" dirty="0"/>
              <a:t> Castruccio, Marcelo Farías</a:t>
            </a:r>
          </a:p>
          <a:p>
            <a:r>
              <a:rPr lang="es-CL" dirty="0"/>
              <a:t>Semestre otoño 2019</a:t>
            </a:r>
          </a:p>
        </p:txBody>
      </p:sp>
    </p:spTree>
    <p:extLst>
      <p:ext uri="{BB962C8B-B14F-4D97-AF65-F5344CB8AC3E}">
        <p14:creationId xmlns:p14="http://schemas.microsoft.com/office/powerpoint/2010/main" val="2415797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/>
              <a:t>Muscovita</a:t>
            </a:r>
            <a:r>
              <a:rPr lang="es-CL" b="1" i="1" dirty="0"/>
              <a:t>. </a:t>
            </a:r>
            <a:r>
              <a:rPr lang="es-CL" dirty="0"/>
              <a:t>KAl</a:t>
            </a:r>
            <a:r>
              <a:rPr lang="es-CL" baseline="-25000" dirty="0"/>
              <a:t>2</a:t>
            </a:r>
            <a:r>
              <a:rPr lang="es-CL" dirty="0"/>
              <a:t>(AlSi</a:t>
            </a:r>
            <a:r>
              <a:rPr lang="es-CL" baseline="-25000" dirty="0"/>
              <a:t>3</a:t>
            </a:r>
            <a:r>
              <a:rPr lang="es-CL" dirty="0"/>
              <a:t>O</a:t>
            </a:r>
            <a:r>
              <a:rPr lang="es-CL" baseline="-25000" dirty="0"/>
              <a:t>10</a:t>
            </a:r>
            <a:r>
              <a:rPr lang="es-CL" dirty="0"/>
              <a:t>)(OH)</a:t>
            </a:r>
            <a:r>
              <a:rPr lang="es-CL" baseline="-25000" dirty="0"/>
              <a:t>2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71600" y="2286000"/>
            <a:ext cx="5015552" cy="3581400"/>
          </a:xfrm>
        </p:spPr>
        <p:txBody>
          <a:bodyPr>
            <a:normAutofit fontScale="92500" lnSpcReduction="10000"/>
          </a:bodyPr>
          <a:lstStyle/>
          <a:p>
            <a:r>
              <a:rPr lang="es-CL" i="1" dirty="0"/>
              <a:t>Dureza</a:t>
            </a:r>
            <a:r>
              <a:rPr lang="es-CL" dirty="0"/>
              <a:t>: 2,5 a 3.</a:t>
            </a:r>
          </a:p>
          <a:p>
            <a:r>
              <a:rPr lang="es-CL" i="1" dirty="0"/>
              <a:t>Brillo</a:t>
            </a:r>
            <a:r>
              <a:rPr lang="es-CL" dirty="0"/>
              <a:t>: Vítreo a sedoso, transparente a translúcido.</a:t>
            </a:r>
          </a:p>
          <a:p>
            <a:r>
              <a:rPr lang="es-CL" i="1" dirty="0"/>
              <a:t>Color</a:t>
            </a:r>
            <a:r>
              <a:rPr lang="es-CL" dirty="0"/>
              <a:t>: incoloro, en bloques gruesos con tonalidad amarillas, pardas, verdes o rosadas.</a:t>
            </a:r>
          </a:p>
          <a:p>
            <a:r>
              <a:rPr lang="es-CL" dirty="0"/>
              <a:t>Hábito:</a:t>
            </a:r>
            <a:r>
              <a:rPr lang="es-CL" b="1" dirty="0"/>
              <a:t> </a:t>
            </a:r>
            <a:r>
              <a:rPr lang="es-CL" dirty="0"/>
              <a:t>Cristales laminares con el contorno </a:t>
            </a:r>
            <a:r>
              <a:rPr lang="pt-BR" dirty="0"/>
              <a:t>hexagonal o triangular, </a:t>
            </a:r>
            <a:r>
              <a:rPr lang="es-CL" dirty="0"/>
              <a:t>a veces también microcristalinas.</a:t>
            </a:r>
          </a:p>
          <a:p>
            <a:r>
              <a:rPr lang="es-CL" i="1" dirty="0"/>
              <a:t>Clivaje</a:t>
            </a:r>
            <a:r>
              <a:rPr lang="es-CL" dirty="0"/>
              <a:t>: en una dirección (perfecto).</a:t>
            </a:r>
          </a:p>
          <a:p>
            <a:r>
              <a:rPr lang="es-CL" i="1" dirty="0"/>
              <a:t>Maclas</a:t>
            </a:r>
            <a:r>
              <a:rPr lang="es-CL" dirty="0"/>
              <a:t>: No tiene.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7549" y="1827733"/>
            <a:ext cx="49911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889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917740"/>
            <a:ext cx="2657475" cy="22383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279" y="507206"/>
            <a:ext cx="4432717" cy="332898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781" y="3009189"/>
            <a:ext cx="6886575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794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Minerales de arcilla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Estructura laminar, suelen ser de grano muy fino</a:t>
            </a:r>
          </a:p>
          <a:p>
            <a:r>
              <a:rPr lang="es-CL" dirty="0"/>
              <a:t>La mayoría se genera producto de la meteorización química de otros silicatos </a:t>
            </a:r>
          </a:p>
          <a:p>
            <a:r>
              <a:rPr lang="es-CL" dirty="0"/>
              <a:t>Al hidratarse aumentan su </a:t>
            </a:r>
            <a:r>
              <a:rPr lang="es-CL" dirty="0" err="1"/>
              <a:t>volúmen</a:t>
            </a:r>
            <a:endParaRPr lang="es-CL" dirty="0"/>
          </a:p>
          <a:p>
            <a:r>
              <a:rPr lang="es-CL" dirty="0"/>
              <a:t>Importante componente de las rocas sedimentarias</a:t>
            </a:r>
          </a:p>
          <a:p>
            <a:pPr marL="0" indent="0">
              <a:buNone/>
            </a:pPr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644643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0DCA88-6DA0-46D9-A150-86BBCD43E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1362" y="1581150"/>
            <a:ext cx="4271963" cy="3402986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3A4EC059-CA06-4C5B-A51D-F1DE4A0995FD}"/>
              </a:ext>
            </a:extLst>
          </p:cNvPr>
          <p:cNvSpPr txBox="1">
            <a:spLocks/>
          </p:cNvSpPr>
          <p:nvPr/>
        </p:nvSpPr>
        <p:spPr>
          <a:xfrm>
            <a:off x="1524000" y="8382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3000" dirty="0"/>
              <a:t>Caolinita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6720B5-8A74-4B74-937B-1456EAFF0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7663" y="1341253"/>
            <a:ext cx="3405187" cy="310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703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Silicatos oscuros o </a:t>
            </a:r>
            <a:r>
              <a:rPr lang="es-CL" dirty="0" err="1"/>
              <a:t>ferromagnesianos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Contienen iones de Fe y/o Mg en su estructura</a:t>
            </a:r>
          </a:p>
          <a:p>
            <a:r>
              <a:rPr lang="es-CL" dirty="0"/>
              <a:t>Poseen mayor peso específico</a:t>
            </a:r>
          </a:p>
          <a:p>
            <a:pPr marL="0" indent="0">
              <a:buNone/>
            </a:pPr>
            <a:r>
              <a:rPr lang="es-CL" dirty="0" err="1"/>
              <a:t>Piroxeno</a:t>
            </a:r>
            <a:endParaRPr lang="es-CL" dirty="0"/>
          </a:p>
          <a:p>
            <a:pPr marL="0" indent="0">
              <a:buNone/>
            </a:pPr>
            <a:r>
              <a:rPr lang="es-CL" dirty="0"/>
              <a:t>Anfíbol</a:t>
            </a:r>
          </a:p>
          <a:p>
            <a:pPr marL="0" indent="0">
              <a:buNone/>
            </a:pPr>
            <a:r>
              <a:rPr lang="es-CL" dirty="0"/>
              <a:t>Mica negra (biotita)</a:t>
            </a:r>
          </a:p>
          <a:p>
            <a:pPr marL="0" indent="0">
              <a:buNone/>
            </a:pPr>
            <a:r>
              <a:rPr lang="es-CL" dirty="0"/>
              <a:t>Olivino</a:t>
            </a:r>
          </a:p>
          <a:p>
            <a:pPr marL="0" indent="0">
              <a:buNone/>
            </a:pPr>
            <a:r>
              <a:rPr lang="es-CL" dirty="0"/>
              <a:t>Granate</a:t>
            </a:r>
          </a:p>
          <a:p>
            <a:pPr marL="0" indent="0">
              <a:buNone/>
            </a:pPr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2055870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/>
              <a:t>Piroxenos</a:t>
            </a:r>
            <a:r>
              <a:rPr lang="es-CL" dirty="0"/>
              <a:t> (</a:t>
            </a:r>
            <a:r>
              <a:rPr lang="es-CL" dirty="0" err="1"/>
              <a:t>Mg,Fe</a:t>
            </a:r>
            <a:r>
              <a:rPr lang="es-CL" dirty="0"/>
              <a:t>)SiO</a:t>
            </a:r>
            <a:r>
              <a:rPr lang="es-CL" baseline="-25000" dirty="0"/>
              <a:t>3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71600" y="1428750"/>
            <a:ext cx="10338179" cy="4830170"/>
          </a:xfrm>
        </p:spPr>
        <p:txBody>
          <a:bodyPr>
            <a:normAutofit/>
          </a:bodyPr>
          <a:lstStyle/>
          <a:p>
            <a:r>
              <a:rPr lang="es-CL" dirty="0"/>
              <a:t>Componentes importantes del manto terrestre.</a:t>
            </a:r>
          </a:p>
          <a:p>
            <a:r>
              <a:rPr lang="es-CL" dirty="0"/>
              <a:t>Hábitos: Cristales cortos y prismáticos de 4 u 8 lados.</a:t>
            </a:r>
          </a:p>
          <a:p>
            <a:r>
              <a:rPr lang="es-CL" dirty="0"/>
              <a:t>Normalmente aparecen en masas compactas o bien en granos diseminados.</a:t>
            </a:r>
          </a:p>
          <a:p>
            <a:r>
              <a:rPr lang="es-CL" dirty="0"/>
              <a:t>Son por lo general de colores verde oscuro a negro.</a:t>
            </a:r>
          </a:p>
          <a:p>
            <a:r>
              <a:rPr lang="es-CL" dirty="0"/>
              <a:t>Poseen brillo mate a apagado.</a:t>
            </a:r>
          </a:p>
          <a:p>
            <a:r>
              <a:rPr lang="es-CL" dirty="0"/>
              <a:t>Raya blanca, verde o marrón claro</a:t>
            </a:r>
          </a:p>
          <a:p>
            <a:r>
              <a:rPr lang="es-CL" dirty="0"/>
              <a:t>Presentan clivaje imperfecto en 2 direcciones que se cortan aproximadamente a 80º.</a:t>
            </a:r>
          </a:p>
          <a:p>
            <a:r>
              <a:rPr lang="es-CL" dirty="0"/>
              <a:t>Tienen dureza entre 5 y 6.</a:t>
            </a:r>
          </a:p>
          <a:p>
            <a:r>
              <a:rPr lang="es-CL" dirty="0"/>
              <a:t>Corresponden a silicatos complejos de calcio, magnesio y hierro que aparecen en rocas ígneas, principalmente en rocas básicas tales como gabros y basaltos.</a:t>
            </a:r>
          </a:p>
          <a:p>
            <a:r>
              <a:rPr lang="es-CL" dirty="0"/>
              <a:t>Las principales variedades son: Augita, Diópsido e Hiperstena.</a:t>
            </a:r>
          </a:p>
        </p:txBody>
      </p:sp>
    </p:spTree>
    <p:extLst>
      <p:ext uri="{BB962C8B-B14F-4D97-AF65-F5344CB8AC3E}">
        <p14:creationId xmlns:p14="http://schemas.microsoft.com/office/powerpoint/2010/main" val="3896943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49625" y="894170"/>
            <a:ext cx="9601200" cy="3581400"/>
          </a:xfrm>
        </p:spPr>
        <p:txBody>
          <a:bodyPr/>
          <a:lstStyle/>
          <a:p>
            <a:r>
              <a:rPr lang="es-CL" dirty="0"/>
              <a:t>La estructura cristalina de los piroxenos consiste en cadenas simples de tetraedros ligados por iones de Fe y Mg</a:t>
            </a:r>
          </a:p>
          <a:p>
            <a:r>
              <a:rPr lang="es-CL" dirty="0"/>
              <a:t>Dos direcciones de exfoliación en casi 90°</a:t>
            </a:r>
          </a:p>
          <a:p>
            <a:r>
              <a:rPr lang="es-CL" dirty="0"/>
              <a:t>Exfoliación paralela a las cadenas simples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262" y="3037295"/>
            <a:ext cx="8124825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318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3000" dirty="0"/>
              <a:t>Augita</a:t>
            </a:r>
            <a:r>
              <a:rPr lang="es-CL" dirty="0"/>
              <a:t>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0904" y="180474"/>
            <a:ext cx="5214687" cy="3868412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8923421" y="440055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3000" dirty="0"/>
              <a:t>Diópsido</a:t>
            </a:r>
            <a:r>
              <a:rPr lang="es-CL" dirty="0"/>
              <a:t>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6377" y="190500"/>
            <a:ext cx="2876550" cy="39624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6195" y="4152900"/>
            <a:ext cx="3886200" cy="2667000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2467475" y="474345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3000" dirty="0" err="1"/>
              <a:t>Hipersteno</a:t>
            </a:r>
            <a:r>
              <a:rPr lang="es-C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04845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Anfíboles Ca</a:t>
            </a:r>
            <a:r>
              <a:rPr lang="es-CL" baseline="-25000" dirty="0"/>
              <a:t>2</a:t>
            </a:r>
            <a:r>
              <a:rPr lang="es-CL" dirty="0"/>
              <a:t>(</a:t>
            </a:r>
            <a:r>
              <a:rPr lang="es-CL" dirty="0" err="1"/>
              <a:t>Fe,Mg</a:t>
            </a:r>
            <a:r>
              <a:rPr lang="es-CL" dirty="0"/>
              <a:t>)</a:t>
            </a:r>
            <a:r>
              <a:rPr lang="es-CL" baseline="-25000" dirty="0"/>
              <a:t>5</a:t>
            </a:r>
            <a:r>
              <a:rPr lang="es-CL" dirty="0"/>
              <a:t>Si</a:t>
            </a:r>
            <a:r>
              <a:rPr lang="es-CL" baseline="-25000" dirty="0"/>
              <a:t>8</a:t>
            </a:r>
            <a:r>
              <a:rPr lang="es-CL" dirty="0"/>
              <a:t>O</a:t>
            </a:r>
            <a:r>
              <a:rPr lang="es-CL" baseline="-25000" dirty="0"/>
              <a:t>22</a:t>
            </a:r>
            <a:r>
              <a:rPr lang="es-CL" dirty="0"/>
              <a:t>(OH)</a:t>
            </a:r>
            <a:r>
              <a:rPr lang="es-CL" baseline="-25000" dirty="0"/>
              <a:t>2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71600" y="1439186"/>
            <a:ext cx="9601200" cy="4428214"/>
          </a:xfrm>
        </p:spPr>
        <p:txBody>
          <a:bodyPr>
            <a:normAutofit/>
          </a:bodyPr>
          <a:lstStyle/>
          <a:p>
            <a:r>
              <a:rPr lang="es-CL" dirty="0"/>
              <a:t>Familia de minerales similares a los piroxenos en cuanto a composición, pero generalmente con más iones de </a:t>
            </a:r>
            <a:r>
              <a:rPr lang="es-CL" dirty="0" err="1"/>
              <a:t>hidróxilo</a:t>
            </a:r>
            <a:r>
              <a:rPr lang="es-CL" dirty="0"/>
              <a:t> (OH).</a:t>
            </a:r>
          </a:p>
          <a:p>
            <a:r>
              <a:rPr lang="es-CL" dirty="0"/>
              <a:t>Color verde a negro o castaño </a:t>
            </a:r>
          </a:p>
          <a:p>
            <a:r>
              <a:rPr lang="es-CL" dirty="0"/>
              <a:t>Tienen brillo más vítreo que los piroxenos.</a:t>
            </a:r>
          </a:p>
          <a:p>
            <a:r>
              <a:rPr lang="es-CL" dirty="0"/>
              <a:t>Dureza variable entre 5 y 6.</a:t>
            </a:r>
          </a:p>
          <a:p>
            <a:r>
              <a:rPr lang="es-CL" dirty="0"/>
              <a:t>Raya: blanca a amarilla o gris azulado, castaño rojizo</a:t>
            </a:r>
          </a:p>
          <a:p>
            <a:r>
              <a:rPr lang="es-CL" dirty="0"/>
              <a:t>Hábito: Cristales prismáticos largos en general aplastados alargados y con 6 caras, a veces también aciculares o fibrosos.</a:t>
            </a:r>
          </a:p>
          <a:p>
            <a:r>
              <a:rPr lang="es-CL" dirty="0"/>
              <a:t>Clivaje imperfecto en 2 direcciones que se cortan en 60º </a:t>
            </a:r>
            <a:r>
              <a:rPr lang="es-CL" dirty="0" err="1"/>
              <a:t>ó</a:t>
            </a:r>
            <a:r>
              <a:rPr lang="es-CL" dirty="0"/>
              <a:t> 120º aproximadamente.</a:t>
            </a:r>
          </a:p>
          <a:p>
            <a:r>
              <a:rPr lang="es-CL" dirty="0"/>
              <a:t>Las especies más comunes son: </a:t>
            </a:r>
            <a:r>
              <a:rPr lang="es-CL" dirty="0" err="1"/>
              <a:t>Hornblenda</a:t>
            </a:r>
            <a:r>
              <a:rPr lang="es-CL" dirty="0"/>
              <a:t>, Actinolita y </a:t>
            </a:r>
            <a:r>
              <a:rPr lang="es-CL" dirty="0" err="1"/>
              <a:t>Tremolita</a:t>
            </a:r>
            <a:r>
              <a:rPr lang="es-C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80047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95400" y="638175"/>
            <a:ext cx="9601200" cy="3581400"/>
          </a:xfrm>
        </p:spPr>
        <p:txBody>
          <a:bodyPr/>
          <a:lstStyle/>
          <a:p>
            <a:r>
              <a:rPr lang="es-CL" dirty="0"/>
              <a:t>Los anfíboles forman cadenas dobles de tetraedros con planos de exfoliación que cortan en 60° y 90°</a:t>
            </a:r>
          </a:p>
          <a:p>
            <a:r>
              <a:rPr lang="es-CL" dirty="0"/>
              <a:t>Forma cristales alargados </a:t>
            </a:r>
          </a:p>
          <a:p>
            <a:r>
              <a:rPr lang="es-CL" dirty="0"/>
              <a:t>Común en ambientes continentales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300" y="2776537"/>
            <a:ext cx="8382000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22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Silicatos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45127" y="1828800"/>
            <a:ext cx="7528164" cy="4351337"/>
          </a:xfrm>
        </p:spPr>
        <p:txBody>
          <a:bodyPr>
            <a:normAutofit/>
          </a:bodyPr>
          <a:lstStyle/>
          <a:p>
            <a:r>
              <a:rPr lang="es-CL" dirty="0"/>
              <a:t>Grupo mineral más común en la corteza terrestre (90%), formados principalmente por O y Si. Forman casi la totalidad de las rocas ígneas, mientras que son un componente importante de las rocas sedimentarias por ser algunos más resistentes a la meteorización.</a:t>
            </a:r>
          </a:p>
          <a:p>
            <a:r>
              <a:rPr lang="es-CL" dirty="0"/>
              <a:t>Unidad fundamental: Tetraedro de Silicio-Oxígeno (Si O</a:t>
            </a:r>
            <a:r>
              <a:rPr lang="es-CL" baseline="-25000" dirty="0"/>
              <a:t>4</a:t>
            </a:r>
            <a:r>
              <a:rPr lang="es-CL" baseline="30000" dirty="0"/>
              <a:t>-4</a:t>
            </a:r>
            <a:r>
              <a:rPr lang="es-CL" dirty="0"/>
              <a:t>)</a:t>
            </a:r>
          </a:p>
          <a:p>
            <a:r>
              <a:rPr lang="es-CL" dirty="0"/>
              <a:t>Además de Si y O poseen otros elementos para mantener la neutralidad eléctrica.</a:t>
            </a:r>
          </a:p>
          <a:p>
            <a:r>
              <a:rPr lang="es-CL" dirty="0"/>
              <a:t>Generalmente los tetraedros se enlazan a través de cationes o bien compartiendo oxígenos</a:t>
            </a:r>
          </a:p>
          <a:p>
            <a:endParaRPr lang="es-CL" dirty="0"/>
          </a:p>
          <a:p>
            <a:pPr marL="0" indent="0">
              <a:buNone/>
            </a:pPr>
            <a:endParaRPr lang="es-CL" dirty="0"/>
          </a:p>
          <a:p>
            <a:endParaRPr lang="es-C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0580" y="487566"/>
            <a:ext cx="3371850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9670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30657" y="928752"/>
            <a:ext cx="9601200" cy="1485900"/>
          </a:xfrm>
        </p:spPr>
        <p:txBody>
          <a:bodyPr/>
          <a:lstStyle/>
          <a:p>
            <a:r>
              <a:rPr lang="es-CL" sz="3000" dirty="0" err="1"/>
              <a:t>Hornblenda</a:t>
            </a:r>
            <a:endParaRPr lang="es-CL" sz="3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7776" y="-483237"/>
            <a:ext cx="5172075" cy="382905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818" y="2543303"/>
            <a:ext cx="3343275" cy="40290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582" y="3474464"/>
            <a:ext cx="4182418" cy="310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3728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Actinolita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5462" y="685800"/>
            <a:ext cx="4295775" cy="42957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5829" y="1631192"/>
            <a:ext cx="424815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281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i="1" dirty="0"/>
              <a:t>Biotita. </a:t>
            </a:r>
            <a:r>
              <a:rPr lang="es-CL" dirty="0"/>
              <a:t>(K(</a:t>
            </a:r>
            <a:r>
              <a:rPr lang="es-CL" dirty="0" err="1"/>
              <a:t>Mg,Fe</a:t>
            </a:r>
            <a:r>
              <a:rPr lang="es-CL" dirty="0"/>
              <a:t>)</a:t>
            </a:r>
            <a:r>
              <a:rPr lang="es-CL" baseline="-25000" dirty="0"/>
              <a:t>3</a:t>
            </a:r>
            <a:r>
              <a:rPr lang="es-CL" dirty="0"/>
              <a:t>(AlSi</a:t>
            </a:r>
            <a:r>
              <a:rPr lang="es-CL" baseline="-25000" dirty="0"/>
              <a:t>3</a:t>
            </a:r>
            <a:r>
              <a:rPr lang="es-CL" dirty="0"/>
              <a:t>O</a:t>
            </a:r>
            <a:r>
              <a:rPr lang="es-CL" baseline="-25000" dirty="0"/>
              <a:t>10</a:t>
            </a:r>
            <a:r>
              <a:rPr lang="es-CL" dirty="0"/>
              <a:t>)(OH)</a:t>
            </a:r>
            <a:r>
              <a:rPr lang="es-CL" baseline="-25000" dirty="0"/>
              <a:t>2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90600" y="1524000"/>
            <a:ext cx="6063343" cy="4343400"/>
          </a:xfrm>
        </p:spPr>
        <p:txBody>
          <a:bodyPr>
            <a:normAutofit/>
          </a:bodyPr>
          <a:lstStyle/>
          <a:p>
            <a:r>
              <a:rPr lang="es-CL" i="1" dirty="0"/>
              <a:t>Dureza</a:t>
            </a:r>
            <a:r>
              <a:rPr lang="es-CL" dirty="0"/>
              <a:t>: 2,5 a 3.</a:t>
            </a:r>
          </a:p>
          <a:p>
            <a:r>
              <a:rPr lang="es-CL" i="1" dirty="0"/>
              <a:t>Brillo</a:t>
            </a:r>
            <a:r>
              <a:rPr lang="es-CL" dirty="0"/>
              <a:t>: reluciente, transparente a </a:t>
            </a:r>
            <a:r>
              <a:rPr lang="es-CL" dirty="0" err="1"/>
              <a:t>ópaco</a:t>
            </a:r>
            <a:r>
              <a:rPr lang="es-CL" dirty="0"/>
              <a:t>.</a:t>
            </a:r>
          </a:p>
          <a:p>
            <a:r>
              <a:rPr lang="es-CL" i="1" dirty="0"/>
              <a:t>Color</a:t>
            </a:r>
            <a:r>
              <a:rPr lang="es-CL" dirty="0"/>
              <a:t>: verde oscuro a negro.</a:t>
            </a:r>
          </a:p>
          <a:p>
            <a:r>
              <a:rPr lang="es-CL" dirty="0"/>
              <a:t>Raya: Blanca</a:t>
            </a:r>
          </a:p>
          <a:p>
            <a:r>
              <a:rPr lang="es-CL" dirty="0"/>
              <a:t>Hábitos: comúnmente aparece en láminas diseminadas o agregados laminares</a:t>
            </a:r>
          </a:p>
          <a:p>
            <a:r>
              <a:rPr lang="es-CL" i="1" dirty="0"/>
              <a:t>Clivaje</a:t>
            </a:r>
            <a:r>
              <a:rPr lang="es-CL" dirty="0"/>
              <a:t>: Exfoliación en una dirección (perfecto).</a:t>
            </a:r>
          </a:p>
          <a:p>
            <a:r>
              <a:rPr lang="es-CL" i="1" dirty="0"/>
              <a:t>Maclas</a:t>
            </a:r>
            <a:r>
              <a:rPr lang="es-CL" dirty="0"/>
              <a:t>: No tiene.</a:t>
            </a:r>
          </a:p>
          <a:p>
            <a:r>
              <a:rPr lang="es-CL" dirty="0"/>
              <a:t>Común en rocas continentales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337" y="1602921"/>
            <a:ext cx="4226630" cy="279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0901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35" y="201020"/>
            <a:ext cx="5644487" cy="36062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4088" y="201020"/>
            <a:ext cx="6296025" cy="4286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3583618"/>
            <a:ext cx="4059641" cy="327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304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i="1" dirty="0"/>
              <a:t>Olivino </a:t>
            </a:r>
            <a:r>
              <a:rPr lang="es-CL" sz="3000" dirty="0"/>
              <a:t>((</a:t>
            </a:r>
            <a:r>
              <a:rPr lang="es-CL" sz="3000" dirty="0" err="1"/>
              <a:t>Mg,Fe</a:t>
            </a:r>
            <a:r>
              <a:rPr lang="es-CL" sz="3000" dirty="0"/>
              <a:t>)</a:t>
            </a:r>
            <a:r>
              <a:rPr lang="es-CL" sz="3000" baseline="-25000" dirty="0"/>
              <a:t>2</a:t>
            </a:r>
            <a:r>
              <a:rPr lang="es-CL" sz="3000" dirty="0"/>
              <a:t>SiO</a:t>
            </a:r>
            <a:r>
              <a:rPr lang="es-CL" sz="3000" dirty="0">
                <a:sym typeface="Wingdings" panose="05000000000000000000" pitchFamily="2" charset="2"/>
              </a:rPr>
              <a:t></a:t>
            </a:r>
            <a:r>
              <a:rPr lang="es-CL" sz="3000" dirty="0"/>
              <a:t>Forsterita: Fe</a:t>
            </a:r>
            <a:r>
              <a:rPr lang="es-CL" sz="3000" baseline="-25000" dirty="0"/>
              <a:t>2</a:t>
            </a:r>
            <a:r>
              <a:rPr lang="es-CL" sz="3000" dirty="0"/>
              <a:t>(SiO</a:t>
            </a:r>
            <a:r>
              <a:rPr lang="es-CL" sz="3000" baseline="-25000" dirty="0"/>
              <a:t>4</a:t>
            </a:r>
            <a:r>
              <a:rPr lang="es-CL" sz="3000" dirty="0"/>
              <a:t>) ,</a:t>
            </a:r>
            <a:r>
              <a:rPr lang="es-CL" sz="3000" dirty="0" err="1"/>
              <a:t>Fayalita</a:t>
            </a:r>
            <a:r>
              <a:rPr lang="es-CL" sz="3000" dirty="0"/>
              <a:t>: Mg</a:t>
            </a:r>
            <a:r>
              <a:rPr lang="es-CL" sz="3000" baseline="-25000" dirty="0"/>
              <a:t>2</a:t>
            </a:r>
            <a:r>
              <a:rPr lang="es-CL" sz="3000" dirty="0"/>
              <a:t>(SiO</a:t>
            </a:r>
            <a:r>
              <a:rPr lang="es-CL" sz="3000" baseline="-25000" dirty="0"/>
              <a:t>4</a:t>
            </a:r>
            <a:r>
              <a:rPr lang="es-CL" sz="3000" dirty="0"/>
              <a:t>)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4114800"/>
          </a:xfrm>
        </p:spPr>
        <p:txBody>
          <a:bodyPr>
            <a:normAutofit fontScale="70000" lnSpcReduction="20000"/>
          </a:bodyPr>
          <a:lstStyle/>
          <a:p>
            <a:r>
              <a:rPr lang="es-CL" i="1" dirty="0"/>
              <a:t>Dureza</a:t>
            </a:r>
            <a:r>
              <a:rPr lang="es-CL" dirty="0"/>
              <a:t>: 6,5 a 7.</a:t>
            </a:r>
          </a:p>
          <a:p>
            <a:r>
              <a:rPr lang="es-CL" i="1" dirty="0"/>
              <a:t>Brillo</a:t>
            </a:r>
            <a:r>
              <a:rPr lang="es-CL" dirty="0"/>
              <a:t>: Vítreo a lustroso, transparente a translúcido.</a:t>
            </a:r>
          </a:p>
          <a:p>
            <a:r>
              <a:rPr lang="es-CL" dirty="0"/>
              <a:t>Hábito: en general cómo cristales </a:t>
            </a:r>
            <a:r>
              <a:rPr lang="es-CL" dirty="0" err="1"/>
              <a:t>equidimensionales</a:t>
            </a:r>
            <a:r>
              <a:rPr lang="es-CL" dirty="0"/>
              <a:t> de hábito prismático,</a:t>
            </a:r>
          </a:p>
          <a:p>
            <a:r>
              <a:rPr lang="es-CL" dirty="0"/>
              <a:t> a veces redondeados o masas granulares</a:t>
            </a:r>
          </a:p>
          <a:p>
            <a:r>
              <a:rPr lang="es-CL" i="1" dirty="0"/>
              <a:t>Color</a:t>
            </a:r>
            <a:r>
              <a:rPr lang="es-CL" dirty="0"/>
              <a:t>: Verde olivo, Negro verdoso, amarillento, café o rojizo (alterado).</a:t>
            </a:r>
          </a:p>
          <a:p>
            <a:r>
              <a:rPr lang="es-CL" i="1" dirty="0"/>
              <a:t>Clivaje</a:t>
            </a:r>
            <a:r>
              <a:rPr lang="es-CL" dirty="0"/>
              <a:t>: No tiene.</a:t>
            </a:r>
          </a:p>
          <a:p>
            <a:r>
              <a:rPr lang="es-CL" dirty="0"/>
              <a:t>Raya: blanca</a:t>
            </a:r>
          </a:p>
          <a:p>
            <a:r>
              <a:rPr lang="es-CL" i="1" dirty="0"/>
              <a:t>Maclas</a:t>
            </a:r>
            <a:r>
              <a:rPr lang="es-CL" dirty="0"/>
              <a:t>: No tiene.</a:t>
            </a:r>
          </a:p>
          <a:p>
            <a:r>
              <a:rPr lang="es-CL" i="1" dirty="0"/>
              <a:t>Fractura</a:t>
            </a:r>
            <a:r>
              <a:rPr lang="es-CL" dirty="0"/>
              <a:t>: </a:t>
            </a:r>
            <a:r>
              <a:rPr lang="es-CL" dirty="0" err="1"/>
              <a:t>Concoidal</a:t>
            </a:r>
            <a:r>
              <a:rPr lang="es-CL" dirty="0"/>
              <a:t>, no tiene planos de exfoliación</a:t>
            </a:r>
          </a:p>
          <a:p>
            <a:r>
              <a:rPr lang="es-CL" dirty="0"/>
              <a:t>Se forma por tetraedros de Si-O individuales entrelazados por cationes de Fe y Mg</a:t>
            </a:r>
          </a:p>
          <a:p>
            <a:r>
              <a:rPr lang="es-CL" dirty="0"/>
              <a:t>Es un mineral corriente en rocas ígneas básicas a </a:t>
            </a:r>
            <a:r>
              <a:rPr lang="es-CL" dirty="0" err="1"/>
              <a:t>ultrabásicas</a:t>
            </a:r>
            <a:r>
              <a:rPr lang="es-CL" dirty="0"/>
              <a:t>, y aparece en</a:t>
            </a:r>
          </a:p>
          <a:p>
            <a:r>
              <a:rPr lang="es-CL" dirty="0"/>
              <a:t>Cristales deformados y aplastados, baja resistencia a la meteorización, frecuentemente en forma de granos y masas granulares.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8323" y="1682659"/>
            <a:ext cx="3389425" cy="255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0383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40928" y="444057"/>
            <a:ext cx="4717294" cy="572814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585" y="685800"/>
            <a:ext cx="5317495" cy="414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837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F8602-14D1-49DE-85C2-D245F158E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Granate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35093-207F-4AAD-8D97-E006A9FD9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552074"/>
            <a:ext cx="9601200" cy="4315326"/>
          </a:xfrm>
        </p:spPr>
        <p:txBody>
          <a:bodyPr>
            <a:normAutofit/>
          </a:bodyPr>
          <a:lstStyle/>
          <a:p>
            <a:r>
              <a:rPr lang="es-CL" dirty="0"/>
              <a:t>Formado por tetraedros individuales vinculados con iones metálicos</a:t>
            </a:r>
          </a:p>
          <a:p>
            <a:r>
              <a:rPr lang="es-CL" dirty="0"/>
              <a:t>Brillo vítreo</a:t>
            </a:r>
          </a:p>
          <a:p>
            <a:r>
              <a:rPr lang="es-CL" dirty="0"/>
              <a:t>Sin planos de exfoliación (fractura concoide)</a:t>
            </a:r>
          </a:p>
          <a:p>
            <a:r>
              <a:rPr lang="es-CL" dirty="0"/>
              <a:t>Hábito: cristales isométricos bien formados, gránulos redondeados</a:t>
            </a:r>
          </a:p>
          <a:p>
            <a:r>
              <a:rPr lang="es-CL" dirty="0"/>
              <a:t>Colores que oscilan entre marrón y rojo oscuro</a:t>
            </a:r>
          </a:p>
          <a:p>
            <a:r>
              <a:rPr lang="es-CL" dirty="0"/>
              <a:t>· Dureza: 6.5 a 7.5</a:t>
            </a:r>
          </a:p>
          <a:p>
            <a:r>
              <a:rPr lang="es-CL" dirty="0"/>
              <a:t>· Brillo: Vítreo</a:t>
            </a:r>
          </a:p>
          <a:p>
            <a:r>
              <a:rPr lang="es-CL" dirty="0"/>
              <a:t>· Raya: Blanca</a:t>
            </a:r>
          </a:p>
          <a:p>
            <a:pPr marL="0" indent="0"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3691469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8F8D7-2C4F-4618-9819-A1B0DFB80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Granate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2B78015-8C88-4C2D-BE7E-50D4B9AECF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7370" y="1856237"/>
            <a:ext cx="2171700" cy="1495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1EE1F6-B096-40BB-B1F7-F08DCED38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337" y="685800"/>
            <a:ext cx="7172325" cy="4810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BEC146-3FE9-49C3-9FE0-34EFE55C5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152" y="3957637"/>
            <a:ext cx="2524125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431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Serie de Bowen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2607B8C-F84E-4EBE-819A-EB3F5B9EB0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735" y="1549623"/>
            <a:ext cx="8775346" cy="436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477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Júntense en los grupos !!</a:t>
            </a: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3828214"/>
              </p:ext>
            </p:extLst>
          </p:nvPr>
        </p:nvGraphicFramePr>
        <p:xfrm>
          <a:off x="1371596" y="1600200"/>
          <a:ext cx="10319660" cy="4598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90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9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85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35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7085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4022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94632">
                <a:tc>
                  <a:txBody>
                    <a:bodyPr/>
                    <a:lstStyle/>
                    <a:p>
                      <a:r>
                        <a:rPr lang="es-CL" dirty="0"/>
                        <a:t>Nombre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632">
                <a:tc>
                  <a:txBody>
                    <a:bodyPr/>
                    <a:lstStyle/>
                    <a:p>
                      <a:r>
                        <a:rPr lang="es-CL" dirty="0"/>
                        <a:t>Hábito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632">
                <a:tc>
                  <a:txBody>
                    <a:bodyPr/>
                    <a:lstStyle/>
                    <a:p>
                      <a:r>
                        <a:rPr lang="es-CL" dirty="0"/>
                        <a:t>Color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s-CL" dirty="0"/>
                        <a:t>Dureza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s-CL" dirty="0"/>
                        <a:t>Brillo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114">
                <a:tc>
                  <a:txBody>
                    <a:bodyPr/>
                    <a:lstStyle/>
                    <a:p>
                      <a:r>
                        <a:rPr lang="es-CL" dirty="0"/>
                        <a:t>Exfoliación/clivaje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632">
                <a:tc>
                  <a:txBody>
                    <a:bodyPr/>
                    <a:lstStyle/>
                    <a:p>
                      <a:r>
                        <a:rPr lang="es-CL" dirty="0"/>
                        <a:t>Raya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17087">
                <a:tc>
                  <a:txBody>
                    <a:bodyPr/>
                    <a:lstStyle/>
                    <a:p>
                      <a:r>
                        <a:rPr lang="es-CL" dirty="0"/>
                        <a:t>Otras propiedades (magnetismo, sabor, reacción al ácido)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17087">
                <a:tc>
                  <a:txBody>
                    <a:bodyPr/>
                    <a:lstStyle/>
                    <a:p>
                      <a:r>
                        <a:rPr lang="es-CL" dirty="0"/>
                        <a:t>Fórmula Química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0719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Estructuras de los silicatos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Los tetraedros de Si-O pueden unirse a través de iones positivos (cationes) o bien entre ellos compartiendo átomos de oxígeno</a:t>
            </a:r>
          </a:p>
          <a:p>
            <a:r>
              <a:rPr lang="es-CL" dirty="0"/>
              <a:t>A medida que el número de átomos de oxígeno aumenta, la complejidad de la estructura también (cadenas simples, cadenas dobles, estructuras laminares, estructuras tridimensionales)</a:t>
            </a:r>
          </a:p>
          <a:p>
            <a:r>
              <a:rPr lang="es-CL" dirty="0"/>
              <a:t>La relación O:Si  aumenta con la complejidad de la estructura</a:t>
            </a:r>
          </a:p>
          <a:p>
            <a:r>
              <a:rPr lang="es-CL" dirty="0"/>
              <a:t>Las estructuras tridimensionales son las que tienen mayor proporción de Silicio en la estructura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21116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76250"/>
            <a:ext cx="10668000" cy="5905500"/>
          </a:xfrm>
          <a:prstGeom prst="rect">
            <a:avLst/>
          </a:prstGeom>
        </p:spPr>
      </p:pic>
      <p:pic>
        <p:nvPicPr>
          <p:cNvPr id="5" name="Imagen 3">
            <a:extLst>
              <a:ext uri="{FF2B5EF4-FFF2-40B4-BE49-F238E27FC236}">
                <a16:creationId xmlns:a16="http://schemas.microsoft.com/office/drawing/2014/main" id="{4B58ECBB-F557-4919-A3BB-CFFDA6CA5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71700"/>
            <a:ext cx="1540102" cy="17793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195009-D94E-475F-AB11-F41E7E147C7B}"/>
              </a:ext>
            </a:extLst>
          </p:cNvPr>
          <p:cNvSpPr txBox="1"/>
          <p:nvPr/>
        </p:nvSpPr>
        <p:spPr>
          <a:xfrm>
            <a:off x="149452" y="4143375"/>
            <a:ext cx="1390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Tetraedros individuales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40B175-B0E7-4E82-9823-2346CC3A051D}"/>
              </a:ext>
            </a:extLst>
          </p:cNvPr>
          <p:cNvSpPr txBox="1"/>
          <p:nvPr/>
        </p:nvSpPr>
        <p:spPr>
          <a:xfrm>
            <a:off x="74726" y="1334184"/>
            <a:ext cx="1390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O:Si= 4:1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0C6D05-A244-4D33-ABD9-7F3F19BC08B3}"/>
              </a:ext>
            </a:extLst>
          </p:cNvPr>
          <p:cNvSpPr txBox="1"/>
          <p:nvPr/>
        </p:nvSpPr>
        <p:spPr>
          <a:xfrm>
            <a:off x="1540102" y="571500"/>
            <a:ext cx="1390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O:Si= 3:1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00209C-AC1B-4968-BA6F-D0CDA33A99C0}"/>
              </a:ext>
            </a:extLst>
          </p:cNvPr>
          <p:cNvSpPr txBox="1"/>
          <p:nvPr/>
        </p:nvSpPr>
        <p:spPr>
          <a:xfrm>
            <a:off x="8513876" y="571500"/>
            <a:ext cx="1390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O:Si= 2:1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87E7C4-C409-4E89-BCF0-221ED724047E}"/>
              </a:ext>
            </a:extLst>
          </p:cNvPr>
          <p:cNvSpPr txBox="1"/>
          <p:nvPr/>
        </p:nvSpPr>
        <p:spPr>
          <a:xfrm>
            <a:off x="4246676" y="501134"/>
            <a:ext cx="1390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O:Si= 3:1</a:t>
            </a:r>
          </a:p>
        </p:txBody>
      </p:sp>
    </p:spTree>
    <p:extLst>
      <p:ext uri="{BB962C8B-B14F-4D97-AF65-F5344CB8AC3E}">
        <p14:creationId xmlns:p14="http://schemas.microsoft.com/office/powerpoint/2010/main" val="3583790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Estructuras de los silicatos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dirty="0"/>
              <a:t>Las estructuras </a:t>
            </a:r>
            <a:r>
              <a:rPr lang="es-CL" dirty="0" err="1"/>
              <a:t>silicatadas</a:t>
            </a:r>
            <a:r>
              <a:rPr lang="es-CL" dirty="0"/>
              <a:t> se pueden enlazar entre ellas a través de cationes en estructuras cristalinas complejas para mantener la neutralidad eléctrica</a:t>
            </a:r>
          </a:p>
          <a:p>
            <a:r>
              <a:rPr lang="es-CL" dirty="0"/>
              <a:t>Los más comunes son: Fe</a:t>
            </a:r>
            <a:r>
              <a:rPr lang="es-CL" baseline="30000" dirty="0"/>
              <a:t>+2 </a:t>
            </a:r>
            <a:r>
              <a:rPr lang="es-CL" dirty="0"/>
              <a:t>(ferroso)</a:t>
            </a:r>
            <a:r>
              <a:rPr lang="es-CL" baseline="30000" dirty="0"/>
              <a:t> </a:t>
            </a:r>
            <a:r>
              <a:rPr lang="es-CL" dirty="0"/>
              <a:t>, Fe</a:t>
            </a:r>
            <a:r>
              <a:rPr lang="es-CL" baseline="30000" dirty="0"/>
              <a:t>+3</a:t>
            </a:r>
            <a:r>
              <a:rPr lang="es-CL" dirty="0"/>
              <a:t>,(férrico) Mg</a:t>
            </a:r>
            <a:r>
              <a:rPr lang="es-CL" baseline="30000" dirty="0"/>
              <a:t> +3</a:t>
            </a:r>
            <a:r>
              <a:rPr lang="es-CL" dirty="0"/>
              <a:t>, K</a:t>
            </a:r>
            <a:r>
              <a:rPr lang="es-CL" baseline="30000" dirty="0"/>
              <a:t>+1</a:t>
            </a:r>
            <a:r>
              <a:rPr lang="es-CL" dirty="0"/>
              <a:t>, Na</a:t>
            </a:r>
            <a:r>
              <a:rPr lang="es-CL" baseline="30000" dirty="0"/>
              <a:t>+1</a:t>
            </a:r>
            <a:r>
              <a:rPr lang="es-CL" dirty="0"/>
              <a:t>, Al</a:t>
            </a:r>
            <a:r>
              <a:rPr lang="es-CL" baseline="30000" dirty="0"/>
              <a:t>+3</a:t>
            </a:r>
            <a:r>
              <a:rPr lang="es-CL" dirty="0"/>
              <a:t>, Ca</a:t>
            </a:r>
            <a:r>
              <a:rPr lang="es-CL" baseline="30000" dirty="0"/>
              <a:t>+3</a:t>
            </a:r>
          </a:p>
          <a:p>
            <a:r>
              <a:rPr lang="es-CL" dirty="0"/>
              <a:t>Las estructuras cristalinas tienden a tener planos de foliación entre las estructuras </a:t>
            </a:r>
            <a:r>
              <a:rPr lang="es-CL" dirty="0" err="1"/>
              <a:t>silicatadas</a:t>
            </a:r>
            <a:r>
              <a:rPr lang="es-CL" dirty="0"/>
              <a:t> en vez de a través</a:t>
            </a:r>
          </a:p>
          <a:p>
            <a:pPr marL="0" indent="0">
              <a:buNone/>
            </a:pPr>
            <a:r>
              <a:rPr lang="es-C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695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59EE8A-B81B-41ED-B332-B6D245EA7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8325" y="1381125"/>
            <a:ext cx="9601200" cy="3581400"/>
          </a:xfrm>
        </p:spPr>
        <p:txBody>
          <a:bodyPr>
            <a:normAutofit lnSpcReduction="10000"/>
          </a:bodyPr>
          <a:lstStyle/>
          <a:p>
            <a:r>
              <a:rPr lang="es-CL" dirty="0"/>
              <a:t>Los cationes del mismo tamaño pueden reemplazarse entre si sin alterar la estructura interna del mineral (Al</a:t>
            </a:r>
            <a:r>
              <a:rPr lang="es-CL" baseline="30000" dirty="0"/>
              <a:t>+3</a:t>
            </a:r>
            <a:r>
              <a:rPr lang="es-CL" dirty="0"/>
              <a:t> y Si</a:t>
            </a:r>
            <a:r>
              <a:rPr lang="es-CL" baseline="30000" dirty="0"/>
              <a:t>+4</a:t>
            </a:r>
            <a:r>
              <a:rPr lang="es-CL" dirty="0"/>
              <a:t>, Ca</a:t>
            </a:r>
            <a:r>
              <a:rPr lang="es-CL" baseline="30000" dirty="0"/>
              <a:t>+3 </a:t>
            </a:r>
            <a:r>
              <a:rPr lang="es-CL" dirty="0"/>
              <a:t>y Na</a:t>
            </a:r>
            <a:r>
              <a:rPr lang="es-CL" baseline="30000" dirty="0"/>
              <a:t>+1</a:t>
            </a:r>
            <a:r>
              <a:rPr lang="es-CL" dirty="0"/>
              <a:t>, Fe</a:t>
            </a:r>
            <a:r>
              <a:rPr lang="es-CL" baseline="30000" dirty="0"/>
              <a:t> +2</a:t>
            </a:r>
            <a:r>
              <a:rPr lang="es-CL" dirty="0"/>
              <a:t> y Mg</a:t>
            </a:r>
            <a:r>
              <a:rPr lang="es-CL" baseline="30000" dirty="0"/>
              <a:t> +2</a:t>
            </a:r>
            <a:r>
              <a:rPr lang="es-CL" dirty="0"/>
              <a:t>)</a:t>
            </a:r>
          </a:p>
          <a:p>
            <a:endParaRPr lang="es-CL" dirty="0"/>
          </a:p>
          <a:p>
            <a:r>
              <a:rPr lang="es-CL" dirty="0"/>
              <a:t>Un mismo mineral puede contener cantidades variables de estos elementos </a:t>
            </a:r>
          </a:p>
          <a:p>
            <a:endParaRPr lang="es-CL" dirty="0"/>
          </a:p>
          <a:p>
            <a:r>
              <a:rPr lang="es-CL" dirty="0" err="1"/>
              <a:t>Ej</a:t>
            </a:r>
            <a:r>
              <a:rPr lang="es-CL" dirty="0"/>
              <a:t>: Mineral olivino (Mg, Fe)</a:t>
            </a:r>
            <a:r>
              <a:rPr lang="es-CL" baseline="-25000" dirty="0"/>
              <a:t>2</a:t>
            </a:r>
            <a:r>
              <a:rPr lang="es-CL" dirty="0"/>
              <a:t>SiO</a:t>
            </a:r>
            <a:r>
              <a:rPr lang="es-CL" baseline="-25000" dirty="0"/>
              <a:t>4</a:t>
            </a:r>
            <a:r>
              <a:rPr lang="es-CL" dirty="0">
                <a:sym typeface="Wingdings" panose="05000000000000000000" pitchFamily="2" charset="2"/>
              </a:rPr>
              <a:t> silicato ferroso (Fe</a:t>
            </a:r>
            <a:r>
              <a:rPr lang="es-CL" baseline="-25000" dirty="0">
                <a:sym typeface="Wingdings" panose="05000000000000000000" pitchFamily="2" charset="2"/>
              </a:rPr>
              <a:t>2</a:t>
            </a:r>
            <a:r>
              <a:rPr lang="es-CL" dirty="0">
                <a:sym typeface="Wingdings" panose="05000000000000000000" pitchFamily="2" charset="2"/>
              </a:rPr>
              <a:t>SiO</a:t>
            </a:r>
            <a:r>
              <a:rPr lang="es-CL" baseline="-25000" dirty="0">
                <a:sym typeface="Wingdings" panose="05000000000000000000" pitchFamily="2" charset="2"/>
              </a:rPr>
              <a:t>4</a:t>
            </a:r>
            <a:r>
              <a:rPr lang="es-CL" dirty="0">
                <a:sym typeface="Wingdings" panose="05000000000000000000" pitchFamily="2" charset="2"/>
              </a:rPr>
              <a:t>) -silicato de magnesio (Mg</a:t>
            </a:r>
            <a:r>
              <a:rPr lang="es-CL" baseline="-25000" dirty="0">
                <a:sym typeface="Wingdings" panose="05000000000000000000" pitchFamily="2" charset="2"/>
              </a:rPr>
              <a:t>2</a:t>
            </a:r>
            <a:r>
              <a:rPr lang="es-CL" dirty="0">
                <a:sym typeface="Wingdings" panose="05000000000000000000" pitchFamily="2" charset="2"/>
              </a:rPr>
              <a:t>SiO</a:t>
            </a:r>
            <a:r>
              <a:rPr lang="es-CL" baseline="-25000" dirty="0">
                <a:sym typeface="Wingdings" panose="05000000000000000000" pitchFamily="2" charset="2"/>
              </a:rPr>
              <a:t>4</a:t>
            </a:r>
            <a:r>
              <a:rPr lang="es-CL" dirty="0">
                <a:sym typeface="Wingdings" panose="05000000000000000000" pitchFamily="2" charset="2"/>
              </a:rPr>
              <a:t>)</a:t>
            </a:r>
          </a:p>
          <a:p>
            <a:r>
              <a:rPr lang="es-CL" dirty="0" err="1"/>
              <a:t>Ej</a:t>
            </a:r>
            <a:r>
              <a:rPr lang="es-CL" dirty="0"/>
              <a:t> Plagioclasa (</a:t>
            </a:r>
            <a:r>
              <a:rPr lang="it-IT" dirty="0"/>
              <a:t>Albita: NaAlSi</a:t>
            </a:r>
            <a:r>
              <a:rPr lang="it-IT" baseline="-25000" dirty="0"/>
              <a:t>3</a:t>
            </a:r>
            <a:r>
              <a:rPr lang="it-IT" dirty="0"/>
              <a:t>O</a:t>
            </a:r>
            <a:r>
              <a:rPr lang="it-IT" baseline="-25000" dirty="0"/>
              <a:t>8</a:t>
            </a:r>
            <a:r>
              <a:rPr lang="it-IT" dirty="0"/>
              <a:t>)</a:t>
            </a:r>
            <a:r>
              <a:rPr lang="it-IT" dirty="0">
                <a:sym typeface="Wingdings" panose="05000000000000000000" pitchFamily="2" charset="2"/>
              </a:rPr>
              <a:t></a:t>
            </a:r>
            <a:r>
              <a:rPr lang="it-IT" dirty="0"/>
              <a:t> (Anortita: CaAl</a:t>
            </a:r>
            <a:r>
              <a:rPr lang="it-IT" baseline="-25000" dirty="0"/>
              <a:t>2</a:t>
            </a:r>
            <a:r>
              <a:rPr lang="it-IT" dirty="0"/>
              <a:t>Si</a:t>
            </a:r>
            <a:r>
              <a:rPr lang="it-IT" baseline="-25000" dirty="0"/>
              <a:t>2</a:t>
            </a:r>
            <a:r>
              <a:rPr lang="it-IT" dirty="0"/>
              <a:t>O</a:t>
            </a:r>
            <a:r>
              <a:rPr lang="it-IT" baseline="-25000" dirty="0"/>
              <a:t>8</a:t>
            </a:r>
            <a:r>
              <a:rPr lang="it-IT" dirty="0"/>
              <a:t>): reemplazo de Na+2 por Ca+3 requiere el reemplazo de un Si+4 por un Al+3 para mantener la neutralidad eléctrica.</a:t>
            </a:r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961743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Minerales formadores de roca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71600" y="2286000"/>
            <a:ext cx="4323806" cy="3581400"/>
          </a:xfrm>
        </p:spPr>
        <p:txBody>
          <a:bodyPr>
            <a:normAutofit/>
          </a:bodyPr>
          <a:lstStyle/>
          <a:p>
            <a:r>
              <a:rPr lang="es-CL" dirty="0"/>
              <a:t>Minerales (silicatos) formadores de la mayor parte de la corteza terrestre</a:t>
            </a:r>
          </a:p>
          <a:p>
            <a:r>
              <a:rPr lang="es-CL" dirty="0"/>
              <a:t>Formado principalmente por ocho elementos químicos: O (46%) , Si (27%), Al (8%), Fe (5%), Ca (3,6%), </a:t>
            </a:r>
            <a:r>
              <a:rPr lang="es-CL" dirty="0" err="1"/>
              <a:t>Na</a:t>
            </a:r>
            <a:r>
              <a:rPr lang="es-CL" dirty="0"/>
              <a:t> (2,8%), K (2,6%) y Mg (2,1%))</a:t>
            </a:r>
          </a:p>
          <a:p>
            <a:r>
              <a:rPr lang="es-CL" dirty="0"/>
              <a:t>Las condiciones de presión y temperatura en el cual cristaliza un magma determina el tipo de silicato que se formará</a:t>
            </a:r>
          </a:p>
          <a:p>
            <a:pPr marL="0" indent="0">
              <a:buNone/>
            </a:pPr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206" y="1428750"/>
            <a:ext cx="565785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44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158" y="0"/>
            <a:ext cx="6699080" cy="674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8687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rop">
  <a:themeElements>
    <a:clrScheme name="Papel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TM02900722[[fn=Sala de juntas (ion)]]</Template>
  <TotalTime>594</TotalTime>
  <Words>1705</Words>
  <Application>Microsoft Office PowerPoint</Application>
  <PresentationFormat>Widescreen</PresentationFormat>
  <Paragraphs>186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Calibri</vt:lpstr>
      <vt:lpstr>Calibri Light</vt:lpstr>
      <vt:lpstr>Franklin Gothic Book</vt:lpstr>
      <vt:lpstr>Wingdings</vt:lpstr>
      <vt:lpstr>Wingdings 2</vt:lpstr>
      <vt:lpstr>HDOfficeLightV0</vt:lpstr>
      <vt:lpstr>Crop</vt:lpstr>
      <vt:lpstr>Control de Lectura 1: Minerales formadores de roca</vt:lpstr>
      <vt:lpstr>Silicatos y minerales formadores de roca</vt:lpstr>
      <vt:lpstr>Silicatos</vt:lpstr>
      <vt:lpstr>Estructuras de los silicatos</vt:lpstr>
      <vt:lpstr>PowerPoint Presentation</vt:lpstr>
      <vt:lpstr>Estructuras de los silicatos</vt:lpstr>
      <vt:lpstr>PowerPoint Presentation</vt:lpstr>
      <vt:lpstr>Minerales formadores de roca</vt:lpstr>
      <vt:lpstr>PowerPoint Presentation</vt:lpstr>
      <vt:lpstr>Silicatos claros o no ferromagnesianos</vt:lpstr>
      <vt:lpstr>Grupo de los feldespatos</vt:lpstr>
      <vt:lpstr>Feldespato potásico KAlSi3O8</vt:lpstr>
      <vt:lpstr>PowerPoint Presentation</vt:lpstr>
      <vt:lpstr>Microclina</vt:lpstr>
      <vt:lpstr>Plagioclasa</vt:lpstr>
      <vt:lpstr>PowerPoint Presentation</vt:lpstr>
      <vt:lpstr>PowerPoint Presentation</vt:lpstr>
      <vt:lpstr>Cuarzo SiO2</vt:lpstr>
      <vt:lpstr>PowerPoint Presentation</vt:lpstr>
      <vt:lpstr>Muscovita. KAl2(AlSi3O10)(OH)2</vt:lpstr>
      <vt:lpstr>PowerPoint Presentation</vt:lpstr>
      <vt:lpstr>Minerales de arcilla</vt:lpstr>
      <vt:lpstr>PowerPoint Presentation</vt:lpstr>
      <vt:lpstr>Silicatos oscuros o ferromagnesianos</vt:lpstr>
      <vt:lpstr>Piroxenos (Mg,Fe)SiO3</vt:lpstr>
      <vt:lpstr>PowerPoint Presentation</vt:lpstr>
      <vt:lpstr>Augita </vt:lpstr>
      <vt:lpstr>Anfíboles Ca2(Fe,Mg)5Si8O22(OH)2</vt:lpstr>
      <vt:lpstr>PowerPoint Presentation</vt:lpstr>
      <vt:lpstr>Hornblenda</vt:lpstr>
      <vt:lpstr>Actinolita</vt:lpstr>
      <vt:lpstr>Biotita. (K(Mg,Fe)3(AlSi3O10)(OH)2</vt:lpstr>
      <vt:lpstr>PowerPoint Presentation</vt:lpstr>
      <vt:lpstr>Olivino ((Mg,Fe)2SiOForsterita: Fe2(SiO4) ,Fayalita: Mg2(SiO4)</vt:lpstr>
      <vt:lpstr>PowerPoint Presentation</vt:lpstr>
      <vt:lpstr>Granate</vt:lpstr>
      <vt:lpstr>Granate</vt:lpstr>
      <vt:lpstr>Serie de Bowen</vt:lpstr>
      <vt:lpstr>Júntense en los grupos 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Laboratorio 2: Rocas ígneas intrusivas y minerales formadores de roca</dc:title>
  <dc:creator>Usurario</dc:creator>
  <cp:lastModifiedBy>MFTitan2</cp:lastModifiedBy>
  <cp:revision>42</cp:revision>
  <dcterms:created xsi:type="dcterms:W3CDTF">2019-03-23T12:15:03Z</dcterms:created>
  <dcterms:modified xsi:type="dcterms:W3CDTF">2019-03-27T19:35:22Z</dcterms:modified>
</cp:coreProperties>
</file>