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0" r:id="rId5"/>
    <p:sldId id="265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45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472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8241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172" y="273352"/>
            <a:ext cx="8228763" cy="1145335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172" y="1604841"/>
            <a:ext cx="8228763" cy="3977484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71313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6042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616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867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0127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37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7839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3302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43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1AEFD-BE55-4869-9A05-676B3B408863}" type="datetimeFigureOut">
              <a:rPr lang="es-ES" smtClean="0"/>
              <a:t>09-04-19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725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457172" y="273352"/>
            <a:ext cx="8228763" cy="11450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000" dirty="0">
                <a:latin typeface="Arial"/>
              </a:rPr>
              <a:t>Taller de Proyecto</a:t>
            </a:r>
            <a:endParaRPr dirty="0"/>
          </a:p>
        </p:txBody>
      </p:sp>
      <p:sp>
        <p:nvSpPr>
          <p:cNvPr id="40" name="TextShape 2"/>
          <p:cNvSpPr txBox="1"/>
          <p:nvPr/>
        </p:nvSpPr>
        <p:spPr>
          <a:xfrm>
            <a:off x="130410" y="1604841"/>
            <a:ext cx="8883179" cy="3977158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3300" dirty="0">
                <a:latin typeface="Arial"/>
              </a:rPr>
              <a:t>Diseño de un sistema de buses para Santiago</a:t>
            </a:r>
          </a:p>
          <a:p>
            <a:pPr algn="ctr"/>
            <a:endParaRPr lang="es-CL" sz="2900" dirty="0">
              <a:latin typeface="Arial"/>
            </a:endParaRPr>
          </a:p>
          <a:p>
            <a:pPr algn="ctr"/>
            <a:endParaRPr lang="es-CL" sz="2900" dirty="0">
              <a:latin typeface="Arial"/>
            </a:endParaRPr>
          </a:p>
          <a:p>
            <a:pPr algn="ctr"/>
            <a:r>
              <a:rPr lang="es-CL" sz="2900" dirty="0">
                <a:latin typeface="Arial"/>
              </a:rPr>
              <a:t>Sergio Jara Díaz y Andrés </a:t>
            </a:r>
            <a:r>
              <a:rPr lang="es-CL" sz="2900" dirty="0" err="1">
                <a:latin typeface="Arial"/>
              </a:rPr>
              <a:t>Fielbaum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8054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72" y="97458"/>
            <a:ext cx="8228763" cy="666267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/>
              <a:t>Zonificación y Red Vial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502078" y="881350"/>
            <a:ext cx="6139844" cy="5813867"/>
            <a:chOff x="624" y="7"/>
            <a:chExt cx="4512" cy="4304"/>
          </a:xfrm>
        </p:grpSpPr>
        <p:pic>
          <p:nvPicPr>
            <p:cNvPr id="5" name="Picture 2" descr="C:\ANTONIO\PERSONAL\Clases U\SD20A 2002 sem2\Zonas y red vial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7"/>
              <a:ext cx="4512" cy="43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2544" y="1766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01</a:t>
              </a:r>
              <a:endParaRPr lang="es-ES" sz="900" b="1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712" y="174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02</a:t>
              </a:r>
              <a:endParaRPr lang="es-ES" sz="900" b="1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832" y="1808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03</a:t>
              </a:r>
              <a:endParaRPr lang="es-ES" sz="900" b="1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720" y="18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04</a:t>
              </a:r>
              <a:endParaRPr lang="es-ES" sz="900" b="1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576" y="192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05</a:t>
              </a:r>
              <a:endParaRPr lang="es-ES" sz="900" b="1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224" y="144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06</a:t>
              </a:r>
              <a:endParaRPr lang="es-ES" sz="900" b="1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3264" y="18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07</a:t>
              </a:r>
              <a:endParaRPr lang="es-ES" sz="900" b="1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3208" y="270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08</a:t>
              </a:r>
              <a:endParaRPr lang="es-ES" sz="900" b="1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2920" y="299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09</a:t>
              </a:r>
              <a:endParaRPr lang="es-ES" sz="900" b="1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464" y="2928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10</a:t>
              </a:r>
              <a:endParaRPr lang="es-ES" sz="900" b="1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672" y="239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11</a:t>
              </a:r>
              <a:endParaRPr lang="es-ES" sz="900" b="1"/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400" y="191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12</a:t>
              </a:r>
              <a:endParaRPr lang="es-ES" sz="900" b="1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2184" y="111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13</a:t>
              </a:r>
              <a:endParaRPr lang="es-ES" sz="900" b="1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752" y="123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14</a:t>
              </a:r>
              <a:endParaRPr lang="es-ES" sz="900" b="1"/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888" y="200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15</a:t>
              </a:r>
              <a:endParaRPr lang="es-ES" sz="900" b="1"/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424" y="150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16</a:t>
              </a:r>
              <a:endParaRPr lang="es-ES" sz="900" b="1"/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3616" y="195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17</a:t>
              </a:r>
              <a:endParaRPr lang="es-ES" sz="900" b="1"/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3240" y="324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18</a:t>
              </a:r>
              <a:endParaRPr lang="es-ES" sz="900" b="1"/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2808" y="327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19</a:t>
              </a:r>
              <a:endParaRPr lang="es-ES" sz="900" b="1"/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2544" y="32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20</a:t>
              </a:r>
              <a:endParaRPr lang="es-ES" sz="900" b="1"/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1784" y="267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21</a:t>
              </a:r>
              <a:endParaRPr lang="es-ES" sz="900" b="1"/>
            </a:p>
          </p:txBody>
        </p:sp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1832" y="1976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22</a:t>
              </a:r>
              <a:endParaRPr lang="es-ES" sz="900" b="1"/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2680" y="95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23</a:t>
              </a:r>
              <a:endParaRPr lang="es-ES" sz="900" b="1"/>
            </a:p>
          </p:txBody>
        </p:sp>
      </p:grpSp>
    </p:spTree>
    <p:extLst>
      <p:ext uri="{BB962C8B-B14F-4D97-AF65-F5344CB8AC3E}">
        <p14:creationId xmlns:p14="http://schemas.microsoft.com/office/powerpoint/2010/main" val="3545266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457172" y="273352"/>
            <a:ext cx="8228763" cy="11450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ES" sz="4000" dirty="0"/>
              <a:t>MATRIZ O-D</a:t>
            </a:r>
            <a:endParaRPr sz="4000" dirty="0"/>
          </a:p>
        </p:txBody>
      </p:sp>
      <p:sp>
        <p:nvSpPr>
          <p:cNvPr id="57" name="TextShape 2"/>
          <p:cNvSpPr txBox="1"/>
          <p:nvPr/>
        </p:nvSpPr>
        <p:spPr>
          <a:xfrm>
            <a:off x="457172" y="1604841"/>
            <a:ext cx="8228763" cy="3977158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graphicFrame>
        <p:nvGraphicFramePr>
          <p:cNvPr id="58" name="Table 3"/>
          <p:cNvGraphicFramePr/>
          <p:nvPr>
            <p:extLst>
              <p:ext uri="{D42A27DB-BD31-4B8C-83A1-F6EECF244321}">
                <p14:modId xmlns:p14="http://schemas.microsoft.com/office/powerpoint/2010/main" val="1731211030"/>
              </p:ext>
            </p:extLst>
          </p:nvPr>
        </p:nvGraphicFramePr>
        <p:xfrm>
          <a:off x="326551" y="1528420"/>
          <a:ext cx="7760815" cy="5153517"/>
        </p:xfrm>
        <a:graphic>
          <a:graphicData uri="http://schemas.openxmlformats.org/drawingml/2006/table">
            <a:tbl>
              <a:tblPr/>
              <a:tblGrid>
                <a:gridCol w="1132153"/>
                <a:gridCol w="827183"/>
                <a:gridCol w="1070732"/>
                <a:gridCol w="850013"/>
                <a:gridCol w="892138"/>
                <a:gridCol w="635142"/>
                <a:gridCol w="1489726"/>
                <a:gridCol w="863728"/>
              </a:tblGrid>
              <a:tr h="8497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500" dirty="0" smtClean="0"/>
                        <a:t>O\D</a:t>
                      </a:r>
                    </a:p>
                    <a:p>
                      <a:endParaRPr lang="es-ES" sz="1600" dirty="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Norte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Poniente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Centro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Total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Norte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21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56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849775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Poniente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34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51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105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45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Centro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27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8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19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26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75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1000005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98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1838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Total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140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155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28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 dirty="0">
                          <a:latin typeface="Arial"/>
                        </a:rPr>
                        <a:t>406</a:t>
                      </a:r>
                      <a:endParaRPr sz="1600" dirty="0"/>
                    </a:p>
                  </a:txBody>
                  <a:tcPr marL="82944" marR="82944" marT="41476" marB="414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382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/>
          <a:lstStyle/>
          <a:p>
            <a:r>
              <a:rPr lang="es-ES" dirty="0" smtClean="0"/>
              <a:t>¿Cómo asignar a los pasajeros?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1043609" y="2132856"/>
            <a:ext cx="77048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2400" dirty="0" smtClean="0"/>
              <a:t>Para un par O-D, tenemos n rutas posibles: r1, r2, </a:t>
            </a:r>
            <a:r>
              <a:rPr lang="mr-IN" sz="2400" dirty="0" smtClean="0"/>
              <a:t>…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rn</a:t>
            </a:r>
            <a:r>
              <a:rPr lang="es-ES_tradnl" sz="2400" dirty="0" smtClean="0"/>
              <a:t>, con sus costos c1, c2, </a:t>
            </a:r>
            <a:r>
              <a:rPr lang="mr-IN" sz="2400" dirty="0" smtClean="0"/>
              <a:t>…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cn</a:t>
            </a:r>
            <a:r>
              <a:rPr lang="es-ES_tradnl" sz="2400" dirty="0" smtClean="0"/>
              <a:t>.</a:t>
            </a:r>
          </a:p>
          <a:p>
            <a:pPr marL="285750" indent="-285750">
              <a:buFont typeface="Arial"/>
              <a:buChar char="•"/>
            </a:pPr>
            <a:endParaRPr lang="es-ES_tradnl" sz="2400" dirty="0"/>
          </a:p>
          <a:p>
            <a:pPr marL="342900" indent="-342900">
              <a:buFont typeface="Arial"/>
              <a:buChar char="•"/>
            </a:pPr>
            <a:r>
              <a:rPr lang="es-ES_tradnl" sz="2400" dirty="0" smtClean="0"/>
              <a:t>¿Todos al mínimo? ¿</a:t>
            </a:r>
            <a:r>
              <a:rPr lang="es-ES_tradnl" sz="2400" dirty="0" err="1" smtClean="0"/>
              <a:t>Logit</a:t>
            </a:r>
            <a:r>
              <a:rPr lang="es-ES_tradnl" sz="2400" dirty="0" smtClean="0"/>
              <a:t>? </a:t>
            </a:r>
          </a:p>
          <a:p>
            <a:pPr marL="342900" indent="-342900">
              <a:buFont typeface="Arial"/>
              <a:buChar char="•"/>
            </a:pPr>
            <a:endParaRPr lang="es-ES_tradnl" sz="2400" dirty="0"/>
          </a:p>
          <a:p>
            <a:pPr marL="342900" indent="-342900">
              <a:buFont typeface="Arial"/>
              <a:buChar char="•"/>
            </a:pPr>
            <a:r>
              <a:rPr lang="es-ES_tradnl" sz="2400" dirty="0" smtClean="0"/>
              <a:t>Descartaremos las rutas cuyo costo excedan en más de el doble al costo mínimo, y repartiremos de manera inversamente proporcional al costo</a:t>
            </a:r>
          </a:p>
          <a:p>
            <a:pPr marL="342900" indent="-342900">
              <a:buFont typeface="Arial"/>
              <a:buChar char="•"/>
            </a:pPr>
            <a:endParaRPr lang="es-ES_tradnl" sz="2400" dirty="0" smtClean="0"/>
          </a:p>
          <a:p>
            <a:pPr marL="342900" indent="-342900">
              <a:buFont typeface="Arial"/>
              <a:buChar char="•"/>
            </a:pPr>
            <a:r>
              <a:rPr lang="es-ES_tradnl" sz="2400" dirty="0" smtClean="0"/>
              <a:t>¿Y cómo hacemos con las líneas comunes</a:t>
            </a:r>
            <a:r>
              <a:rPr lang="es-ES_tradnl" sz="2400" dirty="0" smtClean="0"/>
              <a:t>?</a:t>
            </a:r>
          </a:p>
          <a:p>
            <a:r>
              <a:rPr lang="es-ES_tradnl" sz="2400" dirty="0" smtClean="0"/>
              <a:t>Se reparten proporcional a la frecuencia de cada l</a:t>
            </a:r>
            <a:r>
              <a:rPr lang="es-ES_tradnl" sz="2400" dirty="0" smtClean="0"/>
              <a:t>ínea.</a:t>
            </a:r>
            <a:endParaRPr lang="es-ES_tradnl" sz="2400" dirty="0"/>
          </a:p>
          <a:p>
            <a:pPr marL="285750" indent="-285750">
              <a:buFont typeface="Arial"/>
              <a:buChar char="•"/>
            </a:pP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670615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Tarea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la </a:t>
            </a:r>
            <a:r>
              <a:rPr lang="en-US" dirty="0" err="1" smtClean="0"/>
              <a:t>pr</a:t>
            </a:r>
            <a:r>
              <a:rPr lang="en-US" dirty="0" err="1" smtClean="0"/>
              <a:t>óxima</a:t>
            </a:r>
            <a:r>
              <a:rPr lang="en-US" dirty="0" smtClean="0"/>
              <a:t> </a:t>
            </a:r>
            <a:r>
              <a:rPr lang="en-US" dirty="0" err="1" smtClean="0"/>
              <a:t>semana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err="1" smtClean="0"/>
              <a:t>Asignar</a:t>
            </a:r>
            <a:r>
              <a:rPr lang="en-US" dirty="0" smtClean="0"/>
              <a:t> </a:t>
            </a:r>
            <a:r>
              <a:rPr lang="en-US" dirty="0" err="1" smtClean="0"/>
              <a:t>pasajeros</a:t>
            </a:r>
            <a:r>
              <a:rPr lang="en-US" dirty="0" smtClean="0"/>
              <a:t> a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ruta</a:t>
            </a:r>
            <a:r>
              <a:rPr lang="en-US" dirty="0" smtClean="0"/>
              <a:t>.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 err="1" smtClean="0"/>
              <a:t>Determinar</a:t>
            </a:r>
            <a:r>
              <a:rPr lang="en-US" dirty="0" smtClean="0"/>
              <a:t> la </a:t>
            </a:r>
            <a:r>
              <a:rPr lang="en-US" dirty="0" err="1" smtClean="0"/>
              <a:t>carga</a:t>
            </a:r>
            <a:r>
              <a:rPr lang="en-US" dirty="0" smtClean="0"/>
              <a:t> 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l</a:t>
            </a:r>
            <a:r>
              <a:rPr lang="en-US" dirty="0" err="1" smtClean="0"/>
              <a:t>ínea</a:t>
            </a:r>
            <a:r>
              <a:rPr lang="en-US" dirty="0" smtClean="0"/>
              <a:t> en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tramo</a:t>
            </a:r>
            <a:r>
              <a:rPr lang="en-US" dirty="0" smtClean="0"/>
              <a:t>.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 err="1" smtClean="0"/>
              <a:t>Encontrar</a:t>
            </a:r>
            <a:r>
              <a:rPr lang="en-US" dirty="0" smtClean="0"/>
              <a:t> el </a:t>
            </a:r>
            <a:r>
              <a:rPr lang="en-US" dirty="0" err="1" smtClean="0"/>
              <a:t>tramo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cargado</a:t>
            </a:r>
            <a:r>
              <a:rPr lang="en-US" dirty="0" smtClean="0"/>
              <a:t> 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línea</a:t>
            </a:r>
            <a:r>
              <a:rPr lang="en-US" dirty="0" smtClean="0"/>
              <a:t> con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respectiva</a:t>
            </a:r>
            <a:r>
              <a:rPr lang="en-US" dirty="0" smtClean="0"/>
              <a:t> </a:t>
            </a:r>
            <a:r>
              <a:rPr lang="en-US" dirty="0" err="1" smtClean="0"/>
              <a:t>carga</a:t>
            </a:r>
            <a:r>
              <a:rPr lang="en-US" smtClean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013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236</Words>
  <Application>Microsoft Macintosh PowerPoint</Application>
  <PresentationFormat>Presentación en pantalla (4:3)</PresentationFormat>
  <Paragraphs>109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Zonificación y Red Vial</vt:lpstr>
      <vt:lpstr>Presentación de PowerPoint</vt:lpstr>
      <vt:lpstr>¿Cómo asignar a los pasajeros?</vt:lpstr>
      <vt:lpstr>Tarea para la próxima semana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</dc:creator>
  <cp:lastModifiedBy>Andres</cp:lastModifiedBy>
  <cp:revision>21</cp:revision>
  <dcterms:created xsi:type="dcterms:W3CDTF">2017-04-04T15:05:26Z</dcterms:created>
  <dcterms:modified xsi:type="dcterms:W3CDTF">2019-04-09T21:26:44Z</dcterms:modified>
</cp:coreProperties>
</file>