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3" r:id="rId7"/>
    <p:sldId id="264" r:id="rId8"/>
    <p:sldId id="260" r:id="rId9"/>
    <p:sldId id="261" r:id="rId10"/>
  </p:sldIdLst>
  <p:sldSz cx="10080625" cy="7559675"/>
  <p:notesSz cx="7772400" cy="100584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424" y="-112"/>
      </p:cViewPr>
      <p:guideLst>
        <p:guide orient="horz" pos="2381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Imagen 33"/>
          <p:cNvPicPr/>
          <p:nvPr/>
        </p:nvPicPr>
        <p:blipFill>
          <a:blip r:embed="rId2"/>
          <a:stretch>
            <a:fillRect/>
          </a:stretch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5" name="Imagen 34"/>
          <p:cNvPicPr/>
          <p:nvPr/>
        </p:nvPicPr>
        <p:blipFill>
          <a:blip r:embed="rId2"/>
          <a:stretch>
            <a:fillRect/>
          </a:stretch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0" name="Imagen 69"/>
          <p:cNvPicPr/>
          <p:nvPr/>
        </p:nvPicPr>
        <p:blipFill>
          <a:blip r:embed="rId2"/>
          <a:stretch>
            <a:fillRect/>
          </a:stretch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71" name="Imagen 70"/>
          <p:cNvPicPr/>
          <p:nvPr/>
        </p:nvPicPr>
        <p:blipFill>
          <a:blip r:embed="rId2"/>
          <a:stretch>
            <a:fillRect/>
          </a:stretch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s-CL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CL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CL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CL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CL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CL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CL" sz="2000">
                <a:latin typeface="Aria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s-CL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CL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CL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CL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CL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CL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CL" sz="2000">
                <a:latin typeface="Aria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es-CL" sz="4400">
                <a:solidFill>
                  <a:srgbClr val="000000"/>
                </a:solidFill>
                <a:latin typeface="Arial"/>
                <a:ea typeface="Arial"/>
              </a:rPr>
              <a:t>Taller de Proyecto</a:t>
            </a:r>
            <a:endParaRPr/>
          </a:p>
        </p:txBody>
      </p:sp>
      <p:sp>
        <p:nvSpPr>
          <p:cNvPr id="73" name="CustomShape 2"/>
          <p:cNvSpPr/>
          <p:nvPr/>
        </p:nvSpPr>
        <p:spPr>
          <a:xfrm>
            <a:off x="143640" y="1769040"/>
            <a:ext cx="9792000" cy="438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es-CL" sz="3600">
                <a:solidFill>
                  <a:srgbClr val="000000"/>
                </a:solidFill>
                <a:latin typeface="Arial"/>
                <a:ea typeface="Arial"/>
              </a:rPr>
              <a:t>Diseño de un sistema de buses para Santiago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es-CL" sz="3200">
                <a:solidFill>
                  <a:srgbClr val="000000"/>
                </a:solidFill>
                <a:latin typeface="Arial"/>
                <a:ea typeface="Arial"/>
              </a:rPr>
              <a:t>Sergio Jara Díaz y Andrés Fielbaum</a:t>
            </a:r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stomShape 1"/>
          <p:cNvSpPr/>
          <p:nvPr/>
        </p:nvSpPr>
        <p:spPr>
          <a:xfrm>
            <a:off x="504000" y="107280"/>
            <a:ext cx="9070560" cy="7333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es-CL" sz="4400">
                <a:solidFill>
                  <a:srgbClr val="000000"/>
                </a:solidFill>
                <a:latin typeface="Arial"/>
                <a:ea typeface="Arial"/>
              </a:rPr>
              <a:t>Zonificación y Red Vial</a:t>
            </a:r>
            <a:endParaRPr/>
          </a:p>
        </p:txBody>
      </p:sp>
      <p:pic>
        <p:nvPicPr>
          <p:cNvPr id="75" name="Shape 69"/>
          <p:cNvPicPr/>
          <p:nvPr/>
        </p:nvPicPr>
        <p:blipFill>
          <a:blip r:embed="rId2"/>
          <a:stretch>
            <a:fillRect/>
          </a:stretch>
        </p:blipFill>
        <p:spPr>
          <a:xfrm>
            <a:off x="1656000" y="971640"/>
            <a:ext cx="6767640" cy="6407640"/>
          </a:xfrm>
          <a:prstGeom prst="rect">
            <a:avLst/>
          </a:prstGeom>
          <a:ln>
            <a:noFill/>
          </a:ln>
        </p:spPr>
      </p:pic>
      <p:sp>
        <p:nvSpPr>
          <p:cNvPr id="76" name="CustomShape 2"/>
          <p:cNvSpPr/>
          <p:nvPr/>
        </p:nvSpPr>
        <p:spPr>
          <a:xfrm>
            <a:off x="4536360" y="359064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01</a:t>
            </a:r>
            <a:endParaRPr/>
          </a:p>
        </p:txBody>
      </p:sp>
      <p:sp>
        <p:nvSpPr>
          <p:cNvPr id="77" name="CustomShape 3"/>
          <p:cNvSpPr/>
          <p:nvPr/>
        </p:nvSpPr>
        <p:spPr>
          <a:xfrm>
            <a:off x="4788360" y="355788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02</a:t>
            </a:r>
            <a:endParaRPr/>
          </a:p>
        </p:txBody>
      </p:sp>
      <p:sp>
        <p:nvSpPr>
          <p:cNvPr id="78" name="CustomShape 4"/>
          <p:cNvSpPr/>
          <p:nvPr/>
        </p:nvSpPr>
        <p:spPr>
          <a:xfrm>
            <a:off x="4968360" y="365328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03</a:t>
            </a:r>
            <a:endParaRPr/>
          </a:p>
        </p:txBody>
      </p:sp>
      <p:sp>
        <p:nvSpPr>
          <p:cNvPr id="79" name="CustomShape 5"/>
          <p:cNvSpPr/>
          <p:nvPr/>
        </p:nvSpPr>
        <p:spPr>
          <a:xfrm>
            <a:off x="4800240" y="373680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04</a:t>
            </a:r>
            <a:endParaRPr/>
          </a:p>
        </p:txBody>
      </p:sp>
      <p:sp>
        <p:nvSpPr>
          <p:cNvPr id="80" name="CustomShape 6"/>
          <p:cNvSpPr/>
          <p:nvPr/>
        </p:nvSpPr>
        <p:spPr>
          <a:xfrm>
            <a:off x="4584240" y="381996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05</a:t>
            </a:r>
            <a:endParaRPr/>
          </a:p>
        </p:txBody>
      </p:sp>
      <p:sp>
        <p:nvSpPr>
          <p:cNvPr id="81" name="CustomShape 7"/>
          <p:cNvSpPr/>
          <p:nvPr/>
        </p:nvSpPr>
        <p:spPr>
          <a:xfrm>
            <a:off x="5556240" y="310536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06</a:t>
            </a:r>
            <a:endParaRPr/>
          </a:p>
        </p:txBody>
      </p:sp>
      <p:sp>
        <p:nvSpPr>
          <p:cNvPr id="82" name="CustomShape 8"/>
          <p:cNvSpPr/>
          <p:nvPr/>
        </p:nvSpPr>
        <p:spPr>
          <a:xfrm>
            <a:off x="5616360" y="373680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07</a:t>
            </a:r>
            <a:endParaRPr/>
          </a:p>
        </p:txBody>
      </p:sp>
      <p:sp>
        <p:nvSpPr>
          <p:cNvPr id="83" name="CustomShape 9"/>
          <p:cNvSpPr/>
          <p:nvPr/>
        </p:nvSpPr>
        <p:spPr>
          <a:xfrm>
            <a:off x="5532480" y="498744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08</a:t>
            </a:r>
            <a:endParaRPr/>
          </a:p>
        </p:txBody>
      </p:sp>
      <p:sp>
        <p:nvSpPr>
          <p:cNvPr id="84" name="CustomShape 10"/>
          <p:cNvSpPr/>
          <p:nvPr/>
        </p:nvSpPr>
        <p:spPr>
          <a:xfrm>
            <a:off x="5100480" y="541620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09</a:t>
            </a:r>
            <a:endParaRPr/>
          </a:p>
        </p:txBody>
      </p:sp>
      <p:sp>
        <p:nvSpPr>
          <p:cNvPr id="85" name="CustomShape 11"/>
          <p:cNvSpPr/>
          <p:nvPr/>
        </p:nvSpPr>
        <p:spPr>
          <a:xfrm>
            <a:off x="4416120" y="532080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10</a:t>
            </a:r>
            <a:endParaRPr/>
          </a:p>
        </p:txBody>
      </p:sp>
      <p:sp>
        <p:nvSpPr>
          <p:cNvPr id="86" name="CustomShape 12"/>
          <p:cNvSpPr/>
          <p:nvPr/>
        </p:nvSpPr>
        <p:spPr>
          <a:xfrm>
            <a:off x="3228120" y="452268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11</a:t>
            </a:r>
            <a:endParaRPr/>
          </a:p>
        </p:txBody>
      </p:sp>
      <p:sp>
        <p:nvSpPr>
          <p:cNvPr id="87" name="CustomShape 13"/>
          <p:cNvSpPr/>
          <p:nvPr/>
        </p:nvSpPr>
        <p:spPr>
          <a:xfrm>
            <a:off x="2820240" y="380808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12</a:t>
            </a:r>
            <a:endParaRPr/>
          </a:p>
        </p:txBody>
      </p:sp>
      <p:sp>
        <p:nvSpPr>
          <p:cNvPr id="88" name="CustomShape 14"/>
          <p:cNvSpPr/>
          <p:nvPr/>
        </p:nvSpPr>
        <p:spPr>
          <a:xfrm>
            <a:off x="3996360" y="261684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13</a:t>
            </a:r>
            <a:endParaRPr/>
          </a:p>
        </p:txBody>
      </p:sp>
      <p:sp>
        <p:nvSpPr>
          <p:cNvPr id="89" name="CustomShape 15"/>
          <p:cNvSpPr/>
          <p:nvPr/>
        </p:nvSpPr>
        <p:spPr>
          <a:xfrm>
            <a:off x="4848120" y="279540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14</a:t>
            </a:r>
            <a:endParaRPr/>
          </a:p>
        </p:txBody>
      </p:sp>
      <p:sp>
        <p:nvSpPr>
          <p:cNvPr id="90" name="CustomShape 16"/>
          <p:cNvSpPr/>
          <p:nvPr/>
        </p:nvSpPr>
        <p:spPr>
          <a:xfrm>
            <a:off x="5052240" y="393912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15</a:t>
            </a:r>
            <a:endParaRPr/>
          </a:p>
        </p:txBody>
      </p:sp>
      <p:sp>
        <p:nvSpPr>
          <p:cNvPr id="91" name="CustomShape 17"/>
          <p:cNvSpPr/>
          <p:nvPr/>
        </p:nvSpPr>
        <p:spPr>
          <a:xfrm>
            <a:off x="5856480" y="320040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16</a:t>
            </a:r>
            <a:endParaRPr/>
          </a:p>
        </p:txBody>
      </p:sp>
      <p:sp>
        <p:nvSpPr>
          <p:cNvPr id="92" name="CustomShape 18"/>
          <p:cNvSpPr/>
          <p:nvPr/>
        </p:nvSpPr>
        <p:spPr>
          <a:xfrm>
            <a:off x="6144480" y="386748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17</a:t>
            </a:r>
            <a:endParaRPr/>
          </a:p>
        </p:txBody>
      </p:sp>
      <p:sp>
        <p:nvSpPr>
          <p:cNvPr id="93" name="CustomShape 19"/>
          <p:cNvSpPr/>
          <p:nvPr/>
        </p:nvSpPr>
        <p:spPr>
          <a:xfrm>
            <a:off x="5580360" y="578556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18</a:t>
            </a:r>
            <a:endParaRPr/>
          </a:p>
        </p:txBody>
      </p:sp>
      <p:sp>
        <p:nvSpPr>
          <p:cNvPr id="94" name="CustomShape 20"/>
          <p:cNvSpPr/>
          <p:nvPr/>
        </p:nvSpPr>
        <p:spPr>
          <a:xfrm>
            <a:off x="4932360" y="583308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19</a:t>
            </a:r>
            <a:endParaRPr/>
          </a:p>
        </p:txBody>
      </p:sp>
      <p:sp>
        <p:nvSpPr>
          <p:cNvPr id="95" name="CustomShape 21"/>
          <p:cNvSpPr/>
          <p:nvPr/>
        </p:nvSpPr>
        <p:spPr>
          <a:xfrm>
            <a:off x="4536360" y="582120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20</a:t>
            </a:r>
            <a:endParaRPr/>
          </a:p>
        </p:txBody>
      </p:sp>
      <p:sp>
        <p:nvSpPr>
          <p:cNvPr id="96" name="CustomShape 22"/>
          <p:cNvSpPr/>
          <p:nvPr/>
        </p:nvSpPr>
        <p:spPr>
          <a:xfrm>
            <a:off x="3396240" y="493992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21</a:t>
            </a:r>
            <a:endParaRPr/>
          </a:p>
        </p:txBody>
      </p:sp>
      <p:sp>
        <p:nvSpPr>
          <p:cNvPr id="97" name="CustomShape 23"/>
          <p:cNvSpPr/>
          <p:nvPr/>
        </p:nvSpPr>
        <p:spPr>
          <a:xfrm>
            <a:off x="3468240" y="390348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22</a:t>
            </a:r>
            <a:endParaRPr/>
          </a:p>
        </p:txBody>
      </p:sp>
      <p:sp>
        <p:nvSpPr>
          <p:cNvPr id="98" name="CustomShape 24"/>
          <p:cNvSpPr/>
          <p:nvPr/>
        </p:nvSpPr>
        <p:spPr>
          <a:xfrm>
            <a:off x="4740120" y="2378520"/>
            <a:ext cx="502920" cy="22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1000" b="1">
                <a:solidFill>
                  <a:srgbClr val="000000"/>
                </a:solidFill>
                <a:latin typeface="Arial"/>
                <a:ea typeface="Arial"/>
              </a:rPr>
              <a:t>23</a:t>
            </a:r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es-CL" sz="4400" dirty="0">
                <a:solidFill>
                  <a:srgbClr val="000000"/>
                </a:solidFill>
                <a:latin typeface="Arial"/>
                <a:ea typeface="Arial"/>
              </a:rPr>
              <a:t>MATRIZ O-D</a:t>
            </a:r>
            <a:endParaRPr dirty="0"/>
          </a:p>
        </p:txBody>
      </p:sp>
      <p:sp>
        <p:nvSpPr>
          <p:cNvPr id="100" name="CustomShape 2"/>
          <p:cNvSpPr/>
          <p:nvPr/>
        </p:nvSpPr>
        <p:spPr>
          <a:xfrm>
            <a:off x="504000" y="1769040"/>
            <a:ext cx="9070560" cy="4383000"/>
          </a:xfrm>
          <a:prstGeom prst="rect">
            <a:avLst/>
          </a:prstGeom>
          <a:noFill/>
          <a:ln>
            <a:noFill/>
          </a:ln>
        </p:spPr>
      </p:sp>
      <p:graphicFrame>
        <p:nvGraphicFramePr>
          <p:cNvPr id="101" name="Table 3"/>
          <p:cNvGraphicFramePr/>
          <p:nvPr/>
        </p:nvGraphicFramePr>
        <p:xfrm>
          <a:off x="1010880" y="1517040"/>
          <a:ext cx="8554680" cy="5680080"/>
        </p:xfrm>
        <a:graphic>
          <a:graphicData uri="http://schemas.openxmlformats.org/drawingml/2006/table">
            <a:tbl>
              <a:tblPr/>
              <a:tblGrid>
                <a:gridCol w="1248120"/>
                <a:gridCol w="911880"/>
                <a:gridCol w="1180080"/>
                <a:gridCol w="937080"/>
                <a:gridCol w="983520"/>
                <a:gridCol w="700200"/>
                <a:gridCol w="1642320"/>
                <a:gridCol w="951480"/>
              </a:tblGrid>
              <a:tr h="936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CL" sz="2800">
                          <a:solidFill>
                            <a:srgbClr val="000000"/>
                          </a:solidFill>
                          <a:latin typeface="Arial"/>
                        </a:rPr>
                        <a:t>O\D</a:t>
                      </a:r>
                      <a:endParaRPr/>
                    </a:p>
                    <a:p>
                      <a:pPr>
                        <a:lnSpc>
                          <a:spcPct val="100000"/>
                        </a:lnSpc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Norte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Poniente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Centro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Sur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Suroriente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  <a:endParaRPr/>
                    </a:p>
                  </a:txBody>
                  <a:tcPr/>
                </a:tc>
              </a:tr>
              <a:tr h="540720">
                <a:tc>
                  <a:txBody>
                    <a:bodyPr/>
                    <a:lstStyle/>
                    <a:p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Norte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56</a:t>
                      </a:r>
                      <a:endParaRPr/>
                    </a:p>
                  </a:txBody>
                  <a:tcPr/>
                </a:tc>
              </a:tr>
              <a:tr h="936720">
                <a:tc>
                  <a:txBody>
                    <a:bodyPr/>
                    <a:lstStyle/>
                    <a:p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Poniente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51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105</a:t>
                      </a:r>
                      <a:endParaRPr/>
                    </a:p>
                  </a:txBody>
                  <a:tcPr/>
                </a:tc>
              </a:tr>
              <a:tr h="540720">
                <a:tc>
                  <a:txBody>
                    <a:bodyPr/>
                    <a:lstStyle/>
                    <a:p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45</a:t>
                      </a:r>
                      <a:endParaRPr/>
                    </a:p>
                  </a:txBody>
                  <a:tcPr/>
                </a:tc>
              </a:tr>
              <a:tr h="540720">
                <a:tc>
                  <a:txBody>
                    <a:bodyPr/>
                    <a:lstStyle/>
                    <a:p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Centro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  <a:endParaRPr/>
                    </a:p>
                  </a:txBody>
                  <a:tcPr/>
                </a:tc>
              </a:tr>
              <a:tr h="540720">
                <a:tc>
                  <a:txBody>
                    <a:bodyPr/>
                    <a:lstStyle/>
                    <a:p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Sur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  <a:endParaRPr/>
                    </a:p>
                  </a:txBody>
                  <a:tcPr/>
                </a:tc>
              </a:tr>
              <a:tr h="1102320">
                <a:tc>
                  <a:txBody>
                    <a:bodyPr/>
                    <a:lstStyle/>
                    <a:p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Suroriente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98</a:t>
                      </a:r>
                      <a:endParaRPr/>
                    </a:p>
                  </a:txBody>
                  <a:tcPr/>
                </a:tc>
              </a:tr>
              <a:tr h="541440">
                <a:tc>
                  <a:txBody>
                    <a:bodyPr/>
                    <a:lstStyle/>
                    <a:p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140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155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>
                          <a:solidFill>
                            <a:srgbClr val="000000"/>
                          </a:solidFill>
                          <a:latin typeface="Arial"/>
                        </a:rPr>
                        <a:t>406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 smtClean="0"/>
              <a:t>COSTOS MONETARIOS</a:t>
            </a:r>
            <a:endParaRPr lang="en-US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sz="2800" b="1" dirty="0" err="1" smtClean="0"/>
              <a:t>Costos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que</a:t>
            </a:r>
            <a:r>
              <a:rPr lang="en-US" sz="2800" b="1" dirty="0" smtClean="0"/>
              <a:t> (</a:t>
            </a:r>
            <a:r>
              <a:rPr lang="en-US" sz="2800" b="1" dirty="0" err="1" smtClean="0"/>
              <a:t>casi</a:t>
            </a:r>
            <a:r>
              <a:rPr lang="en-US" sz="2800" b="1" dirty="0" smtClean="0"/>
              <a:t>) no </a:t>
            </a:r>
            <a:r>
              <a:rPr lang="en-US" sz="2800" b="1" dirty="0" err="1" smtClean="0"/>
              <a:t>dependen</a:t>
            </a:r>
            <a:r>
              <a:rPr lang="en-US" sz="2800" b="1" dirty="0" smtClean="0"/>
              <a:t> del </a:t>
            </a:r>
            <a:r>
              <a:rPr lang="en-US" sz="2800" b="1" dirty="0" err="1" smtClean="0"/>
              <a:t>diseño</a:t>
            </a:r>
            <a:r>
              <a:rPr lang="en-US" sz="2800" b="1" dirty="0" smtClean="0"/>
              <a:t>.</a:t>
            </a:r>
          </a:p>
          <a:p>
            <a:pPr marL="514350" indent="-514350">
              <a:buAutoNum type="arabicPeriod"/>
            </a:pPr>
            <a:endParaRPr lang="en-US" sz="2800" b="1" dirty="0"/>
          </a:p>
          <a:p>
            <a:pPr marL="514350" indent="-514350">
              <a:buAutoNum type="arabicPeriod"/>
            </a:pPr>
            <a:r>
              <a:rPr lang="en-US" sz="2800" b="1" dirty="0" err="1" smtClean="0"/>
              <a:t>Costos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fijos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por</a:t>
            </a:r>
            <a:r>
              <a:rPr lang="en-US" sz="2800" b="1" dirty="0" smtClean="0"/>
              <a:t> bus.</a:t>
            </a:r>
          </a:p>
          <a:p>
            <a:pPr marL="514350" indent="-514350">
              <a:buAutoNum type="arabicPeriod"/>
            </a:pPr>
            <a:endParaRPr lang="en-US" sz="2800" b="1" dirty="0"/>
          </a:p>
          <a:p>
            <a:pPr marL="514350" indent="-514350">
              <a:buAutoNum type="arabicPeriod"/>
            </a:pPr>
            <a:r>
              <a:rPr lang="en-US" sz="2800" b="1" dirty="0" err="1" smtClean="0"/>
              <a:t>Costos</a:t>
            </a:r>
            <a:r>
              <a:rPr lang="en-US" sz="2800" b="1" dirty="0" smtClean="0"/>
              <a:t> variables </a:t>
            </a:r>
            <a:r>
              <a:rPr lang="en-US" sz="2800" b="1" dirty="0" err="1" smtClean="0"/>
              <a:t>por</a:t>
            </a:r>
            <a:r>
              <a:rPr lang="en-US" sz="2800" b="1" dirty="0" smtClean="0"/>
              <a:t> bus.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1117256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r>
              <a:rPr lang="en-US" sz="3500" dirty="0" err="1" smtClean="0"/>
              <a:t>Costos</a:t>
            </a:r>
            <a:r>
              <a:rPr lang="en-US" sz="3500" dirty="0" smtClean="0"/>
              <a:t> </a:t>
            </a:r>
            <a:r>
              <a:rPr lang="en-US" sz="3500" dirty="0" err="1" smtClean="0"/>
              <a:t>fijos</a:t>
            </a:r>
            <a:r>
              <a:rPr lang="en-US" sz="3500" dirty="0" smtClean="0"/>
              <a:t> </a:t>
            </a:r>
            <a:r>
              <a:rPr lang="en-US" sz="3500" dirty="0" err="1" smtClean="0"/>
              <a:t>por</a:t>
            </a:r>
            <a:r>
              <a:rPr lang="en-US" sz="3500" dirty="0" smtClean="0"/>
              <a:t> bus</a:t>
            </a:r>
            <a:endParaRPr lang="en-US" sz="3500" dirty="0"/>
          </a:p>
        </p:txBody>
      </p:sp>
      <p:sp>
        <p:nvSpPr>
          <p:cNvPr id="4" name="CuadroTexto 3"/>
          <p:cNvSpPr txBox="1"/>
          <p:nvPr/>
        </p:nvSpPr>
        <p:spPr>
          <a:xfrm>
            <a:off x="504000" y="2106255"/>
            <a:ext cx="6070893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000" dirty="0" err="1" smtClean="0"/>
              <a:t>Costos</a:t>
            </a:r>
            <a:r>
              <a:rPr lang="en-US" sz="3000" dirty="0" smtClean="0"/>
              <a:t> de capital </a:t>
            </a:r>
            <a:r>
              <a:rPr lang="mr-IN" sz="3000" dirty="0" smtClean="0"/>
              <a:t>–</a:t>
            </a:r>
            <a:r>
              <a:rPr lang="en-US" sz="3000" dirty="0" smtClean="0"/>
              <a:t> </a:t>
            </a:r>
            <a:r>
              <a:rPr lang="en-US" sz="3000" dirty="0" err="1" smtClean="0"/>
              <a:t>depreciación</a:t>
            </a:r>
            <a:endParaRPr lang="en-US" sz="3000" dirty="0" smtClean="0"/>
          </a:p>
          <a:p>
            <a:pPr marL="342900" indent="-342900">
              <a:buAutoNum type="arabicPeriod"/>
            </a:pPr>
            <a:endParaRPr lang="en-US" sz="3000" dirty="0"/>
          </a:p>
          <a:p>
            <a:pPr marL="342900" indent="-342900">
              <a:buAutoNum type="arabicPeriod"/>
            </a:pPr>
            <a:r>
              <a:rPr lang="en-US" sz="3000" dirty="0" smtClean="0"/>
              <a:t>¿</a:t>
            </a:r>
            <a:r>
              <a:rPr lang="en-US" sz="3000" dirty="0" err="1" smtClean="0"/>
              <a:t>Sueldos</a:t>
            </a:r>
            <a:r>
              <a:rPr lang="en-US" sz="3000" dirty="0" smtClean="0"/>
              <a:t>?</a:t>
            </a:r>
          </a:p>
          <a:p>
            <a:pPr marL="342900" indent="-342900">
              <a:buAutoNum type="arabicPeriod"/>
            </a:pPr>
            <a:endParaRPr lang="en-US" sz="3000" dirty="0"/>
          </a:p>
          <a:p>
            <a:pPr marL="342900" indent="-342900">
              <a:buAutoNum type="arabicPeriod"/>
            </a:pPr>
            <a:r>
              <a:rPr lang="en-US" sz="3000" dirty="0" smtClean="0"/>
              <a:t>¿</a:t>
            </a:r>
            <a:r>
              <a:rPr lang="en-US" sz="3000" dirty="0" err="1" smtClean="0"/>
              <a:t>Terminales</a:t>
            </a:r>
            <a:r>
              <a:rPr lang="en-US" sz="3000" dirty="0" smtClean="0"/>
              <a:t>?</a:t>
            </a:r>
          </a:p>
          <a:p>
            <a:pPr marL="342900" indent="-342900">
              <a:buAutoNum type="arabicPeriod"/>
            </a:pPr>
            <a:endParaRPr lang="en-US" sz="3000" dirty="0"/>
          </a:p>
          <a:p>
            <a:pPr marL="342900" indent="-342900">
              <a:buAutoNum type="arabicPeriod"/>
            </a:pPr>
            <a:r>
              <a:rPr lang="en-US" sz="3000" dirty="0" smtClean="0"/>
              <a:t>¿</a:t>
            </a:r>
            <a:r>
              <a:rPr lang="en-US" sz="3000" dirty="0" err="1" smtClean="0"/>
              <a:t>Qué</a:t>
            </a:r>
            <a:r>
              <a:rPr lang="en-US" sz="3000" dirty="0" smtClean="0"/>
              <a:t> </a:t>
            </a:r>
            <a:r>
              <a:rPr lang="en-US" sz="3000" dirty="0" err="1" smtClean="0"/>
              <a:t>más</a:t>
            </a:r>
            <a:r>
              <a:rPr lang="en-US" sz="3000" dirty="0" smtClean="0"/>
              <a:t>?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679649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r>
              <a:rPr lang="en-US" sz="3500" dirty="0" err="1" smtClean="0"/>
              <a:t>Costos</a:t>
            </a:r>
            <a:r>
              <a:rPr lang="en-US" sz="3500" dirty="0" smtClean="0"/>
              <a:t> variables </a:t>
            </a:r>
            <a:r>
              <a:rPr lang="en-US" sz="3500" dirty="0" err="1" smtClean="0"/>
              <a:t>por</a:t>
            </a:r>
            <a:r>
              <a:rPr lang="en-US" sz="3500" dirty="0" smtClean="0"/>
              <a:t> bus</a:t>
            </a:r>
            <a:endParaRPr lang="en-US" sz="3500" dirty="0"/>
          </a:p>
        </p:txBody>
      </p:sp>
      <p:sp>
        <p:nvSpPr>
          <p:cNvPr id="4" name="CuadroTexto 3"/>
          <p:cNvSpPr txBox="1"/>
          <p:nvPr/>
        </p:nvSpPr>
        <p:spPr>
          <a:xfrm>
            <a:off x="504000" y="2106255"/>
            <a:ext cx="2608406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000" dirty="0" smtClean="0"/>
              <a:t> </a:t>
            </a:r>
            <a:r>
              <a:rPr lang="en-US" sz="3000" dirty="0" err="1" smtClean="0"/>
              <a:t>Gasolina</a:t>
            </a:r>
            <a:endParaRPr lang="en-US" sz="3000" dirty="0" smtClean="0"/>
          </a:p>
          <a:p>
            <a:pPr marL="342900" indent="-342900">
              <a:buAutoNum type="arabicPeriod"/>
            </a:pPr>
            <a:endParaRPr lang="en-US" sz="3000" dirty="0"/>
          </a:p>
          <a:p>
            <a:pPr marL="342900" indent="-342900">
              <a:buAutoNum type="arabicPeriod"/>
            </a:pPr>
            <a:r>
              <a:rPr lang="en-US" sz="3000" dirty="0" smtClean="0"/>
              <a:t> ¿</a:t>
            </a:r>
            <a:r>
              <a:rPr lang="en-US" sz="3000" dirty="0" err="1" smtClean="0"/>
              <a:t>Salarios</a:t>
            </a:r>
            <a:r>
              <a:rPr lang="en-US" sz="3000" dirty="0" smtClean="0"/>
              <a:t>?</a:t>
            </a:r>
          </a:p>
          <a:p>
            <a:pPr marL="342900" indent="-342900">
              <a:buAutoNum type="arabicPeriod"/>
            </a:pPr>
            <a:endParaRPr lang="en-US" sz="3000" dirty="0"/>
          </a:p>
          <a:p>
            <a:pPr marL="342900" indent="-342900">
              <a:buAutoNum type="arabicPeriod"/>
            </a:pPr>
            <a:r>
              <a:rPr lang="en-US" sz="3000" dirty="0"/>
              <a:t> </a:t>
            </a:r>
            <a:r>
              <a:rPr lang="en-US" sz="3000" dirty="0" err="1" smtClean="0"/>
              <a:t>Mantención</a:t>
            </a:r>
            <a:endParaRPr lang="en-US" sz="3000" dirty="0" smtClean="0"/>
          </a:p>
          <a:p>
            <a:pPr marL="342900" indent="-342900">
              <a:buAutoNum type="arabicPeriod"/>
            </a:pPr>
            <a:endParaRPr lang="en-US" sz="3000" dirty="0"/>
          </a:p>
          <a:p>
            <a:pPr marL="342900" indent="-342900">
              <a:buAutoNum type="arabicPeriod"/>
            </a:pPr>
            <a:r>
              <a:rPr lang="en-US" sz="3000" dirty="0" smtClean="0"/>
              <a:t>¿</a:t>
            </a:r>
            <a:r>
              <a:rPr lang="en-US" sz="3000" dirty="0" err="1" smtClean="0"/>
              <a:t>Qué</a:t>
            </a:r>
            <a:r>
              <a:rPr lang="en-US" sz="3000" dirty="0" smtClean="0"/>
              <a:t> </a:t>
            </a:r>
            <a:r>
              <a:rPr lang="en-US" sz="3000" dirty="0" err="1" smtClean="0"/>
              <a:t>más</a:t>
            </a:r>
            <a:r>
              <a:rPr lang="en-US" sz="3000" dirty="0" smtClean="0"/>
              <a:t>?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453931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r>
              <a:rPr lang="en-US" sz="4000" dirty="0" smtClean="0"/>
              <a:t>En </a:t>
            </a:r>
            <a:r>
              <a:rPr lang="en-US" sz="4000" dirty="0" err="1" smtClean="0"/>
              <a:t>este</a:t>
            </a:r>
            <a:r>
              <a:rPr lang="en-US" sz="4000" dirty="0" smtClean="0"/>
              <a:t> </a:t>
            </a:r>
            <a:r>
              <a:rPr lang="en-US" sz="4000" dirty="0" err="1" smtClean="0"/>
              <a:t>curso</a:t>
            </a:r>
            <a:r>
              <a:rPr lang="en-US" sz="4000" dirty="0" smtClean="0"/>
              <a:t>..</a:t>
            </a:r>
            <a:endParaRPr lang="en-US" sz="4000" dirty="0"/>
          </a:p>
        </p:txBody>
      </p:sp>
      <p:pic>
        <p:nvPicPr>
          <p:cNvPr id="4" name="Imagen 3" descr="Captura de pantalla 2018-07-02 a la(s) 20.43.2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00" y="1563480"/>
            <a:ext cx="8813932" cy="2989748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504000" y="5575381"/>
            <a:ext cx="8489442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500" dirty="0" smtClean="0"/>
              <a:t>Estimaremos que cada año se recorren 2000 “horas punta </a:t>
            </a:r>
          </a:p>
          <a:p>
            <a:r>
              <a:rPr lang="es-ES_tradnl" sz="2500" dirty="0" smtClean="0"/>
              <a:t>equivalentes”.</a:t>
            </a:r>
          </a:p>
          <a:p>
            <a:endParaRPr lang="en-US" dirty="0"/>
          </a:p>
        </p:txBody>
      </p:sp>
      <p:sp>
        <p:nvSpPr>
          <p:cNvPr id="6" name="CuadroTexto 5"/>
          <p:cNvSpPr txBox="1"/>
          <p:nvPr/>
        </p:nvSpPr>
        <p:spPr>
          <a:xfrm>
            <a:off x="504000" y="5092807"/>
            <a:ext cx="6476296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/>
              <a:t>Los </a:t>
            </a:r>
            <a:r>
              <a:rPr lang="en-US" sz="2500" dirty="0" err="1" smtClean="0"/>
              <a:t>veh</a:t>
            </a:r>
            <a:r>
              <a:rPr lang="en-US" sz="2500" dirty="0" smtClean="0"/>
              <a:t>-km no </a:t>
            </a:r>
            <a:r>
              <a:rPr lang="en-US" sz="2500" dirty="0" err="1" smtClean="0"/>
              <a:t>dependen</a:t>
            </a:r>
            <a:r>
              <a:rPr lang="en-US" sz="2500" dirty="0" smtClean="0"/>
              <a:t> </a:t>
            </a:r>
            <a:r>
              <a:rPr lang="en-US" sz="2500" dirty="0" err="1" smtClean="0"/>
              <a:t>sólo</a:t>
            </a:r>
            <a:r>
              <a:rPr lang="en-US" sz="2500" dirty="0" smtClean="0"/>
              <a:t> de la </a:t>
            </a:r>
            <a:r>
              <a:rPr lang="en-US" sz="2500" dirty="0" err="1" smtClean="0"/>
              <a:t>punta</a:t>
            </a:r>
            <a:r>
              <a:rPr lang="mr-IN" sz="2500" dirty="0" smtClean="0"/>
              <a:t>…</a:t>
            </a:r>
            <a:endParaRPr lang="es-ES_tradnl" sz="2500" dirty="0" smtClean="0"/>
          </a:p>
          <a:p>
            <a:endParaRPr lang="en-US" dirty="0"/>
          </a:p>
        </p:txBody>
      </p:sp>
      <p:sp>
        <p:nvSpPr>
          <p:cNvPr id="2" name="CuadroTexto 1"/>
          <p:cNvSpPr txBox="1"/>
          <p:nvPr/>
        </p:nvSpPr>
        <p:spPr>
          <a:xfrm>
            <a:off x="727927" y="6574770"/>
            <a:ext cx="8115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Para el valor de </a:t>
            </a:r>
            <a:r>
              <a:rPr lang="en-US" sz="2400" dirty="0" err="1" smtClean="0"/>
              <a:t>compra</a:t>
            </a:r>
            <a:r>
              <a:rPr lang="en-US" sz="2400" dirty="0" smtClean="0"/>
              <a:t>, </a:t>
            </a:r>
            <a:r>
              <a:rPr lang="en-US" sz="2400" dirty="0" err="1" smtClean="0"/>
              <a:t>asumir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la </a:t>
            </a:r>
            <a:r>
              <a:rPr lang="en-US" sz="2400" dirty="0" err="1" smtClean="0"/>
              <a:t>vida</a:t>
            </a:r>
            <a:r>
              <a:rPr lang="en-US" sz="2400" dirty="0" smtClean="0"/>
              <a:t> </a:t>
            </a:r>
            <a:r>
              <a:rPr lang="en-US" sz="2400" dirty="0" err="1" smtClean="0"/>
              <a:t>útil</a:t>
            </a:r>
            <a:r>
              <a:rPr lang="en-US" sz="2400" dirty="0" smtClean="0"/>
              <a:t> del </a:t>
            </a:r>
            <a:r>
              <a:rPr lang="en-US" sz="2400" dirty="0" err="1" smtClean="0"/>
              <a:t>vehículo</a:t>
            </a:r>
            <a:r>
              <a:rPr lang="en-US" sz="2400" dirty="0" smtClean="0"/>
              <a:t> </a:t>
            </a:r>
            <a:r>
              <a:rPr lang="en-US" sz="2400" dirty="0" err="1" smtClean="0"/>
              <a:t>es</a:t>
            </a:r>
            <a:r>
              <a:rPr lang="en-US" sz="2400" dirty="0" smtClean="0"/>
              <a:t> de 10 </a:t>
            </a:r>
            <a:r>
              <a:rPr lang="en-US" sz="2400" dirty="0" err="1" smtClean="0"/>
              <a:t>años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9649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35000" y="1006666"/>
            <a:ext cx="85802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/>
              <a:t>Tarea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próxima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semana</a:t>
            </a:r>
            <a:r>
              <a:rPr lang="en-US" sz="3000" b="1" dirty="0" smtClean="0"/>
              <a:t>: </a:t>
            </a:r>
            <a:r>
              <a:rPr lang="en-US" sz="3000" dirty="0" err="1" smtClean="0"/>
              <a:t>calcular</a:t>
            </a:r>
            <a:r>
              <a:rPr lang="en-US" sz="3000" dirty="0" smtClean="0"/>
              <a:t> el </a:t>
            </a:r>
            <a:r>
              <a:rPr lang="en-US" sz="3000" dirty="0" err="1" smtClean="0"/>
              <a:t>costo</a:t>
            </a:r>
            <a:r>
              <a:rPr lang="en-US" sz="3000" dirty="0" smtClean="0"/>
              <a:t> </a:t>
            </a:r>
            <a:r>
              <a:rPr lang="en-US" sz="3000" dirty="0" err="1" smtClean="0"/>
              <a:t>para</a:t>
            </a:r>
            <a:r>
              <a:rPr lang="en-US" sz="3000" dirty="0" smtClean="0"/>
              <a:t> </a:t>
            </a:r>
            <a:r>
              <a:rPr lang="en-US" sz="3000" dirty="0" err="1" smtClean="0"/>
              <a:t>sus</a:t>
            </a:r>
            <a:r>
              <a:rPr lang="en-US" sz="3000" dirty="0" smtClean="0"/>
              <a:t> </a:t>
            </a:r>
            <a:r>
              <a:rPr lang="en-US" sz="3000" dirty="0" err="1" smtClean="0"/>
              <a:t>respectivos</a:t>
            </a:r>
            <a:r>
              <a:rPr lang="en-US" sz="3000" dirty="0" smtClean="0"/>
              <a:t> </a:t>
            </a:r>
            <a:r>
              <a:rPr lang="en-US" sz="3000" dirty="0" err="1" smtClean="0"/>
              <a:t>diseños</a:t>
            </a:r>
            <a:r>
              <a:rPr lang="en-US" sz="3000" dirty="0" smtClean="0"/>
              <a:t>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679649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230</Words>
  <Application>Microsoft Macintosh PowerPoint</Application>
  <PresentationFormat>Personalizado</PresentationFormat>
  <Paragraphs>122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Office Theme</vt:lpstr>
      <vt:lpstr>Office Theme</vt:lpstr>
      <vt:lpstr>Presentación de PowerPoint</vt:lpstr>
      <vt:lpstr>Presentación de PowerPoint</vt:lpstr>
      <vt:lpstr>Presentación de PowerPoint</vt:lpstr>
      <vt:lpstr>COSTOS MONETARIOS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Andres</cp:lastModifiedBy>
  <cp:revision>6</cp:revision>
  <dcterms:modified xsi:type="dcterms:W3CDTF">2018-07-03T21:44:46Z</dcterms:modified>
</cp:coreProperties>
</file>