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2" r:id="rId2"/>
    <p:sldId id="263" r:id="rId3"/>
    <p:sldId id="264" r:id="rId4"/>
    <p:sldId id="261" r:id="rId5"/>
    <p:sldId id="265" r:id="rId6"/>
  </p:sldIdLst>
  <p:sldSz cx="9144000" cy="6858000" type="screen4x3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3" d="100"/>
          <a:sy n="83" d="100"/>
        </p:scale>
        <p:origin x="-1496" y="-11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17-04-19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78745641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17-04-19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0747241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17-04-19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96824111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PlaceHolder 1"/>
          <p:cNvSpPr>
            <a:spLocks noGrp="1"/>
          </p:cNvSpPr>
          <p:nvPr>
            <p:ph type="title"/>
          </p:nvPr>
        </p:nvSpPr>
        <p:spPr>
          <a:xfrm>
            <a:off x="457172" y="273352"/>
            <a:ext cx="8228763" cy="1145335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  <p:sp>
        <p:nvSpPr>
          <p:cNvPr id="6" name="PlaceHolder 2"/>
          <p:cNvSpPr>
            <a:spLocks noGrp="1"/>
          </p:cNvSpPr>
          <p:nvPr>
            <p:ph type="subTitle"/>
          </p:nvPr>
        </p:nvSpPr>
        <p:spPr>
          <a:xfrm>
            <a:off x="457172" y="1604841"/>
            <a:ext cx="8228763" cy="3977484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endParaRPr/>
          </a:p>
        </p:txBody>
      </p:sp>
    </p:spTree>
    <p:extLst>
      <p:ext uri="{BB962C8B-B14F-4D97-AF65-F5344CB8AC3E}">
        <p14:creationId xmlns:p14="http://schemas.microsoft.com/office/powerpoint/2010/main" val="27131337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17-04-19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196042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17-04-19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8961657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17-04-19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419867089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17-04-19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301270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17-04-19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17037200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17-04-19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778395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17-04-19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33025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41AEFD-BE55-4869-9A05-676B3B408863}" type="datetimeFigureOut">
              <a:rPr lang="es-ES" smtClean="0"/>
              <a:t>17-04-19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3494382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841AEFD-BE55-4869-9A05-676B3B408863}" type="datetimeFigureOut">
              <a:rPr lang="es-ES" smtClean="0"/>
              <a:t>17-04-19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41D3367-8640-4818-8C82-132B1AF634D2}" type="slidenum">
              <a:rPr lang="es-ES" smtClean="0"/>
              <a:t>‹Nr.›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46725848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" name="TextShape 1"/>
          <p:cNvSpPr txBox="1"/>
          <p:nvPr/>
        </p:nvSpPr>
        <p:spPr>
          <a:xfrm>
            <a:off x="457172" y="273352"/>
            <a:ext cx="8228763" cy="11450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4000" dirty="0">
                <a:latin typeface="Arial"/>
              </a:rPr>
              <a:t>Taller de Proyecto</a:t>
            </a:r>
            <a:endParaRPr dirty="0"/>
          </a:p>
        </p:txBody>
      </p:sp>
      <p:sp>
        <p:nvSpPr>
          <p:cNvPr id="40" name="TextShape 2"/>
          <p:cNvSpPr txBox="1"/>
          <p:nvPr/>
        </p:nvSpPr>
        <p:spPr>
          <a:xfrm>
            <a:off x="130410" y="1604841"/>
            <a:ext cx="8883179" cy="3977158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CL" sz="3300" dirty="0">
                <a:latin typeface="Arial"/>
              </a:rPr>
              <a:t>Diseño de un sistema de buses para Santiago</a:t>
            </a:r>
          </a:p>
          <a:p>
            <a:pPr algn="ctr"/>
            <a:endParaRPr lang="es-CL" sz="2900" dirty="0">
              <a:latin typeface="Arial"/>
            </a:endParaRPr>
          </a:p>
          <a:p>
            <a:pPr algn="ctr"/>
            <a:endParaRPr lang="es-CL" sz="2900" dirty="0">
              <a:latin typeface="Arial"/>
            </a:endParaRPr>
          </a:p>
          <a:p>
            <a:pPr algn="ctr"/>
            <a:r>
              <a:rPr lang="es-CL" sz="2900" dirty="0">
                <a:latin typeface="Arial"/>
              </a:rPr>
              <a:t>Sergio Jara Díaz y Andrés </a:t>
            </a:r>
            <a:r>
              <a:rPr lang="es-CL" sz="2900" dirty="0" err="1">
                <a:latin typeface="Arial"/>
              </a:rPr>
              <a:t>Fielbaum</a:t>
            </a:r>
            <a:endParaRPr dirty="0"/>
          </a:p>
        </p:txBody>
      </p:sp>
    </p:spTree>
    <p:extLst>
      <p:ext uri="{BB962C8B-B14F-4D97-AF65-F5344CB8AC3E}">
        <p14:creationId xmlns:p14="http://schemas.microsoft.com/office/powerpoint/2010/main" val="318805414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172" y="97458"/>
            <a:ext cx="8228763" cy="666267"/>
          </a:xfrm>
        </p:spPr>
        <p:txBody>
          <a:bodyPr>
            <a:normAutofit fontScale="90000"/>
          </a:bodyPr>
          <a:lstStyle/>
          <a:p>
            <a:pPr algn="ctr"/>
            <a:r>
              <a:rPr lang="es-ES" sz="4000" dirty="0"/>
              <a:t>Zonificación y Red Vial</a:t>
            </a:r>
          </a:p>
        </p:txBody>
      </p:sp>
      <p:grpSp>
        <p:nvGrpSpPr>
          <p:cNvPr id="4" name="Group 26"/>
          <p:cNvGrpSpPr>
            <a:grpSpLocks/>
          </p:cNvGrpSpPr>
          <p:nvPr/>
        </p:nvGrpSpPr>
        <p:grpSpPr bwMode="auto">
          <a:xfrm>
            <a:off x="1502078" y="881350"/>
            <a:ext cx="6139844" cy="5813867"/>
            <a:chOff x="624" y="7"/>
            <a:chExt cx="4512" cy="4304"/>
          </a:xfrm>
        </p:grpSpPr>
        <p:pic>
          <p:nvPicPr>
            <p:cNvPr id="5" name="Picture 2" descr="C:\ANTONIO\PERSONAL\Clases U\SD20A 2002 sem2\Zonas y red vial.jpg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624" y="7"/>
              <a:ext cx="4512" cy="4304"/>
            </a:xfrm>
            <a:prstGeom prst="rect">
              <a:avLst/>
            </a:prstGeom>
            <a:noFill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</a:extLst>
          </p:spPr>
        </p:pic>
        <p:sp>
          <p:nvSpPr>
            <p:cNvPr id="6" name="Text Box 3"/>
            <p:cNvSpPr txBox="1">
              <a:spLocks noChangeArrowheads="1"/>
            </p:cNvSpPr>
            <p:nvPr/>
          </p:nvSpPr>
          <p:spPr bwMode="auto">
            <a:xfrm>
              <a:off x="2544" y="1766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01</a:t>
              </a:r>
              <a:endParaRPr lang="es-ES" sz="900" b="1"/>
            </a:p>
          </p:txBody>
        </p:sp>
        <p:sp>
          <p:nvSpPr>
            <p:cNvPr id="7" name="Text Box 4"/>
            <p:cNvSpPr txBox="1">
              <a:spLocks noChangeArrowheads="1"/>
            </p:cNvSpPr>
            <p:nvPr/>
          </p:nvSpPr>
          <p:spPr bwMode="auto">
            <a:xfrm>
              <a:off x="2712" y="1744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02</a:t>
              </a:r>
              <a:endParaRPr lang="es-ES" sz="900" b="1"/>
            </a:p>
          </p:txBody>
        </p:sp>
        <p:sp>
          <p:nvSpPr>
            <p:cNvPr id="8" name="Text Box 5"/>
            <p:cNvSpPr txBox="1">
              <a:spLocks noChangeArrowheads="1"/>
            </p:cNvSpPr>
            <p:nvPr/>
          </p:nvSpPr>
          <p:spPr bwMode="auto">
            <a:xfrm>
              <a:off x="2832" y="1808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03</a:t>
              </a:r>
              <a:endParaRPr lang="es-ES" sz="900" b="1"/>
            </a:p>
          </p:txBody>
        </p:sp>
        <p:sp>
          <p:nvSpPr>
            <p:cNvPr id="9" name="Text Box 6"/>
            <p:cNvSpPr txBox="1">
              <a:spLocks noChangeArrowheads="1"/>
            </p:cNvSpPr>
            <p:nvPr/>
          </p:nvSpPr>
          <p:spPr bwMode="auto">
            <a:xfrm>
              <a:off x="2720" y="1864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04</a:t>
              </a:r>
              <a:endParaRPr lang="es-ES" sz="900" b="1"/>
            </a:p>
          </p:txBody>
        </p:sp>
        <p:sp>
          <p:nvSpPr>
            <p:cNvPr id="10" name="Text Box 7"/>
            <p:cNvSpPr txBox="1">
              <a:spLocks noChangeArrowheads="1"/>
            </p:cNvSpPr>
            <p:nvPr/>
          </p:nvSpPr>
          <p:spPr bwMode="auto">
            <a:xfrm>
              <a:off x="2576" y="1920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05</a:t>
              </a:r>
              <a:endParaRPr lang="es-ES" sz="900" b="1"/>
            </a:p>
          </p:txBody>
        </p:sp>
        <p:sp>
          <p:nvSpPr>
            <p:cNvPr id="11" name="Text Box 8"/>
            <p:cNvSpPr txBox="1">
              <a:spLocks noChangeArrowheads="1"/>
            </p:cNvSpPr>
            <p:nvPr/>
          </p:nvSpPr>
          <p:spPr bwMode="auto">
            <a:xfrm>
              <a:off x="3224" y="1440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06</a:t>
              </a:r>
              <a:endParaRPr lang="es-ES" sz="900" b="1"/>
            </a:p>
          </p:txBody>
        </p:sp>
        <p:sp>
          <p:nvSpPr>
            <p:cNvPr id="12" name="Text Box 9"/>
            <p:cNvSpPr txBox="1">
              <a:spLocks noChangeArrowheads="1"/>
            </p:cNvSpPr>
            <p:nvPr/>
          </p:nvSpPr>
          <p:spPr bwMode="auto">
            <a:xfrm>
              <a:off x="3264" y="1864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07</a:t>
              </a:r>
              <a:endParaRPr lang="es-ES" sz="900" b="1"/>
            </a:p>
          </p:txBody>
        </p:sp>
        <p:sp>
          <p:nvSpPr>
            <p:cNvPr id="13" name="Text Box 10"/>
            <p:cNvSpPr txBox="1">
              <a:spLocks noChangeArrowheads="1"/>
            </p:cNvSpPr>
            <p:nvPr/>
          </p:nvSpPr>
          <p:spPr bwMode="auto">
            <a:xfrm>
              <a:off x="3208" y="2704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08</a:t>
              </a:r>
              <a:endParaRPr lang="es-ES" sz="900" b="1"/>
            </a:p>
          </p:txBody>
        </p:sp>
        <p:sp>
          <p:nvSpPr>
            <p:cNvPr id="14" name="Text Box 11"/>
            <p:cNvSpPr txBox="1">
              <a:spLocks noChangeArrowheads="1"/>
            </p:cNvSpPr>
            <p:nvPr/>
          </p:nvSpPr>
          <p:spPr bwMode="auto">
            <a:xfrm>
              <a:off x="2920" y="299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09</a:t>
              </a:r>
              <a:endParaRPr lang="es-ES" sz="900" b="1"/>
            </a:p>
          </p:txBody>
        </p:sp>
        <p:sp>
          <p:nvSpPr>
            <p:cNvPr id="15" name="Text Box 12"/>
            <p:cNvSpPr txBox="1">
              <a:spLocks noChangeArrowheads="1"/>
            </p:cNvSpPr>
            <p:nvPr/>
          </p:nvSpPr>
          <p:spPr bwMode="auto">
            <a:xfrm>
              <a:off x="2464" y="2928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10</a:t>
              </a:r>
              <a:endParaRPr lang="es-ES" sz="900" b="1"/>
            </a:p>
          </p:txBody>
        </p:sp>
        <p:sp>
          <p:nvSpPr>
            <p:cNvPr id="16" name="Text Box 13"/>
            <p:cNvSpPr txBox="1">
              <a:spLocks noChangeArrowheads="1"/>
            </p:cNvSpPr>
            <p:nvPr/>
          </p:nvSpPr>
          <p:spPr bwMode="auto">
            <a:xfrm>
              <a:off x="1672" y="239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11</a:t>
              </a:r>
              <a:endParaRPr lang="es-ES" sz="900" b="1"/>
            </a:p>
          </p:txBody>
        </p:sp>
        <p:sp>
          <p:nvSpPr>
            <p:cNvPr id="17" name="Text Box 14"/>
            <p:cNvSpPr txBox="1">
              <a:spLocks noChangeArrowheads="1"/>
            </p:cNvSpPr>
            <p:nvPr/>
          </p:nvSpPr>
          <p:spPr bwMode="auto">
            <a:xfrm>
              <a:off x="1400" y="191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12</a:t>
              </a:r>
              <a:endParaRPr lang="es-ES" sz="900" b="1"/>
            </a:p>
          </p:txBody>
        </p:sp>
        <p:sp>
          <p:nvSpPr>
            <p:cNvPr id="18" name="Text Box 15"/>
            <p:cNvSpPr txBox="1">
              <a:spLocks noChangeArrowheads="1"/>
            </p:cNvSpPr>
            <p:nvPr/>
          </p:nvSpPr>
          <p:spPr bwMode="auto">
            <a:xfrm>
              <a:off x="2184" y="111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13</a:t>
              </a:r>
              <a:endParaRPr lang="es-ES" sz="900" b="1"/>
            </a:p>
          </p:txBody>
        </p:sp>
        <p:sp>
          <p:nvSpPr>
            <p:cNvPr id="19" name="Text Box 16"/>
            <p:cNvSpPr txBox="1">
              <a:spLocks noChangeArrowheads="1"/>
            </p:cNvSpPr>
            <p:nvPr/>
          </p:nvSpPr>
          <p:spPr bwMode="auto">
            <a:xfrm>
              <a:off x="2752" y="123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14</a:t>
              </a:r>
              <a:endParaRPr lang="es-ES" sz="900" b="1"/>
            </a:p>
          </p:txBody>
        </p:sp>
        <p:sp>
          <p:nvSpPr>
            <p:cNvPr id="20" name="Text Box 17"/>
            <p:cNvSpPr txBox="1">
              <a:spLocks noChangeArrowheads="1"/>
            </p:cNvSpPr>
            <p:nvPr/>
          </p:nvSpPr>
          <p:spPr bwMode="auto">
            <a:xfrm>
              <a:off x="2888" y="2000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15</a:t>
              </a:r>
              <a:endParaRPr lang="es-ES" sz="900" b="1"/>
            </a:p>
          </p:txBody>
        </p:sp>
        <p:sp>
          <p:nvSpPr>
            <p:cNvPr id="21" name="Text Box 18"/>
            <p:cNvSpPr txBox="1">
              <a:spLocks noChangeArrowheads="1"/>
            </p:cNvSpPr>
            <p:nvPr/>
          </p:nvSpPr>
          <p:spPr bwMode="auto">
            <a:xfrm>
              <a:off x="3424" y="1504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16</a:t>
              </a:r>
              <a:endParaRPr lang="es-ES" sz="900" b="1"/>
            </a:p>
          </p:txBody>
        </p:sp>
        <p:sp>
          <p:nvSpPr>
            <p:cNvPr id="22" name="Text Box 19"/>
            <p:cNvSpPr txBox="1">
              <a:spLocks noChangeArrowheads="1"/>
            </p:cNvSpPr>
            <p:nvPr/>
          </p:nvSpPr>
          <p:spPr bwMode="auto">
            <a:xfrm>
              <a:off x="3616" y="195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17</a:t>
              </a:r>
              <a:endParaRPr lang="es-ES" sz="900" b="1"/>
            </a:p>
          </p:txBody>
        </p:sp>
        <p:sp>
          <p:nvSpPr>
            <p:cNvPr id="23" name="Text Box 20"/>
            <p:cNvSpPr txBox="1">
              <a:spLocks noChangeArrowheads="1"/>
            </p:cNvSpPr>
            <p:nvPr/>
          </p:nvSpPr>
          <p:spPr bwMode="auto">
            <a:xfrm>
              <a:off x="3240" y="3240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18</a:t>
              </a:r>
              <a:endParaRPr lang="es-ES" sz="900" b="1"/>
            </a:p>
          </p:txBody>
        </p:sp>
        <p:sp>
          <p:nvSpPr>
            <p:cNvPr id="24" name="Text Box 21"/>
            <p:cNvSpPr txBox="1">
              <a:spLocks noChangeArrowheads="1"/>
            </p:cNvSpPr>
            <p:nvPr/>
          </p:nvSpPr>
          <p:spPr bwMode="auto">
            <a:xfrm>
              <a:off x="2808" y="327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19</a:t>
              </a:r>
              <a:endParaRPr lang="es-ES" sz="900" b="1"/>
            </a:p>
          </p:txBody>
        </p:sp>
        <p:sp>
          <p:nvSpPr>
            <p:cNvPr id="25" name="Text Box 22"/>
            <p:cNvSpPr txBox="1">
              <a:spLocks noChangeArrowheads="1"/>
            </p:cNvSpPr>
            <p:nvPr/>
          </p:nvSpPr>
          <p:spPr bwMode="auto">
            <a:xfrm>
              <a:off x="2544" y="3264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20</a:t>
              </a:r>
              <a:endParaRPr lang="es-ES" sz="900" b="1"/>
            </a:p>
          </p:txBody>
        </p:sp>
        <p:sp>
          <p:nvSpPr>
            <p:cNvPr id="26" name="Text Box 23"/>
            <p:cNvSpPr txBox="1">
              <a:spLocks noChangeArrowheads="1"/>
            </p:cNvSpPr>
            <p:nvPr/>
          </p:nvSpPr>
          <p:spPr bwMode="auto">
            <a:xfrm>
              <a:off x="1784" y="267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21</a:t>
              </a:r>
              <a:endParaRPr lang="es-ES" sz="900" b="1"/>
            </a:p>
          </p:txBody>
        </p:sp>
        <p:sp>
          <p:nvSpPr>
            <p:cNvPr id="27" name="Text Box 24"/>
            <p:cNvSpPr txBox="1">
              <a:spLocks noChangeArrowheads="1"/>
            </p:cNvSpPr>
            <p:nvPr/>
          </p:nvSpPr>
          <p:spPr bwMode="auto">
            <a:xfrm>
              <a:off x="1832" y="1976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22</a:t>
              </a:r>
              <a:endParaRPr lang="es-ES" sz="900" b="1"/>
            </a:p>
          </p:txBody>
        </p:sp>
        <p:sp>
          <p:nvSpPr>
            <p:cNvPr id="28" name="Text Box 25"/>
            <p:cNvSpPr txBox="1">
              <a:spLocks noChangeArrowheads="1"/>
            </p:cNvSpPr>
            <p:nvPr/>
          </p:nvSpPr>
          <p:spPr bwMode="auto">
            <a:xfrm>
              <a:off x="2680" y="952"/>
              <a:ext cx="336" cy="171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chemeClr val="accent1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chemeClr val="tx1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>
              <a:spAutoFit/>
            </a:bodyPr>
            <a:lstStyle/>
            <a:p>
              <a:pPr>
                <a:spcBef>
                  <a:spcPct val="50000"/>
                </a:spcBef>
              </a:pPr>
              <a:r>
                <a:rPr lang="es-ES_tradnl" sz="900" b="1"/>
                <a:t>23</a:t>
              </a:r>
              <a:endParaRPr lang="es-ES" sz="900" b="1"/>
            </a:p>
          </p:txBody>
        </p:sp>
      </p:grpSp>
    </p:spTree>
    <p:extLst>
      <p:ext uri="{BB962C8B-B14F-4D97-AF65-F5344CB8AC3E}">
        <p14:creationId xmlns:p14="http://schemas.microsoft.com/office/powerpoint/2010/main" val="354526682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" name="TextShape 1"/>
          <p:cNvSpPr txBox="1"/>
          <p:nvPr/>
        </p:nvSpPr>
        <p:spPr>
          <a:xfrm>
            <a:off x="457172" y="273352"/>
            <a:ext cx="8228763" cy="1145009"/>
          </a:xfrm>
          <a:prstGeom prst="rect">
            <a:avLst/>
          </a:prstGeom>
        </p:spPr>
        <p:txBody>
          <a:bodyPr lIns="0" tIns="0" rIns="0" bIns="0" anchor="ctr"/>
          <a:lstStyle/>
          <a:p>
            <a:pPr algn="ctr"/>
            <a:r>
              <a:rPr lang="es-ES" sz="4000" dirty="0"/>
              <a:t>MATRIZ O-D</a:t>
            </a:r>
            <a:endParaRPr sz="4000" dirty="0"/>
          </a:p>
        </p:txBody>
      </p:sp>
      <p:sp>
        <p:nvSpPr>
          <p:cNvPr id="57" name="TextShape 2"/>
          <p:cNvSpPr txBox="1"/>
          <p:nvPr/>
        </p:nvSpPr>
        <p:spPr>
          <a:xfrm>
            <a:off x="457172" y="1604841"/>
            <a:ext cx="8228763" cy="3977158"/>
          </a:xfrm>
          <a:prstGeom prst="rect">
            <a:avLst/>
          </a:prstGeom>
        </p:spPr>
        <p:txBody>
          <a:bodyPr lIns="0" tIns="0" rIns="0" bIns="0"/>
          <a:lstStyle/>
          <a:p>
            <a:endParaRPr/>
          </a:p>
        </p:txBody>
      </p:sp>
      <p:graphicFrame>
        <p:nvGraphicFramePr>
          <p:cNvPr id="58" name="Table 3"/>
          <p:cNvGraphicFramePr/>
          <p:nvPr>
            <p:extLst>
              <p:ext uri="{D42A27DB-BD31-4B8C-83A1-F6EECF244321}">
                <p14:modId xmlns:p14="http://schemas.microsoft.com/office/powerpoint/2010/main" val="1731211030"/>
              </p:ext>
            </p:extLst>
          </p:nvPr>
        </p:nvGraphicFramePr>
        <p:xfrm>
          <a:off x="326551" y="1528420"/>
          <a:ext cx="7760815" cy="5153517"/>
        </p:xfrm>
        <a:graphic>
          <a:graphicData uri="http://schemas.openxmlformats.org/drawingml/2006/table">
            <a:tbl>
              <a:tblPr/>
              <a:tblGrid>
                <a:gridCol w="1132153"/>
                <a:gridCol w="827183"/>
                <a:gridCol w="1070732"/>
                <a:gridCol w="850013"/>
                <a:gridCol w="892138"/>
                <a:gridCol w="635142"/>
                <a:gridCol w="1489726"/>
                <a:gridCol w="863728"/>
              </a:tblGrid>
              <a:tr h="849775">
                <a:tc>
                  <a:txBody>
                    <a:bodyPr/>
                    <a:lstStyle/>
                    <a:p>
                      <a:pPr marL="0" marR="0" lvl="0" indent="0" defTabSz="91440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s-ES" sz="2500" dirty="0" smtClean="0"/>
                        <a:t>O\D</a:t>
                      </a:r>
                    </a:p>
                    <a:p>
                      <a:endParaRPr lang="es-ES" sz="1600" dirty="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Norte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Poniente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Oriente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Centro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Sur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Suroriente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Total</a:t>
                      </a:r>
                      <a:endParaRPr sz="1600"/>
                    </a:p>
                  </a:txBody>
                  <a:tcPr marL="82944" marR="82944" marT="41476" marB="41476"/>
                </a:tc>
              </a:tr>
              <a:tr h="490531"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Norte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7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25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21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56</a:t>
                      </a:r>
                      <a:endParaRPr sz="1600"/>
                    </a:p>
                  </a:txBody>
                  <a:tcPr marL="82944" marR="82944" marT="41476" marB="41476"/>
                </a:tc>
              </a:tr>
              <a:tr h="849775"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Poniente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34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51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7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3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105</a:t>
                      </a:r>
                      <a:endParaRPr sz="1600"/>
                    </a:p>
                  </a:txBody>
                  <a:tcPr marL="82944" marR="82944" marT="41476" marB="41476"/>
                </a:tc>
              </a:tr>
              <a:tr h="490531"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Oriente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3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27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3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45</a:t>
                      </a:r>
                      <a:endParaRPr sz="1600"/>
                    </a:p>
                  </a:txBody>
                  <a:tcPr marL="82944" marR="82944" marT="41476" marB="41476"/>
                </a:tc>
              </a:tr>
              <a:tr h="490531"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Centro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3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4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15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3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27</a:t>
                      </a:r>
                      <a:endParaRPr sz="1600"/>
                    </a:p>
                  </a:txBody>
                  <a:tcPr marL="82944" marR="82944" marT="41476" marB="41476"/>
                </a:tc>
              </a:tr>
              <a:tr h="490531"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Sur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8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19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26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12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75</a:t>
                      </a:r>
                      <a:endParaRPr sz="1600"/>
                    </a:p>
                  </a:txBody>
                  <a:tcPr marL="82944" marR="82944" marT="41476" marB="41476"/>
                </a:tc>
              </a:tr>
              <a:tr h="1000005"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Suroriente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7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4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47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30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98</a:t>
                      </a:r>
                      <a:endParaRPr sz="1600"/>
                    </a:p>
                  </a:txBody>
                  <a:tcPr marL="82944" marR="82944" marT="41476" marB="41476"/>
                </a:tc>
              </a:tr>
              <a:tr h="491838">
                <a:tc>
                  <a:txBody>
                    <a:bodyPr/>
                    <a:lstStyle/>
                    <a:p>
                      <a:r>
                        <a:rPr lang="es-CL" sz="1600">
                          <a:latin typeface="Arial"/>
                        </a:rPr>
                        <a:t>Total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33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25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140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155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25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>
                          <a:latin typeface="Arial"/>
                        </a:rPr>
                        <a:t>28</a:t>
                      </a:r>
                      <a:endParaRPr sz="1600"/>
                    </a:p>
                  </a:txBody>
                  <a:tcPr marL="82944" marR="82944" marT="41476" marB="41476"/>
                </a:tc>
                <a:tc>
                  <a:txBody>
                    <a:bodyPr/>
                    <a:lstStyle/>
                    <a:p>
                      <a:pPr algn="r"/>
                      <a:r>
                        <a:rPr lang="es-CL" sz="1600" dirty="0">
                          <a:latin typeface="Arial"/>
                        </a:rPr>
                        <a:t>406</a:t>
                      </a:r>
                      <a:endParaRPr sz="1600" dirty="0"/>
                    </a:p>
                  </a:txBody>
                  <a:tcPr marL="82944" marR="82944" marT="41476" marB="41476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6893820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>
              <p:cTn id="2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395536" y="404664"/>
            <a:ext cx="7772400" cy="1470025"/>
          </a:xfrm>
        </p:spPr>
        <p:txBody>
          <a:bodyPr/>
          <a:lstStyle/>
          <a:p>
            <a:r>
              <a:rPr lang="es-ES" dirty="0" smtClean="0"/>
              <a:t>Cálculo de las capacidades</a:t>
            </a:r>
            <a:endParaRPr lang="es-ES" dirty="0"/>
          </a:p>
        </p:txBody>
      </p:sp>
      <p:sp>
        <p:nvSpPr>
          <p:cNvPr id="8" name="CuadroTexto 7"/>
          <p:cNvSpPr txBox="1"/>
          <p:nvPr/>
        </p:nvSpPr>
        <p:spPr>
          <a:xfrm>
            <a:off x="827584" y="1988840"/>
            <a:ext cx="7920880" cy="34163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/>
              <a:buChar char="•"/>
            </a:pPr>
            <a:r>
              <a:rPr lang="es-ES" sz="2400" dirty="0" smtClean="0"/>
              <a:t>¿Cómo afectan las capacidades a operadores y a usuarios?</a:t>
            </a:r>
          </a:p>
          <a:p>
            <a:endParaRPr lang="es-ES" sz="2400" dirty="0"/>
          </a:p>
          <a:p>
            <a:r>
              <a:rPr lang="es-ES" sz="2400" dirty="0" smtClean="0"/>
              <a:t>Los usuarios necesitan caber. Para los operadores un bus más grande es más caro que uno pequeño.</a:t>
            </a:r>
          </a:p>
          <a:p>
            <a:endParaRPr lang="es-ES" sz="2400" dirty="0"/>
          </a:p>
          <a:p>
            <a:pPr marL="342900" indent="-342900">
              <a:buFont typeface="Arial"/>
              <a:buChar char="•"/>
            </a:pPr>
            <a:r>
              <a:rPr lang="es-ES" sz="2400" dirty="0" smtClean="0"/>
              <a:t>Tramo más cargado: el segmento de una línea que sea utilizado por más pasajeros.</a:t>
            </a:r>
          </a:p>
          <a:p>
            <a:pPr marL="342900" indent="-342900">
              <a:buFont typeface="Arial"/>
              <a:buChar char="•"/>
            </a:pPr>
            <a:endParaRPr lang="es-ES" sz="2400" dirty="0"/>
          </a:p>
          <a:p>
            <a:pPr marL="342900" indent="-342900">
              <a:buFont typeface="Arial"/>
              <a:buChar char="•"/>
            </a:pPr>
            <a:r>
              <a:rPr lang="es-ES" sz="2400" dirty="0" smtClean="0"/>
              <a:t>Capacidad =</a:t>
            </a:r>
            <a:r>
              <a:rPr lang="es-ES_tradnl" sz="2400" dirty="0" smtClean="0"/>
              <a:t> 190, 150, 80 y 50. ¿Cómo escogerla?</a:t>
            </a:r>
            <a:endParaRPr lang="es-ES" sz="2400" dirty="0"/>
          </a:p>
        </p:txBody>
      </p:sp>
    </p:spTree>
    <p:extLst>
      <p:ext uri="{BB962C8B-B14F-4D97-AF65-F5344CB8AC3E}">
        <p14:creationId xmlns:p14="http://schemas.microsoft.com/office/powerpoint/2010/main" val="6706157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dirty="0" smtClean="0"/>
              <a:t>Iteramos…</a:t>
            </a:r>
            <a:endParaRPr lang="es-ES" dirty="0"/>
          </a:p>
        </p:txBody>
      </p:sp>
      <p:sp>
        <p:nvSpPr>
          <p:cNvPr id="3" name="CuadroTexto 2"/>
          <p:cNvSpPr txBox="1"/>
          <p:nvPr/>
        </p:nvSpPr>
        <p:spPr>
          <a:xfrm>
            <a:off x="611560" y="1700808"/>
            <a:ext cx="8064896" cy="5632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/>
              <a:buChar char="•"/>
            </a:pPr>
            <a:r>
              <a:rPr lang="es-ES" sz="2400" dirty="0" smtClean="0"/>
              <a:t>La combinación de frecuencias y capacidad, ¿es suficiente y eficiente para llevar a nuestros pasajeros?</a:t>
            </a:r>
          </a:p>
          <a:p>
            <a:pPr marL="342900" indent="-342900">
              <a:buFont typeface="Arial"/>
              <a:buChar char="•"/>
            </a:pPr>
            <a:endParaRPr lang="es-ES" sz="2400" dirty="0" smtClean="0"/>
          </a:p>
          <a:p>
            <a:pPr marL="342900" indent="-342900">
              <a:buFont typeface="Arial"/>
              <a:buChar char="•"/>
            </a:pPr>
            <a:r>
              <a:rPr lang="es-ES" sz="2400" dirty="0" smtClean="0"/>
              <a:t>Recalculamos las frecuencias e iteramos:</a:t>
            </a:r>
          </a:p>
          <a:p>
            <a:pPr marL="342900" indent="-342900">
              <a:buFont typeface="Arial"/>
              <a:buChar char="•"/>
            </a:pPr>
            <a:endParaRPr lang="es-ES" sz="2400" dirty="0"/>
          </a:p>
          <a:p>
            <a:pPr marL="342900" indent="-342900">
              <a:buFontTx/>
              <a:buChar char="-"/>
            </a:pPr>
            <a:r>
              <a:rPr lang="es-ES" sz="2400" dirty="0" smtClean="0"/>
              <a:t>Identificación de rutas (podrían cambiar!)</a:t>
            </a:r>
          </a:p>
          <a:p>
            <a:pPr marL="342900" indent="-342900">
              <a:buFontTx/>
              <a:buChar char="-"/>
            </a:pPr>
            <a:r>
              <a:rPr lang="es-ES" sz="2400" dirty="0" smtClean="0"/>
              <a:t>Cálculo de costos generalizados</a:t>
            </a:r>
          </a:p>
          <a:p>
            <a:pPr marL="342900" indent="-342900">
              <a:buFontTx/>
              <a:buChar char="-"/>
            </a:pPr>
            <a:r>
              <a:rPr lang="es-ES" sz="2400" dirty="0" smtClean="0"/>
              <a:t>Asignación de pasajeros a las rutas</a:t>
            </a:r>
          </a:p>
          <a:p>
            <a:pPr marL="342900" indent="-342900">
              <a:buFontTx/>
              <a:buChar char="-"/>
            </a:pPr>
            <a:r>
              <a:rPr lang="es-ES" sz="2400" dirty="0" smtClean="0"/>
              <a:t>Cálculo por arco para cada línea, identificación de tramo más cargado</a:t>
            </a:r>
          </a:p>
          <a:p>
            <a:pPr marL="342900" indent="-342900">
              <a:buFontTx/>
              <a:buChar char="-"/>
            </a:pPr>
            <a:r>
              <a:rPr lang="es-ES" sz="2400" smtClean="0"/>
              <a:t>Re</a:t>
            </a:r>
            <a:r>
              <a:rPr lang="es-ES" sz="2400" dirty="0" smtClean="0"/>
              <a:t>-calcular frecuencias</a:t>
            </a:r>
            <a:r>
              <a:rPr lang="mr-IN" sz="2400" dirty="0" smtClean="0"/>
              <a:t>…</a:t>
            </a:r>
            <a:endParaRPr lang="es-ES_tradnl" sz="2400" dirty="0" smtClean="0"/>
          </a:p>
          <a:p>
            <a:pPr marL="342900" indent="-342900">
              <a:buFontTx/>
              <a:buChar char="-"/>
            </a:pPr>
            <a:endParaRPr lang="es-ES_tradnl" sz="2400" dirty="0"/>
          </a:p>
          <a:p>
            <a:r>
              <a:rPr lang="es-ES_tradnl" sz="2400" b="1" dirty="0" smtClean="0"/>
              <a:t>Hasta converger</a:t>
            </a:r>
            <a:endParaRPr lang="es-ES" sz="2400" b="1" dirty="0"/>
          </a:p>
          <a:p>
            <a:pPr marL="342900" indent="-342900">
              <a:buFont typeface="Arial"/>
              <a:buChar char="•"/>
            </a:pPr>
            <a:endParaRPr lang="es-ES" sz="2400" dirty="0"/>
          </a:p>
          <a:p>
            <a:pPr marL="342900" indent="-342900">
              <a:buFont typeface="Arial"/>
              <a:buChar char="•"/>
            </a:pPr>
            <a:endParaRPr lang="es-ES" sz="2400" dirty="0" smtClean="0"/>
          </a:p>
        </p:txBody>
      </p:sp>
    </p:spTree>
    <p:extLst>
      <p:ext uri="{BB962C8B-B14F-4D97-AF65-F5344CB8AC3E}">
        <p14:creationId xmlns:p14="http://schemas.microsoft.com/office/powerpoint/2010/main" val="240979470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297</TotalTime>
  <Words>241</Words>
  <Application>Microsoft Macintosh PowerPoint</Application>
  <PresentationFormat>Presentación en pantalla (4:3)</PresentationFormat>
  <Paragraphs>114</Paragraphs>
  <Slides>5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5</vt:i4>
      </vt:variant>
    </vt:vector>
  </HeadingPairs>
  <TitlesOfParts>
    <vt:vector size="6" baseType="lpstr">
      <vt:lpstr>Tema de Office</vt:lpstr>
      <vt:lpstr>Presentación de PowerPoint</vt:lpstr>
      <vt:lpstr>Zonificación y Red Vial</vt:lpstr>
      <vt:lpstr>Presentación de PowerPoint</vt:lpstr>
      <vt:lpstr>Cálculo de las capacidades</vt:lpstr>
      <vt:lpstr>Iteramos…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Andres</dc:creator>
  <cp:lastModifiedBy>Andres</cp:lastModifiedBy>
  <cp:revision>19</cp:revision>
  <dcterms:created xsi:type="dcterms:W3CDTF">2017-04-04T15:05:26Z</dcterms:created>
  <dcterms:modified xsi:type="dcterms:W3CDTF">2019-04-17T10:45:04Z</dcterms:modified>
</cp:coreProperties>
</file>