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1" r:id="rId5"/>
    <p:sldId id="265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45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7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4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8228763" cy="114533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172" y="1604841"/>
            <a:ext cx="8228763" cy="397748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1313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04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61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67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1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3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3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3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AEFD-BE55-4869-9A05-676B3B408863}" type="datetimeFigureOut">
              <a:rPr lang="es-ES" smtClean="0"/>
              <a:t>17-04-19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25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0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30410" y="1604841"/>
            <a:ext cx="8883179" cy="3977158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300" dirty="0">
                <a:latin typeface="Arial"/>
              </a:rPr>
              <a:t>Diseño de un sistema de buses para Santiago</a:t>
            </a:r>
          </a:p>
          <a:p>
            <a:pPr algn="ctr"/>
            <a:endParaRPr lang="es-CL" sz="2900" dirty="0">
              <a:latin typeface="Arial"/>
            </a:endParaRPr>
          </a:p>
          <a:p>
            <a:pPr algn="ctr"/>
            <a:endParaRPr lang="es-CL" sz="2900" dirty="0">
              <a:latin typeface="Arial"/>
            </a:endParaRPr>
          </a:p>
          <a:p>
            <a:pPr algn="ctr"/>
            <a:r>
              <a:rPr lang="es-CL" sz="2900" dirty="0">
                <a:latin typeface="Arial"/>
              </a:rPr>
              <a:t>Sergio Jara Díaz y Andrés </a:t>
            </a:r>
            <a:r>
              <a:rPr lang="es-CL" sz="2900" dirty="0" err="1">
                <a:latin typeface="Arial"/>
              </a:rPr>
              <a:t>Fielbaum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8054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72" y="97458"/>
            <a:ext cx="8228763" cy="66626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/>
              <a:t>Zonificación y Red Vial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502078" y="881350"/>
            <a:ext cx="6139844" cy="5813867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01</a:t>
              </a:r>
              <a:endParaRPr lang="es-ES" sz="9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02</a:t>
              </a:r>
              <a:endParaRPr lang="es-ES" sz="9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03</a:t>
              </a:r>
              <a:endParaRPr lang="es-ES" sz="9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04</a:t>
              </a:r>
              <a:endParaRPr lang="es-ES" sz="9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05</a:t>
              </a:r>
              <a:endParaRPr lang="es-ES" sz="9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06</a:t>
              </a:r>
              <a:endParaRPr lang="es-ES" sz="9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07</a:t>
              </a:r>
              <a:endParaRPr lang="es-ES" sz="9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08</a:t>
              </a:r>
              <a:endParaRPr lang="es-ES" sz="9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09</a:t>
              </a:r>
              <a:endParaRPr lang="es-ES" sz="9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10</a:t>
              </a:r>
              <a:endParaRPr lang="es-ES" sz="9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11</a:t>
              </a:r>
              <a:endParaRPr lang="es-ES" sz="9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12</a:t>
              </a:r>
              <a:endParaRPr lang="es-ES" sz="9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13</a:t>
              </a:r>
              <a:endParaRPr lang="es-ES" sz="9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14</a:t>
              </a:r>
              <a:endParaRPr lang="es-ES" sz="9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15</a:t>
              </a:r>
              <a:endParaRPr lang="es-ES" sz="9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16</a:t>
              </a:r>
              <a:endParaRPr lang="es-ES" sz="9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17</a:t>
              </a:r>
              <a:endParaRPr lang="es-ES" sz="9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18</a:t>
              </a:r>
              <a:endParaRPr lang="es-ES" sz="9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19</a:t>
              </a:r>
              <a:endParaRPr lang="es-ES" sz="9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20</a:t>
              </a:r>
              <a:endParaRPr lang="es-ES" sz="9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21</a:t>
              </a:r>
              <a:endParaRPr lang="es-ES" sz="9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22</a:t>
              </a:r>
              <a:endParaRPr lang="es-ES" sz="9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23</a:t>
              </a:r>
              <a:endParaRPr lang="es-ES" sz="900" b="1"/>
            </a:p>
          </p:txBody>
        </p:sp>
      </p:grpSp>
    </p:spTree>
    <p:extLst>
      <p:ext uri="{BB962C8B-B14F-4D97-AF65-F5344CB8AC3E}">
        <p14:creationId xmlns:p14="http://schemas.microsoft.com/office/powerpoint/2010/main" val="354526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000" dirty="0"/>
              <a:t>MATRIZ O-D</a:t>
            </a:r>
            <a:endParaRPr sz="4000" dirty="0"/>
          </a:p>
        </p:txBody>
      </p:sp>
      <p:sp>
        <p:nvSpPr>
          <p:cNvPr id="57" name="TextShape 2"/>
          <p:cNvSpPr txBox="1"/>
          <p:nvPr/>
        </p:nvSpPr>
        <p:spPr>
          <a:xfrm>
            <a:off x="457172" y="1604841"/>
            <a:ext cx="8228763" cy="39771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1731211030"/>
              </p:ext>
            </p:extLst>
          </p:nvPr>
        </p:nvGraphicFramePr>
        <p:xfrm>
          <a:off x="326551" y="1528420"/>
          <a:ext cx="7760815" cy="5153517"/>
        </p:xfrm>
        <a:graphic>
          <a:graphicData uri="http://schemas.openxmlformats.org/drawingml/2006/table">
            <a:tbl>
              <a:tblPr/>
              <a:tblGrid>
                <a:gridCol w="1132153"/>
                <a:gridCol w="827183"/>
                <a:gridCol w="1070732"/>
                <a:gridCol w="850013"/>
                <a:gridCol w="892138"/>
                <a:gridCol w="635142"/>
                <a:gridCol w="1489726"/>
                <a:gridCol w="863728"/>
              </a:tblGrid>
              <a:tr h="8497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500" dirty="0" smtClean="0"/>
                        <a:t>O\D</a:t>
                      </a:r>
                    </a:p>
                    <a:p>
                      <a:endParaRPr lang="es-ES" sz="1600" dirty="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56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84977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19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26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100000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98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1838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140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 dirty="0">
                          <a:latin typeface="Arial"/>
                        </a:rPr>
                        <a:t>406</a:t>
                      </a:r>
                      <a:endParaRPr sz="1600" dirty="0"/>
                    </a:p>
                  </a:txBody>
                  <a:tcPr marL="82944" marR="82944" marT="41476" marB="414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382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7772400" cy="1470025"/>
          </a:xfrm>
        </p:spPr>
        <p:txBody>
          <a:bodyPr/>
          <a:lstStyle/>
          <a:p>
            <a:r>
              <a:rPr lang="es-ES" dirty="0" smtClean="0"/>
              <a:t>Cálculo de las capacidades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827584" y="1988840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2400" dirty="0" smtClean="0"/>
              <a:t>¿Cómo afectan las capacidades a operadores y a usuarios?</a:t>
            </a:r>
          </a:p>
          <a:p>
            <a:endParaRPr lang="es-ES" sz="2400" dirty="0"/>
          </a:p>
          <a:p>
            <a:r>
              <a:rPr lang="es-ES" sz="2400" dirty="0" smtClean="0"/>
              <a:t>Los usuarios necesitan caber. Para los operadores un bus más grande es más caro que uno pequeño.</a:t>
            </a:r>
          </a:p>
          <a:p>
            <a:endParaRPr lang="es-ES" sz="2400" dirty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Tramo más cargado: el segmento de una línea que sea utilizado por más pasajeros.</a:t>
            </a:r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Capacidad =</a:t>
            </a:r>
            <a:r>
              <a:rPr lang="es-ES_tradnl" sz="2400" dirty="0" smtClean="0"/>
              <a:t> 190, 150, 80 y 50. ¿Cómo escogerla?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7061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Iteramos…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611560" y="1700808"/>
            <a:ext cx="8064896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s-ES" sz="2400" dirty="0" smtClean="0"/>
              <a:t>La combinación de frecuencias y capacidad, ¿es suficiente y eficiente para llevar a nuestros pasajeros?</a:t>
            </a:r>
          </a:p>
          <a:p>
            <a:pPr marL="342900" indent="-342900">
              <a:buFont typeface="Arial"/>
              <a:buChar char="•"/>
            </a:pPr>
            <a:endParaRPr lang="es-ES" sz="2400" dirty="0" smtClean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Recalculamos las frecuencias e iteramos:</a:t>
            </a:r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Tx/>
              <a:buChar char="-"/>
            </a:pPr>
            <a:r>
              <a:rPr lang="es-ES" sz="2400" dirty="0" smtClean="0"/>
              <a:t>Identificación de rutas (podrían cambiar!)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Cálculo de costos generalizados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Asignación de pasajeros a las rutas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Cálculo por arco para cada línea, identificación de tramo más cargado</a:t>
            </a:r>
          </a:p>
          <a:p>
            <a:pPr marL="342900" indent="-342900">
              <a:buFontTx/>
              <a:buChar char="-"/>
            </a:pPr>
            <a:r>
              <a:rPr lang="es-ES" sz="2400" smtClean="0"/>
              <a:t>Re</a:t>
            </a:r>
            <a:r>
              <a:rPr lang="es-ES" sz="2400" dirty="0" smtClean="0"/>
              <a:t>-calcular frecuencias</a:t>
            </a:r>
            <a:r>
              <a:rPr lang="mr-IN" sz="2400" dirty="0" smtClean="0"/>
              <a:t>…</a:t>
            </a:r>
            <a:endParaRPr lang="es-ES_tradnl" sz="2400" dirty="0" smtClean="0"/>
          </a:p>
          <a:p>
            <a:pPr marL="342900" indent="-342900">
              <a:buFontTx/>
              <a:buChar char="-"/>
            </a:pPr>
            <a:endParaRPr lang="es-ES_tradnl" sz="2400" dirty="0"/>
          </a:p>
          <a:p>
            <a:r>
              <a:rPr lang="es-ES_tradnl" sz="2400" b="1" dirty="0" smtClean="0"/>
              <a:t>Hasta converger</a:t>
            </a:r>
            <a:endParaRPr lang="es-ES" sz="2400" b="1" dirty="0"/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 typeface="Arial"/>
              <a:buChar char="•"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409794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241</Words>
  <Application>Microsoft Macintosh PowerPoint</Application>
  <PresentationFormat>Presentación en pantalla (4:3)</PresentationFormat>
  <Paragraphs>114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Zonificación y Red Vial</vt:lpstr>
      <vt:lpstr>Presentación de PowerPoint</vt:lpstr>
      <vt:lpstr>Cálculo de las capacidades</vt:lpstr>
      <vt:lpstr>Iteramos…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19</cp:revision>
  <dcterms:created xsi:type="dcterms:W3CDTF">2017-04-04T15:05:26Z</dcterms:created>
  <dcterms:modified xsi:type="dcterms:W3CDTF">2019-04-17T10:45:04Z</dcterms:modified>
</cp:coreProperties>
</file>