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7772400" cy="10058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Imagen 3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35" name="Imagen 34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3" name="Imagen 72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74" name="Imagen 73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12" name="Imagen 111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  <p:pic>
        <p:nvPicPr>
          <p:cNvPr id="113" name="Imagen 112"/>
          <p:cNvPicPr/>
          <p:nvPr/>
        </p:nvPicPr>
        <p:blipFill>
          <a:blip r:embed="rId2"/>
          <a:stretch>
            <a:fillRect/>
          </a:stretch>
        </p:blipFill>
        <p:spPr>
          <a:xfrm>
            <a:off x="2079360" y="1604160"/>
            <a:ext cx="4984200" cy="3976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69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240"/>
            <a:ext cx="82285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4400">
                <a:latin typeface="Calibri"/>
              </a:rPr>
              <a:t>Click to edit the title text format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s-ES" sz="3200">
                <a:solidFill>
                  <a:srgbClr val="000000"/>
                </a:solidFill>
                <a:latin typeface="Calibri"/>
              </a:rPr>
              <a:t>Seventh Outline LevelHaga clic para modificar el estilo de texto del patrón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s-ES" sz="2800">
                <a:solidFill>
                  <a:srgbClr val="000000"/>
                </a:solidFill>
                <a:latin typeface="Calibri"/>
              </a:rPr>
              <a:t>Segundo nivel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s-ES" sz="2400">
                <a:solidFill>
                  <a:srgbClr val="000000"/>
                </a:solidFill>
                <a:latin typeface="Calibri"/>
              </a:rPr>
              <a:t>Tercer nivel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s-ES" sz="2000">
                <a:solidFill>
                  <a:srgbClr val="000000"/>
                </a:solidFill>
                <a:latin typeface="Calibri"/>
              </a:rPr>
              <a:t>Cuarto nivel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s-ES" sz="2000">
                <a:solidFill>
                  <a:srgbClr val="000000"/>
                </a:solidFill>
                <a:latin typeface="Calibri"/>
              </a:rPr>
              <a:t>Quinto nivel</a:t>
            </a:r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s-CL" sz="1200">
                <a:solidFill>
                  <a:srgbClr val="8B8B8B"/>
                </a:solidFill>
                <a:latin typeface="Calibri"/>
              </a:rPr>
              <a:t>27-03-18</a:t>
            </a:r>
            <a:endParaRPr/>
          </a:p>
        </p:txBody>
      </p:sp>
      <p:sp>
        <p:nvSpPr>
          <p:cNvPr id="39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0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F921541-D91F-40F2-B8EA-AD77BC565A5E}" type="slidenum">
              <a:rPr lang="es-CL" sz="1200">
                <a:solidFill>
                  <a:srgbClr val="8B8B8B"/>
                </a:solidFill>
                <a:latin typeface="Calibri"/>
              </a:rPr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Click to edit the title text formatHaga clic para modificar el estilo de título del patrón</a:t>
            </a:r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s-CL" sz="1200">
                <a:solidFill>
                  <a:srgbClr val="8B8B8B"/>
                </a:solidFill>
                <a:latin typeface="Calibri"/>
              </a:rPr>
              <a:t>27-03-18</a:t>
            </a:r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3ADFF6B-323F-451D-B9A8-F5DCDFCD0E50}" type="slidenum">
              <a:rPr lang="es-CL" sz="1200">
                <a:solidFill>
                  <a:srgbClr val="8B8B8B"/>
                </a:solidFill>
                <a:latin typeface="Calibri"/>
              </a:rPr>
              <a:t>‹Nr.›</a:t>
            </a:fld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24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 sz="2000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273240"/>
            <a:ext cx="822852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4000">
                <a:solidFill>
                  <a:srgbClr val="000000"/>
                </a:solidFill>
                <a:latin typeface="Arial"/>
              </a:rPr>
              <a:t>Taller de Proyecto</a:t>
            </a:r>
            <a:endParaRPr/>
          </a:p>
        </p:txBody>
      </p:sp>
      <p:sp>
        <p:nvSpPr>
          <p:cNvPr id="115" name="CustomShape 2"/>
          <p:cNvSpPr/>
          <p:nvPr/>
        </p:nvSpPr>
        <p:spPr>
          <a:xfrm>
            <a:off x="130320" y="1604880"/>
            <a:ext cx="8882640" cy="3976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3300">
                <a:solidFill>
                  <a:srgbClr val="000000"/>
                </a:solidFill>
                <a:latin typeface="Arial"/>
              </a:rPr>
              <a:t>Diseño de un sistema de buses para Santiago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s-CL" sz="2900">
                <a:solidFill>
                  <a:srgbClr val="000000"/>
                </a:solidFill>
                <a:latin typeface="Arial"/>
              </a:rPr>
              <a:t>Sergio Jara Díaz y Andrés Fielbaum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457200" y="97560"/>
            <a:ext cx="8228520" cy="66600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000">
                <a:solidFill>
                  <a:srgbClr val="000000"/>
                </a:solidFill>
                <a:latin typeface="Calibri"/>
              </a:rPr>
              <a:t>Zonificación y Red Vial</a:t>
            </a:r>
            <a:endParaRPr/>
          </a:p>
        </p:txBody>
      </p:sp>
      <p:pic>
        <p:nvPicPr>
          <p:cNvPr id="117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01920" y="881280"/>
            <a:ext cx="6139440" cy="5813640"/>
          </a:xfrm>
          <a:prstGeom prst="rect">
            <a:avLst/>
          </a:prstGeom>
          <a:ln>
            <a:noFill/>
          </a:ln>
        </p:spPr>
      </p:pic>
      <p:sp>
        <p:nvSpPr>
          <p:cNvPr id="118" name="CustomShape 2"/>
          <p:cNvSpPr/>
          <p:nvPr/>
        </p:nvSpPr>
        <p:spPr>
          <a:xfrm>
            <a:off x="4114800" y="325728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01</a:t>
            </a:r>
            <a:endParaRPr/>
          </a:p>
        </p:txBody>
      </p:sp>
      <p:sp>
        <p:nvSpPr>
          <p:cNvPr id="119" name="CustomShape 3"/>
          <p:cNvSpPr/>
          <p:nvPr/>
        </p:nvSpPr>
        <p:spPr>
          <a:xfrm>
            <a:off x="4343400" y="32277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02</a:t>
            </a:r>
            <a:endParaRPr/>
          </a:p>
        </p:txBody>
      </p:sp>
      <p:sp>
        <p:nvSpPr>
          <p:cNvPr id="120" name="CustomShape 4"/>
          <p:cNvSpPr/>
          <p:nvPr/>
        </p:nvSpPr>
        <p:spPr>
          <a:xfrm>
            <a:off x="4506840" y="33141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03</a:t>
            </a:r>
            <a:endParaRPr/>
          </a:p>
        </p:txBody>
      </p:sp>
      <p:sp>
        <p:nvSpPr>
          <p:cNvPr id="121" name="CustomShape 5"/>
          <p:cNvSpPr/>
          <p:nvPr/>
        </p:nvSpPr>
        <p:spPr>
          <a:xfrm>
            <a:off x="4354200" y="33897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04</a:t>
            </a:r>
            <a:endParaRPr/>
          </a:p>
        </p:txBody>
      </p:sp>
      <p:sp>
        <p:nvSpPr>
          <p:cNvPr id="122" name="CustomShape 6"/>
          <p:cNvSpPr/>
          <p:nvPr/>
        </p:nvSpPr>
        <p:spPr>
          <a:xfrm>
            <a:off x="4158360" y="34653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05</a:t>
            </a:r>
            <a:endParaRPr/>
          </a:p>
        </p:txBody>
      </p:sp>
      <p:sp>
        <p:nvSpPr>
          <p:cNvPr id="123" name="CustomShape 7"/>
          <p:cNvSpPr/>
          <p:nvPr/>
        </p:nvSpPr>
        <p:spPr>
          <a:xfrm>
            <a:off x="5040000" y="281700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06</a:t>
            </a:r>
            <a:endParaRPr/>
          </a:p>
        </p:txBody>
      </p:sp>
      <p:sp>
        <p:nvSpPr>
          <p:cNvPr id="124" name="CustomShape 8"/>
          <p:cNvSpPr/>
          <p:nvPr/>
        </p:nvSpPr>
        <p:spPr>
          <a:xfrm>
            <a:off x="5094360" y="33897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07</a:t>
            </a:r>
            <a:endParaRPr/>
          </a:p>
        </p:txBody>
      </p:sp>
      <p:sp>
        <p:nvSpPr>
          <p:cNvPr id="125" name="CustomShape 9"/>
          <p:cNvSpPr/>
          <p:nvPr/>
        </p:nvSpPr>
        <p:spPr>
          <a:xfrm>
            <a:off x="5018400" y="452448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08</a:t>
            </a:r>
            <a:endParaRPr/>
          </a:p>
        </p:txBody>
      </p:sp>
      <p:sp>
        <p:nvSpPr>
          <p:cNvPr id="126" name="CustomShape 10"/>
          <p:cNvSpPr/>
          <p:nvPr/>
        </p:nvSpPr>
        <p:spPr>
          <a:xfrm>
            <a:off x="4626360" y="49136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09</a:t>
            </a:r>
            <a:endParaRPr/>
          </a:p>
        </p:txBody>
      </p:sp>
      <p:sp>
        <p:nvSpPr>
          <p:cNvPr id="127" name="CustomShape 11"/>
          <p:cNvSpPr/>
          <p:nvPr/>
        </p:nvSpPr>
        <p:spPr>
          <a:xfrm>
            <a:off x="4006080" y="482688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10</a:t>
            </a:r>
            <a:endParaRPr/>
          </a:p>
        </p:txBody>
      </p:sp>
      <p:sp>
        <p:nvSpPr>
          <p:cNvPr id="128" name="CustomShape 12"/>
          <p:cNvSpPr/>
          <p:nvPr/>
        </p:nvSpPr>
        <p:spPr>
          <a:xfrm>
            <a:off x="2928240" y="410292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11</a:t>
            </a:r>
            <a:endParaRPr/>
          </a:p>
        </p:txBody>
      </p:sp>
      <p:sp>
        <p:nvSpPr>
          <p:cNvPr id="129" name="CustomShape 13"/>
          <p:cNvSpPr/>
          <p:nvPr/>
        </p:nvSpPr>
        <p:spPr>
          <a:xfrm>
            <a:off x="2558160" y="34545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12</a:t>
            </a:r>
            <a:endParaRPr/>
          </a:p>
        </p:txBody>
      </p:sp>
      <p:sp>
        <p:nvSpPr>
          <p:cNvPr id="130" name="CustomShape 14"/>
          <p:cNvSpPr/>
          <p:nvPr/>
        </p:nvSpPr>
        <p:spPr>
          <a:xfrm>
            <a:off x="3624840" y="23738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13</a:t>
            </a:r>
            <a:endParaRPr/>
          </a:p>
        </p:txBody>
      </p:sp>
      <p:sp>
        <p:nvSpPr>
          <p:cNvPr id="131" name="CustomShape 15"/>
          <p:cNvSpPr/>
          <p:nvPr/>
        </p:nvSpPr>
        <p:spPr>
          <a:xfrm>
            <a:off x="4397760" y="253620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14</a:t>
            </a:r>
            <a:endParaRPr/>
          </a:p>
        </p:txBody>
      </p:sp>
      <p:sp>
        <p:nvSpPr>
          <p:cNvPr id="132" name="CustomShape 16"/>
          <p:cNvSpPr/>
          <p:nvPr/>
        </p:nvSpPr>
        <p:spPr>
          <a:xfrm>
            <a:off x="4582800" y="35733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15</a:t>
            </a:r>
            <a:endParaRPr/>
          </a:p>
        </p:txBody>
      </p:sp>
      <p:sp>
        <p:nvSpPr>
          <p:cNvPr id="133" name="CustomShape 17"/>
          <p:cNvSpPr/>
          <p:nvPr/>
        </p:nvSpPr>
        <p:spPr>
          <a:xfrm>
            <a:off x="5312160" y="290340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16</a:t>
            </a:r>
            <a:endParaRPr/>
          </a:p>
        </p:txBody>
      </p:sp>
      <p:sp>
        <p:nvSpPr>
          <p:cNvPr id="134" name="CustomShape 18"/>
          <p:cNvSpPr/>
          <p:nvPr/>
        </p:nvSpPr>
        <p:spPr>
          <a:xfrm>
            <a:off x="5573520" y="35085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17</a:t>
            </a:r>
            <a:endParaRPr/>
          </a:p>
        </p:txBody>
      </p:sp>
      <p:sp>
        <p:nvSpPr>
          <p:cNvPr id="135" name="CustomShape 19"/>
          <p:cNvSpPr/>
          <p:nvPr/>
        </p:nvSpPr>
        <p:spPr>
          <a:xfrm>
            <a:off x="5061960" y="52484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18</a:t>
            </a:r>
            <a:endParaRPr/>
          </a:p>
        </p:txBody>
      </p:sp>
      <p:sp>
        <p:nvSpPr>
          <p:cNvPr id="136" name="CustomShape 20"/>
          <p:cNvSpPr/>
          <p:nvPr/>
        </p:nvSpPr>
        <p:spPr>
          <a:xfrm>
            <a:off x="4474080" y="52916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19</a:t>
            </a:r>
            <a:endParaRPr/>
          </a:p>
        </p:txBody>
      </p:sp>
      <p:sp>
        <p:nvSpPr>
          <p:cNvPr id="137" name="CustomShape 21"/>
          <p:cNvSpPr/>
          <p:nvPr/>
        </p:nvSpPr>
        <p:spPr>
          <a:xfrm>
            <a:off x="4114800" y="52808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20</a:t>
            </a:r>
            <a:endParaRPr/>
          </a:p>
        </p:txBody>
      </p:sp>
      <p:sp>
        <p:nvSpPr>
          <p:cNvPr id="138" name="CustomShape 22"/>
          <p:cNvSpPr/>
          <p:nvPr/>
        </p:nvSpPr>
        <p:spPr>
          <a:xfrm>
            <a:off x="3080520" y="448128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21</a:t>
            </a:r>
            <a:endParaRPr/>
          </a:p>
        </p:txBody>
      </p:sp>
      <p:sp>
        <p:nvSpPr>
          <p:cNvPr id="139" name="CustomShape 23"/>
          <p:cNvSpPr/>
          <p:nvPr/>
        </p:nvSpPr>
        <p:spPr>
          <a:xfrm>
            <a:off x="3146040" y="354096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22</a:t>
            </a:r>
            <a:endParaRPr/>
          </a:p>
        </p:txBody>
      </p:sp>
      <p:sp>
        <p:nvSpPr>
          <p:cNvPr id="140" name="CustomShape 24"/>
          <p:cNvSpPr/>
          <p:nvPr/>
        </p:nvSpPr>
        <p:spPr>
          <a:xfrm>
            <a:off x="4299840" y="2157840"/>
            <a:ext cx="456840" cy="2275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CL" sz="900" b="1">
                <a:solidFill>
                  <a:srgbClr val="000000"/>
                </a:solidFill>
                <a:latin typeface="Calibri"/>
              </a:rPr>
              <a:t>23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57200" y="273240"/>
            <a:ext cx="822852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es-CL" sz="4000">
                <a:solidFill>
                  <a:srgbClr val="000000"/>
                </a:solidFill>
                <a:latin typeface="Calibri"/>
              </a:rPr>
              <a:t>MATRIZ O-D</a:t>
            </a:r>
            <a:endParaRPr/>
          </a:p>
        </p:txBody>
      </p:sp>
      <p:sp>
        <p:nvSpPr>
          <p:cNvPr id="142" name="CustomShape 2"/>
          <p:cNvSpPr/>
          <p:nvPr/>
        </p:nvSpPr>
        <p:spPr>
          <a:xfrm>
            <a:off x="457200" y="1604880"/>
            <a:ext cx="8228520" cy="3976920"/>
          </a:xfrm>
          <a:prstGeom prst="rect">
            <a:avLst/>
          </a:prstGeom>
          <a:noFill/>
          <a:ln>
            <a:noFill/>
          </a:ln>
        </p:spPr>
      </p:sp>
      <p:graphicFrame>
        <p:nvGraphicFramePr>
          <p:cNvPr id="143" name="Table 3"/>
          <p:cNvGraphicFramePr/>
          <p:nvPr/>
        </p:nvGraphicFramePr>
        <p:xfrm>
          <a:off x="326520" y="1528560"/>
          <a:ext cx="7760520" cy="5153040"/>
        </p:xfrm>
        <a:graphic>
          <a:graphicData uri="http://schemas.openxmlformats.org/drawingml/2006/table">
            <a:tbl>
              <a:tblPr/>
              <a:tblGrid>
                <a:gridCol w="1131840"/>
                <a:gridCol w="826920"/>
                <a:gridCol w="1070640"/>
                <a:gridCol w="849960"/>
                <a:gridCol w="892080"/>
                <a:gridCol w="635040"/>
                <a:gridCol w="1489680"/>
                <a:gridCol w="864360"/>
              </a:tblGrid>
              <a:tr h="84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2500">
                          <a:solidFill>
                            <a:srgbClr val="000000"/>
                          </a:solidFill>
                          <a:latin typeface="Calibri"/>
                        </a:rPr>
                        <a:t>O\D</a:t>
                      </a:r>
                      <a:endParaRPr/>
                    </a:p>
                    <a:p>
                      <a:pPr>
                        <a:lnSpc>
                          <a:spcPct val="100000"/>
                        </a:lnSpc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490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56</a:t>
                      </a:r>
                      <a:endParaRPr/>
                    </a:p>
                  </a:txBody>
                  <a:tcPr/>
                </a:tc>
              </a:tr>
              <a:tr h="84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105</a:t>
                      </a:r>
                      <a:endParaRPr/>
                    </a:p>
                  </a:txBody>
                  <a:tcPr/>
                </a:tc>
              </a:tr>
              <a:tr h="490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  <a:endParaRPr/>
                    </a:p>
                  </a:txBody>
                  <a:tcPr/>
                </a:tc>
              </a:tr>
              <a:tr h="490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</a:tr>
              <a:tr h="490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</a:tr>
              <a:tr h="9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  <a:endParaRPr/>
                    </a:p>
                  </a:txBody>
                  <a:tcPr/>
                </a:tc>
              </a:tr>
              <a:tr h="492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33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155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es-CL" sz="1600">
                          <a:solidFill>
                            <a:srgbClr val="000000"/>
                          </a:solidFill>
                          <a:latin typeface="Arial"/>
                        </a:rPr>
                        <a:t>406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864000" y="14400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Asignación de pasajeros</a:t>
            </a: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200" dirty="0">
                <a:latin typeface="Arial"/>
              </a:rPr>
              <a:t>¿Cómo saber cuántos pasajeros tomarán cada </a:t>
            </a:r>
            <a:r>
              <a:rPr lang="es-CL" sz="3200" dirty="0" smtClean="0">
                <a:latin typeface="Arial"/>
              </a:rPr>
              <a:t>ruta?</a:t>
            </a:r>
            <a:endParaRPr dirty="0"/>
          </a:p>
        </p:txBody>
      </p:sp>
      <p:sp>
        <p:nvSpPr>
          <p:cNvPr id="146" name="TextShape 3"/>
          <p:cNvSpPr txBox="1"/>
          <p:nvPr/>
        </p:nvSpPr>
        <p:spPr>
          <a:xfrm>
            <a:off x="4480920" y="3337560"/>
            <a:ext cx="250920" cy="2340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s-CL" sz="1000">
                <a:latin typeface="Arial"/>
              </a:rPr>
              <a:t>?</a:t>
            </a:r>
            <a:endParaRPr/>
          </a:p>
        </p:txBody>
      </p:sp>
      <p:sp>
        <p:nvSpPr>
          <p:cNvPr id="2" name="CuadroTexto 1"/>
          <p:cNvSpPr txBox="1"/>
          <p:nvPr/>
        </p:nvSpPr>
        <p:spPr>
          <a:xfrm>
            <a:off x="997888" y="1712374"/>
            <a:ext cx="6837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Rutas: Secuencias de nodos que sigue un pasajero en las posibles l</a:t>
            </a:r>
            <a:r>
              <a:rPr lang="es-ES" dirty="0" smtClean="0"/>
              <a:t>íneas para llegar de su origen a su destino. </a:t>
            </a:r>
            <a:endParaRPr lang="es-ES" dirty="0"/>
          </a:p>
          <a:p>
            <a:endParaRPr lang="es-ES" dirty="0" smtClean="0"/>
          </a:p>
          <a:p>
            <a:r>
              <a:rPr lang="es-ES" dirty="0" smtClean="0"/>
              <a:t>En general, varias posibles rutas por par O-D.</a:t>
            </a:r>
            <a:endParaRPr lang="es-E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864000" y="14400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Asignación de pasajeros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200">
                <a:latin typeface="Arial"/>
              </a:rPr>
              <a:t>Costo Generalizado = Costo espera + Costo en el vehículo + Costo por trasbordo</a:t>
            </a:r>
            <a:endParaRPr/>
          </a:p>
        </p:txBody>
      </p:sp>
      <p:sp>
        <p:nvSpPr>
          <p:cNvPr id="149" name="TextShape 3"/>
          <p:cNvSpPr txBox="1"/>
          <p:nvPr/>
        </p:nvSpPr>
        <p:spPr>
          <a:xfrm>
            <a:off x="4480920" y="3337560"/>
            <a:ext cx="250920" cy="23400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es-CL" sz="1000">
                <a:latin typeface="Arial"/>
              </a:rPr>
              <a:t>?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83640" y="26064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4400">
                <a:solidFill>
                  <a:srgbClr val="000000"/>
                </a:solidFill>
                <a:latin typeface="Calibri"/>
              </a:rPr>
              <a:t>Desmenuzando cada término…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288000" y="936000"/>
            <a:ext cx="7772040" cy="53280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s-ES" sz="2600">
                <a:solidFill>
                  <a:srgbClr val="000000"/>
                </a:solidFill>
                <a:latin typeface="Calibri"/>
              </a:rPr>
              <a:t>- Hora en el vehículo = $600
</a:t>
            </a:r>
            <a:endParaRPr/>
          </a:p>
        </p:txBody>
      </p:sp>
      <p:sp>
        <p:nvSpPr>
          <p:cNvPr id="152" name="TextShape 3"/>
          <p:cNvSpPr txBox="1"/>
          <p:nvPr/>
        </p:nvSpPr>
        <p:spPr>
          <a:xfrm>
            <a:off x="288000" y="1368000"/>
            <a:ext cx="7772040" cy="53280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s-ES" sz="2600">
                <a:solidFill>
                  <a:srgbClr val="000000"/>
                </a:solidFill>
                <a:latin typeface="Calibri"/>
              </a:rPr>
              <a:t>
- Hora esperando = $1800
</a:t>
            </a:r>
            <a:endParaRPr/>
          </a:p>
        </p:txBody>
      </p:sp>
      <p:sp>
        <p:nvSpPr>
          <p:cNvPr id="153" name="TextShape 4"/>
          <p:cNvSpPr txBox="1"/>
          <p:nvPr/>
        </p:nvSpPr>
        <p:spPr>
          <a:xfrm>
            <a:off x="219960" y="2664000"/>
            <a:ext cx="7772040" cy="53280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s-ES" sz="2600">
                <a:solidFill>
                  <a:srgbClr val="000000"/>
                </a:solidFill>
                <a:latin typeface="Calibri"/>
              </a:rPr>
              <a:t>- Cada trasbordo equivale a 15 minutos en el vehículo
</a:t>
            </a:r>
            <a:endParaRPr/>
          </a:p>
        </p:txBody>
      </p:sp>
      <p:sp>
        <p:nvSpPr>
          <p:cNvPr id="154" name="TextShape 5"/>
          <p:cNvSpPr txBox="1"/>
          <p:nvPr/>
        </p:nvSpPr>
        <p:spPr>
          <a:xfrm>
            <a:off x="147960" y="3672000"/>
            <a:ext cx="7772040" cy="53280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buSzPct val="45000"/>
              <a:buFont typeface="StarSymbol"/>
              <a:buChar char=""/>
            </a:pPr>
            <a:r>
              <a:rPr lang="es-ES" sz="2600">
                <a:solidFill>
                  <a:srgbClr val="000000"/>
                </a:solidFill>
                <a:latin typeface="Calibri"/>
              </a:rPr>
              <a:t>- Si el trasbordo es en el centro, se consideran 5 minutos de caminata $250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freeze">
                      <p:stCondLst>
                        <p:cond delay="indefinite"/>
                      </p:stCondLst>
                      <p:childTnLst>
                        <p:par>
                          <p:cTn id="8" fill="freeze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freeze">
                      <p:stCondLst>
                        <p:cond delay="indefinite"/>
                      </p:stCondLst>
                      <p:childTnLst>
                        <p:par>
                          <p:cTn id="12" fill="freeze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freeze">
                      <p:stCondLst>
                        <p:cond delay="indefinite"/>
                      </p:stCondLst>
                      <p:childTnLst>
                        <p:par>
                          <p:cTn id="16" fill="freeze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7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extShape 1"/>
          <p:cNvSpPr txBox="1"/>
          <p:nvPr/>
        </p:nvSpPr>
        <p:spPr>
          <a:xfrm>
            <a:off x="755640" y="26064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s-ES" sz="3600" dirty="0">
                <a:solidFill>
                  <a:srgbClr val="000000"/>
                </a:solidFill>
                <a:latin typeface="Calibri"/>
              </a:rPr>
              <a:t>Tiempos de viaje: tabla de distancias (simétrica)</a:t>
            </a:r>
            <a:endParaRPr sz="3600" dirty="0"/>
          </a:p>
        </p:txBody>
      </p:sp>
      <p:sp>
        <p:nvSpPr>
          <p:cNvPr id="156" name="TextShape 2"/>
          <p:cNvSpPr txBox="1"/>
          <p:nvPr/>
        </p:nvSpPr>
        <p:spPr>
          <a:xfrm>
            <a:off x="1172684" y="4220740"/>
            <a:ext cx="6400440" cy="175212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es-CL" sz="2100" dirty="0">
                <a:solidFill>
                  <a:srgbClr val="000000"/>
                </a:solidFill>
                <a:latin typeface="Calibri"/>
              </a:rPr>
              <a:t>Velocidad de circulación promedio: 20 km/h</a:t>
            </a:r>
            <a:endParaRPr dirty="0"/>
          </a:p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157" name="TextShape 3"/>
          <p:cNvSpPr txBox="1"/>
          <p:nvPr/>
        </p:nvSpPr>
        <p:spPr>
          <a:xfrm>
            <a:off x="1475640" y="5013000"/>
            <a:ext cx="6400440" cy="175212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s-CL" sz="3200">
                <a:solidFill>
                  <a:srgbClr val="8B8B8B"/>
                </a:solidFill>
                <a:latin typeface="Calibri"/>
              </a:rPr>
              <a:t> </a:t>
            </a:r>
            <a:endParaRPr/>
          </a:p>
        </p:txBody>
      </p:sp>
      <p:sp>
        <p:nvSpPr>
          <p:cNvPr id="159" name="CustomShape 5"/>
          <p:cNvSpPr/>
          <p:nvPr/>
        </p:nvSpPr>
        <p:spPr>
          <a:xfrm>
            <a:off x="881183" y="229344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r>
              <a:rPr lang="es-CL" dirty="0">
                <a:solidFill>
                  <a:srgbClr val="000000"/>
                </a:solidFill>
                <a:latin typeface="Calibri"/>
              </a:rPr>
              <a:t>¿Distancias entre nodos</a:t>
            </a:r>
            <a:r>
              <a:rPr lang="es-CL" dirty="0" smtClean="0">
                <a:solidFill>
                  <a:srgbClr val="000000"/>
                </a:solidFill>
                <a:latin typeface="Calibri"/>
              </a:rPr>
              <a:t>?: Matriz de distancias por arco (en U-Cursos)</a:t>
            </a:r>
            <a:endParaRPr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651960" y="216000"/>
            <a:ext cx="7772040" cy="146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400">
                <a:latin typeface="Calibri"/>
              </a:rPr>
              <a:t>Líneas Comunes</a:t>
            </a:r>
            <a:endParaRPr/>
          </a:p>
        </p:txBody>
      </p:sp>
      <p:sp>
        <p:nvSpPr>
          <p:cNvPr id="161" name="TextShape 2"/>
          <p:cNvSpPr txBox="1"/>
          <p:nvPr/>
        </p:nvSpPr>
        <p:spPr>
          <a:xfrm>
            <a:off x="457200" y="1604520"/>
            <a:ext cx="8229240" cy="397692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En ocasiones, un pasajero percibe varias líneas como equivalentes. 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Cuál de los elementos anteriores se ve afectado?</a:t>
            </a:r>
            <a:endParaRPr/>
          </a:p>
          <a:p>
            <a:pPr>
              <a:buSzPct val="45000"/>
              <a:buFont typeface="StarSymbol"/>
              <a:buChar char=""/>
            </a:pPr>
            <a:r>
              <a:rPr lang="es-ES" sz="3200">
                <a:latin typeface="Calibri"/>
              </a:rPr>
              <a:t>Frecuencia equivalente = suma de las frecuencias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freeze">
                      <p:stCondLst>
                        <p:cond delay="indefinite"/>
                      </p:stCondLst>
                      <p:childTnLst>
                        <p:par>
                          <p:cTn id="8" fill="freeze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68" end="1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freeze">
                      <p:stCondLst>
                        <p:cond delay="indefinite"/>
                      </p:stCondLst>
                      <p:childTnLst>
                        <p:par>
                          <p:cTn id="12" fill="freeze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17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Microsoft Macintosh PowerPoint</Application>
  <PresentationFormat>Presentación en pantalla (4:3)</PresentationFormat>
  <Paragraphs>119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Andres</cp:lastModifiedBy>
  <cp:revision>1</cp:revision>
  <dcterms:modified xsi:type="dcterms:W3CDTF">2018-03-28T17:43:04Z</dcterms:modified>
</cp:coreProperties>
</file>