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7" r:id="rId2"/>
    <p:sldId id="258" r:id="rId3"/>
    <p:sldId id="261" r:id="rId4"/>
    <p:sldId id="262" r:id="rId5"/>
    <p:sldId id="275" r:id="rId6"/>
    <p:sldId id="264" r:id="rId7"/>
    <p:sldId id="265" r:id="rId8"/>
    <p:sldId id="266" r:id="rId9"/>
    <p:sldId id="267" r:id="rId10"/>
    <p:sldId id="268" r:id="rId11"/>
    <p:sldId id="269" r:id="rId12"/>
    <p:sldId id="270" r:id="rId13"/>
    <p:sldId id="271" r:id="rId14"/>
    <p:sldId id="272" r:id="rId15"/>
    <p:sldId id="273" r:id="rId16"/>
  </p:sldIdLst>
  <p:sldSz cx="9144000" cy="6858000" type="screen4x3"/>
  <p:notesSz cx="6881813" cy="966152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C64691E-18A5-4D0E-8E94-327E1F50EAF4}">
          <p14:sldIdLst>
            <p14:sldId id="257"/>
            <p14:sldId id="258"/>
            <p14:sldId id="261"/>
            <p14:sldId id="262"/>
            <p14:sldId id="275"/>
            <p14:sldId id="264"/>
            <p14:sldId id="265"/>
            <p14:sldId id="266"/>
            <p14:sldId id="267"/>
            <p14:sldId id="268"/>
            <p14:sldId id="269"/>
            <p14:sldId id="270"/>
            <p14:sldId id="271"/>
            <p14:sldId id="272"/>
            <p14:sldId id="27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67" autoAdjust="0"/>
    <p:restoredTop sz="88902" autoAdjust="0"/>
  </p:normalViewPr>
  <p:slideViewPr>
    <p:cSldViewPr>
      <p:cViewPr varScale="1">
        <p:scale>
          <a:sx n="100" d="100"/>
          <a:sy n="100" d="100"/>
        </p:scale>
        <p:origin x="-210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119" cy="483076"/>
          </a:xfrm>
          <a:prstGeom prst="rect">
            <a:avLst/>
          </a:prstGeom>
        </p:spPr>
        <p:txBody>
          <a:bodyPr vert="horz" lIns="94531" tIns="47265" rIns="94531" bIns="47265" rtlCol="0"/>
          <a:lstStyle>
            <a:lvl1pPr algn="l">
              <a:defRPr sz="1200"/>
            </a:lvl1pPr>
          </a:lstStyle>
          <a:p>
            <a:endParaRPr lang="es-CL"/>
          </a:p>
        </p:txBody>
      </p:sp>
      <p:sp>
        <p:nvSpPr>
          <p:cNvPr id="3" name="2 Marcador de fecha"/>
          <p:cNvSpPr>
            <a:spLocks noGrp="1"/>
          </p:cNvSpPr>
          <p:nvPr>
            <p:ph type="dt" idx="1"/>
          </p:nvPr>
        </p:nvSpPr>
        <p:spPr>
          <a:xfrm>
            <a:off x="3898102" y="0"/>
            <a:ext cx="2982119" cy="483076"/>
          </a:xfrm>
          <a:prstGeom prst="rect">
            <a:avLst/>
          </a:prstGeom>
        </p:spPr>
        <p:txBody>
          <a:bodyPr vert="horz" lIns="94531" tIns="47265" rIns="94531" bIns="47265" rtlCol="0"/>
          <a:lstStyle>
            <a:lvl1pPr algn="r">
              <a:defRPr sz="1200"/>
            </a:lvl1pPr>
          </a:lstStyle>
          <a:p>
            <a:fld id="{829EACC3-9461-4556-BD6E-4D689FA59FEB}" type="datetimeFigureOut">
              <a:rPr lang="es-CL" smtClean="0"/>
              <a:t>17-10-2018</a:t>
            </a:fld>
            <a:endParaRPr lang="es-CL"/>
          </a:p>
        </p:txBody>
      </p:sp>
      <p:sp>
        <p:nvSpPr>
          <p:cNvPr id="4" name="3 Marcador de imagen de diapositiva"/>
          <p:cNvSpPr>
            <a:spLocks noGrp="1" noRot="1" noChangeAspect="1"/>
          </p:cNvSpPr>
          <p:nvPr>
            <p:ph type="sldImg" idx="2"/>
          </p:nvPr>
        </p:nvSpPr>
        <p:spPr>
          <a:xfrm>
            <a:off x="1025525" y="723900"/>
            <a:ext cx="4832350" cy="3624263"/>
          </a:xfrm>
          <a:prstGeom prst="rect">
            <a:avLst/>
          </a:prstGeom>
          <a:noFill/>
          <a:ln w="12700">
            <a:solidFill>
              <a:prstClr val="black"/>
            </a:solidFill>
          </a:ln>
        </p:spPr>
        <p:txBody>
          <a:bodyPr vert="horz" lIns="94531" tIns="47265" rIns="94531" bIns="47265" rtlCol="0" anchor="ctr"/>
          <a:lstStyle/>
          <a:p>
            <a:endParaRPr lang="es-CL"/>
          </a:p>
        </p:txBody>
      </p:sp>
      <p:sp>
        <p:nvSpPr>
          <p:cNvPr id="5" name="4 Marcador de notas"/>
          <p:cNvSpPr>
            <a:spLocks noGrp="1"/>
          </p:cNvSpPr>
          <p:nvPr>
            <p:ph type="body" sz="quarter" idx="3"/>
          </p:nvPr>
        </p:nvSpPr>
        <p:spPr>
          <a:xfrm>
            <a:off x="688182" y="4589225"/>
            <a:ext cx="5505450" cy="4347686"/>
          </a:xfrm>
          <a:prstGeom prst="rect">
            <a:avLst/>
          </a:prstGeom>
        </p:spPr>
        <p:txBody>
          <a:bodyPr vert="horz" lIns="94531" tIns="47265" rIns="94531" bIns="47265"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9176772"/>
            <a:ext cx="2982119" cy="483076"/>
          </a:xfrm>
          <a:prstGeom prst="rect">
            <a:avLst/>
          </a:prstGeom>
        </p:spPr>
        <p:txBody>
          <a:bodyPr vert="horz" lIns="94531" tIns="47265" rIns="94531" bIns="47265"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98102" y="9176772"/>
            <a:ext cx="2982119" cy="483076"/>
          </a:xfrm>
          <a:prstGeom prst="rect">
            <a:avLst/>
          </a:prstGeom>
        </p:spPr>
        <p:txBody>
          <a:bodyPr vert="horz" lIns="94531" tIns="47265" rIns="94531" bIns="47265" rtlCol="0" anchor="b"/>
          <a:lstStyle>
            <a:lvl1pPr algn="r">
              <a:defRPr sz="1200"/>
            </a:lvl1pPr>
          </a:lstStyle>
          <a:p>
            <a:fld id="{5BD56A33-FE19-4D5D-A07F-6FCE79261CDC}" type="slidenum">
              <a:rPr lang="es-CL" smtClean="0"/>
              <a:t>‹Nº›</a:t>
            </a:fld>
            <a:endParaRPr lang="es-CL"/>
          </a:p>
        </p:txBody>
      </p:sp>
    </p:spTree>
    <p:extLst>
      <p:ext uri="{BB962C8B-B14F-4D97-AF65-F5344CB8AC3E}">
        <p14:creationId xmlns:p14="http://schemas.microsoft.com/office/powerpoint/2010/main" val="121346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5BD56A33-FE19-4D5D-A07F-6FCE79261CDC}" type="slidenum">
              <a:rPr lang="es-CL" smtClean="0"/>
              <a:t>2</a:t>
            </a:fld>
            <a:endParaRPr lang="es-CL"/>
          </a:p>
        </p:txBody>
      </p:sp>
    </p:spTree>
    <p:extLst>
      <p:ext uri="{BB962C8B-B14F-4D97-AF65-F5344CB8AC3E}">
        <p14:creationId xmlns:p14="http://schemas.microsoft.com/office/powerpoint/2010/main" val="1577185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5BD56A33-FE19-4D5D-A07F-6FCE79261CDC}" type="slidenum">
              <a:rPr lang="es-CL" smtClean="0"/>
              <a:t>3</a:t>
            </a:fld>
            <a:endParaRPr lang="es-CL"/>
          </a:p>
        </p:txBody>
      </p:sp>
    </p:spTree>
    <p:extLst>
      <p:ext uri="{BB962C8B-B14F-4D97-AF65-F5344CB8AC3E}">
        <p14:creationId xmlns:p14="http://schemas.microsoft.com/office/powerpoint/2010/main" val="1577185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5BD56A33-FE19-4D5D-A07F-6FCE79261CDC}" type="slidenum">
              <a:rPr lang="es-CL" smtClean="0"/>
              <a:t>4</a:t>
            </a:fld>
            <a:endParaRPr lang="es-CL"/>
          </a:p>
        </p:txBody>
      </p:sp>
    </p:spTree>
    <p:extLst>
      <p:ext uri="{BB962C8B-B14F-4D97-AF65-F5344CB8AC3E}">
        <p14:creationId xmlns:p14="http://schemas.microsoft.com/office/powerpoint/2010/main" val="1577185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According to previous Fondecyt project here, combustion synthesis was selected to prepare nanocrystalline GDC powder.</a:t>
            </a:r>
          </a:p>
          <a:p>
            <a:r>
              <a:rPr lang="en-GB" altLang="en-US" smtClean="0"/>
              <a:t>Citric acid was used as an organic fuel and cerium and gadolinium nitrate were used as precursor reagents. As shown in Figure, the general steps are the dissolution of metal nitrates and organic fuels in double distilled water followed by heating at temperatures about 500 ºC for the combustion and porous solid foam was ﬁnally obtained within few minutes. They converted to powder by simple crushing and followed by calcination to obtain </a:t>
            </a:r>
            <a:r>
              <a:rPr lang="en-US" altLang="en-US" smtClean="0"/>
              <a:t>Fully crystalline GDC Nano powders</a:t>
            </a:r>
          </a:p>
          <a:p>
            <a:r>
              <a:rPr lang="en-GB" altLang="en-US" smtClean="0"/>
              <a:t>.</a:t>
            </a:r>
          </a:p>
          <a:p>
            <a:r>
              <a:rPr lang="en-US" altLang="en-US" smtClean="0"/>
              <a:t>  </a:t>
            </a:r>
            <a:endParaRPr lang="es-E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n-US" dirty="0"/>
          </a:p>
        </p:txBody>
      </p:sp>
      <p:sp>
        <p:nvSpPr>
          <p:cNvPr id="4" name="3 Marcador de número de diapositiva"/>
          <p:cNvSpPr>
            <a:spLocks noGrp="1"/>
          </p:cNvSpPr>
          <p:nvPr>
            <p:ph type="sldNum" sz="quarter" idx="10"/>
          </p:nvPr>
        </p:nvSpPr>
        <p:spPr/>
        <p:txBody>
          <a:bodyPr/>
          <a:lstStyle/>
          <a:p>
            <a:fld id="{5BD56A33-FE19-4D5D-A07F-6FCE79261CDC}" type="slidenum">
              <a:rPr lang="es-CL" smtClean="0"/>
              <a:t>7</a:t>
            </a:fld>
            <a:endParaRPr lang="es-CL"/>
          </a:p>
        </p:txBody>
      </p:sp>
    </p:spTree>
    <p:extLst>
      <p:ext uri="{BB962C8B-B14F-4D97-AF65-F5344CB8AC3E}">
        <p14:creationId xmlns:p14="http://schemas.microsoft.com/office/powerpoint/2010/main" val="1577185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A3598C6C-2F0D-4503-9674-8CE972D5F96F}" type="datetimeFigureOut">
              <a:rPr lang="es-CL" smtClean="0"/>
              <a:t>17-10-2018</a:t>
            </a:fld>
            <a:endParaRPr lang="es-CL"/>
          </a:p>
        </p:txBody>
      </p:sp>
      <p:sp>
        <p:nvSpPr>
          <p:cNvPr id="5" name="Footer Placeholder 4"/>
          <p:cNvSpPr>
            <a:spLocks noGrp="1"/>
          </p:cNvSpPr>
          <p:nvPr>
            <p:ph type="ftr" sz="quarter" idx="11"/>
          </p:nvPr>
        </p:nvSpPr>
        <p:spPr/>
        <p:txBody>
          <a:bodyPr/>
          <a:lstStyle/>
          <a:p>
            <a:endParaRPr lang="es-CL"/>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BAEBAEF-1791-4C0B-8ADD-6C6D6A6755BE}" type="slidenum">
              <a:rPr lang="es-CL" smtClean="0"/>
              <a:t>‹Nº›</a:t>
            </a:fld>
            <a:endParaRPr lang="es-C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3598C6C-2F0D-4503-9674-8CE972D5F96F}" type="datetimeFigureOut">
              <a:rPr lang="es-CL" smtClean="0"/>
              <a:t>17-10-2018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BAEBAEF-1791-4C0B-8ADD-6C6D6A6755BE}" type="slidenum">
              <a:rPr lang="es-CL" smtClean="0"/>
              <a:t>‹Nº›</a:t>
            </a:fld>
            <a:endParaRPr lang="es-C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3598C6C-2F0D-4503-9674-8CE972D5F96F}" type="datetimeFigureOut">
              <a:rPr lang="es-CL" smtClean="0"/>
              <a:t>17-10-2018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BAEBAEF-1791-4C0B-8ADD-6C6D6A6755BE}" type="slidenum">
              <a:rPr lang="es-CL" smtClean="0"/>
              <a:t>‹Nº›</a:t>
            </a:fld>
            <a:endParaRPr lang="es-C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A3598C6C-2F0D-4503-9674-8CE972D5F96F}" type="datetimeFigureOut">
              <a:rPr lang="es-CL" smtClean="0"/>
              <a:t>17-10-2018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4BAEBAEF-1791-4C0B-8ADD-6C6D6A6755BE}" type="slidenum">
              <a:rPr lang="es-CL" smtClean="0"/>
              <a:t>‹Nº›</a:t>
            </a:fld>
            <a:endParaRPr lang="es-C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A3598C6C-2F0D-4503-9674-8CE972D5F96F}" type="datetimeFigureOut">
              <a:rPr lang="es-CL" smtClean="0"/>
              <a:t>17-10-2018</a:t>
            </a:fld>
            <a:endParaRPr lang="es-CL"/>
          </a:p>
        </p:txBody>
      </p:sp>
      <p:sp>
        <p:nvSpPr>
          <p:cNvPr id="8" name="Slide Number Placeholder 7"/>
          <p:cNvSpPr>
            <a:spLocks noGrp="1"/>
          </p:cNvSpPr>
          <p:nvPr>
            <p:ph type="sldNum" sz="quarter" idx="11"/>
          </p:nvPr>
        </p:nvSpPr>
        <p:spPr/>
        <p:txBody>
          <a:bodyPr/>
          <a:lstStyle/>
          <a:p>
            <a:fld id="{4BAEBAEF-1791-4C0B-8ADD-6C6D6A6755BE}" type="slidenum">
              <a:rPr lang="es-CL" smtClean="0"/>
              <a:t>‹Nº›</a:t>
            </a:fld>
            <a:endParaRPr lang="es-CL"/>
          </a:p>
        </p:txBody>
      </p:sp>
      <p:sp>
        <p:nvSpPr>
          <p:cNvPr id="9" name="Footer Placeholder 8"/>
          <p:cNvSpPr>
            <a:spLocks noGrp="1"/>
          </p:cNvSpPr>
          <p:nvPr>
            <p:ph type="ftr" sz="quarter" idx="12"/>
          </p:nvPr>
        </p:nvSpPr>
        <p:spPr/>
        <p:txBody>
          <a:bodyPr/>
          <a:lstStyle/>
          <a:p>
            <a:endParaRPr lang="es-C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A3598C6C-2F0D-4503-9674-8CE972D5F96F}" type="datetimeFigureOut">
              <a:rPr lang="es-CL" smtClean="0"/>
              <a:t>17-10-2018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BAEBAEF-1791-4C0B-8ADD-6C6D6A6755BE}" type="slidenum">
              <a:rPr lang="es-CL" smtClean="0"/>
              <a:t>‹Nº›</a:t>
            </a:fld>
            <a:endParaRPr lang="es-C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A3598C6C-2F0D-4503-9674-8CE972D5F96F}" type="datetimeFigureOut">
              <a:rPr lang="es-CL" smtClean="0"/>
              <a:t>17-10-2018</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4BAEBAEF-1791-4C0B-8ADD-6C6D6A6755BE}" type="slidenum">
              <a:rPr lang="es-CL" smtClean="0"/>
              <a:t>‹Nº›</a:t>
            </a:fld>
            <a:endParaRPr lang="es-C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3598C6C-2F0D-4503-9674-8CE972D5F96F}" type="datetimeFigureOut">
              <a:rPr lang="es-CL" smtClean="0"/>
              <a:t>17-10-2018</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4BAEBAEF-1791-4C0B-8ADD-6C6D6A6755BE}" type="slidenum">
              <a:rPr lang="es-CL" smtClean="0"/>
              <a:t>‹Nº›</a:t>
            </a:fld>
            <a:endParaRPr lang="es-C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598C6C-2F0D-4503-9674-8CE972D5F96F}" type="datetimeFigureOut">
              <a:rPr lang="es-CL" smtClean="0"/>
              <a:t>17-10-2018</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4BAEBAEF-1791-4C0B-8ADD-6C6D6A6755BE}" type="slidenum">
              <a:rPr lang="es-CL" smtClean="0"/>
              <a:t>‹Nº›</a:t>
            </a:fld>
            <a:endParaRPr lang="es-C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3598C6C-2F0D-4503-9674-8CE972D5F96F}" type="datetimeFigureOut">
              <a:rPr lang="es-CL" smtClean="0"/>
              <a:t>17-10-2018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4BAEBAEF-1791-4C0B-8ADD-6C6D6A6755BE}" type="slidenum">
              <a:rPr lang="es-CL" smtClean="0"/>
              <a:t>‹Nº›</a:t>
            </a:fld>
            <a:endParaRPr lang="es-CL"/>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A3598C6C-2F0D-4503-9674-8CE972D5F96F}" type="datetimeFigureOut">
              <a:rPr lang="es-CL" smtClean="0"/>
              <a:t>17-10-2018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4BAEBAEF-1791-4C0B-8ADD-6C6D6A6755BE}" type="slidenum">
              <a:rPr lang="es-CL" smtClean="0"/>
              <a:t>‹Nº›</a:t>
            </a:fld>
            <a:endParaRPr lang="es-CL"/>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s-ES" smtClean="0"/>
              <a:t>Haga clic para modificar el estilo de título del patrón</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A3598C6C-2F0D-4503-9674-8CE972D5F96F}" type="datetimeFigureOut">
              <a:rPr lang="es-CL" smtClean="0"/>
              <a:t>17-10-2018</a:t>
            </a:fld>
            <a:endParaRPr lang="es-CL"/>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s-CL"/>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4BAEBAEF-1791-4C0B-8ADD-6C6D6A6755BE}" type="slidenum">
              <a:rPr lang="es-CL" smtClean="0"/>
              <a:t>‹Nº›</a:t>
            </a:fld>
            <a:endParaRPr lang="es-CL"/>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emf"/><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emf"/><Relationship Id="rId1" Type="http://schemas.openxmlformats.org/officeDocument/2006/relationships/slideLayout" Target="../slideLayouts/slideLayout2.xml"/><Relationship Id="rId5" Type="http://schemas.openxmlformats.org/officeDocument/2006/relationships/image" Target="../media/image35.emf"/><Relationship Id="rId4" Type="http://schemas.openxmlformats.org/officeDocument/2006/relationships/image" Target="../media/image34.emf"/></Relationships>
</file>

<file path=ppt/slides/_rels/slide1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oleObject" Target="../embeddings/oleObject1.bin"/><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348880"/>
            <a:ext cx="8229600" cy="1080120"/>
          </a:xfrm>
        </p:spPr>
        <p:txBody>
          <a:bodyPr>
            <a:normAutofit fontScale="90000"/>
          </a:bodyPr>
          <a:lstStyle/>
          <a:p>
            <a:pPr algn="ctr"/>
            <a:r>
              <a:rPr lang="en-US" dirty="0"/>
              <a:t>Advanced materials for energy conversion solid cells</a:t>
            </a:r>
            <a:endParaRPr lang="es-CL"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146" r="48135" b="65457"/>
          <a:stretch/>
        </p:blipFill>
        <p:spPr bwMode="auto">
          <a:xfrm>
            <a:off x="4788024" y="44624"/>
            <a:ext cx="4150301"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065" r="50900" b="70648"/>
          <a:stretch/>
        </p:blipFill>
        <p:spPr bwMode="auto">
          <a:xfrm>
            <a:off x="-3462" y="1749"/>
            <a:ext cx="3495342" cy="692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txBox="1">
            <a:spLocks/>
          </p:cNvSpPr>
          <p:nvPr/>
        </p:nvSpPr>
        <p:spPr>
          <a:xfrm>
            <a:off x="1744209" y="3933056"/>
            <a:ext cx="5616624" cy="1368152"/>
          </a:xfrm>
          <a:prstGeom prst="rect">
            <a:avLst/>
          </a:prstGeom>
        </p:spPr>
        <p:txBody>
          <a:bodyPr vert="horz" lIns="91440" tIns="45720" rIns="91440" bIns="45720" rtlCol="0" anchor="b">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lnSpc>
                <a:spcPct val="220000"/>
              </a:lnSpc>
            </a:pPr>
            <a:r>
              <a:rPr lang="es-CL" sz="1800" dirty="0" err="1" smtClean="0">
                <a:latin typeface="+mn-lt"/>
              </a:rPr>
              <a:t>Preparation</a:t>
            </a:r>
            <a:r>
              <a:rPr lang="es-CL" sz="1800" dirty="0" smtClean="0">
                <a:latin typeface="+mn-lt"/>
              </a:rPr>
              <a:t> and </a:t>
            </a:r>
            <a:r>
              <a:rPr lang="es-CL" sz="1800" dirty="0" err="1" smtClean="0">
                <a:latin typeface="+mn-lt"/>
              </a:rPr>
              <a:t>characterizations</a:t>
            </a:r>
            <a:r>
              <a:rPr lang="es-CL" sz="1800" dirty="0" smtClean="0">
                <a:latin typeface="+mn-lt"/>
              </a:rPr>
              <a:t> of </a:t>
            </a:r>
            <a:r>
              <a:rPr lang="es-CL" sz="1800" dirty="0" err="1" smtClean="0">
                <a:latin typeface="+mn-lt"/>
              </a:rPr>
              <a:t>Nanopowders</a:t>
            </a:r>
            <a:endParaRPr lang="es-CL" sz="1800" dirty="0" smtClean="0">
              <a:latin typeface="+mn-lt"/>
            </a:endParaRPr>
          </a:p>
        </p:txBody>
      </p:sp>
    </p:spTree>
    <p:extLst>
      <p:ext uri="{BB962C8B-B14F-4D97-AF65-F5344CB8AC3E}">
        <p14:creationId xmlns:p14="http://schemas.microsoft.com/office/powerpoint/2010/main" val="3549185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Rot="1" noChangeArrowheads="1"/>
          </p:cNvSpPr>
          <p:nvPr/>
        </p:nvSpPr>
        <p:spPr bwMode="auto">
          <a:xfrm>
            <a:off x="468313" y="542925"/>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s-ES" dirty="0" err="1" smtClean="0"/>
              <a:t>What</a:t>
            </a:r>
            <a:r>
              <a:rPr lang="es-ES" dirty="0" smtClean="0"/>
              <a:t> </a:t>
            </a:r>
            <a:r>
              <a:rPr lang="es-ES" dirty="0" err="1" smtClean="0"/>
              <a:t>is</a:t>
            </a:r>
            <a:r>
              <a:rPr lang="es-ES" dirty="0" smtClean="0"/>
              <a:t> X-</a:t>
            </a:r>
            <a:r>
              <a:rPr lang="es-ES" dirty="0" err="1" smtClean="0"/>
              <a:t>ray</a:t>
            </a:r>
            <a:r>
              <a:rPr lang="es-ES" dirty="0" smtClean="0"/>
              <a:t>?</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56792"/>
            <a:ext cx="7272808" cy="5036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3980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9512" y="152718"/>
            <a:ext cx="8568952" cy="828010"/>
          </a:xfrm>
        </p:spPr>
        <p:txBody>
          <a:bodyPr>
            <a:normAutofit/>
          </a:bodyPr>
          <a:lstStyle/>
          <a:p>
            <a:r>
              <a:rPr lang="es-ES" dirty="0" err="1" smtClean="0"/>
              <a:t>Production</a:t>
            </a:r>
            <a:r>
              <a:rPr lang="es-ES" dirty="0" smtClean="0"/>
              <a:t> of x-</a:t>
            </a:r>
            <a:r>
              <a:rPr lang="es-ES" smtClean="0"/>
              <a:t>ray</a:t>
            </a:r>
            <a:endParaRPr lang="en-US" dirty="0"/>
          </a:p>
        </p:txBody>
      </p:sp>
      <p:pic>
        <p:nvPicPr>
          <p:cNvPr id="97" name="Picture 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3527" y="1772816"/>
            <a:ext cx="1899213" cy="2099130"/>
          </a:xfrm>
          <a:prstGeom prst="rect">
            <a:avLst/>
          </a:prstGeom>
          <a:noFill/>
          <a:ln w="12700">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nvGrpSpPr>
          <p:cNvPr id="98" name="Group 4"/>
          <p:cNvGrpSpPr>
            <a:grpSpLocks/>
          </p:cNvGrpSpPr>
          <p:nvPr/>
        </p:nvGrpSpPr>
        <p:grpSpPr bwMode="auto">
          <a:xfrm>
            <a:off x="76055" y="4061854"/>
            <a:ext cx="5857875" cy="2730500"/>
            <a:chOff x="193" y="1107"/>
            <a:chExt cx="5975" cy="2879"/>
          </a:xfrm>
        </p:grpSpPr>
        <p:sp>
          <p:nvSpPr>
            <p:cNvPr id="99" name="AutoShape 5" descr="5%"/>
            <p:cNvSpPr>
              <a:spLocks noChangeArrowheads="1"/>
            </p:cNvSpPr>
            <p:nvPr/>
          </p:nvSpPr>
          <p:spPr bwMode="auto">
            <a:xfrm>
              <a:off x="924" y="1580"/>
              <a:ext cx="4342" cy="1384"/>
            </a:xfrm>
            <a:prstGeom prst="roundRect">
              <a:avLst>
                <a:gd name="adj" fmla="val 30343"/>
              </a:avLst>
            </a:prstGeom>
            <a:pattFill prst="pct5">
              <a:fgClr>
                <a:schemeClr val="folHlink"/>
              </a:fgClr>
              <a:bgClr>
                <a:schemeClr val="bg1"/>
              </a:bgClr>
            </a:pattFill>
            <a:ln w="12700">
              <a:solidFill>
                <a:schemeClr val="tx1"/>
              </a:solidFill>
              <a:round/>
              <a:headEnd/>
              <a:tailEnd/>
            </a:ln>
          </p:spPr>
          <p:txBody>
            <a:bodyPr wrap="none" anchor="ctr"/>
            <a:lstStyle/>
            <a:p>
              <a:endParaRPr lang="en-US">
                <a:latin typeface="Calibri" pitchFamily="34" charset="0"/>
              </a:endParaRPr>
            </a:p>
          </p:txBody>
        </p:sp>
        <p:grpSp>
          <p:nvGrpSpPr>
            <p:cNvPr id="100" name="Group 6"/>
            <p:cNvGrpSpPr>
              <a:grpSpLocks/>
            </p:cNvGrpSpPr>
            <p:nvPr/>
          </p:nvGrpSpPr>
          <p:grpSpPr bwMode="auto">
            <a:xfrm>
              <a:off x="540" y="1913"/>
              <a:ext cx="1070" cy="809"/>
              <a:chOff x="540" y="1913"/>
              <a:chExt cx="1070" cy="809"/>
            </a:xfrm>
          </p:grpSpPr>
          <p:grpSp>
            <p:nvGrpSpPr>
              <p:cNvPr id="148" name="Group 7"/>
              <p:cNvGrpSpPr>
                <a:grpSpLocks/>
              </p:cNvGrpSpPr>
              <p:nvPr/>
            </p:nvGrpSpPr>
            <p:grpSpPr bwMode="auto">
              <a:xfrm>
                <a:off x="951" y="1913"/>
                <a:ext cx="659" cy="283"/>
                <a:chOff x="951" y="1913"/>
                <a:chExt cx="659" cy="290"/>
              </a:xfrm>
            </p:grpSpPr>
            <p:grpSp>
              <p:nvGrpSpPr>
                <p:cNvPr id="182" name="Group 8"/>
                <p:cNvGrpSpPr>
                  <a:grpSpLocks/>
                </p:cNvGrpSpPr>
                <p:nvPr/>
              </p:nvGrpSpPr>
              <p:grpSpPr bwMode="auto">
                <a:xfrm>
                  <a:off x="1267" y="1913"/>
                  <a:ext cx="343" cy="290"/>
                  <a:chOff x="1267" y="1913"/>
                  <a:chExt cx="343" cy="290"/>
                </a:xfrm>
              </p:grpSpPr>
              <p:sp>
                <p:nvSpPr>
                  <p:cNvPr id="186" name="Arc 9"/>
                  <p:cNvSpPr>
                    <a:spLocks/>
                  </p:cNvSpPr>
                  <p:nvPr/>
                </p:nvSpPr>
                <p:spPr bwMode="auto">
                  <a:xfrm rot="10800000">
                    <a:off x="1268" y="2058"/>
                    <a:ext cx="342" cy="145"/>
                  </a:xfrm>
                  <a:custGeom>
                    <a:avLst/>
                    <a:gdLst>
                      <a:gd name="T0" fmla="*/ 0 w 21599"/>
                      <a:gd name="T1" fmla="*/ 144 h 21600"/>
                      <a:gd name="T2" fmla="*/ 341 w 21599"/>
                      <a:gd name="T3" fmla="*/ 0 h 21600"/>
                      <a:gd name="T4" fmla="*/ 342 w 21599"/>
                      <a:gd name="T5" fmla="*/ 145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50"/>
                        </a:moveTo>
                        <a:cubicBezTo>
                          <a:pt x="81" y="9604"/>
                          <a:pt x="9689" y="34"/>
                          <a:pt x="21536" y="0"/>
                        </a:cubicBezTo>
                      </a:path>
                      <a:path w="21599" h="21600" stroke="0" extrusionOk="0">
                        <a:moveTo>
                          <a:pt x="-1" y="21450"/>
                        </a:moveTo>
                        <a:cubicBezTo>
                          <a:pt x="81" y="9604"/>
                          <a:pt x="9689" y="34"/>
                          <a:pt x="21536" y="0"/>
                        </a:cubicBezTo>
                        <a:lnTo>
                          <a:pt x="21599" y="2160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7" name="Arc 10"/>
                  <p:cNvSpPr>
                    <a:spLocks/>
                  </p:cNvSpPr>
                  <p:nvPr/>
                </p:nvSpPr>
                <p:spPr bwMode="auto">
                  <a:xfrm>
                    <a:off x="1267" y="1913"/>
                    <a:ext cx="343" cy="145"/>
                  </a:xfrm>
                  <a:custGeom>
                    <a:avLst/>
                    <a:gdLst>
                      <a:gd name="T0" fmla="*/ 0 w 21663"/>
                      <a:gd name="T1" fmla="*/ 0 h 21600"/>
                      <a:gd name="T2" fmla="*/ 343 w 21663"/>
                      <a:gd name="T3" fmla="*/ 145 h 21600"/>
                      <a:gd name="T4" fmla="*/ 1 w 21663"/>
                      <a:gd name="T5" fmla="*/ 145 h 21600"/>
                      <a:gd name="T6" fmla="*/ 0 60000 65536"/>
                      <a:gd name="T7" fmla="*/ 0 60000 65536"/>
                      <a:gd name="T8" fmla="*/ 0 60000 65536"/>
                      <a:gd name="T9" fmla="*/ 0 w 21663"/>
                      <a:gd name="T10" fmla="*/ 0 h 21600"/>
                      <a:gd name="T11" fmla="*/ 21663 w 21663"/>
                      <a:gd name="T12" fmla="*/ 21600 h 21600"/>
                    </a:gdLst>
                    <a:ahLst/>
                    <a:cxnLst>
                      <a:cxn ang="T6">
                        <a:pos x="T0" y="T1"/>
                      </a:cxn>
                      <a:cxn ang="T7">
                        <a:pos x="T2" y="T3"/>
                      </a:cxn>
                      <a:cxn ang="T8">
                        <a:pos x="T4" y="T5"/>
                      </a:cxn>
                    </a:cxnLst>
                    <a:rect l="T9" t="T10" r="T11" b="T12"/>
                    <a:pathLst>
                      <a:path w="21663" h="21600" fill="none" extrusionOk="0">
                        <a:moveTo>
                          <a:pt x="0" y="0"/>
                        </a:moveTo>
                        <a:cubicBezTo>
                          <a:pt x="21" y="0"/>
                          <a:pt x="42" y="-1"/>
                          <a:pt x="63" y="0"/>
                        </a:cubicBezTo>
                        <a:cubicBezTo>
                          <a:pt x="11992" y="0"/>
                          <a:pt x="21663" y="9670"/>
                          <a:pt x="21663" y="21600"/>
                        </a:cubicBezTo>
                      </a:path>
                      <a:path w="21663" h="21600" stroke="0" extrusionOk="0">
                        <a:moveTo>
                          <a:pt x="0" y="0"/>
                        </a:moveTo>
                        <a:cubicBezTo>
                          <a:pt x="21" y="0"/>
                          <a:pt x="42" y="-1"/>
                          <a:pt x="63" y="0"/>
                        </a:cubicBezTo>
                        <a:cubicBezTo>
                          <a:pt x="11992" y="0"/>
                          <a:pt x="21663" y="9670"/>
                          <a:pt x="21663" y="21600"/>
                        </a:cubicBezTo>
                        <a:lnTo>
                          <a:pt x="63" y="2160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83" name="Group 11"/>
                <p:cNvGrpSpPr>
                  <a:grpSpLocks/>
                </p:cNvGrpSpPr>
                <p:nvPr/>
              </p:nvGrpSpPr>
              <p:grpSpPr bwMode="auto">
                <a:xfrm>
                  <a:off x="951" y="2018"/>
                  <a:ext cx="343" cy="185"/>
                  <a:chOff x="951" y="2018"/>
                  <a:chExt cx="343" cy="185"/>
                </a:xfrm>
              </p:grpSpPr>
              <p:sp>
                <p:nvSpPr>
                  <p:cNvPr id="184" name="Arc 12"/>
                  <p:cNvSpPr>
                    <a:spLocks/>
                  </p:cNvSpPr>
                  <p:nvPr/>
                </p:nvSpPr>
                <p:spPr bwMode="auto">
                  <a:xfrm rot="10800000">
                    <a:off x="951" y="2110"/>
                    <a:ext cx="342" cy="93"/>
                  </a:xfrm>
                  <a:custGeom>
                    <a:avLst/>
                    <a:gdLst>
                      <a:gd name="T0" fmla="*/ 0 w 21599"/>
                      <a:gd name="T1" fmla="*/ 0 h 21600"/>
                      <a:gd name="T2" fmla="*/ 342 w 21599"/>
                      <a:gd name="T3" fmla="*/ 92 h 21600"/>
                      <a:gd name="T4" fmla="*/ 0 w 21599"/>
                      <a:gd name="T5" fmla="*/ 93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838" y="0"/>
                          <a:pt x="21471" y="9529"/>
                          <a:pt x="21598" y="21367"/>
                        </a:cubicBezTo>
                      </a:path>
                      <a:path w="21599" h="21600" stroke="0" extrusionOk="0">
                        <a:moveTo>
                          <a:pt x="-1" y="0"/>
                        </a:moveTo>
                        <a:cubicBezTo>
                          <a:pt x="11838" y="0"/>
                          <a:pt x="21471" y="9529"/>
                          <a:pt x="21598" y="21367"/>
                        </a:cubicBezTo>
                        <a:lnTo>
                          <a:pt x="0" y="2160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5" name="Arc 13"/>
                  <p:cNvSpPr>
                    <a:spLocks/>
                  </p:cNvSpPr>
                  <p:nvPr/>
                </p:nvSpPr>
                <p:spPr bwMode="auto">
                  <a:xfrm>
                    <a:off x="952" y="2018"/>
                    <a:ext cx="342" cy="93"/>
                  </a:xfrm>
                  <a:custGeom>
                    <a:avLst/>
                    <a:gdLst>
                      <a:gd name="T0" fmla="*/ 0 w 21599"/>
                      <a:gd name="T1" fmla="*/ 92 h 21600"/>
                      <a:gd name="T2" fmla="*/ 341 w 21599"/>
                      <a:gd name="T3" fmla="*/ 0 h 21600"/>
                      <a:gd name="T4" fmla="*/ 342 w 21599"/>
                      <a:gd name="T5" fmla="*/ 93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0" y="21367"/>
                        </a:moveTo>
                        <a:cubicBezTo>
                          <a:pt x="127" y="9553"/>
                          <a:pt x="9722" y="34"/>
                          <a:pt x="21536" y="0"/>
                        </a:cubicBezTo>
                      </a:path>
                      <a:path w="21599" h="21600" stroke="0" extrusionOk="0">
                        <a:moveTo>
                          <a:pt x="0" y="21367"/>
                        </a:moveTo>
                        <a:cubicBezTo>
                          <a:pt x="127" y="9553"/>
                          <a:pt x="9722" y="34"/>
                          <a:pt x="21536" y="0"/>
                        </a:cubicBezTo>
                        <a:lnTo>
                          <a:pt x="21599" y="2160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49" name="Group 14"/>
              <p:cNvGrpSpPr>
                <a:grpSpLocks/>
              </p:cNvGrpSpPr>
              <p:nvPr/>
            </p:nvGrpSpPr>
            <p:grpSpPr bwMode="auto">
              <a:xfrm>
                <a:off x="951" y="2018"/>
                <a:ext cx="659" cy="283"/>
                <a:chOff x="951" y="2018"/>
                <a:chExt cx="659" cy="290"/>
              </a:xfrm>
            </p:grpSpPr>
            <p:grpSp>
              <p:nvGrpSpPr>
                <p:cNvPr id="176" name="Group 15"/>
                <p:cNvGrpSpPr>
                  <a:grpSpLocks/>
                </p:cNvGrpSpPr>
                <p:nvPr/>
              </p:nvGrpSpPr>
              <p:grpSpPr bwMode="auto">
                <a:xfrm>
                  <a:off x="1267" y="2018"/>
                  <a:ext cx="343" cy="290"/>
                  <a:chOff x="1267" y="2018"/>
                  <a:chExt cx="343" cy="290"/>
                </a:xfrm>
              </p:grpSpPr>
              <p:sp>
                <p:nvSpPr>
                  <p:cNvPr id="180" name="Arc 16"/>
                  <p:cNvSpPr>
                    <a:spLocks/>
                  </p:cNvSpPr>
                  <p:nvPr/>
                </p:nvSpPr>
                <p:spPr bwMode="auto">
                  <a:xfrm rot="10800000">
                    <a:off x="1268" y="2163"/>
                    <a:ext cx="342" cy="145"/>
                  </a:xfrm>
                  <a:custGeom>
                    <a:avLst/>
                    <a:gdLst>
                      <a:gd name="T0" fmla="*/ 0 w 21600"/>
                      <a:gd name="T1" fmla="*/ 145 h 21600"/>
                      <a:gd name="T2" fmla="*/ 341 w 21600"/>
                      <a:gd name="T3" fmla="*/ 0 h 21600"/>
                      <a:gd name="T4" fmla="*/ 342 w 21600"/>
                      <a:gd name="T5" fmla="*/ 14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5"/>
                          <a:pt x="9632" y="34"/>
                          <a:pt x="21537" y="0"/>
                        </a:cubicBezTo>
                      </a:path>
                      <a:path w="21600" h="21600" stroke="0" extrusionOk="0">
                        <a:moveTo>
                          <a:pt x="0" y="21600"/>
                        </a:moveTo>
                        <a:cubicBezTo>
                          <a:pt x="0" y="9695"/>
                          <a:pt x="9632" y="34"/>
                          <a:pt x="21537" y="0"/>
                        </a:cubicBezTo>
                        <a:lnTo>
                          <a:pt x="21600" y="2160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81" name="Arc 17"/>
                  <p:cNvSpPr>
                    <a:spLocks/>
                  </p:cNvSpPr>
                  <p:nvPr/>
                </p:nvSpPr>
                <p:spPr bwMode="auto">
                  <a:xfrm>
                    <a:off x="1267" y="2018"/>
                    <a:ext cx="343" cy="145"/>
                  </a:xfrm>
                  <a:custGeom>
                    <a:avLst/>
                    <a:gdLst>
                      <a:gd name="T0" fmla="*/ 0 w 21663"/>
                      <a:gd name="T1" fmla="*/ 0 h 21600"/>
                      <a:gd name="T2" fmla="*/ 343 w 21663"/>
                      <a:gd name="T3" fmla="*/ 145 h 21600"/>
                      <a:gd name="T4" fmla="*/ 1 w 21663"/>
                      <a:gd name="T5" fmla="*/ 145 h 21600"/>
                      <a:gd name="T6" fmla="*/ 0 60000 65536"/>
                      <a:gd name="T7" fmla="*/ 0 60000 65536"/>
                      <a:gd name="T8" fmla="*/ 0 60000 65536"/>
                      <a:gd name="T9" fmla="*/ 0 w 21663"/>
                      <a:gd name="T10" fmla="*/ 0 h 21600"/>
                      <a:gd name="T11" fmla="*/ 21663 w 21663"/>
                      <a:gd name="T12" fmla="*/ 21600 h 21600"/>
                    </a:gdLst>
                    <a:ahLst/>
                    <a:cxnLst>
                      <a:cxn ang="T6">
                        <a:pos x="T0" y="T1"/>
                      </a:cxn>
                      <a:cxn ang="T7">
                        <a:pos x="T2" y="T3"/>
                      </a:cxn>
                      <a:cxn ang="T8">
                        <a:pos x="T4" y="T5"/>
                      </a:cxn>
                    </a:cxnLst>
                    <a:rect l="T9" t="T10" r="T11" b="T12"/>
                    <a:pathLst>
                      <a:path w="21663" h="21600" fill="none" extrusionOk="0">
                        <a:moveTo>
                          <a:pt x="0" y="0"/>
                        </a:moveTo>
                        <a:cubicBezTo>
                          <a:pt x="21" y="0"/>
                          <a:pt x="42" y="-1"/>
                          <a:pt x="63" y="0"/>
                        </a:cubicBezTo>
                        <a:cubicBezTo>
                          <a:pt x="11992" y="0"/>
                          <a:pt x="21663" y="9670"/>
                          <a:pt x="21663" y="21600"/>
                        </a:cubicBezTo>
                      </a:path>
                      <a:path w="21663" h="21600" stroke="0" extrusionOk="0">
                        <a:moveTo>
                          <a:pt x="0" y="0"/>
                        </a:moveTo>
                        <a:cubicBezTo>
                          <a:pt x="21" y="0"/>
                          <a:pt x="42" y="-1"/>
                          <a:pt x="63" y="0"/>
                        </a:cubicBezTo>
                        <a:cubicBezTo>
                          <a:pt x="11992" y="0"/>
                          <a:pt x="21663" y="9670"/>
                          <a:pt x="21663" y="21600"/>
                        </a:cubicBezTo>
                        <a:lnTo>
                          <a:pt x="63" y="2160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77" name="Group 18"/>
                <p:cNvGrpSpPr>
                  <a:grpSpLocks/>
                </p:cNvGrpSpPr>
                <p:nvPr/>
              </p:nvGrpSpPr>
              <p:grpSpPr bwMode="auto">
                <a:xfrm>
                  <a:off x="951" y="2124"/>
                  <a:ext cx="343" cy="184"/>
                  <a:chOff x="951" y="2124"/>
                  <a:chExt cx="343" cy="184"/>
                </a:xfrm>
              </p:grpSpPr>
              <p:sp>
                <p:nvSpPr>
                  <p:cNvPr id="178" name="Arc 19"/>
                  <p:cNvSpPr>
                    <a:spLocks/>
                  </p:cNvSpPr>
                  <p:nvPr/>
                </p:nvSpPr>
                <p:spPr bwMode="auto">
                  <a:xfrm rot="10800000">
                    <a:off x="951" y="2216"/>
                    <a:ext cx="342" cy="92"/>
                  </a:xfrm>
                  <a:custGeom>
                    <a:avLst/>
                    <a:gdLst>
                      <a:gd name="T0" fmla="*/ 0 w 21600"/>
                      <a:gd name="T1" fmla="*/ 0 h 21600"/>
                      <a:gd name="T2" fmla="*/ 342 w 21600"/>
                      <a:gd name="T3" fmla="*/ 92 h 21600"/>
                      <a:gd name="T4" fmla="*/ 0 w 21600"/>
                      <a:gd name="T5" fmla="*/ 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9" name="Arc 20"/>
                  <p:cNvSpPr>
                    <a:spLocks/>
                  </p:cNvSpPr>
                  <p:nvPr/>
                </p:nvSpPr>
                <p:spPr bwMode="auto">
                  <a:xfrm>
                    <a:off x="952" y="2124"/>
                    <a:ext cx="342" cy="92"/>
                  </a:xfrm>
                  <a:custGeom>
                    <a:avLst/>
                    <a:gdLst>
                      <a:gd name="T0" fmla="*/ 0 w 21600"/>
                      <a:gd name="T1" fmla="*/ 92 h 21600"/>
                      <a:gd name="T2" fmla="*/ 341 w 21600"/>
                      <a:gd name="T3" fmla="*/ 0 h 21600"/>
                      <a:gd name="T4" fmla="*/ 342 w 21600"/>
                      <a:gd name="T5" fmla="*/ 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5"/>
                          <a:pt x="9632" y="34"/>
                          <a:pt x="21537" y="0"/>
                        </a:cubicBezTo>
                      </a:path>
                      <a:path w="21600" h="21600" stroke="0" extrusionOk="0">
                        <a:moveTo>
                          <a:pt x="0" y="21600"/>
                        </a:moveTo>
                        <a:cubicBezTo>
                          <a:pt x="0" y="9695"/>
                          <a:pt x="9632" y="34"/>
                          <a:pt x="21537" y="0"/>
                        </a:cubicBezTo>
                        <a:lnTo>
                          <a:pt x="21600" y="2160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50" name="Group 21"/>
              <p:cNvGrpSpPr>
                <a:grpSpLocks/>
              </p:cNvGrpSpPr>
              <p:nvPr/>
            </p:nvGrpSpPr>
            <p:grpSpPr bwMode="auto">
              <a:xfrm>
                <a:off x="951" y="2124"/>
                <a:ext cx="659" cy="282"/>
                <a:chOff x="951" y="2124"/>
                <a:chExt cx="659" cy="289"/>
              </a:xfrm>
            </p:grpSpPr>
            <p:grpSp>
              <p:nvGrpSpPr>
                <p:cNvPr id="170" name="Group 22"/>
                <p:cNvGrpSpPr>
                  <a:grpSpLocks/>
                </p:cNvGrpSpPr>
                <p:nvPr/>
              </p:nvGrpSpPr>
              <p:grpSpPr bwMode="auto">
                <a:xfrm>
                  <a:off x="1267" y="2124"/>
                  <a:ext cx="343" cy="289"/>
                  <a:chOff x="1267" y="2124"/>
                  <a:chExt cx="343" cy="289"/>
                </a:xfrm>
              </p:grpSpPr>
              <p:sp>
                <p:nvSpPr>
                  <p:cNvPr id="174" name="Arc 23"/>
                  <p:cNvSpPr>
                    <a:spLocks/>
                  </p:cNvSpPr>
                  <p:nvPr/>
                </p:nvSpPr>
                <p:spPr bwMode="auto">
                  <a:xfrm rot="10800000">
                    <a:off x="1268" y="2268"/>
                    <a:ext cx="342" cy="145"/>
                  </a:xfrm>
                  <a:custGeom>
                    <a:avLst/>
                    <a:gdLst>
                      <a:gd name="T0" fmla="*/ 0 w 21600"/>
                      <a:gd name="T1" fmla="*/ 145 h 21600"/>
                      <a:gd name="T2" fmla="*/ 341 w 21600"/>
                      <a:gd name="T3" fmla="*/ 0 h 21600"/>
                      <a:gd name="T4" fmla="*/ 342 w 21600"/>
                      <a:gd name="T5" fmla="*/ 14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5"/>
                          <a:pt x="9632" y="34"/>
                          <a:pt x="21537" y="0"/>
                        </a:cubicBezTo>
                      </a:path>
                      <a:path w="21600" h="21600" stroke="0" extrusionOk="0">
                        <a:moveTo>
                          <a:pt x="0" y="21600"/>
                        </a:moveTo>
                        <a:cubicBezTo>
                          <a:pt x="0" y="9695"/>
                          <a:pt x="9632" y="34"/>
                          <a:pt x="21537" y="0"/>
                        </a:cubicBezTo>
                        <a:lnTo>
                          <a:pt x="21600" y="2160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5" name="Arc 24"/>
                  <p:cNvSpPr>
                    <a:spLocks/>
                  </p:cNvSpPr>
                  <p:nvPr/>
                </p:nvSpPr>
                <p:spPr bwMode="auto">
                  <a:xfrm>
                    <a:off x="1267" y="2124"/>
                    <a:ext cx="343" cy="145"/>
                  </a:xfrm>
                  <a:custGeom>
                    <a:avLst/>
                    <a:gdLst>
                      <a:gd name="T0" fmla="*/ 0 w 21662"/>
                      <a:gd name="T1" fmla="*/ 0 h 21600"/>
                      <a:gd name="T2" fmla="*/ 343 w 21662"/>
                      <a:gd name="T3" fmla="*/ 144 h 21600"/>
                      <a:gd name="T4" fmla="*/ 1 w 21662"/>
                      <a:gd name="T5" fmla="*/ 145 h 21600"/>
                      <a:gd name="T6" fmla="*/ 0 60000 65536"/>
                      <a:gd name="T7" fmla="*/ 0 60000 65536"/>
                      <a:gd name="T8" fmla="*/ 0 60000 65536"/>
                      <a:gd name="T9" fmla="*/ 0 w 21662"/>
                      <a:gd name="T10" fmla="*/ 0 h 21600"/>
                      <a:gd name="T11" fmla="*/ 21662 w 21662"/>
                      <a:gd name="T12" fmla="*/ 21600 h 21600"/>
                    </a:gdLst>
                    <a:ahLst/>
                    <a:cxnLst>
                      <a:cxn ang="T6">
                        <a:pos x="T0" y="T1"/>
                      </a:cxn>
                      <a:cxn ang="T7">
                        <a:pos x="T2" y="T3"/>
                      </a:cxn>
                      <a:cxn ang="T8">
                        <a:pos x="T4" y="T5"/>
                      </a:cxn>
                    </a:cxnLst>
                    <a:rect l="T9" t="T10" r="T11" b="T12"/>
                    <a:pathLst>
                      <a:path w="21662" h="21600" fill="none" extrusionOk="0">
                        <a:moveTo>
                          <a:pt x="0" y="0"/>
                        </a:moveTo>
                        <a:cubicBezTo>
                          <a:pt x="21" y="0"/>
                          <a:pt x="42" y="-1"/>
                          <a:pt x="63" y="0"/>
                        </a:cubicBezTo>
                        <a:cubicBezTo>
                          <a:pt x="11934" y="0"/>
                          <a:pt x="21580" y="9580"/>
                          <a:pt x="21662" y="21450"/>
                        </a:cubicBezTo>
                      </a:path>
                      <a:path w="21662" h="21600" stroke="0" extrusionOk="0">
                        <a:moveTo>
                          <a:pt x="0" y="0"/>
                        </a:moveTo>
                        <a:cubicBezTo>
                          <a:pt x="21" y="0"/>
                          <a:pt x="42" y="-1"/>
                          <a:pt x="63" y="0"/>
                        </a:cubicBezTo>
                        <a:cubicBezTo>
                          <a:pt x="11934" y="0"/>
                          <a:pt x="21580" y="9580"/>
                          <a:pt x="21662" y="21450"/>
                        </a:cubicBezTo>
                        <a:lnTo>
                          <a:pt x="63" y="2160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71" name="Group 25"/>
                <p:cNvGrpSpPr>
                  <a:grpSpLocks/>
                </p:cNvGrpSpPr>
                <p:nvPr/>
              </p:nvGrpSpPr>
              <p:grpSpPr bwMode="auto">
                <a:xfrm>
                  <a:off x="951" y="2229"/>
                  <a:ext cx="343" cy="184"/>
                  <a:chOff x="951" y="2229"/>
                  <a:chExt cx="343" cy="184"/>
                </a:xfrm>
              </p:grpSpPr>
              <p:sp>
                <p:nvSpPr>
                  <p:cNvPr id="172" name="Arc 26"/>
                  <p:cNvSpPr>
                    <a:spLocks/>
                  </p:cNvSpPr>
                  <p:nvPr/>
                </p:nvSpPr>
                <p:spPr bwMode="auto">
                  <a:xfrm rot="10800000">
                    <a:off x="951" y="2321"/>
                    <a:ext cx="342" cy="92"/>
                  </a:xfrm>
                  <a:custGeom>
                    <a:avLst/>
                    <a:gdLst>
                      <a:gd name="T0" fmla="*/ 0 w 21600"/>
                      <a:gd name="T1" fmla="*/ 0 h 21600"/>
                      <a:gd name="T2" fmla="*/ 342 w 21600"/>
                      <a:gd name="T3" fmla="*/ 92 h 21600"/>
                      <a:gd name="T4" fmla="*/ 0 w 21600"/>
                      <a:gd name="T5" fmla="*/ 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73" name="Arc 27"/>
                  <p:cNvSpPr>
                    <a:spLocks/>
                  </p:cNvSpPr>
                  <p:nvPr/>
                </p:nvSpPr>
                <p:spPr bwMode="auto">
                  <a:xfrm>
                    <a:off x="952" y="2229"/>
                    <a:ext cx="342" cy="92"/>
                  </a:xfrm>
                  <a:custGeom>
                    <a:avLst/>
                    <a:gdLst>
                      <a:gd name="T0" fmla="*/ 0 w 21600"/>
                      <a:gd name="T1" fmla="*/ 92 h 21600"/>
                      <a:gd name="T2" fmla="*/ 341 w 21600"/>
                      <a:gd name="T3" fmla="*/ 0 h 21600"/>
                      <a:gd name="T4" fmla="*/ 342 w 21600"/>
                      <a:gd name="T5" fmla="*/ 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5"/>
                          <a:pt x="9632" y="34"/>
                          <a:pt x="21537" y="0"/>
                        </a:cubicBezTo>
                      </a:path>
                      <a:path w="21600" h="21600" stroke="0" extrusionOk="0">
                        <a:moveTo>
                          <a:pt x="0" y="21600"/>
                        </a:moveTo>
                        <a:cubicBezTo>
                          <a:pt x="0" y="9695"/>
                          <a:pt x="9632" y="34"/>
                          <a:pt x="21537" y="0"/>
                        </a:cubicBezTo>
                        <a:lnTo>
                          <a:pt x="21600" y="2160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51" name="Group 28"/>
              <p:cNvGrpSpPr>
                <a:grpSpLocks/>
              </p:cNvGrpSpPr>
              <p:nvPr/>
            </p:nvGrpSpPr>
            <p:grpSpPr bwMode="auto">
              <a:xfrm>
                <a:off x="951" y="2334"/>
                <a:ext cx="659" cy="283"/>
                <a:chOff x="951" y="2334"/>
                <a:chExt cx="659" cy="290"/>
              </a:xfrm>
            </p:grpSpPr>
            <p:grpSp>
              <p:nvGrpSpPr>
                <p:cNvPr id="164" name="Group 29"/>
                <p:cNvGrpSpPr>
                  <a:grpSpLocks/>
                </p:cNvGrpSpPr>
                <p:nvPr/>
              </p:nvGrpSpPr>
              <p:grpSpPr bwMode="auto">
                <a:xfrm>
                  <a:off x="1267" y="2334"/>
                  <a:ext cx="343" cy="290"/>
                  <a:chOff x="1267" y="2334"/>
                  <a:chExt cx="343" cy="290"/>
                </a:xfrm>
              </p:grpSpPr>
              <p:sp>
                <p:nvSpPr>
                  <p:cNvPr id="168" name="Arc 30"/>
                  <p:cNvSpPr>
                    <a:spLocks/>
                  </p:cNvSpPr>
                  <p:nvPr/>
                </p:nvSpPr>
                <p:spPr bwMode="auto">
                  <a:xfrm rot="10800000">
                    <a:off x="1268" y="2479"/>
                    <a:ext cx="342" cy="145"/>
                  </a:xfrm>
                  <a:custGeom>
                    <a:avLst/>
                    <a:gdLst>
                      <a:gd name="T0" fmla="*/ 0 w 21599"/>
                      <a:gd name="T1" fmla="*/ 144 h 21600"/>
                      <a:gd name="T2" fmla="*/ 341 w 21599"/>
                      <a:gd name="T3" fmla="*/ 0 h 21600"/>
                      <a:gd name="T4" fmla="*/ 342 w 21599"/>
                      <a:gd name="T5" fmla="*/ 145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50"/>
                        </a:moveTo>
                        <a:cubicBezTo>
                          <a:pt x="81" y="9604"/>
                          <a:pt x="9689" y="34"/>
                          <a:pt x="21536" y="0"/>
                        </a:cubicBezTo>
                      </a:path>
                      <a:path w="21599" h="21600" stroke="0" extrusionOk="0">
                        <a:moveTo>
                          <a:pt x="-1" y="21450"/>
                        </a:moveTo>
                        <a:cubicBezTo>
                          <a:pt x="81" y="9604"/>
                          <a:pt x="9689" y="34"/>
                          <a:pt x="21536" y="0"/>
                        </a:cubicBezTo>
                        <a:lnTo>
                          <a:pt x="21599" y="2160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9" name="Arc 31"/>
                  <p:cNvSpPr>
                    <a:spLocks/>
                  </p:cNvSpPr>
                  <p:nvPr/>
                </p:nvSpPr>
                <p:spPr bwMode="auto">
                  <a:xfrm>
                    <a:off x="1267" y="2334"/>
                    <a:ext cx="343" cy="145"/>
                  </a:xfrm>
                  <a:custGeom>
                    <a:avLst/>
                    <a:gdLst>
                      <a:gd name="T0" fmla="*/ 0 w 21663"/>
                      <a:gd name="T1" fmla="*/ 0 h 21600"/>
                      <a:gd name="T2" fmla="*/ 343 w 21663"/>
                      <a:gd name="T3" fmla="*/ 145 h 21600"/>
                      <a:gd name="T4" fmla="*/ 1 w 21663"/>
                      <a:gd name="T5" fmla="*/ 145 h 21600"/>
                      <a:gd name="T6" fmla="*/ 0 60000 65536"/>
                      <a:gd name="T7" fmla="*/ 0 60000 65536"/>
                      <a:gd name="T8" fmla="*/ 0 60000 65536"/>
                      <a:gd name="T9" fmla="*/ 0 w 21663"/>
                      <a:gd name="T10" fmla="*/ 0 h 21600"/>
                      <a:gd name="T11" fmla="*/ 21663 w 21663"/>
                      <a:gd name="T12" fmla="*/ 21600 h 21600"/>
                    </a:gdLst>
                    <a:ahLst/>
                    <a:cxnLst>
                      <a:cxn ang="T6">
                        <a:pos x="T0" y="T1"/>
                      </a:cxn>
                      <a:cxn ang="T7">
                        <a:pos x="T2" y="T3"/>
                      </a:cxn>
                      <a:cxn ang="T8">
                        <a:pos x="T4" y="T5"/>
                      </a:cxn>
                    </a:cxnLst>
                    <a:rect l="T9" t="T10" r="T11" b="T12"/>
                    <a:pathLst>
                      <a:path w="21663" h="21600" fill="none" extrusionOk="0">
                        <a:moveTo>
                          <a:pt x="0" y="0"/>
                        </a:moveTo>
                        <a:cubicBezTo>
                          <a:pt x="21" y="0"/>
                          <a:pt x="42" y="-1"/>
                          <a:pt x="63" y="0"/>
                        </a:cubicBezTo>
                        <a:cubicBezTo>
                          <a:pt x="11992" y="0"/>
                          <a:pt x="21663" y="9670"/>
                          <a:pt x="21663" y="21600"/>
                        </a:cubicBezTo>
                      </a:path>
                      <a:path w="21663" h="21600" stroke="0" extrusionOk="0">
                        <a:moveTo>
                          <a:pt x="0" y="0"/>
                        </a:moveTo>
                        <a:cubicBezTo>
                          <a:pt x="21" y="0"/>
                          <a:pt x="42" y="-1"/>
                          <a:pt x="63" y="0"/>
                        </a:cubicBezTo>
                        <a:cubicBezTo>
                          <a:pt x="11992" y="0"/>
                          <a:pt x="21663" y="9670"/>
                          <a:pt x="21663" y="21600"/>
                        </a:cubicBezTo>
                        <a:lnTo>
                          <a:pt x="63" y="2160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65" name="Group 32"/>
                <p:cNvGrpSpPr>
                  <a:grpSpLocks/>
                </p:cNvGrpSpPr>
                <p:nvPr/>
              </p:nvGrpSpPr>
              <p:grpSpPr bwMode="auto">
                <a:xfrm>
                  <a:off x="951" y="2439"/>
                  <a:ext cx="343" cy="185"/>
                  <a:chOff x="951" y="2439"/>
                  <a:chExt cx="343" cy="185"/>
                </a:xfrm>
              </p:grpSpPr>
              <p:sp>
                <p:nvSpPr>
                  <p:cNvPr id="166" name="Arc 33"/>
                  <p:cNvSpPr>
                    <a:spLocks/>
                  </p:cNvSpPr>
                  <p:nvPr/>
                </p:nvSpPr>
                <p:spPr bwMode="auto">
                  <a:xfrm rot="10800000">
                    <a:off x="951" y="2532"/>
                    <a:ext cx="342" cy="92"/>
                  </a:xfrm>
                  <a:custGeom>
                    <a:avLst/>
                    <a:gdLst>
                      <a:gd name="T0" fmla="*/ 0 w 21600"/>
                      <a:gd name="T1" fmla="*/ 0 h 21600"/>
                      <a:gd name="T2" fmla="*/ 342 w 21600"/>
                      <a:gd name="T3" fmla="*/ 92 h 21600"/>
                      <a:gd name="T4" fmla="*/ 0 w 21600"/>
                      <a:gd name="T5" fmla="*/ 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7" name="Arc 34"/>
                  <p:cNvSpPr>
                    <a:spLocks/>
                  </p:cNvSpPr>
                  <p:nvPr/>
                </p:nvSpPr>
                <p:spPr bwMode="auto">
                  <a:xfrm>
                    <a:off x="952" y="2439"/>
                    <a:ext cx="342" cy="93"/>
                  </a:xfrm>
                  <a:custGeom>
                    <a:avLst/>
                    <a:gdLst>
                      <a:gd name="T0" fmla="*/ 0 w 21599"/>
                      <a:gd name="T1" fmla="*/ 92 h 21600"/>
                      <a:gd name="T2" fmla="*/ 341 w 21599"/>
                      <a:gd name="T3" fmla="*/ 0 h 21600"/>
                      <a:gd name="T4" fmla="*/ 342 w 21599"/>
                      <a:gd name="T5" fmla="*/ 93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0" y="21367"/>
                        </a:moveTo>
                        <a:cubicBezTo>
                          <a:pt x="127" y="9553"/>
                          <a:pt x="9722" y="34"/>
                          <a:pt x="21536" y="0"/>
                        </a:cubicBezTo>
                      </a:path>
                      <a:path w="21599" h="21600" stroke="0" extrusionOk="0">
                        <a:moveTo>
                          <a:pt x="0" y="21367"/>
                        </a:moveTo>
                        <a:cubicBezTo>
                          <a:pt x="127" y="9553"/>
                          <a:pt x="9722" y="34"/>
                          <a:pt x="21536" y="0"/>
                        </a:cubicBezTo>
                        <a:lnTo>
                          <a:pt x="21599" y="2160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52" name="Group 35"/>
              <p:cNvGrpSpPr>
                <a:grpSpLocks/>
              </p:cNvGrpSpPr>
              <p:nvPr/>
            </p:nvGrpSpPr>
            <p:grpSpPr bwMode="auto">
              <a:xfrm>
                <a:off x="951" y="2229"/>
                <a:ext cx="659" cy="283"/>
                <a:chOff x="951" y="2229"/>
                <a:chExt cx="659" cy="290"/>
              </a:xfrm>
            </p:grpSpPr>
            <p:grpSp>
              <p:nvGrpSpPr>
                <p:cNvPr id="158" name="Group 36"/>
                <p:cNvGrpSpPr>
                  <a:grpSpLocks/>
                </p:cNvGrpSpPr>
                <p:nvPr/>
              </p:nvGrpSpPr>
              <p:grpSpPr bwMode="auto">
                <a:xfrm>
                  <a:off x="1267" y="2229"/>
                  <a:ext cx="343" cy="290"/>
                  <a:chOff x="1267" y="2229"/>
                  <a:chExt cx="343" cy="290"/>
                </a:xfrm>
              </p:grpSpPr>
              <p:sp>
                <p:nvSpPr>
                  <p:cNvPr id="162" name="Arc 37"/>
                  <p:cNvSpPr>
                    <a:spLocks/>
                  </p:cNvSpPr>
                  <p:nvPr/>
                </p:nvSpPr>
                <p:spPr bwMode="auto">
                  <a:xfrm rot="10800000">
                    <a:off x="1268" y="2374"/>
                    <a:ext cx="342" cy="145"/>
                  </a:xfrm>
                  <a:custGeom>
                    <a:avLst/>
                    <a:gdLst>
                      <a:gd name="T0" fmla="*/ 0 w 21599"/>
                      <a:gd name="T1" fmla="*/ 144 h 21600"/>
                      <a:gd name="T2" fmla="*/ 341 w 21599"/>
                      <a:gd name="T3" fmla="*/ 0 h 21600"/>
                      <a:gd name="T4" fmla="*/ 342 w 21599"/>
                      <a:gd name="T5" fmla="*/ 145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21450"/>
                        </a:moveTo>
                        <a:cubicBezTo>
                          <a:pt x="81" y="9604"/>
                          <a:pt x="9689" y="34"/>
                          <a:pt x="21536" y="0"/>
                        </a:cubicBezTo>
                      </a:path>
                      <a:path w="21599" h="21600" stroke="0" extrusionOk="0">
                        <a:moveTo>
                          <a:pt x="-1" y="21450"/>
                        </a:moveTo>
                        <a:cubicBezTo>
                          <a:pt x="81" y="9604"/>
                          <a:pt x="9689" y="34"/>
                          <a:pt x="21536" y="0"/>
                        </a:cubicBezTo>
                        <a:lnTo>
                          <a:pt x="21599" y="2160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3" name="Arc 38"/>
                  <p:cNvSpPr>
                    <a:spLocks/>
                  </p:cNvSpPr>
                  <p:nvPr/>
                </p:nvSpPr>
                <p:spPr bwMode="auto">
                  <a:xfrm>
                    <a:off x="1267" y="2229"/>
                    <a:ext cx="343" cy="145"/>
                  </a:xfrm>
                  <a:custGeom>
                    <a:avLst/>
                    <a:gdLst>
                      <a:gd name="T0" fmla="*/ 0 w 21662"/>
                      <a:gd name="T1" fmla="*/ 0 h 21600"/>
                      <a:gd name="T2" fmla="*/ 343 w 21662"/>
                      <a:gd name="T3" fmla="*/ 144 h 21600"/>
                      <a:gd name="T4" fmla="*/ 1 w 21662"/>
                      <a:gd name="T5" fmla="*/ 145 h 21600"/>
                      <a:gd name="T6" fmla="*/ 0 60000 65536"/>
                      <a:gd name="T7" fmla="*/ 0 60000 65536"/>
                      <a:gd name="T8" fmla="*/ 0 60000 65536"/>
                      <a:gd name="T9" fmla="*/ 0 w 21662"/>
                      <a:gd name="T10" fmla="*/ 0 h 21600"/>
                      <a:gd name="T11" fmla="*/ 21662 w 21662"/>
                      <a:gd name="T12" fmla="*/ 21600 h 21600"/>
                    </a:gdLst>
                    <a:ahLst/>
                    <a:cxnLst>
                      <a:cxn ang="T6">
                        <a:pos x="T0" y="T1"/>
                      </a:cxn>
                      <a:cxn ang="T7">
                        <a:pos x="T2" y="T3"/>
                      </a:cxn>
                      <a:cxn ang="T8">
                        <a:pos x="T4" y="T5"/>
                      </a:cxn>
                    </a:cxnLst>
                    <a:rect l="T9" t="T10" r="T11" b="T12"/>
                    <a:pathLst>
                      <a:path w="21662" h="21600" fill="none" extrusionOk="0">
                        <a:moveTo>
                          <a:pt x="0" y="0"/>
                        </a:moveTo>
                        <a:cubicBezTo>
                          <a:pt x="21" y="0"/>
                          <a:pt x="42" y="-1"/>
                          <a:pt x="63" y="0"/>
                        </a:cubicBezTo>
                        <a:cubicBezTo>
                          <a:pt x="11934" y="0"/>
                          <a:pt x="21580" y="9580"/>
                          <a:pt x="21662" y="21450"/>
                        </a:cubicBezTo>
                      </a:path>
                      <a:path w="21662" h="21600" stroke="0" extrusionOk="0">
                        <a:moveTo>
                          <a:pt x="0" y="0"/>
                        </a:moveTo>
                        <a:cubicBezTo>
                          <a:pt x="21" y="0"/>
                          <a:pt x="42" y="-1"/>
                          <a:pt x="63" y="0"/>
                        </a:cubicBezTo>
                        <a:cubicBezTo>
                          <a:pt x="11934" y="0"/>
                          <a:pt x="21580" y="9580"/>
                          <a:pt x="21662" y="21450"/>
                        </a:cubicBezTo>
                        <a:lnTo>
                          <a:pt x="63" y="2160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nvGrpSpPr>
                <p:cNvPr id="159" name="Group 39"/>
                <p:cNvGrpSpPr>
                  <a:grpSpLocks/>
                </p:cNvGrpSpPr>
                <p:nvPr/>
              </p:nvGrpSpPr>
              <p:grpSpPr bwMode="auto">
                <a:xfrm>
                  <a:off x="951" y="2334"/>
                  <a:ext cx="343" cy="185"/>
                  <a:chOff x="951" y="2334"/>
                  <a:chExt cx="343" cy="185"/>
                </a:xfrm>
              </p:grpSpPr>
              <p:sp>
                <p:nvSpPr>
                  <p:cNvPr id="160" name="Arc 40"/>
                  <p:cNvSpPr>
                    <a:spLocks/>
                  </p:cNvSpPr>
                  <p:nvPr/>
                </p:nvSpPr>
                <p:spPr bwMode="auto">
                  <a:xfrm rot="10800000">
                    <a:off x="951" y="2426"/>
                    <a:ext cx="342" cy="93"/>
                  </a:xfrm>
                  <a:custGeom>
                    <a:avLst/>
                    <a:gdLst>
                      <a:gd name="T0" fmla="*/ 0 w 21599"/>
                      <a:gd name="T1" fmla="*/ 0 h 21600"/>
                      <a:gd name="T2" fmla="*/ 342 w 21599"/>
                      <a:gd name="T3" fmla="*/ 92 h 21600"/>
                      <a:gd name="T4" fmla="*/ 0 w 21599"/>
                      <a:gd name="T5" fmla="*/ 93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838" y="0"/>
                          <a:pt x="21471" y="9529"/>
                          <a:pt x="21598" y="21367"/>
                        </a:cubicBezTo>
                      </a:path>
                      <a:path w="21599" h="21600" stroke="0" extrusionOk="0">
                        <a:moveTo>
                          <a:pt x="-1" y="0"/>
                        </a:moveTo>
                        <a:cubicBezTo>
                          <a:pt x="11838" y="0"/>
                          <a:pt x="21471" y="9529"/>
                          <a:pt x="21598" y="21367"/>
                        </a:cubicBezTo>
                        <a:lnTo>
                          <a:pt x="0" y="2160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1" name="Arc 41"/>
                  <p:cNvSpPr>
                    <a:spLocks/>
                  </p:cNvSpPr>
                  <p:nvPr/>
                </p:nvSpPr>
                <p:spPr bwMode="auto">
                  <a:xfrm>
                    <a:off x="952" y="2334"/>
                    <a:ext cx="342" cy="92"/>
                  </a:xfrm>
                  <a:custGeom>
                    <a:avLst/>
                    <a:gdLst>
                      <a:gd name="T0" fmla="*/ 0 w 21600"/>
                      <a:gd name="T1" fmla="*/ 92 h 21600"/>
                      <a:gd name="T2" fmla="*/ 341 w 21600"/>
                      <a:gd name="T3" fmla="*/ 0 h 21600"/>
                      <a:gd name="T4" fmla="*/ 342 w 21600"/>
                      <a:gd name="T5" fmla="*/ 92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5"/>
                          <a:pt x="9632" y="34"/>
                          <a:pt x="21537" y="0"/>
                        </a:cubicBezTo>
                      </a:path>
                      <a:path w="21600" h="21600" stroke="0" extrusionOk="0">
                        <a:moveTo>
                          <a:pt x="0" y="21600"/>
                        </a:moveTo>
                        <a:cubicBezTo>
                          <a:pt x="0" y="9695"/>
                          <a:pt x="9632" y="34"/>
                          <a:pt x="21537" y="0"/>
                        </a:cubicBezTo>
                        <a:lnTo>
                          <a:pt x="21600" y="2160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grpSp>
          <p:grpSp>
            <p:nvGrpSpPr>
              <p:cNvPr id="153" name="Group 42"/>
              <p:cNvGrpSpPr>
                <a:grpSpLocks/>
              </p:cNvGrpSpPr>
              <p:nvPr/>
            </p:nvGrpSpPr>
            <p:grpSpPr bwMode="auto">
              <a:xfrm>
                <a:off x="1267" y="2439"/>
                <a:ext cx="343" cy="283"/>
                <a:chOff x="1267" y="2439"/>
                <a:chExt cx="343" cy="290"/>
              </a:xfrm>
            </p:grpSpPr>
            <p:sp>
              <p:nvSpPr>
                <p:cNvPr id="156" name="Arc 43"/>
                <p:cNvSpPr>
                  <a:spLocks/>
                </p:cNvSpPr>
                <p:nvPr/>
              </p:nvSpPr>
              <p:spPr bwMode="auto">
                <a:xfrm rot="10800000">
                  <a:off x="1268" y="2584"/>
                  <a:ext cx="342" cy="145"/>
                </a:xfrm>
                <a:custGeom>
                  <a:avLst/>
                  <a:gdLst>
                    <a:gd name="T0" fmla="*/ 0 w 21600"/>
                    <a:gd name="T1" fmla="*/ 145 h 21600"/>
                    <a:gd name="T2" fmla="*/ 341 w 21600"/>
                    <a:gd name="T3" fmla="*/ 0 h 21600"/>
                    <a:gd name="T4" fmla="*/ 342 w 21600"/>
                    <a:gd name="T5" fmla="*/ 145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95"/>
                        <a:pt x="9632" y="34"/>
                        <a:pt x="21537" y="0"/>
                      </a:cubicBezTo>
                    </a:path>
                    <a:path w="21600" h="21600" stroke="0" extrusionOk="0">
                      <a:moveTo>
                        <a:pt x="0" y="21600"/>
                      </a:moveTo>
                      <a:cubicBezTo>
                        <a:pt x="0" y="9695"/>
                        <a:pt x="9632" y="34"/>
                        <a:pt x="21537" y="0"/>
                      </a:cubicBezTo>
                      <a:lnTo>
                        <a:pt x="21600" y="2160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7" name="Arc 44"/>
                <p:cNvSpPr>
                  <a:spLocks/>
                </p:cNvSpPr>
                <p:nvPr/>
              </p:nvSpPr>
              <p:spPr bwMode="auto">
                <a:xfrm>
                  <a:off x="1267" y="2439"/>
                  <a:ext cx="343" cy="145"/>
                </a:xfrm>
                <a:custGeom>
                  <a:avLst/>
                  <a:gdLst>
                    <a:gd name="T0" fmla="*/ 0 w 21663"/>
                    <a:gd name="T1" fmla="*/ 0 h 21600"/>
                    <a:gd name="T2" fmla="*/ 343 w 21663"/>
                    <a:gd name="T3" fmla="*/ 145 h 21600"/>
                    <a:gd name="T4" fmla="*/ 1 w 21663"/>
                    <a:gd name="T5" fmla="*/ 145 h 21600"/>
                    <a:gd name="T6" fmla="*/ 0 60000 65536"/>
                    <a:gd name="T7" fmla="*/ 0 60000 65536"/>
                    <a:gd name="T8" fmla="*/ 0 60000 65536"/>
                    <a:gd name="T9" fmla="*/ 0 w 21663"/>
                    <a:gd name="T10" fmla="*/ 0 h 21600"/>
                    <a:gd name="T11" fmla="*/ 21663 w 21663"/>
                    <a:gd name="T12" fmla="*/ 21600 h 21600"/>
                  </a:gdLst>
                  <a:ahLst/>
                  <a:cxnLst>
                    <a:cxn ang="T6">
                      <a:pos x="T0" y="T1"/>
                    </a:cxn>
                    <a:cxn ang="T7">
                      <a:pos x="T2" y="T3"/>
                    </a:cxn>
                    <a:cxn ang="T8">
                      <a:pos x="T4" y="T5"/>
                    </a:cxn>
                  </a:cxnLst>
                  <a:rect l="T9" t="T10" r="T11" b="T12"/>
                  <a:pathLst>
                    <a:path w="21663" h="21600" fill="none" extrusionOk="0">
                      <a:moveTo>
                        <a:pt x="0" y="0"/>
                      </a:moveTo>
                      <a:cubicBezTo>
                        <a:pt x="21" y="0"/>
                        <a:pt x="42" y="-1"/>
                        <a:pt x="63" y="0"/>
                      </a:cubicBezTo>
                      <a:cubicBezTo>
                        <a:pt x="11992" y="0"/>
                        <a:pt x="21663" y="9670"/>
                        <a:pt x="21663" y="21600"/>
                      </a:cubicBezTo>
                    </a:path>
                    <a:path w="21663" h="21600" stroke="0" extrusionOk="0">
                      <a:moveTo>
                        <a:pt x="0" y="0"/>
                      </a:moveTo>
                      <a:cubicBezTo>
                        <a:pt x="21" y="0"/>
                        <a:pt x="42" y="-1"/>
                        <a:pt x="63" y="0"/>
                      </a:cubicBezTo>
                      <a:cubicBezTo>
                        <a:pt x="11992" y="0"/>
                        <a:pt x="21663" y="9670"/>
                        <a:pt x="21663" y="21600"/>
                      </a:cubicBezTo>
                      <a:lnTo>
                        <a:pt x="63" y="21600"/>
                      </a:lnTo>
                      <a:close/>
                    </a:path>
                  </a:pathLst>
                </a:custGeom>
                <a:noFill/>
                <a:ln w="25400" cap="rnd">
                  <a:solidFill>
                    <a:schemeClr val="tx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154" name="Line 45"/>
              <p:cNvSpPr>
                <a:spLocks noChangeShapeType="1"/>
              </p:cNvSpPr>
              <p:nvPr/>
            </p:nvSpPr>
            <p:spPr bwMode="auto">
              <a:xfrm flipH="1">
                <a:off x="540" y="1918"/>
                <a:ext cx="724" cy="1"/>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5" name="Line 46"/>
              <p:cNvSpPr>
                <a:spLocks noChangeShapeType="1"/>
              </p:cNvSpPr>
              <p:nvPr/>
            </p:nvSpPr>
            <p:spPr bwMode="auto">
              <a:xfrm flipH="1">
                <a:off x="555" y="2719"/>
                <a:ext cx="712" cy="1"/>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sp>
          <p:nvSpPr>
            <p:cNvPr id="101" name="Line 47"/>
            <p:cNvSpPr>
              <a:spLocks noChangeShapeType="1"/>
            </p:cNvSpPr>
            <p:nvPr/>
          </p:nvSpPr>
          <p:spPr bwMode="auto">
            <a:xfrm>
              <a:off x="1622" y="2152"/>
              <a:ext cx="2496" cy="0"/>
            </a:xfrm>
            <a:prstGeom prst="line">
              <a:avLst/>
            </a:prstGeom>
            <a:noFill/>
            <a:ln w="12700">
              <a:solidFill>
                <a:srgbClr val="0099FF"/>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 name="Line 48"/>
            <p:cNvSpPr>
              <a:spLocks noChangeShapeType="1"/>
            </p:cNvSpPr>
            <p:nvPr/>
          </p:nvSpPr>
          <p:spPr bwMode="auto">
            <a:xfrm>
              <a:off x="1622" y="2488"/>
              <a:ext cx="2880" cy="0"/>
            </a:xfrm>
            <a:prstGeom prst="line">
              <a:avLst/>
            </a:prstGeom>
            <a:noFill/>
            <a:ln w="12700">
              <a:solidFill>
                <a:srgbClr val="0099FF"/>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 name="Line 49"/>
            <p:cNvSpPr>
              <a:spLocks noChangeShapeType="1"/>
            </p:cNvSpPr>
            <p:nvPr/>
          </p:nvSpPr>
          <p:spPr bwMode="auto">
            <a:xfrm>
              <a:off x="806" y="2728"/>
              <a:ext cx="0"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4" name="Line 50"/>
            <p:cNvSpPr>
              <a:spLocks noChangeShapeType="1"/>
            </p:cNvSpPr>
            <p:nvPr/>
          </p:nvSpPr>
          <p:spPr bwMode="auto">
            <a:xfrm>
              <a:off x="710" y="1912"/>
              <a:ext cx="0" cy="816"/>
            </a:xfrm>
            <a:prstGeom prst="line">
              <a:avLst/>
            </a:prstGeom>
            <a:noFill/>
            <a:ln w="12700">
              <a:solidFill>
                <a:schemeClr val="tx1"/>
              </a:solidFill>
              <a:round/>
              <a:headEnd type="stealth" w="med" len="med"/>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5" name="Oval 51"/>
            <p:cNvSpPr>
              <a:spLocks noChangeArrowheads="1"/>
            </p:cNvSpPr>
            <p:nvPr/>
          </p:nvSpPr>
          <p:spPr bwMode="auto">
            <a:xfrm>
              <a:off x="570" y="2156"/>
              <a:ext cx="280" cy="280"/>
            </a:xfrm>
            <a:prstGeom prst="ellipse">
              <a:avLst/>
            </a:prstGeom>
            <a:solidFill>
              <a:schemeClr val="bg1"/>
            </a:solidFill>
            <a:ln w="12700">
              <a:solidFill>
                <a:schemeClr val="tx1"/>
              </a:solidFill>
              <a:round/>
              <a:headEnd/>
              <a:tailEnd/>
            </a:ln>
          </p:spPr>
          <p:txBody>
            <a:bodyPr wrap="none" anchor="ctr"/>
            <a:lstStyle/>
            <a:p>
              <a:endParaRPr lang="en-US">
                <a:latin typeface="Calibri" pitchFamily="34" charset="0"/>
              </a:endParaRPr>
            </a:p>
          </p:txBody>
        </p:sp>
        <p:sp>
          <p:nvSpPr>
            <p:cNvPr id="106" name="Rectangle 52"/>
            <p:cNvSpPr>
              <a:spLocks noChangeArrowheads="1"/>
            </p:cNvSpPr>
            <p:nvPr/>
          </p:nvSpPr>
          <p:spPr bwMode="auto">
            <a:xfrm>
              <a:off x="193" y="2138"/>
              <a:ext cx="479" cy="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lgn="ctr" defTabSz="762000" eaLnBrk="0" hangingPunct="0"/>
              <a:r>
                <a:rPr lang="en-GB" sz="700" b="1">
                  <a:latin typeface="Arial Narrow" pitchFamily="34" charset="0"/>
                </a:rPr>
                <a:t>filament</a:t>
              </a:r>
            </a:p>
            <a:p>
              <a:pPr algn="ctr" defTabSz="762000" eaLnBrk="0" hangingPunct="0"/>
              <a:r>
                <a:rPr lang="en-GB" sz="700" b="1">
                  <a:latin typeface="Arial Narrow" pitchFamily="34" charset="0"/>
                </a:rPr>
                <a:t>voltage</a:t>
              </a:r>
            </a:p>
          </p:txBody>
        </p:sp>
        <p:sp>
          <p:nvSpPr>
            <p:cNvPr id="107" name="Line 53"/>
            <p:cNvSpPr>
              <a:spLocks noChangeShapeType="1"/>
            </p:cNvSpPr>
            <p:nvPr/>
          </p:nvSpPr>
          <p:spPr bwMode="auto">
            <a:xfrm>
              <a:off x="5270" y="2776"/>
              <a:ext cx="0" cy="272"/>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8" name="Rectangle 54"/>
            <p:cNvSpPr>
              <a:spLocks noChangeArrowheads="1"/>
            </p:cNvSpPr>
            <p:nvPr/>
          </p:nvSpPr>
          <p:spPr bwMode="auto">
            <a:xfrm>
              <a:off x="444" y="3038"/>
              <a:ext cx="1054"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n-GB" sz="2400">
                  <a:latin typeface="Arial Narrow" pitchFamily="34" charset="0"/>
                </a:rPr>
                <a:t>HT (–ve)</a:t>
              </a:r>
            </a:p>
          </p:txBody>
        </p:sp>
        <p:sp>
          <p:nvSpPr>
            <p:cNvPr id="109" name="Rectangle 55"/>
            <p:cNvSpPr>
              <a:spLocks noChangeArrowheads="1"/>
            </p:cNvSpPr>
            <p:nvPr/>
          </p:nvSpPr>
          <p:spPr bwMode="auto">
            <a:xfrm>
              <a:off x="5108" y="3133"/>
              <a:ext cx="1060"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n-GB" sz="2400">
                  <a:latin typeface="Arial Narrow" pitchFamily="34" charset="0"/>
                </a:rPr>
                <a:t>HT (+ve)</a:t>
              </a:r>
            </a:p>
          </p:txBody>
        </p:sp>
        <p:sp>
          <p:nvSpPr>
            <p:cNvPr id="110" name="Rectangle 56"/>
            <p:cNvSpPr>
              <a:spLocks noChangeArrowheads="1"/>
            </p:cNvSpPr>
            <p:nvPr/>
          </p:nvSpPr>
          <p:spPr bwMode="auto">
            <a:xfrm>
              <a:off x="266" y="1182"/>
              <a:ext cx="1787" cy="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defTabSz="762000" eaLnBrk="0" hangingPunct="0"/>
              <a:r>
                <a:rPr lang="en-GB" sz="2000" i="1">
                  <a:latin typeface="Arial Narrow" pitchFamily="34" charset="0"/>
                </a:rPr>
                <a:t>cathode assembly</a:t>
              </a:r>
            </a:p>
          </p:txBody>
        </p:sp>
        <p:sp>
          <p:nvSpPr>
            <p:cNvPr id="111" name="Rectangle 57"/>
            <p:cNvSpPr>
              <a:spLocks noChangeArrowheads="1"/>
            </p:cNvSpPr>
            <p:nvPr/>
          </p:nvSpPr>
          <p:spPr bwMode="auto">
            <a:xfrm>
              <a:off x="4011" y="1182"/>
              <a:ext cx="183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n-GB" sz="2400" i="1">
                  <a:latin typeface="Arial Narrow" pitchFamily="34" charset="0"/>
                </a:rPr>
                <a:t>anode assembly</a:t>
              </a:r>
            </a:p>
          </p:txBody>
        </p:sp>
        <p:sp>
          <p:nvSpPr>
            <p:cNvPr id="112" name="Rectangle 58"/>
            <p:cNvSpPr>
              <a:spLocks noChangeArrowheads="1"/>
            </p:cNvSpPr>
            <p:nvPr/>
          </p:nvSpPr>
          <p:spPr bwMode="auto">
            <a:xfrm>
              <a:off x="1141" y="1710"/>
              <a:ext cx="768" cy="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n-GB" sz="1200" b="1">
                  <a:latin typeface="Arial Narrow" pitchFamily="34" charset="0"/>
                </a:rPr>
                <a:t>(filament)</a:t>
              </a:r>
            </a:p>
          </p:txBody>
        </p:sp>
        <p:sp>
          <p:nvSpPr>
            <p:cNvPr id="113" name="Rectangle 59"/>
            <p:cNvSpPr>
              <a:spLocks noChangeArrowheads="1"/>
            </p:cNvSpPr>
            <p:nvPr/>
          </p:nvSpPr>
          <p:spPr bwMode="auto">
            <a:xfrm>
              <a:off x="2869" y="1107"/>
              <a:ext cx="759"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n-GB" sz="1200">
                  <a:latin typeface="Arial Narrow" pitchFamily="34" charset="0"/>
                </a:rPr>
                <a:t>target layer</a:t>
              </a:r>
            </a:p>
            <a:p>
              <a:pPr defTabSz="762000" eaLnBrk="0" hangingPunct="0"/>
              <a:r>
                <a:rPr lang="en-GB" sz="1200">
                  <a:latin typeface="Arial Narrow" pitchFamily="34" charset="0"/>
                </a:rPr>
                <a:t>e.g. Mo, Rh</a:t>
              </a:r>
            </a:p>
          </p:txBody>
        </p:sp>
        <p:sp>
          <p:nvSpPr>
            <p:cNvPr id="114" name="Rectangle 60"/>
            <p:cNvSpPr>
              <a:spLocks noChangeArrowheads="1"/>
            </p:cNvSpPr>
            <p:nvPr/>
          </p:nvSpPr>
          <p:spPr bwMode="auto">
            <a:xfrm>
              <a:off x="2621" y="1911"/>
              <a:ext cx="378"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n-GB" sz="2400">
                  <a:latin typeface="Arial Narrow" pitchFamily="34" charset="0"/>
                </a:rPr>
                <a:t>e</a:t>
              </a:r>
              <a:r>
                <a:rPr lang="en-GB" sz="2400" baseline="30000">
                  <a:latin typeface="Arial Narrow" pitchFamily="34" charset="0"/>
                </a:rPr>
                <a:t>–</a:t>
              </a:r>
            </a:p>
          </p:txBody>
        </p:sp>
        <p:sp>
          <p:nvSpPr>
            <p:cNvPr id="115" name="Rectangle 61"/>
            <p:cNvSpPr>
              <a:spLocks noChangeArrowheads="1"/>
            </p:cNvSpPr>
            <p:nvPr/>
          </p:nvSpPr>
          <p:spPr bwMode="auto">
            <a:xfrm>
              <a:off x="2189" y="2478"/>
              <a:ext cx="378"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n-GB" sz="2400">
                  <a:latin typeface="Arial Narrow" pitchFamily="34" charset="0"/>
                </a:rPr>
                <a:t>e</a:t>
              </a:r>
              <a:r>
                <a:rPr lang="en-GB" sz="2400" baseline="30000">
                  <a:latin typeface="Arial Narrow" pitchFamily="34" charset="0"/>
                </a:rPr>
                <a:t>–</a:t>
              </a:r>
            </a:p>
          </p:txBody>
        </p:sp>
        <p:sp>
          <p:nvSpPr>
            <p:cNvPr id="116" name="Line 62"/>
            <p:cNvSpPr>
              <a:spLocks noChangeShapeType="1"/>
            </p:cNvSpPr>
            <p:nvPr/>
          </p:nvSpPr>
          <p:spPr bwMode="auto">
            <a:xfrm>
              <a:off x="3392" y="1498"/>
              <a:ext cx="694" cy="509"/>
            </a:xfrm>
            <a:prstGeom prst="line">
              <a:avLst/>
            </a:prstGeom>
            <a:noFill/>
            <a:ln w="12700">
              <a:solidFill>
                <a:schemeClr val="tx1"/>
              </a:solidFill>
              <a:round/>
              <a:headEnd type="oval" w="med" len="me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17" name="Line 63"/>
            <p:cNvSpPr>
              <a:spLocks noChangeShapeType="1"/>
            </p:cNvSpPr>
            <p:nvPr/>
          </p:nvSpPr>
          <p:spPr bwMode="auto">
            <a:xfrm>
              <a:off x="1910" y="2152"/>
              <a:ext cx="1392" cy="0"/>
            </a:xfrm>
            <a:prstGeom prst="line">
              <a:avLst/>
            </a:prstGeom>
            <a:noFill/>
            <a:ln w="12700">
              <a:solidFill>
                <a:srgbClr val="0099FF"/>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8" name="Line 64"/>
            <p:cNvSpPr>
              <a:spLocks noChangeShapeType="1"/>
            </p:cNvSpPr>
            <p:nvPr/>
          </p:nvSpPr>
          <p:spPr bwMode="auto">
            <a:xfrm>
              <a:off x="1766" y="2488"/>
              <a:ext cx="1056" cy="0"/>
            </a:xfrm>
            <a:prstGeom prst="line">
              <a:avLst/>
            </a:prstGeom>
            <a:noFill/>
            <a:ln w="12700">
              <a:solidFill>
                <a:srgbClr val="0099FF"/>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 name="Rectangle 65"/>
            <p:cNvSpPr>
              <a:spLocks noChangeArrowheads="1"/>
            </p:cNvSpPr>
            <p:nvPr/>
          </p:nvSpPr>
          <p:spPr bwMode="auto">
            <a:xfrm>
              <a:off x="3690" y="2940"/>
              <a:ext cx="1048" cy="64"/>
            </a:xfrm>
            <a:prstGeom prst="rect">
              <a:avLst/>
            </a:prstGeom>
            <a:solidFill>
              <a:srgbClr val="7FFF00"/>
            </a:solidFill>
            <a:ln w="12700">
              <a:solidFill>
                <a:schemeClr val="tx1"/>
              </a:solidFill>
              <a:miter lim="800000"/>
              <a:headEnd/>
              <a:tailEnd/>
            </a:ln>
          </p:spPr>
          <p:txBody>
            <a:bodyPr wrap="none" anchor="ctr"/>
            <a:lstStyle/>
            <a:p>
              <a:endParaRPr lang="en-US">
                <a:latin typeface="Calibri" pitchFamily="34" charset="0"/>
              </a:endParaRPr>
            </a:p>
          </p:txBody>
        </p:sp>
        <p:grpSp>
          <p:nvGrpSpPr>
            <p:cNvPr id="120" name="Group 66"/>
            <p:cNvGrpSpPr>
              <a:grpSpLocks/>
            </p:cNvGrpSpPr>
            <p:nvPr/>
          </p:nvGrpSpPr>
          <p:grpSpPr bwMode="auto">
            <a:xfrm>
              <a:off x="4148" y="2488"/>
              <a:ext cx="564" cy="1080"/>
              <a:chOff x="4148" y="2488"/>
              <a:chExt cx="564" cy="1080"/>
            </a:xfrm>
          </p:grpSpPr>
          <p:sp>
            <p:nvSpPr>
              <p:cNvPr id="143" name="Line 67"/>
              <p:cNvSpPr>
                <a:spLocks noChangeShapeType="1"/>
              </p:cNvSpPr>
              <p:nvPr/>
            </p:nvSpPr>
            <p:spPr bwMode="auto">
              <a:xfrm flipH="1">
                <a:off x="4298" y="2488"/>
                <a:ext cx="252" cy="1080"/>
              </a:xfrm>
              <a:prstGeom prst="line">
                <a:avLst/>
              </a:prstGeom>
              <a:noFill/>
              <a:ln w="12700">
                <a:solidFill>
                  <a:schemeClr val="tx1"/>
                </a:solidFill>
                <a:prstDash val="dash"/>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4" name="Line 68"/>
              <p:cNvSpPr>
                <a:spLocks noChangeShapeType="1"/>
              </p:cNvSpPr>
              <p:nvPr/>
            </p:nvSpPr>
            <p:spPr bwMode="auto">
              <a:xfrm>
                <a:off x="4550" y="2488"/>
                <a:ext cx="48" cy="681"/>
              </a:xfrm>
              <a:prstGeom prst="line">
                <a:avLst/>
              </a:prstGeom>
              <a:noFill/>
              <a:ln w="12700">
                <a:solidFill>
                  <a:schemeClr val="tx1"/>
                </a:solidFill>
                <a:prstDash val="dash"/>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5" name="Line 69"/>
              <p:cNvSpPr>
                <a:spLocks noChangeShapeType="1"/>
              </p:cNvSpPr>
              <p:nvPr/>
            </p:nvSpPr>
            <p:spPr bwMode="auto">
              <a:xfrm flipH="1">
                <a:off x="4256" y="2488"/>
                <a:ext cx="294" cy="616"/>
              </a:xfrm>
              <a:prstGeom prst="line">
                <a:avLst/>
              </a:prstGeom>
              <a:noFill/>
              <a:ln w="12700">
                <a:solidFill>
                  <a:schemeClr val="tx1"/>
                </a:solidFill>
                <a:prstDash val="dash"/>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6" name="Line 70"/>
              <p:cNvSpPr>
                <a:spLocks noChangeShapeType="1"/>
              </p:cNvSpPr>
              <p:nvPr/>
            </p:nvSpPr>
            <p:spPr bwMode="auto">
              <a:xfrm flipH="1">
                <a:off x="4148" y="2488"/>
                <a:ext cx="402" cy="268"/>
              </a:xfrm>
              <a:prstGeom prst="line">
                <a:avLst/>
              </a:prstGeom>
              <a:noFill/>
              <a:ln w="12700">
                <a:solidFill>
                  <a:schemeClr val="tx1"/>
                </a:solidFill>
                <a:prstDash val="dash"/>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7" name="Line 71"/>
              <p:cNvSpPr>
                <a:spLocks noChangeShapeType="1"/>
              </p:cNvSpPr>
              <p:nvPr/>
            </p:nvSpPr>
            <p:spPr bwMode="auto">
              <a:xfrm>
                <a:off x="4550" y="2488"/>
                <a:ext cx="162" cy="413"/>
              </a:xfrm>
              <a:prstGeom prst="line">
                <a:avLst/>
              </a:prstGeom>
              <a:noFill/>
              <a:ln w="12700">
                <a:solidFill>
                  <a:schemeClr val="tx1"/>
                </a:solidFill>
                <a:prstDash val="dash"/>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21" name="Group 72"/>
            <p:cNvGrpSpPr>
              <a:grpSpLocks/>
            </p:cNvGrpSpPr>
            <p:nvPr/>
          </p:nvGrpSpPr>
          <p:grpSpPr bwMode="auto">
            <a:xfrm>
              <a:off x="3812" y="2152"/>
              <a:ext cx="564" cy="1656"/>
              <a:chOff x="3812" y="2152"/>
              <a:chExt cx="564" cy="1656"/>
            </a:xfrm>
          </p:grpSpPr>
          <p:sp>
            <p:nvSpPr>
              <p:cNvPr id="138" name="Line 73"/>
              <p:cNvSpPr>
                <a:spLocks noChangeShapeType="1"/>
              </p:cNvSpPr>
              <p:nvPr/>
            </p:nvSpPr>
            <p:spPr bwMode="auto">
              <a:xfrm flipH="1">
                <a:off x="3962" y="2152"/>
                <a:ext cx="252" cy="1656"/>
              </a:xfrm>
              <a:prstGeom prst="line">
                <a:avLst/>
              </a:prstGeom>
              <a:noFill/>
              <a:ln w="12700">
                <a:solidFill>
                  <a:schemeClr val="tx1"/>
                </a:solidFill>
                <a:prstDash val="dash"/>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9" name="Line 74"/>
              <p:cNvSpPr>
                <a:spLocks noChangeShapeType="1"/>
              </p:cNvSpPr>
              <p:nvPr/>
            </p:nvSpPr>
            <p:spPr bwMode="auto">
              <a:xfrm>
                <a:off x="4214" y="2152"/>
                <a:ext cx="48" cy="1045"/>
              </a:xfrm>
              <a:prstGeom prst="line">
                <a:avLst/>
              </a:prstGeom>
              <a:noFill/>
              <a:ln w="12700">
                <a:solidFill>
                  <a:schemeClr val="tx1"/>
                </a:solidFill>
                <a:prstDash val="dash"/>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0" name="Line 75"/>
              <p:cNvSpPr>
                <a:spLocks noChangeShapeType="1"/>
              </p:cNvSpPr>
              <p:nvPr/>
            </p:nvSpPr>
            <p:spPr bwMode="auto">
              <a:xfrm flipH="1">
                <a:off x="3920" y="2152"/>
                <a:ext cx="294" cy="945"/>
              </a:xfrm>
              <a:prstGeom prst="line">
                <a:avLst/>
              </a:prstGeom>
              <a:noFill/>
              <a:ln w="12700">
                <a:solidFill>
                  <a:schemeClr val="tx1"/>
                </a:solidFill>
                <a:prstDash val="dash"/>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1" name="Line 76"/>
              <p:cNvSpPr>
                <a:spLocks noChangeShapeType="1"/>
              </p:cNvSpPr>
              <p:nvPr/>
            </p:nvSpPr>
            <p:spPr bwMode="auto">
              <a:xfrm flipH="1">
                <a:off x="3812" y="2152"/>
                <a:ext cx="402" cy="411"/>
              </a:xfrm>
              <a:prstGeom prst="line">
                <a:avLst/>
              </a:prstGeom>
              <a:noFill/>
              <a:ln w="12700">
                <a:solidFill>
                  <a:schemeClr val="tx1"/>
                </a:solidFill>
                <a:prstDash val="dash"/>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42" name="Line 77"/>
              <p:cNvSpPr>
                <a:spLocks noChangeShapeType="1"/>
              </p:cNvSpPr>
              <p:nvPr/>
            </p:nvSpPr>
            <p:spPr bwMode="auto">
              <a:xfrm>
                <a:off x="4214" y="2152"/>
                <a:ext cx="162" cy="634"/>
              </a:xfrm>
              <a:prstGeom prst="line">
                <a:avLst/>
              </a:prstGeom>
              <a:noFill/>
              <a:ln w="12700">
                <a:solidFill>
                  <a:schemeClr val="tx1"/>
                </a:solidFill>
                <a:prstDash val="dash"/>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22" name="Rectangle 78"/>
            <p:cNvSpPr>
              <a:spLocks noChangeArrowheads="1"/>
            </p:cNvSpPr>
            <p:nvPr/>
          </p:nvSpPr>
          <p:spPr bwMode="auto">
            <a:xfrm>
              <a:off x="1414" y="3609"/>
              <a:ext cx="926" cy="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n-GB" sz="1200">
                  <a:latin typeface="Arial Narrow" pitchFamily="34" charset="0"/>
                </a:rPr>
                <a:t>glass envelope</a:t>
              </a:r>
            </a:p>
          </p:txBody>
        </p:sp>
        <p:sp>
          <p:nvSpPr>
            <p:cNvPr id="123" name="Line 79"/>
            <p:cNvSpPr>
              <a:spLocks noChangeShapeType="1"/>
            </p:cNvSpPr>
            <p:nvPr/>
          </p:nvSpPr>
          <p:spPr bwMode="auto">
            <a:xfrm flipV="1">
              <a:off x="1886" y="2992"/>
              <a:ext cx="168" cy="600"/>
            </a:xfrm>
            <a:prstGeom prst="line">
              <a:avLst/>
            </a:prstGeom>
            <a:noFill/>
            <a:ln w="12700">
              <a:solidFill>
                <a:schemeClr val="tx1"/>
              </a:solidFill>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4" name="Rectangle 80"/>
            <p:cNvSpPr>
              <a:spLocks noChangeArrowheads="1"/>
            </p:cNvSpPr>
            <p:nvPr/>
          </p:nvSpPr>
          <p:spPr bwMode="auto">
            <a:xfrm>
              <a:off x="4066" y="3552"/>
              <a:ext cx="826"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n-GB" sz="2400">
                  <a:latin typeface="Arial Narrow" pitchFamily="34" charset="0"/>
                </a:rPr>
                <a:t>X-rays</a:t>
              </a:r>
            </a:p>
          </p:txBody>
        </p:sp>
        <p:sp>
          <p:nvSpPr>
            <p:cNvPr id="125" name="Rectangle 81"/>
            <p:cNvSpPr>
              <a:spLocks noChangeArrowheads="1"/>
            </p:cNvSpPr>
            <p:nvPr/>
          </p:nvSpPr>
          <p:spPr bwMode="auto">
            <a:xfrm>
              <a:off x="2914" y="3447"/>
              <a:ext cx="802"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defTabSz="762000" eaLnBrk="0" hangingPunct="0"/>
              <a:r>
                <a:rPr lang="en-GB" sz="1200">
                  <a:latin typeface="Arial Narrow" pitchFamily="34" charset="0"/>
                </a:rPr>
                <a:t>tube window</a:t>
              </a:r>
            </a:p>
          </p:txBody>
        </p:sp>
        <p:sp>
          <p:nvSpPr>
            <p:cNvPr id="126" name="Line 82"/>
            <p:cNvSpPr>
              <a:spLocks noChangeShapeType="1"/>
            </p:cNvSpPr>
            <p:nvPr/>
          </p:nvSpPr>
          <p:spPr bwMode="auto">
            <a:xfrm flipH="1">
              <a:off x="3366" y="3056"/>
              <a:ext cx="344" cy="360"/>
            </a:xfrm>
            <a:prstGeom prst="line">
              <a:avLst/>
            </a:prstGeom>
            <a:noFill/>
            <a:ln w="12700">
              <a:solidFill>
                <a:schemeClr val="tx1"/>
              </a:solidFill>
              <a:round/>
              <a:headEnd type="stealth" w="med" len="med"/>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27" name="Line 83"/>
            <p:cNvSpPr>
              <a:spLocks noChangeShapeType="1"/>
            </p:cNvSpPr>
            <p:nvPr/>
          </p:nvSpPr>
          <p:spPr bwMode="auto">
            <a:xfrm flipH="1" flipV="1">
              <a:off x="3926" y="2056"/>
              <a:ext cx="288" cy="96"/>
            </a:xfrm>
            <a:prstGeom prst="line">
              <a:avLst/>
            </a:prstGeom>
            <a:noFill/>
            <a:ln w="12700">
              <a:solidFill>
                <a:schemeClr val="tx1"/>
              </a:solidFill>
              <a:prstDash val="dash"/>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8" name="Line 84"/>
            <p:cNvSpPr>
              <a:spLocks noChangeShapeType="1"/>
            </p:cNvSpPr>
            <p:nvPr/>
          </p:nvSpPr>
          <p:spPr bwMode="auto">
            <a:xfrm flipH="1">
              <a:off x="3926" y="2152"/>
              <a:ext cx="288" cy="96"/>
            </a:xfrm>
            <a:prstGeom prst="line">
              <a:avLst/>
            </a:prstGeom>
            <a:noFill/>
            <a:ln w="12700">
              <a:solidFill>
                <a:schemeClr val="tx1"/>
              </a:solidFill>
              <a:prstDash val="dash"/>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9" name="Line 85"/>
            <p:cNvSpPr>
              <a:spLocks noChangeShapeType="1"/>
            </p:cNvSpPr>
            <p:nvPr/>
          </p:nvSpPr>
          <p:spPr bwMode="auto">
            <a:xfrm flipH="1" flipV="1">
              <a:off x="4358" y="2392"/>
              <a:ext cx="192" cy="96"/>
            </a:xfrm>
            <a:prstGeom prst="line">
              <a:avLst/>
            </a:prstGeom>
            <a:noFill/>
            <a:ln w="12700">
              <a:solidFill>
                <a:schemeClr val="tx1"/>
              </a:solidFill>
              <a:prstDash val="dash"/>
              <a:round/>
              <a:headEnd type="none" w="sm" len="sm"/>
              <a:tailEnd type="stealth"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30" name="Oval 86"/>
            <p:cNvSpPr>
              <a:spLocks noChangeArrowheads="1"/>
            </p:cNvSpPr>
            <p:nvPr/>
          </p:nvSpPr>
          <p:spPr bwMode="auto">
            <a:xfrm>
              <a:off x="1560" y="2122"/>
              <a:ext cx="71" cy="76"/>
            </a:xfrm>
            <a:prstGeom prst="ellipse">
              <a:avLst/>
            </a:prstGeom>
            <a:solidFill>
              <a:schemeClr val="accent1"/>
            </a:solidFill>
            <a:ln w="12700">
              <a:solidFill>
                <a:schemeClr val="tx1"/>
              </a:solidFill>
              <a:round/>
              <a:headEnd/>
              <a:tailEnd/>
            </a:ln>
          </p:spPr>
          <p:txBody>
            <a:bodyPr wrap="none" anchor="ctr"/>
            <a:lstStyle/>
            <a:p>
              <a:endParaRPr lang="en-US">
                <a:latin typeface="Calibri" pitchFamily="34" charset="0"/>
              </a:endParaRPr>
            </a:p>
          </p:txBody>
        </p:sp>
        <p:sp>
          <p:nvSpPr>
            <p:cNvPr id="131" name="Oval 87"/>
            <p:cNvSpPr>
              <a:spLocks noChangeArrowheads="1"/>
            </p:cNvSpPr>
            <p:nvPr/>
          </p:nvSpPr>
          <p:spPr bwMode="auto">
            <a:xfrm>
              <a:off x="2307" y="2450"/>
              <a:ext cx="71" cy="76"/>
            </a:xfrm>
            <a:prstGeom prst="ellipse">
              <a:avLst/>
            </a:prstGeom>
            <a:solidFill>
              <a:schemeClr val="accent1"/>
            </a:solidFill>
            <a:ln w="12700">
              <a:solidFill>
                <a:schemeClr val="tx1"/>
              </a:solidFill>
              <a:round/>
              <a:headEnd/>
              <a:tailEnd/>
            </a:ln>
          </p:spPr>
          <p:txBody>
            <a:bodyPr wrap="none" anchor="ctr"/>
            <a:lstStyle/>
            <a:p>
              <a:endParaRPr lang="en-US">
                <a:latin typeface="Calibri" pitchFamily="34" charset="0"/>
              </a:endParaRPr>
            </a:p>
          </p:txBody>
        </p:sp>
        <p:sp>
          <p:nvSpPr>
            <p:cNvPr id="132" name="Oval 88"/>
            <p:cNvSpPr>
              <a:spLocks noChangeArrowheads="1"/>
            </p:cNvSpPr>
            <p:nvPr/>
          </p:nvSpPr>
          <p:spPr bwMode="auto">
            <a:xfrm>
              <a:off x="1551" y="2441"/>
              <a:ext cx="71" cy="76"/>
            </a:xfrm>
            <a:prstGeom prst="ellipse">
              <a:avLst/>
            </a:prstGeom>
            <a:solidFill>
              <a:schemeClr val="accent1"/>
            </a:solidFill>
            <a:ln w="12700">
              <a:solidFill>
                <a:schemeClr val="tx1"/>
              </a:solidFill>
              <a:round/>
              <a:headEnd/>
              <a:tailEnd/>
            </a:ln>
          </p:spPr>
          <p:txBody>
            <a:bodyPr wrap="none" anchor="ctr"/>
            <a:lstStyle/>
            <a:p>
              <a:endParaRPr lang="en-US">
                <a:latin typeface="Calibri" pitchFamily="34" charset="0"/>
              </a:endParaRPr>
            </a:p>
          </p:txBody>
        </p:sp>
        <p:sp>
          <p:nvSpPr>
            <p:cNvPr id="133" name="Oval 89"/>
            <p:cNvSpPr>
              <a:spLocks noChangeArrowheads="1"/>
            </p:cNvSpPr>
            <p:nvPr/>
          </p:nvSpPr>
          <p:spPr bwMode="auto">
            <a:xfrm>
              <a:off x="2811" y="2122"/>
              <a:ext cx="71" cy="76"/>
            </a:xfrm>
            <a:prstGeom prst="ellipse">
              <a:avLst/>
            </a:prstGeom>
            <a:solidFill>
              <a:schemeClr val="accent1"/>
            </a:solidFill>
            <a:ln w="12700">
              <a:solidFill>
                <a:schemeClr val="tx1"/>
              </a:solidFill>
              <a:round/>
              <a:headEnd/>
              <a:tailEnd/>
            </a:ln>
          </p:spPr>
          <p:txBody>
            <a:bodyPr wrap="none" anchor="ctr"/>
            <a:lstStyle/>
            <a:p>
              <a:endParaRPr lang="en-US">
                <a:latin typeface="Calibri" pitchFamily="34" charset="0"/>
              </a:endParaRPr>
            </a:p>
          </p:txBody>
        </p:sp>
        <p:sp>
          <p:nvSpPr>
            <p:cNvPr id="134" name="Rectangle 90"/>
            <p:cNvSpPr>
              <a:spLocks noChangeArrowheads="1"/>
            </p:cNvSpPr>
            <p:nvPr/>
          </p:nvSpPr>
          <p:spPr bwMode="auto">
            <a:xfrm>
              <a:off x="1866" y="1707"/>
              <a:ext cx="750" cy="331"/>
            </a:xfrm>
            <a:prstGeom prst="rect">
              <a:avLst/>
            </a:prstGeom>
            <a:solidFill>
              <a:schemeClr val="bg1"/>
            </a:solidFill>
            <a:ln w="12700">
              <a:solidFill>
                <a:srgbClr val="FF00FF"/>
              </a:solidFill>
              <a:miter lim="800000"/>
              <a:headEnd/>
              <a:tailEnd/>
            </a:ln>
          </p:spPr>
          <p:txBody>
            <a:bodyPr wrap="none" lIns="92075" tIns="46038" rIns="92075" bIns="46038">
              <a:spAutoFit/>
            </a:bodyPr>
            <a:lstStyle/>
            <a:p>
              <a:pPr defTabSz="762000" eaLnBrk="0" hangingPunct="0"/>
              <a:r>
                <a:rPr lang="en-GB" sz="1600" b="1">
                  <a:solidFill>
                    <a:srgbClr val="FF00FF"/>
                  </a:solidFill>
                  <a:latin typeface="Arial Narrow" pitchFamily="34" charset="0"/>
                </a:rPr>
                <a:t>vacuum</a:t>
              </a:r>
            </a:p>
          </p:txBody>
        </p:sp>
        <p:sp>
          <p:nvSpPr>
            <p:cNvPr id="135" name="Freeform 91"/>
            <p:cNvSpPr>
              <a:spLocks/>
            </p:cNvSpPr>
            <p:nvPr/>
          </p:nvSpPr>
          <p:spPr bwMode="auto">
            <a:xfrm>
              <a:off x="3922" y="1792"/>
              <a:ext cx="1771" cy="988"/>
            </a:xfrm>
            <a:custGeom>
              <a:avLst/>
              <a:gdLst>
                <a:gd name="T0" fmla="*/ 1770 w 1771"/>
                <a:gd name="T1" fmla="*/ 1 h 988"/>
                <a:gd name="T2" fmla="*/ 0 w 1771"/>
                <a:gd name="T3" fmla="*/ 0 h 988"/>
                <a:gd name="T4" fmla="*/ 988 w 1771"/>
                <a:gd name="T5" fmla="*/ 988 h 988"/>
                <a:gd name="T6" fmla="*/ 1771 w 1771"/>
                <a:gd name="T7" fmla="*/ 988 h 988"/>
                <a:gd name="T8" fmla="*/ 1770 w 1771"/>
                <a:gd name="T9" fmla="*/ 1 h 988"/>
                <a:gd name="T10" fmla="*/ 0 60000 65536"/>
                <a:gd name="T11" fmla="*/ 0 60000 65536"/>
                <a:gd name="T12" fmla="*/ 0 60000 65536"/>
                <a:gd name="T13" fmla="*/ 0 60000 65536"/>
                <a:gd name="T14" fmla="*/ 0 60000 65536"/>
                <a:gd name="T15" fmla="*/ 0 w 1771"/>
                <a:gd name="T16" fmla="*/ 0 h 988"/>
                <a:gd name="T17" fmla="*/ 1771 w 1771"/>
                <a:gd name="T18" fmla="*/ 988 h 988"/>
              </a:gdLst>
              <a:ahLst/>
              <a:cxnLst>
                <a:cxn ang="T10">
                  <a:pos x="T0" y="T1"/>
                </a:cxn>
                <a:cxn ang="T11">
                  <a:pos x="T2" y="T3"/>
                </a:cxn>
                <a:cxn ang="T12">
                  <a:pos x="T4" y="T5"/>
                </a:cxn>
                <a:cxn ang="T13">
                  <a:pos x="T6" y="T7"/>
                </a:cxn>
                <a:cxn ang="T14">
                  <a:pos x="T8" y="T9"/>
                </a:cxn>
              </a:cxnLst>
              <a:rect l="T15" t="T16" r="T17" b="T18"/>
              <a:pathLst>
                <a:path w="1771" h="988">
                  <a:moveTo>
                    <a:pt x="1770" y="1"/>
                  </a:moveTo>
                  <a:lnTo>
                    <a:pt x="0" y="0"/>
                  </a:lnTo>
                  <a:lnTo>
                    <a:pt x="988" y="988"/>
                  </a:lnTo>
                  <a:lnTo>
                    <a:pt x="1771" y="988"/>
                  </a:lnTo>
                  <a:lnTo>
                    <a:pt x="1770" y="1"/>
                  </a:lnTo>
                  <a:close/>
                </a:path>
              </a:pathLst>
            </a:custGeom>
            <a:solidFill>
              <a:schemeClr val="bg1"/>
            </a:solidFill>
            <a:ln w="12700" cap="flat" cmpd="sng">
              <a:solidFill>
                <a:schemeClr val="tx1"/>
              </a:solidFill>
              <a:prstDash val="solid"/>
              <a:round/>
              <a:headEnd type="none" w="sm" len="sm"/>
              <a:tailEnd type="none" w="sm" len="sm"/>
            </a:ln>
          </p:spPr>
          <p:txBody>
            <a:bodyPr wrap="none" anchor="ctr"/>
            <a:lstStyle/>
            <a:p>
              <a:endParaRPr lang="en-US"/>
            </a:p>
          </p:txBody>
        </p:sp>
        <p:sp>
          <p:nvSpPr>
            <p:cNvPr id="136" name="Rectangle 92"/>
            <p:cNvSpPr>
              <a:spLocks noChangeArrowheads="1"/>
            </p:cNvSpPr>
            <p:nvPr/>
          </p:nvSpPr>
          <p:spPr bwMode="auto">
            <a:xfrm>
              <a:off x="4863" y="2141"/>
              <a:ext cx="406" cy="360"/>
            </a:xfrm>
            <a:prstGeom prst="rect">
              <a:avLst/>
            </a:prstGeom>
            <a:solidFill>
              <a:schemeClr val="bg1"/>
            </a:solidFill>
            <a:ln w="12700">
              <a:solidFill>
                <a:srgbClr val="FF00FF"/>
              </a:solidFill>
              <a:miter lim="800000"/>
              <a:headEnd/>
              <a:tailEnd/>
            </a:ln>
          </p:spPr>
          <p:txBody>
            <a:bodyPr wrap="none" lIns="92075" tIns="46038" rIns="92075" bIns="46038">
              <a:spAutoFit/>
            </a:bodyPr>
            <a:lstStyle/>
            <a:p>
              <a:pPr defTabSz="762000" eaLnBrk="0" hangingPunct="0"/>
              <a:r>
                <a:rPr lang="en-GB" b="1">
                  <a:solidFill>
                    <a:srgbClr val="FF0033"/>
                  </a:solidFill>
                  <a:latin typeface="Arial Narrow" pitchFamily="34" charset="0"/>
                </a:rPr>
                <a:t>Cu</a:t>
              </a:r>
            </a:p>
          </p:txBody>
        </p:sp>
        <p:sp>
          <p:nvSpPr>
            <p:cNvPr id="137" name="Line 93"/>
            <p:cNvSpPr>
              <a:spLocks noChangeShapeType="1"/>
            </p:cNvSpPr>
            <p:nvPr/>
          </p:nvSpPr>
          <p:spPr bwMode="auto">
            <a:xfrm>
              <a:off x="4134" y="2034"/>
              <a:ext cx="578" cy="578"/>
            </a:xfrm>
            <a:prstGeom prst="line">
              <a:avLst/>
            </a:prstGeom>
            <a:noFill/>
            <a:ln w="57150">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pic>
        <p:nvPicPr>
          <p:cNvPr id="18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3930" y="980728"/>
            <a:ext cx="2952328" cy="213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2349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l="2126" r="5650"/>
          <a:stretch>
            <a:fillRect/>
          </a:stretch>
        </p:blipFill>
        <p:spPr bwMode="auto">
          <a:xfrm>
            <a:off x="4381818" y="989607"/>
            <a:ext cx="4353135" cy="2620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3058" y="3822559"/>
            <a:ext cx="4085345" cy="267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235137"/>
            <a:ext cx="3237036" cy="3263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323528" y="2038062"/>
            <a:ext cx="3334567" cy="523220"/>
          </a:xfrm>
          <a:prstGeom prst="rect">
            <a:avLst/>
          </a:prstGeom>
        </p:spPr>
        <p:txBody>
          <a:bodyPr wrap="none">
            <a:spAutoFit/>
          </a:bodyPr>
          <a:lstStyle/>
          <a:p>
            <a:r>
              <a:rPr lang="el-GR" sz="2800" dirty="0" smtClean="0"/>
              <a:t>λ</a:t>
            </a:r>
            <a:r>
              <a:rPr lang="nn-NO" sz="2800" baseline="-25000" dirty="0" smtClean="0"/>
              <a:t>Cu K</a:t>
            </a:r>
            <a:r>
              <a:rPr lang="el-GR" sz="2800" baseline="-25000" dirty="0" smtClean="0"/>
              <a:t>α</a:t>
            </a:r>
            <a:r>
              <a:rPr lang="nn-NO" sz="2800" dirty="0" smtClean="0"/>
              <a:t>: </a:t>
            </a:r>
            <a:r>
              <a:rPr lang="nn-NO" sz="2800" dirty="0"/>
              <a:t>0.154056 nm</a:t>
            </a:r>
            <a:endParaRPr lang="en-US" sz="2800" dirty="0"/>
          </a:p>
        </p:txBody>
      </p:sp>
      <p:sp>
        <p:nvSpPr>
          <p:cNvPr id="8" name="1 Título"/>
          <p:cNvSpPr>
            <a:spLocks noGrp="1"/>
          </p:cNvSpPr>
          <p:nvPr>
            <p:ph type="title"/>
          </p:nvPr>
        </p:nvSpPr>
        <p:spPr>
          <a:xfrm>
            <a:off x="179512" y="152718"/>
            <a:ext cx="8568952" cy="836889"/>
          </a:xfrm>
        </p:spPr>
        <p:txBody>
          <a:bodyPr/>
          <a:lstStyle/>
          <a:p>
            <a:r>
              <a:rPr lang="es-ES" dirty="0" err="1"/>
              <a:t>Production</a:t>
            </a:r>
            <a:r>
              <a:rPr lang="es-ES" dirty="0"/>
              <a:t> of x-</a:t>
            </a:r>
            <a:r>
              <a:rPr lang="es-ES" dirty="0" err="1"/>
              <a:t>ray</a:t>
            </a:r>
            <a:r>
              <a:rPr lang="es-ES" dirty="0"/>
              <a:t>?</a:t>
            </a:r>
            <a:endParaRPr lang="en-US" dirty="0"/>
          </a:p>
        </p:txBody>
      </p:sp>
    </p:spTree>
    <p:extLst>
      <p:ext uri="{BB962C8B-B14F-4D97-AF65-F5344CB8AC3E}">
        <p14:creationId xmlns:p14="http://schemas.microsoft.com/office/powerpoint/2010/main" val="3777218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718"/>
            <a:ext cx="5791200" cy="828010"/>
          </a:xfrm>
        </p:spPr>
        <p:txBody>
          <a:bodyPr/>
          <a:lstStyle/>
          <a:p>
            <a:r>
              <a:rPr lang="en-US" dirty="0" smtClean="0"/>
              <a:t>X-ray scattering</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12776"/>
            <a:ext cx="2286000"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323528" y="3284984"/>
            <a:ext cx="2698175" cy="369332"/>
          </a:xfrm>
          <a:prstGeom prst="rect">
            <a:avLst/>
          </a:prstGeom>
        </p:spPr>
        <p:txBody>
          <a:bodyPr wrap="none">
            <a:spAutoFit/>
          </a:bodyPr>
          <a:lstStyle/>
          <a:p>
            <a:r>
              <a:rPr lang="en-US" dirty="0"/>
              <a:t>X-ray </a:t>
            </a:r>
            <a:r>
              <a:rPr lang="en-US" dirty="0" smtClean="0"/>
              <a:t>scattering an atom</a:t>
            </a:r>
            <a:endParaRPr lang="en-US" dirty="0"/>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3855" y="1052736"/>
            <a:ext cx="3598466" cy="2552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4572000" y="3284860"/>
            <a:ext cx="3027432" cy="369332"/>
          </a:xfrm>
          <a:prstGeom prst="rect">
            <a:avLst/>
          </a:prstGeom>
        </p:spPr>
        <p:txBody>
          <a:bodyPr wrap="none">
            <a:spAutoFit/>
          </a:bodyPr>
          <a:lstStyle/>
          <a:p>
            <a:r>
              <a:rPr lang="en-US" dirty="0"/>
              <a:t>X-ray </a:t>
            </a:r>
            <a:r>
              <a:rPr lang="en-US" dirty="0" smtClean="0"/>
              <a:t>diffraction by a crystal</a:t>
            </a:r>
            <a:endParaRPr lang="en-US" dirty="0"/>
          </a:p>
        </p:txBody>
      </p:sp>
      <p:pic>
        <p:nvPicPr>
          <p:cNvPr id="614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9875"/>
          <a:stretch/>
        </p:blipFill>
        <p:spPr bwMode="auto">
          <a:xfrm>
            <a:off x="327716" y="3861048"/>
            <a:ext cx="3753466"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7761" y="3847842"/>
            <a:ext cx="2989298" cy="216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77905" y="5422726"/>
            <a:ext cx="2314575" cy="139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6004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1620" y="4960638"/>
            <a:ext cx="2200275" cy="187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152718"/>
            <a:ext cx="5791200" cy="972026"/>
          </a:xfrm>
        </p:spPr>
        <p:txBody>
          <a:bodyPr/>
          <a:lstStyle/>
          <a:p>
            <a:r>
              <a:rPr lang="en-US" b="1" dirty="0"/>
              <a:t>Bragg’s law</a:t>
            </a:r>
            <a:endParaRPr lang="en-US" dirty="0"/>
          </a:p>
        </p:txBody>
      </p:sp>
      <p:pic>
        <p:nvPicPr>
          <p:cNvPr id="4" name="Picture 5"/>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323826"/>
            <a:ext cx="7624762"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264993"/>
            <a:ext cx="292417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a:spLocks noChangeArrowheads="1"/>
          </p:cNvSpPr>
          <p:nvPr/>
        </p:nvSpPr>
        <p:spPr bwMode="auto">
          <a:xfrm>
            <a:off x="5004049" y="904726"/>
            <a:ext cx="3528392"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28575" rIns="0" bIns="28575"/>
          <a:lstStyle/>
          <a:p>
            <a:pPr marL="220663" indent="-220663" algn="ctr" defTabSz="601663" eaLnBrk="0" hangingPunct="0">
              <a:lnSpc>
                <a:spcPct val="90000"/>
              </a:lnSpc>
              <a:spcBef>
                <a:spcPct val="45000"/>
              </a:spcBef>
            </a:pPr>
            <a:r>
              <a:rPr lang="en-US" sz="2400" b="1" dirty="0">
                <a:latin typeface="Calibri" pitchFamily="34" charset="0"/>
              </a:rPr>
              <a:t>n</a:t>
            </a:r>
            <a:r>
              <a:rPr lang="en-US" sz="2400" b="1" i="1" dirty="0">
                <a:latin typeface="Symbol" pitchFamily="18" charset="2"/>
              </a:rPr>
              <a:t></a:t>
            </a:r>
            <a:r>
              <a:rPr lang="en-US" sz="2400" b="1" dirty="0">
                <a:latin typeface="Calibri" pitchFamily="34" charset="0"/>
              </a:rPr>
              <a:t> = 2</a:t>
            </a:r>
            <a:r>
              <a:rPr lang="en-US" sz="2400" b="1" i="1" dirty="0">
                <a:latin typeface="Calibri" pitchFamily="34" charset="0"/>
              </a:rPr>
              <a:t>d</a:t>
            </a:r>
            <a:r>
              <a:rPr lang="en-US" sz="2400" b="1" dirty="0">
                <a:latin typeface="Calibri" pitchFamily="34" charset="0"/>
              </a:rPr>
              <a:t> sin</a:t>
            </a:r>
            <a:r>
              <a:rPr lang="en-US" sz="2400" b="1" i="1" dirty="0">
                <a:latin typeface="Symbol" pitchFamily="18" charset="2"/>
              </a:rPr>
              <a:t></a:t>
            </a: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96136" y="5517232"/>
            <a:ext cx="3085158" cy="764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7588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718"/>
            <a:ext cx="5791200" cy="900018"/>
          </a:xfrm>
        </p:spPr>
        <p:txBody>
          <a:bodyPr/>
          <a:lstStyle/>
          <a:p>
            <a:r>
              <a:rPr lang="en-US" dirty="0" smtClean="0"/>
              <a:t>Lattice geometry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556792"/>
            <a:ext cx="6768752" cy="5117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64096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718"/>
            <a:ext cx="5791200" cy="900018"/>
          </a:xfrm>
        </p:spPr>
        <p:txBody>
          <a:bodyPr>
            <a:normAutofit fontScale="90000"/>
          </a:bodyPr>
          <a:lstStyle/>
          <a:p>
            <a:r>
              <a:rPr lang="en-US" b="1" dirty="0" smtClean="0"/>
              <a:t>solid-State </a:t>
            </a:r>
            <a:r>
              <a:rPr lang="en-US" b="1" dirty="0"/>
              <a:t>Reaction</a:t>
            </a:r>
            <a:endParaRPr lang="en-US" dirty="0"/>
          </a:p>
        </p:txBody>
      </p:sp>
      <p:sp>
        <p:nvSpPr>
          <p:cNvPr id="9" name="8 Rectángulo"/>
          <p:cNvSpPr/>
          <p:nvPr/>
        </p:nvSpPr>
        <p:spPr>
          <a:xfrm>
            <a:off x="323528" y="1198493"/>
            <a:ext cx="8272410" cy="646331"/>
          </a:xfrm>
          <a:prstGeom prst="rect">
            <a:avLst/>
          </a:prstGeom>
        </p:spPr>
        <p:txBody>
          <a:bodyPr wrap="square">
            <a:spAutoFit/>
          </a:bodyPr>
          <a:lstStyle/>
          <a:p>
            <a:pPr marL="285750" indent="-285750">
              <a:buFont typeface="Wingdings" pitchFamily="2" charset="2"/>
              <a:buChar char="ü"/>
            </a:pPr>
            <a:r>
              <a:rPr lang="en-US" dirty="0"/>
              <a:t>The fabrication procedure affects the product’s microstructure including grain size</a:t>
            </a:r>
            <a:r>
              <a:rPr lang="en-US" dirty="0" smtClean="0"/>
              <a:t>, grain-boundary </a:t>
            </a:r>
            <a:r>
              <a:rPr lang="en-US" dirty="0"/>
              <a:t>width, and porosity.</a:t>
            </a:r>
          </a:p>
        </p:txBody>
      </p:sp>
      <p:sp>
        <p:nvSpPr>
          <p:cNvPr id="3" name="2 Rectángulo"/>
          <p:cNvSpPr/>
          <p:nvPr/>
        </p:nvSpPr>
        <p:spPr>
          <a:xfrm>
            <a:off x="381075" y="1907540"/>
            <a:ext cx="8214863" cy="369332"/>
          </a:xfrm>
          <a:prstGeom prst="rect">
            <a:avLst/>
          </a:prstGeom>
        </p:spPr>
        <p:txBody>
          <a:bodyPr wrap="square">
            <a:spAutoFit/>
          </a:bodyPr>
          <a:lstStyle/>
          <a:p>
            <a:pPr marL="285750" indent="-285750">
              <a:buFont typeface="Wingdings" pitchFamily="2" charset="2"/>
              <a:buChar char="ü"/>
            </a:pPr>
            <a:r>
              <a:rPr lang="en-US" dirty="0" smtClean="0"/>
              <a:t>Different </a:t>
            </a:r>
            <a:r>
              <a:rPr lang="en-US" dirty="0"/>
              <a:t>procedures introduce </a:t>
            </a:r>
            <a:r>
              <a:rPr lang="en-US" dirty="0" smtClean="0"/>
              <a:t>various amounts </a:t>
            </a:r>
            <a:r>
              <a:rPr lang="en-US" dirty="0"/>
              <a:t>of impurities to the product.</a:t>
            </a:r>
          </a:p>
        </p:txBody>
      </p:sp>
      <p:sp>
        <p:nvSpPr>
          <p:cNvPr id="4" name="3 Rectángulo"/>
          <p:cNvSpPr/>
          <p:nvPr/>
        </p:nvSpPr>
        <p:spPr>
          <a:xfrm>
            <a:off x="362422" y="2505670"/>
            <a:ext cx="8026002" cy="1477328"/>
          </a:xfrm>
          <a:prstGeom prst="rect">
            <a:avLst/>
          </a:prstGeom>
        </p:spPr>
        <p:txBody>
          <a:bodyPr wrap="square">
            <a:spAutoFit/>
          </a:bodyPr>
          <a:lstStyle/>
          <a:p>
            <a:pPr marL="285750" indent="-285750">
              <a:buFont typeface="Wingdings" pitchFamily="2" charset="2"/>
              <a:buChar char="ü"/>
            </a:pPr>
            <a:r>
              <a:rPr lang="en-US" dirty="0"/>
              <a:t>The first method used to prepare doped </a:t>
            </a:r>
            <a:r>
              <a:rPr lang="en-US" dirty="0" smtClean="0"/>
              <a:t>ceria is </a:t>
            </a:r>
            <a:r>
              <a:rPr lang="en-US" dirty="0"/>
              <a:t>the solid-state </a:t>
            </a:r>
            <a:r>
              <a:rPr lang="en-US" dirty="0" smtClean="0"/>
              <a:t>reaction which is widely </a:t>
            </a:r>
            <a:r>
              <a:rPr lang="en-US" dirty="0"/>
              <a:t>used in synthesizing ceramics due </a:t>
            </a:r>
            <a:r>
              <a:rPr lang="en-US" dirty="0" smtClean="0"/>
              <a:t>to:</a:t>
            </a:r>
          </a:p>
          <a:p>
            <a:pPr marL="285750" indent="-285750">
              <a:buFont typeface="Wingdings" pitchFamily="2" charset="2"/>
              <a:buChar char="§"/>
            </a:pPr>
            <a:r>
              <a:rPr lang="en-US" dirty="0" smtClean="0"/>
              <a:t>high selectivity</a:t>
            </a:r>
          </a:p>
          <a:p>
            <a:pPr marL="285750" indent="-285750">
              <a:buFont typeface="Wingdings" pitchFamily="2" charset="2"/>
              <a:buChar char="§"/>
            </a:pPr>
            <a:r>
              <a:rPr lang="en-US" dirty="0" smtClean="0"/>
              <a:t>absence </a:t>
            </a:r>
            <a:r>
              <a:rPr lang="en-US" dirty="0"/>
              <a:t>of </a:t>
            </a:r>
            <a:r>
              <a:rPr lang="en-US" dirty="0" smtClean="0"/>
              <a:t>solvents</a:t>
            </a:r>
          </a:p>
          <a:p>
            <a:pPr marL="285750" indent="-285750">
              <a:buFont typeface="Wingdings" pitchFamily="2" charset="2"/>
              <a:buChar char="§"/>
            </a:pPr>
            <a:r>
              <a:rPr lang="en-US" dirty="0" smtClean="0"/>
              <a:t>simplicity</a:t>
            </a:r>
            <a:r>
              <a:rPr lang="en-US" dirty="0"/>
              <a:t>.</a:t>
            </a:r>
          </a:p>
        </p:txBody>
      </p:sp>
      <p:sp>
        <p:nvSpPr>
          <p:cNvPr id="10" name="Rectangle 5"/>
          <p:cNvSpPr>
            <a:spLocks noChangeArrowheads="1"/>
          </p:cNvSpPr>
          <p:nvPr/>
        </p:nvSpPr>
        <p:spPr bwMode="auto">
          <a:xfrm>
            <a:off x="4257029" y="3644701"/>
            <a:ext cx="1828800" cy="533400"/>
          </a:xfrm>
          <a:prstGeom prst="rect">
            <a:avLst/>
          </a:prstGeom>
          <a:solidFill>
            <a:srgbClr val="CCFFFF"/>
          </a:solidFill>
          <a:ln w="9525">
            <a:solidFill>
              <a:schemeClr val="tx1"/>
            </a:solidFill>
            <a:miter lim="800000"/>
            <a:headEnd/>
            <a:tailEnd/>
          </a:ln>
        </p:spPr>
        <p:txBody>
          <a:bodyPr wrap="none" anchor="ctr"/>
          <a:lstStyle/>
          <a:p>
            <a:pPr algn="ctr"/>
            <a:r>
              <a:rPr lang="es-ES" sz="1600" b="1" dirty="0" smtClean="0">
                <a:solidFill>
                  <a:schemeClr val="tx1"/>
                </a:solidFill>
                <a:latin typeface="Arial" charset="0"/>
              </a:rPr>
              <a:t>CeO</a:t>
            </a:r>
            <a:r>
              <a:rPr lang="es-ES" sz="1600" b="1" baseline="-25000" dirty="0" smtClean="0">
                <a:solidFill>
                  <a:schemeClr val="tx1"/>
                </a:solidFill>
                <a:latin typeface="Arial" charset="0"/>
              </a:rPr>
              <a:t>2</a:t>
            </a:r>
            <a:endParaRPr lang="es-ES" sz="1600" b="1" baseline="-25000" dirty="0">
              <a:solidFill>
                <a:schemeClr val="tx1"/>
              </a:solidFill>
              <a:latin typeface="Arial" charset="0"/>
            </a:endParaRPr>
          </a:p>
        </p:txBody>
      </p:sp>
      <p:sp>
        <p:nvSpPr>
          <p:cNvPr id="11" name="Rectangle 6"/>
          <p:cNvSpPr>
            <a:spLocks noChangeArrowheads="1"/>
          </p:cNvSpPr>
          <p:nvPr/>
        </p:nvSpPr>
        <p:spPr bwMode="auto">
          <a:xfrm>
            <a:off x="6466829" y="3644701"/>
            <a:ext cx="1981200" cy="533400"/>
          </a:xfrm>
          <a:prstGeom prst="rect">
            <a:avLst/>
          </a:prstGeom>
          <a:solidFill>
            <a:srgbClr val="CCFFFF"/>
          </a:solidFill>
          <a:ln w="9525">
            <a:solidFill>
              <a:schemeClr val="tx1"/>
            </a:solidFill>
            <a:miter lim="800000"/>
            <a:headEnd/>
            <a:tailEnd/>
          </a:ln>
        </p:spPr>
        <p:txBody>
          <a:bodyPr wrap="none" anchor="ctr"/>
          <a:lstStyle/>
          <a:p>
            <a:pPr algn="ctr"/>
            <a:r>
              <a:rPr lang="es-ES" sz="1600" b="1" dirty="0" smtClean="0">
                <a:solidFill>
                  <a:schemeClr val="tx1"/>
                </a:solidFill>
                <a:latin typeface="Arial" charset="0"/>
              </a:rPr>
              <a:t>Gd</a:t>
            </a:r>
            <a:r>
              <a:rPr lang="es-ES" sz="1600" b="1" baseline="-25000" dirty="0">
                <a:latin typeface="Arial" charset="0"/>
              </a:rPr>
              <a:t>2</a:t>
            </a:r>
            <a:r>
              <a:rPr lang="es-ES" sz="1600" b="1" dirty="0" smtClean="0">
                <a:solidFill>
                  <a:schemeClr val="tx1"/>
                </a:solidFill>
                <a:latin typeface="Arial" charset="0"/>
              </a:rPr>
              <a:t>O</a:t>
            </a:r>
            <a:r>
              <a:rPr lang="es-ES" sz="1600" b="1" baseline="-25000" dirty="0">
                <a:latin typeface="Arial" charset="0"/>
              </a:rPr>
              <a:t>3</a:t>
            </a:r>
          </a:p>
        </p:txBody>
      </p:sp>
      <p:sp>
        <p:nvSpPr>
          <p:cNvPr id="12" name="Line 7"/>
          <p:cNvSpPr>
            <a:spLocks noChangeShapeType="1"/>
          </p:cNvSpPr>
          <p:nvPr/>
        </p:nvSpPr>
        <p:spPr bwMode="auto">
          <a:xfrm flipH="1">
            <a:off x="6085829" y="3873301"/>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Line 9"/>
          <p:cNvSpPr>
            <a:spLocks noChangeShapeType="1"/>
          </p:cNvSpPr>
          <p:nvPr/>
        </p:nvSpPr>
        <p:spPr bwMode="auto">
          <a:xfrm>
            <a:off x="6289029" y="3873301"/>
            <a:ext cx="12700" cy="88691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 name="Rectangle 10"/>
          <p:cNvSpPr>
            <a:spLocks noChangeArrowheads="1"/>
          </p:cNvSpPr>
          <p:nvPr/>
        </p:nvSpPr>
        <p:spPr bwMode="auto">
          <a:xfrm>
            <a:off x="4459733" y="4760217"/>
            <a:ext cx="3672408" cy="381000"/>
          </a:xfrm>
          <a:prstGeom prst="rect">
            <a:avLst/>
          </a:prstGeom>
          <a:solidFill>
            <a:srgbClr val="CCFFFF"/>
          </a:solidFill>
          <a:ln w="9525">
            <a:solidFill>
              <a:schemeClr val="tx1"/>
            </a:solidFill>
            <a:miter lim="800000"/>
            <a:headEnd/>
            <a:tailEnd/>
          </a:ln>
        </p:spPr>
        <p:txBody>
          <a:bodyPr wrap="none" anchor="ctr"/>
          <a:lstStyle/>
          <a:p>
            <a:pPr algn="ctr"/>
            <a:r>
              <a:rPr lang="es-ES" sz="1600" b="1" dirty="0" err="1" smtClean="0">
                <a:solidFill>
                  <a:schemeClr val="tx1"/>
                </a:solidFill>
                <a:latin typeface="Arial" charset="0"/>
              </a:rPr>
              <a:t>Ball-milling</a:t>
            </a:r>
            <a:r>
              <a:rPr lang="es-ES" sz="1600" b="1" dirty="0" smtClean="0">
                <a:solidFill>
                  <a:schemeClr val="tx1"/>
                </a:solidFill>
                <a:latin typeface="Arial" charset="0"/>
              </a:rPr>
              <a:t> (</a:t>
            </a:r>
            <a:r>
              <a:rPr lang="es-ES" sz="1600" b="1" dirty="0" err="1" smtClean="0">
                <a:solidFill>
                  <a:schemeClr val="tx1"/>
                </a:solidFill>
                <a:latin typeface="Arial" charset="0"/>
              </a:rPr>
              <a:t>attrition</a:t>
            </a:r>
            <a:r>
              <a:rPr lang="es-ES" sz="1600" b="1" dirty="0" smtClean="0">
                <a:solidFill>
                  <a:schemeClr val="tx1"/>
                </a:solidFill>
                <a:latin typeface="Arial" charset="0"/>
              </a:rPr>
              <a:t>), 150rpm/3h</a:t>
            </a:r>
            <a:endParaRPr lang="es-ES" sz="1600" b="1" dirty="0">
              <a:solidFill>
                <a:schemeClr val="tx1"/>
              </a:solidFill>
              <a:latin typeface="Arial" charset="0"/>
            </a:endParaRPr>
          </a:p>
        </p:txBody>
      </p:sp>
      <p:sp>
        <p:nvSpPr>
          <p:cNvPr id="15" name="Rectangle 11"/>
          <p:cNvSpPr>
            <a:spLocks noChangeArrowheads="1"/>
          </p:cNvSpPr>
          <p:nvPr/>
        </p:nvSpPr>
        <p:spPr bwMode="auto">
          <a:xfrm>
            <a:off x="5323829" y="5331717"/>
            <a:ext cx="1905000" cy="381000"/>
          </a:xfrm>
          <a:prstGeom prst="rect">
            <a:avLst/>
          </a:prstGeom>
          <a:solidFill>
            <a:srgbClr val="CCFFFF"/>
          </a:solidFill>
          <a:ln w="9525">
            <a:solidFill>
              <a:schemeClr val="tx1"/>
            </a:solidFill>
            <a:miter lim="800000"/>
            <a:headEnd/>
            <a:tailEnd/>
          </a:ln>
        </p:spPr>
        <p:txBody>
          <a:bodyPr wrap="none" anchor="ctr"/>
          <a:lstStyle/>
          <a:p>
            <a:pPr algn="ctr"/>
            <a:r>
              <a:rPr lang="es-ES" sz="1600" b="1" dirty="0" err="1" smtClean="0">
                <a:solidFill>
                  <a:schemeClr val="tx1"/>
                </a:solidFill>
                <a:latin typeface="Arial" charset="0"/>
              </a:rPr>
              <a:t>Drying</a:t>
            </a:r>
            <a:r>
              <a:rPr lang="es-ES" sz="1600" b="1" dirty="0" smtClean="0">
                <a:solidFill>
                  <a:schemeClr val="tx1"/>
                </a:solidFill>
                <a:latin typeface="Arial" charset="0"/>
              </a:rPr>
              <a:t>, 100ºC/24h</a:t>
            </a:r>
            <a:endParaRPr lang="es-ES" sz="1600" b="1" dirty="0">
              <a:solidFill>
                <a:schemeClr val="tx1"/>
              </a:solidFill>
              <a:latin typeface="Arial" charset="0"/>
            </a:endParaRPr>
          </a:p>
        </p:txBody>
      </p:sp>
      <p:sp>
        <p:nvSpPr>
          <p:cNvPr id="16" name="Rectangle 12"/>
          <p:cNvSpPr>
            <a:spLocks noChangeArrowheads="1"/>
          </p:cNvSpPr>
          <p:nvPr/>
        </p:nvSpPr>
        <p:spPr bwMode="auto">
          <a:xfrm>
            <a:off x="4459733" y="5903217"/>
            <a:ext cx="3744416" cy="381000"/>
          </a:xfrm>
          <a:prstGeom prst="rect">
            <a:avLst/>
          </a:prstGeom>
          <a:solidFill>
            <a:srgbClr val="CCFFFF"/>
          </a:solidFill>
          <a:ln w="9525">
            <a:solidFill>
              <a:schemeClr val="tx1"/>
            </a:solidFill>
            <a:miter lim="800000"/>
            <a:headEnd/>
            <a:tailEnd/>
          </a:ln>
        </p:spPr>
        <p:txBody>
          <a:bodyPr wrap="none" anchor="ctr"/>
          <a:lstStyle/>
          <a:p>
            <a:pPr algn="ctr"/>
            <a:r>
              <a:rPr lang="es-ES" sz="1600" b="1" dirty="0">
                <a:latin typeface="Arial" charset="0"/>
              </a:rPr>
              <a:t> </a:t>
            </a:r>
            <a:r>
              <a:rPr lang="es-ES" sz="1600" b="1" dirty="0" err="1">
                <a:latin typeface="Arial" charset="0"/>
              </a:rPr>
              <a:t>planetary</a:t>
            </a:r>
            <a:r>
              <a:rPr lang="es-ES" sz="1600" b="1" dirty="0">
                <a:latin typeface="Arial" charset="0"/>
              </a:rPr>
              <a:t> </a:t>
            </a:r>
            <a:r>
              <a:rPr lang="es-ES" sz="1600" b="1" dirty="0" err="1">
                <a:latin typeface="Arial" charset="0"/>
              </a:rPr>
              <a:t>ball</a:t>
            </a:r>
            <a:r>
              <a:rPr lang="es-ES" sz="1600" b="1" dirty="0">
                <a:latin typeface="Arial" charset="0"/>
              </a:rPr>
              <a:t> </a:t>
            </a:r>
            <a:r>
              <a:rPr lang="es-ES" sz="1600" b="1" dirty="0" err="1" smtClean="0">
                <a:latin typeface="Arial" charset="0"/>
              </a:rPr>
              <a:t>milling</a:t>
            </a:r>
            <a:r>
              <a:rPr lang="es-ES" sz="1600" b="1" dirty="0" smtClean="0">
                <a:latin typeface="Arial" charset="0"/>
              </a:rPr>
              <a:t>, 270 rpm/30h</a:t>
            </a:r>
            <a:endParaRPr lang="es-ES" sz="1600" b="1" dirty="0">
              <a:solidFill>
                <a:schemeClr val="tx1"/>
              </a:solidFill>
              <a:latin typeface="Arial" charset="0"/>
            </a:endParaRPr>
          </a:p>
        </p:txBody>
      </p:sp>
      <p:sp>
        <p:nvSpPr>
          <p:cNvPr id="17" name="Rectangle 13"/>
          <p:cNvSpPr>
            <a:spLocks noChangeArrowheads="1"/>
          </p:cNvSpPr>
          <p:nvPr/>
        </p:nvSpPr>
        <p:spPr bwMode="auto">
          <a:xfrm>
            <a:off x="7330429" y="4254301"/>
            <a:ext cx="1377776" cy="363860"/>
          </a:xfrm>
          <a:prstGeom prst="rect">
            <a:avLst/>
          </a:prstGeom>
          <a:solidFill>
            <a:srgbClr val="CCFFFF"/>
          </a:solidFill>
          <a:ln w="9525">
            <a:solidFill>
              <a:schemeClr val="tx1"/>
            </a:solidFill>
            <a:miter lim="800000"/>
            <a:headEnd/>
            <a:tailEnd/>
          </a:ln>
        </p:spPr>
        <p:txBody>
          <a:bodyPr wrap="none" anchor="ctr"/>
          <a:lstStyle/>
          <a:p>
            <a:pPr algn="ctr"/>
            <a:r>
              <a:rPr lang="es-ES" sz="1600" b="1" dirty="0" err="1" smtClean="0">
                <a:solidFill>
                  <a:schemeClr val="tx1"/>
                </a:solidFill>
                <a:latin typeface="Arial" charset="0"/>
              </a:rPr>
              <a:t>acetone</a:t>
            </a:r>
            <a:endParaRPr lang="es-ES" sz="1600" b="1" dirty="0">
              <a:solidFill>
                <a:schemeClr val="tx1"/>
              </a:solidFill>
              <a:latin typeface="Arial" charset="0"/>
              <a:cs typeface="Arial" charset="0"/>
            </a:endParaRPr>
          </a:p>
        </p:txBody>
      </p:sp>
      <p:sp>
        <p:nvSpPr>
          <p:cNvPr id="18" name="Line 14"/>
          <p:cNvSpPr>
            <a:spLocks noChangeShapeType="1"/>
          </p:cNvSpPr>
          <p:nvPr/>
        </p:nvSpPr>
        <p:spPr bwMode="auto">
          <a:xfrm flipH="1">
            <a:off x="6301729" y="4406701"/>
            <a:ext cx="1033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5"/>
          <p:cNvSpPr>
            <a:spLocks noChangeShapeType="1"/>
          </p:cNvSpPr>
          <p:nvPr/>
        </p:nvSpPr>
        <p:spPr bwMode="auto">
          <a:xfrm>
            <a:off x="6289029" y="5141217"/>
            <a:ext cx="0" cy="179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6"/>
          <p:cNvSpPr>
            <a:spLocks noChangeShapeType="1"/>
          </p:cNvSpPr>
          <p:nvPr/>
        </p:nvSpPr>
        <p:spPr bwMode="auto">
          <a:xfrm>
            <a:off x="6276329" y="5712717"/>
            <a:ext cx="0" cy="179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708" r="23161"/>
          <a:stretch/>
        </p:blipFill>
        <p:spPr bwMode="auto">
          <a:xfrm>
            <a:off x="539552" y="3982998"/>
            <a:ext cx="2622401" cy="27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0395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linds(horizontal)">
                                      <p:cBhvr>
                                        <p:cTn id="13" dur="500"/>
                                        <p:tgtEl>
                                          <p:spTgt spid="12"/>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linds(horizontal)">
                                      <p:cBhvr>
                                        <p:cTn id="16" dur="500"/>
                                        <p:tgtEl>
                                          <p:spTgt spid="1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linds(horizontal)">
                                      <p:cBhvr>
                                        <p:cTn id="19" dur="500"/>
                                        <p:tgtEl>
                                          <p:spTgt spid="14"/>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linds(horizontal)">
                                      <p:cBhvr>
                                        <p:cTn id="25" dur="500"/>
                                        <p:tgtEl>
                                          <p:spTgt spid="16"/>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blinds(horizontal)">
                                      <p:cBhvr>
                                        <p:cTn id="31" dur="500"/>
                                        <p:tgtEl>
                                          <p:spTgt spid="1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linds(horizontal)">
                                      <p:cBhvr>
                                        <p:cTn id="34" dur="500"/>
                                        <p:tgtEl>
                                          <p:spTgt spid="19"/>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blinds(horizontal)">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1" grpId="0" animBg="1" autoUpdateAnimBg="0"/>
      <p:bldP spid="12" grpId="0" animBg="1"/>
      <p:bldP spid="13" grpId="0" animBg="1"/>
      <p:bldP spid="14" grpId="0" animBg="1" autoUpdateAnimBg="0"/>
      <p:bldP spid="15" grpId="0" animBg="1" autoUpdateAnimBg="0"/>
      <p:bldP spid="16" grpId="0" animBg="1" autoUpdateAnimBg="0"/>
      <p:bldP spid="17" grpId="0" animBg="1" autoUpdateAnimBg="0"/>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718"/>
            <a:ext cx="7931224" cy="900018"/>
          </a:xfrm>
        </p:spPr>
        <p:txBody>
          <a:bodyPr>
            <a:normAutofit fontScale="90000"/>
          </a:bodyPr>
          <a:lstStyle/>
          <a:p>
            <a:r>
              <a:rPr lang="en-US" dirty="0"/>
              <a:t>chemical synthesis methods</a:t>
            </a:r>
          </a:p>
        </p:txBody>
      </p:sp>
      <p:sp>
        <p:nvSpPr>
          <p:cNvPr id="9" name="8 Rectángulo"/>
          <p:cNvSpPr/>
          <p:nvPr/>
        </p:nvSpPr>
        <p:spPr>
          <a:xfrm>
            <a:off x="467544" y="1556792"/>
            <a:ext cx="7704856" cy="4832092"/>
          </a:xfrm>
          <a:prstGeom prst="rect">
            <a:avLst/>
          </a:prstGeom>
        </p:spPr>
        <p:txBody>
          <a:bodyPr wrap="square">
            <a:spAutoFit/>
          </a:bodyPr>
          <a:lstStyle/>
          <a:p>
            <a:pPr marL="285750" indent="-285750">
              <a:lnSpc>
                <a:spcPct val="200000"/>
              </a:lnSpc>
              <a:buFont typeface="Wingdings" pitchFamily="2" charset="2"/>
              <a:buChar char="v"/>
            </a:pPr>
            <a:r>
              <a:rPr lang="es-ES" sz="2800" dirty="0" err="1"/>
              <a:t>Combustion</a:t>
            </a:r>
            <a:r>
              <a:rPr lang="es-ES" sz="2800" dirty="0"/>
              <a:t> </a:t>
            </a:r>
            <a:r>
              <a:rPr lang="es-ES" sz="2800" dirty="0" err="1"/>
              <a:t>synthesis</a:t>
            </a:r>
            <a:endParaRPr lang="es-ES" sz="2800" dirty="0"/>
          </a:p>
          <a:p>
            <a:pPr marL="285750" indent="-285750">
              <a:lnSpc>
                <a:spcPct val="200000"/>
              </a:lnSpc>
              <a:buFont typeface="Wingdings" pitchFamily="2" charset="2"/>
              <a:buChar char="v"/>
            </a:pPr>
            <a:r>
              <a:rPr lang="en-US" sz="2800" dirty="0" err="1" smtClean="0"/>
              <a:t>Sonochemical</a:t>
            </a:r>
            <a:r>
              <a:rPr lang="en-US" sz="2800" dirty="0" smtClean="0"/>
              <a:t> synthesis</a:t>
            </a:r>
          </a:p>
          <a:p>
            <a:pPr marL="285750" indent="-285750">
              <a:lnSpc>
                <a:spcPct val="200000"/>
              </a:lnSpc>
              <a:buFont typeface="Wingdings" pitchFamily="2" charset="2"/>
              <a:buChar char="v"/>
            </a:pPr>
            <a:r>
              <a:rPr lang="en-US" sz="2800" dirty="0" smtClean="0"/>
              <a:t>Sol-gel process</a:t>
            </a:r>
          </a:p>
          <a:p>
            <a:pPr marL="285750" indent="-285750">
              <a:lnSpc>
                <a:spcPct val="200000"/>
              </a:lnSpc>
              <a:buFont typeface="Wingdings" pitchFamily="2" charset="2"/>
              <a:buChar char="v"/>
            </a:pPr>
            <a:r>
              <a:rPr lang="en-US" sz="2800" dirty="0"/>
              <a:t>Co-precipitation </a:t>
            </a:r>
            <a:r>
              <a:rPr lang="en-US" sz="2800" dirty="0" smtClean="0"/>
              <a:t>Process</a:t>
            </a:r>
          </a:p>
          <a:p>
            <a:pPr marL="285750" indent="-285750">
              <a:lnSpc>
                <a:spcPct val="200000"/>
              </a:lnSpc>
              <a:buFont typeface="Wingdings" pitchFamily="2" charset="2"/>
              <a:buChar char="v"/>
            </a:pPr>
            <a:r>
              <a:rPr lang="en-US" sz="2800" dirty="0" smtClean="0"/>
              <a:t>…</a:t>
            </a:r>
          </a:p>
          <a:p>
            <a:pPr marL="285750" indent="-285750">
              <a:buFont typeface="Wingdings" pitchFamily="2" charset="2"/>
              <a:buChar char="v"/>
            </a:pPr>
            <a:endParaRPr lang="en-US" sz="2800" dirty="0"/>
          </a:p>
        </p:txBody>
      </p:sp>
    </p:spTree>
    <p:extLst>
      <p:ext uri="{BB962C8B-B14F-4D97-AF65-F5344CB8AC3E}">
        <p14:creationId xmlns:p14="http://schemas.microsoft.com/office/powerpoint/2010/main" val="31767022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52718"/>
            <a:ext cx="7931224" cy="900018"/>
          </a:xfrm>
        </p:spPr>
        <p:txBody>
          <a:bodyPr>
            <a:normAutofit fontScale="90000"/>
          </a:bodyPr>
          <a:lstStyle/>
          <a:p>
            <a:pPr marL="285750" indent="-285750">
              <a:lnSpc>
                <a:spcPct val="200000"/>
              </a:lnSpc>
            </a:pPr>
            <a:r>
              <a:rPr lang="es-ES" dirty="0" err="1"/>
              <a:t>Combustion</a:t>
            </a:r>
            <a:r>
              <a:rPr lang="es-ES" dirty="0"/>
              <a:t> </a:t>
            </a:r>
            <a:r>
              <a:rPr lang="es-ES" dirty="0" err="1"/>
              <a:t>synthesis</a:t>
            </a:r>
            <a:endParaRPr lang="en-US" dirty="0"/>
          </a:p>
        </p:txBody>
      </p:sp>
      <p:sp>
        <p:nvSpPr>
          <p:cNvPr id="21" name="Rectangle 5"/>
          <p:cNvSpPr>
            <a:spLocks noChangeArrowheads="1"/>
          </p:cNvSpPr>
          <p:nvPr/>
        </p:nvSpPr>
        <p:spPr bwMode="auto">
          <a:xfrm>
            <a:off x="4067944" y="1940768"/>
            <a:ext cx="1751136" cy="533400"/>
          </a:xfrm>
          <a:prstGeom prst="rect">
            <a:avLst/>
          </a:prstGeom>
          <a:solidFill>
            <a:srgbClr val="CCFFFF"/>
          </a:solidFill>
          <a:ln w="9525">
            <a:solidFill>
              <a:schemeClr val="tx1"/>
            </a:solidFill>
            <a:miter lim="800000"/>
            <a:headEnd/>
            <a:tailEnd/>
          </a:ln>
        </p:spPr>
        <p:txBody>
          <a:bodyPr wrap="none" anchor="ctr"/>
          <a:lstStyle/>
          <a:p>
            <a:r>
              <a:rPr lang="pt-BR" sz="1600" b="1" dirty="0" err="1"/>
              <a:t>Ce</a:t>
            </a:r>
            <a:r>
              <a:rPr lang="pt-BR" sz="1600" b="1" dirty="0"/>
              <a:t>(NO</a:t>
            </a:r>
            <a:r>
              <a:rPr lang="pt-BR" sz="1600" b="1" baseline="-25000" dirty="0"/>
              <a:t>3</a:t>
            </a:r>
            <a:r>
              <a:rPr lang="pt-BR" sz="1600" b="1" dirty="0"/>
              <a:t>)</a:t>
            </a:r>
            <a:r>
              <a:rPr lang="pt-BR" sz="1600" b="1" baseline="-25000" dirty="0"/>
              <a:t>3</a:t>
            </a:r>
            <a:r>
              <a:rPr lang="pt-BR" sz="1600" b="1" dirty="0"/>
              <a:t>.6H</a:t>
            </a:r>
            <a:r>
              <a:rPr lang="pt-BR" sz="1600" b="1" baseline="-25000" dirty="0"/>
              <a:t>2</a:t>
            </a:r>
            <a:r>
              <a:rPr lang="pt-BR" sz="1600" b="1" dirty="0"/>
              <a:t>O</a:t>
            </a:r>
            <a:endParaRPr lang="en-US" sz="1600" b="1" dirty="0"/>
          </a:p>
        </p:txBody>
      </p:sp>
      <p:sp>
        <p:nvSpPr>
          <p:cNvPr id="22" name="Rectangle 6"/>
          <p:cNvSpPr>
            <a:spLocks noChangeArrowheads="1"/>
          </p:cNvSpPr>
          <p:nvPr/>
        </p:nvSpPr>
        <p:spPr bwMode="auto">
          <a:xfrm>
            <a:off x="6200080" y="1940768"/>
            <a:ext cx="1828304" cy="533400"/>
          </a:xfrm>
          <a:prstGeom prst="rect">
            <a:avLst/>
          </a:prstGeom>
          <a:solidFill>
            <a:srgbClr val="CCFFFF"/>
          </a:solidFill>
          <a:ln w="9525">
            <a:solidFill>
              <a:schemeClr val="tx1"/>
            </a:solidFill>
            <a:miter lim="800000"/>
            <a:headEnd/>
            <a:tailEnd/>
          </a:ln>
        </p:spPr>
        <p:txBody>
          <a:bodyPr wrap="none" anchor="ctr"/>
          <a:lstStyle/>
          <a:p>
            <a:pPr algn="ctr"/>
            <a:r>
              <a:rPr lang="pt-BR" sz="1600" b="1" dirty="0" err="1"/>
              <a:t>Gd</a:t>
            </a:r>
            <a:r>
              <a:rPr lang="pt-BR" sz="1600" b="1" dirty="0"/>
              <a:t>(NO</a:t>
            </a:r>
            <a:r>
              <a:rPr lang="pt-BR" sz="1600" b="1" baseline="-25000" dirty="0"/>
              <a:t>3</a:t>
            </a:r>
            <a:r>
              <a:rPr lang="pt-BR" sz="1600" b="1" dirty="0"/>
              <a:t>)</a:t>
            </a:r>
            <a:r>
              <a:rPr lang="pt-BR" sz="1600" b="1" baseline="-25000" dirty="0"/>
              <a:t>3</a:t>
            </a:r>
            <a:r>
              <a:rPr lang="pt-BR" sz="1600" b="1" dirty="0"/>
              <a:t>.6H</a:t>
            </a:r>
            <a:r>
              <a:rPr lang="pt-BR" sz="1600" b="1" baseline="-25000" dirty="0"/>
              <a:t>2</a:t>
            </a:r>
            <a:r>
              <a:rPr lang="pt-BR" sz="1600" b="1" dirty="0"/>
              <a:t>O</a:t>
            </a:r>
            <a:endParaRPr lang="es-ES" sz="1600" b="1" dirty="0">
              <a:solidFill>
                <a:schemeClr val="tx1"/>
              </a:solidFill>
              <a:latin typeface="Arial" charset="0"/>
            </a:endParaRPr>
          </a:p>
        </p:txBody>
      </p:sp>
      <p:sp>
        <p:nvSpPr>
          <p:cNvPr id="23" name="Line 7"/>
          <p:cNvSpPr>
            <a:spLocks noChangeShapeType="1"/>
          </p:cNvSpPr>
          <p:nvPr/>
        </p:nvSpPr>
        <p:spPr bwMode="auto">
          <a:xfrm flipH="1">
            <a:off x="5819080" y="2169368"/>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Line 9"/>
          <p:cNvSpPr>
            <a:spLocks noChangeShapeType="1"/>
          </p:cNvSpPr>
          <p:nvPr/>
        </p:nvSpPr>
        <p:spPr bwMode="auto">
          <a:xfrm>
            <a:off x="6022280" y="2169368"/>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 name="Rectangle 10"/>
          <p:cNvSpPr>
            <a:spLocks noChangeArrowheads="1"/>
          </p:cNvSpPr>
          <p:nvPr/>
        </p:nvSpPr>
        <p:spPr bwMode="auto">
          <a:xfrm>
            <a:off x="5057080" y="2778968"/>
            <a:ext cx="1828800" cy="381000"/>
          </a:xfrm>
          <a:prstGeom prst="rect">
            <a:avLst/>
          </a:prstGeom>
          <a:solidFill>
            <a:srgbClr val="CCFFFF"/>
          </a:solidFill>
          <a:ln w="9525">
            <a:solidFill>
              <a:schemeClr val="tx1"/>
            </a:solidFill>
            <a:miter lim="800000"/>
            <a:headEnd/>
            <a:tailEnd/>
          </a:ln>
        </p:spPr>
        <p:txBody>
          <a:bodyPr wrap="none" anchor="ctr"/>
          <a:lstStyle/>
          <a:p>
            <a:pPr algn="ctr"/>
            <a:r>
              <a:rPr lang="es-ES" sz="1600" b="1">
                <a:solidFill>
                  <a:schemeClr val="tx1"/>
                </a:solidFill>
                <a:latin typeface="Arial" charset="0"/>
              </a:rPr>
              <a:t>Aquous mixing</a:t>
            </a:r>
          </a:p>
        </p:txBody>
      </p:sp>
      <p:sp>
        <p:nvSpPr>
          <p:cNvPr id="26" name="Rectangle 11"/>
          <p:cNvSpPr>
            <a:spLocks noChangeArrowheads="1"/>
          </p:cNvSpPr>
          <p:nvPr/>
        </p:nvSpPr>
        <p:spPr bwMode="auto">
          <a:xfrm>
            <a:off x="5259288" y="3350468"/>
            <a:ext cx="1905000" cy="381000"/>
          </a:xfrm>
          <a:prstGeom prst="rect">
            <a:avLst/>
          </a:prstGeom>
          <a:solidFill>
            <a:srgbClr val="CCFFFF"/>
          </a:solidFill>
          <a:ln w="9525">
            <a:solidFill>
              <a:schemeClr val="tx1"/>
            </a:solidFill>
            <a:miter lim="800000"/>
            <a:headEnd/>
            <a:tailEnd/>
          </a:ln>
        </p:spPr>
        <p:txBody>
          <a:bodyPr wrap="none" anchor="ctr"/>
          <a:lstStyle/>
          <a:p>
            <a:pPr algn="ctr"/>
            <a:r>
              <a:rPr lang="es-ES" sz="1600" b="1">
                <a:solidFill>
                  <a:schemeClr val="tx1"/>
                </a:solidFill>
                <a:latin typeface="Arial" charset="0"/>
              </a:rPr>
              <a:t>Combustion 500ºC</a:t>
            </a:r>
          </a:p>
        </p:txBody>
      </p:sp>
      <p:sp>
        <p:nvSpPr>
          <p:cNvPr id="27" name="Rectangle 12"/>
          <p:cNvSpPr>
            <a:spLocks noChangeArrowheads="1"/>
          </p:cNvSpPr>
          <p:nvPr/>
        </p:nvSpPr>
        <p:spPr bwMode="auto">
          <a:xfrm>
            <a:off x="5566296" y="3921968"/>
            <a:ext cx="1670000" cy="381000"/>
          </a:xfrm>
          <a:prstGeom prst="rect">
            <a:avLst/>
          </a:prstGeom>
          <a:solidFill>
            <a:srgbClr val="CCFFFF"/>
          </a:solidFill>
          <a:ln w="9525">
            <a:solidFill>
              <a:schemeClr val="tx1"/>
            </a:solidFill>
            <a:miter lim="800000"/>
            <a:headEnd/>
            <a:tailEnd/>
          </a:ln>
        </p:spPr>
        <p:txBody>
          <a:bodyPr wrap="none" anchor="ctr"/>
          <a:lstStyle/>
          <a:p>
            <a:pPr algn="ctr"/>
            <a:r>
              <a:rPr lang="es-ES" sz="1600" b="1">
                <a:solidFill>
                  <a:schemeClr val="tx1"/>
                </a:solidFill>
                <a:latin typeface="Arial" charset="0"/>
              </a:rPr>
              <a:t>Porous foams</a:t>
            </a:r>
          </a:p>
        </p:txBody>
      </p:sp>
      <p:sp>
        <p:nvSpPr>
          <p:cNvPr id="28" name="Rectangle 13"/>
          <p:cNvSpPr>
            <a:spLocks noChangeArrowheads="1"/>
          </p:cNvSpPr>
          <p:nvPr/>
        </p:nvSpPr>
        <p:spPr bwMode="auto">
          <a:xfrm>
            <a:off x="7063680" y="2550368"/>
            <a:ext cx="1828800" cy="533400"/>
          </a:xfrm>
          <a:prstGeom prst="rect">
            <a:avLst/>
          </a:prstGeom>
          <a:solidFill>
            <a:srgbClr val="CCFFFF"/>
          </a:solidFill>
          <a:ln w="9525">
            <a:solidFill>
              <a:schemeClr val="tx1"/>
            </a:solidFill>
            <a:miter lim="800000"/>
            <a:headEnd/>
            <a:tailEnd/>
          </a:ln>
        </p:spPr>
        <p:txBody>
          <a:bodyPr wrap="none" anchor="ctr"/>
          <a:lstStyle/>
          <a:p>
            <a:pPr algn="ctr"/>
            <a:r>
              <a:rPr lang="es-ES" sz="1600" b="1">
                <a:solidFill>
                  <a:schemeClr val="tx1"/>
                </a:solidFill>
                <a:latin typeface="Arial" charset="0"/>
              </a:rPr>
              <a:t>Organic Fuels</a:t>
            </a:r>
          </a:p>
          <a:p>
            <a:pPr algn="ctr"/>
            <a:r>
              <a:rPr lang="es-ES" sz="1600" b="1">
                <a:solidFill>
                  <a:schemeClr val="tx1"/>
                </a:solidFill>
                <a:latin typeface="Arial" charset="0"/>
              </a:rPr>
              <a:t>O/F </a:t>
            </a:r>
            <a:r>
              <a:rPr lang="es-ES" sz="1600" b="1">
                <a:solidFill>
                  <a:schemeClr val="tx1"/>
                </a:solidFill>
                <a:latin typeface="Arial" charset="0"/>
                <a:cs typeface="Arial" charset="0"/>
              </a:rPr>
              <a:t>≤1.0</a:t>
            </a:r>
          </a:p>
        </p:txBody>
      </p:sp>
      <p:sp>
        <p:nvSpPr>
          <p:cNvPr id="29" name="Line 14"/>
          <p:cNvSpPr>
            <a:spLocks noChangeShapeType="1"/>
          </p:cNvSpPr>
          <p:nvPr/>
        </p:nvSpPr>
        <p:spPr bwMode="auto">
          <a:xfrm flipH="1">
            <a:off x="6034980" y="2702768"/>
            <a:ext cx="1033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 name="Line 15"/>
          <p:cNvSpPr>
            <a:spLocks noChangeShapeType="1"/>
          </p:cNvSpPr>
          <p:nvPr/>
        </p:nvSpPr>
        <p:spPr bwMode="auto">
          <a:xfrm>
            <a:off x="6022280" y="3159968"/>
            <a:ext cx="0" cy="179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 name="Line 16"/>
          <p:cNvSpPr>
            <a:spLocks noChangeShapeType="1"/>
          </p:cNvSpPr>
          <p:nvPr/>
        </p:nvSpPr>
        <p:spPr bwMode="auto">
          <a:xfrm>
            <a:off x="6009580" y="3731468"/>
            <a:ext cx="0" cy="179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 name="Rectangle 17"/>
          <p:cNvSpPr>
            <a:spLocks noChangeArrowheads="1"/>
          </p:cNvSpPr>
          <p:nvPr/>
        </p:nvSpPr>
        <p:spPr bwMode="auto">
          <a:xfrm>
            <a:off x="5057080" y="4493468"/>
            <a:ext cx="1905000" cy="381000"/>
          </a:xfrm>
          <a:prstGeom prst="rect">
            <a:avLst/>
          </a:prstGeom>
          <a:solidFill>
            <a:srgbClr val="CCFFFF"/>
          </a:solidFill>
          <a:ln w="9525">
            <a:solidFill>
              <a:schemeClr val="tx1"/>
            </a:solidFill>
            <a:miter lim="800000"/>
            <a:headEnd/>
            <a:tailEnd/>
          </a:ln>
        </p:spPr>
        <p:txBody>
          <a:bodyPr wrap="none" anchor="ctr"/>
          <a:lstStyle/>
          <a:p>
            <a:pPr algn="ctr"/>
            <a:r>
              <a:rPr lang="es-ES" sz="1600" b="1">
                <a:solidFill>
                  <a:schemeClr val="tx1"/>
                </a:solidFill>
                <a:latin typeface="Arial" charset="0"/>
              </a:rPr>
              <a:t>Crushing</a:t>
            </a:r>
          </a:p>
        </p:txBody>
      </p:sp>
      <p:sp>
        <p:nvSpPr>
          <p:cNvPr id="33" name="Line 18"/>
          <p:cNvSpPr>
            <a:spLocks noChangeShapeType="1"/>
          </p:cNvSpPr>
          <p:nvPr/>
        </p:nvSpPr>
        <p:spPr bwMode="auto">
          <a:xfrm>
            <a:off x="6047680" y="4302968"/>
            <a:ext cx="0" cy="179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Rectangle 19"/>
          <p:cNvSpPr>
            <a:spLocks noChangeArrowheads="1"/>
          </p:cNvSpPr>
          <p:nvPr/>
        </p:nvSpPr>
        <p:spPr bwMode="auto">
          <a:xfrm>
            <a:off x="4904680" y="5064968"/>
            <a:ext cx="2286000" cy="381000"/>
          </a:xfrm>
          <a:prstGeom prst="rect">
            <a:avLst/>
          </a:prstGeom>
          <a:solidFill>
            <a:srgbClr val="CCFFFF"/>
          </a:solidFill>
          <a:ln w="9525">
            <a:solidFill>
              <a:schemeClr val="tx1"/>
            </a:solidFill>
            <a:miter lim="800000"/>
            <a:headEnd/>
            <a:tailEnd/>
          </a:ln>
        </p:spPr>
        <p:txBody>
          <a:bodyPr wrap="none" anchor="ctr"/>
          <a:lstStyle/>
          <a:p>
            <a:pPr algn="ctr"/>
            <a:r>
              <a:rPr lang="es-ES" sz="1600" b="1">
                <a:solidFill>
                  <a:schemeClr val="tx1"/>
                </a:solidFill>
                <a:latin typeface="Arial" charset="0"/>
              </a:rPr>
              <a:t>As-prepared powders</a:t>
            </a:r>
          </a:p>
        </p:txBody>
      </p:sp>
      <p:sp>
        <p:nvSpPr>
          <p:cNvPr id="35" name="Line 20"/>
          <p:cNvSpPr>
            <a:spLocks noChangeShapeType="1"/>
          </p:cNvSpPr>
          <p:nvPr/>
        </p:nvSpPr>
        <p:spPr bwMode="auto">
          <a:xfrm>
            <a:off x="6047680" y="4874468"/>
            <a:ext cx="0" cy="179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Rectangle 21"/>
          <p:cNvSpPr>
            <a:spLocks noChangeArrowheads="1"/>
          </p:cNvSpPr>
          <p:nvPr/>
        </p:nvSpPr>
        <p:spPr bwMode="auto">
          <a:xfrm>
            <a:off x="4904680" y="5623768"/>
            <a:ext cx="2286000" cy="381000"/>
          </a:xfrm>
          <a:prstGeom prst="rect">
            <a:avLst/>
          </a:prstGeom>
          <a:solidFill>
            <a:srgbClr val="CCFFFF"/>
          </a:solidFill>
          <a:ln w="9525">
            <a:solidFill>
              <a:schemeClr val="tx1"/>
            </a:solidFill>
            <a:miter lim="800000"/>
            <a:headEnd/>
            <a:tailEnd/>
          </a:ln>
        </p:spPr>
        <p:txBody>
          <a:bodyPr wrap="none" anchor="ctr"/>
          <a:lstStyle/>
          <a:p>
            <a:pPr algn="ctr"/>
            <a:r>
              <a:rPr lang="es-ES" sz="1600" b="1">
                <a:solidFill>
                  <a:schemeClr val="tx1"/>
                </a:solidFill>
                <a:latin typeface="Arial" charset="0"/>
              </a:rPr>
              <a:t>Calcination at 700 ºC</a:t>
            </a:r>
          </a:p>
        </p:txBody>
      </p:sp>
      <p:sp>
        <p:nvSpPr>
          <p:cNvPr id="37" name="Line 22"/>
          <p:cNvSpPr>
            <a:spLocks noChangeShapeType="1"/>
          </p:cNvSpPr>
          <p:nvPr/>
        </p:nvSpPr>
        <p:spPr bwMode="auto">
          <a:xfrm>
            <a:off x="6047680" y="5445968"/>
            <a:ext cx="0" cy="179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Rectangle 23"/>
          <p:cNvSpPr>
            <a:spLocks noChangeArrowheads="1"/>
          </p:cNvSpPr>
          <p:nvPr/>
        </p:nvSpPr>
        <p:spPr bwMode="auto">
          <a:xfrm>
            <a:off x="3635896" y="6207968"/>
            <a:ext cx="5040560" cy="533400"/>
          </a:xfrm>
          <a:prstGeom prst="rect">
            <a:avLst/>
          </a:prstGeom>
          <a:solidFill>
            <a:srgbClr val="CCFFFF"/>
          </a:solidFill>
          <a:ln w="9525">
            <a:solidFill>
              <a:schemeClr val="tx1"/>
            </a:solidFill>
            <a:miter lim="800000"/>
            <a:headEnd/>
            <a:tailEnd/>
          </a:ln>
        </p:spPr>
        <p:txBody>
          <a:bodyPr wrap="none" anchor="ctr"/>
          <a:lstStyle/>
          <a:p>
            <a:pPr algn="ctr"/>
            <a:r>
              <a:rPr lang="es-ES" sz="1600" b="1" dirty="0" err="1">
                <a:solidFill>
                  <a:schemeClr val="tx1"/>
                </a:solidFill>
                <a:latin typeface="Arial" charset="0"/>
              </a:rPr>
              <a:t>Fully</a:t>
            </a:r>
            <a:r>
              <a:rPr lang="es-ES" sz="1600" b="1" dirty="0">
                <a:solidFill>
                  <a:schemeClr val="tx1"/>
                </a:solidFill>
                <a:latin typeface="Arial" charset="0"/>
              </a:rPr>
              <a:t> </a:t>
            </a:r>
            <a:r>
              <a:rPr lang="es-ES" sz="1600" b="1" dirty="0" err="1">
                <a:solidFill>
                  <a:schemeClr val="tx1"/>
                </a:solidFill>
                <a:latin typeface="Arial" charset="0"/>
              </a:rPr>
              <a:t>crystalline</a:t>
            </a:r>
            <a:r>
              <a:rPr lang="es-ES" sz="1600" b="1" dirty="0">
                <a:solidFill>
                  <a:schemeClr val="tx1"/>
                </a:solidFill>
                <a:latin typeface="Arial" charset="0"/>
              </a:rPr>
              <a:t> </a:t>
            </a:r>
            <a:r>
              <a:rPr lang="es-ES" sz="1600" b="1" dirty="0" smtClean="0">
                <a:solidFill>
                  <a:schemeClr val="tx1"/>
                </a:solidFill>
                <a:latin typeface="Arial" charset="0"/>
              </a:rPr>
              <a:t>Ce</a:t>
            </a:r>
            <a:r>
              <a:rPr lang="es-ES" sz="1600" b="1" baseline="-25000" dirty="0" smtClean="0">
                <a:solidFill>
                  <a:schemeClr val="tx1"/>
                </a:solidFill>
                <a:latin typeface="Arial" charset="0"/>
              </a:rPr>
              <a:t>0,9</a:t>
            </a:r>
            <a:r>
              <a:rPr lang="es-ES" sz="1600" b="1" dirty="0" smtClean="0">
                <a:solidFill>
                  <a:schemeClr val="tx1"/>
                </a:solidFill>
                <a:latin typeface="Arial" charset="0"/>
              </a:rPr>
              <a:t>Gd</a:t>
            </a:r>
            <a:r>
              <a:rPr lang="es-ES" sz="1600" b="1" baseline="-25000" dirty="0" smtClean="0">
                <a:solidFill>
                  <a:schemeClr val="tx1"/>
                </a:solidFill>
                <a:latin typeface="Arial" charset="0"/>
              </a:rPr>
              <a:t>0,1</a:t>
            </a:r>
            <a:r>
              <a:rPr lang="es-ES" sz="1600" b="1" dirty="0" smtClean="0">
                <a:solidFill>
                  <a:schemeClr val="tx1"/>
                </a:solidFill>
                <a:latin typeface="Arial" charset="0"/>
              </a:rPr>
              <a:t>O</a:t>
            </a:r>
            <a:r>
              <a:rPr lang="es-ES" sz="1600" b="1" baseline="-25000" dirty="0" smtClean="0">
                <a:solidFill>
                  <a:schemeClr val="tx1"/>
                </a:solidFill>
                <a:latin typeface="Arial" charset="0"/>
              </a:rPr>
              <a:t>1,95</a:t>
            </a:r>
            <a:r>
              <a:rPr lang="es-ES" sz="1600" b="1" dirty="0" smtClean="0">
                <a:solidFill>
                  <a:schemeClr val="tx1"/>
                </a:solidFill>
                <a:latin typeface="Arial" charset="0"/>
              </a:rPr>
              <a:t> </a:t>
            </a:r>
            <a:endParaRPr lang="es-ES" sz="1600" b="1" dirty="0">
              <a:solidFill>
                <a:schemeClr val="tx1"/>
              </a:solidFill>
              <a:latin typeface="Arial" charset="0"/>
            </a:endParaRPr>
          </a:p>
          <a:p>
            <a:pPr algn="ctr"/>
            <a:r>
              <a:rPr lang="es-ES" sz="1600" b="1" dirty="0" err="1" smtClean="0">
                <a:solidFill>
                  <a:schemeClr val="tx1"/>
                </a:solidFill>
                <a:latin typeface="Arial" charset="0"/>
              </a:rPr>
              <a:t>Nanopowders</a:t>
            </a:r>
            <a:endParaRPr lang="es-ES" sz="1600" b="1" dirty="0">
              <a:solidFill>
                <a:schemeClr val="tx1"/>
              </a:solidFill>
              <a:latin typeface="Arial" charset="0"/>
            </a:endParaRPr>
          </a:p>
        </p:txBody>
      </p:sp>
      <p:sp>
        <p:nvSpPr>
          <p:cNvPr id="39" name="Line 24"/>
          <p:cNvSpPr>
            <a:spLocks noChangeShapeType="1"/>
          </p:cNvSpPr>
          <p:nvPr/>
        </p:nvSpPr>
        <p:spPr bwMode="auto">
          <a:xfrm>
            <a:off x="6047680" y="6028581"/>
            <a:ext cx="0" cy="179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 name="2 Rectángulo"/>
          <p:cNvSpPr/>
          <p:nvPr/>
        </p:nvSpPr>
        <p:spPr>
          <a:xfrm>
            <a:off x="179512" y="927993"/>
            <a:ext cx="8369300" cy="923330"/>
          </a:xfrm>
          <a:prstGeom prst="rect">
            <a:avLst/>
          </a:prstGeom>
        </p:spPr>
        <p:txBody>
          <a:bodyPr wrap="square">
            <a:spAutoFit/>
          </a:bodyPr>
          <a:lstStyle/>
          <a:p>
            <a:pPr marL="285750" indent="-285750" algn="just">
              <a:buFont typeface="Wingdings" pitchFamily="2" charset="2"/>
              <a:buChar char="ü"/>
            </a:pPr>
            <a:r>
              <a:rPr lang="en-US" dirty="0" smtClean="0"/>
              <a:t>Novel </a:t>
            </a:r>
            <a:r>
              <a:rPr lang="en-US" dirty="0"/>
              <a:t>combustion synthesis processes capable of producing </a:t>
            </a:r>
            <a:r>
              <a:rPr lang="en-US" dirty="0" smtClean="0"/>
              <a:t>ultrafine powders </a:t>
            </a:r>
            <a:r>
              <a:rPr lang="en-US" dirty="0"/>
              <a:t>of oxide ceramics in a surprisingly short time at a lower </a:t>
            </a:r>
            <a:r>
              <a:rPr lang="en-US" dirty="0" smtClean="0"/>
              <a:t>calcination temperature </a:t>
            </a:r>
            <a:r>
              <a:rPr lang="en-US" dirty="0"/>
              <a:t>with improved powder </a:t>
            </a:r>
            <a:r>
              <a:rPr lang="en-US" dirty="0" smtClean="0"/>
              <a:t>characteristics.</a:t>
            </a:r>
            <a:endParaRPr lang="en-US" dirty="0"/>
          </a:p>
        </p:txBody>
      </p:sp>
      <p:sp>
        <p:nvSpPr>
          <p:cNvPr id="4" name="3 Rectángulo"/>
          <p:cNvSpPr/>
          <p:nvPr/>
        </p:nvSpPr>
        <p:spPr>
          <a:xfrm>
            <a:off x="208484" y="2600136"/>
            <a:ext cx="4891083" cy="369332"/>
          </a:xfrm>
          <a:prstGeom prst="rect">
            <a:avLst/>
          </a:prstGeom>
        </p:spPr>
        <p:txBody>
          <a:bodyPr wrap="none">
            <a:spAutoFit/>
          </a:bodyPr>
          <a:lstStyle/>
          <a:p>
            <a:r>
              <a:rPr lang="en-US" b="1" dirty="0" smtClean="0"/>
              <a:t>The </a:t>
            </a:r>
            <a:r>
              <a:rPr lang="en-US" b="1" dirty="0"/>
              <a:t>basic principle of propellant chemistry</a:t>
            </a:r>
          </a:p>
        </p:txBody>
      </p:sp>
      <p:sp>
        <p:nvSpPr>
          <p:cNvPr id="5" name="4 Rectángulo"/>
          <p:cNvSpPr/>
          <p:nvPr/>
        </p:nvSpPr>
        <p:spPr>
          <a:xfrm>
            <a:off x="208483" y="3339356"/>
            <a:ext cx="5371629" cy="1846659"/>
          </a:xfrm>
          <a:prstGeom prst="rect">
            <a:avLst/>
          </a:prstGeom>
        </p:spPr>
        <p:txBody>
          <a:bodyPr wrap="square">
            <a:spAutoFit/>
          </a:bodyPr>
          <a:lstStyle/>
          <a:p>
            <a:r>
              <a:rPr lang="pt-BR" dirty="0" err="1"/>
              <a:t>Cerium</a:t>
            </a:r>
            <a:r>
              <a:rPr lang="pt-BR" dirty="0"/>
              <a:t> </a:t>
            </a:r>
            <a:r>
              <a:rPr lang="pt-BR" dirty="0" err="1"/>
              <a:t>Nitrate</a:t>
            </a:r>
            <a:r>
              <a:rPr lang="pt-BR" dirty="0"/>
              <a:t> </a:t>
            </a:r>
            <a:r>
              <a:rPr lang="pt-BR" dirty="0" err="1"/>
              <a:t>hexahydrate</a:t>
            </a:r>
            <a:r>
              <a:rPr lang="pt-BR" dirty="0"/>
              <a:t> ( </a:t>
            </a:r>
            <a:r>
              <a:rPr lang="pt-BR" dirty="0" err="1"/>
              <a:t>Ce</a:t>
            </a:r>
            <a:r>
              <a:rPr lang="pt-BR" dirty="0"/>
              <a:t>(NO</a:t>
            </a:r>
            <a:r>
              <a:rPr lang="pt-BR" baseline="-25000" dirty="0" smtClean="0"/>
              <a:t>3</a:t>
            </a:r>
            <a:r>
              <a:rPr lang="pt-BR" dirty="0" smtClean="0"/>
              <a:t>)</a:t>
            </a:r>
            <a:r>
              <a:rPr lang="pt-BR" baseline="-25000" dirty="0" smtClean="0"/>
              <a:t>3</a:t>
            </a:r>
            <a:r>
              <a:rPr lang="pt-BR" dirty="0" smtClean="0"/>
              <a:t>.6H</a:t>
            </a:r>
            <a:r>
              <a:rPr lang="pt-BR" baseline="-25000" dirty="0" smtClean="0"/>
              <a:t>2</a:t>
            </a:r>
            <a:r>
              <a:rPr lang="pt-BR" dirty="0" smtClean="0"/>
              <a:t>O)</a:t>
            </a:r>
          </a:p>
          <a:p>
            <a:r>
              <a:rPr lang="pt-BR" sz="1400" dirty="0" err="1" smtClean="0">
                <a:solidFill>
                  <a:srgbClr val="FF0000"/>
                </a:solidFill>
              </a:rPr>
              <a:t>Mw</a:t>
            </a:r>
            <a:r>
              <a:rPr lang="pt-BR" sz="1400" dirty="0">
                <a:solidFill>
                  <a:srgbClr val="FF0000"/>
                </a:solidFill>
              </a:rPr>
              <a:t>. 434,22 g/mol</a:t>
            </a:r>
          </a:p>
          <a:p>
            <a:r>
              <a:rPr lang="pt-BR" dirty="0" err="1"/>
              <a:t>Gadolinium</a:t>
            </a:r>
            <a:r>
              <a:rPr lang="pt-BR" dirty="0"/>
              <a:t> </a:t>
            </a:r>
            <a:r>
              <a:rPr lang="pt-BR" dirty="0" err="1"/>
              <a:t>Nitrate</a:t>
            </a:r>
            <a:r>
              <a:rPr lang="pt-BR" dirty="0"/>
              <a:t> </a:t>
            </a:r>
            <a:r>
              <a:rPr lang="pt-BR" dirty="0" err="1"/>
              <a:t>hexahydrate</a:t>
            </a:r>
            <a:r>
              <a:rPr lang="pt-BR" dirty="0"/>
              <a:t> ( </a:t>
            </a:r>
            <a:r>
              <a:rPr lang="pt-BR" dirty="0" err="1"/>
              <a:t>Gd</a:t>
            </a:r>
            <a:r>
              <a:rPr lang="pt-BR" dirty="0"/>
              <a:t>(NO</a:t>
            </a:r>
            <a:r>
              <a:rPr lang="pt-BR" baseline="-25000" dirty="0" smtClean="0"/>
              <a:t>3</a:t>
            </a:r>
            <a:r>
              <a:rPr lang="pt-BR" dirty="0" smtClean="0"/>
              <a:t>)</a:t>
            </a:r>
            <a:r>
              <a:rPr lang="pt-BR" baseline="-25000" dirty="0" smtClean="0"/>
              <a:t>3</a:t>
            </a:r>
            <a:r>
              <a:rPr lang="pt-BR" dirty="0" smtClean="0"/>
              <a:t>.6H</a:t>
            </a:r>
            <a:r>
              <a:rPr lang="pt-BR" baseline="-25000" dirty="0" smtClean="0"/>
              <a:t>2</a:t>
            </a:r>
            <a:r>
              <a:rPr lang="pt-BR" dirty="0" smtClean="0"/>
              <a:t>O)</a:t>
            </a:r>
          </a:p>
          <a:p>
            <a:r>
              <a:rPr lang="pt-BR" sz="1400" dirty="0" err="1" smtClean="0">
                <a:solidFill>
                  <a:srgbClr val="FF0000"/>
                </a:solidFill>
              </a:rPr>
              <a:t>Mw</a:t>
            </a:r>
            <a:r>
              <a:rPr lang="pt-BR" sz="1400" dirty="0">
                <a:solidFill>
                  <a:srgbClr val="FF0000"/>
                </a:solidFill>
              </a:rPr>
              <a:t>.: 451,36 g/mol</a:t>
            </a:r>
          </a:p>
          <a:p>
            <a:r>
              <a:rPr lang="pt-BR" dirty="0" err="1"/>
              <a:t>Citric</a:t>
            </a:r>
            <a:r>
              <a:rPr lang="pt-BR" dirty="0"/>
              <a:t> </a:t>
            </a:r>
            <a:r>
              <a:rPr lang="pt-BR" dirty="0" err="1"/>
              <a:t>acid</a:t>
            </a:r>
            <a:r>
              <a:rPr lang="pt-BR" dirty="0"/>
              <a:t> (C</a:t>
            </a:r>
            <a:r>
              <a:rPr lang="pt-BR" baseline="-25000" dirty="0"/>
              <a:t>6</a:t>
            </a:r>
            <a:r>
              <a:rPr lang="pt-BR" dirty="0"/>
              <a:t>O</a:t>
            </a:r>
            <a:r>
              <a:rPr lang="pt-BR" baseline="-25000" dirty="0"/>
              <a:t>7</a:t>
            </a:r>
            <a:r>
              <a:rPr lang="pt-BR" dirty="0"/>
              <a:t>H</a:t>
            </a:r>
            <a:r>
              <a:rPr lang="pt-BR" baseline="-25000" dirty="0"/>
              <a:t>8</a:t>
            </a:r>
            <a:r>
              <a:rPr lang="pt-BR" dirty="0" smtClean="0"/>
              <a:t>)</a:t>
            </a:r>
          </a:p>
          <a:p>
            <a:r>
              <a:rPr lang="pt-BR" sz="1400" dirty="0" err="1">
                <a:solidFill>
                  <a:srgbClr val="FF0000"/>
                </a:solidFill>
              </a:rPr>
              <a:t>Mw</a:t>
            </a:r>
            <a:r>
              <a:rPr lang="pt-BR" sz="1400" dirty="0">
                <a:solidFill>
                  <a:srgbClr val="FF0000"/>
                </a:solidFill>
              </a:rPr>
              <a:t>.: </a:t>
            </a:r>
            <a:r>
              <a:rPr lang="pt-BR" sz="1400" dirty="0" smtClean="0">
                <a:solidFill>
                  <a:srgbClr val="FF0000"/>
                </a:solidFill>
              </a:rPr>
              <a:t>192,130 g/mol</a:t>
            </a:r>
            <a:endParaRPr lang="pt-BR" sz="1400" dirty="0">
              <a:solidFill>
                <a:srgbClr val="FF0000"/>
              </a:solidFill>
            </a:endParaRPr>
          </a:p>
          <a:p>
            <a:endParaRPr lang="pt-BR" dirty="0"/>
          </a:p>
        </p:txBody>
      </p:sp>
      <p:sp>
        <p:nvSpPr>
          <p:cNvPr id="6" name="5 Rectángulo"/>
          <p:cNvSpPr/>
          <p:nvPr/>
        </p:nvSpPr>
        <p:spPr>
          <a:xfrm>
            <a:off x="179512" y="4937105"/>
            <a:ext cx="4572000" cy="1754326"/>
          </a:xfrm>
          <a:prstGeom prst="rect">
            <a:avLst/>
          </a:prstGeom>
        </p:spPr>
        <p:txBody>
          <a:bodyPr>
            <a:spAutoFit/>
          </a:bodyPr>
          <a:lstStyle/>
          <a:p>
            <a:r>
              <a:rPr lang="pt-BR" dirty="0" err="1" smtClean="0"/>
              <a:t>Ce</a:t>
            </a:r>
            <a:r>
              <a:rPr lang="pt-BR" dirty="0" smtClean="0"/>
              <a:t>(+4)</a:t>
            </a:r>
            <a:r>
              <a:rPr lang="pt-BR" dirty="0"/>
              <a:t>	</a:t>
            </a:r>
            <a:endParaRPr lang="pt-BR" dirty="0" smtClean="0"/>
          </a:p>
          <a:p>
            <a:r>
              <a:rPr lang="pt-BR" dirty="0" smtClean="0"/>
              <a:t>O(-2)</a:t>
            </a:r>
            <a:r>
              <a:rPr lang="pt-BR" dirty="0"/>
              <a:t>	</a:t>
            </a:r>
            <a:endParaRPr lang="pt-BR" dirty="0" smtClean="0"/>
          </a:p>
          <a:p>
            <a:r>
              <a:rPr lang="pt-BR" dirty="0" err="1" smtClean="0"/>
              <a:t>Gd</a:t>
            </a:r>
            <a:r>
              <a:rPr lang="pt-BR" dirty="0" smtClean="0"/>
              <a:t>(+3)</a:t>
            </a:r>
            <a:r>
              <a:rPr lang="pt-BR" dirty="0"/>
              <a:t>	</a:t>
            </a:r>
            <a:endParaRPr lang="pt-BR" dirty="0" smtClean="0"/>
          </a:p>
          <a:p>
            <a:r>
              <a:rPr lang="pt-BR" dirty="0" smtClean="0"/>
              <a:t>N(0)</a:t>
            </a:r>
            <a:r>
              <a:rPr lang="pt-BR" dirty="0"/>
              <a:t>	</a:t>
            </a:r>
            <a:endParaRPr lang="pt-BR" dirty="0" smtClean="0"/>
          </a:p>
          <a:p>
            <a:r>
              <a:rPr lang="pt-BR" dirty="0" smtClean="0"/>
              <a:t>H(+1) </a:t>
            </a:r>
          </a:p>
          <a:p>
            <a:r>
              <a:rPr lang="pt-BR" dirty="0" smtClean="0"/>
              <a:t>C(+4)</a:t>
            </a:r>
            <a:endParaRPr lang="pt-BR" dirty="0"/>
          </a:p>
        </p:txBody>
      </p:sp>
    </p:spTree>
    <p:extLst>
      <p:ext uri="{BB962C8B-B14F-4D97-AF65-F5344CB8AC3E}">
        <p14:creationId xmlns:p14="http://schemas.microsoft.com/office/powerpoint/2010/main" val="191655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linds(horizontal)">
                                      <p:cBhvr>
                                        <p:cTn id="31" dur="500"/>
                                        <p:tgtEl>
                                          <p:spTgt spid="29"/>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blinds(horizontal)">
                                      <p:cBhvr>
                                        <p:cTn id="34" dur="500"/>
                                        <p:tgtEl>
                                          <p:spTgt spid="30"/>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linds(horizontal)">
                                      <p:cBhvr>
                                        <p:cTn id="37" dur="500"/>
                                        <p:tgtEl>
                                          <p:spTgt spid="31"/>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blinds(horizontal)">
                                      <p:cBhvr>
                                        <p:cTn id="40" dur="500"/>
                                        <p:tgtEl>
                                          <p:spTgt spid="32"/>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linds(horizontal)">
                                      <p:cBhvr>
                                        <p:cTn id="43" dur="500"/>
                                        <p:tgtEl>
                                          <p:spTgt spid="3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linds(horizontal)">
                                      <p:cBhvr>
                                        <p:cTn id="46" dur="500"/>
                                        <p:tgtEl>
                                          <p:spTgt spid="3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blinds(horizontal)">
                                      <p:cBhvr>
                                        <p:cTn id="49" dur="500"/>
                                        <p:tgtEl>
                                          <p:spTgt spid="35"/>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linds(horizontal)">
                                      <p:cBhvr>
                                        <p:cTn id="52" dur="500"/>
                                        <p:tgtEl>
                                          <p:spTgt spid="36"/>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blinds(horizontal)">
                                      <p:cBhvr>
                                        <p:cTn id="55" dur="500"/>
                                        <p:tgtEl>
                                          <p:spTgt spid="37"/>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blinds(horizontal)">
                                      <p:cBhvr>
                                        <p:cTn id="58" dur="500"/>
                                        <p:tgtEl>
                                          <p:spTgt spid="38"/>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blinds(horizontal)">
                                      <p:cBhvr>
                                        <p:cTn id="6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autoUpdateAnimBg="0"/>
      <p:bldP spid="22" grpId="0" animBg="1" autoUpdateAnimBg="0"/>
      <p:bldP spid="23" grpId="0" animBg="1"/>
      <p:bldP spid="24" grpId="0" animBg="1"/>
      <p:bldP spid="25" grpId="0" animBg="1" autoUpdateAnimBg="0"/>
      <p:bldP spid="26" grpId="0" animBg="1" autoUpdateAnimBg="0"/>
      <p:bldP spid="27" grpId="0" animBg="1" autoUpdateAnimBg="0"/>
      <p:bldP spid="28" grpId="0" animBg="1" autoUpdateAnimBg="0"/>
      <p:bldP spid="29" grpId="0" animBg="1"/>
      <p:bldP spid="30" grpId="0" animBg="1"/>
      <p:bldP spid="31" grpId="0" animBg="1"/>
      <p:bldP spid="32" grpId="0" animBg="1" autoUpdateAnimBg="0"/>
      <p:bldP spid="33" grpId="0" animBg="1"/>
      <p:bldP spid="34" grpId="0" animBg="1" autoUpdateAnimBg="0"/>
      <p:bldP spid="35" grpId="0" animBg="1"/>
      <p:bldP spid="36" grpId="0" animBg="1" autoUpdateAnimBg="0"/>
      <p:bldP spid="37" grpId="0" animBg="1"/>
      <p:bldP spid="38" grpId="0" animBg="1" autoUpdateAnimBg="0"/>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idx="4294967295"/>
          </p:nvPr>
        </p:nvSpPr>
        <p:spPr>
          <a:xfrm>
            <a:off x="457200" y="685800"/>
            <a:ext cx="8229600" cy="704850"/>
          </a:xfrm>
        </p:spPr>
        <p:txBody>
          <a:bodyPr>
            <a:normAutofit fontScale="90000"/>
          </a:bodyPr>
          <a:lstStyle/>
          <a:p>
            <a:pPr eaLnBrk="1" hangingPunct="1"/>
            <a:r>
              <a:rPr lang="es-ES" altLang="en-US" sz="3600" b="1" smtClean="0"/>
              <a:t>The processing of GDC nanopowder</a:t>
            </a:r>
            <a:r>
              <a:rPr lang="es-ES" altLang="en-US" sz="4600" smtClean="0"/>
              <a:t> </a:t>
            </a:r>
          </a:p>
        </p:txBody>
      </p:sp>
      <p:sp>
        <p:nvSpPr>
          <p:cNvPr id="87043" name="Rectangle 5"/>
          <p:cNvSpPr>
            <a:spLocks noChangeArrowheads="1"/>
          </p:cNvSpPr>
          <p:nvPr/>
        </p:nvSpPr>
        <p:spPr bwMode="auto">
          <a:xfrm>
            <a:off x="304800" y="1905000"/>
            <a:ext cx="1828800" cy="533400"/>
          </a:xfrm>
          <a:prstGeom prst="rect">
            <a:avLst/>
          </a:prstGeom>
          <a:solidFill>
            <a:srgbClr val="CCFFFF"/>
          </a:solidFill>
          <a:ln w="9525">
            <a:solidFill>
              <a:schemeClr val="tx1"/>
            </a:solidFill>
            <a:miter lim="800000"/>
            <a:headEnd/>
            <a:tailEnd/>
          </a:ln>
        </p:spPr>
        <p:txBody>
          <a:bodyPr wrap="none" anchor="ctr"/>
          <a:lstStyle>
            <a:lvl1pPr eaLnBrk="0" hangingPunct="0">
              <a:defRPr>
                <a:solidFill>
                  <a:schemeClr val="tx2"/>
                </a:solidFill>
                <a:latin typeface="Calibri" pitchFamily="34" charset="0"/>
              </a:defRPr>
            </a:lvl1pPr>
            <a:lvl2pPr marL="742950" indent="-285750" eaLnBrk="0" hangingPunct="0">
              <a:defRPr>
                <a:solidFill>
                  <a:schemeClr val="tx2"/>
                </a:solidFill>
                <a:latin typeface="Calibri" pitchFamily="34" charset="0"/>
              </a:defRPr>
            </a:lvl2pPr>
            <a:lvl3pPr marL="1143000" indent="-228600" eaLnBrk="0" hangingPunct="0">
              <a:defRPr>
                <a:solidFill>
                  <a:schemeClr val="tx2"/>
                </a:solidFill>
                <a:latin typeface="Calibri" pitchFamily="34" charset="0"/>
              </a:defRPr>
            </a:lvl3pPr>
            <a:lvl4pPr marL="1600200" indent="-228600" eaLnBrk="0" hangingPunct="0">
              <a:defRPr>
                <a:solidFill>
                  <a:schemeClr val="tx2"/>
                </a:solidFill>
                <a:latin typeface="Calibri" pitchFamily="34" charset="0"/>
              </a:defRPr>
            </a:lvl4pPr>
            <a:lvl5pPr marL="2057400" indent="-228600" eaLnBrk="0" hangingPunct="0">
              <a:defRPr>
                <a:solidFill>
                  <a:schemeClr val="tx2"/>
                </a:solidFill>
                <a:latin typeface="Calibri" pitchFamily="34" charset="0"/>
              </a:defRPr>
            </a:lvl5pPr>
            <a:lvl6pPr marL="2514600" indent="-228600" eaLnBrk="0" fontAlgn="base" hangingPunct="0">
              <a:spcBef>
                <a:spcPct val="0"/>
              </a:spcBef>
              <a:spcAft>
                <a:spcPct val="0"/>
              </a:spcAft>
              <a:defRPr>
                <a:solidFill>
                  <a:schemeClr val="tx2"/>
                </a:solidFill>
                <a:latin typeface="Calibri" pitchFamily="34" charset="0"/>
              </a:defRPr>
            </a:lvl6pPr>
            <a:lvl7pPr marL="2971800" indent="-228600" eaLnBrk="0" fontAlgn="base" hangingPunct="0">
              <a:spcBef>
                <a:spcPct val="0"/>
              </a:spcBef>
              <a:spcAft>
                <a:spcPct val="0"/>
              </a:spcAft>
              <a:defRPr>
                <a:solidFill>
                  <a:schemeClr val="tx2"/>
                </a:solidFill>
                <a:latin typeface="Calibri" pitchFamily="34" charset="0"/>
              </a:defRPr>
            </a:lvl7pPr>
            <a:lvl8pPr marL="3429000" indent="-228600" eaLnBrk="0" fontAlgn="base" hangingPunct="0">
              <a:spcBef>
                <a:spcPct val="0"/>
              </a:spcBef>
              <a:spcAft>
                <a:spcPct val="0"/>
              </a:spcAft>
              <a:defRPr>
                <a:solidFill>
                  <a:schemeClr val="tx2"/>
                </a:solidFill>
                <a:latin typeface="Calibri" pitchFamily="34" charset="0"/>
              </a:defRPr>
            </a:lvl8pPr>
            <a:lvl9pPr marL="3886200" indent="-228600" eaLnBrk="0" fontAlgn="base" hangingPunct="0">
              <a:spcBef>
                <a:spcPct val="0"/>
              </a:spcBef>
              <a:spcAft>
                <a:spcPct val="0"/>
              </a:spcAft>
              <a:defRPr>
                <a:solidFill>
                  <a:schemeClr val="tx2"/>
                </a:solidFill>
                <a:latin typeface="Calibri" pitchFamily="34" charset="0"/>
              </a:defRPr>
            </a:lvl9pPr>
          </a:lstStyle>
          <a:p>
            <a:pPr algn="ctr" eaLnBrk="1" hangingPunct="1"/>
            <a:r>
              <a:rPr lang="es-ES" altLang="en-US" sz="1600" b="1">
                <a:solidFill>
                  <a:schemeClr val="tx1"/>
                </a:solidFill>
                <a:latin typeface="Arial" charset="0"/>
              </a:rPr>
              <a:t>Cerium Nitrate</a:t>
            </a:r>
          </a:p>
        </p:txBody>
      </p:sp>
      <p:sp>
        <p:nvSpPr>
          <p:cNvPr id="87044" name="Rectangle 6"/>
          <p:cNvSpPr>
            <a:spLocks noChangeArrowheads="1"/>
          </p:cNvSpPr>
          <p:nvPr/>
        </p:nvSpPr>
        <p:spPr bwMode="auto">
          <a:xfrm>
            <a:off x="2514600" y="1905000"/>
            <a:ext cx="1981200" cy="533400"/>
          </a:xfrm>
          <a:prstGeom prst="rect">
            <a:avLst/>
          </a:prstGeom>
          <a:solidFill>
            <a:srgbClr val="CCFFFF"/>
          </a:solidFill>
          <a:ln w="9525">
            <a:solidFill>
              <a:schemeClr val="tx1"/>
            </a:solidFill>
            <a:miter lim="800000"/>
            <a:headEnd/>
            <a:tailEnd/>
          </a:ln>
        </p:spPr>
        <p:txBody>
          <a:bodyPr wrap="none" anchor="ctr"/>
          <a:lstStyle>
            <a:lvl1pPr eaLnBrk="0" hangingPunct="0">
              <a:defRPr>
                <a:solidFill>
                  <a:schemeClr val="tx2"/>
                </a:solidFill>
                <a:latin typeface="Calibri" pitchFamily="34" charset="0"/>
              </a:defRPr>
            </a:lvl1pPr>
            <a:lvl2pPr marL="742950" indent="-285750" eaLnBrk="0" hangingPunct="0">
              <a:defRPr>
                <a:solidFill>
                  <a:schemeClr val="tx2"/>
                </a:solidFill>
                <a:latin typeface="Calibri" pitchFamily="34" charset="0"/>
              </a:defRPr>
            </a:lvl2pPr>
            <a:lvl3pPr marL="1143000" indent="-228600" eaLnBrk="0" hangingPunct="0">
              <a:defRPr>
                <a:solidFill>
                  <a:schemeClr val="tx2"/>
                </a:solidFill>
                <a:latin typeface="Calibri" pitchFamily="34" charset="0"/>
              </a:defRPr>
            </a:lvl3pPr>
            <a:lvl4pPr marL="1600200" indent="-228600" eaLnBrk="0" hangingPunct="0">
              <a:defRPr>
                <a:solidFill>
                  <a:schemeClr val="tx2"/>
                </a:solidFill>
                <a:latin typeface="Calibri" pitchFamily="34" charset="0"/>
              </a:defRPr>
            </a:lvl4pPr>
            <a:lvl5pPr marL="2057400" indent="-228600" eaLnBrk="0" hangingPunct="0">
              <a:defRPr>
                <a:solidFill>
                  <a:schemeClr val="tx2"/>
                </a:solidFill>
                <a:latin typeface="Calibri" pitchFamily="34" charset="0"/>
              </a:defRPr>
            </a:lvl5pPr>
            <a:lvl6pPr marL="2514600" indent="-228600" eaLnBrk="0" fontAlgn="base" hangingPunct="0">
              <a:spcBef>
                <a:spcPct val="0"/>
              </a:spcBef>
              <a:spcAft>
                <a:spcPct val="0"/>
              </a:spcAft>
              <a:defRPr>
                <a:solidFill>
                  <a:schemeClr val="tx2"/>
                </a:solidFill>
                <a:latin typeface="Calibri" pitchFamily="34" charset="0"/>
              </a:defRPr>
            </a:lvl6pPr>
            <a:lvl7pPr marL="2971800" indent="-228600" eaLnBrk="0" fontAlgn="base" hangingPunct="0">
              <a:spcBef>
                <a:spcPct val="0"/>
              </a:spcBef>
              <a:spcAft>
                <a:spcPct val="0"/>
              </a:spcAft>
              <a:defRPr>
                <a:solidFill>
                  <a:schemeClr val="tx2"/>
                </a:solidFill>
                <a:latin typeface="Calibri" pitchFamily="34" charset="0"/>
              </a:defRPr>
            </a:lvl7pPr>
            <a:lvl8pPr marL="3429000" indent="-228600" eaLnBrk="0" fontAlgn="base" hangingPunct="0">
              <a:spcBef>
                <a:spcPct val="0"/>
              </a:spcBef>
              <a:spcAft>
                <a:spcPct val="0"/>
              </a:spcAft>
              <a:defRPr>
                <a:solidFill>
                  <a:schemeClr val="tx2"/>
                </a:solidFill>
                <a:latin typeface="Calibri" pitchFamily="34" charset="0"/>
              </a:defRPr>
            </a:lvl8pPr>
            <a:lvl9pPr marL="3886200" indent="-228600" eaLnBrk="0" fontAlgn="base" hangingPunct="0">
              <a:spcBef>
                <a:spcPct val="0"/>
              </a:spcBef>
              <a:spcAft>
                <a:spcPct val="0"/>
              </a:spcAft>
              <a:defRPr>
                <a:solidFill>
                  <a:schemeClr val="tx2"/>
                </a:solidFill>
                <a:latin typeface="Calibri" pitchFamily="34" charset="0"/>
              </a:defRPr>
            </a:lvl9pPr>
          </a:lstStyle>
          <a:p>
            <a:pPr algn="ctr" eaLnBrk="1" hangingPunct="1"/>
            <a:r>
              <a:rPr lang="es-ES" altLang="en-US" sz="1600" b="1">
                <a:solidFill>
                  <a:schemeClr val="tx1"/>
                </a:solidFill>
                <a:latin typeface="Arial" charset="0"/>
              </a:rPr>
              <a:t>Gadolinium Nitrate</a:t>
            </a:r>
          </a:p>
          <a:p>
            <a:pPr algn="ctr" eaLnBrk="1" hangingPunct="1"/>
            <a:r>
              <a:rPr lang="es-ES" altLang="en-US" sz="1600" b="1">
                <a:solidFill>
                  <a:schemeClr val="tx1"/>
                </a:solidFill>
                <a:latin typeface="Arial" charset="0"/>
              </a:rPr>
              <a:t>10 &amp; 20 mol.%</a:t>
            </a:r>
          </a:p>
        </p:txBody>
      </p:sp>
      <p:sp>
        <p:nvSpPr>
          <p:cNvPr id="87045" name="Line 7"/>
          <p:cNvSpPr>
            <a:spLocks noChangeShapeType="1"/>
          </p:cNvSpPr>
          <p:nvPr/>
        </p:nvSpPr>
        <p:spPr bwMode="auto">
          <a:xfrm flipH="1">
            <a:off x="2133600" y="21336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46" name="Line 9"/>
          <p:cNvSpPr>
            <a:spLocks noChangeShapeType="1"/>
          </p:cNvSpPr>
          <p:nvPr/>
        </p:nvSpPr>
        <p:spPr bwMode="auto">
          <a:xfrm>
            <a:off x="2336800" y="2133600"/>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47" name="Rectangle 10"/>
          <p:cNvSpPr>
            <a:spLocks noChangeArrowheads="1"/>
          </p:cNvSpPr>
          <p:nvPr/>
        </p:nvSpPr>
        <p:spPr bwMode="auto">
          <a:xfrm>
            <a:off x="1371600" y="2743200"/>
            <a:ext cx="1828800" cy="381000"/>
          </a:xfrm>
          <a:prstGeom prst="rect">
            <a:avLst/>
          </a:prstGeom>
          <a:solidFill>
            <a:srgbClr val="CCFFFF"/>
          </a:solidFill>
          <a:ln w="9525">
            <a:solidFill>
              <a:schemeClr val="tx1"/>
            </a:solidFill>
            <a:miter lim="800000"/>
            <a:headEnd/>
            <a:tailEnd/>
          </a:ln>
        </p:spPr>
        <p:txBody>
          <a:bodyPr wrap="none" anchor="ctr"/>
          <a:lstStyle>
            <a:lvl1pPr eaLnBrk="0" hangingPunct="0">
              <a:defRPr>
                <a:solidFill>
                  <a:schemeClr val="tx2"/>
                </a:solidFill>
                <a:latin typeface="Calibri" pitchFamily="34" charset="0"/>
              </a:defRPr>
            </a:lvl1pPr>
            <a:lvl2pPr marL="742950" indent="-285750" eaLnBrk="0" hangingPunct="0">
              <a:defRPr>
                <a:solidFill>
                  <a:schemeClr val="tx2"/>
                </a:solidFill>
                <a:latin typeface="Calibri" pitchFamily="34" charset="0"/>
              </a:defRPr>
            </a:lvl2pPr>
            <a:lvl3pPr marL="1143000" indent="-228600" eaLnBrk="0" hangingPunct="0">
              <a:defRPr>
                <a:solidFill>
                  <a:schemeClr val="tx2"/>
                </a:solidFill>
                <a:latin typeface="Calibri" pitchFamily="34" charset="0"/>
              </a:defRPr>
            </a:lvl3pPr>
            <a:lvl4pPr marL="1600200" indent="-228600" eaLnBrk="0" hangingPunct="0">
              <a:defRPr>
                <a:solidFill>
                  <a:schemeClr val="tx2"/>
                </a:solidFill>
                <a:latin typeface="Calibri" pitchFamily="34" charset="0"/>
              </a:defRPr>
            </a:lvl4pPr>
            <a:lvl5pPr marL="2057400" indent="-228600" eaLnBrk="0" hangingPunct="0">
              <a:defRPr>
                <a:solidFill>
                  <a:schemeClr val="tx2"/>
                </a:solidFill>
                <a:latin typeface="Calibri" pitchFamily="34" charset="0"/>
              </a:defRPr>
            </a:lvl5pPr>
            <a:lvl6pPr marL="2514600" indent="-228600" eaLnBrk="0" fontAlgn="base" hangingPunct="0">
              <a:spcBef>
                <a:spcPct val="0"/>
              </a:spcBef>
              <a:spcAft>
                <a:spcPct val="0"/>
              </a:spcAft>
              <a:defRPr>
                <a:solidFill>
                  <a:schemeClr val="tx2"/>
                </a:solidFill>
                <a:latin typeface="Calibri" pitchFamily="34" charset="0"/>
              </a:defRPr>
            </a:lvl6pPr>
            <a:lvl7pPr marL="2971800" indent="-228600" eaLnBrk="0" fontAlgn="base" hangingPunct="0">
              <a:spcBef>
                <a:spcPct val="0"/>
              </a:spcBef>
              <a:spcAft>
                <a:spcPct val="0"/>
              </a:spcAft>
              <a:defRPr>
                <a:solidFill>
                  <a:schemeClr val="tx2"/>
                </a:solidFill>
                <a:latin typeface="Calibri" pitchFamily="34" charset="0"/>
              </a:defRPr>
            </a:lvl7pPr>
            <a:lvl8pPr marL="3429000" indent="-228600" eaLnBrk="0" fontAlgn="base" hangingPunct="0">
              <a:spcBef>
                <a:spcPct val="0"/>
              </a:spcBef>
              <a:spcAft>
                <a:spcPct val="0"/>
              </a:spcAft>
              <a:defRPr>
                <a:solidFill>
                  <a:schemeClr val="tx2"/>
                </a:solidFill>
                <a:latin typeface="Calibri" pitchFamily="34" charset="0"/>
              </a:defRPr>
            </a:lvl8pPr>
            <a:lvl9pPr marL="3886200" indent="-228600" eaLnBrk="0" fontAlgn="base" hangingPunct="0">
              <a:spcBef>
                <a:spcPct val="0"/>
              </a:spcBef>
              <a:spcAft>
                <a:spcPct val="0"/>
              </a:spcAft>
              <a:defRPr>
                <a:solidFill>
                  <a:schemeClr val="tx2"/>
                </a:solidFill>
                <a:latin typeface="Calibri" pitchFamily="34" charset="0"/>
              </a:defRPr>
            </a:lvl9pPr>
          </a:lstStyle>
          <a:p>
            <a:pPr algn="ctr" eaLnBrk="1" hangingPunct="1"/>
            <a:r>
              <a:rPr lang="es-ES" altLang="en-US" sz="1600" b="1">
                <a:solidFill>
                  <a:schemeClr val="tx1"/>
                </a:solidFill>
                <a:latin typeface="Arial" charset="0"/>
              </a:rPr>
              <a:t>Aquous mixing</a:t>
            </a:r>
          </a:p>
        </p:txBody>
      </p:sp>
      <p:sp>
        <p:nvSpPr>
          <p:cNvPr id="87048" name="Rectangle 11"/>
          <p:cNvSpPr>
            <a:spLocks noChangeArrowheads="1"/>
          </p:cNvSpPr>
          <p:nvPr/>
        </p:nvSpPr>
        <p:spPr bwMode="auto">
          <a:xfrm>
            <a:off x="1219200" y="3314700"/>
            <a:ext cx="2159000" cy="381000"/>
          </a:xfrm>
          <a:prstGeom prst="rect">
            <a:avLst/>
          </a:prstGeom>
          <a:solidFill>
            <a:srgbClr val="CCFFFF"/>
          </a:solidFill>
          <a:ln w="9525">
            <a:solidFill>
              <a:schemeClr val="tx1"/>
            </a:solidFill>
            <a:miter lim="800000"/>
            <a:headEnd/>
            <a:tailEnd/>
          </a:ln>
        </p:spPr>
        <p:txBody>
          <a:bodyPr wrap="none" anchor="ctr"/>
          <a:lstStyle>
            <a:lvl1pPr eaLnBrk="0" hangingPunct="0">
              <a:defRPr>
                <a:solidFill>
                  <a:schemeClr val="tx2"/>
                </a:solidFill>
                <a:latin typeface="Calibri" pitchFamily="34" charset="0"/>
              </a:defRPr>
            </a:lvl1pPr>
            <a:lvl2pPr marL="742950" indent="-285750" eaLnBrk="0" hangingPunct="0">
              <a:defRPr>
                <a:solidFill>
                  <a:schemeClr val="tx2"/>
                </a:solidFill>
                <a:latin typeface="Calibri" pitchFamily="34" charset="0"/>
              </a:defRPr>
            </a:lvl2pPr>
            <a:lvl3pPr marL="1143000" indent="-228600" eaLnBrk="0" hangingPunct="0">
              <a:defRPr>
                <a:solidFill>
                  <a:schemeClr val="tx2"/>
                </a:solidFill>
                <a:latin typeface="Calibri" pitchFamily="34" charset="0"/>
              </a:defRPr>
            </a:lvl3pPr>
            <a:lvl4pPr marL="1600200" indent="-228600" eaLnBrk="0" hangingPunct="0">
              <a:defRPr>
                <a:solidFill>
                  <a:schemeClr val="tx2"/>
                </a:solidFill>
                <a:latin typeface="Calibri" pitchFamily="34" charset="0"/>
              </a:defRPr>
            </a:lvl4pPr>
            <a:lvl5pPr marL="2057400" indent="-228600" eaLnBrk="0" hangingPunct="0">
              <a:defRPr>
                <a:solidFill>
                  <a:schemeClr val="tx2"/>
                </a:solidFill>
                <a:latin typeface="Calibri" pitchFamily="34" charset="0"/>
              </a:defRPr>
            </a:lvl5pPr>
            <a:lvl6pPr marL="2514600" indent="-228600" eaLnBrk="0" fontAlgn="base" hangingPunct="0">
              <a:spcBef>
                <a:spcPct val="0"/>
              </a:spcBef>
              <a:spcAft>
                <a:spcPct val="0"/>
              </a:spcAft>
              <a:defRPr>
                <a:solidFill>
                  <a:schemeClr val="tx2"/>
                </a:solidFill>
                <a:latin typeface="Calibri" pitchFamily="34" charset="0"/>
              </a:defRPr>
            </a:lvl6pPr>
            <a:lvl7pPr marL="2971800" indent="-228600" eaLnBrk="0" fontAlgn="base" hangingPunct="0">
              <a:spcBef>
                <a:spcPct val="0"/>
              </a:spcBef>
              <a:spcAft>
                <a:spcPct val="0"/>
              </a:spcAft>
              <a:defRPr>
                <a:solidFill>
                  <a:schemeClr val="tx2"/>
                </a:solidFill>
                <a:latin typeface="Calibri" pitchFamily="34" charset="0"/>
              </a:defRPr>
            </a:lvl7pPr>
            <a:lvl8pPr marL="3429000" indent="-228600" eaLnBrk="0" fontAlgn="base" hangingPunct="0">
              <a:spcBef>
                <a:spcPct val="0"/>
              </a:spcBef>
              <a:spcAft>
                <a:spcPct val="0"/>
              </a:spcAft>
              <a:defRPr>
                <a:solidFill>
                  <a:schemeClr val="tx2"/>
                </a:solidFill>
                <a:latin typeface="Calibri" pitchFamily="34" charset="0"/>
              </a:defRPr>
            </a:lvl8pPr>
            <a:lvl9pPr marL="3886200" indent="-228600" eaLnBrk="0" fontAlgn="base" hangingPunct="0">
              <a:spcBef>
                <a:spcPct val="0"/>
              </a:spcBef>
              <a:spcAft>
                <a:spcPct val="0"/>
              </a:spcAft>
              <a:defRPr>
                <a:solidFill>
                  <a:schemeClr val="tx2"/>
                </a:solidFill>
                <a:latin typeface="Calibri" pitchFamily="34" charset="0"/>
              </a:defRPr>
            </a:lvl9pPr>
          </a:lstStyle>
          <a:p>
            <a:pPr algn="ctr" eaLnBrk="1" hangingPunct="1"/>
            <a:r>
              <a:rPr lang="es-ES" altLang="en-US" sz="1600" b="1">
                <a:solidFill>
                  <a:schemeClr val="tx1"/>
                </a:solidFill>
                <a:latin typeface="Arial" charset="0"/>
              </a:rPr>
              <a:t>Combustion at 500ºC</a:t>
            </a:r>
          </a:p>
        </p:txBody>
      </p:sp>
      <p:sp>
        <p:nvSpPr>
          <p:cNvPr id="87049" name="Rectangle 12"/>
          <p:cNvSpPr>
            <a:spLocks noChangeArrowheads="1"/>
          </p:cNvSpPr>
          <p:nvPr/>
        </p:nvSpPr>
        <p:spPr bwMode="auto">
          <a:xfrm>
            <a:off x="1371600" y="3886200"/>
            <a:ext cx="1905000" cy="381000"/>
          </a:xfrm>
          <a:prstGeom prst="rect">
            <a:avLst/>
          </a:prstGeom>
          <a:solidFill>
            <a:srgbClr val="CCFFFF"/>
          </a:solidFill>
          <a:ln w="9525">
            <a:solidFill>
              <a:schemeClr val="tx1"/>
            </a:solidFill>
            <a:miter lim="800000"/>
            <a:headEnd/>
            <a:tailEnd/>
          </a:ln>
        </p:spPr>
        <p:txBody>
          <a:bodyPr wrap="none" anchor="ctr"/>
          <a:lstStyle>
            <a:lvl1pPr eaLnBrk="0" hangingPunct="0">
              <a:defRPr>
                <a:solidFill>
                  <a:schemeClr val="tx2"/>
                </a:solidFill>
                <a:latin typeface="Calibri" pitchFamily="34" charset="0"/>
              </a:defRPr>
            </a:lvl1pPr>
            <a:lvl2pPr marL="742950" indent="-285750" eaLnBrk="0" hangingPunct="0">
              <a:defRPr>
                <a:solidFill>
                  <a:schemeClr val="tx2"/>
                </a:solidFill>
                <a:latin typeface="Calibri" pitchFamily="34" charset="0"/>
              </a:defRPr>
            </a:lvl2pPr>
            <a:lvl3pPr marL="1143000" indent="-228600" eaLnBrk="0" hangingPunct="0">
              <a:defRPr>
                <a:solidFill>
                  <a:schemeClr val="tx2"/>
                </a:solidFill>
                <a:latin typeface="Calibri" pitchFamily="34" charset="0"/>
              </a:defRPr>
            </a:lvl3pPr>
            <a:lvl4pPr marL="1600200" indent="-228600" eaLnBrk="0" hangingPunct="0">
              <a:defRPr>
                <a:solidFill>
                  <a:schemeClr val="tx2"/>
                </a:solidFill>
                <a:latin typeface="Calibri" pitchFamily="34" charset="0"/>
              </a:defRPr>
            </a:lvl4pPr>
            <a:lvl5pPr marL="2057400" indent="-228600" eaLnBrk="0" hangingPunct="0">
              <a:defRPr>
                <a:solidFill>
                  <a:schemeClr val="tx2"/>
                </a:solidFill>
                <a:latin typeface="Calibri" pitchFamily="34" charset="0"/>
              </a:defRPr>
            </a:lvl5pPr>
            <a:lvl6pPr marL="2514600" indent="-228600" eaLnBrk="0" fontAlgn="base" hangingPunct="0">
              <a:spcBef>
                <a:spcPct val="0"/>
              </a:spcBef>
              <a:spcAft>
                <a:spcPct val="0"/>
              </a:spcAft>
              <a:defRPr>
                <a:solidFill>
                  <a:schemeClr val="tx2"/>
                </a:solidFill>
                <a:latin typeface="Calibri" pitchFamily="34" charset="0"/>
              </a:defRPr>
            </a:lvl6pPr>
            <a:lvl7pPr marL="2971800" indent="-228600" eaLnBrk="0" fontAlgn="base" hangingPunct="0">
              <a:spcBef>
                <a:spcPct val="0"/>
              </a:spcBef>
              <a:spcAft>
                <a:spcPct val="0"/>
              </a:spcAft>
              <a:defRPr>
                <a:solidFill>
                  <a:schemeClr val="tx2"/>
                </a:solidFill>
                <a:latin typeface="Calibri" pitchFamily="34" charset="0"/>
              </a:defRPr>
            </a:lvl7pPr>
            <a:lvl8pPr marL="3429000" indent="-228600" eaLnBrk="0" fontAlgn="base" hangingPunct="0">
              <a:spcBef>
                <a:spcPct val="0"/>
              </a:spcBef>
              <a:spcAft>
                <a:spcPct val="0"/>
              </a:spcAft>
              <a:defRPr>
                <a:solidFill>
                  <a:schemeClr val="tx2"/>
                </a:solidFill>
                <a:latin typeface="Calibri" pitchFamily="34" charset="0"/>
              </a:defRPr>
            </a:lvl8pPr>
            <a:lvl9pPr marL="3886200" indent="-228600" eaLnBrk="0" fontAlgn="base" hangingPunct="0">
              <a:spcBef>
                <a:spcPct val="0"/>
              </a:spcBef>
              <a:spcAft>
                <a:spcPct val="0"/>
              </a:spcAft>
              <a:defRPr>
                <a:solidFill>
                  <a:schemeClr val="tx2"/>
                </a:solidFill>
                <a:latin typeface="Calibri" pitchFamily="34" charset="0"/>
              </a:defRPr>
            </a:lvl9pPr>
          </a:lstStyle>
          <a:p>
            <a:pPr algn="ctr" eaLnBrk="1" hangingPunct="1"/>
            <a:r>
              <a:rPr lang="es-ES" altLang="en-US" sz="1600" b="1">
                <a:solidFill>
                  <a:schemeClr val="tx1"/>
                </a:solidFill>
                <a:latin typeface="Arial" charset="0"/>
              </a:rPr>
              <a:t>Porous foams</a:t>
            </a:r>
          </a:p>
        </p:txBody>
      </p:sp>
      <p:sp>
        <p:nvSpPr>
          <p:cNvPr id="87050" name="Rectangle 13"/>
          <p:cNvSpPr>
            <a:spLocks noChangeArrowheads="1"/>
          </p:cNvSpPr>
          <p:nvPr/>
        </p:nvSpPr>
        <p:spPr bwMode="auto">
          <a:xfrm>
            <a:off x="3378200" y="2514600"/>
            <a:ext cx="1828800" cy="533400"/>
          </a:xfrm>
          <a:prstGeom prst="rect">
            <a:avLst/>
          </a:prstGeom>
          <a:solidFill>
            <a:srgbClr val="CCFFFF"/>
          </a:solidFill>
          <a:ln w="9525">
            <a:solidFill>
              <a:schemeClr val="tx1"/>
            </a:solidFill>
            <a:miter lim="800000"/>
            <a:headEnd/>
            <a:tailEnd/>
          </a:ln>
        </p:spPr>
        <p:txBody>
          <a:bodyPr wrap="none" anchor="ctr"/>
          <a:lstStyle>
            <a:lvl1pPr eaLnBrk="0" hangingPunct="0">
              <a:defRPr>
                <a:solidFill>
                  <a:schemeClr val="tx2"/>
                </a:solidFill>
                <a:latin typeface="Calibri" pitchFamily="34" charset="0"/>
              </a:defRPr>
            </a:lvl1pPr>
            <a:lvl2pPr marL="742950" indent="-285750" eaLnBrk="0" hangingPunct="0">
              <a:defRPr>
                <a:solidFill>
                  <a:schemeClr val="tx2"/>
                </a:solidFill>
                <a:latin typeface="Calibri" pitchFamily="34" charset="0"/>
              </a:defRPr>
            </a:lvl2pPr>
            <a:lvl3pPr marL="1143000" indent="-228600" eaLnBrk="0" hangingPunct="0">
              <a:defRPr>
                <a:solidFill>
                  <a:schemeClr val="tx2"/>
                </a:solidFill>
                <a:latin typeface="Calibri" pitchFamily="34" charset="0"/>
              </a:defRPr>
            </a:lvl3pPr>
            <a:lvl4pPr marL="1600200" indent="-228600" eaLnBrk="0" hangingPunct="0">
              <a:defRPr>
                <a:solidFill>
                  <a:schemeClr val="tx2"/>
                </a:solidFill>
                <a:latin typeface="Calibri" pitchFamily="34" charset="0"/>
              </a:defRPr>
            </a:lvl4pPr>
            <a:lvl5pPr marL="2057400" indent="-228600" eaLnBrk="0" hangingPunct="0">
              <a:defRPr>
                <a:solidFill>
                  <a:schemeClr val="tx2"/>
                </a:solidFill>
                <a:latin typeface="Calibri" pitchFamily="34" charset="0"/>
              </a:defRPr>
            </a:lvl5pPr>
            <a:lvl6pPr marL="2514600" indent="-228600" eaLnBrk="0" fontAlgn="base" hangingPunct="0">
              <a:spcBef>
                <a:spcPct val="0"/>
              </a:spcBef>
              <a:spcAft>
                <a:spcPct val="0"/>
              </a:spcAft>
              <a:defRPr>
                <a:solidFill>
                  <a:schemeClr val="tx2"/>
                </a:solidFill>
                <a:latin typeface="Calibri" pitchFamily="34" charset="0"/>
              </a:defRPr>
            </a:lvl6pPr>
            <a:lvl7pPr marL="2971800" indent="-228600" eaLnBrk="0" fontAlgn="base" hangingPunct="0">
              <a:spcBef>
                <a:spcPct val="0"/>
              </a:spcBef>
              <a:spcAft>
                <a:spcPct val="0"/>
              </a:spcAft>
              <a:defRPr>
                <a:solidFill>
                  <a:schemeClr val="tx2"/>
                </a:solidFill>
                <a:latin typeface="Calibri" pitchFamily="34" charset="0"/>
              </a:defRPr>
            </a:lvl7pPr>
            <a:lvl8pPr marL="3429000" indent="-228600" eaLnBrk="0" fontAlgn="base" hangingPunct="0">
              <a:spcBef>
                <a:spcPct val="0"/>
              </a:spcBef>
              <a:spcAft>
                <a:spcPct val="0"/>
              </a:spcAft>
              <a:defRPr>
                <a:solidFill>
                  <a:schemeClr val="tx2"/>
                </a:solidFill>
                <a:latin typeface="Calibri" pitchFamily="34" charset="0"/>
              </a:defRPr>
            </a:lvl8pPr>
            <a:lvl9pPr marL="3886200" indent="-228600" eaLnBrk="0" fontAlgn="base" hangingPunct="0">
              <a:spcBef>
                <a:spcPct val="0"/>
              </a:spcBef>
              <a:spcAft>
                <a:spcPct val="0"/>
              </a:spcAft>
              <a:defRPr>
                <a:solidFill>
                  <a:schemeClr val="tx2"/>
                </a:solidFill>
                <a:latin typeface="Calibri" pitchFamily="34" charset="0"/>
              </a:defRPr>
            </a:lvl9pPr>
          </a:lstStyle>
          <a:p>
            <a:pPr algn="ctr" eaLnBrk="1" hangingPunct="1"/>
            <a:r>
              <a:rPr lang="es-ES" altLang="en-US" sz="1600" b="1">
                <a:solidFill>
                  <a:schemeClr val="tx1"/>
                </a:solidFill>
                <a:latin typeface="Arial" charset="0"/>
              </a:rPr>
              <a:t>Organic Fuels</a:t>
            </a:r>
          </a:p>
          <a:p>
            <a:pPr algn="ctr" eaLnBrk="1" hangingPunct="1"/>
            <a:r>
              <a:rPr lang="es-ES" altLang="en-US" sz="1600" b="1">
                <a:solidFill>
                  <a:schemeClr val="tx1"/>
                </a:solidFill>
                <a:latin typeface="Arial" charset="0"/>
              </a:rPr>
              <a:t>O/F </a:t>
            </a:r>
            <a:r>
              <a:rPr lang="es-ES" altLang="en-US" sz="1600" b="1">
                <a:solidFill>
                  <a:schemeClr val="tx1"/>
                </a:solidFill>
                <a:latin typeface="Arial" charset="0"/>
                <a:cs typeface="Arial" charset="0"/>
              </a:rPr>
              <a:t>≤1.0</a:t>
            </a:r>
          </a:p>
        </p:txBody>
      </p:sp>
      <p:sp>
        <p:nvSpPr>
          <p:cNvPr id="87051" name="Line 14"/>
          <p:cNvSpPr>
            <a:spLocks noChangeShapeType="1"/>
          </p:cNvSpPr>
          <p:nvPr/>
        </p:nvSpPr>
        <p:spPr bwMode="auto">
          <a:xfrm flipH="1">
            <a:off x="2349500" y="2667000"/>
            <a:ext cx="103346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52" name="Line 15"/>
          <p:cNvSpPr>
            <a:spLocks noChangeShapeType="1"/>
          </p:cNvSpPr>
          <p:nvPr/>
        </p:nvSpPr>
        <p:spPr bwMode="auto">
          <a:xfrm>
            <a:off x="2336800" y="3124200"/>
            <a:ext cx="0" cy="179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53" name="Line 16"/>
          <p:cNvSpPr>
            <a:spLocks noChangeShapeType="1"/>
          </p:cNvSpPr>
          <p:nvPr/>
        </p:nvSpPr>
        <p:spPr bwMode="auto">
          <a:xfrm>
            <a:off x="2324100" y="3695700"/>
            <a:ext cx="0" cy="179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54" name="Rectangle 17"/>
          <p:cNvSpPr>
            <a:spLocks noChangeArrowheads="1"/>
          </p:cNvSpPr>
          <p:nvPr/>
        </p:nvSpPr>
        <p:spPr bwMode="auto">
          <a:xfrm>
            <a:off x="1371600" y="4457700"/>
            <a:ext cx="1905000" cy="381000"/>
          </a:xfrm>
          <a:prstGeom prst="rect">
            <a:avLst/>
          </a:prstGeom>
          <a:solidFill>
            <a:srgbClr val="CCFFFF"/>
          </a:solidFill>
          <a:ln w="9525">
            <a:solidFill>
              <a:schemeClr val="tx1"/>
            </a:solidFill>
            <a:miter lim="800000"/>
            <a:headEnd/>
            <a:tailEnd/>
          </a:ln>
        </p:spPr>
        <p:txBody>
          <a:bodyPr wrap="none" anchor="ctr"/>
          <a:lstStyle>
            <a:lvl1pPr eaLnBrk="0" hangingPunct="0">
              <a:defRPr>
                <a:solidFill>
                  <a:schemeClr val="tx2"/>
                </a:solidFill>
                <a:latin typeface="Calibri" pitchFamily="34" charset="0"/>
              </a:defRPr>
            </a:lvl1pPr>
            <a:lvl2pPr marL="742950" indent="-285750" eaLnBrk="0" hangingPunct="0">
              <a:defRPr>
                <a:solidFill>
                  <a:schemeClr val="tx2"/>
                </a:solidFill>
                <a:latin typeface="Calibri" pitchFamily="34" charset="0"/>
              </a:defRPr>
            </a:lvl2pPr>
            <a:lvl3pPr marL="1143000" indent="-228600" eaLnBrk="0" hangingPunct="0">
              <a:defRPr>
                <a:solidFill>
                  <a:schemeClr val="tx2"/>
                </a:solidFill>
                <a:latin typeface="Calibri" pitchFamily="34" charset="0"/>
              </a:defRPr>
            </a:lvl3pPr>
            <a:lvl4pPr marL="1600200" indent="-228600" eaLnBrk="0" hangingPunct="0">
              <a:defRPr>
                <a:solidFill>
                  <a:schemeClr val="tx2"/>
                </a:solidFill>
                <a:latin typeface="Calibri" pitchFamily="34" charset="0"/>
              </a:defRPr>
            </a:lvl4pPr>
            <a:lvl5pPr marL="2057400" indent="-228600" eaLnBrk="0" hangingPunct="0">
              <a:defRPr>
                <a:solidFill>
                  <a:schemeClr val="tx2"/>
                </a:solidFill>
                <a:latin typeface="Calibri" pitchFamily="34" charset="0"/>
              </a:defRPr>
            </a:lvl5pPr>
            <a:lvl6pPr marL="2514600" indent="-228600" eaLnBrk="0" fontAlgn="base" hangingPunct="0">
              <a:spcBef>
                <a:spcPct val="0"/>
              </a:spcBef>
              <a:spcAft>
                <a:spcPct val="0"/>
              </a:spcAft>
              <a:defRPr>
                <a:solidFill>
                  <a:schemeClr val="tx2"/>
                </a:solidFill>
                <a:latin typeface="Calibri" pitchFamily="34" charset="0"/>
              </a:defRPr>
            </a:lvl6pPr>
            <a:lvl7pPr marL="2971800" indent="-228600" eaLnBrk="0" fontAlgn="base" hangingPunct="0">
              <a:spcBef>
                <a:spcPct val="0"/>
              </a:spcBef>
              <a:spcAft>
                <a:spcPct val="0"/>
              </a:spcAft>
              <a:defRPr>
                <a:solidFill>
                  <a:schemeClr val="tx2"/>
                </a:solidFill>
                <a:latin typeface="Calibri" pitchFamily="34" charset="0"/>
              </a:defRPr>
            </a:lvl7pPr>
            <a:lvl8pPr marL="3429000" indent="-228600" eaLnBrk="0" fontAlgn="base" hangingPunct="0">
              <a:spcBef>
                <a:spcPct val="0"/>
              </a:spcBef>
              <a:spcAft>
                <a:spcPct val="0"/>
              </a:spcAft>
              <a:defRPr>
                <a:solidFill>
                  <a:schemeClr val="tx2"/>
                </a:solidFill>
                <a:latin typeface="Calibri" pitchFamily="34" charset="0"/>
              </a:defRPr>
            </a:lvl8pPr>
            <a:lvl9pPr marL="3886200" indent="-228600" eaLnBrk="0" fontAlgn="base" hangingPunct="0">
              <a:spcBef>
                <a:spcPct val="0"/>
              </a:spcBef>
              <a:spcAft>
                <a:spcPct val="0"/>
              </a:spcAft>
              <a:defRPr>
                <a:solidFill>
                  <a:schemeClr val="tx2"/>
                </a:solidFill>
                <a:latin typeface="Calibri" pitchFamily="34" charset="0"/>
              </a:defRPr>
            </a:lvl9pPr>
          </a:lstStyle>
          <a:p>
            <a:pPr algn="ctr" eaLnBrk="1" hangingPunct="1"/>
            <a:r>
              <a:rPr lang="es-ES" altLang="en-US" sz="1600" b="1">
                <a:solidFill>
                  <a:schemeClr val="tx1"/>
                </a:solidFill>
                <a:latin typeface="Arial" charset="0"/>
              </a:rPr>
              <a:t>Crushing</a:t>
            </a:r>
          </a:p>
        </p:txBody>
      </p:sp>
      <p:sp>
        <p:nvSpPr>
          <p:cNvPr id="87055" name="Line 18"/>
          <p:cNvSpPr>
            <a:spLocks noChangeShapeType="1"/>
          </p:cNvSpPr>
          <p:nvPr/>
        </p:nvSpPr>
        <p:spPr bwMode="auto">
          <a:xfrm>
            <a:off x="2362200" y="4267200"/>
            <a:ext cx="0" cy="179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56" name="Rectangle 19"/>
          <p:cNvSpPr>
            <a:spLocks noChangeArrowheads="1"/>
          </p:cNvSpPr>
          <p:nvPr/>
        </p:nvSpPr>
        <p:spPr bwMode="auto">
          <a:xfrm>
            <a:off x="1219200" y="5029200"/>
            <a:ext cx="2286000" cy="381000"/>
          </a:xfrm>
          <a:prstGeom prst="rect">
            <a:avLst/>
          </a:prstGeom>
          <a:solidFill>
            <a:srgbClr val="CCFFFF"/>
          </a:solidFill>
          <a:ln w="9525">
            <a:solidFill>
              <a:schemeClr val="tx1"/>
            </a:solidFill>
            <a:miter lim="800000"/>
            <a:headEnd/>
            <a:tailEnd/>
          </a:ln>
        </p:spPr>
        <p:txBody>
          <a:bodyPr wrap="none" anchor="ctr"/>
          <a:lstStyle>
            <a:lvl1pPr eaLnBrk="0" hangingPunct="0">
              <a:defRPr>
                <a:solidFill>
                  <a:schemeClr val="tx2"/>
                </a:solidFill>
                <a:latin typeface="Calibri" pitchFamily="34" charset="0"/>
              </a:defRPr>
            </a:lvl1pPr>
            <a:lvl2pPr marL="742950" indent="-285750" eaLnBrk="0" hangingPunct="0">
              <a:defRPr>
                <a:solidFill>
                  <a:schemeClr val="tx2"/>
                </a:solidFill>
                <a:latin typeface="Calibri" pitchFamily="34" charset="0"/>
              </a:defRPr>
            </a:lvl2pPr>
            <a:lvl3pPr marL="1143000" indent="-228600" eaLnBrk="0" hangingPunct="0">
              <a:defRPr>
                <a:solidFill>
                  <a:schemeClr val="tx2"/>
                </a:solidFill>
                <a:latin typeface="Calibri" pitchFamily="34" charset="0"/>
              </a:defRPr>
            </a:lvl3pPr>
            <a:lvl4pPr marL="1600200" indent="-228600" eaLnBrk="0" hangingPunct="0">
              <a:defRPr>
                <a:solidFill>
                  <a:schemeClr val="tx2"/>
                </a:solidFill>
                <a:latin typeface="Calibri" pitchFamily="34" charset="0"/>
              </a:defRPr>
            </a:lvl4pPr>
            <a:lvl5pPr marL="2057400" indent="-228600" eaLnBrk="0" hangingPunct="0">
              <a:defRPr>
                <a:solidFill>
                  <a:schemeClr val="tx2"/>
                </a:solidFill>
                <a:latin typeface="Calibri" pitchFamily="34" charset="0"/>
              </a:defRPr>
            </a:lvl5pPr>
            <a:lvl6pPr marL="2514600" indent="-228600" eaLnBrk="0" fontAlgn="base" hangingPunct="0">
              <a:spcBef>
                <a:spcPct val="0"/>
              </a:spcBef>
              <a:spcAft>
                <a:spcPct val="0"/>
              </a:spcAft>
              <a:defRPr>
                <a:solidFill>
                  <a:schemeClr val="tx2"/>
                </a:solidFill>
                <a:latin typeface="Calibri" pitchFamily="34" charset="0"/>
              </a:defRPr>
            </a:lvl6pPr>
            <a:lvl7pPr marL="2971800" indent="-228600" eaLnBrk="0" fontAlgn="base" hangingPunct="0">
              <a:spcBef>
                <a:spcPct val="0"/>
              </a:spcBef>
              <a:spcAft>
                <a:spcPct val="0"/>
              </a:spcAft>
              <a:defRPr>
                <a:solidFill>
                  <a:schemeClr val="tx2"/>
                </a:solidFill>
                <a:latin typeface="Calibri" pitchFamily="34" charset="0"/>
              </a:defRPr>
            </a:lvl7pPr>
            <a:lvl8pPr marL="3429000" indent="-228600" eaLnBrk="0" fontAlgn="base" hangingPunct="0">
              <a:spcBef>
                <a:spcPct val="0"/>
              </a:spcBef>
              <a:spcAft>
                <a:spcPct val="0"/>
              </a:spcAft>
              <a:defRPr>
                <a:solidFill>
                  <a:schemeClr val="tx2"/>
                </a:solidFill>
                <a:latin typeface="Calibri" pitchFamily="34" charset="0"/>
              </a:defRPr>
            </a:lvl8pPr>
            <a:lvl9pPr marL="3886200" indent="-228600" eaLnBrk="0" fontAlgn="base" hangingPunct="0">
              <a:spcBef>
                <a:spcPct val="0"/>
              </a:spcBef>
              <a:spcAft>
                <a:spcPct val="0"/>
              </a:spcAft>
              <a:defRPr>
                <a:solidFill>
                  <a:schemeClr val="tx2"/>
                </a:solidFill>
                <a:latin typeface="Calibri" pitchFamily="34" charset="0"/>
              </a:defRPr>
            </a:lvl9pPr>
          </a:lstStyle>
          <a:p>
            <a:pPr algn="ctr" eaLnBrk="1" hangingPunct="1"/>
            <a:r>
              <a:rPr lang="es-ES" altLang="en-US" sz="1600" b="1">
                <a:solidFill>
                  <a:schemeClr val="tx1"/>
                </a:solidFill>
                <a:latin typeface="Arial" charset="0"/>
              </a:rPr>
              <a:t>As-prepared powders</a:t>
            </a:r>
          </a:p>
        </p:txBody>
      </p:sp>
      <p:sp>
        <p:nvSpPr>
          <p:cNvPr id="87057" name="Line 20"/>
          <p:cNvSpPr>
            <a:spLocks noChangeShapeType="1"/>
          </p:cNvSpPr>
          <p:nvPr/>
        </p:nvSpPr>
        <p:spPr bwMode="auto">
          <a:xfrm>
            <a:off x="2362200" y="4838700"/>
            <a:ext cx="0" cy="179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58" name="Rectangle 21"/>
          <p:cNvSpPr>
            <a:spLocks noChangeArrowheads="1"/>
          </p:cNvSpPr>
          <p:nvPr/>
        </p:nvSpPr>
        <p:spPr bwMode="auto">
          <a:xfrm>
            <a:off x="1219200" y="5588000"/>
            <a:ext cx="2286000" cy="381000"/>
          </a:xfrm>
          <a:prstGeom prst="rect">
            <a:avLst/>
          </a:prstGeom>
          <a:solidFill>
            <a:srgbClr val="CCFFFF"/>
          </a:solidFill>
          <a:ln w="9525">
            <a:solidFill>
              <a:schemeClr val="tx1"/>
            </a:solidFill>
            <a:miter lim="800000"/>
            <a:headEnd/>
            <a:tailEnd/>
          </a:ln>
        </p:spPr>
        <p:txBody>
          <a:bodyPr wrap="none" anchor="ctr"/>
          <a:lstStyle>
            <a:lvl1pPr eaLnBrk="0" hangingPunct="0">
              <a:defRPr>
                <a:solidFill>
                  <a:schemeClr val="tx2"/>
                </a:solidFill>
                <a:latin typeface="Calibri" pitchFamily="34" charset="0"/>
              </a:defRPr>
            </a:lvl1pPr>
            <a:lvl2pPr marL="742950" indent="-285750" eaLnBrk="0" hangingPunct="0">
              <a:defRPr>
                <a:solidFill>
                  <a:schemeClr val="tx2"/>
                </a:solidFill>
                <a:latin typeface="Calibri" pitchFamily="34" charset="0"/>
              </a:defRPr>
            </a:lvl2pPr>
            <a:lvl3pPr marL="1143000" indent="-228600" eaLnBrk="0" hangingPunct="0">
              <a:defRPr>
                <a:solidFill>
                  <a:schemeClr val="tx2"/>
                </a:solidFill>
                <a:latin typeface="Calibri" pitchFamily="34" charset="0"/>
              </a:defRPr>
            </a:lvl3pPr>
            <a:lvl4pPr marL="1600200" indent="-228600" eaLnBrk="0" hangingPunct="0">
              <a:defRPr>
                <a:solidFill>
                  <a:schemeClr val="tx2"/>
                </a:solidFill>
                <a:latin typeface="Calibri" pitchFamily="34" charset="0"/>
              </a:defRPr>
            </a:lvl4pPr>
            <a:lvl5pPr marL="2057400" indent="-228600" eaLnBrk="0" hangingPunct="0">
              <a:defRPr>
                <a:solidFill>
                  <a:schemeClr val="tx2"/>
                </a:solidFill>
                <a:latin typeface="Calibri" pitchFamily="34" charset="0"/>
              </a:defRPr>
            </a:lvl5pPr>
            <a:lvl6pPr marL="2514600" indent="-228600" eaLnBrk="0" fontAlgn="base" hangingPunct="0">
              <a:spcBef>
                <a:spcPct val="0"/>
              </a:spcBef>
              <a:spcAft>
                <a:spcPct val="0"/>
              </a:spcAft>
              <a:defRPr>
                <a:solidFill>
                  <a:schemeClr val="tx2"/>
                </a:solidFill>
                <a:latin typeface="Calibri" pitchFamily="34" charset="0"/>
              </a:defRPr>
            </a:lvl6pPr>
            <a:lvl7pPr marL="2971800" indent="-228600" eaLnBrk="0" fontAlgn="base" hangingPunct="0">
              <a:spcBef>
                <a:spcPct val="0"/>
              </a:spcBef>
              <a:spcAft>
                <a:spcPct val="0"/>
              </a:spcAft>
              <a:defRPr>
                <a:solidFill>
                  <a:schemeClr val="tx2"/>
                </a:solidFill>
                <a:latin typeface="Calibri" pitchFamily="34" charset="0"/>
              </a:defRPr>
            </a:lvl7pPr>
            <a:lvl8pPr marL="3429000" indent="-228600" eaLnBrk="0" fontAlgn="base" hangingPunct="0">
              <a:spcBef>
                <a:spcPct val="0"/>
              </a:spcBef>
              <a:spcAft>
                <a:spcPct val="0"/>
              </a:spcAft>
              <a:defRPr>
                <a:solidFill>
                  <a:schemeClr val="tx2"/>
                </a:solidFill>
                <a:latin typeface="Calibri" pitchFamily="34" charset="0"/>
              </a:defRPr>
            </a:lvl8pPr>
            <a:lvl9pPr marL="3886200" indent="-228600" eaLnBrk="0" fontAlgn="base" hangingPunct="0">
              <a:spcBef>
                <a:spcPct val="0"/>
              </a:spcBef>
              <a:spcAft>
                <a:spcPct val="0"/>
              </a:spcAft>
              <a:defRPr>
                <a:solidFill>
                  <a:schemeClr val="tx2"/>
                </a:solidFill>
                <a:latin typeface="Calibri" pitchFamily="34" charset="0"/>
              </a:defRPr>
            </a:lvl9pPr>
          </a:lstStyle>
          <a:p>
            <a:pPr algn="ctr" eaLnBrk="1" hangingPunct="1"/>
            <a:r>
              <a:rPr lang="es-ES" altLang="en-US" sz="1600" b="1">
                <a:solidFill>
                  <a:schemeClr val="tx1"/>
                </a:solidFill>
                <a:latin typeface="Arial" charset="0"/>
              </a:rPr>
              <a:t>Calcination at 700ºC</a:t>
            </a:r>
          </a:p>
        </p:txBody>
      </p:sp>
      <p:sp>
        <p:nvSpPr>
          <p:cNvPr id="87059" name="Line 22"/>
          <p:cNvSpPr>
            <a:spLocks noChangeShapeType="1"/>
          </p:cNvSpPr>
          <p:nvPr/>
        </p:nvSpPr>
        <p:spPr bwMode="auto">
          <a:xfrm>
            <a:off x="2362200" y="5410200"/>
            <a:ext cx="0" cy="1793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7060" name="Rectangle 23"/>
          <p:cNvSpPr>
            <a:spLocks noChangeArrowheads="1"/>
          </p:cNvSpPr>
          <p:nvPr/>
        </p:nvSpPr>
        <p:spPr bwMode="auto">
          <a:xfrm>
            <a:off x="1219200" y="6172200"/>
            <a:ext cx="2286000" cy="533400"/>
          </a:xfrm>
          <a:prstGeom prst="rect">
            <a:avLst/>
          </a:prstGeom>
          <a:solidFill>
            <a:srgbClr val="CCFFFF"/>
          </a:solidFill>
          <a:ln w="9525">
            <a:solidFill>
              <a:schemeClr val="tx1"/>
            </a:solidFill>
            <a:miter lim="800000"/>
            <a:headEnd/>
            <a:tailEnd/>
          </a:ln>
        </p:spPr>
        <p:txBody>
          <a:bodyPr wrap="none" anchor="ctr"/>
          <a:lstStyle>
            <a:lvl1pPr eaLnBrk="0" hangingPunct="0">
              <a:defRPr>
                <a:solidFill>
                  <a:schemeClr val="tx2"/>
                </a:solidFill>
                <a:latin typeface="Calibri" pitchFamily="34" charset="0"/>
              </a:defRPr>
            </a:lvl1pPr>
            <a:lvl2pPr marL="742950" indent="-285750" eaLnBrk="0" hangingPunct="0">
              <a:defRPr>
                <a:solidFill>
                  <a:schemeClr val="tx2"/>
                </a:solidFill>
                <a:latin typeface="Calibri" pitchFamily="34" charset="0"/>
              </a:defRPr>
            </a:lvl2pPr>
            <a:lvl3pPr marL="1143000" indent="-228600" eaLnBrk="0" hangingPunct="0">
              <a:defRPr>
                <a:solidFill>
                  <a:schemeClr val="tx2"/>
                </a:solidFill>
                <a:latin typeface="Calibri" pitchFamily="34" charset="0"/>
              </a:defRPr>
            </a:lvl3pPr>
            <a:lvl4pPr marL="1600200" indent="-228600" eaLnBrk="0" hangingPunct="0">
              <a:defRPr>
                <a:solidFill>
                  <a:schemeClr val="tx2"/>
                </a:solidFill>
                <a:latin typeface="Calibri" pitchFamily="34" charset="0"/>
              </a:defRPr>
            </a:lvl4pPr>
            <a:lvl5pPr marL="2057400" indent="-228600" eaLnBrk="0" hangingPunct="0">
              <a:defRPr>
                <a:solidFill>
                  <a:schemeClr val="tx2"/>
                </a:solidFill>
                <a:latin typeface="Calibri" pitchFamily="34" charset="0"/>
              </a:defRPr>
            </a:lvl5pPr>
            <a:lvl6pPr marL="2514600" indent="-228600" eaLnBrk="0" fontAlgn="base" hangingPunct="0">
              <a:spcBef>
                <a:spcPct val="0"/>
              </a:spcBef>
              <a:spcAft>
                <a:spcPct val="0"/>
              </a:spcAft>
              <a:defRPr>
                <a:solidFill>
                  <a:schemeClr val="tx2"/>
                </a:solidFill>
                <a:latin typeface="Calibri" pitchFamily="34" charset="0"/>
              </a:defRPr>
            </a:lvl6pPr>
            <a:lvl7pPr marL="2971800" indent="-228600" eaLnBrk="0" fontAlgn="base" hangingPunct="0">
              <a:spcBef>
                <a:spcPct val="0"/>
              </a:spcBef>
              <a:spcAft>
                <a:spcPct val="0"/>
              </a:spcAft>
              <a:defRPr>
                <a:solidFill>
                  <a:schemeClr val="tx2"/>
                </a:solidFill>
                <a:latin typeface="Calibri" pitchFamily="34" charset="0"/>
              </a:defRPr>
            </a:lvl7pPr>
            <a:lvl8pPr marL="3429000" indent="-228600" eaLnBrk="0" fontAlgn="base" hangingPunct="0">
              <a:spcBef>
                <a:spcPct val="0"/>
              </a:spcBef>
              <a:spcAft>
                <a:spcPct val="0"/>
              </a:spcAft>
              <a:defRPr>
                <a:solidFill>
                  <a:schemeClr val="tx2"/>
                </a:solidFill>
                <a:latin typeface="Calibri" pitchFamily="34" charset="0"/>
              </a:defRPr>
            </a:lvl8pPr>
            <a:lvl9pPr marL="3886200" indent="-228600" eaLnBrk="0" fontAlgn="base" hangingPunct="0">
              <a:spcBef>
                <a:spcPct val="0"/>
              </a:spcBef>
              <a:spcAft>
                <a:spcPct val="0"/>
              </a:spcAft>
              <a:defRPr>
                <a:solidFill>
                  <a:schemeClr val="tx2"/>
                </a:solidFill>
                <a:latin typeface="Calibri" pitchFamily="34" charset="0"/>
              </a:defRPr>
            </a:lvl9pPr>
          </a:lstStyle>
          <a:p>
            <a:pPr algn="ctr" eaLnBrk="1" hangingPunct="1"/>
            <a:r>
              <a:rPr lang="es-ES" altLang="en-US" sz="1600" b="1">
                <a:solidFill>
                  <a:schemeClr val="tx1"/>
                </a:solidFill>
                <a:latin typeface="Arial" charset="0"/>
              </a:rPr>
              <a:t>Fully crystalline GDC </a:t>
            </a:r>
          </a:p>
          <a:p>
            <a:pPr algn="ctr" eaLnBrk="1" hangingPunct="1"/>
            <a:r>
              <a:rPr lang="es-ES" altLang="en-US" sz="1600" b="1">
                <a:solidFill>
                  <a:schemeClr val="tx1"/>
                </a:solidFill>
                <a:latin typeface="Arial" charset="0"/>
              </a:rPr>
              <a:t>Nanopowders</a:t>
            </a:r>
          </a:p>
        </p:txBody>
      </p:sp>
      <p:sp>
        <p:nvSpPr>
          <p:cNvPr id="87061" name="Line 24"/>
          <p:cNvSpPr>
            <a:spLocks noChangeShapeType="1"/>
          </p:cNvSpPr>
          <p:nvPr/>
        </p:nvSpPr>
        <p:spPr bwMode="auto">
          <a:xfrm>
            <a:off x="2362200" y="5992813"/>
            <a:ext cx="0" cy="1793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0857" name="Rectangle 25"/>
          <p:cNvSpPr>
            <a:spLocks noChangeArrowheads="1"/>
          </p:cNvSpPr>
          <p:nvPr/>
        </p:nvSpPr>
        <p:spPr bwMode="auto">
          <a:xfrm>
            <a:off x="304800" y="1447800"/>
            <a:ext cx="4486275"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2"/>
                </a:solidFill>
                <a:latin typeface="Calibri" pitchFamily="34" charset="0"/>
              </a:defRPr>
            </a:lvl1pPr>
            <a:lvl2pPr marL="742950" indent="-285750" eaLnBrk="0" hangingPunct="0">
              <a:defRPr>
                <a:solidFill>
                  <a:schemeClr val="tx2"/>
                </a:solidFill>
                <a:latin typeface="Calibri" pitchFamily="34" charset="0"/>
              </a:defRPr>
            </a:lvl2pPr>
            <a:lvl3pPr marL="1143000" indent="-228600" eaLnBrk="0" hangingPunct="0">
              <a:defRPr>
                <a:solidFill>
                  <a:schemeClr val="tx2"/>
                </a:solidFill>
                <a:latin typeface="Calibri" pitchFamily="34" charset="0"/>
              </a:defRPr>
            </a:lvl3pPr>
            <a:lvl4pPr marL="1600200" indent="-228600" eaLnBrk="0" hangingPunct="0">
              <a:defRPr>
                <a:solidFill>
                  <a:schemeClr val="tx2"/>
                </a:solidFill>
                <a:latin typeface="Calibri" pitchFamily="34" charset="0"/>
              </a:defRPr>
            </a:lvl4pPr>
            <a:lvl5pPr marL="2057400" indent="-228600" eaLnBrk="0" hangingPunct="0">
              <a:defRPr>
                <a:solidFill>
                  <a:schemeClr val="tx2"/>
                </a:solidFill>
                <a:latin typeface="Calibri" pitchFamily="34" charset="0"/>
              </a:defRPr>
            </a:lvl5pPr>
            <a:lvl6pPr marL="2514600" indent="-228600" eaLnBrk="0" fontAlgn="base" hangingPunct="0">
              <a:spcBef>
                <a:spcPct val="0"/>
              </a:spcBef>
              <a:spcAft>
                <a:spcPct val="0"/>
              </a:spcAft>
              <a:defRPr>
                <a:solidFill>
                  <a:schemeClr val="tx2"/>
                </a:solidFill>
                <a:latin typeface="Calibri" pitchFamily="34" charset="0"/>
              </a:defRPr>
            </a:lvl6pPr>
            <a:lvl7pPr marL="2971800" indent="-228600" eaLnBrk="0" fontAlgn="base" hangingPunct="0">
              <a:spcBef>
                <a:spcPct val="0"/>
              </a:spcBef>
              <a:spcAft>
                <a:spcPct val="0"/>
              </a:spcAft>
              <a:defRPr>
                <a:solidFill>
                  <a:schemeClr val="tx2"/>
                </a:solidFill>
                <a:latin typeface="Calibri" pitchFamily="34" charset="0"/>
              </a:defRPr>
            </a:lvl7pPr>
            <a:lvl8pPr marL="3429000" indent="-228600" eaLnBrk="0" fontAlgn="base" hangingPunct="0">
              <a:spcBef>
                <a:spcPct val="0"/>
              </a:spcBef>
              <a:spcAft>
                <a:spcPct val="0"/>
              </a:spcAft>
              <a:defRPr>
                <a:solidFill>
                  <a:schemeClr val="tx2"/>
                </a:solidFill>
                <a:latin typeface="Calibri" pitchFamily="34" charset="0"/>
              </a:defRPr>
            </a:lvl8pPr>
            <a:lvl9pPr marL="3886200" indent="-228600" eaLnBrk="0" fontAlgn="base" hangingPunct="0">
              <a:spcBef>
                <a:spcPct val="0"/>
              </a:spcBef>
              <a:spcAft>
                <a:spcPct val="0"/>
              </a:spcAft>
              <a:defRPr>
                <a:solidFill>
                  <a:schemeClr val="tx2"/>
                </a:solidFill>
                <a:latin typeface="Calibri" pitchFamily="34" charset="0"/>
              </a:defRPr>
            </a:lvl9pPr>
          </a:lstStyle>
          <a:p>
            <a:pPr eaLnBrk="1" hangingPunct="1"/>
            <a:r>
              <a:rPr lang="en-GB" altLang="en-US" sz="2200">
                <a:solidFill>
                  <a:schemeClr val="tx1"/>
                </a:solidFill>
                <a:latin typeface="Constantia" pitchFamily="18" charset="0"/>
              </a:rPr>
              <a:t>Self-sustaining combustion method</a:t>
            </a:r>
          </a:p>
        </p:txBody>
      </p:sp>
      <p:pic>
        <p:nvPicPr>
          <p:cNvPr id="87063" name="Picture 23" descr="DSC049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276600"/>
            <a:ext cx="3598863"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4" name="Rectangle 2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2"/>
                </a:solidFill>
                <a:latin typeface="Calibri" pitchFamily="34" charset="0"/>
              </a:defRPr>
            </a:lvl1pPr>
            <a:lvl2pPr marL="742950" indent="-285750" eaLnBrk="0" hangingPunct="0">
              <a:defRPr>
                <a:solidFill>
                  <a:schemeClr val="tx2"/>
                </a:solidFill>
                <a:latin typeface="Calibri" pitchFamily="34" charset="0"/>
              </a:defRPr>
            </a:lvl2pPr>
            <a:lvl3pPr marL="1143000" indent="-228600" eaLnBrk="0" hangingPunct="0">
              <a:defRPr>
                <a:solidFill>
                  <a:schemeClr val="tx2"/>
                </a:solidFill>
                <a:latin typeface="Calibri" pitchFamily="34" charset="0"/>
              </a:defRPr>
            </a:lvl3pPr>
            <a:lvl4pPr marL="1600200" indent="-228600" eaLnBrk="0" hangingPunct="0">
              <a:defRPr>
                <a:solidFill>
                  <a:schemeClr val="tx2"/>
                </a:solidFill>
                <a:latin typeface="Calibri" pitchFamily="34" charset="0"/>
              </a:defRPr>
            </a:lvl4pPr>
            <a:lvl5pPr marL="2057400" indent="-228600" eaLnBrk="0" hangingPunct="0">
              <a:defRPr>
                <a:solidFill>
                  <a:schemeClr val="tx2"/>
                </a:solidFill>
                <a:latin typeface="Calibri" pitchFamily="34" charset="0"/>
              </a:defRPr>
            </a:lvl5pPr>
            <a:lvl6pPr marL="2514600" indent="-228600" eaLnBrk="0" fontAlgn="base" hangingPunct="0">
              <a:spcBef>
                <a:spcPct val="0"/>
              </a:spcBef>
              <a:spcAft>
                <a:spcPct val="0"/>
              </a:spcAft>
              <a:defRPr>
                <a:solidFill>
                  <a:schemeClr val="tx2"/>
                </a:solidFill>
                <a:latin typeface="Calibri" pitchFamily="34" charset="0"/>
              </a:defRPr>
            </a:lvl6pPr>
            <a:lvl7pPr marL="2971800" indent="-228600" eaLnBrk="0" fontAlgn="base" hangingPunct="0">
              <a:spcBef>
                <a:spcPct val="0"/>
              </a:spcBef>
              <a:spcAft>
                <a:spcPct val="0"/>
              </a:spcAft>
              <a:defRPr>
                <a:solidFill>
                  <a:schemeClr val="tx2"/>
                </a:solidFill>
                <a:latin typeface="Calibri" pitchFamily="34" charset="0"/>
              </a:defRPr>
            </a:lvl7pPr>
            <a:lvl8pPr marL="3429000" indent="-228600" eaLnBrk="0" fontAlgn="base" hangingPunct="0">
              <a:spcBef>
                <a:spcPct val="0"/>
              </a:spcBef>
              <a:spcAft>
                <a:spcPct val="0"/>
              </a:spcAft>
              <a:defRPr>
                <a:solidFill>
                  <a:schemeClr val="tx2"/>
                </a:solidFill>
                <a:latin typeface="Calibri" pitchFamily="34" charset="0"/>
              </a:defRPr>
            </a:lvl8pPr>
            <a:lvl9pPr marL="3886200" indent="-228600" eaLnBrk="0" fontAlgn="base" hangingPunct="0">
              <a:spcBef>
                <a:spcPct val="0"/>
              </a:spcBef>
              <a:spcAft>
                <a:spcPct val="0"/>
              </a:spcAft>
              <a:defRPr>
                <a:solidFill>
                  <a:schemeClr val="tx2"/>
                </a:solidFill>
                <a:latin typeface="Calibri" pitchFamily="34" charset="0"/>
              </a:defRPr>
            </a:lvl9pPr>
          </a:lstStyle>
          <a:p>
            <a:pPr eaLnBrk="1" hangingPunct="1">
              <a:spcBef>
                <a:spcPct val="20000"/>
              </a:spcBef>
              <a:buClr>
                <a:srgbClr val="0BD0D9"/>
              </a:buClr>
              <a:buSzPct val="95000"/>
              <a:buFont typeface="Wingdings 2" pitchFamily="18" charset="2"/>
              <a:buNone/>
            </a:pPr>
            <a:endParaRPr lang="es-ES" altLang="en-US"/>
          </a:p>
        </p:txBody>
      </p:sp>
      <p:graphicFrame>
        <p:nvGraphicFramePr>
          <p:cNvPr id="1026" name="Object 24"/>
          <p:cNvGraphicFramePr>
            <a:graphicFrameLocks noChangeAspect="1"/>
          </p:cNvGraphicFramePr>
          <p:nvPr/>
        </p:nvGraphicFramePr>
        <p:xfrm>
          <a:off x="4800600" y="3352800"/>
          <a:ext cx="2743200" cy="2674938"/>
        </p:xfrm>
        <a:graphic>
          <a:graphicData uri="http://schemas.openxmlformats.org/presentationml/2006/ole">
            <mc:AlternateContent xmlns:mc="http://schemas.openxmlformats.org/markup-compatibility/2006">
              <mc:Choice xmlns:v="urn:schemas-microsoft-com:vml" Requires="v">
                <p:oleObj spid="_x0000_s1027" r:id="rId5" imgW="7590476" imgH="6771429" progId="">
                  <p:embed/>
                </p:oleObj>
              </mc:Choice>
              <mc:Fallback>
                <p:oleObj r:id="rId5" imgW="7590476" imgH="6771429"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3352800"/>
                        <a:ext cx="2743200"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86" name="Rectangle 2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2"/>
                </a:solidFill>
                <a:latin typeface="Calibri" pitchFamily="34" charset="0"/>
              </a:defRPr>
            </a:lvl1pPr>
            <a:lvl2pPr marL="742950" indent="-285750" eaLnBrk="0" hangingPunct="0">
              <a:defRPr>
                <a:solidFill>
                  <a:schemeClr val="tx2"/>
                </a:solidFill>
                <a:latin typeface="Calibri" pitchFamily="34" charset="0"/>
              </a:defRPr>
            </a:lvl2pPr>
            <a:lvl3pPr marL="1143000" indent="-228600" eaLnBrk="0" hangingPunct="0">
              <a:defRPr>
                <a:solidFill>
                  <a:schemeClr val="tx2"/>
                </a:solidFill>
                <a:latin typeface="Calibri" pitchFamily="34" charset="0"/>
              </a:defRPr>
            </a:lvl3pPr>
            <a:lvl4pPr marL="1600200" indent="-228600" eaLnBrk="0" hangingPunct="0">
              <a:defRPr>
                <a:solidFill>
                  <a:schemeClr val="tx2"/>
                </a:solidFill>
                <a:latin typeface="Calibri" pitchFamily="34" charset="0"/>
              </a:defRPr>
            </a:lvl4pPr>
            <a:lvl5pPr marL="2057400" indent="-228600" eaLnBrk="0" hangingPunct="0">
              <a:defRPr>
                <a:solidFill>
                  <a:schemeClr val="tx2"/>
                </a:solidFill>
                <a:latin typeface="Calibri" pitchFamily="34" charset="0"/>
              </a:defRPr>
            </a:lvl5pPr>
            <a:lvl6pPr marL="2514600" indent="-228600" eaLnBrk="0" fontAlgn="base" hangingPunct="0">
              <a:spcBef>
                <a:spcPct val="0"/>
              </a:spcBef>
              <a:spcAft>
                <a:spcPct val="0"/>
              </a:spcAft>
              <a:defRPr>
                <a:solidFill>
                  <a:schemeClr val="tx2"/>
                </a:solidFill>
                <a:latin typeface="Calibri" pitchFamily="34" charset="0"/>
              </a:defRPr>
            </a:lvl6pPr>
            <a:lvl7pPr marL="2971800" indent="-228600" eaLnBrk="0" fontAlgn="base" hangingPunct="0">
              <a:spcBef>
                <a:spcPct val="0"/>
              </a:spcBef>
              <a:spcAft>
                <a:spcPct val="0"/>
              </a:spcAft>
              <a:defRPr>
                <a:solidFill>
                  <a:schemeClr val="tx2"/>
                </a:solidFill>
                <a:latin typeface="Calibri" pitchFamily="34" charset="0"/>
              </a:defRPr>
            </a:lvl7pPr>
            <a:lvl8pPr marL="3429000" indent="-228600" eaLnBrk="0" fontAlgn="base" hangingPunct="0">
              <a:spcBef>
                <a:spcPct val="0"/>
              </a:spcBef>
              <a:spcAft>
                <a:spcPct val="0"/>
              </a:spcAft>
              <a:defRPr>
                <a:solidFill>
                  <a:schemeClr val="tx2"/>
                </a:solidFill>
                <a:latin typeface="Calibri" pitchFamily="34" charset="0"/>
              </a:defRPr>
            </a:lvl8pPr>
            <a:lvl9pPr marL="3886200" indent="-228600" eaLnBrk="0" fontAlgn="base" hangingPunct="0">
              <a:spcBef>
                <a:spcPct val="0"/>
              </a:spcBef>
              <a:spcAft>
                <a:spcPct val="0"/>
              </a:spcAft>
              <a:defRPr>
                <a:solidFill>
                  <a:schemeClr val="tx2"/>
                </a:solidFill>
                <a:latin typeface="Calibri" pitchFamily="34" charset="0"/>
              </a:defRPr>
            </a:lvl9pPr>
          </a:lstStyle>
          <a:p>
            <a:pPr eaLnBrk="1" hangingPunct="1">
              <a:spcBef>
                <a:spcPct val="20000"/>
              </a:spcBef>
              <a:buClr>
                <a:srgbClr val="0BD0D9"/>
              </a:buClr>
              <a:buSzPct val="95000"/>
              <a:buFont typeface="Wingdings 2" pitchFamily="18" charset="2"/>
              <a:buNone/>
            </a:pPr>
            <a:endParaRPr lang="es-ES" altLang="en-US"/>
          </a:p>
        </p:txBody>
      </p:sp>
      <p:sp>
        <p:nvSpPr>
          <p:cNvPr id="15387" name="Rectangle 29"/>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lvl1pPr eaLnBrk="0" hangingPunct="0">
              <a:defRPr>
                <a:solidFill>
                  <a:schemeClr val="tx2"/>
                </a:solidFill>
                <a:latin typeface="Calibri" pitchFamily="34" charset="0"/>
              </a:defRPr>
            </a:lvl1pPr>
            <a:lvl2pPr marL="742950" indent="-285750" eaLnBrk="0" hangingPunct="0">
              <a:defRPr>
                <a:solidFill>
                  <a:schemeClr val="tx2"/>
                </a:solidFill>
                <a:latin typeface="Calibri" pitchFamily="34" charset="0"/>
              </a:defRPr>
            </a:lvl2pPr>
            <a:lvl3pPr marL="1143000" indent="-228600" eaLnBrk="0" hangingPunct="0">
              <a:defRPr>
                <a:solidFill>
                  <a:schemeClr val="tx2"/>
                </a:solidFill>
                <a:latin typeface="Calibri" pitchFamily="34" charset="0"/>
              </a:defRPr>
            </a:lvl3pPr>
            <a:lvl4pPr marL="1600200" indent="-228600" eaLnBrk="0" hangingPunct="0">
              <a:defRPr>
                <a:solidFill>
                  <a:schemeClr val="tx2"/>
                </a:solidFill>
                <a:latin typeface="Calibri" pitchFamily="34" charset="0"/>
              </a:defRPr>
            </a:lvl4pPr>
            <a:lvl5pPr marL="2057400" indent="-228600" eaLnBrk="0" hangingPunct="0">
              <a:defRPr>
                <a:solidFill>
                  <a:schemeClr val="tx2"/>
                </a:solidFill>
                <a:latin typeface="Calibri" pitchFamily="34" charset="0"/>
              </a:defRPr>
            </a:lvl5pPr>
            <a:lvl6pPr marL="2514600" indent="-228600" eaLnBrk="0" fontAlgn="base" hangingPunct="0">
              <a:spcBef>
                <a:spcPct val="0"/>
              </a:spcBef>
              <a:spcAft>
                <a:spcPct val="0"/>
              </a:spcAft>
              <a:defRPr>
                <a:solidFill>
                  <a:schemeClr val="tx2"/>
                </a:solidFill>
                <a:latin typeface="Calibri" pitchFamily="34" charset="0"/>
              </a:defRPr>
            </a:lvl6pPr>
            <a:lvl7pPr marL="2971800" indent="-228600" eaLnBrk="0" fontAlgn="base" hangingPunct="0">
              <a:spcBef>
                <a:spcPct val="0"/>
              </a:spcBef>
              <a:spcAft>
                <a:spcPct val="0"/>
              </a:spcAft>
              <a:defRPr>
                <a:solidFill>
                  <a:schemeClr val="tx2"/>
                </a:solidFill>
                <a:latin typeface="Calibri" pitchFamily="34" charset="0"/>
              </a:defRPr>
            </a:lvl7pPr>
            <a:lvl8pPr marL="3429000" indent="-228600" eaLnBrk="0" fontAlgn="base" hangingPunct="0">
              <a:spcBef>
                <a:spcPct val="0"/>
              </a:spcBef>
              <a:spcAft>
                <a:spcPct val="0"/>
              </a:spcAft>
              <a:defRPr>
                <a:solidFill>
                  <a:schemeClr val="tx2"/>
                </a:solidFill>
                <a:latin typeface="Calibri" pitchFamily="34" charset="0"/>
              </a:defRPr>
            </a:lvl8pPr>
            <a:lvl9pPr marL="3886200" indent="-228600" eaLnBrk="0" fontAlgn="base" hangingPunct="0">
              <a:spcBef>
                <a:spcPct val="0"/>
              </a:spcBef>
              <a:spcAft>
                <a:spcPct val="0"/>
              </a:spcAft>
              <a:defRPr>
                <a:solidFill>
                  <a:schemeClr val="tx2"/>
                </a:solidFill>
                <a:latin typeface="Calibri" pitchFamily="34" charset="0"/>
              </a:defRPr>
            </a:lvl9pPr>
          </a:lstStyle>
          <a:p>
            <a:pPr eaLnBrk="1" hangingPunct="1">
              <a:spcBef>
                <a:spcPct val="20000"/>
              </a:spcBef>
              <a:buClr>
                <a:srgbClr val="0BD0D9"/>
              </a:buClr>
              <a:buSzPct val="95000"/>
              <a:buFont typeface="Wingdings 2" pitchFamily="18" charset="2"/>
              <a:buNone/>
            </a:pPr>
            <a:endParaRPr lang="es-ES" altLang="en-US"/>
          </a:p>
        </p:txBody>
      </p:sp>
      <p:pic>
        <p:nvPicPr>
          <p:cNvPr id="30" name="Picture 29" descr="C:\Documents and Settings\Administrador\Mis documentos\Dropbox\UDEC\Ali laboratory pictures\DSC09288.JPG"/>
          <p:cNvPicPr>
            <a:picLocks noChangeAspect="1" noChangeArrowheads="1"/>
          </p:cNvPicPr>
          <p:nvPr/>
        </p:nvPicPr>
        <p:blipFill>
          <a:blip r:embed="rId7">
            <a:extLst>
              <a:ext uri="{28A0092B-C50C-407E-A947-70E740481C1C}">
                <a14:useLocalDpi xmlns:a14="http://schemas.microsoft.com/office/drawing/2010/main" val="0"/>
              </a:ext>
            </a:extLst>
          </a:blip>
          <a:srcRect l="24365" r="10220"/>
          <a:stretch>
            <a:fillRect/>
          </a:stretch>
        </p:blipFill>
        <p:spPr bwMode="auto">
          <a:xfrm>
            <a:off x="5287963" y="2544763"/>
            <a:ext cx="3128962" cy="360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9546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0857"/>
                                        </p:tgtEl>
                                        <p:attrNameLst>
                                          <p:attrName>style.visibility</p:attrName>
                                        </p:attrNameLst>
                                      </p:cBhvr>
                                      <p:to>
                                        <p:strVal val="visible"/>
                                      </p:to>
                                    </p:set>
                                    <p:animEffect transition="in" filter="box(in)">
                                      <p:cBhvr>
                                        <p:cTn id="7" dur="500"/>
                                        <p:tgtEl>
                                          <p:spTgt spid="12085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7043"/>
                                        </p:tgtEl>
                                        <p:attrNameLst>
                                          <p:attrName>style.visibility</p:attrName>
                                        </p:attrNameLst>
                                      </p:cBhvr>
                                      <p:to>
                                        <p:strVal val="visible"/>
                                      </p:to>
                                    </p:set>
                                    <p:animEffect transition="in" filter="blinds(horizontal)">
                                      <p:cBhvr>
                                        <p:cTn id="10" dur="500"/>
                                        <p:tgtEl>
                                          <p:spTgt spid="8704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87044"/>
                                        </p:tgtEl>
                                        <p:attrNameLst>
                                          <p:attrName>style.visibility</p:attrName>
                                        </p:attrNameLst>
                                      </p:cBhvr>
                                      <p:to>
                                        <p:strVal val="visible"/>
                                      </p:to>
                                    </p:set>
                                    <p:animEffect transition="in" filter="blinds(horizontal)">
                                      <p:cBhvr>
                                        <p:cTn id="13" dur="500"/>
                                        <p:tgtEl>
                                          <p:spTgt spid="87044"/>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87045"/>
                                        </p:tgtEl>
                                        <p:attrNameLst>
                                          <p:attrName>style.visibility</p:attrName>
                                        </p:attrNameLst>
                                      </p:cBhvr>
                                      <p:to>
                                        <p:strVal val="visible"/>
                                      </p:to>
                                    </p:set>
                                    <p:animEffect transition="in" filter="blinds(horizontal)">
                                      <p:cBhvr>
                                        <p:cTn id="16" dur="500"/>
                                        <p:tgtEl>
                                          <p:spTgt spid="87045"/>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87046"/>
                                        </p:tgtEl>
                                        <p:attrNameLst>
                                          <p:attrName>style.visibility</p:attrName>
                                        </p:attrNameLst>
                                      </p:cBhvr>
                                      <p:to>
                                        <p:strVal val="visible"/>
                                      </p:to>
                                    </p:set>
                                    <p:animEffect transition="in" filter="blinds(horizontal)">
                                      <p:cBhvr>
                                        <p:cTn id="19" dur="500"/>
                                        <p:tgtEl>
                                          <p:spTgt spid="87046"/>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87047"/>
                                        </p:tgtEl>
                                        <p:attrNameLst>
                                          <p:attrName>style.visibility</p:attrName>
                                        </p:attrNameLst>
                                      </p:cBhvr>
                                      <p:to>
                                        <p:strVal val="visible"/>
                                      </p:to>
                                    </p:set>
                                    <p:animEffect transition="in" filter="blinds(horizontal)">
                                      <p:cBhvr>
                                        <p:cTn id="22" dur="500"/>
                                        <p:tgtEl>
                                          <p:spTgt spid="87047"/>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87048"/>
                                        </p:tgtEl>
                                        <p:attrNameLst>
                                          <p:attrName>style.visibility</p:attrName>
                                        </p:attrNameLst>
                                      </p:cBhvr>
                                      <p:to>
                                        <p:strVal val="visible"/>
                                      </p:to>
                                    </p:set>
                                    <p:animEffect transition="in" filter="blinds(horizontal)">
                                      <p:cBhvr>
                                        <p:cTn id="25" dur="500"/>
                                        <p:tgtEl>
                                          <p:spTgt spid="87048"/>
                                        </p:tgtEl>
                                      </p:cBhvr>
                                    </p:animEffect>
                                  </p:childTnLst>
                                </p:cTn>
                              </p:par>
                              <p:par>
                                <p:cTn id="26" presetID="3" presetClass="entr" presetSubtype="10" fill="hold" grpId="0" nodeType="withEffect">
                                  <p:stCondLst>
                                    <p:cond delay="0"/>
                                  </p:stCondLst>
                                  <p:childTnLst>
                                    <p:set>
                                      <p:cBhvr>
                                        <p:cTn id="27" dur="1" fill="hold">
                                          <p:stCondLst>
                                            <p:cond delay="0"/>
                                          </p:stCondLst>
                                        </p:cTn>
                                        <p:tgtEl>
                                          <p:spTgt spid="87049"/>
                                        </p:tgtEl>
                                        <p:attrNameLst>
                                          <p:attrName>style.visibility</p:attrName>
                                        </p:attrNameLst>
                                      </p:cBhvr>
                                      <p:to>
                                        <p:strVal val="visible"/>
                                      </p:to>
                                    </p:set>
                                    <p:animEffect transition="in" filter="blinds(horizontal)">
                                      <p:cBhvr>
                                        <p:cTn id="28" dur="500"/>
                                        <p:tgtEl>
                                          <p:spTgt spid="87049"/>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7050"/>
                                        </p:tgtEl>
                                        <p:attrNameLst>
                                          <p:attrName>style.visibility</p:attrName>
                                        </p:attrNameLst>
                                      </p:cBhvr>
                                      <p:to>
                                        <p:strVal val="visible"/>
                                      </p:to>
                                    </p:set>
                                    <p:animEffect transition="in" filter="blinds(horizontal)">
                                      <p:cBhvr>
                                        <p:cTn id="31" dur="500"/>
                                        <p:tgtEl>
                                          <p:spTgt spid="87050"/>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87051"/>
                                        </p:tgtEl>
                                        <p:attrNameLst>
                                          <p:attrName>style.visibility</p:attrName>
                                        </p:attrNameLst>
                                      </p:cBhvr>
                                      <p:to>
                                        <p:strVal val="visible"/>
                                      </p:to>
                                    </p:set>
                                    <p:animEffect transition="in" filter="blinds(horizontal)">
                                      <p:cBhvr>
                                        <p:cTn id="34" dur="500"/>
                                        <p:tgtEl>
                                          <p:spTgt spid="87051"/>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87052"/>
                                        </p:tgtEl>
                                        <p:attrNameLst>
                                          <p:attrName>style.visibility</p:attrName>
                                        </p:attrNameLst>
                                      </p:cBhvr>
                                      <p:to>
                                        <p:strVal val="visible"/>
                                      </p:to>
                                    </p:set>
                                    <p:animEffect transition="in" filter="blinds(horizontal)">
                                      <p:cBhvr>
                                        <p:cTn id="37" dur="500"/>
                                        <p:tgtEl>
                                          <p:spTgt spid="87052"/>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87053"/>
                                        </p:tgtEl>
                                        <p:attrNameLst>
                                          <p:attrName>style.visibility</p:attrName>
                                        </p:attrNameLst>
                                      </p:cBhvr>
                                      <p:to>
                                        <p:strVal val="visible"/>
                                      </p:to>
                                    </p:set>
                                    <p:animEffect transition="in" filter="blinds(horizontal)">
                                      <p:cBhvr>
                                        <p:cTn id="40" dur="500"/>
                                        <p:tgtEl>
                                          <p:spTgt spid="87053"/>
                                        </p:tgtEl>
                                      </p:cBhvr>
                                    </p:animEffect>
                                  </p:childTnLst>
                                </p:cTn>
                              </p:par>
                              <p:par>
                                <p:cTn id="41" presetID="3" presetClass="entr" presetSubtype="10" fill="hold" grpId="0" nodeType="withEffect">
                                  <p:stCondLst>
                                    <p:cond delay="0"/>
                                  </p:stCondLst>
                                  <p:childTnLst>
                                    <p:set>
                                      <p:cBhvr>
                                        <p:cTn id="42" dur="1" fill="hold">
                                          <p:stCondLst>
                                            <p:cond delay="0"/>
                                          </p:stCondLst>
                                        </p:cTn>
                                        <p:tgtEl>
                                          <p:spTgt spid="87054"/>
                                        </p:tgtEl>
                                        <p:attrNameLst>
                                          <p:attrName>style.visibility</p:attrName>
                                        </p:attrNameLst>
                                      </p:cBhvr>
                                      <p:to>
                                        <p:strVal val="visible"/>
                                      </p:to>
                                    </p:set>
                                    <p:animEffect transition="in" filter="blinds(horizontal)">
                                      <p:cBhvr>
                                        <p:cTn id="43" dur="500"/>
                                        <p:tgtEl>
                                          <p:spTgt spid="87054"/>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87055"/>
                                        </p:tgtEl>
                                        <p:attrNameLst>
                                          <p:attrName>style.visibility</p:attrName>
                                        </p:attrNameLst>
                                      </p:cBhvr>
                                      <p:to>
                                        <p:strVal val="visible"/>
                                      </p:to>
                                    </p:set>
                                    <p:animEffect transition="in" filter="blinds(horizontal)">
                                      <p:cBhvr>
                                        <p:cTn id="46" dur="500"/>
                                        <p:tgtEl>
                                          <p:spTgt spid="87055"/>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87056"/>
                                        </p:tgtEl>
                                        <p:attrNameLst>
                                          <p:attrName>style.visibility</p:attrName>
                                        </p:attrNameLst>
                                      </p:cBhvr>
                                      <p:to>
                                        <p:strVal val="visible"/>
                                      </p:to>
                                    </p:set>
                                    <p:animEffect transition="in" filter="blinds(horizontal)">
                                      <p:cBhvr>
                                        <p:cTn id="49" dur="500"/>
                                        <p:tgtEl>
                                          <p:spTgt spid="87056"/>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87057"/>
                                        </p:tgtEl>
                                        <p:attrNameLst>
                                          <p:attrName>style.visibility</p:attrName>
                                        </p:attrNameLst>
                                      </p:cBhvr>
                                      <p:to>
                                        <p:strVal val="visible"/>
                                      </p:to>
                                    </p:set>
                                    <p:animEffect transition="in" filter="blinds(horizontal)">
                                      <p:cBhvr>
                                        <p:cTn id="52" dur="500"/>
                                        <p:tgtEl>
                                          <p:spTgt spid="87057"/>
                                        </p:tgtEl>
                                      </p:cBhvr>
                                    </p:animEffect>
                                  </p:childTnLst>
                                </p:cTn>
                              </p:par>
                              <p:par>
                                <p:cTn id="53" presetID="3" presetClass="entr" presetSubtype="10" fill="hold" grpId="0" nodeType="withEffect">
                                  <p:stCondLst>
                                    <p:cond delay="0"/>
                                  </p:stCondLst>
                                  <p:childTnLst>
                                    <p:set>
                                      <p:cBhvr>
                                        <p:cTn id="54" dur="1" fill="hold">
                                          <p:stCondLst>
                                            <p:cond delay="0"/>
                                          </p:stCondLst>
                                        </p:cTn>
                                        <p:tgtEl>
                                          <p:spTgt spid="87058"/>
                                        </p:tgtEl>
                                        <p:attrNameLst>
                                          <p:attrName>style.visibility</p:attrName>
                                        </p:attrNameLst>
                                      </p:cBhvr>
                                      <p:to>
                                        <p:strVal val="visible"/>
                                      </p:to>
                                    </p:set>
                                    <p:animEffect transition="in" filter="blinds(horizontal)">
                                      <p:cBhvr>
                                        <p:cTn id="55" dur="500"/>
                                        <p:tgtEl>
                                          <p:spTgt spid="87058"/>
                                        </p:tgtEl>
                                      </p:cBhvr>
                                    </p:animEffect>
                                  </p:childTnLst>
                                </p:cTn>
                              </p:par>
                              <p:par>
                                <p:cTn id="56" presetID="3" presetClass="entr" presetSubtype="10" fill="hold" grpId="0" nodeType="withEffect">
                                  <p:stCondLst>
                                    <p:cond delay="0"/>
                                  </p:stCondLst>
                                  <p:childTnLst>
                                    <p:set>
                                      <p:cBhvr>
                                        <p:cTn id="57" dur="1" fill="hold">
                                          <p:stCondLst>
                                            <p:cond delay="0"/>
                                          </p:stCondLst>
                                        </p:cTn>
                                        <p:tgtEl>
                                          <p:spTgt spid="87059"/>
                                        </p:tgtEl>
                                        <p:attrNameLst>
                                          <p:attrName>style.visibility</p:attrName>
                                        </p:attrNameLst>
                                      </p:cBhvr>
                                      <p:to>
                                        <p:strVal val="visible"/>
                                      </p:to>
                                    </p:set>
                                    <p:animEffect transition="in" filter="blinds(horizontal)">
                                      <p:cBhvr>
                                        <p:cTn id="58" dur="500"/>
                                        <p:tgtEl>
                                          <p:spTgt spid="87059"/>
                                        </p:tgtEl>
                                      </p:cBhvr>
                                    </p:animEffect>
                                  </p:childTnLst>
                                </p:cTn>
                              </p:par>
                              <p:par>
                                <p:cTn id="59" presetID="3" presetClass="entr" presetSubtype="10" fill="hold" grpId="0" nodeType="withEffect">
                                  <p:stCondLst>
                                    <p:cond delay="0"/>
                                  </p:stCondLst>
                                  <p:childTnLst>
                                    <p:set>
                                      <p:cBhvr>
                                        <p:cTn id="60" dur="1" fill="hold">
                                          <p:stCondLst>
                                            <p:cond delay="0"/>
                                          </p:stCondLst>
                                        </p:cTn>
                                        <p:tgtEl>
                                          <p:spTgt spid="87060"/>
                                        </p:tgtEl>
                                        <p:attrNameLst>
                                          <p:attrName>style.visibility</p:attrName>
                                        </p:attrNameLst>
                                      </p:cBhvr>
                                      <p:to>
                                        <p:strVal val="visible"/>
                                      </p:to>
                                    </p:set>
                                    <p:animEffect transition="in" filter="blinds(horizontal)">
                                      <p:cBhvr>
                                        <p:cTn id="61" dur="500"/>
                                        <p:tgtEl>
                                          <p:spTgt spid="87060"/>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87061"/>
                                        </p:tgtEl>
                                        <p:attrNameLst>
                                          <p:attrName>style.visibility</p:attrName>
                                        </p:attrNameLst>
                                      </p:cBhvr>
                                      <p:to>
                                        <p:strVal val="visible"/>
                                      </p:to>
                                    </p:set>
                                    <p:animEffect transition="in" filter="blinds(horizontal)">
                                      <p:cBhvr>
                                        <p:cTn id="64" dur="500"/>
                                        <p:tgtEl>
                                          <p:spTgt spid="87061"/>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4" fill="hold" nodeType="click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ppt_x"/>
                                          </p:val>
                                        </p:tav>
                                        <p:tav tm="100000">
                                          <p:val>
                                            <p:strVal val="#ppt_x"/>
                                          </p:val>
                                        </p:tav>
                                      </p:tavLst>
                                    </p:anim>
                                    <p:anim calcmode="lin" valueType="num">
                                      <p:cBhvr additive="base">
                                        <p:cTn id="7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xit" presetSubtype="3" fill="hold" nodeType="clickEffect">
                                  <p:stCondLst>
                                    <p:cond delay="0"/>
                                  </p:stCondLst>
                                  <p:childTnLst>
                                    <p:anim calcmode="lin" valueType="num">
                                      <p:cBhvr additive="base">
                                        <p:cTn id="74" dur="500"/>
                                        <p:tgtEl>
                                          <p:spTgt spid="30"/>
                                        </p:tgtEl>
                                        <p:attrNameLst>
                                          <p:attrName>ppt_x</p:attrName>
                                        </p:attrNameLst>
                                      </p:cBhvr>
                                      <p:tavLst>
                                        <p:tav tm="0">
                                          <p:val>
                                            <p:strVal val="ppt_x"/>
                                          </p:val>
                                        </p:tav>
                                        <p:tav tm="100000">
                                          <p:val>
                                            <p:strVal val="1+ppt_w/2"/>
                                          </p:val>
                                        </p:tav>
                                      </p:tavLst>
                                    </p:anim>
                                    <p:anim calcmode="lin" valueType="num">
                                      <p:cBhvr additive="base">
                                        <p:cTn id="75" dur="500"/>
                                        <p:tgtEl>
                                          <p:spTgt spid="30"/>
                                        </p:tgtEl>
                                        <p:attrNameLst>
                                          <p:attrName>ppt_y</p:attrName>
                                        </p:attrNameLst>
                                      </p:cBhvr>
                                      <p:tavLst>
                                        <p:tav tm="0">
                                          <p:val>
                                            <p:strVal val="ppt_y"/>
                                          </p:val>
                                        </p:tav>
                                        <p:tav tm="100000">
                                          <p:val>
                                            <p:strVal val="0-ppt_h/2"/>
                                          </p:val>
                                        </p:tav>
                                      </p:tavLst>
                                    </p:anim>
                                    <p:set>
                                      <p:cBhvr>
                                        <p:cTn id="76" dur="1" fill="hold">
                                          <p:stCondLst>
                                            <p:cond delay="499"/>
                                          </p:stCondLst>
                                        </p:cTn>
                                        <p:tgtEl>
                                          <p:spTgt spid="30"/>
                                        </p:tgtEl>
                                        <p:attrNameLst>
                                          <p:attrName>style.visibility</p:attrName>
                                        </p:attrNameLst>
                                      </p:cBhvr>
                                      <p:to>
                                        <p:strVal val="hidden"/>
                                      </p:to>
                                    </p:set>
                                  </p:childTnLst>
                                </p:cTn>
                              </p:par>
                            </p:childTnLst>
                          </p:cTn>
                        </p:par>
                        <p:par>
                          <p:cTn id="77" fill="hold" nodeType="afterGroup">
                            <p:stCondLst>
                              <p:cond delay="500"/>
                            </p:stCondLst>
                            <p:childTnLst>
                              <p:par>
                                <p:cTn id="78" presetID="2" presetClass="entr" presetSubtype="4" fill="hold" nodeType="afterEffect">
                                  <p:stCondLst>
                                    <p:cond delay="0"/>
                                  </p:stCondLst>
                                  <p:childTnLst>
                                    <p:set>
                                      <p:cBhvr>
                                        <p:cTn id="79" dur="1" fill="hold">
                                          <p:stCondLst>
                                            <p:cond delay="0"/>
                                          </p:stCondLst>
                                        </p:cTn>
                                        <p:tgtEl>
                                          <p:spTgt spid="87063"/>
                                        </p:tgtEl>
                                        <p:attrNameLst>
                                          <p:attrName>style.visibility</p:attrName>
                                        </p:attrNameLst>
                                      </p:cBhvr>
                                      <p:to>
                                        <p:strVal val="visible"/>
                                      </p:to>
                                    </p:set>
                                    <p:anim calcmode="lin" valueType="num">
                                      <p:cBhvr additive="base">
                                        <p:cTn id="80" dur="500" fill="hold"/>
                                        <p:tgtEl>
                                          <p:spTgt spid="87063"/>
                                        </p:tgtEl>
                                        <p:attrNameLst>
                                          <p:attrName>ppt_x</p:attrName>
                                        </p:attrNameLst>
                                      </p:cBhvr>
                                      <p:tavLst>
                                        <p:tav tm="0">
                                          <p:val>
                                            <p:strVal val="#ppt_x"/>
                                          </p:val>
                                        </p:tav>
                                        <p:tav tm="100000">
                                          <p:val>
                                            <p:strVal val="#ppt_x"/>
                                          </p:val>
                                        </p:tav>
                                      </p:tavLst>
                                    </p:anim>
                                    <p:anim calcmode="lin" valueType="num">
                                      <p:cBhvr additive="base">
                                        <p:cTn id="81" dur="500" fill="hold"/>
                                        <p:tgtEl>
                                          <p:spTgt spid="87063"/>
                                        </p:tgtEl>
                                        <p:attrNameLst>
                                          <p:attrName>ppt_y</p:attrName>
                                        </p:attrNameLst>
                                      </p:cBhvr>
                                      <p:tavLst>
                                        <p:tav tm="0">
                                          <p:val>
                                            <p:strVal val="1+#ppt_h/2"/>
                                          </p:val>
                                        </p:tav>
                                        <p:tav tm="100000">
                                          <p:val>
                                            <p:strVal val="#ppt_y"/>
                                          </p:val>
                                        </p:tav>
                                      </p:tavLst>
                                    </p:anim>
                                  </p:childTnLst>
                                </p:cTn>
                              </p:par>
                            </p:childTnLst>
                          </p:cTn>
                        </p:par>
                      </p:childTnLst>
                    </p:cTn>
                  </p:par>
                  <p:par>
                    <p:cTn id="82" fill="hold" nodeType="clickPar">
                      <p:stCondLst>
                        <p:cond delay="indefinite"/>
                      </p:stCondLst>
                      <p:childTnLst>
                        <p:par>
                          <p:cTn id="83" fill="hold" nodeType="withGroup">
                            <p:stCondLst>
                              <p:cond delay="0"/>
                            </p:stCondLst>
                            <p:childTnLst>
                              <p:par>
                                <p:cTn id="84" presetID="2" presetClass="exit" presetSubtype="3" fill="hold" nodeType="clickEffect">
                                  <p:stCondLst>
                                    <p:cond delay="0"/>
                                  </p:stCondLst>
                                  <p:childTnLst>
                                    <p:anim calcmode="lin" valueType="num">
                                      <p:cBhvr additive="base">
                                        <p:cTn id="85" dur="500"/>
                                        <p:tgtEl>
                                          <p:spTgt spid="87063"/>
                                        </p:tgtEl>
                                        <p:attrNameLst>
                                          <p:attrName>ppt_x</p:attrName>
                                        </p:attrNameLst>
                                      </p:cBhvr>
                                      <p:tavLst>
                                        <p:tav tm="0">
                                          <p:val>
                                            <p:strVal val="ppt_x"/>
                                          </p:val>
                                        </p:tav>
                                        <p:tav tm="100000">
                                          <p:val>
                                            <p:strVal val="1+ppt_w/2"/>
                                          </p:val>
                                        </p:tav>
                                      </p:tavLst>
                                    </p:anim>
                                    <p:anim calcmode="lin" valueType="num">
                                      <p:cBhvr additive="base">
                                        <p:cTn id="86" dur="500"/>
                                        <p:tgtEl>
                                          <p:spTgt spid="87063"/>
                                        </p:tgtEl>
                                        <p:attrNameLst>
                                          <p:attrName>ppt_y</p:attrName>
                                        </p:attrNameLst>
                                      </p:cBhvr>
                                      <p:tavLst>
                                        <p:tav tm="0">
                                          <p:val>
                                            <p:strVal val="ppt_y"/>
                                          </p:val>
                                        </p:tav>
                                        <p:tav tm="100000">
                                          <p:val>
                                            <p:strVal val="0-ppt_h/2"/>
                                          </p:val>
                                        </p:tav>
                                      </p:tavLst>
                                    </p:anim>
                                    <p:set>
                                      <p:cBhvr>
                                        <p:cTn id="87" dur="1" fill="hold">
                                          <p:stCondLst>
                                            <p:cond delay="499"/>
                                          </p:stCondLst>
                                        </p:cTn>
                                        <p:tgtEl>
                                          <p:spTgt spid="87063"/>
                                        </p:tgtEl>
                                        <p:attrNameLst>
                                          <p:attrName>style.visibility</p:attrName>
                                        </p:attrNameLst>
                                      </p:cBhvr>
                                      <p:to>
                                        <p:strVal val="hidden"/>
                                      </p:to>
                                    </p:set>
                                  </p:childTnLst>
                                </p:cTn>
                              </p:par>
                            </p:childTnLst>
                          </p:cTn>
                        </p:par>
                        <p:par>
                          <p:cTn id="88" fill="hold" nodeType="afterGroup">
                            <p:stCondLst>
                              <p:cond delay="500"/>
                            </p:stCondLst>
                            <p:childTnLst>
                              <p:par>
                                <p:cTn id="89" presetID="2" presetClass="entr" presetSubtype="4" fill="hold" nodeType="afterEffect">
                                  <p:stCondLst>
                                    <p:cond delay="0"/>
                                  </p:stCondLst>
                                  <p:childTnLst>
                                    <p:set>
                                      <p:cBhvr>
                                        <p:cTn id="90" dur="1" fill="hold">
                                          <p:stCondLst>
                                            <p:cond delay="0"/>
                                          </p:stCondLst>
                                        </p:cTn>
                                        <p:tgtEl>
                                          <p:spTgt spid="1026"/>
                                        </p:tgtEl>
                                        <p:attrNameLst>
                                          <p:attrName>style.visibility</p:attrName>
                                        </p:attrNameLst>
                                      </p:cBhvr>
                                      <p:to>
                                        <p:strVal val="visible"/>
                                      </p:to>
                                    </p:set>
                                    <p:anim calcmode="lin" valueType="num">
                                      <p:cBhvr additive="base">
                                        <p:cTn id="91" dur="500" fill="hold"/>
                                        <p:tgtEl>
                                          <p:spTgt spid="1026"/>
                                        </p:tgtEl>
                                        <p:attrNameLst>
                                          <p:attrName>ppt_x</p:attrName>
                                        </p:attrNameLst>
                                      </p:cBhvr>
                                      <p:tavLst>
                                        <p:tav tm="0">
                                          <p:val>
                                            <p:strVal val="#ppt_x"/>
                                          </p:val>
                                        </p:tav>
                                        <p:tav tm="100000">
                                          <p:val>
                                            <p:strVal val="#ppt_x"/>
                                          </p:val>
                                        </p:tav>
                                      </p:tavLst>
                                    </p:anim>
                                    <p:anim calcmode="lin" valueType="num">
                                      <p:cBhvr additive="base">
                                        <p:cTn id="9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animBg="1" autoUpdateAnimBg="0"/>
      <p:bldP spid="87044" grpId="0" animBg="1" autoUpdateAnimBg="0"/>
      <p:bldP spid="87045" grpId="0" animBg="1"/>
      <p:bldP spid="87046" grpId="0" animBg="1"/>
      <p:bldP spid="87047" grpId="0" animBg="1" autoUpdateAnimBg="0"/>
      <p:bldP spid="87048" grpId="0" animBg="1" autoUpdateAnimBg="0"/>
      <p:bldP spid="87049" grpId="0" animBg="1" autoUpdateAnimBg="0"/>
      <p:bldP spid="87050" grpId="0" animBg="1" autoUpdateAnimBg="0"/>
      <p:bldP spid="87051" grpId="0" animBg="1"/>
      <p:bldP spid="87052" grpId="0" animBg="1"/>
      <p:bldP spid="87053" grpId="0" animBg="1"/>
      <p:bldP spid="87054" grpId="0" animBg="1" autoUpdateAnimBg="0"/>
      <p:bldP spid="87055" grpId="0" animBg="1"/>
      <p:bldP spid="87056" grpId="0" animBg="1" autoUpdateAnimBg="0"/>
      <p:bldP spid="87057" grpId="0" animBg="1"/>
      <p:bldP spid="87058" grpId="0" animBg="1" autoUpdateAnimBg="0"/>
      <p:bldP spid="87059" grpId="0" animBg="1"/>
      <p:bldP spid="87060" grpId="0" animBg="1" autoUpdateAnimBg="0"/>
      <p:bldP spid="87061" grpId="0" animBg="1"/>
      <p:bldP spid="12085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32656"/>
            <a:ext cx="8352928" cy="936104"/>
          </a:xfrm>
        </p:spPr>
        <p:txBody>
          <a:bodyPr>
            <a:normAutofit fontScale="90000"/>
          </a:bodyPr>
          <a:lstStyle/>
          <a:p>
            <a:r>
              <a:rPr lang="en-US" b="1" dirty="0"/>
              <a:t>Thermogravimetric </a:t>
            </a:r>
            <a:r>
              <a:rPr lang="en-US" b="1" dirty="0" smtClean="0"/>
              <a:t>Analysis (TGA)</a:t>
            </a: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2852936"/>
            <a:ext cx="4677776" cy="335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107504" y="1458650"/>
            <a:ext cx="8712968" cy="923330"/>
          </a:xfrm>
          <a:prstGeom prst="rect">
            <a:avLst/>
          </a:prstGeom>
        </p:spPr>
        <p:txBody>
          <a:bodyPr wrap="square">
            <a:spAutoFit/>
          </a:bodyPr>
          <a:lstStyle/>
          <a:p>
            <a:r>
              <a:rPr lang="en-US" dirty="0"/>
              <a:t>TGA analysis measures the amount of weight change of a material, either as a function of increasing temperature, or isothermally as a function of time, in an atmosphere of nitrogen, helium, air, other gas, or in vacuum.</a:t>
            </a:r>
          </a:p>
        </p:txBody>
      </p:sp>
    </p:spTree>
    <p:extLst>
      <p:ext uri="{BB962C8B-B14F-4D97-AF65-F5344CB8AC3E}">
        <p14:creationId xmlns:p14="http://schemas.microsoft.com/office/powerpoint/2010/main" val="4194910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1385021"/>
            <a:ext cx="5364088" cy="312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152717"/>
            <a:ext cx="8363272" cy="1045775"/>
          </a:xfrm>
        </p:spPr>
        <p:txBody>
          <a:bodyPr>
            <a:normAutofit fontScale="90000"/>
          </a:bodyPr>
          <a:lstStyle/>
          <a:p>
            <a:r>
              <a:rPr lang="en-US" b="1" dirty="0"/>
              <a:t>scanning electron </a:t>
            </a:r>
            <a:r>
              <a:rPr lang="en-US" b="1" dirty="0" smtClean="0"/>
              <a:t>microscopy (SEM)</a:t>
            </a:r>
            <a:endParaRPr lang="en-US" dirty="0"/>
          </a:p>
        </p:txBody>
      </p:sp>
      <p:sp>
        <p:nvSpPr>
          <p:cNvPr id="9" name="8 Rectángulo"/>
          <p:cNvSpPr/>
          <p:nvPr/>
        </p:nvSpPr>
        <p:spPr>
          <a:xfrm>
            <a:off x="179512" y="1198493"/>
            <a:ext cx="5976664" cy="646331"/>
          </a:xfrm>
          <a:prstGeom prst="rect">
            <a:avLst/>
          </a:prstGeom>
        </p:spPr>
        <p:txBody>
          <a:bodyPr wrap="square">
            <a:spAutoFit/>
          </a:bodyPr>
          <a:lstStyle/>
          <a:p>
            <a:pPr marL="285750" indent="-285750">
              <a:buFont typeface="Wingdings" pitchFamily="2" charset="2"/>
              <a:buChar char="ü"/>
            </a:pPr>
            <a:r>
              <a:rPr lang="en-US" dirty="0" smtClean="0"/>
              <a:t>EDS is </a:t>
            </a:r>
            <a:r>
              <a:rPr lang="en-US" dirty="0"/>
              <a:t>an analytical technique used for the elemental analysis or chemical characterization of a sample.</a:t>
            </a:r>
          </a:p>
        </p:txBody>
      </p:sp>
      <p:pic>
        <p:nvPicPr>
          <p:cNvPr id="2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2160" y="4157031"/>
            <a:ext cx="2980380" cy="2700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988840"/>
            <a:ext cx="2444750"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1880" y="4676106"/>
            <a:ext cx="2353243" cy="2154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3830" t="3719" r="9396" b="11701"/>
          <a:stretch/>
        </p:blipFill>
        <p:spPr bwMode="auto">
          <a:xfrm>
            <a:off x="179512" y="4581128"/>
            <a:ext cx="3210521"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3345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2-diff"/>
          <p:cNvPicPr>
            <a:picLocks noChangeAspect="1" noChangeArrowheads="1"/>
          </p:cNvPicPr>
          <p:nvPr/>
        </p:nvPicPr>
        <p:blipFill>
          <a:blip r:embed="rId2">
            <a:extLst>
              <a:ext uri="{28A0092B-C50C-407E-A947-70E740481C1C}">
                <a14:useLocalDpi xmlns:a14="http://schemas.microsoft.com/office/drawing/2010/main" val="0"/>
              </a:ext>
            </a:extLst>
          </a:blip>
          <a:srcRect l="32060" t="31834" r="28778" b="21722"/>
          <a:stretch>
            <a:fillRect/>
          </a:stretch>
        </p:blipFill>
        <p:spPr bwMode="auto">
          <a:xfrm>
            <a:off x="3905275" y="1451025"/>
            <a:ext cx="2354262" cy="2160587"/>
          </a:xfrm>
          <a:prstGeom prst="rect">
            <a:avLst/>
          </a:prstGeom>
          <a:noFill/>
          <a:extLst>
            <a:ext uri="{909E8E84-426E-40DD-AFC4-6F175D3DCCD1}">
              <a14:hiddenFill xmlns:a14="http://schemas.microsoft.com/office/drawing/2010/main">
                <a:solidFill>
                  <a:srgbClr val="FFFFFF"/>
                </a:solidFill>
              </a14:hiddenFill>
            </a:ext>
          </a:extLst>
        </p:spPr>
      </p:pic>
      <p:sp>
        <p:nvSpPr>
          <p:cNvPr id="4" name="1 Título"/>
          <p:cNvSpPr txBox="1">
            <a:spLocks/>
          </p:cNvSpPr>
          <p:nvPr/>
        </p:nvSpPr>
        <p:spPr>
          <a:xfrm>
            <a:off x="179512" y="152717"/>
            <a:ext cx="8640960" cy="1045775"/>
          </a:xfrm>
          <a:prstGeom prst="rect">
            <a:avLst/>
          </a:prstGeom>
        </p:spPr>
        <p:txBody>
          <a:bodyPr vert="horz" lIns="91440" tIns="45720" rIns="91440" bIns="45720" rtlCol="0" anchor="b">
            <a:normAutofit fontScale="97500"/>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r>
              <a:rPr lang="en-US" sz="2800" b="1" dirty="0" smtClean="0"/>
              <a:t>Transmission electron microscopy (TEM)</a:t>
            </a:r>
            <a:endParaRPr lang="en-US" sz="28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16216" y="3549014"/>
            <a:ext cx="2448272" cy="326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451025"/>
            <a:ext cx="3448489"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t="47633"/>
          <a:stretch/>
        </p:blipFill>
        <p:spPr bwMode="auto">
          <a:xfrm>
            <a:off x="104378" y="4436293"/>
            <a:ext cx="5619750" cy="2449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9598" y="1444014"/>
            <a:ext cx="2914650" cy="217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2604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nodeType="clickEffect">
                                  <p:stCondLst>
                                    <p:cond delay="0"/>
                                  </p:stCondLst>
                                  <p:childTnLst>
                                    <p:animEffect transition="out" filter="wheel(1)">
                                      <p:cBhvr>
                                        <p:cTn id="6" dur="2000"/>
                                        <p:tgtEl>
                                          <p:spTgt spid="2054"/>
                                        </p:tgtEl>
                                      </p:cBhvr>
                                    </p:animEffect>
                                    <p:set>
                                      <p:cBhvr>
                                        <p:cTn id="7" dur="1" fill="hold">
                                          <p:stCondLst>
                                            <p:cond delay="1999"/>
                                          </p:stCondLst>
                                        </p:cTn>
                                        <p:tgtEl>
                                          <p:spTgt spid="2054"/>
                                        </p:tgtEl>
                                        <p:attrNameLst>
                                          <p:attrName>style.visibility</p:attrName>
                                        </p:attrNameLst>
                                      </p:cBhvr>
                                      <p:to>
                                        <p:strVal val="hidden"/>
                                      </p:to>
                                    </p:set>
                                  </p:childTnLst>
                                </p:cTn>
                              </p:par>
                              <p:par>
                                <p:cTn id="8" presetID="21" presetClass="entr" presetSubtype="1" fill="hold" nodeType="withEffect">
                                  <p:stCondLst>
                                    <p:cond delay="0"/>
                                  </p:stCondLst>
                                  <p:childTnLst>
                                    <p:set>
                                      <p:cBhvr>
                                        <p:cTn id="9" dur="1" fill="hold">
                                          <p:stCondLst>
                                            <p:cond delay="0"/>
                                          </p:stCondLst>
                                        </p:cTn>
                                        <p:tgtEl>
                                          <p:spTgt spid="2053"/>
                                        </p:tgtEl>
                                        <p:attrNameLst>
                                          <p:attrName>style.visibility</p:attrName>
                                        </p:attrNameLst>
                                      </p:cBhvr>
                                      <p:to>
                                        <p:strVal val="visible"/>
                                      </p:to>
                                    </p:set>
                                    <p:animEffect transition="in" filter="wheel(1)">
                                      <p:cBhvr>
                                        <p:cTn id="10" dur="2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049" y="2719309"/>
            <a:ext cx="3822079" cy="3817092"/>
          </a:xfrm>
          <a:prstGeom prst="rect">
            <a:avLst/>
          </a:prstGeom>
          <a:noFill/>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457200" y="152718"/>
            <a:ext cx="7067128" cy="1044034"/>
          </a:xfrm>
        </p:spPr>
        <p:txBody>
          <a:bodyPr>
            <a:normAutofit/>
          </a:bodyPr>
          <a:lstStyle/>
          <a:p>
            <a:r>
              <a:rPr lang="en-US" dirty="0" smtClean="0"/>
              <a:t>X-ray diffraction (XRD)</a:t>
            </a:r>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433253"/>
            <a:ext cx="3362697" cy="4389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7376" y="1650628"/>
            <a:ext cx="2952328" cy="213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290897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encial">
  <a:themeElements>
    <a:clrScheme name="Esenc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enc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enc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4480</TotalTime>
  <Words>493</Words>
  <Application>Microsoft Office PowerPoint</Application>
  <PresentationFormat>Presentación en pantalla (4:3)</PresentationFormat>
  <Paragraphs>103</Paragraphs>
  <Slides>15</Slides>
  <Notes>5</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15</vt:i4>
      </vt:variant>
    </vt:vector>
  </HeadingPairs>
  <TitlesOfParts>
    <vt:vector size="16" baseType="lpstr">
      <vt:lpstr>Esencial</vt:lpstr>
      <vt:lpstr>Advanced materials for energy conversion solid cells</vt:lpstr>
      <vt:lpstr>solid-State Reaction</vt:lpstr>
      <vt:lpstr>chemical synthesis methods</vt:lpstr>
      <vt:lpstr>Combustion synthesis</vt:lpstr>
      <vt:lpstr>The processing of GDC nanopowder </vt:lpstr>
      <vt:lpstr>Thermogravimetric Analysis (TGA)</vt:lpstr>
      <vt:lpstr>scanning electron microscopy (SEM)</vt:lpstr>
      <vt:lpstr>Presentación de PowerPoint</vt:lpstr>
      <vt:lpstr>X-ray diffraction (XRD)</vt:lpstr>
      <vt:lpstr>Presentación de PowerPoint</vt:lpstr>
      <vt:lpstr>Production of x-ray</vt:lpstr>
      <vt:lpstr>Production of x-ray?</vt:lpstr>
      <vt:lpstr>X-ray scattering</vt:lpstr>
      <vt:lpstr>Bragg’s law</vt:lpstr>
      <vt:lpstr>Lattice geometry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Mecanica</dc:creator>
  <cp:lastModifiedBy>Mecanica</cp:lastModifiedBy>
  <cp:revision>295</cp:revision>
  <cp:lastPrinted>2016-03-11T20:06:56Z</cp:lastPrinted>
  <dcterms:created xsi:type="dcterms:W3CDTF">2014-08-08T14:23:13Z</dcterms:created>
  <dcterms:modified xsi:type="dcterms:W3CDTF">2018-10-17T12:36:14Z</dcterms:modified>
</cp:coreProperties>
</file>