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257" r:id="rId2"/>
    <p:sldId id="259" r:id="rId3"/>
    <p:sldId id="260" r:id="rId4"/>
    <p:sldId id="262" r:id="rId5"/>
    <p:sldId id="263" r:id="rId6"/>
    <p:sldId id="264" r:id="rId7"/>
    <p:sldId id="265" r:id="rId8"/>
    <p:sldId id="266" r:id="rId9"/>
    <p:sldId id="267" r:id="rId10"/>
    <p:sldId id="269" r:id="rId11"/>
    <p:sldId id="270" r:id="rId12"/>
    <p:sldId id="271" r:id="rId13"/>
    <p:sldId id="268" r:id="rId14"/>
    <p:sldId id="272" r:id="rId15"/>
    <p:sldId id="274" r:id="rId16"/>
    <p:sldId id="275" r:id="rId17"/>
    <p:sldId id="276" r:id="rId18"/>
    <p:sldId id="277" r:id="rId19"/>
    <p:sldId id="278" r:id="rId20"/>
    <p:sldId id="279" r:id="rId21"/>
    <p:sldId id="280" r:id="rId22"/>
    <p:sldId id="282" r:id="rId23"/>
    <p:sldId id="283" r:id="rId24"/>
    <p:sldId id="284" r:id="rId25"/>
    <p:sldId id="285" r:id="rId26"/>
    <p:sldId id="286" r:id="rId27"/>
    <p:sldId id="287" r:id="rId28"/>
    <p:sldId id="289" r:id="rId29"/>
    <p:sldId id="288" r:id="rId30"/>
  </p:sldIdLst>
  <p:sldSz cx="9144000" cy="6858000" type="screen4x3"/>
  <p:notesSz cx="6881813" cy="966152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C64691E-18A5-4D0E-8E94-327E1F50EAF4}">
          <p14:sldIdLst>
            <p14:sldId id="257"/>
            <p14:sldId id="259"/>
            <p14:sldId id="260"/>
            <p14:sldId id="262"/>
            <p14:sldId id="263"/>
            <p14:sldId id="264"/>
            <p14:sldId id="265"/>
            <p14:sldId id="266"/>
            <p14:sldId id="267"/>
            <p14:sldId id="269"/>
            <p14:sldId id="270"/>
            <p14:sldId id="271"/>
            <p14:sldId id="268"/>
            <p14:sldId id="272"/>
            <p14:sldId id="274"/>
            <p14:sldId id="275"/>
            <p14:sldId id="276"/>
            <p14:sldId id="277"/>
            <p14:sldId id="278"/>
            <p14:sldId id="279"/>
            <p14:sldId id="280"/>
            <p14:sldId id="282"/>
            <p14:sldId id="283"/>
            <p14:sldId id="284"/>
            <p14:sldId id="285"/>
            <p14:sldId id="286"/>
            <p14:sldId id="287"/>
            <p14:sldId id="289"/>
            <p14:sldId id="28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78375" autoAdjust="0"/>
  </p:normalViewPr>
  <p:slideViewPr>
    <p:cSldViewPr>
      <p:cViewPr varScale="1">
        <p:scale>
          <a:sx n="87" d="100"/>
          <a:sy n="87" d="100"/>
        </p:scale>
        <p:origin x="-246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2119" cy="483076"/>
          </a:xfrm>
          <a:prstGeom prst="rect">
            <a:avLst/>
          </a:prstGeom>
        </p:spPr>
        <p:txBody>
          <a:bodyPr vert="horz" lIns="94531" tIns="47265" rIns="94531" bIns="47265" rtlCol="0"/>
          <a:lstStyle>
            <a:lvl1pPr algn="l">
              <a:defRPr sz="1200"/>
            </a:lvl1pPr>
          </a:lstStyle>
          <a:p>
            <a:endParaRPr lang="es-CL"/>
          </a:p>
        </p:txBody>
      </p:sp>
      <p:sp>
        <p:nvSpPr>
          <p:cNvPr id="3" name="2 Marcador de fecha"/>
          <p:cNvSpPr>
            <a:spLocks noGrp="1"/>
          </p:cNvSpPr>
          <p:nvPr>
            <p:ph type="dt" idx="1"/>
          </p:nvPr>
        </p:nvSpPr>
        <p:spPr>
          <a:xfrm>
            <a:off x="3898102" y="0"/>
            <a:ext cx="2982119" cy="483076"/>
          </a:xfrm>
          <a:prstGeom prst="rect">
            <a:avLst/>
          </a:prstGeom>
        </p:spPr>
        <p:txBody>
          <a:bodyPr vert="horz" lIns="94531" tIns="47265" rIns="94531" bIns="47265" rtlCol="0"/>
          <a:lstStyle>
            <a:lvl1pPr algn="r">
              <a:defRPr sz="1200"/>
            </a:lvl1pPr>
          </a:lstStyle>
          <a:p>
            <a:fld id="{829EACC3-9461-4556-BD6E-4D689FA59FEB}" type="datetimeFigureOut">
              <a:rPr lang="es-CL" smtClean="0"/>
              <a:t>07-11-2018</a:t>
            </a:fld>
            <a:endParaRPr lang="es-CL"/>
          </a:p>
        </p:txBody>
      </p:sp>
      <p:sp>
        <p:nvSpPr>
          <p:cNvPr id="4" name="3 Marcador de imagen de diapositiva"/>
          <p:cNvSpPr>
            <a:spLocks noGrp="1" noRot="1" noChangeAspect="1"/>
          </p:cNvSpPr>
          <p:nvPr>
            <p:ph type="sldImg" idx="2"/>
          </p:nvPr>
        </p:nvSpPr>
        <p:spPr>
          <a:xfrm>
            <a:off x="1025525" y="723900"/>
            <a:ext cx="4832350" cy="3624263"/>
          </a:xfrm>
          <a:prstGeom prst="rect">
            <a:avLst/>
          </a:prstGeom>
          <a:noFill/>
          <a:ln w="12700">
            <a:solidFill>
              <a:prstClr val="black"/>
            </a:solidFill>
          </a:ln>
        </p:spPr>
        <p:txBody>
          <a:bodyPr vert="horz" lIns="94531" tIns="47265" rIns="94531" bIns="47265" rtlCol="0" anchor="ctr"/>
          <a:lstStyle/>
          <a:p>
            <a:endParaRPr lang="es-CL"/>
          </a:p>
        </p:txBody>
      </p:sp>
      <p:sp>
        <p:nvSpPr>
          <p:cNvPr id="5" name="4 Marcador de notas"/>
          <p:cNvSpPr>
            <a:spLocks noGrp="1"/>
          </p:cNvSpPr>
          <p:nvPr>
            <p:ph type="body" sz="quarter" idx="3"/>
          </p:nvPr>
        </p:nvSpPr>
        <p:spPr>
          <a:xfrm>
            <a:off x="688182" y="4589225"/>
            <a:ext cx="5505450" cy="4347686"/>
          </a:xfrm>
          <a:prstGeom prst="rect">
            <a:avLst/>
          </a:prstGeom>
        </p:spPr>
        <p:txBody>
          <a:bodyPr vert="horz" lIns="94531" tIns="47265" rIns="94531" bIns="47265"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9176772"/>
            <a:ext cx="2982119" cy="483076"/>
          </a:xfrm>
          <a:prstGeom prst="rect">
            <a:avLst/>
          </a:prstGeom>
        </p:spPr>
        <p:txBody>
          <a:bodyPr vert="horz" lIns="94531" tIns="47265" rIns="94531" bIns="47265"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98102" y="9176772"/>
            <a:ext cx="2982119" cy="483076"/>
          </a:xfrm>
          <a:prstGeom prst="rect">
            <a:avLst/>
          </a:prstGeom>
        </p:spPr>
        <p:txBody>
          <a:bodyPr vert="horz" lIns="94531" tIns="47265" rIns="94531" bIns="47265" rtlCol="0" anchor="b"/>
          <a:lstStyle>
            <a:lvl1pPr algn="r">
              <a:defRPr sz="1200"/>
            </a:lvl1pPr>
          </a:lstStyle>
          <a:p>
            <a:fld id="{5BD56A33-FE19-4D5D-A07F-6FCE79261CDC}" type="slidenum">
              <a:rPr lang="es-CL" smtClean="0"/>
              <a:t>‹Nº›</a:t>
            </a:fld>
            <a:endParaRPr lang="es-CL"/>
          </a:p>
        </p:txBody>
      </p:sp>
    </p:spTree>
    <p:extLst>
      <p:ext uri="{BB962C8B-B14F-4D97-AF65-F5344CB8AC3E}">
        <p14:creationId xmlns:p14="http://schemas.microsoft.com/office/powerpoint/2010/main" val="121346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http://ac.els-cdn.com/S0378775315000658/1-s2.0-S0378775315000658-main.pdf?_tid=462a4d9c-a031-11e6-a841-00000aab0f27&amp;acdnat=1478004597_59e425c19bcd8514e1eb53a5324ffd9b</a:t>
            </a:r>
          </a:p>
          <a:p>
            <a:endParaRPr lang="en-US" dirty="0"/>
          </a:p>
        </p:txBody>
      </p:sp>
      <p:sp>
        <p:nvSpPr>
          <p:cNvPr id="4" name="3 Marcador de número de diapositiva"/>
          <p:cNvSpPr>
            <a:spLocks noGrp="1"/>
          </p:cNvSpPr>
          <p:nvPr>
            <p:ph type="sldNum" sz="quarter" idx="10"/>
          </p:nvPr>
        </p:nvSpPr>
        <p:spPr/>
        <p:txBody>
          <a:bodyPr/>
          <a:lstStyle/>
          <a:p>
            <a:fld id="{5BD56A33-FE19-4D5D-A07F-6FCE79261CDC}" type="slidenum">
              <a:rPr lang="es-CL" smtClean="0"/>
              <a:t>10</a:t>
            </a:fld>
            <a:endParaRPr lang="es-CL"/>
          </a:p>
        </p:txBody>
      </p:sp>
    </p:spTree>
    <p:extLst>
      <p:ext uri="{BB962C8B-B14F-4D97-AF65-F5344CB8AC3E}">
        <p14:creationId xmlns:p14="http://schemas.microsoft.com/office/powerpoint/2010/main" val="192677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err="1" smtClean="0">
                <a:solidFill>
                  <a:schemeClr val="tx1"/>
                </a:solidFill>
                <a:effectLst/>
                <a:latin typeface="+mn-lt"/>
                <a:ea typeface="+mn-ea"/>
                <a:cs typeface="+mn-cs"/>
              </a:rPr>
              <a:t>Combus-tion</a:t>
            </a:r>
            <a:r>
              <a:rPr lang="en-US" sz="1200" kern="1200" dirty="0" smtClean="0">
                <a:solidFill>
                  <a:schemeClr val="tx1"/>
                </a:solidFill>
                <a:effectLst/>
                <a:latin typeface="+mn-lt"/>
                <a:ea typeface="+mn-ea"/>
                <a:cs typeface="+mn-cs"/>
              </a:rPr>
              <a:t> of </a:t>
            </a:r>
            <a:r>
              <a:rPr lang="en-US" sz="1200" kern="1200" dirty="0" err="1" smtClean="0">
                <a:solidFill>
                  <a:schemeClr val="tx1"/>
                </a:solidFill>
                <a:effectLst/>
                <a:latin typeface="+mn-lt"/>
                <a:ea typeface="+mn-ea"/>
                <a:cs typeface="+mn-cs"/>
              </a:rPr>
              <a:t>siloxanes</a:t>
            </a:r>
            <a:r>
              <a:rPr lang="en-US" sz="1200" kern="1200" dirty="0" smtClean="0">
                <a:solidFill>
                  <a:schemeClr val="tx1"/>
                </a:solidFill>
                <a:effectLst/>
                <a:latin typeface="+mn-lt"/>
                <a:ea typeface="+mn-ea"/>
                <a:cs typeface="+mn-cs"/>
              </a:rPr>
              <a:t> leads to the formation of gas microcrystalline silica, a very firm substance which has similar properties to that of</a:t>
            </a:r>
          </a:p>
          <a:p>
            <a:r>
              <a:rPr lang="en-US" sz="1200" kern="1200" dirty="0" smtClean="0">
                <a:solidFill>
                  <a:schemeClr val="tx1"/>
                </a:solidFill>
                <a:effectLst/>
                <a:latin typeface="+mn-lt"/>
                <a:ea typeface="+mn-ea"/>
                <a:cs typeface="+mn-cs"/>
              </a:rPr>
              <a:t>glass. This material coats and grazes metal surfaces, e.g., the spark plugs, cylinders, valves and emission catalyst with white deposits</a:t>
            </a:r>
          </a:p>
          <a:p>
            <a:r>
              <a:rPr lang="en-US" sz="1200" kern="1200" dirty="0" smtClean="0">
                <a:solidFill>
                  <a:schemeClr val="tx1"/>
                </a:solidFill>
                <a:effectLst/>
                <a:latin typeface="+mn-lt"/>
                <a:ea typeface="+mn-ea"/>
                <a:cs typeface="+mn-cs"/>
              </a:rPr>
              <a:t>and acts as a thermal insulator.</a:t>
            </a:r>
          </a:p>
          <a:p>
            <a:endParaRPr lang="en-US" dirty="0"/>
          </a:p>
        </p:txBody>
      </p:sp>
      <p:sp>
        <p:nvSpPr>
          <p:cNvPr id="4" name="3 Marcador de número de diapositiva"/>
          <p:cNvSpPr>
            <a:spLocks noGrp="1"/>
          </p:cNvSpPr>
          <p:nvPr>
            <p:ph type="sldNum" sz="quarter" idx="10"/>
          </p:nvPr>
        </p:nvSpPr>
        <p:spPr/>
        <p:txBody>
          <a:bodyPr/>
          <a:lstStyle/>
          <a:p>
            <a:fld id="{5BD56A33-FE19-4D5D-A07F-6FCE79261CDC}" type="slidenum">
              <a:rPr lang="es-CL" smtClean="0"/>
              <a:t>11</a:t>
            </a:fld>
            <a:endParaRPr lang="es-CL"/>
          </a:p>
        </p:txBody>
      </p:sp>
    </p:spTree>
    <p:extLst>
      <p:ext uri="{BB962C8B-B14F-4D97-AF65-F5344CB8AC3E}">
        <p14:creationId xmlns:p14="http://schemas.microsoft.com/office/powerpoint/2010/main" val="215502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Journal of Power Sources 195 (2010) 5452–5467.</a:t>
            </a:r>
          </a:p>
          <a:p>
            <a:endParaRPr lang="en-US" sz="1200" kern="1200" dirty="0" smtClean="0">
              <a:solidFill>
                <a:schemeClr val="tx1"/>
              </a:solidFill>
              <a:effectLst/>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fld id="{5BD56A33-FE19-4D5D-A07F-6FCE79261CDC}" type="slidenum">
              <a:rPr lang="es-CL" smtClean="0"/>
              <a:t>12</a:t>
            </a:fld>
            <a:endParaRPr lang="es-CL"/>
          </a:p>
        </p:txBody>
      </p:sp>
    </p:spTree>
    <p:extLst>
      <p:ext uri="{BB962C8B-B14F-4D97-AF65-F5344CB8AC3E}">
        <p14:creationId xmlns:p14="http://schemas.microsoft.com/office/powerpoint/2010/main" val="322895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eaLnBrk="1" hangingPunct="1"/>
            <a:r>
              <a:rPr lang="en-GB" dirty="0" smtClean="0"/>
              <a:t>As mentioned before, due to the negligible ionic conductivity of LSM at temperatures lower than 800 °C, development of new cathode materials is needed for intermediate temperature operation. For this purpose, several new compositions showing mixed ionic and electronic conductivity (MIEC) have been investigated as promising SOFC cathodes. Among these, the perovskite-based compounds having the general formula La1−xSrxM1−yCoyO3, where 0 &lt; x≤0.5 and 0 &lt; y≤0.8 (M is a transitional metal, </a:t>
            </a:r>
            <a:r>
              <a:rPr lang="en-GB" dirty="0" err="1" smtClean="0"/>
              <a:t>Mn</a:t>
            </a:r>
            <a:r>
              <a:rPr lang="en-GB" dirty="0" smtClean="0"/>
              <a:t> or Fe) has found significant attention because of their superior MIEC behaviour as well as enhanced oxygen reduction reaction (ORR) kinetics.</a:t>
            </a:r>
            <a:r>
              <a:rPr lang="es-ES" dirty="0" smtClean="0"/>
              <a:t> </a:t>
            </a:r>
          </a:p>
          <a:p>
            <a:pPr eaLnBrk="1" hangingPunct="1"/>
            <a:endParaRPr lang="es-ES" dirty="0" smtClean="0"/>
          </a:p>
          <a:p>
            <a:pPr eaLnBrk="1" hangingPunct="1"/>
            <a:r>
              <a:rPr lang="en-GB" dirty="0" smtClean="0"/>
              <a:t>The electronic conductivity is even higher and becomes metallic at high temperatures.  </a:t>
            </a:r>
            <a:r>
              <a:rPr lang="en-GB" dirty="0" err="1" smtClean="0"/>
              <a:t>Sr</a:t>
            </a:r>
            <a:r>
              <a:rPr lang="en-GB" dirty="0" smtClean="0"/>
              <a:t>-doped        LaCoO</a:t>
            </a:r>
            <a:r>
              <a:rPr lang="en-GB" baseline="-25000" dirty="0" smtClean="0"/>
              <a:t>3</a:t>
            </a:r>
            <a:r>
              <a:rPr lang="en-GB" dirty="0" smtClean="0"/>
              <a:t>          has high electronic conductivity and high ionic conductivity.  However, the thermal expansion coefficient of Co-rich perovskites is generally too high for both YSZ and doped CeO</a:t>
            </a:r>
            <a:r>
              <a:rPr lang="en-GB" baseline="-25000" dirty="0" smtClean="0"/>
              <a:t>2</a:t>
            </a:r>
            <a:r>
              <a:rPr lang="en-GB" dirty="0" smtClean="0"/>
              <a:t> electrolytes. The average TEC </a:t>
            </a:r>
            <a:r>
              <a:rPr lang="en-GB" sz="2100" dirty="0"/>
              <a:t>of          </a:t>
            </a:r>
          </a:p>
          <a:p>
            <a:pPr eaLnBrk="1" hangingPunct="1"/>
            <a:endParaRPr lang="en-GB" sz="2100" dirty="0"/>
          </a:p>
          <a:p>
            <a:pPr eaLnBrk="1" hangingPunct="1"/>
            <a:r>
              <a:rPr lang="en-GB" sz="2100" dirty="0"/>
              <a:t>  LaCoO</a:t>
            </a:r>
            <a:r>
              <a:rPr lang="en-GB" sz="2100" baseline="-25000" dirty="0"/>
              <a:t>3</a:t>
            </a:r>
            <a:r>
              <a:rPr lang="en-GB" sz="2100" dirty="0"/>
              <a:t>       </a:t>
            </a:r>
          </a:p>
          <a:p>
            <a:pPr eaLnBrk="1" hangingPunct="1"/>
            <a:endParaRPr lang="en-GB" sz="2100" dirty="0"/>
          </a:p>
          <a:p>
            <a:pPr eaLnBrk="1" hangingPunct="1"/>
            <a:r>
              <a:rPr lang="en-GB" dirty="0" smtClean="0"/>
              <a:t>is about 20×10</a:t>
            </a:r>
            <a:r>
              <a:rPr lang="en-GB" baseline="30000" dirty="0" smtClean="0"/>
              <a:t>-6</a:t>
            </a:r>
            <a:r>
              <a:rPr lang="en-GB" dirty="0" smtClean="0"/>
              <a:t> K</a:t>
            </a:r>
            <a:r>
              <a:rPr lang="en-GB" baseline="30000" dirty="0" smtClean="0"/>
              <a:t>-1</a:t>
            </a:r>
            <a:r>
              <a:rPr lang="en-GB" dirty="0" smtClean="0"/>
              <a:t>, which is much higher than those of LSM and YSZ.  An alternative to the Co-rich perovskites is the </a:t>
            </a:r>
            <a:r>
              <a:rPr lang="en-GB" dirty="0" err="1" smtClean="0"/>
              <a:t>Sr</a:t>
            </a:r>
            <a:r>
              <a:rPr lang="en-GB" dirty="0" smtClean="0"/>
              <a:t>-doped  </a:t>
            </a:r>
          </a:p>
          <a:p>
            <a:pPr eaLnBrk="1" hangingPunct="1"/>
            <a:endParaRPr lang="en-GB" dirty="0" smtClean="0"/>
          </a:p>
          <a:p>
            <a:pPr eaLnBrk="1" hangingPunct="1"/>
            <a:r>
              <a:rPr lang="en-GB" dirty="0" smtClean="0"/>
              <a:t>    LaFeO</a:t>
            </a:r>
            <a:r>
              <a:rPr lang="en-GB" baseline="-25000" dirty="0" smtClean="0"/>
              <a:t>3</a:t>
            </a:r>
          </a:p>
          <a:p>
            <a:pPr eaLnBrk="1" hangingPunct="1"/>
            <a:r>
              <a:rPr lang="en-GB" dirty="0" smtClean="0"/>
              <a:t> </a:t>
            </a:r>
          </a:p>
          <a:p>
            <a:pPr eaLnBrk="1" hangingPunct="1"/>
            <a:r>
              <a:rPr lang="en-GB" dirty="0" smtClean="0"/>
              <a:t>which has a lower thermal expansion coefficient and a superior chemical compatibility with doped CeO</a:t>
            </a:r>
            <a:r>
              <a:rPr lang="en-GB" baseline="-25000" dirty="0" smtClean="0"/>
              <a:t>2</a:t>
            </a:r>
            <a:r>
              <a:rPr lang="en-GB" dirty="0" smtClean="0"/>
              <a:t> electrolyte. LaFeO</a:t>
            </a:r>
            <a:r>
              <a:rPr lang="en-GB" baseline="-25000" dirty="0" smtClean="0"/>
              <a:t>3</a:t>
            </a:r>
            <a:r>
              <a:rPr lang="en-GB" dirty="0" smtClean="0"/>
              <a:t> is expected to be more stable than Ni- and Co-based perovskites because the Fe</a:t>
            </a:r>
            <a:r>
              <a:rPr lang="en-GB" baseline="30000" dirty="0" smtClean="0"/>
              <a:t>3+</a:t>
            </a:r>
            <a:r>
              <a:rPr lang="en-GB" dirty="0" smtClean="0"/>
              <a:t> ion has the stable electronic configuration 3d5. It is, therefore, expected that compositions in the system (</a:t>
            </a:r>
            <a:r>
              <a:rPr lang="en-GB" dirty="0" err="1" smtClean="0"/>
              <a:t>La,Sr</a:t>
            </a:r>
            <a:r>
              <a:rPr lang="en-GB" dirty="0" smtClean="0"/>
              <a:t>)(</a:t>
            </a:r>
            <a:r>
              <a:rPr lang="en-GB" dirty="0" err="1" smtClean="0"/>
              <a:t>Co,Fe</a:t>
            </a:r>
            <a:r>
              <a:rPr lang="en-GB" dirty="0" smtClean="0"/>
              <a:t>)O</a:t>
            </a:r>
            <a:r>
              <a:rPr lang="en-GB" baseline="-25000" dirty="0" smtClean="0"/>
              <a:t>3</a:t>
            </a:r>
            <a:r>
              <a:rPr lang="en-GB" dirty="0" smtClean="0"/>
              <a:t> (LSCF) will have desirable properties for intermediate temperature SOFC cathode applications [36] which is reported to be very effective for IT-SOFC (700–800 ºC) application when coupled with a </a:t>
            </a:r>
            <a:r>
              <a:rPr lang="en-GB" dirty="0" err="1" smtClean="0"/>
              <a:t>Gd</a:t>
            </a:r>
            <a:r>
              <a:rPr lang="en-GB" dirty="0" smtClean="0"/>
              <a:t>-doped ceria (CGO)-based interlayer.</a:t>
            </a:r>
            <a:endParaRPr lang="es-ES" dirty="0" smtClean="0"/>
          </a:p>
          <a:p>
            <a:endParaRPr lang="es-CL" dirty="0"/>
          </a:p>
        </p:txBody>
      </p:sp>
      <p:sp>
        <p:nvSpPr>
          <p:cNvPr id="4" name="3 Marcador de número de diapositiva"/>
          <p:cNvSpPr>
            <a:spLocks noGrp="1"/>
          </p:cNvSpPr>
          <p:nvPr>
            <p:ph type="sldNum" sz="quarter" idx="10"/>
          </p:nvPr>
        </p:nvSpPr>
        <p:spPr/>
        <p:txBody>
          <a:bodyPr/>
          <a:lstStyle/>
          <a:p>
            <a:fld id="{5BD56A33-FE19-4D5D-A07F-6FCE79261CDC}" type="slidenum">
              <a:rPr lang="es-CL" smtClean="0"/>
              <a:t>25</a:t>
            </a:fld>
            <a:endParaRPr lang="es-CL"/>
          </a:p>
        </p:txBody>
      </p:sp>
    </p:spTree>
    <p:extLst>
      <p:ext uri="{BB962C8B-B14F-4D97-AF65-F5344CB8AC3E}">
        <p14:creationId xmlns:p14="http://schemas.microsoft.com/office/powerpoint/2010/main" val="352699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smtClean="0"/>
          </a:p>
          <a:p>
            <a:endParaRPr lang="en-US" dirty="0"/>
          </a:p>
        </p:txBody>
      </p:sp>
      <p:sp>
        <p:nvSpPr>
          <p:cNvPr id="4" name="3 Marcador de número de diapositiva"/>
          <p:cNvSpPr>
            <a:spLocks noGrp="1"/>
          </p:cNvSpPr>
          <p:nvPr>
            <p:ph type="sldNum" sz="quarter" idx="10"/>
          </p:nvPr>
        </p:nvSpPr>
        <p:spPr/>
        <p:txBody>
          <a:bodyPr/>
          <a:lstStyle/>
          <a:p>
            <a:fld id="{5BD56A33-FE19-4D5D-A07F-6FCE79261CDC}" type="slidenum">
              <a:rPr lang="es-CL" smtClean="0"/>
              <a:t>27</a:t>
            </a:fld>
            <a:endParaRPr lang="es-CL"/>
          </a:p>
        </p:txBody>
      </p:sp>
    </p:spTree>
    <p:extLst>
      <p:ext uri="{BB962C8B-B14F-4D97-AF65-F5344CB8AC3E}">
        <p14:creationId xmlns:p14="http://schemas.microsoft.com/office/powerpoint/2010/main" val="266545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3598C6C-2F0D-4503-9674-8CE972D5F96F}" type="datetimeFigureOut">
              <a:rPr lang="es-CL" smtClean="0"/>
              <a:t>07-11-2018</a:t>
            </a:fld>
            <a:endParaRPr lang="es-CL"/>
          </a:p>
        </p:txBody>
      </p:sp>
      <p:sp>
        <p:nvSpPr>
          <p:cNvPr id="5" name="Footer Placeholder 4"/>
          <p:cNvSpPr>
            <a:spLocks noGrp="1"/>
          </p:cNvSpPr>
          <p:nvPr>
            <p:ph type="ftr" sz="quarter" idx="11"/>
          </p:nvPr>
        </p:nvSpPr>
        <p:spPr/>
        <p:txBody>
          <a:bodyPr/>
          <a:lstStyle/>
          <a:p>
            <a:endParaRPr lang="es-CL"/>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BAEBAEF-1791-4C0B-8ADD-6C6D6A6755BE}" type="slidenum">
              <a:rPr lang="es-CL" smtClean="0"/>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3598C6C-2F0D-4503-9674-8CE972D5F96F}" type="datetimeFigureOut">
              <a:rPr lang="es-CL" smtClean="0"/>
              <a:t>07-11-2018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BAEBAEF-1791-4C0B-8ADD-6C6D6A6755BE}" type="slidenum">
              <a:rPr lang="es-CL" smtClean="0"/>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3598C6C-2F0D-4503-9674-8CE972D5F96F}" type="datetimeFigureOut">
              <a:rPr lang="es-CL" smtClean="0"/>
              <a:t>07-11-2018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BAEBAEF-1791-4C0B-8ADD-6C6D6A6755BE}" type="slidenum">
              <a:rPr lang="es-CL" smtClean="0"/>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3598C6C-2F0D-4503-9674-8CE972D5F96F}" type="datetimeFigureOut">
              <a:rPr lang="es-CL" smtClean="0"/>
              <a:t>07-11-2018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BAEBAEF-1791-4C0B-8ADD-6C6D6A6755BE}" type="slidenum">
              <a:rPr lang="es-CL" smtClean="0"/>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A3598C6C-2F0D-4503-9674-8CE972D5F96F}" type="datetimeFigureOut">
              <a:rPr lang="es-CL" smtClean="0"/>
              <a:t>07-11-2018</a:t>
            </a:fld>
            <a:endParaRPr lang="es-CL"/>
          </a:p>
        </p:txBody>
      </p:sp>
      <p:sp>
        <p:nvSpPr>
          <p:cNvPr id="8" name="Slide Number Placeholder 7"/>
          <p:cNvSpPr>
            <a:spLocks noGrp="1"/>
          </p:cNvSpPr>
          <p:nvPr>
            <p:ph type="sldNum" sz="quarter" idx="11"/>
          </p:nvPr>
        </p:nvSpPr>
        <p:spPr/>
        <p:txBody>
          <a:bodyPr/>
          <a:lstStyle/>
          <a:p>
            <a:fld id="{4BAEBAEF-1791-4C0B-8ADD-6C6D6A6755BE}" type="slidenum">
              <a:rPr lang="es-CL" smtClean="0"/>
              <a:t>‹Nº›</a:t>
            </a:fld>
            <a:endParaRPr lang="es-CL"/>
          </a:p>
        </p:txBody>
      </p:sp>
      <p:sp>
        <p:nvSpPr>
          <p:cNvPr id="9" name="Footer Placeholder 8"/>
          <p:cNvSpPr>
            <a:spLocks noGrp="1"/>
          </p:cNvSpPr>
          <p:nvPr>
            <p:ph type="ftr" sz="quarter" idx="12"/>
          </p:nvPr>
        </p:nvSpPr>
        <p:spPr/>
        <p:txBody>
          <a:bodyPr/>
          <a:lstStyle/>
          <a:p>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3598C6C-2F0D-4503-9674-8CE972D5F96F}" type="datetimeFigureOut">
              <a:rPr lang="es-CL" smtClean="0"/>
              <a:t>07-11-2018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BAEBAEF-1791-4C0B-8ADD-6C6D6A6755BE}" type="slidenum">
              <a:rPr lang="es-CL" smtClean="0"/>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s-ES" smtClean="0"/>
              <a:t>Haga clic para modificar el estilo de texto del patrón</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3598C6C-2F0D-4503-9674-8CE972D5F96F}" type="datetimeFigureOut">
              <a:rPr lang="es-CL" smtClean="0"/>
              <a:t>07-11-2018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BAEBAEF-1791-4C0B-8ADD-6C6D6A6755BE}" type="slidenum">
              <a:rPr lang="es-CL" smtClean="0"/>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A3598C6C-2F0D-4503-9674-8CE972D5F96F}" type="datetimeFigureOut">
              <a:rPr lang="es-CL" smtClean="0"/>
              <a:t>07-11-2018</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BAEBAEF-1791-4C0B-8ADD-6C6D6A6755BE}" type="slidenum">
              <a:rPr lang="es-CL" smtClean="0"/>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98C6C-2F0D-4503-9674-8CE972D5F96F}" type="datetimeFigureOut">
              <a:rPr lang="es-CL" smtClean="0"/>
              <a:t>07-11-2018</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BAEBAEF-1791-4C0B-8ADD-6C6D6A6755BE}" type="slidenum">
              <a:rPr lang="es-CL" smtClean="0"/>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3598C6C-2F0D-4503-9674-8CE972D5F96F}" type="datetimeFigureOut">
              <a:rPr lang="es-CL" smtClean="0"/>
              <a:t>07-11-2018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BAEBAEF-1791-4C0B-8ADD-6C6D6A6755BE}" type="slidenum">
              <a:rPr lang="es-CL" smtClean="0"/>
              <a:t>‹Nº›</a:t>
            </a:fld>
            <a:endParaRPr lang="es-CL"/>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3598C6C-2F0D-4503-9674-8CE972D5F96F}" type="datetimeFigureOut">
              <a:rPr lang="es-CL" smtClean="0"/>
              <a:t>07-11-2018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4BAEBAEF-1791-4C0B-8ADD-6C6D6A6755BE}" type="slidenum">
              <a:rPr lang="es-CL" smtClean="0"/>
              <a:t>‹Nº›</a:t>
            </a:fld>
            <a:endParaRPr lang="es-CL"/>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s-ES" smtClean="0"/>
              <a:t>Haga clic para modificar el estilo de título del patrón</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A3598C6C-2F0D-4503-9674-8CE972D5F96F}" type="datetimeFigureOut">
              <a:rPr lang="es-CL" smtClean="0"/>
              <a:t>07-11-2018</a:t>
            </a:fld>
            <a:endParaRPr lang="es-CL"/>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s-CL"/>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4BAEBAEF-1791-4C0B-8ADD-6C6D6A6755BE}" type="slidenum">
              <a:rPr lang="es-CL" smtClean="0"/>
              <a:t>‹Nº›</a:t>
            </a:fld>
            <a:endParaRPr lang="es-CL"/>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348880"/>
            <a:ext cx="8229600" cy="1080120"/>
          </a:xfrm>
        </p:spPr>
        <p:txBody>
          <a:bodyPr>
            <a:normAutofit fontScale="90000"/>
          </a:bodyPr>
          <a:lstStyle/>
          <a:p>
            <a:pPr algn="ctr"/>
            <a:r>
              <a:rPr lang="en-US" dirty="0"/>
              <a:t>Advanced materials for energy conversion solid cells</a:t>
            </a:r>
            <a:endParaRPr lang="es-CL"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146" r="48135" b="65457"/>
          <a:stretch/>
        </p:blipFill>
        <p:spPr bwMode="auto">
          <a:xfrm>
            <a:off x="4788024" y="44624"/>
            <a:ext cx="4150301"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65" r="50900" b="70648"/>
          <a:stretch/>
        </p:blipFill>
        <p:spPr bwMode="auto">
          <a:xfrm>
            <a:off x="-3462" y="1749"/>
            <a:ext cx="3495342" cy="69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1744209" y="3933056"/>
            <a:ext cx="5616624" cy="72008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s-CL" sz="2800" dirty="0" err="1" smtClean="0">
                <a:latin typeface="+mn-lt"/>
              </a:rPr>
              <a:t>Electrodes</a:t>
            </a:r>
            <a:endParaRPr lang="es-CL" sz="2800" dirty="0">
              <a:latin typeface="+mn-lt"/>
            </a:endParaRPr>
          </a:p>
        </p:txBody>
      </p:sp>
    </p:spTree>
    <p:extLst>
      <p:ext uri="{BB962C8B-B14F-4D97-AF65-F5344CB8AC3E}">
        <p14:creationId xmlns:p14="http://schemas.microsoft.com/office/powerpoint/2010/main" val="3549185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718"/>
            <a:ext cx="5791200" cy="683994"/>
          </a:xfrm>
        </p:spPr>
        <p:txBody>
          <a:bodyPr/>
          <a:lstStyle/>
          <a:p>
            <a:r>
              <a:rPr lang="en-US" dirty="0" smtClean="0"/>
              <a:t>Desulphurization</a:t>
            </a:r>
            <a:endParaRPr lang="en-US" dirty="0"/>
          </a:p>
        </p:txBody>
      </p:sp>
      <p:pic>
        <p:nvPicPr>
          <p:cNvPr id="1028" name="Picture 4" descr="C:\Users\Mecanica\Desktop\filter 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584" y="1556793"/>
            <a:ext cx="2544559" cy="5270872"/>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83875" y="1052736"/>
            <a:ext cx="8064896" cy="369332"/>
          </a:xfrm>
          <a:prstGeom prst="rect">
            <a:avLst/>
          </a:prstGeom>
        </p:spPr>
        <p:txBody>
          <a:bodyPr wrap="square">
            <a:spAutoFit/>
          </a:bodyPr>
          <a:lstStyle/>
          <a:p>
            <a:r>
              <a:rPr lang="en-US" b="1" dirty="0" smtClean="0"/>
              <a:t>Absorption of H</a:t>
            </a:r>
            <a:r>
              <a:rPr lang="en-US" b="1" baseline="-25000" dirty="0" smtClean="0"/>
              <a:t>2</a:t>
            </a:r>
            <a:r>
              <a:rPr lang="en-US" b="1" dirty="0" smtClean="0"/>
              <a:t>S by </a:t>
            </a:r>
            <a:r>
              <a:rPr lang="en-US" b="1" dirty="0" err="1" smtClean="0"/>
              <a:t>ZnO</a:t>
            </a:r>
            <a:r>
              <a:rPr lang="en-US" b="1" dirty="0" smtClean="0"/>
              <a:t> (to </a:t>
            </a:r>
            <a:r>
              <a:rPr lang="en-US" b="1" dirty="0" err="1" smtClean="0"/>
              <a:t>ZnS</a:t>
            </a:r>
            <a:r>
              <a:rPr lang="en-US" b="1" dirty="0" smtClean="0"/>
              <a:t> at 350-400 </a:t>
            </a:r>
            <a:r>
              <a:rPr lang="es-ES" b="1" dirty="0" err="1" smtClean="0"/>
              <a:t>ºC</a:t>
            </a:r>
            <a:r>
              <a:rPr lang="es-ES" b="1" dirty="0"/>
              <a:t>)</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204864"/>
            <a:ext cx="5252709" cy="36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401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9111" y="195262"/>
            <a:ext cx="8219256" cy="828010"/>
          </a:xfrm>
        </p:spPr>
        <p:txBody>
          <a:bodyPr/>
          <a:lstStyle/>
          <a:p>
            <a:r>
              <a:rPr lang="es-ES" dirty="0" err="1" smtClean="0"/>
              <a:t>Effect</a:t>
            </a:r>
            <a:r>
              <a:rPr lang="es-ES" dirty="0"/>
              <a:t> </a:t>
            </a:r>
            <a:r>
              <a:rPr lang="es-ES" dirty="0" smtClean="0"/>
              <a:t>of </a:t>
            </a:r>
            <a:r>
              <a:rPr lang="es-ES" dirty="0" err="1" smtClean="0"/>
              <a:t>cyclic</a:t>
            </a:r>
            <a:r>
              <a:rPr lang="es-ES" dirty="0" smtClean="0"/>
              <a:t> </a:t>
            </a:r>
            <a:r>
              <a:rPr lang="es-ES" dirty="0" err="1" smtClean="0"/>
              <a:t>siloxane</a:t>
            </a:r>
            <a:endParaRPr lang="en-US" dirty="0"/>
          </a:p>
        </p:txBody>
      </p:sp>
      <p:sp>
        <p:nvSpPr>
          <p:cNvPr id="4" name="AutoShape 4" descr="Image result for D4-siloxane"/>
          <p:cNvSpPr>
            <a:spLocks noChangeAspect="1" noChangeArrowheads="1"/>
          </p:cNvSpPr>
          <p:nvPr/>
        </p:nvSpPr>
        <p:spPr bwMode="auto">
          <a:xfrm>
            <a:off x="155575" y="-990600"/>
            <a:ext cx="2381250" cy="2066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D4-siloxane"/>
          <p:cNvSpPr>
            <a:spLocks noChangeAspect="1" noChangeArrowheads="1"/>
          </p:cNvSpPr>
          <p:nvPr/>
        </p:nvSpPr>
        <p:spPr bwMode="auto">
          <a:xfrm>
            <a:off x="307975" y="-838200"/>
            <a:ext cx="2381250" cy="2066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124744"/>
            <a:ext cx="19050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C:\Users\Mecanica\Desktop\s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979535"/>
            <a:ext cx="4531267" cy="280044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4831" y="1062484"/>
            <a:ext cx="6411646" cy="369332"/>
          </a:xfrm>
          <a:prstGeom prst="rect">
            <a:avLst/>
          </a:prstGeom>
        </p:spPr>
        <p:txBody>
          <a:bodyPr wrap="square">
            <a:spAutoFit/>
          </a:bodyPr>
          <a:lstStyle/>
          <a:p>
            <a:r>
              <a:rPr lang="pt-BR" dirty="0" smtClean="0"/>
              <a:t>(</a:t>
            </a:r>
            <a:r>
              <a:rPr lang="pt-BR" dirty="0" err="1" smtClean="0"/>
              <a:t>Octamethylcyclotetrasiloxane</a:t>
            </a:r>
            <a:r>
              <a:rPr lang="pt-BR" dirty="0" smtClean="0"/>
              <a:t>, C</a:t>
            </a:r>
            <a:r>
              <a:rPr lang="pt-BR" baseline="-25000" dirty="0"/>
              <a:t>8</a:t>
            </a:r>
            <a:r>
              <a:rPr lang="pt-BR" dirty="0" smtClean="0"/>
              <a:t>H</a:t>
            </a:r>
            <a:r>
              <a:rPr lang="pt-BR" baseline="-25000" dirty="0"/>
              <a:t>24</a:t>
            </a:r>
            <a:r>
              <a:rPr lang="pt-BR" dirty="0" smtClean="0"/>
              <a:t>O</a:t>
            </a:r>
            <a:r>
              <a:rPr lang="pt-BR" baseline="-25000" dirty="0"/>
              <a:t>4</a:t>
            </a:r>
            <a:r>
              <a:rPr lang="pt-BR" dirty="0" smtClean="0"/>
              <a:t>Si</a:t>
            </a:r>
            <a:r>
              <a:rPr lang="pt-BR" baseline="-25000" dirty="0" smtClean="0"/>
              <a:t>4</a:t>
            </a:r>
            <a:r>
              <a:rPr lang="pt-BR" dirty="0" smtClean="0"/>
              <a:t>)</a:t>
            </a:r>
            <a:endParaRPr lang="en-US" dirty="0"/>
          </a:p>
        </p:txBody>
      </p:sp>
      <p:sp>
        <p:nvSpPr>
          <p:cNvPr id="6" name="5 Rectángulo"/>
          <p:cNvSpPr/>
          <p:nvPr/>
        </p:nvSpPr>
        <p:spPr>
          <a:xfrm>
            <a:off x="157866" y="1431816"/>
            <a:ext cx="6358349" cy="646331"/>
          </a:xfrm>
          <a:prstGeom prst="rect">
            <a:avLst/>
          </a:prstGeom>
        </p:spPr>
        <p:txBody>
          <a:bodyPr wrap="square">
            <a:spAutoFit/>
          </a:bodyPr>
          <a:lstStyle/>
          <a:p>
            <a:pPr marL="285750" indent="-285750">
              <a:buFont typeface="Arial" pitchFamily="34" charset="0"/>
              <a:buChar char="•"/>
            </a:pPr>
            <a:r>
              <a:rPr lang="en-US" dirty="0"/>
              <a:t>Organic silicon compounds are often found in WWTP (waste water </a:t>
            </a:r>
            <a:r>
              <a:rPr lang="en-US" dirty="0" smtClean="0"/>
              <a:t>treatment plants) and land fill </a:t>
            </a:r>
            <a:r>
              <a:rPr lang="en-US" dirty="0"/>
              <a:t>biogas.</a:t>
            </a:r>
          </a:p>
        </p:txBody>
      </p:sp>
      <p:sp>
        <p:nvSpPr>
          <p:cNvPr id="7" name="6 Rectángulo"/>
          <p:cNvSpPr/>
          <p:nvPr/>
        </p:nvSpPr>
        <p:spPr>
          <a:xfrm>
            <a:off x="250824" y="2132856"/>
            <a:ext cx="6481415" cy="923330"/>
          </a:xfrm>
          <a:prstGeom prst="rect">
            <a:avLst/>
          </a:prstGeom>
        </p:spPr>
        <p:txBody>
          <a:bodyPr wrap="square">
            <a:spAutoFit/>
          </a:bodyPr>
          <a:lstStyle/>
          <a:p>
            <a:pPr marL="285750" indent="-285750">
              <a:buFont typeface="Arial" pitchFamily="34" charset="0"/>
              <a:buChar char="•"/>
            </a:pPr>
            <a:r>
              <a:rPr lang="en-US" dirty="0"/>
              <a:t>The clean-up of biogas has been reported to be </a:t>
            </a:r>
            <a:r>
              <a:rPr lang="en-US" dirty="0" smtClean="0"/>
              <a:t>difficult </a:t>
            </a:r>
            <a:r>
              <a:rPr lang="en-US" dirty="0"/>
              <a:t>due </a:t>
            </a:r>
            <a:r>
              <a:rPr lang="en-US" dirty="0" smtClean="0"/>
              <a:t>to competitive </a:t>
            </a:r>
            <a:r>
              <a:rPr lang="en-US" dirty="0"/>
              <a:t>adsorption of different biogas contaminants.</a:t>
            </a:r>
          </a:p>
        </p:txBody>
      </p:sp>
      <p:sp>
        <p:nvSpPr>
          <p:cNvPr id="8" name="7 Rectángulo"/>
          <p:cNvSpPr/>
          <p:nvPr/>
        </p:nvSpPr>
        <p:spPr>
          <a:xfrm>
            <a:off x="154830" y="3056186"/>
            <a:ext cx="8665641" cy="646331"/>
          </a:xfrm>
          <a:prstGeom prst="rect">
            <a:avLst/>
          </a:prstGeom>
        </p:spPr>
        <p:txBody>
          <a:bodyPr wrap="square">
            <a:spAutoFit/>
          </a:bodyPr>
          <a:lstStyle/>
          <a:p>
            <a:pPr marL="285750" indent="-285750">
              <a:buFont typeface="Arial" pitchFamily="34" charset="0"/>
              <a:buChar char="•"/>
            </a:pPr>
            <a:r>
              <a:rPr lang="en-US" dirty="0"/>
              <a:t>Several studies have been carried out on the poisoning by </a:t>
            </a:r>
            <a:r>
              <a:rPr lang="en-US" dirty="0" err="1" smtClean="0"/>
              <a:t>siloxanes</a:t>
            </a:r>
            <a:r>
              <a:rPr lang="en-US" dirty="0" smtClean="0"/>
              <a:t> </a:t>
            </a:r>
            <a:r>
              <a:rPr lang="en-US" dirty="0"/>
              <a:t>in the</a:t>
            </a:r>
          </a:p>
          <a:p>
            <a:r>
              <a:rPr lang="en-US" dirty="0" smtClean="0"/>
              <a:t>fields </a:t>
            </a:r>
            <a:r>
              <a:rPr lang="en-US" dirty="0"/>
              <a:t>of gas turbines and gas </a:t>
            </a:r>
            <a:r>
              <a:rPr lang="en-US" dirty="0" smtClean="0"/>
              <a:t>engines.</a:t>
            </a: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77072"/>
            <a:ext cx="4398410" cy="256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87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705" y="116632"/>
            <a:ext cx="8219256" cy="576064"/>
          </a:xfrm>
        </p:spPr>
        <p:txBody>
          <a:bodyPr>
            <a:normAutofit fontScale="90000"/>
          </a:bodyPr>
          <a:lstStyle/>
          <a:p>
            <a:r>
              <a:rPr lang="es-ES" dirty="0" err="1" smtClean="0"/>
              <a:t>Nickel</a:t>
            </a:r>
            <a:r>
              <a:rPr lang="es-ES" dirty="0" smtClean="0"/>
              <a:t> </a:t>
            </a:r>
            <a:r>
              <a:rPr lang="es-ES" dirty="0" err="1" smtClean="0"/>
              <a:t>reoxidation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15620"/>
            <a:ext cx="5467291" cy="253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46689" y="766445"/>
            <a:ext cx="8712968" cy="646331"/>
          </a:xfrm>
          <a:prstGeom prst="rect">
            <a:avLst/>
          </a:prstGeom>
        </p:spPr>
        <p:txBody>
          <a:bodyPr wrap="square">
            <a:spAutoFit/>
          </a:bodyPr>
          <a:lstStyle/>
          <a:p>
            <a:r>
              <a:rPr lang="en-US" dirty="0"/>
              <a:t>It has been shown that in the case of </a:t>
            </a:r>
            <a:r>
              <a:rPr lang="en-US" dirty="0" err="1" smtClean="0"/>
              <a:t>reoxidation</a:t>
            </a:r>
            <a:r>
              <a:rPr lang="en-US" dirty="0" smtClean="0"/>
              <a:t> the </a:t>
            </a:r>
            <a:r>
              <a:rPr lang="en-US" dirty="0"/>
              <a:t>particles increase in size with a sponge-like microstructure</a:t>
            </a:r>
            <a:r>
              <a:rPr lang="en-US" dirty="0" smtClean="0"/>
              <a:t>, which </a:t>
            </a:r>
            <a:r>
              <a:rPr lang="en-US" dirty="0"/>
              <a:t>leads to strains because the porosity is limited. </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947197"/>
            <a:ext cx="7421196" cy="291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479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6632"/>
            <a:ext cx="8507288" cy="900018"/>
          </a:xfrm>
        </p:spPr>
        <p:txBody>
          <a:bodyPr/>
          <a:lstStyle/>
          <a:p>
            <a:r>
              <a:rPr lang="en-US" b="1" dirty="0"/>
              <a:t>Alternate Anodes for </a:t>
            </a:r>
            <a:r>
              <a:rPr lang="en-US" b="1" dirty="0" smtClean="0"/>
              <a:t>SOFC</a:t>
            </a:r>
            <a:r>
              <a:rPr lang="en-US" b="1" cap="none" dirty="0" smtClean="0"/>
              <a:t>s</a:t>
            </a:r>
            <a:endParaRPr lang="en-US" dirty="0"/>
          </a:p>
        </p:txBody>
      </p:sp>
      <p:sp>
        <p:nvSpPr>
          <p:cNvPr id="4" name="3 Rectángulo"/>
          <p:cNvSpPr/>
          <p:nvPr/>
        </p:nvSpPr>
        <p:spPr>
          <a:xfrm>
            <a:off x="130348" y="1196752"/>
            <a:ext cx="8690123" cy="1477328"/>
          </a:xfrm>
          <a:prstGeom prst="rect">
            <a:avLst/>
          </a:prstGeom>
        </p:spPr>
        <p:txBody>
          <a:bodyPr wrap="square">
            <a:spAutoFit/>
          </a:bodyPr>
          <a:lstStyle/>
          <a:p>
            <a:pPr marL="285750" indent="-285750">
              <a:buFont typeface="Wingdings" pitchFamily="2" charset="2"/>
              <a:buChar char="ü"/>
            </a:pPr>
            <a:r>
              <a:rPr lang="en-US" dirty="0" smtClean="0"/>
              <a:t>The major </a:t>
            </a:r>
            <a:r>
              <a:rPr lang="en-US" dirty="0"/>
              <a:t>advantage of SOFCs over other </a:t>
            </a:r>
            <a:r>
              <a:rPr lang="en-US" dirty="0" smtClean="0"/>
              <a:t>types of </a:t>
            </a:r>
            <a:r>
              <a:rPr lang="en-US" dirty="0"/>
              <a:t>fuel cells is the potential for the direct utilization, or through internal reforming, </a:t>
            </a:r>
            <a:r>
              <a:rPr lang="en-US" dirty="0" smtClean="0"/>
              <a:t>of a </a:t>
            </a:r>
            <a:r>
              <a:rPr lang="en-US" dirty="0"/>
              <a:t>wide variety of fuels including fossil, biomass, and other renewable fuels</a:t>
            </a:r>
            <a:r>
              <a:rPr lang="en-US" dirty="0" smtClean="0"/>
              <a:t>.</a:t>
            </a:r>
          </a:p>
          <a:p>
            <a:endParaRPr lang="en-US" dirty="0" smtClean="0"/>
          </a:p>
          <a:p>
            <a:pPr marL="285750" indent="-285750">
              <a:buFont typeface="Wingdings" pitchFamily="2" charset="2"/>
              <a:buChar char="ü"/>
            </a:pPr>
            <a:r>
              <a:rPr lang="en-US" dirty="0" smtClean="0"/>
              <a:t>In </a:t>
            </a:r>
            <a:r>
              <a:rPr lang="en-US" dirty="0"/>
              <a:t>recent years, there have been numerous studies on alternate anode materials.</a:t>
            </a:r>
          </a:p>
        </p:txBody>
      </p:sp>
      <p:sp>
        <p:nvSpPr>
          <p:cNvPr id="5" name="4 Rectángulo"/>
          <p:cNvSpPr/>
          <p:nvPr/>
        </p:nvSpPr>
        <p:spPr>
          <a:xfrm>
            <a:off x="611560" y="2674080"/>
            <a:ext cx="4572000" cy="1668405"/>
          </a:xfrm>
          <a:prstGeom prst="rect">
            <a:avLst/>
          </a:prstGeom>
        </p:spPr>
        <p:txBody>
          <a:bodyPr>
            <a:spAutoFit/>
          </a:bodyPr>
          <a:lstStyle/>
          <a:p>
            <a:pPr marL="285750" indent="-285750">
              <a:lnSpc>
                <a:spcPct val="200000"/>
              </a:lnSpc>
              <a:buFont typeface="Arial" pitchFamily="34" charset="0"/>
              <a:buChar char="•"/>
            </a:pPr>
            <a:r>
              <a:rPr lang="en-US" b="1" dirty="0" smtClean="0"/>
              <a:t>Sulfur-tolerant </a:t>
            </a:r>
            <a:r>
              <a:rPr lang="en-US" b="1" dirty="0"/>
              <a:t>anode </a:t>
            </a:r>
            <a:r>
              <a:rPr lang="en-US" b="1" dirty="0" smtClean="0"/>
              <a:t>materials</a:t>
            </a:r>
          </a:p>
          <a:p>
            <a:pPr marL="285750" indent="-285750">
              <a:lnSpc>
                <a:spcPct val="200000"/>
              </a:lnSpc>
              <a:buFont typeface="Arial" pitchFamily="34" charset="0"/>
              <a:buChar char="•"/>
            </a:pPr>
            <a:r>
              <a:rPr lang="en-US" b="1" dirty="0" smtClean="0"/>
              <a:t>Carbon-tolerant</a:t>
            </a:r>
            <a:r>
              <a:rPr lang="en-US" b="1" dirty="0"/>
              <a:t> anode materials</a:t>
            </a:r>
          </a:p>
          <a:p>
            <a:pPr marL="285750" indent="-285750">
              <a:lnSpc>
                <a:spcPct val="200000"/>
              </a:lnSpc>
              <a:buFont typeface="Arial" pitchFamily="34" charset="0"/>
              <a:buChar char="•"/>
            </a:pPr>
            <a:r>
              <a:rPr lang="en-US" b="1" dirty="0" smtClean="0"/>
              <a:t>Redox-stable </a:t>
            </a:r>
            <a:r>
              <a:rPr lang="en-US" b="1" dirty="0"/>
              <a:t>anode </a:t>
            </a:r>
            <a:r>
              <a:rPr lang="en-US" b="1" dirty="0" smtClean="0"/>
              <a:t>materials</a:t>
            </a:r>
            <a:endParaRPr lang="en-US" b="1" dirty="0"/>
          </a:p>
        </p:txBody>
      </p:sp>
      <p:sp>
        <p:nvSpPr>
          <p:cNvPr id="6" name="5 Rectángulo"/>
          <p:cNvSpPr/>
          <p:nvPr/>
        </p:nvSpPr>
        <p:spPr>
          <a:xfrm>
            <a:off x="431539" y="4440041"/>
            <a:ext cx="8424936" cy="369332"/>
          </a:xfrm>
          <a:prstGeom prst="rect">
            <a:avLst/>
          </a:prstGeom>
        </p:spPr>
        <p:txBody>
          <a:bodyPr wrap="square">
            <a:spAutoFit/>
          </a:bodyPr>
          <a:lstStyle/>
          <a:p>
            <a:r>
              <a:rPr lang="en-US" dirty="0"/>
              <a:t>Re-oxidation of the reduced Ni–YSZ cermet electrode is </a:t>
            </a:r>
            <a:r>
              <a:rPr lang="en-US" dirty="0" smtClean="0"/>
              <a:t>found </a:t>
            </a:r>
            <a:r>
              <a:rPr lang="en-US" dirty="0"/>
              <a:t>to </a:t>
            </a:r>
            <a:r>
              <a:rPr lang="en-US" dirty="0" smtClean="0"/>
              <a:t>be detrimental</a:t>
            </a:r>
            <a:r>
              <a:rPr lang="en-US" dirty="0"/>
              <a:t>.</a:t>
            </a:r>
          </a:p>
        </p:txBody>
      </p:sp>
      <p:sp>
        <p:nvSpPr>
          <p:cNvPr id="7" name="6 Rectángulo"/>
          <p:cNvSpPr/>
          <p:nvPr/>
        </p:nvSpPr>
        <p:spPr>
          <a:xfrm>
            <a:off x="431539" y="4869160"/>
            <a:ext cx="8352927" cy="369332"/>
          </a:xfrm>
          <a:prstGeom prst="rect">
            <a:avLst/>
          </a:prstGeom>
        </p:spPr>
        <p:txBody>
          <a:bodyPr wrap="square">
            <a:spAutoFit/>
          </a:bodyPr>
          <a:lstStyle/>
          <a:p>
            <a:r>
              <a:rPr lang="en-US" dirty="0" smtClean="0"/>
              <a:t>The </a:t>
            </a:r>
            <a:r>
              <a:rPr lang="en-US" dirty="0"/>
              <a:t>molar volume </a:t>
            </a:r>
            <a:r>
              <a:rPr lang="en-US" dirty="0" smtClean="0"/>
              <a:t>of Ni </a:t>
            </a:r>
            <a:r>
              <a:rPr lang="en-US" dirty="0"/>
              <a:t>and </a:t>
            </a:r>
            <a:r>
              <a:rPr lang="en-US" dirty="0" err="1"/>
              <a:t>NiO</a:t>
            </a:r>
            <a:r>
              <a:rPr lang="en-US" dirty="0"/>
              <a:t> is 6.6 cm</a:t>
            </a:r>
            <a:r>
              <a:rPr lang="en-US" baseline="30000" dirty="0"/>
              <a:t>3</a:t>
            </a:r>
            <a:r>
              <a:rPr lang="en-US" dirty="0"/>
              <a:t> mol</a:t>
            </a:r>
            <a:r>
              <a:rPr lang="en-US" baseline="30000" dirty="0"/>
              <a:t>-1</a:t>
            </a:r>
            <a:r>
              <a:rPr lang="en-US" dirty="0"/>
              <a:t> and 11.1 cm</a:t>
            </a:r>
            <a:r>
              <a:rPr lang="en-US" baseline="30000" dirty="0"/>
              <a:t>3</a:t>
            </a:r>
            <a:r>
              <a:rPr lang="en-US" dirty="0"/>
              <a:t> mol</a:t>
            </a:r>
            <a:r>
              <a:rPr lang="en-US" baseline="30000" dirty="0"/>
              <a:t>-1</a:t>
            </a:r>
          </a:p>
        </p:txBody>
      </p:sp>
    </p:spTree>
    <p:extLst>
      <p:ext uri="{BB962C8B-B14F-4D97-AF65-F5344CB8AC3E}">
        <p14:creationId xmlns:p14="http://schemas.microsoft.com/office/powerpoint/2010/main" val="3059362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718"/>
            <a:ext cx="8291264" cy="1371600"/>
          </a:xfrm>
        </p:spPr>
        <p:txBody>
          <a:bodyPr>
            <a:normAutofit/>
          </a:bodyPr>
          <a:lstStyle/>
          <a:p>
            <a:r>
              <a:rPr lang="es-ES" dirty="0" err="1" smtClean="0"/>
              <a:t>Perovskite</a:t>
            </a:r>
            <a:r>
              <a:rPr lang="es-ES" dirty="0" smtClean="0"/>
              <a:t> fuel </a:t>
            </a:r>
            <a:r>
              <a:rPr lang="es-ES" dirty="0" err="1" smtClean="0"/>
              <a:t>electrode</a:t>
            </a:r>
            <a:r>
              <a:rPr lang="es-ES" dirty="0" smtClean="0"/>
              <a:t> </a:t>
            </a:r>
            <a:r>
              <a:rPr lang="es-ES" dirty="0" err="1" smtClean="0"/>
              <a:t>materials</a:t>
            </a:r>
            <a:endParaRPr lang="en-US" dirty="0"/>
          </a:p>
        </p:txBody>
      </p:sp>
      <p:sp>
        <p:nvSpPr>
          <p:cNvPr id="5" name="4 Rectángulo"/>
          <p:cNvSpPr/>
          <p:nvPr/>
        </p:nvSpPr>
        <p:spPr>
          <a:xfrm>
            <a:off x="231164" y="2723928"/>
            <a:ext cx="8424936" cy="923330"/>
          </a:xfrm>
          <a:prstGeom prst="rect">
            <a:avLst/>
          </a:prstGeom>
        </p:spPr>
        <p:txBody>
          <a:bodyPr wrap="square">
            <a:spAutoFit/>
          </a:bodyPr>
          <a:lstStyle/>
          <a:p>
            <a:pPr algn="just"/>
            <a:r>
              <a:rPr lang="en-US" dirty="0" smtClean="0"/>
              <a:t>Perovskite-type materials, typically doped strontium </a:t>
            </a:r>
            <a:r>
              <a:rPr lang="en-US" dirty="0" err="1" smtClean="0"/>
              <a:t>titanates</a:t>
            </a:r>
            <a:r>
              <a:rPr lang="en-US" dirty="0" smtClean="0"/>
              <a:t> (SrTiO</a:t>
            </a:r>
            <a:r>
              <a:rPr lang="en-US" baseline="-25000" dirty="0" smtClean="0"/>
              <a:t>3</a:t>
            </a:r>
            <a:r>
              <a:rPr lang="en-US" dirty="0" smtClean="0"/>
              <a:t>), are</a:t>
            </a:r>
            <a:r>
              <a:rPr lang="en-US" dirty="0"/>
              <a:t> </a:t>
            </a:r>
            <a:r>
              <a:rPr lang="en-US" dirty="0" smtClean="0"/>
              <a:t>one of the most promising alternative anode materials for SOFCs because of their excellent structural stability in a reducing atmosphere</a:t>
            </a:r>
            <a:r>
              <a:rPr lang="en-US" dirty="0"/>
              <a:t>.</a:t>
            </a:r>
          </a:p>
        </p:txBody>
      </p:sp>
      <p:sp>
        <p:nvSpPr>
          <p:cNvPr id="6" name="5 Rectángulo"/>
          <p:cNvSpPr/>
          <p:nvPr/>
        </p:nvSpPr>
        <p:spPr>
          <a:xfrm>
            <a:off x="251520" y="3740839"/>
            <a:ext cx="8424936" cy="923330"/>
          </a:xfrm>
          <a:prstGeom prst="rect">
            <a:avLst/>
          </a:prstGeom>
        </p:spPr>
        <p:txBody>
          <a:bodyPr wrap="square">
            <a:spAutoFit/>
          </a:bodyPr>
          <a:lstStyle/>
          <a:p>
            <a:pPr algn="just"/>
            <a:r>
              <a:rPr lang="en-US" dirty="0" smtClean="0"/>
              <a:t>Doping with trivalent atoms, such as</a:t>
            </a:r>
            <a:r>
              <a:rPr lang="en-US" dirty="0"/>
              <a:t> </a:t>
            </a:r>
            <a:r>
              <a:rPr lang="en-US" dirty="0" smtClean="0"/>
              <a:t>Y</a:t>
            </a:r>
            <a:r>
              <a:rPr lang="en-US" baseline="30000" dirty="0"/>
              <a:t>3+ </a:t>
            </a:r>
            <a:r>
              <a:rPr lang="en-US" dirty="0" smtClean="0"/>
              <a:t>and La</a:t>
            </a:r>
            <a:r>
              <a:rPr lang="en-US" baseline="30000" dirty="0"/>
              <a:t>3+</a:t>
            </a:r>
            <a:r>
              <a:rPr lang="en-US" dirty="0" smtClean="0"/>
              <a:t>, in place of the divalent  Sr</a:t>
            </a:r>
            <a:r>
              <a:rPr lang="en-US" baseline="30000" dirty="0" smtClean="0"/>
              <a:t>2+</a:t>
            </a:r>
            <a:r>
              <a:rPr lang="en-US" dirty="0" smtClean="0"/>
              <a:t> allows SrTiO</a:t>
            </a:r>
            <a:r>
              <a:rPr lang="en-US" baseline="-25000" dirty="0" smtClean="0"/>
              <a:t>3</a:t>
            </a:r>
            <a:r>
              <a:rPr lang="en-US" dirty="0" smtClean="0"/>
              <a:t> to become an n-type semiconductor, while doping with Fe, Cr, Co, etc., results in a p-type semiconductor.</a:t>
            </a:r>
            <a:endParaRPr lang="en-US" dirty="0"/>
          </a:p>
        </p:txBody>
      </p:sp>
      <p:sp>
        <p:nvSpPr>
          <p:cNvPr id="7" name="6 Rectángulo"/>
          <p:cNvSpPr/>
          <p:nvPr/>
        </p:nvSpPr>
        <p:spPr>
          <a:xfrm>
            <a:off x="214040" y="1700808"/>
            <a:ext cx="8712968" cy="923330"/>
          </a:xfrm>
          <a:prstGeom prst="rect">
            <a:avLst/>
          </a:prstGeom>
        </p:spPr>
        <p:txBody>
          <a:bodyPr wrap="square">
            <a:spAutoFit/>
          </a:bodyPr>
          <a:lstStyle/>
          <a:p>
            <a:pPr algn="just"/>
            <a:r>
              <a:rPr lang="en-US" dirty="0"/>
              <a:t>Quite </a:t>
            </a:r>
            <a:r>
              <a:rPr lang="en-US" dirty="0" smtClean="0"/>
              <a:t>promising results </a:t>
            </a:r>
            <a:r>
              <a:rPr lang="en-US" dirty="0"/>
              <a:t>were reported for chromite- and </a:t>
            </a:r>
            <a:r>
              <a:rPr lang="en-US" dirty="0" err="1"/>
              <a:t>titanate</a:t>
            </a:r>
            <a:r>
              <a:rPr lang="en-US" dirty="0"/>
              <a:t>-based perovskite </a:t>
            </a:r>
            <a:r>
              <a:rPr lang="en-US" dirty="0" smtClean="0"/>
              <a:t>compositions</a:t>
            </a:r>
            <a:r>
              <a:rPr lang="en-US" dirty="0"/>
              <a:t>, since their tolerance to A- and B-site substitution enables </a:t>
            </a:r>
            <a:r>
              <a:rPr lang="en-US" dirty="0" smtClean="0"/>
              <a:t>the optimization </a:t>
            </a:r>
            <a:r>
              <a:rPr lang="en-US" dirty="0"/>
              <a:t>of anode functional </a:t>
            </a:r>
            <a:r>
              <a:rPr lang="en-US" dirty="0" smtClean="0"/>
              <a:t>properties </a:t>
            </a:r>
            <a:endParaRPr lang="en-US" dirty="0"/>
          </a:p>
        </p:txBody>
      </p:sp>
    </p:spTree>
    <p:extLst>
      <p:ext uri="{BB962C8B-B14F-4D97-AF65-F5344CB8AC3E}">
        <p14:creationId xmlns:p14="http://schemas.microsoft.com/office/powerpoint/2010/main" val="581150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title"/>
          </p:nvPr>
        </p:nvSpPr>
        <p:spPr>
          <a:xfrm>
            <a:off x="179512" y="332656"/>
            <a:ext cx="3394720" cy="923950"/>
          </a:xfrm>
        </p:spPr>
        <p:txBody>
          <a:bodyPr/>
          <a:lstStyle/>
          <a:p>
            <a:pPr eaLnBrk="1" hangingPunct="1"/>
            <a:r>
              <a:rPr lang="es-ES" dirty="0" err="1" smtClean="0"/>
              <a:t>Cathode</a:t>
            </a:r>
            <a:endParaRPr lang="es-ES" dirty="0" smtClean="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4191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p:cNvSpPr>
          <p:nvPr/>
        </p:nvSpPr>
        <p:spPr bwMode="auto">
          <a:xfrm>
            <a:off x="0" y="2996952"/>
            <a:ext cx="9144000" cy="38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s-ES" b="1" dirty="0" err="1">
                <a:solidFill>
                  <a:schemeClr val="tx1"/>
                </a:solidFill>
                <a:latin typeface="Constantia" pitchFamily="18" charset="0"/>
              </a:rPr>
              <a:t>Requirements</a:t>
            </a:r>
            <a:endParaRPr lang="es-ES" dirty="0">
              <a:solidFill>
                <a:schemeClr val="tx1"/>
              </a:solidFill>
              <a:latin typeface="Constantia" pitchFamily="18" charset="0"/>
            </a:endParaRPr>
          </a:p>
          <a:p>
            <a:pPr marL="285750" indent="-285750">
              <a:lnSpc>
                <a:spcPct val="140000"/>
              </a:lnSpc>
              <a:buFont typeface="Arial"/>
              <a:buChar char="•"/>
            </a:pPr>
            <a:r>
              <a:rPr lang="es-ES" sz="2000" dirty="0" smtClean="0"/>
              <a:t>High </a:t>
            </a:r>
            <a:r>
              <a:rPr lang="es-ES" sz="2000" dirty="0" err="1"/>
              <a:t>temperature</a:t>
            </a:r>
            <a:r>
              <a:rPr lang="es-ES" sz="2000" dirty="0"/>
              <a:t> </a:t>
            </a:r>
            <a:r>
              <a:rPr lang="es-ES" sz="2000" dirty="0" err="1"/>
              <a:t>thermal</a:t>
            </a:r>
            <a:r>
              <a:rPr lang="es-ES" sz="2000" dirty="0"/>
              <a:t> and </a:t>
            </a:r>
            <a:r>
              <a:rPr lang="es-ES" sz="2000" dirty="0" err="1"/>
              <a:t>chemical</a:t>
            </a:r>
            <a:r>
              <a:rPr lang="es-ES" sz="2000" dirty="0"/>
              <a:t> </a:t>
            </a:r>
            <a:r>
              <a:rPr lang="es-ES" sz="2000" dirty="0" err="1"/>
              <a:t>stability</a:t>
            </a:r>
            <a:r>
              <a:rPr lang="es-ES" sz="2000" dirty="0"/>
              <a:t> in </a:t>
            </a:r>
            <a:r>
              <a:rPr lang="es-ES" sz="2000" dirty="0" err="1"/>
              <a:t>the</a:t>
            </a:r>
            <a:r>
              <a:rPr lang="es-ES" sz="2000" dirty="0"/>
              <a:t> </a:t>
            </a:r>
            <a:r>
              <a:rPr lang="es-ES" sz="2000" dirty="0" err="1"/>
              <a:t>oxidizing</a:t>
            </a:r>
            <a:r>
              <a:rPr lang="es-ES" sz="2000" dirty="0"/>
              <a:t> </a:t>
            </a:r>
            <a:r>
              <a:rPr lang="es-ES" sz="2000" dirty="0" err="1"/>
              <a:t>atmosphere</a:t>
            </a:r>
            <a:r>
              <a:rPr lang="es-ES" sz="2000" dirty="0"/>
              <a:t>, </a:t>
            </a:r>
          </a:p>
          <a:p>
            <a:pPr marL="285750" indent="-285750">
              <a:lnSpc>
                <a:spcPct val="140000"/>
              </a:lnSpc>
              <a:buFont typeface="Arial"/>
              <a:buChar char="•"/>
            </a:pPr>
            <a:r>
              <a:rPr lang="es-ES" sz="2000" dirty="0" smtClean="0"/>
              <a:t>High </a:t>
            </a:r>
            <a:r>
              <a:rPr lang="es-ES" sz="2000" dirty="0" err="1"/>
              <a:t>chemical</a:t>
            </a:r>
            <a:r>
              <a:rPr lang="es-ES" sz="2000" dirty="0"/>
              <a:t> </a:t>
            </a:r>
            <a:r>
              <a:rPr lang="es-ES" sz="2000" dirty="0" err="1"/>
              <a:t>stability</a:t>
            </a:r>
            <a:r>
              <a:rPr lang="es-ES" sz="2000" dirty="0"/>
              <a:t> in </a:t>
            </a:r>
            <a:r>
              <a:rPr lang="es-ES" sz="2000" dirty="0" err="1"/>
              <a:t>relation</a:t>
            </a:r>
            <a:r>
              <a:rPr lang="es-ES" sz="2000" dirty="0"/>
              <a:t> </a:t>
            </a:r>
            <a:r>
              <a:rPr lang="es-ES" sz="2000" dirty="0" err="1"/>
              <a:t>to</a:t>
            </a:r>
            <a:r>
              <a:rPr lang="es-ES" sz="2000" dirty="0"/>
              <a:t> </a:t>
            </a:r>
            <a:r>
              <a:rPr lang="es-ES" sz="2000" dirty="0" err="1"/>
              <a:t>used</a:t>
            </a:r>
            <a:r>
              <a:rPr lang="es-ES" sz="2000" dirty="0"/>
              <a:t> </a:t>
            </a:r>
            <a:r>
              <a:rPr lang="es-ES" sz="2000" dirty="0" err="1"/>
              <a:t>electrolyte</a:t>
            </a:r>
            <a:r>
              <a:rPr lang="es-ES" sz="2000" dirty="0"/>
              <a:t> and </a:t>
            </a:r>
            <a:r>
              <a:rPr lang="es-ES" sz="2000" dirty="0" err="1"/>
              <a:t>interconnector</a:t>
            </a:r>
            <a:r>
              <a:rPr lang="es-ES" sz="2000" dirty="0"/>
              <a:t>, </a:t>
            </a:r>
          </a:p>
          <a:p>
            <a:pPr marL="285750" indent="-285750">
              <a:lnSpc>
                <a:spcPct val="140000"/>
              </a:lnSpc>
              <a:buFont typeface="Arial"/>
              <a:buChar char="•"/>
            </a:pPr>
            <a:r>
              <a:rPr lang="es-ES" sz="2000" dirty="0" smtClean="0"/>
              <a:t>High </a:t>
            </a:r>
            <a:r>
              <a:rPr lang="es-ES" sz="2000" dirty="0"/>
              <a:t>total </a:t>
            </a:r>
            <a:r>
              <a:rPr lang="es-ES" sz="2000" dirty="0" err="1"/>
              <a:t>electrical</a:t>
            </a:r>
            <a:r>
              <a:rPr lang="es-ES" sz="2000" dirty="0"/>
              <a:t> </a:t>
            </a:r>
            <a:r>
              <a:rPr lang="es-ES" sz="2000" dirty="0" err="1"/>
              <a:t>conductivity</a:t>
            </a:r>
            <a:r>
              <a:rPr lang="es-ES" sz="2000" dirty="0"/>
              <a:t> </a:t>
            </a:r>
            <a:r>
              <a:rPr lang="es-ES" sz="2000" dirty="0" smtClean="0"/>
              <a:t>(100 </a:t>
            </a:r>
            <a:r>
              <a:rPr lang="es-ES" sz="2000" dirty="0"/>
              <a:t>S cm</a:t>
            </a:r>
            <a:r>
              <a:rPr lang="es-ES" sz="2000" baseline="30000" dirty="0"/>
              <a:t>-1</a:t>
            </a:r>
            <a:r>
              <a:rPr lang="es-ES" sz="2000" dirty="0"/>
              <a:t>), </a:t>
            </a:r>
          </a:p>
          <a:p>
            <a:pPr marL="285750" indent="-285750">
              <a:lnSpc>
                <a:spcPct val="140000"/>
              </a:lnSpc>
              <a:buFont typeface="Arial"/>
              <a:buChar char="•"/>
            </a:pPr>
            <a:r>
              <a:rPr lang="es-ES" sz="2000" dirty="0" smtClean="0"/>
              <a:t>High </a:t>
            </a:r>
            <a:r>
              <a:rPr lang="es-ES" sz="2000" dirty="0" err="1"/>
              <a:t>mixed</a:t>
            </a:r>
            <a:r>
              <a:rPr lang="es-ES" sz="2000" dirty="0"/>
              <a:t> </a:t>
            </a:r>
            <a:r>
              <a:rPr lang="es-ES" sz="2000" dirty="0" err="1"/>
              <a:t>ionic</a:t>
            </a:r>
            <a:r>
              <a:rPr lang="es-ES" sz="2000" dirty="0"/>
              <a:t>–</a:t>
            </a:r>
            <a:r>
              <a:rPr lang="es-ES" sz="2000" dirty="0" err="1"/>
              <a:t>electronic</a:t>
            </a:r>
            <a:r>
              <a:rPr lang="es-ES" sz="2000" dirty="0"/>
              <a:t> </a:t>
            </a:r>
            <a:r>
              <a:rPr lang="es-ES" sz="2000" dirty="0" err="1" smtClean="0"/>
              <a:t>conductivity</a:t>
            </a:r>
            <a:r>
              <a:rPr lang="es-ES" sz="2000" dirty="0" smtClean="0"/>
              <a:t>  (</a:t>
            </a:r>
            <a:r>
              <a:rPr lang="es-ES" sz="2000" dirty="0"/>
              <a:t>MIEC) </a:t>
            </a:r>
            <a:endParaRPr lang="es-ES" sz="2000" dirty="0" smtClean="0"/>
          </a:p>
          <a:p>
            <a:pPr marL="285750" indent="-285750">
              <a:lnSpc>
                <a:spcPct val="140000"/>
              </a:lnSpc>
              <a:buFont typeface="Arial"/>
              <a:buChar char="•"/>
            </a:pPr>
            <a:r>
              <a:rPr lang="es-ES" sz="2000" dirty="0" smtClean="0"/>
              <a:t>High </a:t>
            </a:r>
            <a:r>
              <a:rPr lang="es-ES" sz="2000" dirty="0" err="1"/>
              <a:t>catalytic</a:t>
            </a:r>
            <a:r>
              <a:rPr lang="es-ES" sz="2000" dirty="0"/>
              <a:t> </a:t>
            </a:r>
            <a:r>
              <a:rPr lang="es-ES" sz="2000" dirty="0" err="1"/>
              <a:t>activity</a:t>
            </a:r>
            <a:r>
              <a:rPr lang="es-ES" sz="2000" dirty="0"/>
              <a:t> </a:t>
            </a:r>
            <a:r>
              <a:rPr lang="es-ES" sz="2000" dirty="0" err="1"/>
              <a:t>for</a:t>
            </a:r>
            <a:r>
              <a:rPr lang="es-ES" sz="2000" dirty="0"/>
              <a:t> </a:t>
            </a:r>
            <a:r>
              <a:rPr lang="es-ES" sz="2000" dirty="0" err="1"/>
              <a:t>the</a:t>
            </a:r>
            <a:r>
              <a:rPr lang="es-ES" sz="2000" dirty="0"/>
              <a:t> </a:t>
            </a:r>
            <a:r>
              <a:rPr lang="es-ES" sz="2000" dirty="0" err="1"/>
              <a:t>oxygen</a:t>
            </a:r>
            <a:r>
              <a:rPr lang="es-ES" sz="2000" dirty="0"/>
              <a:t> </a:t>
            </a:r>
            <a:r>
              <a:rPr lang="es-ES" sz="2000" dirty="0" err="1"/>
              <a:t>reduction</a:t>
            </a:r>
            <a:r>
              <a:rPr lang="es-ES" sz="2000" dirty="0"/>
              <a:t> </a:t>
            </a:r>
            <a:r>
              <a:rPr lang="es-ES" sz="2000" dirty="0" err="1"/>
              <a:t>reaction</a:t>
            </a:r>
            <a:r>
              <a:rPr lang="es-ES" sz="2000" dirty="0"/>
              <a:t>, </a:t>
            </a:r>
          </a:p>
          <a:p>
            <a:pPr marL="285750" indent="-285750">
              <a:lnSpc>
                <a:spcPct val="140000"/>
              </a:lnSpc>
              <a:buFont typeface="Arial"/>
              <a:buChar char="•"/>
            </a:pPr>
            <a:r>
              <a:rPr lang="es-ES" sz="2000" dirty="0" err="1" smtClean="0"/>
              <a:t>Adequate</a:t>
            </a:r>
            <a:r>
              <a:rPr lang="es-ES" sz="2000" dirty="0" smtClean="0"/>
              <a:t> </a:t>
            </a:r>
            <a:r>
              <a:rPr lang="es-ES" sz="2000" dirty="0" err="1"/>
              <a:t>thermomechanical</a:t>
            </a:r>
            <a:r>
              <a:rPr lang="es-ES" sz="2000" dirty="0"/>
              <a:t> </a:t>
            </a:r>
            <a:r>
              <a:rPr lang="es-ES" sz="2000" dirty="0" err="1"/>
              <a:t>properties</a:t>
            </a:r>
            <a:r>
              <a:rPr lang="es-ES" sz="2000" dirty="0"/>
              <a:t>, </a:t>
            </a:r>
            <a:r>
              <a:rPr lang="es-ES" sz="2000" dirty="0" smtClean="0"/>
              <a:t>TEC </a:t>
            </a:r>
            <a:r>
              <a:rPr lang="es-ES" sz="2000" dirty="0" err="1" smtClean="0"/>
              <a:t>matched</a:t>
            </a:r>
            <a:r>
              <a:rPr lang="es-ES" sz="2000" dirty="0" smtClean="0"/>
              <a:t> </a:t>
            </a:r>
            <a:r>
              <a:rPr lang="es-ES" sz="2000" dirty="0" err="1"/>
              <a:t>with</a:t>
            </a:r>
            <a:r>
              <a:rPr lang="es-ES" sz="2000" dirty="0"/>
              <a:t> </a:t>
            </a:r>
            <a:r>
              <a:rPr lang="es-ES" sz="2000" dirty="0" err="1" smtClean="0"/>
              <a:t>adjacent</a:t>
            </a:r>
            <a:r>
              <a:rPr lang="es-ES" sz="2000" dirty="0" smtClean="0"/>
              <a:t> </a:t>
            </a:r>
            <a:r>
              <a:rPr lang="es-ES" sz="2000" dirty="0" err="1" smtClean="0"/>
              <a:t>layers</a:t>
            </a:r>
            <a:endParaRPr lang="es-ES" sz="2000" dirty="0" smtClean="0"/>
          </a:p>
          <a:p>
            <a:pPr marL="285750" indent="-285750">
              <a:lnSpc>
                <a:spcPct val="140000"/>
              </a:lnSpc>
              <a:buFont typeface="Arial"/>
              <a:buChar char="•"/>
            </a:pPr>
            <a:r>
              <a:rPr lang="es-ES" sz="2000" dirty="0" err="1" smtClean="0"/>
              <a:t>Low</a:t>
            </a:r>
            <a:r>
              <a:rPr lang="es-ES" sz="2000" dirty="0" smtClean="0"/>
              <a:t> </a:t>
            </a:r>
            <a:r>
              <a:rPr lang="es-ES" sz="2000" dirty="0" err="1" smtClean="0"/>
              <a:t>cost</a:t>
            </a:r>
            <a:endParaRPr lang="es-ES" sz="2000" dirty="0"/>
          </a:p>
        </p:txBody>
      </p:sp>
      <p:pic>
        <p:nvPicPr>
          <p:cNvPr id="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5442" r="4878"/>
          <a:stretch/>
        </p:blipFill>
        <p:spPr bwMode="auto">
          <a:xfrm>
            <a:off x="4716016" y="0"/>
            <a:ext cx="4276484" cy="29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8170"/>
            <a:ext cx="8507288" cy="756002"/>
          </a:xfrm>
        </p:spPr>
        <p:txBody>
          <a:bodyPr>
            <a:normAutofit/>
          </a:bodyPr>
          <a:lstStyle/>
          <a:p>
            <a:r>
              <a:rPr lang="en-US" b="1" dirty="0" smtClean="0"/>
              <a:t>Oxygen electrode Materials</a:t>
            </a:r>
            <a:endParaRPr lang="en-US" dirty="0"/>
          </a:p>
        </p:txBody>
      </p:sp>
      <p:sp>
        <p:nvSpPr>
          <p:cNvPr id="3" name="2 Rectángulo"/>
          <p:cNvSpPr/>
          <p:nvPr/>
        </p:nvSpPr>
        <p:spPr>
          <a:xfrm>
            <a:off x="251520" y="980728"/>
            <a:ext cx="8640960" cy="1323439"/>
          </a:xfrm>
          <a:prstGeom prst="rect">
            <a:avLst/>
          </a:prstGeom>
        </p:spPr>
        <p:txBody>
          <a:bodyPr wrap="square">
            <a:spAutoFit/>
          </a:bodyPr>
          <a:lstStyle/>
          <a:p>
            <a:pPr>
              <a:lnSpc>
                <a:spcPct val="200000"/>
              </a:lnSpc>
            </a:pPr>
            <a:r>
              <a:rPr lang="es-ES" dirty="0"/>
              <a:t>In </a:t>
            </a:r>
            <a:r>
              <a:rPr lang="es-ES" dirty="0" err="1"/>
              <a:t>classical</a:t>
            </a:r>
            <a:r>
              <a:rPr lang="es-ES" dirty="0"/>
              <a:t> SOFC </a:t>
            </a:r>
            <a:r>
              <a:rPr lang="es-ES" dirty="0" err="1"/>
              <a:t>with</a:t>
            </a:r>
            <a:r>
              <a:rPr lang="es-ES" dirty="0"/>
              <a:t> </a:t>
            </a:r>
            <a:r>
              <a:rPr lang="es-ES" dirty="0" smtClean="0"/>
              <a:t>YSZ </a:t>
            </a:r>
            <a:r>
              <a:rPr lang="es-ES" dirty="0" err="1"/>
              <a:t>electrolyte</a:t>
            </a:r>
            <a:r>
              <a:rPr lang="es-ES" dirty="0"/>
              <a:t>, </a:t>
            </a:r>
            <a:r>
              <a:rPr lang="es-ES" dirty="0" err="1"/>
              <a:t>working</a:t>
            </a:r>
            <a:r>
              <a:rPr lang="es-ES" dirty="0"/>
              <a:t> at 1000°</a:t>
            </a:r>
            <a:r>
              <a:rPr lang="es-ES" dirty="0" smtClean="0"/>
              <a:t>C</a:t>
            </a:r>
          </a:p>
          <a:p>
            <a:pPr>
              <a:lnSpc>
                <a:spcPct val="200000"/>
              </a:lnSpc>
            </a:pPr>
            <a:r>
              <a:rPr lang="es-ES" sz="2400" b="1" dirty="0" smtClean="0"/>
              <a:t>La</a:t>
            </a:r>
            <a:r>
              <a:rPr lang="es-ES" sz="2400" b="1" baseline="-25000" dirty="0" smtClean="0"/>
              <a:t>1</a:t>
            </a:r>
            <a:r>
              <a:rPr lang="es-ES" sz="2400" b="1" baseline="-25000" dirty="0"/>
              <a:t>-</a:t>
            </a:r>
            <a:r>
              <a:rPr lang="es-ES" sz="2400" b="1" baseline="-25000" dirty="0" smtClean="0"/>
              <a:t>x</a:t>
            </a:r>
            <a:r>
              <a:rPr lang="es-ES" sz="2400" b="1" dirty="0" smtClean="0"/>
              <a:t>Sr</a:t>
            </a:r>
            <a:r>
              <a:rPr lang="es-ES" sz="2400" b="1" baseline="-25000" dirty="0" smtClean="0"/>
              <a:t>x</a:t>
            </a:r>
            <a:r>
              <a:rPr lang="es-ES" sz="2400" b="1" dirty="0" smtClean="0"/>
              <a:t>MnO</a:t>
            </a:r>
            <a:r>
              <a:rPr lang="es-ES" sz="2400" b="1" baseline="-25000" dirty="0" smtClean="0"/>
              <a:t>3</a:t>
            </a:r>
            <a:r>
              <a:rPr lang="es-ES" sz="2400" b="1" dirty="0" smtClean="0"/>
              <a:t> (LSM)</a:t>
            </a:r>
            <a:endParaRPr lang="es-ES" sz="2400" b="1" dirty="0"/>
          </a:p>
        </p:txBody>
      </p:sp>
      <p:sp>
        <p:nvSpPr>
          <p:cNvPr id="7" name="Rectángulo 6"/>
          <p:cNvSpPr/>
          <p:nvPr/>
        </p:nvSpPr>
        <p:spPr>
          <a:xfrm>
            <a:off x="179512" y="2780928"/>
            <a:ext cx="4320480" cy="2836674"/>
          </a:xfrm>
          <a:prstGeom prst="rect">
            <a:avLst/>
          </a:prstGeom>
        </p:spPr>
        <p:txBody>
          <a:bodyPr wrap="square">
            <a:spAutoFit/>
          </a:bodyPr>
          <a:lstStyle/>
          <a:p>
            <a:pPr algn="just">
              <a:lnSpc>
                <a:spcPct val="150000"/>
              </a:lnSpc>
            </a:pPr>
            <a:r>
              <a:rPr lang="es-ES" sz="2000" dirty="0"/>
              <a:t>LSM </a:t>
            </a:r>
            <a:r>
              <a:rPr lang="es-ES" sz="2000" dirty="0" err="1"/>
              <a:t>is</a:t>
            </a:r>
            <a:r>
              <a:rPr lang="es-ES" sz="2000" dirty="0"/>
              <a:t> </a:t>
            </a:r>
            <a:r>
              <a:rPr lang="es-ES" sz="2000" dirty="0" err="1"/>
              <a:t>characterized</a:t>
            </a:r>
            <a:r>
              <a:rPr lang="es-ES" sz="2000" dirty="0"/>
              <a:t> </a:t>
            </a:r>
            <a:r>
              <a:rPr lang="es-ES" sz="2000" dirty="0" err="1"/>
              <a:t>by</a:t>
            </a:r>
            <a:r>
              <a:rPr lang="es-ES" sz="2000" dirty="0"/>
              <a:t> </a:t>
            </a:r>
            <a:r>
              <a:rPr lang="es-ES" sz="2000" dirty="0" err="1"/>
              <a:t>high</a:t>
            </a:r>
            <a:r>
              <a:rPr lang="es-ES" sz="2000" dirty="0"/>
              <a:t>, </a:t>
            </a:r>
            <a:r>
              <a:rPr lang="es-ES" sz="2000" dirty="0" err="1" smtClean="0"/>
              <a:t>practically</a:t>
            </a:r>
            <a:r>
              <a:rPr lang="es-ES" sz="2000" dirty="0" smtClean="0"/>
              <a:t> </a:t>
            </a:r>
            <a:r>
              <a:rPr lang="es-ES" sz="2000" dirty="0" err="1"/>
              <a:t>purely</a:t>
            </a:r>
            <a:r>
              <a:rPr lang="es-ES" sz="2000" dirty="0"/>
              <a:t> </a:t>
            </a:r>
            <a:r>
              <a:rPr lang="es-ES" sz="2000" dirty="0" err="1"/>
              <a:t>electronic</a:t>
            </a:r>
            <a:r>
              <a:rPr lang="es-ES" sz="2000" dirty="0"/>
              <a:t> </a:t>
            </a:r>
            <a:r>
              <a:rPr lang="es-ES" sz="2000" dirty="0" err="1"/>
              <a:t>conductivity</a:t>
            </a:r>
            <a:r>
              <a:rPr lang="es-ES" sz="2000" dirty="0"/>
              <a:t> at </a:t>
            </a:r>
            <a:r>
              <a:rPr lang="es-ES" sz="2000" dirty="0" err="1" smtClean="0"/>
              <a:t>high</a:t>
            </a:r>
            <a:r>
              <a:rPr lang="es-ES" sz="2000" dirty="0"/>
              <a:t> </a:t>
            </a:r>
            <a:r>
              <a:rPr lang="es-ES" sz="2000" dirty="0" err="1" smtClean="0"/>
              <a:t>temperatures</a:t>
            </a:r>
            <a:r>
              <a:rPr lang="es-ES" sz="2000" dirty="0" smtClean="0"/>
              <a:t> (900°</a:t>
            </a:r>
            <a:r>
              <a:rPr lang="es-ES" sz="2000" dirty="0"/>
              <a:t>C). </a:t>
            </a:r>
            <a:r>
              <a:rPr lang="es-ES" sz="2000" dirty="0" err="1"/>
              <a:t>However</a:t>
            </a:r>
            <a:r>
              <a:rPr lang="es-ES" sz="2000" dirty="0"/>
              <a:t>, at </a:t>
            </a:r>
            <a:r>
              <a:rPr lang="es-ES" sz="2000" dirty="0" err="1"/>
              <a:t>lower</a:t>
            </a:r>
            <a:r>
              <a:rPr lang="es-ES" sz="2000" dirty="0"/>
              <a:t> </a:t>
            </a:r>
            <a:r>
              <a:rPr lang="es-ES" sz="2000" dirty="0" err="1"/>
              <a:t>temperatures</a:t>
            </a:r>
            <a:r>
              <a:rPr lang="es-ES" sz="2000" dirty="0"/>
              <a:t>, </a:t>
            </a:r>
            <a:r>
              <a:rPr lang="es-ES" sz="2000" dirty="0" err="1"/>
              <a:t>the</a:t>
            </a:r>
            <a:r>
              <a:rPr lang="es-ES" sz="2000" dirty="0"/>
              <a:t> </a:t>
            </a:r>
            <a:r>
              <a:rPr lang="es-ES" sz="2000" dirty="0" err="1"/>
              <a:t>efficiency</a:t>
            </a:r>
            <a:r>
              <a:rPr lang="es-ES" sz="2000" dirty="0"/>
              <a:t> of LSM </a:t>
            </a:r>
            <a:r>
              <a:rPr lang="es-ES" sz="2000" dirty="0" err="1"/>
              <a:t>cathode</a:t>
            </a:r>
            <a:r>
              <a:rPr lang="es-ES" sz="2000" dirty="0"/>
              <a:t> </a:t>
            </a:r>
            <a:r>
              <a:rPr lang="es-ES" sz="2000" dirty="0" err="1"/>
              <a:t>is</a:t>
            </a:r>
            <a:r>
              <a:rPr lang="es-ES" sz="2000" dirty="0"/>
              <a:t> </a:t>
            </a:r>
            <a:r>
              <a:rPr lang="es-ES" sz="2000" dirty="0" err="1"/>
              <a:t>significantly</a:t>
            </a:r>
            <a:r>
              <a:rPr lang="es-ES" sz="2000" dirty="0"/>
              <a:t> </a:t>
            </a:r>
            <a:r>
              <a:rPr lang="es-ES" sz="2000" dirty="0" err="1" smtClean="0"/>
              <a:t>decreased</a:t>
            </a:r>
            <a:r>
              <a:rPr lang="es-ES" sz="2000" dirty="0" smtClean="0"/>
              <a:t>. </a:t>
            </a:r>
            <a:endParaRPr lang="es-ES" sz="2000" dirty="0"/>
          </a:p>
        </p:txBody>
      </p:sp>
      <p:pic>
        <p:nvPicPr>
          <p:cNvPr id="8" name="Imagen 7"/>
          <p:cNvPicPr>
            <a:picLocks noChangeAspect="1"/>
          </p:cNvPicPr>
          <p:nvPr/>
        </p:nvPicPr>
        <p:blipFill>
          <a:blip r:embed="rId2"/>
          <a:stretch>
            <a:fillRect/>
          </a:stretch>
        </p:blipFill>
        <p:spPr>
          <a:xfrm>
            <a:off x="4499992" y="1772816"/>
            <a:ext cx="4413384" cy="4437112"/>
          </a:xfrm>
          <a:prstGeom prst="rect">
            <a:avLst/>
          </a:prstGeom>
        </p:spPr>
      </p:pic>
    </p:spTree>
    <p:extLst>
      <p:ext uri="{BB962C8B-B14F-4D97-AF65-F5344CB8AC3E}">
        <p14:creationId xmlns:p14="http://schemas.microsoft.com/office/powerpoint/2010/main" val="1995339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2718"/>
            <a:ext cx="5791200" cy="1116042"/>
          </a:xfrm>
        </p:spPr>
        <p:txBody>
          <a:bodyPr/>
          <a:lstStyle/>
          <a:p>
            <a:r>
              <a:rPr lang="es-ES" dirty="0" smtClean="0"/>
              <a:t>Oxides</a:t>
            </a:r>
            <a:endParaRPr lang="es-ES" dirty="0"/>
          </a:p>
        </p:txBody>
      </p:sp>
      <p:sp>
        <p:nvSpPr>
          <p:cNvPr id="3" name="Rectángulo 2"/>
          <p:cNvSpPr/>
          <p:nvPr/>
        </p:nvSpPr>
        <p:spPr>
          <a:xfrm>
            <a:off x="467544" y="1556792"/>
            <a:ext cx="2736647" cy="1077218"/>
          </a:xfrm>
          <a:prstGeom prst="rect">
            <a:avLst/>
          </a:prstGeom>
        </p:spPr>
        <p:txBody>
          <a:bodyPr wrap="none">
            <a:spAutoFit/>
          </a:bodyPr>
          <a:lstStyle/>
          <a:p>
            <a:r>
              <a:rPr lang="es-ES" sz="3200" dirty="0"/>
              <a:t>S</a:t>
            </a:r>
            <a:r>
              <a:rPr lang="es-ES" sz="3200" dirty="0" smtClean="0"/>
              <a:t>imple oxides</a:t>
            </a:r>
          </a:p>
          <a:p>
            <a:r>
              <a:rPr lang="es-ES" sz="3200" dirty="0" smtClean="0"/>
              <a:t>AO</a:t>
            </a:r>
            <a:r>
              <a:rPr lang="es-ES" sz="3200" baseline="-25000" dirty="0" smtClean="0"/>
              <a:t>2</a:t>
            </a:r>
            <a:endParaRPr lang="es-ES" sz="3200" baseline="-25000" dirty="0"/>
          </a:p>
        </p:txBody>
      </p:sp>
      <p:pic>
        <p:nvPicPr>
          <p:cNvPr id="4" name="Picture 13" descr="Fluorite-unit-cell-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764704"/>
            <a:ext cx="2448272" cy="227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467544" y="3429000"/>
            <a:ext cx="3682418" cy="1446550"/>
          </a:xfrm>
          <a:prstGeom prst="rect">
            <a:avLst/>
          </a:prstGeom>
        </p:spPr>
        <p:txBody>
          <a:bodyPr wrap="none">
            <a:spAutoFit/>
          </a:bodyPr>
          <a:lstStyle/>
          <a:p>
            <a:r>
              <a:rPr lang="es-ES" sz="3200" dirty="0" err="1" smtClean="0"/>
              <a:t>Mixed</a:t>
            </a:r>
            <a:r>
              <a:rPr lang="es-ES" sz="3200" dirty="0" smtClean="0"/>
              <a:t> oxides </a:t>
            </a:r>
            <a:endParaRPr lang="es-ES" sz="3200" dirty="0"/>
          </a:p>
          <a:p>
            <a:pPr marL="457200" indent="-457200">
              <a:lnSpc>
                <a:spcPct val="200000"/>
              </a:lnSpc>
              <a:buFont typeface="Arial"/>
              <a:buChar char="•"/>
            </a:pPr>
            <a:r>
              <a:rPr lang="es-ES" sz="2800" dirty="0" smtClean="0"/>
              <a:t>ABO</a:t>
            </a:r>
            <a:r>
              <a:rPr lang="es-ES" sz="2800" baseline="-25000" dirty="0" smtClean="0"/>
              <a:t>3 </a:t>
            </a:r>
            <a:r>
              <a:rPr lang="es-ES" sz="2800" dirty="0" smtClean="0"/>
              <a:t>(</a:t>
            </a:r>
            <a:r>
              <a:rPr lang="es-ES" sz="2800" dirty="0" err="1" smtClean="0"/>
              <a:t>peroveskite</a:t>
            </a:r>
            <a:r>
              <a:rPr lang="es-ES" sz="2800" dirty="0" smtClean="0"/>
              <a:t>)</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680162"/>
            <a:ext cx="32004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71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107504" y="188640"/>
            <a:ext cx="8219256" cy="828010"/>
          </a:xfrm>
        </p:spPr>
        <p:txBody>
          <a:bodyPr>
            <a:normAutofit/>
          </a:bodyPr>
          <a:lstStyle/>
          <a:p>
            <a:r>
              <a:rPr lang="es-ES" dirty="0" err="1"/>
              <a:t>Perovskite</a:t>
            </a:r>
            <a:r>
              <a:rPr lang="es-ES" dirty="0"/>
              <a:t> </a:t>
            </a:r>
            <a:r>
              <a:rPr lang="es-ES" dirty="0" err="1"/>
              <a:t>Structure</a:t>
            </a:r>
            <a:r>
              <a:rPr lang="es-ES" dirty="0"/>
              <a:t> </a:t>
            </a:r>
          </a:p>
        </p:txBody>
      </p:sp>
      <p:grpSp>
        <p:nvGrpSpPr>
          <p:cNvPr id="9" name="Agrupar 8"/>
          <p:cNvGrpSpPr/>
          <p:nvPr/>
        </p:nvGrpSpPr>
        <p:grpSpPr>
          <a:xfrm>
            <a:off x="3779912" y="1180352"/>
            <a:ext cx="5114288" cy="5677648"/>
            <a:chOff x="3779912" y="1180352"/>
            <a:chExt cx="5114288" cy="5677648"/>
          </a:xfrm>
        </p:grpSpPr>
        <p:pic>
          <p:nvPicPr>
            <p:cNvPr id="3" name="Imagen 2"/>
            <p:cNvPicPr>
              <a:picLocks noChangeAspect="1"/>
            </p:cNvPicPr>
            <p:nvPr/>
          </p:nvPicPr>
          <p:blipFill rotWithShape="1">
            <a:blip r:embed="rId2"/>
            <a:srcRect l="35405" t="3282"/>
            <a:stretch/>
          </p:blipFill>
          <p:spPr>
            <a:xfrm>
              <a:off x="3779912" y="1180352"/>
              <a:ext cx="5114288" cy="3760815"/>
            </a:xfrm>
            <a:prstGeom prst="rect">
              <a:avLst/>
            </a:prstGeom>
          </p:spPr>
        </p:pic>
        <p:pic>
          <p:nvPicPr>
            <p:cNvPr id="4" name="Imagen 3"/>
            <p:cNvPicPr>
              <a:picLocks noChangeAspect="1"/>
            </p:cNvPicPr>
            <p:nvPr/>
          </p:nvPicPr>
          <p:blipFill rotWithShape="1">
            <a:blip r:embed="rId2"/>
            <a:srcRect r="68040" b="59394"/>
            <a:stretch/>
          </p:blipFill>
          <p:spPr>
            <a:xfrm>
              <a:off x="5436096" y="4791102"/>
              <a:ext cx="3312368" cy="2066898"/>
            </a:xfrm>
            <a:prstGeom prst="rect">
              <a:avLst/>
            </a:prstGeom>
          </p:spPr>
        </p:pic>
      </p:grpSp>
      <p:sp>
        <p:nvSpPr>
          <p:cNvPr id="6" name="Rectángulo 5"/>
          <p:cNvSpPr/>
          <p:nvPr/>
        </p:nvSpPr>
        <p:spPr>
          <a:xfrm>
            <a:off x="-16804" y="2564904"/>
            <a:ext cx="4572000" cy="1708160"/>
          </a:xfrm>
          <a:prstGeom prst="rect">
            <a:avLst/>
          </a:prstGeom>
        </p:spPr>
        <p:txBody>
          <a:bodyPr>
            <a:spAutoFit/>
          </a:bodyPr>
          <a:lstStyle/>
          <a:p>
            <a:pPr marL="342900" indent="-342900">
              <a:lnSpc>
                <a:spcPct val="200000"/>
              </a:lnSpc>
              <a:buFont typeface="Wingdings" charset="2"/>
              <a:buChar char="ü"/>
            </a:pPr>
            <a:r>
              <a:rPr lang="es-ES" dirty="0"/>
              <a:t>Ideal, </a:t>
            </a:r>
            <a:r>
              <a:rPr lang="es-ES" dirty="0" err="1" smtClean="0"/>
              <a:t>cubic</a:t>
            </a:r>
            <a:r>
              <a:rPr lang="es-ES" dirty="0"/>
              <a:t> </a:t>
            </a:r>
            <a:r>
              <a:rPr lang="es-ES" dirty="0" smtClean="0"/>
              <a:t>ABO</a:t>
            </a:r>
            <a:r>
              <a:rPr lang="es-ES" baseline="-25000" dirty="0" smtClean="0"/>
              <a:t>3</a:t>
            </a:r>
            <a:r>
              <a:rPr lang="es-ES" dirty="0" smtClean="0"/>
              <a:t> </a:t>
            </a:r>
            <a:r>
              <a:rPr lang="es-ES" dirty="0" err="1" smtClean="0"/>
              <a:t>perovskite</a:t>
            </a:r>
            <a:r>
              <a:rPr lang="es-ES" dirty="0" smtClean="0"/>
              <a:t> </a:t>
            </a:r>
            <a:r>
              <a:rPr lang="es-ES" dirty="0" err="1"/>
              <a:t>structure</a:t>
            </a:r>
            <a:r>
              <a:rPr lang="es-ES" dirty="0"/>
              <a:t> </a:t>
            </a:r>
            <a:r>
              <a:rPr lang="es-ES" dirty="0" err="1"/>
              <a:t>belongs</a:t>
            </a:r>
            <a:r>
              <a:rPr lang="es-ES" dirty="0"/>
              <a:t> </a:t>
            </a:r>
            <a:r>
              <a:rPr lang="es-ES" dirty="0" err="1"/>
              <a:t>to</a:t>
            </a:r>
            <a:r>
              <a:rPr lang="es-ES" dirty="0"/>
              <a:t> Pm3m </a:t>
            </a:r>
            <a:r>
              <a:rPr lang="es-ES" dirty="0" smtClean="0"/>
              <a:t>(No</a:t>
            </a:r>
            <a:r>
              <a:rPr lang="es-ES" dirty="0"/>
              <a:t>. 221) </a:t>
            </a:r>
            <a:r>
              <a:rPr lang="es-ES" dirty="0" err="1"/>
              <a:t>space</a:t>
            </a:r>
            <a:r>
              <a:rPr lang="es-ES" dirty="0"/>
              <a:t> </a:t>
            </a:r>
            <a:r>
              <a:rPr lang="es-ES" dirty="0" err="1"/>
              <a:t>group</a:t>
            </a:r>
            <a:r>
              <a:rPr lang="es-ES" dirty="0"/>
              <a:t>.</a:t>
            </a:r>
          </a:p>
        </p:txBody>
      </p:sp>
      <p:sp>
        <p:nvSpPr>
          <p:cNvPr id="7" name="Rectángulo 6"/>
          <p:cNvSpPr/>
          <p:nvPr/>
        </p:nvSpPr>
        <p:spPr>
          <a:xfrm>
            <a:off x="179512" y="1196752"/>
            <a:ext cx="4572000" cy="1241365"/>
          </a:xfrm>
          <a:prstGeom prst="rect">
            <a:avLst/>
          </a:prstGeom>
        </p:spPr>
        <p:txBody>
          <a:bodyPr>
            <a:spAutoFit/>
          </a:bodyPr>
          <a:lstStyle/>
          <a:p>
            <a:pPr algn="just"/>
            <a:r>
              <a:rPr lang="es-ES" sz="2800" baseline="30000" dirty="0" err="1"/>
              <a:t>Typical</a:t>
            </a:r>
            <a:r>
              <a:rPr lang="es-ES" sz="2800" baseline="30000" dirty="0"/>
              <a:t> </a:t>
            </a:r>
            <a:r>
              <a:rPr lang="es-ES" sz="2800" baseline="30000" dirty="0" err="1"/>
              <a:t>structures</a:t>
            </a:r>
            <a:r>
              <a:rPr lang="es-ES" sz="2800" baseline="30000" dirty="0"/>
              <a:t> </a:t>
            </a:r>
            <a:r>
              <a:rPr lang="es-ES" sz="2800" baseline="30000" dirty="0" err="1"/>
              <a:t>consist</a:t>
            </a:r>
            <a:r>
              <a:rPr lang="es-ES" sz="2800" baseline="30000" dirty="0"/>
              <a:t> of </a:t>
            </a:r>
            <a:r>
              <a:rPr lang="es-ES" sz="2800" baseline="30000" dirty="0" err="1"/>
              <a:t>large-sized</a:t>
            </a:r>
            <a:r>
              <a:rPr lang="es-ES" sz="2800" baseline="30000" dirty="0"/>
              <a:t> 12-coordinated </a:t>
            </a:r>
            <a:r>
              <a:rPr lang="es-ES" sz="2800" baseline="30000" dirty="0" err="1"/>
              <a:t>cations</a:t>
            </a:r>
            <a:r>
              <a:rPr lang="es-ES" sz="2800" baseline="30000" dirty="0"/>
              <a:t> at </a:t>
            </a:r>
            <a:r>
              <a:rPr lang="es-ES" sz="2800" baseline="30000" dirty="0" err="1"/>
              <a:t>the</a:t>
            </a:r>
            <a:r>
              <a:rPr lang="es-ES" sz="2800" baseline="30000" dirty="0"/>
              <a:t> A </a:t>
            </a:r>
            <a:r>
              <a:rPr lang="es-ES" sz="2800" baseline="30000" dirty="0" err="1"/>
              <a:t>site</a:t>
            </a:r>
            <a:r>
              <a:rPr lang="es-ES" sz="2800" baseline="30000" dirty="0"/>
              <a:t> and </a:t>
            </a:r>
            <a:r>
              <a:rPr lang="es-ES" sz="2800" baseline="30000" dirty="0" err="1"/>
              <a:t>small-sized</a:t>
            </a:r>
            <a:r>
              <a:rPr lang="es-ES" sz="2800" baseline="30000" dirty="0"/>
              <a:t> 6-coordinated </a:t>
            </a:r>
            <a:r>
              <a:rPr lang="es-ES" sz="2800" baseline="30000" dirty="0" err="1"/>
              <a:t>cations</a:t>
            </a:r>
            <a:r>
              <a:rPr lang="es-ES" sz="2800" baseline="30000" dirty="0"/>
              <a:t> at </a:t>
            </a:r>
            <a:r>
              <a:rPr lang="es-ES" sz="2800" baseline="30000" dirty="0" err="1"/>
              <a:t>the</a:t>
            </a:r>
            <a:r>
              <a:rPr lang="es-ES" sz="2800" baseline="30000" dirty="0"/>
              <a:t> B </a:t>
            </a:r>
            <a:r>
              <a:rPr lang="es-ES" sz="2800" baseline="30000" dirty="0" err="1"/>
              <a:t>site</a:t>
            </a:r>
            <a:r>
              <a:rPr lang="es-ES" sz="2800" baseline="30000" dirty="0"/>
              <a:t>.</a:t>
            </a:r>
            <a:endParaRPr lang="es-ES" sz="2800" dirty="0"/>
          </a:p>
        </p:txBody>
      </p:sp>
      <p:sp>
        <p:nvSpPr>
          <p:cNvPr id="8" name="Rectángulo 7"/>
          <p:cNvSpPr/>
          <p:nvPr/>
        </p:nvSpPr>
        <p:spPr>
          <a:xfrm>
            <a:off x="0" y="4863055"/>
            <a:ext cx="4572000" cy="1806305"/>
          </a:xfrm>
          <a:prstGeom prst="rect">
            <a:avLst/>
          </a:prstGeom>
        </p:spPr>
        <p:txBody>
          <a:bodyPr>
            <a:spAutoFit/>
          </a:bodyPr>
          <a:lstStyle/>
          <a:p>
            <a:pPr marL="457200" indent="-457200" algn="just">
              <a:lnSpc>
                <a:spcPct val="120000"/>
              </a:lnSpc>
              <a:buFont typeface="Wingdings" charset="2"/>
              <a:buChar char="ü"/>
            </a:pPr>
            <a:r>
              <a:rPr lang="es-ES" sz="2800" baseline="30000" dirty="0" err="1"/>
              <a:t>Although</a:t>
            </a:r>
            <a:r>
              <a:rPr lang="es-ES" sz="2800" baseline="30000" dirty="0"/>
              <a:t> </a:t>
            </a:r>
            <a:r>
              <a:rPr lang="es-ES" sz="2800" baseline="30000" dirty="0" err="1"/>
              <a:t>few</a:t>
            </a:r>
            <a:r>
              <a:rPr lang="es-ES" sz="2800" baseline="30000" dirty="0"/>
              <a:t> </a:t>
            </a:r>
            <a:r>
              <a:rPr lang="es-ES" sz="2800" baseline="30000" dirty="0" err="1"/>
              <a:t>compounds</a:t>
            </a:r>
            <a:r>
              <a:rPr lang="es-ES" sz="2800" baseline="30000" dirty="0"/>
              <a:t> </a:t>
            </a:r>
            <a:r>
              <a:rPr lang="es-ES" sz="2800" baseline="30000" dirty="0" err="1"/>
              <a:t>have</a:t>
            </a:r>
            <a:r>
              <a:rPr lang="es-ES" sz="2800" baseline="30000" dirty="0"/>
              <a:t> </a:t>
            </a:r>
            <a:r>
              <a:rPr lang="es-ES" sz="2800" baseline="30000" dirty="0" err="1"/>
              <a:t>this</a:t>
            </a:r>
            <a:r>
              <a:rPr lang="es-ES" sz="2800" baseline="30000" dirty="0"/>
              <a:t> ideal </a:t>
            </a:r>
            <a:r>
              <a:rPr lang="es-ES" sz="2800" baseline="30000" dirty="0" err="1"/>
              <a:t>cubic</a:t>
            </a:r>
            <a:r>
              <a:rPr lang="es-ES" sz="2800" baseline="30000" dirty="0"/>
              <a:t> </a:t>
            </a:r>
            <a:r>
              <a:rPr lang="es-ES" sz="2800" baseline="30000" dirty="0" err="1"/>
              <a:t>structure</a:t>
            </a:r>
            <a:r>
              <a:rPr lang="es-ES" sz="2800" baseline="30000" dirty="0"/>
              <a:t>, </a:t>
            </a:r>
            <a:r>
              <a:rPr lang="es-ES" sz="2800" baseline="30000" dirty="0" err="1"/>
              <a:t>many</a:t>
            </a:r>
            <a:r>
              <a:rPr lang="es-ES" sz="2800" baseline="30000" dirty="0"/>
              <a:t> oxides </a:t>
            </a:r>
            <a:r>
              <a:rPr lang="es-ES" sz="2800" baseline="30000" dirty="0" err="1"/>
              <a:t>have</a:t>
            </a:r>
            <a:r>
              <a:rPr lang="es-ES" sz="2800" baseline="30000" dirty="0"/>
              <a:t> </a:t>
            </a:r>
            <a:r>
              <a:rPr lang="es-ES" sz="2800" baseline="30000" dirty="0" err="1"/>
              <a:t>slightly</a:t>
            </a:r>
            <a:r>
              <a:rPr lang="es-ES" sz="2800" baseline="30000" dirty="0"/>
              <a:t> </a:t>
            </a:r>
            <a:r>
              <a:rPr lang="es-ES" sz="2800" baseline="30000" dirty="0" err="1"/>
              <a:t>distorted</a:t>
            </a:r>
            <a:r>
              <a:rPr lang="es-ES" sz="2800" baseline="30000" dirty="0"/>
              <a:t> </a:t>
            </a:r>
            <a:r>
              <a:rPr lang="es-ES" sz="2800" baseline="30000" dirty="0" err="1"/>
              <a:t>variants</a:t>
            </a:r>
            <a:r>
              <a:rPr lang="es-ES" sz="2800" baseline="30000" dirty="0"/>
              <a:t> </a:t>
            </a:r>
            <a:r>
              <a:rPr lang="es-ES" sz="2800" baseline="30000" dirty="0" err="1"/>
              <a:t>with</a:t>
            </a:r>
            <a:r>
              <a:rPr lang="es-ES" sz="2800" baseline="30000" dirty="0"/>
              <a:t> </a:t>
            </a:r>
            <a:r>
              <a:rPr lang="es-ES" sz="2800" baseline="30000" dirty="0" err="1"/>
              <a:t>lower</a:t>
            </a:r>
            <a:r>
              <a:rPr lang="es-ES" sz="2800" baseline="30000" dirty="0"/>
              <a:t> </a:t>
            </a:r>
            <a:r>
              <a:rPr lang="es-ES" sz="2800" baseline="30000" dirty="0" err="1"/>
              <a:t>symmetry</a:t>
            </a:r>
            <a:r>
              <a:rPr lang="es-ES" sz="2800" baseline="30000" dirty="0"/>
              <a:t> (</a:t>
            </a:r>
            <a:r>
              <a:rPr lang="es-ES" sz="2800" baseline="30000" dirty="0" err="1"/>
              <a:t>e.g</a:t>
            </a:r>
            <a:r>
              <a:rPr lang="es-ES" sz="2800" baseline="30000" dirty="0"/>
              <a:t>., hexagonal </a:t>
            </a:r>
            <a:r>
              <a:rPr lang="es-ES" sz="2800" baseline="30000" dirty="0" err="1"/>
              <a:t>or</a:t>
            </a:r>
            <a:r>
              <a:rPr lang="es-ES" sz="2800" baseline="30000" dirty="0"/>
              <a:t> </a:t>
            </a:r>
            <a:r>
              <a:rPr lang="es-ES" sz="2800" baseline="30000" dirty="0" err="1" smtClean="0"/>
              <a:t>orthorhombic</a:t>
            </a:r>
            <a:r>
              <a:rPr lang="es-ES" sz="2800" baseline="30000" dirty="0"/>
              <a:t>)</a:t>
            </a:r>
            <a:endParaRPr lang="es-ES" sz="2800" dirty="0"/>
          </a:p>
        </p:txBody>
      </p:sp>
    </p:spTree>
    <p:extLst>
      <p:ext uri="{BB962C8B-B14F-4D97-AF65-F5344CB8AC3E}">
        <p14:creationId xmlns:p14="http://schemas.microsoft.com/office/powerpoint/2010/main" val="576035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107504" y="188640"/>
            <a:ext cx="8219256" cy="828010"/>
          </a:xfrm>
        </p:spPr>
        <p:txBody>
          <a:bodyPr>
            <a:normAutofit/>
          </a:bodyPr>
          <a:lstStyle/>
          <a:p>
            <a:r>
              <a:rPr lang="es-ES" dirty="0" err="1"/>
              <a:t>Perovskite</a:t>
            </a:r>
            <a:r>
              <a:rPr lang="es-ES" dirty="0"/>
              <a:t> </a:t>
            </a:r>
            <a:r>
              <a:rPr lang="es-ES" dirty="0" err="1"/>
              <a:t>Structure</a:t>
            </a:r>
            <a:r>
              <a:rPr lang="es-ES" dirty="0"/>
              <a:t> </a:t>
            </a:r>
          </a:p>
        </p:txBody>
      </p:sp>
      <p:grpSp>
        <p:nvGrpSpPr>
          <p:cNvPr id="9" name="Agrupar 8"/>
          <p:cNvGrpSpPr/>
          <p:nvPr/>
        </p:nvGrpSpPr>
        <p:grpSpPr>
          <a:xfrm>
            <a:off x="5080000" y="1180352"/>
            <a:ext cx="3814200" cy="3600824"/>
            <a:chOff x="3779912" y="1180352"/>
            <a:chExt cx="5114288" cy="5677648"/>
          </a:xfrm>
        </p:grpSpPr>
        <p:pic>
          <p:nvPicPr>
            <p:cNvPr id="3" name="Imagen 2"/>
            <p:cNvPicPr>
              <a:picLocks noChangeAspect="1"/>
            </p:cNvPicPr>
            <p:nvPr/>
          </p:nvPicPr>
          <p:blipFill rotWithShape="1">
            <a:blip r:embed="rId2"/>
            <a:srcRect l="35405" t="3282"/>
            <a:stretch/>
          </p:blipFill>
          <p:spPr>
            <a:xfrm>
              <a:off x="3779912" y="1180352"/>
              <a:ext cx="5114288" cy="3760815"/>
            </a:xfrm>
            <a:prstGeom prst="rect">
              <a:avLst/>
            </a:prstGeom>
          </p:spPr>
        </p:pic>
        <p:pic>
          <p:nvPicPr>
            <p:cNvPr id="4" name="Imagen 3"/>
            <p:cNvPicPr>
              <a:picLocks noChangeAspect="1"/>
            </p:cNvPicPr>
            <p:nvPr/>
          </p:nvPicPr>
          <p:blipFill rotWithShape="1">
            <a:blip r:embed="rId3"/>
            <a:srcRect r="68040" b="59394"/>
            <a:stretch/>
          </p:blipFill>
          <p:spPr>
            <a:xfrm>
              <a:off x="5436096" y="4791102"/>
              <a:ext cx="3312368" cy="2066898"/>
            </a:xfrm>
            <a:prstGeom prst="rect">
              <a:avLst/>
            </a:prstGeom>
          </p:spPr>
        </p:pic>
      </p:grpSp>
      <p:sp>
        <p:nvSpPr>
          <p:cNvPr id="2" name="Rectángulo 1"/>
          <p:cNvSpPr/>
          <p:nvPr/>
        </p:nvSpPr>
        <p:spPr>
          <a:xfrm>
            <a:off x="251520" y="2996952"/>
            <a:ext cx="2846903" cy="461665"/>
          </a:xfrm>
          <a:prstGeom prst="rect">
            <a:avLst/>
          </a:prstGeom>
        </p:spPr>
        <p:txBody>
          <a:bodyPr wrap="none">
            <a:spAutoFit/>
          </a:bodyPr>
          <a:lstStyle/>
          <a:p>
            <a:r>
              <a:rPr lang="es-ES" sz="2400" b="1" dirty="0" err="1" smtClean="0"/>
              <a:t>Tolerance</a:t>
            </a:r>
            <a:r>
              <a:rPr lang="es-ES" sz="2400" b="1" dirty="0" smtClean="0"/>
              <a:t> </a:t>
            </a:r>
            <a:r>
              <a:rPr lang="es-ES" sz="2400" b="1" dirty="0"/>
              <a:t>factor </a:t>
            </a:r>
            <a:r>
              <a:rPr lang="es-ES" sz="2400" b="1" dirty="0" smtClean="0"/>
              <a:t>t:</a:t>
            </a:r>
            <a:endParaRPr lang="es-ES" sz="2400" b="1" dirty="0"/>
          </a:p>
        </p:txBody>
      </p:sp>
      <p:pic>
        <p:nvPicPr>
          <p:cNvPr id="5" name="Imagen 4"/>
          <p:cNvPicPr>
            <a:picLocks noChangeAspect="1"/>
          </p:cNvPicPr>
          <p:nvPr/>
        </p:nvPicPr>
        <p:blipFill>
          <a:blip r:embed="rId4"/>
          <a:stretch>
            <a:fillRect/>
          </a:stretch>
        </p:blipFill>
        <p:spPr>
          <a:xfrm>
            <a:off x="251520" y="1916832"/>
            <a:ext cx="4320480" cy="720080"/>
          </a:xfrm>
          <a:prstGeom prst="rect">
            <a:avLst/>
          </a:prstGeom>
        </p:spPr>
      </p:pic>
      <p:sp>
        <p:nvSpPr>
          <p:cNvPr id="10" name="Rectángulo 9"/>
          <p:cNvSpPr/>
          <p:nvPr/>
        </p:nvSpPr>
        <p:spPr>
          <a:xfrm>
            <a:off x="323528" y="1340768"/>
            <a:ext cx="4055092" cy="369332"/>
          </a:xfrm>
          <a:prstGeom prst="rect">
            <a:avLst/>
          </a:prstGeom>
        </p:spPr>
        <p:txBody>
          <a:bodyPr wrap="none">
            <a:spAutoFit/>
          </a:bodyPr>
          <a:lstStyle/>
          <a:p>
            <a:r>
              <a:rPr lang="es-ES" dirty="0"/>
              <a:t>Ideal, </a:t>
            </a:r>
            <a:r>
              <a:rPr lang="es-ES" dirty="0" err="1"/>
              <a:t>cubic</a:t>
            </a:r>
            <a:r>
              <a:rPr lang="es-ES" dirty="0"/>
              <a:t> ABO</a:t>
            </a:r>
            <a:r>
              <a:rPr lang="es-ES" baseline="-25000" dirty="0"/>
              <a:t>3</a:t>
            </a:r>
            <a:r>
              <a:rPr lang="es-ES" dirty="0"/>
              <a:t> </a:t>
            </a:r>
            <a:r>
              <a:rPr lang="es-ES" dirty="0" err="1"/>
              <a:t>perovskite</a:t>
            </a:r>
            <a:r>
              <a:rPr lang="es-ES" dirty="0"/>
              <a:t> </a:t>
            </a:r>
            <a:r>
              <a:rPr lang="es-ES" dirty="0" err="1"/>
              <a:t>structure</a:t>
            </a:r>
            <a:r>
              <a:rPr lang="es-ES" dirty="0"/>
              <a:t> </a:t>
            </a:r>
          </a:p>
        </p:txBody>
      </p:sp>
      <p:pic>
        <p:nvPicPr>
          <p:cNvPr id="11" name="Imagen 10"/>
          <p:cNvPicPr>
            <a:picLocks noChangeAspect="1"/>
          </p:cNvPicPr>
          <p:nvPr/>
        </p:nvPicPr>
        <p:blipFill>
          <a:blip r:embed="rId5"/>
          <a:stretch>
            <a:fillRect/>
          </a:stretch>
        </p:blipFill>
        <p:spPr>
          <a:xfrm>
            <a:off x="683568" y="3573016"/>
            <a:ext cx="2667373" cy="1189070"/>
          </a:xfrm>
          <a:prstGeom prst="rect">
            <a:avLst/>
          </a:prstGeom>
        </p:spPr>
      </p:pic>
      <p:sp>
        <p:nvSpPr>
          <p:cNvPr id="12" name="Rectángulo 11"/>
          <p:cNvSpPr/>
          <p:nvPr/>
        </p:nvSpPr>
        <p:spPr>
          <a:xfrm>
            <a:off x="251520" y="5013176"/>
            <a:ext cx="8208912" cy="1015663"/>
          </a:xfrm>
          <a:prstGeom prst="rect">
            <a:avLst/>
          </a:prstGeom>
        </p:spPr>
        <p:txBody>
          <a:bodyPr wrap="square">
            <a:spAutoFit/>
          </a:bodyPr>
          <a:lstStyle/>
          <a:p>
            <a:pPr algn="just"/>
            <a:r>
              <a:rPr lang="es-ES" sz="2000" dirty="0" err="1"/>
              <a:t>Perovskite</a:t>
            </a:r>
            <a:r>
              <a:rPr lang="es-ES" sz="2000" dirty="0"/>
              <a:t> </a:t>
            </a:r>
            <a:r>
              <a:rPr lang="es-ES" sz="2000" dirty="0" err="1"/>
              <a:t>structure</a:t>
            </a:r>
            <a:r>
              <a:rPr lang="es-ES" sz="2000" dirty="0"/>
              <a:t> </a:t>
            </a:r>
            <a:r>
              <a:rPr lang="es-ES" sz="2000" dirty="0" err="1"/>
              <a:t>is</a:t>
            </a:r>
            <a:r>
              <a:rPr lang="es-ES" sz="2000" dirty="0"/>
              <a:t> </a:t>
            </a:r>
            <a:r>
              <a:rPr lang="es-ES" sz="2000" dirty="0" err="1"/>
              <a:t>realized</a:t>
            </a:r>
            <a:r>
              <a:rPr lang="es-ES" sz="2000" dirty="0"/>
              <a:t> </a:t>
            </a:r>
            <a:r>
              <a:rPr lang="es-ES" sz="2000" dirty="0" err="1"/>
              <a:t>when</a:t>
            </a:r>
            <a:r>
              <a:rPr lang="es-ES" sz="2000" dirty="0"/>
              <a:t> </a:t>
            </a:r>
            <a:r>
              <a:rPr lang="es-ES" sz="2000" dirty="0" smtClean="0"/>
              <a:t>0.8≤t</a:t>
            </a:r>
            <a:r>
              <a:rPr lang="es-ES" sz="2000" dirty="0"/>
              <a:t>≤</a:t>
            </a:r>
            <a:r>
              <a:rPr lang="es-ES" sz="2000" dirty="0" smtClean="0"/>
              <a:t>1.1</a:t>
            </a:r>
            <a:r>
              <a:rPr lang="es-ES" sz="2000" dirty="0"/>
              <a:t>, </a:t>
            </a:r>
            <a:r>
              <a:rPr lang="es-ES" sz="2000" dirty="0" err="1"/>
              <a:t>while</a:t>
            </a:r>
            <a:r>
              <a:rPr lang="es-ES" sz="2000" dirty="0"/>
              <a:t> </a:t>
            </a:r>
            <a:r>
              <a:rPr lang="es-ES" sz="2000" dirty="0" err="1"/>
              <a:t>cubic</a:t>
            </a:r>
            <a:r>
              <a:rPr lang="es-ES" sz="2000" dirty="0"/>
              <a:t> Pm3m </a:t>
            </a:r>
            <a:r>
              <a:rPr lang="es-ES" sz="2000" dirty="0" err="1" smtClean="0"/>
              <a:t>symmetry</a:t>
            </a:r>
            <a:r>
              <a:rPr lang="es-ES" sz="2000" dirty="0" smtClean="0"/>
              <a:t> </a:t>
            </a:r>
            <a:r>
              <a:rPr lang="es-ES" sz="2000" dirty="0" err="1"/>
              <a:t>is</a:t>
            </a:r>
            <a:r>
              <a:rPr lang="es-ES" sz="2000" dirty="0"/>
              <a:t> </a:t>
            </a:r>
            <a:r>
              <a:rPr lang="es-ES" sz="2000" dirty="0" err="1"/>
              <a:t>usually</a:t>
            </a:r>
            <a:r>
              <a:rPr lang="es-ES" sz="2000" dirty="0"/>
              <a:t> </a:t>
            </a:r>
            <a:r>
              <a:rPr lang="es-ES" sz="2000" dirty="0" err="1"/>
              <a:t>observed</a:t>
            </a:r>
            <a:r>
              <a:rPr lang="es-ES" sz="2000" dirty="0"/>
              <a:t> </a:t>
            </a:r>
            <a:r>
              <a:rPr lang="es-ES" sz="2000" dirty="0" err="1"/>
              <a:t>for</a:t>
            </a:r>
            <a:r>
              <a:rPr lang="es-ES" sz="2000" dirty="0"/>
              <a:t> </a:t>
            </a:r>
            <a:r>
              <a:rPr lang="es-ES" sz="2000" dirty="0" err="1"/>
              <a:t>materials</a:t>
            </a:r>
            <a:r>
              <a:rPr lang="es-ES" sz="2000" dirty="0"/>
              <a:t>, </a:t>
            </a:r>
            <a:r>
              <a:rPr lang="es-ES" sz="2000" dirty="0" err="1"/>
              <a:t>for</a:t>
            </a:r>
            <a:r>
              <a:rPr lang="es-ES" sz="2000" dirty="0"/>
              <a:t> </a:t>
            </a:r>
            <a:r>
              <a:rPr lang="es-ES" sz="2000" dirty="0" err="1"/>
              <a:t>which</a:t>
            </a:r>
            <a:r>
              <a:rPr lang="es-ES" sz="2000" dirty="0"/>
              <a:t> </a:t>
            </a:r>
            <a:r>
              <a:rPr lang="es-ES" sz="2000" dirty="0" err="1"/>
              <a:t>the</a:t>
            </a:r>
            <a:r>
              <a:rPr lang="es-ES" sz="2000" dirty="0"/>
              <a:t> </a:t>
            </a:r>
            <a:r>
              <a:rPr lang="es-ES" sz="2000" dirty="0" err="1"/>
              <a:t>tolerance</a:t>
            </a:r>
            <a:r>
              <a:rPr lang="es-ES" sz="2000" dirty="0"/>
              <a:t> factor </a:t>
            </a:r>
            <a:r>
              <a:rPr lang="es-ES" sz="2000" dirty="0" err="1"/>
              <a:t>is</a:t>
            </a:r>
            <a:r>
              <a:rPr lang="es-ES" sz="2000" dirty="0"/>
              <a:t> </a:t>
            </a:r>
            <a:r>
              <a:rPr lang="es-ES" sz="2000" dirty="0" err="1"/>
              <a:t>closer</a:t>
            </a:r>
            <a:r>
              <a:rPr lang="es-ES" sz="2000" dirty="0"/>
              <a:t> </a:t>
            </a:r>
            <a:r>
              <a:rPr lang="es-ES" sz="2000" dirty="0" err="1"/>
              <a:t>to</a:t>
            </a:r>
            <a:r>
              <a:rPr lang="es-ES" sz="2000" dirty="0"/>
              <a:t> 1 (</a:t>
            </a:r>
            <a:r>
              <a:rPr lang="es-ES" sz="2000" dirty="0" smtClean="0"/>
              <a:t>0.9</a:t>
            </a:r>
            <a:r>
              <a:rPr lang="es-ES" sz="2000" dirty="0"/>
              <a:t>≤</a:t>
            </a:r>
            <a:r>
              <a:rPr lang="es-ES" sz="2000" dirty="0" smtClean="0"/>
              <a:t>t</a:t>
            </a:r>
            <a:r>
              <a:rPr lang="es-ES" sz="2000" dirty="0"/>
              <a:t>≤</a:t>
            </a:r>
            <a:r>
              <a:rPr lang="es-ES" sz="2000" dirty="0" smtClean="0"/>
              <a:t>1.05</a:t>
            </a:r>
            <a:r>
              <a:rPr lang="es-ES" sz="2000" dirty="0"/>
              <a:t>).</a:t>
            </a:r>
          </a:p>
        </p:txBody>
      </p:sp>
    </p:spTree>
    <p:extLst>
      <p:ext uri="{BB962C8B-B14F-4D97-AF65-F5344CB8AC3E}">
        <p14:creationId xmlns:p14="http://schemas.microsoft.com/office/powerpoint/2010/main" val="3632159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5549" y="188640"/>
            <a:ext cx="4922515" cy="648072"/>
          </a:xfrm>
        </p:spPr>
        <p:txBody>
          <a:bodyPr>
            <a:normAutofit/>
          </a:bodyPr>
          <a:lstStyle/>
          <a:p>
            <a:pPr eaLnBrk="1" hangingPunct="1"/>
            <a:r>
              <a:rPr lang="en-US" dirty="0" err="1" smtClean="0"/>
              <a:t>Feul</a:t>
            </a:r>
            <a:r>
              <a:rPr lang="en-US" dirty="0" smtClean="0"/>
              <a:t> electrode</a:t>
            </a:r>
          </a:p>
        </p:txBody>
      </p:sp>
      <p:sp>
        <p:nvSpPr>
          <p:cNvPr id="4" name="Rectangle 7"/>
          <p:cNvSpPr>
            <a:spLocks/>
          </p:cNvSpPr>
          <p:nvPr/>
        </p:nvSpPr>
        <p:spPr bwMode="auto">
          <a:xfrm>
            <a:off x="228600" y="5410200"/>
            <a:ext cx="8686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Char char=""/>
            </a:pPr>
            <a:endParaRPr lang="es-ES" sz="1900">
              <a:solidFill>
                <a:schemeClr val="tx1"/>
              </a:solidFill>
              <a:latin typeface="Constantia" pitchFamily="18" charset="0"/>
            </a:endParaRPr>
          </a:p>
        </p:txBody>
      </p:sp>
      <p:sp>
        <p:nvSpPr>
          <p:cNvPr id="5" name="Rectangle 8"/>
          <p:cNvSpPr>
            <a:spLocks/>
          </p:cNvSpPr>
          <p:nvPr/>
        </p:nvSpPr>
        <p:spPr bwMode="auto">
          <a:xfrm>
            <a:off x="-9602" y="2204864"/>
            <a:ext cx="5670004"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s-ES" sz="2600" b="1" dirty="0" err="1">
                <a:solidFill>
                  <a:schemeClr val="tx1"/>
                </a:solidFill>
              </a:rPr>
              <a:t>Requirements</a:t>
            </a:r>
            <a:endParaRPr lang="es-ES" sz="2600" b="1" dirty="0">
              <a:solidFill>
                <a:schemeClr val="tx1"/>
              </a:solidFill>
            </a:endParaRPr>
          </a:p>
          <a:p>
            <a:pPr marL="273050" indent="-273050">
              <a:spcBef>
                <a:spcPct val="20000"/>
              </a:spcBef>
              <a:buClr>
                <a:srgbClr val="0BD0D9"/>
              </a:buClr>
              <a:buSzPct val="95000"/>
              <a:buFont typeface="Wingdings 2" pitchFamily="18" charset="2"/>
              <a:buChar char=""/>
            </a:pPr>
            <a:r>
              <a:rPr lang="es-ES" sz="1900" dirty="0" smtClean="0">
                <a:solidFill>
                  <a:schemeClr val="tx1"/>
                </a:solidFill>
              </a:rPr>
              <a:t>High </a:t>
            </a:r>
            <a:r>
              <a:rPr lang="es-ES" sz="1900" dirty="0" err="1">
                <a:solidFill>
                  <a:schemeClr val="tx1"/>
                </a:solidFill>
              </a:rPr>
              <a:t>electronic</a:t>
            </a:r>
            <a:r>
              <a:rPr lang="es-ES" sz="1900" dirty="0">
                <a:solidFill>
                  <a:schemeClr val="tx1"/>
                </a:solidFill>
              </a:rPr>
              <a:t> </a:t>
            </a:r>
            <a:r>
              <a:rPr lang="es-ES" sz="1900" dirty="0" err="1">
                <a:solidFill>
                  <a:schemeClr val="tx1"/>
                </a:solidFill>
              </a:rPr>
              <a:t>conductivity</a:t>
            </a:r>
            <a:r>
              <a:rPr lang="es-ES" sz="1900" dirty="0">
                <a:solidFill>
                  <a:schemeClr val="tx1"/>
                </a:solidFill>
              </a:rPr>
              <a:t> </a:t>
            </a:r>
            <a:r>
              <a:rPr lang="es-ES" sz="1900" dirty="0" err="1">
                <a:solidFill>
                  <a:schemeClr val="tx1"/>
                </a:solidFill>
              </a:rPr>
              <a:t>under</a:t>
            </a:r>
            <a:r>
              <a:rPr lang="es-ES" sz="1900" dirty="0">
                <a:solidFill>
                  <a:schemeClr val="tx1"/>
                </a:solidFill>
              </a:rPr>
              <a:t> fuel </a:t>
            </a:r>
            <a:r>
              <a:rPr lang="es-ES" sz="1900" dirty="0" err="1">
                <a:solidFill>
                  <a:schemeClr val="tx1"/>
                </a:solidFill>
              </a:rPr>
              <a:t>cell</a:t>
            </a:r>
            <a:r>
              <a:rPr lang="es-ES" sz="1900" dirty="0">
                <a:solidFill>
                  <a:schemeClr val="tx1"/>
                </a:solidFill>
              </a:rPr>
              <a:t> </a:t>
            </a:r>
            <a:r>
              <a:rPr lang="es-ES" sz="1900" dirty="0" err="1" smtClean="0">
                <a:solidFill>
                  <a:schemeClr val="tx1"/>
                </a:solidFill>
              </a:rPr>
              <a:t>operating</a:t>
            </a:r>
            <a:r>
              <a:rPr lang="es-ES" sz="1900" dirty="0" smtClean="0">
                <a:solidFill>
                  <a:schemeClr val="tx1"/>
                </a:solidFill>
              </a:rPr>
              <a:t> </a:t>
            </a:r>
            <a:r>
              <a:rPr lang="es-ES" sz="1900" dirty="0" err="1">
                <a:solidFill>
                  <a:schemeClr val="tx1"/>
                </a:solidFill>
              </a:rPr>
              <a:t>conditions</a:t>
            </a:r>
            <a:r>
              <a:rPr lang="es-ES" sz="1900" dirty="0">
                <a:solidFill>
                  <a:schemeClr val="tx1"/>
                </a:solidFill>
              </a:rPr>
              <a:t>.</a:t>
            </a:r>
          </a:p>
          <a:p>
            <a:pPr marL="273050" indent="-273050">
              <a:spcBef>
                <a:spcPct val="20000"/>
              </a:spcBef>
              <a:buClr>
                <a:srgbClr val="0BD0D9"/>
              </a:buClr>
              <a:buSzPct val="95000"/>
              <a:buFont typeface="Wingdings 2" pitchFamily="18" charset="2"/>
              <a:buChar char=""/>
            </a:pPr>
            <a:r>
              <a:rPr lang="es-ES" sz="1900" dirty="0" err="1" smtClean="0">
                <a:solidFill>
                  <a:schemeClr val="tx1"/>
                </a:solidFill>
              </a:rPr>
              <a:t>Excellent</a:t>
            </a:r>
            <a:r>
              <a:rPr lang="es-ES" sz="1900" dirty="0" smtClean="0">
                <a:solidFill>
                  <a:schemeClr val="tx1"/>
                </a:solidFill>
              </a:rPr>
              <a:t> </a:t>
            </a:r>
            <a:r>
              <a:rPr lang="es-ES" sz="1900" dirty="0" err="1">
                <a:solidFill>
                  <a:schemeClr val="tx1"/>
                </a:solidFill>
              </a:rPr>
              <a:t>catalytic</a:t>
            </a:r>
            <a:r>
              <a:rPr lang="es-ES" sz="1900" dirty="0">
                <a:solidFill>
                  <a:schemeClr val="tx1"/>
                </a:solidFill>
              </a:rPr>
              <a:t> </a:t>
            </a:r>
            <a:r>
              <a:rPr lang="es-ES" sz="1900" dirty="0" err="1">
                <a:solidFill>
                  <a:schemeClr val="tx1"/>
                </a:solidFill>
              </a:rPr>
              <a:t>activity</a:t>
            </a:r>
            <a:r>
              <a:rPr lang="es-ES" sz="1900" dirty="0">
                <a:solidFill>
                  <a:schemeClr val="tx1"/>
                </a:solidFill>
              </a:rPr>
              <a:t> </a:t>
            </a:r>
            <a:r>
              <a:rPr lang="es-ES" sz="1900" dirty="0" err="1">
                <a:solidFill>
                  <a:schemeClr val="tx1"/>
                </a:solidFill>
              </a:rPr>
              <a:t>toward</a:t>
            </a:r>
            <a:r>
              <a:rPr lang="es-ES" sz="1900" dirty="0">
                <a:solidFill>
                  <a:schemeClr val="tx1"/>
                </a:solidFill>
              </a:rPr>
              <a:t> </a:t>
            </a:r>
            <a:r>
              <a:rPr lang="es-ES" sz="1900" dirty="0" err="1">
                <a:solidFill>
                  <a:schemeClr val="tx1"/>
                </a:solidFill>
              </a:rPr>
              <a:t>the</a:t>
            </a:r>
            <a:r>
              <a:rPr lang="es-ES" sz="1900" dirty="0">
                <a:solidFill>
                  <a:schemeClr val="tx1"/>
                </a:solidFill>
              </a:rPr>
              <a:t> </a:t>
            </a:r>
            <a:r>
              <a:rPr lang="es-ES" sz="1900" dirty="0" err="1" smtClean="0">
                <a:solidFill>
                  <a:schemeClr val="tx1"/>
                </a:solidFill>
              </a:rPr>
              <a:t>oxidation</a:t>
            </a:r>
            <a:r>
              <a:rPr lang="es-ES" sz="1900" dirty="0" smtClean="0">
                <a:solidFill>
                  <a:schemeClr val="tx1"/>
                </a:solidFill>
              </a:rPr>
              <a:t> of </a:t>
            </a:r>
            <a:r>
              <a:rPr lang="es-ES" sz="1900" dirty="0" err="1">
                <a:solidFill>
                  <a:schemeClr val="tx1"/>
                </a:solidFill>
              </a:rPr>
              <a:t>fuels</a:t>
            </a:r>
            <a:r>
              <a:rPr lang="es-ES" sz="1900" dirty="0"/>
              <a:t>. </a:t>
            </a:r>
            <a:endParaRPr lang="es-ES" sz="1900" dirty="0" smtClean="0"/>
          </a:p>
          <a:p>
            <a:pPr marL="273050" indent="-273050">
              <a:spcBef>
                <a:spcPct val="20000"/>
              </a:spcBef>
              <a:buClr>
                <a:srgbClr val="0BD0D9"/>
              </a:buClr>
              <a:buSzPct val="95000"/>
              <a:buFont typeface="Wingdings 2" pitchFamily="18" charset="2"/>
              <a:buChar char=""/>
            </a:pPr>
            <a:r>
              <a:rPr lang="es-ES" sz="1900" dirty="0" err="1" smtClean="0"/>
              <a:t>Good</a:t>
            </a:r>
            <a:r>
              <a:rPr lang="es-ES" sz="1900" dirty="0" smtClean="0"/>
              <a:t> </a:t>
            </a:r>
            <a:r>
              <a:rPr lang="es-ES" sz="1900" dirty="0" err="1"/>
              <a:t>chemical</a:t>
            </a:r>
            <a:r>
              <a:rPr lang="es-ES" sz="1900" dirty="0"/>
              <a:t> and </a:t>
            </a:r>
            <a:r>
              <a:rPr lang="es-ES" sz="1900" dirty="0" err="1"/>
              <a:t>thermal</a:t>
            </a:r>
            <a:r>
              <a:rPr lang="es-ES" sz="1900" dirty="0"/>
              <a:t> </a:t>
            </a:r>
            <a:r>
              <a:rPr lang="es-ES" sz="1900" dirty="0" err="1"/>
              <a:t>stability</a:t>
            </a:r>
            <a:r>
              <a:rPr lang="es-ES" sz="1900" dirty="0"/>
              <a:t> </a:t>
            </a:r>
            <a:r>
              <a:rPr lang="es-ES" sz="1900" dirty="0" err="1"/>
              <a:t>during</a:t>
            </a:r>
            <a:r>
              <a:rPr lang="es-ES" sz="1900" dirty="0"/>
              <a:t> fuel </a:t>
            </a:r>
            <a:r>
              <a:rPr lang="es-ES" sz="1900" dirty="0" err="1"/>
              <a:t>cell</a:t>
            </a:r>
            <a:r>
              <a:rPr lang="es-ES" sz="1900" dirty="0"/>
              <a:t> </a:t>
            </a:r>
            <a:r>
              <a:rPr lang="es-ES" sz="1900" dirty="0" err="1"/>
              <a:t>fabrication</a:t>
            </a:r>
            <a:r>
              <a:rPr lang="es-ES" sz="1900" dirty="0"/>
              <a:t> and </a:t>
            </a:r>
            <a:r>
              <a:rPr lang="es-ES" sz="1900" dirty="0" err="1"/>
              <a:t>operation</a:t>
            </a:r>
            <a:r>
              <a:rPr lang="es-ES" sz="1900" dirty="0"/>
              <a:t>.</a:t>
            </a:r>
          </a:p>
          <a:p>
            <a:pPr marL="273050" indent="-273050">
              <a:spcBef>
                <a:spcPct val="20000"/>
              </a:spcBef>
              <a:buClr>
                <a:srgbClr val="0BD0D9"/>
              </a:buClr>
              <a:buSzPct val="95000"/>
              <a:buFont typeface="Wingdings 2" pitchFamily="18" charset="2"/>
              <a:buChar char=""/>
            </a:pPr>
            <a:endParaRPr lang="es-ES" sz="1900" dirty="0">
              <a:solidFill>
                <a:schemeClr val="tx1"/>
              </a:solidFill>
            </a:endParaRPr>
          </a:p>
          <a:p>
            <a:pPr marL="273050" indent="-273050">
              <a:spcBef>
                <a:spcPct val="20000"/>
              </a:spcBef>
              <a:buClr>
                <a:srgbClr val="0BD0D9"/>
              </a:buClr>
              <a:buSzPct val="95000"/>
              <a:buFont typeface="Wingdings 2" pitchFamily="18" charset="2"/>
              <a:buNone/>
            </a:pPr>
            <a:endParaRPr lang="es-ES" sz="1900" dirty="0">
              <a:solidFill>
                <a:schemeClr val="tx1"/>
              </a:solidFill>
              <a:latin typeface="Constantia" pitchFamily="18" charset="0"/>
            </a:endParaRPr>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0"/>
            <a:ext cx="3522662"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7303" y="4588436"/>
            <a:ext cx="8640960" cy="1643527"/>
          </a:xfrm>
          <a:prstGeom prst="rect">
            <a:avLst/>
          </a:prstGeom>
        </p:spPr>
        <p:txBody>
          <a:bodyPr wrap="square">
            <a:spAutoFit/>
          </a:bodyPr>
          <a:lstStyle/>
          <a:p>
            <a:pPr marL="273050" indent="-273050">
              <a:spcBef>
                <a:spcPct val="20000"/>
              </a:spcBef>
              <a:buClr>
                <a:srgbClr val="0BD0D9"/>
              </a:buClr>
              <a:buSzPct val="95000"/>
              <a:buFont typeface="Wingdings 2" pitchFamily="18" charset="2"/>
              <a:buChar char=""/>
            </a:pPr>
            <a:r>
              <a:rPr lang="es-ES" dirty="0" err="1"/>
              <a:t>Manageable</a:t>
            </a:r>
            <a:r>
              <a:rPr lang="es-ES" dirty="0"/>
              <a:t> </a:t>
            </a:r>
            <a:r>
              <a:rPr lang="es-ES" dirty="0" err="1"/>
              <a:t>mismatch</a:t>
            </a:r>
            <a:r>
              <a:rPr lang="es-ES" dirty="0"/>
              <a:t> in </a:t>
            </a:r>
            <a:r>
              <a:rPr lang="es-ES" dirty="0" err="1"/>
              <a:t>coefficient</a:t>
            </a:r>
            <a:r>
              <a:rPr lang="es-ES" dirty="0"/>
              <a:t> of </a:t>
            </a:r>
            <a:r>
              <a:rPr lang="es-ES" dirty="0" err="1"/>
              <a:t>thermal</a:t>
            </a:r>
            <a:r>
              <a:rPr lang="es-ES" dirty="0"/>
              <a:t> </a:t>
            </a:r>
            <a:r>
              <a:rPr lang="es-ES" dirty="0" err="1"/>
              <a:t>expansion</a:t>
            </a:r>
            <a:r>
              <a:rPr lang="es-ES" dirty="0"/>
              <a:t> (CTE) </a:t>
            </a:r>
            <a:r>
              <a:rPr lang="es-ES" dirty="0" err="1"/>
              <a:t>with</a:t>
            </a:r>
            <a:r>
              <a:rPr lang="es-ES" dirty="0"/>
              <a:t> </a:t>
            </a:r>
            <a:r>
              <a:rPr lang="es-ES" dirty="0" err="1"/>
              <a:t>adjacent</a:t>
            </a:r>
            <a:r>
              <a:rPr lang="es-ES" dirty="0"/>
              <a:t> </a:t>
            </a:r>
            <a:r>
              <a:rPr lang="es-ES" dirty="0" err="1"/>
              <a:t>cell</a:t>
            </a:r>
            <a:r>
              <a:rPr lang="es-ES" dirty="0"/>
              <a:t> </a:t>
            </a:r>
            <a:r>
              <a:rPr lang="es-ES" dirty="0" err="1"/>
              <a:t>components</a:t>
            </a:r>
            <a:r>
              <a:rPr lang="es-ES" dirty="0"/>
              <a:t>.</a:t>
            </a:r>
          </a:p>
          <a:p>
            <a:pPr marL="273050" indent="-273050">
              <a:spcBef>
                <a:spcPct val="20000"/>
              </a:spcBef>
              <a:buClr>
                <a:srgbClr val="0BD0D9"/>
              </a:buClr>
              <a:buSzPct val="95000"/>
              <a:buFont typeface="Wingdings 2" pitchFamily="18" charset="2"/>
              <a:buChar char=""/>
            </a:pPr>
            <a:r>
              <a:rPr lang="es-ES" dirty="0" err="1"/>
              <a:t>Sufficient</a:t>
            </a:r>
            <a:r>
              <a:rPr lang="es-ES" dirty="0"/>
              <a:t> </a:t>
            </a:r>
            <a:r>
              <a:rPr lang="es-ES" dirty="0" err="1"/>
              <a:t>mechanical</a:t>
            </a:r>
            <a:r>
              <a:rPr lang="es-ES" dirty="0"/>
              <a:t> </a:t>
            </a:r>
            <a:r>
              <a:rPr lang="es-ES" dirty="0" err="1"/>
              <a:t>strength</a:t>
            </a:r>
            <a:r>
              <a:rPr lang="es-ES" dirty="0"/>
              <a:t> and </a:t>
            </a:r>
            <a:r>
              <a:rPr lang="es-ES" dirty="0" err="1"/>
              <a:t>flexibility</a:t>
            </a:r>
            <a:r>
              <a:rPr lang="es-ES" dirty="0"/>
              <a:t>.</a:t>
            </a:r>
          </a:p>
          <a:p>
            <a:pPr marL="273050" indent="-273050">
              <a:spcBef>
                <a:spcPct val="20000"/>
              </a:spcBef>
              <a:buClr>
                <a:srgbClr val="0BD0D9"/>
              </a:buClr>
              <a:buSzPct val="95000"/>
              <a:buFont typeface="Wingdings 2" pitchFamily="18" charset="2"/>
              <a:buChar char=""/>
            </a:pPr>
            <a:r>
              <a:rPr lang="es-ES" dirty="0" err="1"/>
              <a:t>Tolerance</a:t>
            </a:r>
            <a:r>
              <a:rPr lang="es-ES" dirty="0"/>
              <a:t> </a:t>
            </a:r>
            <a:r>
              <a:rPr lang="es-ES" dirty="0" err="1"/>
              <a:t>to</a:t>
            </a:r>
            <a:r>
              <a:rPr lang="es-ES" dirty="0"/>
              <a:t> </a:t>
            </a:r>
            <a:r>
              <a:rPr lang="es-ES" dirty="0" err="1"/>
              <a:t>carbon</a:t>
            </a:r>
            <a:r>
              <a:rPr lang="es-ES" dirty="0"/>
              <a:t> </a:t>
            </a:r>
            <a:r>
              <a:rPr lang="es-ES" dirty="0" err="1"/>
              <a:t>deposition</a:t>
            </a:r>
            <a:r>
              <a:rPr lang="es-ES" dirty="0"/>
              <a:t>, </a:t>
            </a:r>
            <a:r>
              <a:rPr lang="es-ES" dirty="0" err="1"/>
              <a:t>sulfur</a:t>
            </a:r>
            <a:r>
              <a:rPr lang="es-ES" dirty="0"/>
              <a:t> </a:t>
            </a:r>
            <a:r>
              <a:rPr lang="es-ES" dirty="0" smtClean="0"/>
              <a:t> and </a:t>
            </a:r>
            <a:r>
              <a:rPr lang="es-ES" dirty="0" err="1" smtClean="0"/>
              <a:t>silicon</a:t>
            </a:r>
            <a:r>
              <a:rPr lang="es-ES" dirty="0" smtClean="0"/>
              <a:t> </a:t>
            </a:r>
            <a:r>
              <a:rPr lang="es-ES" dirty="0" err="1" smtClean="0"/>
              <a:t>poisonings</a:t>
            </a:r>
            <a:r>
              <a:rPr lang="es-ES" dirty="0" smtClean="0"/>
              <a:t>, </a:t>
            </a:r>
            <a:r>
              <a:rPr lang="es-ES" dirty="0"/>
              <a:t>and </a:t>
            </a:r>
            <a:r>
              <a:rPr lang="es-ES" dirty="0" err="1"/>
              <a:t>reoxidation</a:t>
            </a:r>
            <a:r>
              <a:rPr lang="es-ES" dirty="0"/>
              <a:t>.</a:t>
            </a:r>
          </a:p>
          <a:p>
            <a:pPr marL="273050" indent="-273050">
              <a:spcBef>
                <a:spcPct val="20000"/>
              </a:spcBef>
              <a:buClr>
                <a:srgbClr val="0BD0D9"/>
              </a:buClr>
              <a:buSzPct val="95000"/>
              <a:buFont typeface="Wingdings 2" pitchFamily="18" charset="2"/>
              <a:buChar char=""/>
            </a:pPr>
            <a:r>
              <a:rPr lang="es-ES" dirty="0" err="1"/>
              <a:t>Low</a:t>
            </a:r>
            <a:r>
              <a:rPr lang="es-ES" dirty="0"/>
              <a:t> </a:t>
            </a:r>
            <a:r>
              <a:rPr lang="es-ES" dirty="0" err="1"/>
              <a:t>cost</a:t>
            </a:r>
            <a:r>
              <a:rPr lang="es-ES" dirty="0"/>
              <a:t>.</a:t>
            </a:r>
          </a:p>
        </p:txBody>
      </p:sp>
    </p:spTree>
    <p:extLst>
      <p:ext uri="{BB962C8B-B14F-4D97-AF65-F5344CB8AC3E}">
        <p14:creationId xmlns:p14="http://schemas.microsoft.com/office/powerpoint/2010/main" val="140628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107504" y="188640"/>
            <a:ext cx="8219256" cy="828010"/>
          </a:xfrm>
        </p:spPr>
        <p:txBody>
          <a:bodyPr>
            <a:normAutofit/>
          </a:bodyPr>
          <a:lstStyle/>
          <a:p>
            <a:r>
              <a:rPr lang="es-ES" dirty="0" err="1" smtClean="0"/>
              <a:t>Perovskite</a:t>
            </a:r>
            <a:r>
              <a:rPr lang="es-ES" dirty="0" smtClean="0"/>
              <a:t> </a:t>
            </a:r>
            <a:r>
              <a:rPr lang="es-ES" dirty="0" err="1" smtClean="0"/>
              <a:t>Structure</a:t>
            </a:r>
            <a:r>
              <a:rPr lang="es-ES" dirty="0" smtClean="0"/>
              <a:t> </a:t>
            </a:r>
            <a:endParaRPr lang="es-ES" dirty="0"/>
          </a:p>
        </p:txBody>
      </p:sp>
      <p:pic>
        <p:nvPicPr>
          <p:cNvPr id="7" name="Imagen 6"/>
          <p:cNvPicPr>
            <a:picLocks noChangeAspect="1"/>
          </p:cNvPicPr>
          <p:nvPr/>
        </p:nvPicPr>
        <p:blipFill>
          <a:blip r:embed="rId2"/>
          <a:stretch>
            <a:fillRect/>
          </a:stretch>
        </p:blipFill>
        <p:spPr>
          <a:xfrm>
            <a:off x="107504" y="1412776"/>
            <a:ext cx="8397042" cy="5106973"/>
          </a:xfrm>
          <a:prstGeom prst="rect">
            <a:avLst/>
          </a:prstGeom>
        </p:spPr>
      </p:pic>
    </p:spTree>
    <p:extLst>
      <p:ext uri="{BB962C8B-B14F-4D97-AF65-F5344CB8AC3E}">
        <p14:creationId xmlns:p14="http://schemas.microsoft.com/office/powerpoint/2010/main" val="2350258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2718"/>
            <a:ext cx="8363272" cy="828010"/>
          </a:xfrm>
        </p:spPr>
        <p:txBody>
          <a:bodyPr/>
          <a:lstStyle/>
          <a:p>
            <a:r>
              <a:rPr lang="es-ES" dirty="0" err="1"/>
              <a:t>Perovskite</a:t>
            </a:r>
            <a:r>
              <a:rPr lang="es-ES" dirty="0"/>
              <a:t> </a:t>
            </a:r>
            <a:r>
              <a:rPr lang="es-ES" dirty="0" err="1"/>
              <a:t>Structure</a:t>
            </a:r>
            <a:r>
              <a:rPr lang="es-ES" dirty="0"/>
              <a:t> </a:t>
            </a:r>
          </a:p>
        </p:txBody>
      </p:sp>
      <p:sp>
        <p:nvSpPr>
          <p:cNvPr id="4" name="Rectángulo 3"/>
          <p:cNvSpPr/>
          <p:nvPr/>
        </p:nvSpPr>
        <p:spPr>
          <a:xfrm>
            <a:off x="251520" y="1268760"/>
            <a:ext cx="8568952" cy="646331"/>
          </a:xfrm>
          <a:prstGeom prst="rect">
            <a:avLst/>
          </a:prstGeom>
        </p:spPr>
        <p:txBody>
          <a:bodyPr wrap="square">
            <a:spAutoFit/>
          </a:bodyPr>
          <a:lstStyle/>
          <a:p>
            <a:r>
              <a:rPr lang="es-ES" dirty="0" err="1" smtClean="0"/>
              <a:t>Because</a:t>
            </a:r>
            <a:r>
              <a:rPr lang="es-ES" dirty="0" smtClean="0"/>
              <a:t> </a:t>
            </a:r>
            <a:r>
              <a:rPr lang="es-ES" dirty="0"/>
              <a:t>of </a:t>
            </a:r>
            <a:r>
              <a:rPr lang="es-ES" dirty="0" err="1"/>
              <a:t>their</a:t>
            </a:r>
            <a:r>
              <a:rPr lang="es-ES" dirty="0"/>
              <a:t> </a:t>
            </a:r>
            <a:r>
              <a:rPr lang="es-ES" dirty="0" err="1"/>
              <a:t>diversity</a:t>
            </a:r>
            <a:r>
              <a:rPr lang="es-ES" dirty="0"/>
              <a:t> in </a:t>
            </a:r>
            <a:r>
              <a:rPr lang="es-ES" dirty="0" err="1"/>
              <a:t>structures</a:t>
            </a:r>
            <a:r>
              <a:rPr lang="es-ES" dirty="0"/>
              <a:t>, </a:t>
            </a:r>
            <a:r>
              <a:rPr lang="es-ES" dirty="0" err="1"/>
              <a:t>chemical</a:t>
            </a:r>
            <a:r>
              <a:rPr lang="es-ES" dirty="0"/>
              <a:t> </a:t>
            </a:r>
            <a:r>
              <a:rPr lang="es-ES" dirty="0" err="1" smtClean="0"/>
              <a:t>composition</a:t>
            </a:r>
            <a:r>
              <a:rPr lang="es-ES" dirty="0"/>
              <a:t>, and </a:t>
            </a:r>
            <a:r>
              <a:rPr lang="es-ES" dirty="0" err="1"/>
              <a:t>high</a:t>
            </a:r>
            <a:r>
              <a:rPr lang="es-ES" dirty="0"/>
              <a:t> </a:t>
            </a:r>
            <a:r>
              <a:rPr lang="es-ES" dirty="0" err="1"/>
              <a:t>chemical</a:t>
            </a:r>
            <a:r>
              <a:rPr lang="es-ES" dirty="0"/>
              <a:t> </a:t>
            </a:r>
            <a:r>
              <a:rPr lang="es-ES" dirty="0" err="1"/>
              <a:t>stability</a:t>
            </a:r>
            <a:r>
              <a:rPr lang="es-ES" dirty="0"/>
              <a:t>, </a:t>
            </a:r>
            <a:r>
              <a:rPr lang="es-ES" dirty="0" err="1"/>
              <a:t>perovskite</a:t>
            </a:r>
            <a:r>
              <a:rPr lang="es-ES" dirty="0"/>
              <a:t> oxides are </a:t>
            </a:r>
            <a:r>
              <a:rPr lang="es-ES" dirty="0" err="1"/>
              <a:t>widely</a:t>
            </a:r>
            <a:r>
              <a:rPr lang="es-ES" dirty="0"/>
              <a:t> </a:t>
            </a:r>
            <a:r>
              <a:rPr lang="es-ES" dirty="0" err="1"/>
              <a:t>used</a:t>
            </a:r>
            <a:r>
              <a:rPr lang="es-ES" dirty="0"/>
              <a:t> </a:t>
            </a:r>
            <a:r>
              <a:rPr lang="es-ES" dirty="0" err="1"/>
              <a:t>for</a:t>
            </a:r>
            <a:r>
              <a:rPr lang="es-ES" dirty="0"/>
              <a:t> </a:t>
            </a:r>
            <a:r>
              <a:rPr lang="es-ES" dirty="0" err="1" smtClean="0"/>
              <a:t>preparing</a:t>
            </a:r>
            <a:r>
              <a:rPr lang="es-ES" dirty="0" smtClean="0"/>
              <a:t> </a:t>
            </a:r>
            <a:r>
              <a:rPr lang="es-ES" dirty="0"/>
              <a:t>SOFC </a:t>
            </a:r>
            <a:r>
              <a:rPr lang="es-ES" dirty="0" err="1"/>
              <a:t>components</a:t>
            </a:r>
            <a:r>
              <a:rPr lang="es-ES" dirty="0"/>
              <a:t>.</a:t>
            </a:r>
          </a:p>
        </p:txBody>
      </p:sp>
      <p:pic>
        <p:nvPicPr>
          <p:cNvPr id="5" name="Imagen 4"/>
          <p:cNvPicPr>
            <a:picLocks noChangeAspect="1"/>
          </p:cNvPicPr>
          <p:nvPr/>
        </p:nvPicPr>
        <p:blipFill>
          <a:blip r:embed="rId2"/>
          <a:stretch>
            <a:fillRect/>
          </a:stretch>
        </p:blipFill>
        <p:spPr>
          <a:xfrm>
            <a:off x="323528" y="2348880"/>
            <a:ext cx="8195064" cy="3168352"/>
          </a:xfrm>
          <a:prstGeom prst="rect">
            <a:avLst/>
          </a:prstGeom>
        </p:spPr>
      </p:pic>
    </p:spTree>
    <p:extLst>
      <p:ext uri="{BB962C8B-B14F-4D97-AF65-F5344CB8AC3E}">
        <p14:creationId xmlns:p14="http://schemas.microsoft.com/office/powerpoint/2010/main" val="4137977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718"/>
            <a:ext cx="8147248" cy="1188050"/>
          </a:xfrm>
        </p:spPr>
        <p:txBody>
          <a:bodyPr>
            <a:normAutofit fontScale="90000"/>
          </a:bodyPr>
          <a:lstStyle/>
          <a:p>
            <a:r>
              <a:rPr lang="es-ES" b="1" dirty="0"/>
              <a:t>L</a:t>
            </a:r>
            <a:r>
              <a:rPr lang="es-ES" b="1" cap="none" dirty="0"/>
              <a:t>a</a:t>
            </a:r>
            <a:r>
              <a:rPr lang="es-ES" b="1" baseline="-25000" dirty="0"/>
              <a:t>1-x</a:t>
            </a:r>
            <a:r>
              <a:rPr lang="es-ES" b="1" dirty="0"/>
              <a:t>S</a:t>
            </a:r>
            <a:r>
              <a:rPr lang="es-ES" b="1" cap="none" dirty="0"/>
              <a:t>r</a:t>
            </a:r>
            <a:r>
              <a:rPr lang="es-ES" b="1" baseline="-25000" dirty="0"/>
              <a:t>x</a:t>
            </a:r>
            <a:r>
              <a:rPr lang="es-ES" b="1" dirty="0"/>
              <a:t>M</a:t>
            </a:r>
            <a:r>
              <a:rPr lang="es-ES" b="1" cap="none" dirty="0"/>
              <a:t>n</a:t>
            </a:r>
            <a:r>
              <a:rPr lang="es-ES" b="1" dirty="0"/>
              <a:t>O</a:t>
            </a:r>
            <a:r>
              <a:rPr lang="es-ES" b="1" baseline="-25000" dirty="0"/>
              <a:t>3</a:t>
            </a:r>
            <a:r>
              <a:rPr lang="es-ES" b="1" dirty="0"/>
              <a:t> (LSM)</a:t>
            </a:r>
            <a:br>
              <a:rPr lang="es-ES" b="1" dirty="0"/>
            </a:br>
            <a:endParaRPr lang="en-US" dirty="0"/>
          </a:p>
        </p:txBody>
      </p:sp>
      <p:sp>
        <p:nvSpPr>
          <p:cNvPr id="4" name="3 Rectángulo"/>
          <p:cNvSpPr/>
          <p:nvPr/>
        </p:nvSpPr>
        <p:spPr>
          <a:xfrm>
            <a:off x="390625" y="5507940"/>
            <a:ext cx="5760640" cy="369332"/>
          </a:xfrm>
          <a:prstGeom prst="rect">
            <a:avLst/>
          </a:prstGeom>
        </p:spPr>
        <p:txBody>
          <a:bodyPr wrap="square">
            <a:spAutoFit/>
          </a:bodyPr>
          <a:lstStyle/>
          <a:p>
            <a:r>
              <a:rPr lang="en-US" dirty="0"/>
              <a:t>CTE of </a:t>
            </a:r>
            <a:r>
              <a:rPr lang="en-US" dirty="0" smtClean="0"/>
              <a:t>YSZ : 10.5ˣ10</a:t>
            </a:r>
            <a:r>
              <a:rPr lang="en-US" baseline="30000" dirty="0" smtClean="0"/>
              <a:t>-6</a:t>
            </a:r>
            <a:r>
              <a:rPr lang="en-US" dirty="0" smtClean="0"/>
              <a:t> </a:t>
            </a:r>
            <a:r>
              <a:rPr lang="en-US" dirty="0"/>
              <a:t>K</a:t>
            </a:r>
            <a:r>
              <a:rPr lang="en-US" baseline="30000" dirty="0"/>
              <a:t>-1</a:t>
            </a:r>
          </a:p>
        </p:txBody>
      </p:sp>
      <p:sp>
        <p:nvSpPr>
          <p:cNvPr id="5" name="4 Rectángulo"/>
          <p:cNvSpPr/>
          <p:nvPr/>
        </p:nvSpPr>
        <p:spPr>
          <a:xfrm>
            <a:off x="414289" y="6156012"/>
            <a:ext cx="5760640" cy="369332"/>
          </a:xfrm>
          <a:prstGeom prst="rect">
            <a:avLst/>
          </a:prstGeom>
        </p:spPr>
        <p:txBody>
          <a:bodyPr wrap="square">
            <a:spAutoFit/>
          </a:bodyPr>
          <a:lstStyle/>
          <a:p>
            <a:r>
              <a:rPr lang="en-US" dirty="0"/>
              <a:t>CTE of </a:t>
            </a:r>
            <a:r>
              <a:rPr lang="en-US" dirty="0" smtClean="0"/>
              <a:t>LaMnO</a:t>
            </a:r>
            <a:r>
              <a:rPr lang="en-US" baseline="-25000" dirty="0" smtClean="0"/>
              <a:t>3</a:t>
            </a:r>
            <a:r>
              <a:rPr lang="en-US" dirty="0" smtClean="0"/>
              <a:t>: 11.2±0.3ˣ10</a:t>
            </a:r>
            <a:r>
              <a:rPr lang="en-US" baseline="30000" dirty="0" smtClean="0"/>
              <a:t>-6</a:t>
            </a:r>
            <a:r>
              <a:rPr lang="en-US" dirty="0" smtClean="0"/>
              <a:t> </a:t>
            </a:r>
            <a:r>
              <a:rPr lang="en-US" dirty="0"/>
              <a:t>K</a:t>
            </a:r>
            <a:r>
              <a:rPr lang="en-US" baseline="30000" dirty="0"/>
              <a:t>-1</a:t>
            </a:r>
          </a:p>
        </p:txBody>
      </p:sp>
      <p:sp>
        <p:nvSpPr>
          <p:cNvPr id="3" name="Rectángulo 2"/>
          <p:cNvSpPr/>
          <p:nvPr/>
        </p:nvSpPr>
        <p:spPr>
          <a:xfrm>
            <a:off x="251520" y="4869160"/>
            <a:ext cx="6135815" cy="461665"/>
          </a:xfrm>
          <a:prstGeom prst="rect">
            <a:avLst/>
          </a:prstGeom>
        </p:spPr>
        <p:txBody>
          <a:bodyPr wrap="none">
            <a:spAutoFit/>
          </a:bodyPr>
          <a:lstStyle/>
          <a:p>
            <a:r>
              <a:rPr lang="en-US" sz="2400" b="1" dirty="0"/>
              <a:t>Thermal Expansion Coefficient Matching</a:t>
            </a:r>
          </a:p>
        </p:txBody>
      </p:sp>
      <p:sp>
        <p:nvSpPr>
          <p:cNvPr id="12" name="Rectángulo 11"/>
          <p:cNvSpPr/>
          <p:nvPr/>
        </p:nvSpPr>
        <p:spPr>
          <a:xfrm>
            <a:off x="251520" y="1052736"/>
            <a:ext cx="3544560" cy="461665"/>
          </a:xfrm>
          <a:prstGeom prst="rect">
            <a:avLst/>
          </a:prstGeom>
        </p:spPr>
        <p:txBody>
          <a:bodyPr wrap="none">
            <a:spAutoFit/>
          </a:bodyPr>
          <a:lstStyle/>
          <a:p>
            <a:r>
              <a:rPr lang="en-US" sz="2400" b="1" dirty="0" smtClean="0"/>
              <a:t>Electrical  conductivity</a:t>
            </a:r>
            <a:endParaRPr lang="en-US" sz="2400" b="1" dirty="0"/>
          </a:p>
        </p:txBody>
      </p:sp>
      <p:sp>
        <p:nvSpPr>
          <p:cNvPr id="7" name="Rectángulo 6"/>
          <p:cNvSpPr/>
          <p:nvPr/>
        </p:nvSpPr>
        <p:spPr>
          <a:xfrm>
            <a:off x="251520" y="1628800"/>
            <a:ext cx="8136904" cy="1015663"/>
          </a:xfrm>
          <a:prstGeom prst="rect">
            <a:avLst/>
          </a:prstGeom>
        </p:spPr>
        <p:txBody>
          <a:bodyPr wrap="square">
            <a:spAutoFit/>
          </a:bodyPr>
          <a:lstStyle/>
          <a:p>
            <a:pPr algn="just"/>
            <a:r>
              <a:rPr lang="es-ES" sz="2000" dirty="0"/>
              <a:t>LaMnO</a:t>
            </a:r>
            <a:r>
              <a:rPr lang="es-ES" sz="2000" baseline="-25000" dirty="0"/>
              <a:t>3</a:t>
            </a:r>
            <a:r>
              <a:rPr lang="es-ES" sz="2000" dirty="0"/>
              <a:t> </a:t>
            </a:r>
            <a:r>
              <a:rPr lang="es-ES" sz="2000" dirty="0" err="1"/>
              <a:t>is</a:t>
            </a:r>
            <a:r>
              <a:rPr lang="es-ES" sz="2000" dirty="0"/>
              <a:t> </a:t>
            </a:r>
            <a:r>
              <a:rPr lang="es-ES" sz="2000" dirty="0" err="1"/>
              <a:t>an</a:t>
            </a:r>
            <a:r>
              <a:rPr lang="es-ES" sz="2000" dirty="0"/>
              <a:t> </a:t>
            </a:r>
            <a:r>
              <a:rPr lang="es-ES" sz="2000" dirty="0" err="1"/>
              <a:t>intrinsic</a:t>
            </a:r>
            <a:r>
              <a:rPr lang="es-ES" sz="2000" dirty="0"/>
              <a:t> </a:t>
            </a:r>
            <a:r>
              <a:rPr lang="es-ES" sz="2000" dirty="0" smtClean="0"/>
              <a:t>p-</a:t>
            </a:r>
            <a:r>
              <a:rPr lang="es-ES" sz="2000" dirty="0" err="1" smtClean="0"/>
              <a:t>type</a:t>
            </a:r>
            <a:r>
              <a:rPr lang="es-ES" sz="2000" dirty="0" smtClean="0"/>
              <a:t> conductor. </a:t>
            </a:r>
            <a:r>
              <a:rPr lang="es-ES" sz="2000" dirty="0" err="1"/>
              <a:t>Electronic</a:t>
            </a:r>
            <a:r>
              <a:rPr lang="es-ES" sz="2000" dirty="0"/>
              <a:t> </a:t>
            </a:r>
            <a:r>
              <a:rPr lang="es-ES" sz="2000" dirty="0" err="1"/>
              <a:t>conductivity</a:t>
            </a:r>
            <a:r>
              <a:rPr lang="es-ES" sz="2000" dirty="0"/>
              <a:t> </a:t>
            </a:r>
            <a:r>
              <a:rPr lang="es-ES" sz="2000" dirty="0" err="1"/>
              <a:t>is</a:t>
            </a:r>
            <a:r>
              <a:rPr lang="es-ES" sz="2000" dirty="0"/>
              <a:t> </a:t>
            </a:r>
            <a:r>
              <a:rPr lang="es-ES" sz="2000" dirty="0" err="1"/>
              <a:t>enhanced</a:t>
            </a:r>
            <a:r>
              <a:rPr lang="es-ES" sz="2000" dirty="0"/>
              <a:t> </a:t>
            </a:r>
            <a:r>
              <a:rPr lang="es-ES" sz="2000" dirty="0" err="1"/>
              <a:t>by</a:t>
            </a:r>
            <a:r>
              <a:rPr lang="es-ES" sz="2000" dirty="0"/>
              <a:t> </a:t>
            </a:r>
            <a:r>
              <a:rPr lang="es-ES" sz="2000" dirty="0" err="1"/>
              <a:t>substitution</a:t>
            </a:r>
            <a:r>
              <a:rPr lang="es-ES" sz="2000" dirty="0"/>
              <a:t> of </a:t>
            </a:r>
            <a:r>
              <a:rPr lang="es-ES" sz="2000" dirty="0" err="1"/>
              <a:t>the</a:t>
            </a:r>
            <a:r>
              <a:rPr lang="es-ES" sz="2000" dirty="0"/>
              <a:t> La</a:t>
            </a:r>
            <a:r>
              <a:rPr lang="es-ES" sz="2000" baseline="30000" dirty="0"/>
              <a:t>3+</a:t>
            </a:r>
            <a:r>
              <a:rPr lang="es-ES" sz="2000" dirty="0"/>
              <a:t> </a:t>
            </a:r>
            <a:r>
              <a:rPr lang="es-ES" sz="2000" dirty="0" err="1"/>
              <a:t>site</a:t>
            </a:r>
            <a:r>
              <a:rPr lang="es-ES" sz="2000" dirty="0"/>
              <a:t> </a:t>
            </a:r>
            <a:r>
              <a:rPr lang="es-ES" sz="2000" dirty="0" err="1"/>
              <a:t>with</a:t>
            </a:r>
            <a:r>
              <a:rPr lang="es-ES" sz="2000" dirty="0"/>
              <a:t> </a:t>
            </a:r>
            <a:r>
              <a:rPr lang="es-ES" sz="2000" dirty="0" err="1"/>
              <a:t>divalent</a:t>
            </a:r>
            <a:r>
              <a:rPr lang="es-ES" sz="2000" dirty="0"/>
              <a:t> </a:t>
            </a:r>
            <a:r>
              <a:rPr lang="es-ES" sz="2000" dirty="0" err="1"/>
              <a:t>ions</a:t>
            </a:r>
            <a:r>
              <a:rPr lang="es-ES" sz="2000" dirty="0"/>
              <a:t> </a:t>
            </a:r>
            <a:r>
              <a:rPr lang="es-ES" sz="2000" dirty="0" err="1"/>
              <a:t>such</a:t>
            </a:r>
            <a:r>
              <a:rPr lang="es-ES" sz="2000" dirty="0"/>
              <a:t> as </a:t>
            </a:r>
            <a:r>
              <a:rPr lang="es-ES" sz="2000" dirty="0" err="1"/>
              <a:t>strontium</a:t>
            </a:r>
            <a:r>
              <a:rPr lang="es-ES" sz="2000" dirty="0"/>
              <a:t> </a:t>
            </a:r>
            <a:r>
              <a:rPr lang="es-ES" sz="2000" dirty="0" err="1"/>
              <a:t>or</a:t>
            </a:r>
            <a:r>
              <a:rPr lang="es-ES" sz="2000" dirty="0"/>
              <a:t> </a:t>
            </a:r>
            <a:r>
              <a:rPr lang="es-ES" sz="2000" dirty="0" err="1"/>
              <a:t>calcium</a:t>
            </a:r>
            <a:r>
              <a:rPr lang="es-ES" sz="2000" dirty="0"/>
              <a:t>.</a:t>
            </a:r>
          </a:p>
        </p:txBody>
      </p:sp>
      <p:sp>
        <p:nvSpPr>
          <p:cNvPr id="9" name="Rectángulo 8"/>
          <p:cNvSpPr/>
          <p:nvPr/>
        </p:nvSpPr>
        <p:spPr>
          <a:xfrm>
            <a:off x="251520" y="2708920"/>
            <a:ext cx="8136904" cy="923330"/>
          </a:xfrm>
          <a:prstGeom prst="rect">
            <a:avLst/>
          </a:prstGeom>
        </p:spPr>
        <p:txBody>
          <a:bodyPr wrap="square">
            <a:spAutoFit/>
          </a:bodyPr>
          <a:lstStyle/>
          <a:p>
            <a:pPr algn="just"/>
            <a:r>
              <a:rPr lang="es-ES" dirty="0" err="1"/>
              <a:t>When</a:t>
            </a:r>
            <a:r>
              <a:rPr lang="es-ES" dirty="0"/>
              <a:t> a La</a:t>
            </a:r>
            <a:r>
              <a:rPr lang="es-ES" baseline="30000" dirty="0"/>
              <a:t>3</a:t>
            </a:r>
            <a:r>
              <a:rPr lang="es-ES" baseline="30000" dirty="0" smtClean="0"/>
              <a:t>+ </a:t>
            </a:r>
            <a:r>
              <a:rPr lang="es-ES" dirty="0" smtClean="0"/>
              <a:t>ion </a:t>
            </a:r>
            <a:r>
              <a:rPr lang="es-ES" dirty="0" err="1"/>
              <a:t>is</a:t>
            </a:r>
            <a:r>
              <a:rPr lang="es-ES" dirty="0"/>
              <a:t> </a:t>
            </a:r>
            <a:r>
              <a:rPr lang="es-ES" dirty="0" err="1"/>
              <a:t>replaced</a:t>
            </a:r>
            <a:r>
              <a:rPr lang="es-ES" dirty="0"/>
              <a:t> </a:t>
            </a:r>
            <a:r>
              <a:rPr lang="es-ES" dirty="0" err="1"/>
              <a:t>by</a:t>
            </a:r>
            <a:r>
              <a:rPr lang="es-ES" dirty="0"/>
              <a:t> a Sr</a:t>
            </a:r>
            <a:r>
              <a:rPr lang="es-ES" baseline="30000" dirty="0"/>
              <a:t>2+</a:t>
            </a:r>
            <a:r>
              <a:rPr lang="es-ES" dirty="0"/>
              <a:t> ion, </a:t>
            </a:r>
            <a:r>
              <a:rPr lang="es-ES" dirty="0" err="1"/>
              <a:t>an</a:t>
            </a:r>
            <a:r>
              <a:rPr lang="es-ES" dirty="0"/>
              <a:t> </a:t>
            </a:r>
            <a:r>
              <a:rPr lang="es-ES" dirty="0" err="1"/>
              <a:t>electric</a:t>
            </a:r>
            <a:r>
              <a:rPr lang="es-ES" dirty="0"/>
              <a:t> </a:t>
            </a:r>
            <a:r>
              <a:rPr lang="es-ES" dirty="0" err="1"/>
              <a:t>hole</a:t>
            </a:r>
            <a:r>
              <a:rPr lang="es-ES" dirty="0"/>
              <a:t> </a:t>
            </a:r>
            <a:r>
              <a:rPr lang="es-ES" dirty="0" err="1"/>
              <a:t>is</a:t>
            </a:r>
            <a:r>
              <a:rPr lang="es-ES" dirty="0"/>
              <a:t> </a:t>
            </a:r>
            <a:r>
              <a:rPr lang="es-ES" dirty="0" err="1"/>
              <a:t>formed</a:t>
            </a:r>
            <a:r>
              <a:rPr lang="es-ES" dirty="0"/>
              <a:t> </a:t>
            </a:r>
            <a:r>
              <a:rPr lang="es-ES" dirty="0" err="1"/>
              <a:t>on</a:t>
            </a:r>
            <a:r>
              <a:rPr lang="es-ES" dirty="0"/>
              <a:t> </a:t>
            </a:r>
            <a:r>
              <a:rPr lang="es-ES" dirty="0" err="1"/>
              <a:t>the</a:t>
            </a:r>
            <a:r>
              <a:rPr lang="es-ES" dirty="0"/>
              <a:t> Mn</a:t>
            </a:r>
            <a:r>
              <a:rPr lang="es-ES" baseline="30000" dirty="0"/>
              <a:t>3+</a:t>
            </a:r>
            <a:r>
              <a:rPr lang="es-ES" dirty="0"/>
              <a:t> </a:t>
            </a:r>
            <a:r>
              <a:rPr lang="es-ES" dirty="0" err="1"/>
              <a:t>site</a:t>
            </a:r>
            <a:r>
              <a:rPr lang="es-ES" dirty="0"/>
              <a:t> </a:t>
            </a:r>
            <a:r>
              <a:rPr lang="es-ES" dirty="0" err="1"/>
              <a:t>to</a:t>
            </a:r>
            <a:r>
              <a:rPr lang="es-ES" dirty="0"/>
              <a:t> </a:t>
            </a:r>
            <a:r>
              <a:rPr lang="es-ES" dirty="0" err="1" smtClean="0"/>
              <a:t>maintain</a:t>
            </a:r>
            <a:r>
              <a:rPr lang="es-ES" dirty="0" smtClean="0"/>
              <a:t> </a:t>
            </a:r>
            <a:r>
              <a:rPr lang="es-ES" dirty="0" err="1" smtClean="0"/>
              <a:t>electroneutrality</a:t>
            </a:r>
            <a:r>
              <a:rPr lang="es-ES" dirty="0" smtClean="0"/>
              <a:t> </a:t>
            </a:r>
            <a:r>
              <a:rPr lang="es-ES" dirty="0"/>
              <a:t>and </a:t>
            </a:r>
            <a:r>
              <a:rPr lang="es-ES" dirty="0" err="1"/>
              <a:t>this</a:t>
            </a:r>
            <a:r>
              <a:rPr lang="es-ES" dirty="0"/>
              <a:t> leads </a:t>
            </a:r>
            <a:r>
              <a:rPr lang="es-ES" dirty="0" err="1"/>
              <a:t>to</a:t>
            </a:r>
            <a:r>
              <a:rPr lang="es-ES" dirty="0"/>
              <a:t> </a:t>
            </a:r>
            <a:r>
              <a:rPr lang="es-ES" dirty="0" err="1"/>
              <a:t>an</a:t>
            </a:r>
            <a:r>
              <a:rPr lang="es-ES" dirty="0"/>
              <a:t> </a:t>
            </a:r>
            <a:r>
              <a:rPr lang="es-ES" dirty="0" err="1"/>
              <a:t>increase</a:t>
            </a:r>
            <a:r>
              <a:rPr lang="es-ES" dirty="0"/>
              <a:t> in </a:t>
            </a:r>
            <a:r>
              <a:rPr lang="es-ES" dirty="0" err="1"/>
              <a:t>electrical</a:t>
            </a:r>
            <a:r>
              <a:rPr lang="es-ES" dirty="0"/>
              <a:t> </a:t>
            </a:r>
            <a:r>
              <a:rPr lang="es-ES" dirty="0" err="1"/>
              <a:t>conductivity</a:t>
            </a:r>
            <a:r>
              <a:rPr lang="es-ES" dirty="0"/>
              <a:t>:</a:t>
            </a:r>
          </a:p>
        </p:txBody>
      </p:sp>
      <p:pic>
        <p:nvPicPr>
          <p:cNvPr id="16" name="Picture 2"/>
          <p:cNvPicPr/>
          <p:nvPr/>
        </p:nvPicPr>
        <p:blipFill>
          <a:blip r:embed="rId2" cstate="print"/>
          <a:srcRect/>
          <a:stretch>
            <a:fillRect/>
          </a:stretch>
        </p:blipFill>
        <p:spPr bwMode="auto">
          <a:xfrm>
            <a:off x="827584" y="3818593"/>
            <a:ext cx="7311985" cy="1050567"/>
          </a:xfrm>
          <a:prstGeom prst="rect">
            <a:avLst/>
          </a:prstGeom>
          <a:noFill/>
          <a:ln w="9525">
            <a:noFill/>
            <a:miter lim="800000"/>
            <a:headEnd/>
            <a:tailEnd/>
          </a:ln>
        </p:spPr>
      </p:pic>
    </p:spTree>
    <p:extLst>
      <p:ext uri="{BB962C8B-B14F-4D97-AF65-F5344CB8AC3E}">
        <p14:creationId xmlns:p14="http://schemas.microsoft.com/office/powerpoint/2010/main" val="3387291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52718"/>
            <a:ext cx="8712968" cy="1371600"/>
          </a:xfrm>
        </p:spPr>
        <p:txBody>
          <a:bodyPr>
            <a:normAutofit/>
          </a:bodyPr>
          <a:lstStyle/>
          <a:p>
            <a:r>
              <a:rPr lang="en-GB" dirty="0"/>
              <a:t>mixed ionic and electronic conductivity (MIEC)</a:t>
            </a:r>
            <a:r>
              <a:rPr lang="en-US" dirty="0"/>
              <a:t> </a:t>
            </a:r>
            <a:endParaRPr lang="es-E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495"/>
          <a:stretch/>
        </p:blipFill>
        <p:spPr bwMode="auto">
          <a:xfrm>
            <a:off x="3995936" y="2276872"/>
            <a:ext cx="4424388" cy="291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293" r="27664" b="60273"/>
          <a:stretch/>
        </p:blipFill>
        <p:spPr bwMode="auto">
          <a:xfrm>
            <a:off x="1115616" y="3140968"/>
            <a:ext cx="1771650" cy="194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52718"/>
            <a:ext cx="8712968" cy="1371600"/>
          </a:xfrm>
        </p:spPr>
        <p:txBody>
          <a:bodyPr>
            <a:normAutofit/>
          </a:bodyPr>
          <a:lstStyle/>
          <a:p>
            <a:r>
              <a:rPr lang="en-GB" dirty="0"/>
              <a:t>mixed ionic and electronic conductivity (MIEC)</a:t>
            </a:r>
            <a:r>
              <a:rPr lang="en-US" dirty="0"/>
              <a:t> </a:t>
            </a:r>
            <a:endParaRPr lang="es-ES" dirty="0"/>
          </a:p>
        </p:txBody>
      </p:sp>
      <p:pic>
        <p:nvPicPr>
          <p:cNvPr id="4" name="Picture 2"/>
          <p:cNvPicPr/>
          <p:nvPr/>
        </p:nvPicPr>
        <p:blipFill>
          <a:blip r:embed="rId2" cstate="print"/>
          <a:srcRect/>
          <a:stretch>
            <a:fillRect/>
          </a:stretch>
        </p:blipFill>
        <p:spPr bwMode="auto">
          <a:xfrm>
            <a:off x="1830608" y="4279316"/>
            <a:ext cx="5338767" cy="2578684"/>
          </a:xfrm>
          <a:prstGeom prst="rect">
            <a:avLst/>
          </a:prstGeom>
          <a:noFill/>
          <a:ln w="9525">
            <a:noFill/>
            <a:miter lim="800000"/>
            <a:headEnd/>
            <a:tailEnd/>
          </a:ln>
        </p:spPr>
      </p:pic>
      <p:sp>
        <p:nvSpPr>
          <p:cNvPr id="5" name="Rectángulo 4"/>
          <p:cNvSpPr/>
          <p:nvPr/>
        </p:nvSpPr>
        <p:spPr>
          <a:xfrm>
            <a:off x="179512" y="1628800"/>
            <a:ext cx="8640960" cy="1200329"/>
          </a:xfrm>
          <a:prstGeom prst="rect">
            <a:avLst/>
          </a:prstGeom>
        </p:spPr>
        <p:txBody>
          <a:bodyPr wrap="square">
            <a:spAutoFit/>
          </a:bodyPr>
          <a:lstStyle/>
          <a:p>
            <a:pPr marL="285750" indent="-285750" algn="just">
              <a:buFont typeface="Wingdings" charset="2"/>
              <a:buChar char="ü"/>
            </a:pPr>
            <a:r>
              <a:rPr lang="en-US" dirty="0"/>
              <a:t>T</a:t>
            </a:r>
            <a:r>
              <a:rPr lang="en-GB" dirty="0"/>
              <a:t>he perovskite-based compounds having the general formula La</a:t>
            </a:r>
            <a:r>
              <a:rPr lang="en-GB" baseline="-25000" dirty="0"/>
              <a:t>1−</a:t>
            </a:r>
            <a:r>
              <a:rPr lang="en-GB" baseline="-25000" dirty="0" smtClean="0"/>
              <a:t>x</a:t>
            </a:r>
            <a:r>
              <a:rPr lang="en-GB" dirty="0" smtClean="0"/>
              <a:t>Sr</a:t>
            </a:r>
            <a:r>
              <a:rPr lang="en-GB" baseline="-25000" dirty="0" smtClean="0"/>
              <a:t>x</a:t>
            </a:r>
            <a:r>
              <a:rPr lang="en-GB" dirty="0" smtClean="0"/>
              <a:t>Fe</a:t>
            </a:r>
            <a:r>
              <a:rPr lang="en-GB" baseline="-25000" dirty="0" smtClean="0"/>
              <a:t>1</a:t>
            </a:r>
            <a:r>
              <a:rPr lang="en-GB" baseline="-25000" dirty="0"/>
              <a:t>−y</a:t>
            </a:r>
            <a:r>
              <a:rPr lang="en-GB" dirty="0"/>
              <a:t>Co</a:t>
            </a:r>
            <a:r>
              <a:rPr lang="en-GB" baseline="-25000" dirty="0"/>
              <a:t>y</a:t>
            </a:r>
            <a:r>
              <a:rPr lang="en-GB" dirty="0"/>
              <a:t>O</a:t>
            </a:r>
            <a:r>
              <a:rPr lang="en-GB" baseline="-25000" dirty="0"/>
              <a:t>3</a:t>
            </a:r>
            <a:r>
              <a:rPr lang="en-GB" dirty="0"/>
              <a:t>, where 0 </a:t>
            </a:r>
            <a:r>
              <a:rPr lang="en-GB" dirty="0" smtClean="0"/>
              <a:t>&lt;x</a:t>
            </a:r>
            <a:r>
              <a:rPr lang="en-GB" dirty="0"/>
              <a:t>≤0.5 and 0 </a:t>
            </a:r>
            <a:r>
              <a:rPr lang="en-GB" dirty="0" smtClean="0"/>
              <a:t>&lt;y</a:t>
            </a:r>
            <a:r>
              <a:rPr lang="en-GB" dirty="0"/>
              <a:t>≤0.8 </a:t>
            </a:r>
            <a:r>
              <a:rPr lang="en-GB" dirty="0" smtClean="0"/>
              <a:t>has </a:t>
            </a:r>
            <a:r>
              <a:rPr lang="en-GB" dirty="0"/>
              <a:t>found significant attention because of their superior MIEC behaviour as well as enhanced oxygen reduction reaction (ORR) kinetics.</a:t>
            </a:r>
            <a:r>
              <a:rPr lang="en-US" dirty="0"/>
              <a:t> </a:t>
            </a:r>
            <a:endParaRPr lang="es-ES" dirty="0"/>
          </a:p>
        </p:txBody>
      </p:sp>
      <p:sp>
        <p:nvSpPr>
          <p:cNvPr id="6" name="Rectángulo 5"/>
          <p:cNvSpPr/>
          <p:nvPr/>
        </p:nvSpPr>
        <p:spPr>
          <a:xfrm>
            <a:off x="323528" y="2996952"/>
            <a:ext cx="4108817" cy="369332"/>
          </a:xfrm>
          <a:prstGeom prst="rect">
            <a:avLst/>
          </a:prstGeom>
        </p:spPr>
        <p:txBody>
          <a:bodyPr wrap="none">
            <a:spAutoFit/>
          </a:bodyPr>
          <a:lstStyle/>
          <a:p>
            <a:pPr marL="285750" indent="-285750">
              <a:buFont typeface="Wingdings" charset="2"/>
              <a:buChar char="Ø"/>
            </a:pPr>
            <a:r>
              <a:rPr lang="en-GB" dirty="0"/>
              <a:t>TEC of LaCoO</a:t>
            </a:r>
            <a:r>
              <a:rPr lang="en-GB" baseline="-25000" dirty="0"/>
              <a:t>3</a:t>
            </a:r>
            <a:r>
              <a:rPr lang="en-GB" dirty="0"/>
              <a:t> is about 20×10</a:t>
            </a:r>
            <a:r>
              <a:rPr lang="en-GB" baseline="30000" dirty="0"/>
              <a:t>-6</a:t>
            </a:r>
            <a:r>
              <a:rPr lang="en-GB" dirty="0"/>
              <a:t> K</a:t>
            </a:r>
            <a:r>
              <a:rPr lang="en-GB" baseline="30000" dirty="0"/>
              <a:t>-1</a:t>
            </a:r>
            <a:r>
              <a:rPr lang="en-US" dirty="0"/>
              <a:t> </a:t>
            </a:r>
            <a:endParaRPr lang="es-ES" dirty="0"/>
          </a:p>
        </p:txBody>
      </p:sp>
      <p:sp>
        <p:nvSpPr>
          <p:cNvPr id="7" name="Rectángulo 6"/>
          <p:cNvSpPr/>
          <p:nvPr/>
        </p:nvSpPr>
        <p:spPr>
          <a:xfrm>
            <a:off x="323528" y="3717032"/>
            <a:ext cx="8496944" cy="646331"/>
          </a:xfrm>
          <a:prstGeom prst="rect">
            <a:avLst/>
          </a:prstGeom>
        </p:spPr>
        <p:txBody>
          <a:bodyPr wrap="square">
            <a:spAutoFit/>
          </a:bodyPr>
          <a:lstStyle/>
          <a:p>
            <a:pPr marL="285750" indent="-285750">
              <a:buFont typeface="Wingdings" charset="2"/>
              <a:buChar char="ü"/>
            </a:pPr>
            <a:r>
              <a:rPr lang="en-GB" dirty="0"/>
              <a:t>An alternative to the Co-rich </a:t>
            </a:r>
            <a:r>
              <a:rPr lang="en-GB" dirty="0" err="1"/>
              <a:t>perovskites</a:t>
            </a:r>
            <a:r>
              <a:rPr lang="en-GB" dirty="0"/>
              <a:t> is the </a:t>
            </a:r>
            <a:r>
              <a:rPr lang="en-GB" dirty="0" err="1"/>
              <a:t>Sr</a:t>
            </a:r>
            <a:r>
              <a:rPr lang="en-GB" dirty="0"/>
              <a:t>-doped LaFeO</a:t>
            </a:r>
            <a:r>
              <a:rPr lang="en-GB" baseline="-25000" dirty="0"/>
              <a:t>3</a:t>
            </a:r>
            <a:r>
              <a:rPr lang="en-GB" dirty="0"/>
              <a:t> which has a lower thermal expansion </a:t>
            </a:r>
            <a:r>
              <a:rPr lang="en-GB" dirty="0" smtClean="0"/>
              <a:t>coefficient</a:t>
            </a:r>
            <a:r>
              <a:rPr lang="en-US" dirty="0" smtClean="0"/>
              <a:t>.</a:t>
            </a:r>
            <a:endParaRPr lang="es-ES" dirty="0"/>
          </a:p>
        </p:txBody>
      </p:sp>
    </p:spTree>
    <p:extLst>
      <p:ext uri="{BB962C8B-B14F-4D97-AF65-F5344CB8AC3E}">
        <p14:creationId xmlns:p14="http://schemas.microsoft.com/office/powerpoint/2010/main" val="1733143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8321" y="305644"/>
            <a:ext cx="8229600" cy="514350"/>
          </a:xfrm>
          <a:prstGeom prst="rect">
            <a:avLst/>
          </a:prstGeom>
        </p:spPr>
        <p:txBody>
          <a:bodyPr vert="horz" lIns="91440" tIns="45720" rIns="91440" bIns="45720" rtlCol="0" anchor="b">
            <a:normAutofit fontScale="62500" lnSpcReduction="2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GB" sz="3400" b="1" dirty="0" smtClean="0"/>
              <a:t>Lanthanum Cobaltite and Ferrite </a:t>
            </a:r>
            <a:r>
              <a:rPr lang="en-GB" sz="3400" b="1" dirty="0" err="1" smtClean="0"/>
              <a:t>Perovskites</a:t>
            </a:r>
            <a:endParaRPr lang="en-US" sz="3400" b="1" dirty="0" smtClean="0"/>
          </a:p>
        </p:txBody>
      </p:sp>
      <p:sp>
        <p:nvSpPr>
          <p:cNvPr id="4" name="Rectangle 8"/>
          <p:cNvSpPr>
            <a:spLocks noChangeArrowheads="1"/>
          </p:cNvSpPr>
          <p:nvPr/>
        </p:nvSpPr>
        <p:spPr bwMode="auto">
          <a:xfrm>
            <a:off x="4992688" y="916261"/>
            <a:ext cx="18653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000">
                <a:solidFill>
                  <a:schemeClr val="tx1"/>
                </a:solidFill>
                <a:latin typeface="Arial" charset="0"/>
                <a:cs typeface="Arial" charset="0"/>
              </a:rPr>
              <a:t>0</a:t>
            </a:r>
            <a:r>
              <a:rPr lang="en-US" sz="3000">
                <a:solidFill>
                  <a:schemeClr val="tx1"/>
                </a:solidFill>
                <a:latin typeface="Arial" charset="0"/>
                <a:cs typeface="Arial" charset="0"/>
              </a:rPr>
              <a:t>&lt;</a:t>
            </a:r>
            <a:r>
              <a:rPr lang="en-GB" sz="3000">
                <a:solidFill>
                  <a:schemeClr val="tx1"/>
                </a:solidFill>
                <a:latin typeface="Arial" charset="0"/>
              </a:rPr>
              <a:t>x</a:t>
            </a:r>
            <a:r>
              <a:rPr lang="en-GB" sz="3000">
                <a:solidFill>
                  <a:schemeClr val="tx1"/>
                </a:solidFill>
                <a:latin typeface="Arial" charset="0"/>
                <a:cs typeface="Arial" charset="0"/>
              </a:rPr>
              <a:t>≤</a:t>
            </a:r>
            <a:r>
              <a:rPr lang="en-GB" sz="3000">
                <a:solidFill>
                  <a:schemeClr val="tx1"/>
                </a:solidFill>
                <a:latin typeface="Arial" charset="0"/>
              </a:rPr>
              <a:t>0.5  </a:t>
            </a:r>
            <a:r>
              <a:rPr lang="en-GB" sz="3000" b="1">
                <a:solidFill>
                  <a:schemeClr val="tx1"/>
                </a:solidFill>
                <a:latin typeface="Arial" charset="0"/>
              </a:rPr>
              <a:t> </a:t>
            </a:r>
          </a:p>
        </p:txBody>
      </p:sp>
      <p:sp>
        <p:nvSpPr>
          <p:cNvPr id="5" name="Rectangle 9"/>
          <p:cNvSpPr>
            <a:spLocks noChangeArrowheads="1"/>
          </p:cNvSpPr>
          <p:nvPr/>
        </p:nvSpPr>
        <p:spPr bwMode="auto">
          <a:xfrm>
            <a:off x="152400" y="841648"/>
            <a:ext cx="4800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000">
                <a:solidFill>
                  <a:schemeClr val="tx1"/>
                </a:solidFill>
                <a:latin typeface="Arial" charset="0"/>
              </a:rPr>
              <a:t>La</a:t>
            </a:r>
            <a:r>
              <a:rPr lang="en-GB" sz="3000" baseline="-25000">
                <a:solidFill>
                  <a:schemeClr val="tx1"/>
                </a:solidFill>
                <a:latin typeface="Arial" charset="0"/>
              </a:rPr>
              <a:t>1−x</a:t>
            </a:r>
            <a:r>
              <a:rPr lang="en-GB" sz="3000">
                <a:solidFill>
                  <a:schemeClr val="tx1"/>
                </a:solidFill>
                <a:latin typeface="Arial" charset="0"/>
              </a:rPr>
              <a:t>Sr</a:t>
            </a:r>
            <a:r>
              <a:rPr lang="en-GB" sz="3000" baseline="-25000">
                <a:solidFill>
                  <a:schemeClr val="tx1"/>
                </a:solidFill>
                <a:latin typeface="Arial" charset="0"/>
              </a:rPr>
              <a:t>x</a:t>
            </a:r>
            <a:r>
              <a:rPr lang="en-GB" sz="3000">
                <a:solidFill>
                  <a:schemeClr val="tx1"/>
                </a:solidFill>
                <a:latin typeface="Arial" charset="0"/>
              </a:rPr>
              <a:t>Fe</a:t>
            </a:r>
            <a:r>
              <a:rPr lang="en-GB" sz="3000" baseline="-25000">
                <a:solidFill>
                  <a:schemeClr val="tx1"/>
                </a:solidFill>
                <a:latin typeface="Arial" charset="0"/>
              </a:rPr>
              <a:t>1−y</a:t>
            </a:r>
            <a:r>
              <a:rPr lang="en-GB" sz="3000">
                <a:solidFill>
                  <a:schemeClr val="tx1"/>
                </a:solidFill>
                <a:latin typeface="Arial" charset="0"/>
              </a:rPr>
              <a:t>Co</a:t>
            </a:r>
            <a:r>
              <a:rPr lang="en-GB" sz="3000" baseline="-25000">
                <a:solidFill>
                  <a:schemeClr val="tx1"/>
                </a:solidFill>
                <a:latin typeface="Arial" charset="0"/>
              </a:rPr>
              <a:t>y</a:t>
            </a:r>
            <a:r>
              <a:rPr lang="en-GB" sz="3000">
                <a:solidFill>
                  <a:schemeClr val="tx1"/>
                </a:solidFill>
                <a:latin typeface="Arial" charset="0"/>
              </a:rPr>
              <a:t>O</a:t>
            </a:r>
            <a:r>
              <a:rPr lang="en-GB" sz="3000" baseline="-25000">
                <a:solidFill>
                  <a:schemeClr val="tx1"/>
                </a:solidFill>
                <a:latin typeface="Arial" charset="0"/>
              </a:rPr>
              <a:t>3 </a:t>
            </a:r>
            <a:r>
              <a:rPr lang="en-GB" sz="3000">
                <a:solidFill>
                  <a:schemeClr val="tx1"/>
                </a:solidFill>
                <a:latin typeface="Arial" charset="0"/>
              </a:rPr>
              <a:t>(LSCF)</a:t>
            </a:r>
            <a:endParaRPr lang="es-ES" sz="3000">
              <a:solidFill>
                <a:schemeClr val="tx1"/>
              </a:solidFill>
              <a:latin typeface="Arial" charset="0"/>
            </a:endParaRPr>
          </a:p>
        </p:txBody>
      </p:sp>
      <p:sp>
        <p:nvSpPr>
          <p:cNvPr id="6" name="Rectangle 10"/>
          <p:cNvSpPr>
            <a:spLocks noChangeArrowheads="1"/>
          </p:cNvSpPr>
          <p:nvPr/>
        </p:nvSpPr>
        <p:spPr bwMode="auto">
          <a:xfrm>
            <a:off x="6950075" y="900386"/>
            <a:ext cx="17367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000">
                <a:solidFill>
                  <a:schemeClr val="tx1"/>
                </a:solidFill>
                <a:latin typeface="Arial" charset="0"/>
                <a:cs typeface="Arial" charset="0"/>
              </a:rPr>
              <a:t>0</a:t>
            </a:r>
            <a:r>
              <a:rPr lang="en-US" sz="3000">
                <a:solidFill>
                  <a:schemeClr val="tx1"/>
                </a:solidFill>
                <a:latin typeface="Arial" charset="0"/>
                <a:cs typeface="Arial" charset="0"/>
              </a:rPr>
              <a:t>&lt;</a:t>
            </a:r>
            <a:r>
              <a:rPr lang="en-GB" sz="3000">
                <a:solidFill>
                  <a:schemeClr val="tx1"/>
                </a:solidFill>
                <a:latin typeface="Arial" charset="0"/>
                <a:cs typeface="Arial" charset="0"/>
              </a:rPr>
              <a:t>y≤0.8</a:t>
            </a:r>
            <a:r>
              <a:rPr lang="en-GB">
                <a:solidFill>
                  <a:schemeClr val="tx1"/>
                </a:solidFill>
                <a:latin typeface="Arial" charset="0"/>
              </a:rPr>
              <a:t>  </a:t>
            </a:r>
            <a:r>
              <a:rPr lang="en-GB" b="1">
                <a:solidFill>
                  <a:schemeClr val="tx1"/>
                </a:solidFill>
                <a:latin typeface="Arial" charset="0"/>
              </a:rPr>
              <a:t> </a:t>
            </a:r>
          </a:p>
        </p:txBody>
      </p:sp>
      <p:sp>
        <p:nvSpPr>
          <p:cNvPr id="7" name="Rectangle 13"/>
          <p:cNvSpPr>
            <a:spLocks/>
          </p:cNvSpPr>
          <p:nvPr/>
        </p:nvSpPr>
        <p:spPr bwMode="auto">
          <a:xfrm>
            <a:off x="457200" y="1908448"/>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Char char=""/>
            </a:pPr>
            <a:r>
              <a:rPr lang="en-GB" sz="2000">
                <a:solidFill>
                  <a:schemeClr val="tx1"/>
                </a:solidFill>
                <a:latin typeface="Constantia" pitchFamily="18" charset="0"/>
              </a:rPr>
              <a:t>Superior mixed ionic and electronic conductivity</a:t>
            </a:r>
            <a:r>
              <a:rPr lang="es-ES" sz="2000">
                <a:solidFill>
                  <a:schemeClr val="tx1"/>
                </a:solidFill>
                <a:latin typeface="Constantia" pitchFamily="18" charset="0"/>
              </a:rPr>
              <a:t> (</a:t>
            </a:r>
            <a:r>
              <a:rPr lang="en-GB" sz="2000">
                <a:solidFill>
                  <a:schemeClr val="tx1"/>
                </a:solidFill>
                <a:latin typeface="Constantia" pitchFamily="18" charset="0"/>
              </a:rPr>
              <a:t>MIEC) behaviour. </a:t>
            </a:r>
          </a:p>
          <a:p>
            <a:pPr marL="273050" indent="-273050">
              <a:spcBef>
                <a:spcPct val="20000"/>
              </a:spcBef>
              <a:buClr>
                <a:srgbClr val="0BD0D9"/>
              </a:buClr>
              <a:buSzPct val="95000"/>
              <a:buFont typeface="Wingdings 2" pitchFamily="18" charset="2"/>
              <a:buChar char=""/>
            </a:pPr>
            <a:r>
              <a:rPr lang="en-GB" sz="2000">
                <a:solidFill>
                  <a:schemeClr val="tx1"/>
                </a:solidFill>
                <a:latin typeface="Constantia" pitchFamily="18" charset="0"/>
              </a:rPr>
              <a:t>Enhanced oxygen reduction reaction (ORR) kinetics</a:t>
            </a:r>
            <a:r>
              <a:rPr lang="es-ES" sz="2600">
                <a:solidFill>
                  <a:schemeClr val="tx1"/>
                </a:solidFill>
                <a:latin typeface="Constantia" pitchFamily="18" charset="0"/>
              </a:rPr>
              <a:t>.</a:t>
            </a:r>
            <a:endParaRPr lang="en-GB" sz="2600">
              <a:solidFill>
                <a:schemeClr val="tx1"/>
              </a:solidFill>
              <a:latin typeface="Constantia" pitchFamily="18" charset="0"/>
            </a:endParaRPr>
          </a:p>
        </p:txBody>
      </p:sp>
      <p:sp>
        <p:nvSpPr>
          <p:cNvPr id="8" name="Rectangle 15"/>
          <p:cNvSpPr>
            <a:spLocks noChangeArrowheads="1"/>
          </p:cNvSpPr>
          <p:nvPr/>
        </p:nvSpPr>
        <p:spPr bwMode="auto">
          <a:xfrm>
            <a:off x="609600" y="2924944"/>
            <a:ext cx="2593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a:solidFill>
                  <a:schemeClr val="tx1"/>
                </a:solidFill>
                <a:latin typeface="Arial" charset="0"/>
              </a:rPr>
              <a:t>La</a:t>
            </a:r>
            <a:r>
              <a:rPr lang="en-GB" baseline="-25000">
                <a:solidFill>
                  <a:schemeClr val="tx1"/>
                </a:solidFill>
                <a:latin typeface="Arial" charset="0"/>
              </a:rPr>
              <a:t>0.6</a:t>
            </a:r>
            <a:r>
              <a:rPr lang="en-GB">
                <a:solidFill>
                  <a:schemeClr val="tx1"/>
                </a:solidFill>
                <a:latin typeface="Arial" charset="0"/>
              </a:rPr>
              <a:t>Sr</a:t>
            </a:r>
            <a:r>
              <a:rPr lang="en-GB" baseline="-25000">
                <a:solidFill>
                  <a:schemeClr val="tx1"/>
                </a:solidFill>
                <a:latin typeface="Arial" charset="0"/>
              </a:rPr>
              <a:t>0.4</a:t>
            </a:r>
            <a:r>
              <a:rPr lang="en-GB">
                <a:solidFill>
                  <a:schemeClr val="tx1"/>
                </a:solidFill>
                <a:latin typeface="Arial" charset="0"/>
              </a:rPr>
              <a:t>Co</a:t>
            </a:r>
            <a:r>
              <a:rPr lang="en-GB" baseline="-25000">
                <a:solidFill>
                  <a:schemeClr val="tx1"/>
                </a:solidFill>
                <a:latin typeface="Arial" charset="0"/>
              </a:rPr>
              <a:t>0.2</a:t>
            </a:r>
            <a:r>
              <a:rPr lang="en-GB">
                <a:solidFill>
                  <a:schemeClr val="tx1"/>
                </a:solidFill>
                <a:latin typeface="Arial" charset="0"/>
              </a:rPr>
              <a:t>Fe</a:t>
            </a:r>
            <a:r>
              <a:rPr lang="en-GB" baseline="-25000">
                <a:solidFill>
                  <a:schemeClr val="tx1"/>
                </a:solidFill>
                <a:latin typeface="Arial" charset="0"/>
              </a:rPr>
              <a:t>0.8</a:t>
            </a:r>
            <a:r>
              <a:rPr lang="en-GB">
                <a:solidFill>
                  <a:schemeClr val="tx1"/>
                </a:solidFill>
                <a:latin typeface="Arial" charset="0"/>
              </a:rPr>
              <a:t>O</a:t>
            </a:r>
            <a:r>
              <a:rPr lang="en-GB" baseline="-25000">
                <a:solidFill>
                  <a:schemeClr val="tx1"/>
                </a:solidFill>
                <a:latin typeface="Arial" charset="0"/>
              </a:rPr>
              <a:t>3-d</a:t>
            </a:r>
            <a:r>
              <a:rPr lang="en-GB">
                <a:solidFill>
                  <a:schemeClr val="tx1"/>
                </a:solidFill>
                <a:latin typeface="Arial" charset="0"/>
              </a:rPr>
              <a:t> </a:t>
            </a:r>
            <a:r>
              <a:rPr lang="es-ES" b="1">
                <a:solidFill>
                  <a:schemeClr val="tx1"/>
                </a:solidFill>
                <a:latin typeface="Arial" charset="0"/>
              </a:rPr>
              <a:t> </a:t>
            </a:r>
          </a:p>
        </p:txBody>
      </p:sp>
      <p:sp>
        <p:nvSpPr>
          <p:cNvPr id="9" name="Rectangle 16"/>
          <p:cNvSpPr>
            <a:spLocks noChangeArrowheads="1"/>
          </p:cNvSpPr>
          <p:nvPr/>
        </p:nvSpPr>
        <p:spPr bwMode="auto">
          <a:xfrm>
            <a:off x="4586288" y="2996952"/>
            <a:ext cx="4583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a:solidFill>
                  <a:schemeClr val="tx1"/>
                </a:solidFill>
                <a:latin typeface="Arial" charset="0"/>
              </a:rPr>
              <a:t>IT and LT-SOFC (500-800 ºC) applications</a:t>
            </a:r>
            <a:r>
              <a:rPr lang="en-GB" b="1">
                <a:solidFill>
                  <a:schemeClr val="tx1"/>
                </a:solidFill>
                <a:latin typeface="Arial" charset="0"/>
              </a:rPr>
              <a:t> </a:t>
            </a:r>
          </a:p>
        </p:txBody>
      </p:sp>
      <p:sp>
        <p:nvSpPr>
          <p:cNvPr id="10" name="Line 17"/>
          <p:cNvSpPr>
            <a:spLocks noChangeShapeType="1"/>
          </p:cNvSpPr>
          <p:nvPr/>
        </p:nvSpPr>
        <p:spPr bwMode="auto">
          <a:xfrm>
            <a:off x="3302521" y="3181896"/>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L"/>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2" r="9440" b="48735"/>
          <a:stretch/>
        </p:blipFill>
        <p:spPr bwMode="auto">
          <a:xfrm>
            <a:off x="1906587" y="3789040"/>
            <a:ext cx="5559425" cy="296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2932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2718"/>
            <a:ext cx="8291264" cy="756002"/>
          </a:xfrm>
        </p:spPr>
        <p:txBody>
          <a:bodyPr>
            <a:normAutofit fontScale="90000"/>
          </a:bodyPr>
          <a:lstStyle/>
          <a:p>
            <a:r>
              <a:rPr lang="es-ES" dirty="0" err="1" smtClean="0"/>
              <a:t>Electrical</a:t>
            </a:r>
            <a:r>
              <a:rPr lang="es-ES" dirty="0" smtClean="0"/>
              <a:t> </a:t>
            </a:r>
            <a:r>
              <a:rPr lang="es-ES" dirty="0" err="1" smtClean="0"/>
              <a:t>Conductivity</a:t>
            </a:r>
            <a:r>
              <a:rPr lang="es-ES" dirty="0" smtClean="0"/>
              <a:t> &amp; TEC</a:t>
            </a:r>
            <a:endParaRPr lang="es-ES" dirty="0"/>
          </a:p>
        </p:txBody>
      </p:sp>
      <p:pic>
        <p:nvPicPr>
          <p:cNvPr id="3" name="Imagen 2"/>
          <p:cNvPicPr>
            <a:picLocks noChangeAspect="1"/>
          </p:cNvPicPr>
          <p:nvPr/>
        </p:nvPicPr>
        <p:blipFill>
          <a:blip r:embed="rId2"/>
          <a:stretch>
            <a:fillRect/>
          </a:stretch>
        </p:blipFill>
        <p:spPr>
          <a:xfrm>
            <a:off x="165483" y="1988840"/>
            <a:ext cx="5270613" cy="3456902"/>
          </a:xfrm>
          <a:prstGeom prst="rect">
            <a:avLst/>
          </a:prstGeom>
        </p:spPr>
      </p:pic>
      <p:grpSp>
        <p:nvGrpSpPr>
          <p:cNvPr id="4" name="3 Grupo"/>
          <p:cNvGrpSpPr/>
          <p:nvPr/>
        </p:nvGrpSpPr>
        <p:grpSpPr>
          <a:xfrm>
            <a:off x="4644008" y="1057192"/>
            <a:ext cx="4285533" cy="5682199"/>
            <a:chOff x="4644008" y="1057192"/>
            <a:chExt cx="4285533" cy="568219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7192"/>
              <a:ext cx="3493445" cy="541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6464236"/>
              <a:ext cx="4285533" cy="2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37986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260648"/>
            <a:ext cx="8640960" cy="1371600"/>
          </a:xfrm>
        </p:spPr>
        <p:txBody>
          <a:bodyPr>
            <a:normAutofit fontScale="90000"/>
          </a:bodyPr>
          <a:lstStyle/>
          <a:p>
            <a:r>
              <a:rPr lang="es-ES" dirty="0" err="1"/>
              <a:t>Reaction</a:t>
            </a:r>
            <a:r>
              <a:rPr lang="es-ES" dirty="0"/>
              <a:t> </a:t>
            </a:r>
            <a:r>
              <a:rPr lang="es-ES" dirty="0" err="1"/>
              <a:t>with</a:t>
            </a:r>
            <a:r>
              <a:rPr lang="es-ES" dirty="0"/>
              <a:t> </a:t>
            </a:r>
            <a:r>
              <a:rPr lang="es-ES" dirty="0" err="1"/>
              <a:t>other</a:t>
            </a:r>
            <a:r>
              <a:rPr lang="es-ES" dirty="0"/>
              <a:t> </a:t>
            </a:r>
            <a:r>
              <a:rPr lang="es-ES" dirty="0" err="1"/>
              <a:t>cell</a:t>
            </a:r>
            <a:r>
              <a:rPr lang="es-ES" dirty="0"/>
              <a:t> </a:t>
            </a:r>
            <a:r>
              <a:rPr lang="es-ES" dirty="0" err="1"/>
              <a:t>components</a:t>
            </a:r>
            <a:r>
              <a:rPr lang="es-ES" dirty="0"/>
              <a:t> </a:t>
            </a:r>
            <a:br>
              <a:rPr lang="es-ES" dirty="0"/>
            </a:br>
            <a:endParaRPr lang="es-ES" dirty="0"/>
          </a:p>
        </p:txBody>
      </p:sp>
      <p:sp>
        <p:nvSpPr>
          <p:cNvPr id="3" name="Rectángulo 2"/>
          <p:cNvSpPr/>
          <p:nvPr/>
        </p:nvSpPr>
        <p:spPr>
          <a:xfrm>
            <a:off x="251520" y="1196752"/>
            <a:ext cx="8352928" cy="646331"/>
          </a:xfrm>
          <a:prstGeom prst="rect">
            <a:avLst/>
          </a:prstGeom>
        </p:spPr>
        <p:txBody>
          <a:bodyPr wrap="square">
            <a:spAutoFit/>
          </a:bodyPr>
          <a:lstStyle/>
          <a:p>
            <a:pPr marL="285750" indent="-285750">
              <a:buFont typeface="Wingdings" charset="2"/>
              <a:buChar char="Ø"/>
            </a:pPr>
            <a:r>
              <a:rPr lang="es-ES" dirty="0"/>
              <a:t>At </a:t>
            </a:r>
            <a:r>
              <a:rPr lang="es-ES" dirty="0" err="1"/>
              <a:t>high</a:t>
            </a:r>
            <a:r>
              <a:rPr lang="es-ES" dirty="0"/>
              <a:t> </a:t>
            </a:r>
            <a:r>
              <a:rPr lang="es-ES" dirty="0" err="1"/>
              <a:t>temperatures</a:t>
            </a:r>
            <a:r>
              <a:rPr lang="es-ES" dirty="0"/>
              <a:t>, </a:t>
            </a:r>
            <a:r>
              <a:rPr lang="es-ES" dirty="0" err="1"/>
              <a:t>perovskites</a:t>
            </a:r>
            <a:r>
              <a:rPr lang="es-ES" dirty="0"/>
              <a:t> are </a:t>
            </a:r>
            <a:r>
              <a:rPr lang="es-ES" dirty="0" err="1"/>
              <a:t>highly</a:t>
            </a:r>
            <a:r>
              <a:rPr lang="es-ES" dirty="0"/>
              <a:t> active and can </a:t>
            </a:r>
            <a:r>
              <a:rPr lang="es-ES" dirty="0" err="1"/>
              <a:t>easily</a:t>
            </a:r>
            <a:r>
              <a:rPr lang="es-ES" dirty="0"/>
              <a:t> </a:t>
            </a:r>
            <a:r>
              <a:rPr lang="es-ES" dirty="0" err="1"/>
              <a:t>react</a:t>
            </a:r>
            <a:r>
              <a:rPr lang="es-ES" dirty="0"/>
              <a:t> </a:t>
            </a:r>
            <a:r>
              <a:rPr lang="es-ES" dirty="0" err="1"/>
              <a:t>with</a:t>
            </a:r>
            <a:r>
              <a:rPr lang="es-ES" dirty="0"/>
              <a:t> </a:t>
            </a:r>
            <a:r>
              <a:rPr lang="es-ES" dirty="0" err="1"/>
              <a:t>other</a:t>
            </a:r>
            <a:r>
              <a:rPr lang="es-ES" dirty="0"/>
              <a:t> </a:t>
            </a:r>
            <a:r>
              <a:rPr lang="es-ES" dirty="0" err="1"/>
              <a:t>cell</a:t>
            </a:r>
            <a:r>
              <a:rPr lang="es-ES" dirty="0"/>
              <a:t> </a:t>
            </a:r>
            <a:r>
              <a:rPr lang="es-ES" dirty="0" err="1"/>
              <a:t>component</a:t>
            </a:r>
            <a:r>
              <a:rPr lang="es-ES" dirty="0"/>
              <a:t> </a:t>
            </a:r>
            <a:r>
              <a:rPr lang="es-ES" dirty="0" err="1"/>
              <a:t>materials</a:t>
            </a:r>
            <a:r>
              <a:rPr lang="es-ES" dirty="0"/>
              <a:t>.</a:t>
            </a:r>
          </a:p>
        </p:txBody>
      </p:sp>
      <p:sp>
        <p:nvSpPr>
          <p:cNvPr id="4" name="Rectángulo 3"/>
          <p:cNvSpPr/>
          <p:nvPr/>
        </p:nvSpPr>
        <p:spPr>
          <a:xfrm>
            <a:off x="251520" y="2204864"/>
            <a:ext cx="4104456" cy="646331"/>
          </a:xfrm>
          <a:prstGeom prst="rect">
            <a:avLst/>
          </a:prstGeom>
        </p:spPr>
        <p:txBody>
          <a:bodyPr wrap="square">
            <a:spAutoFit/>
          </a:bodyPr>
          <a:lstStyle/>
          <a:p>
            <a:pPr marL="285750" indent="-285750">
              <a:buFont typeface="Wingdings" charset="2"/>
              <a:buChar char="Ø"/>
            </a:pPr>
            <a:r>
              <a:rPr lang="es-ES" dirty="0" err="1"/>
              <a:t>F</a:t>
            </a:r>
            <a:r>
              <a:rPr lang="es-ES" dirty="0" err="1" smtClean="0"/>
              <a:t>ormation</a:t>
            </a:r>
            <a:r>
              <a:rPr lang="es-ES" dirty="0" smtClean="0"/>
              <a:t> </a:t>
            </a:r>
            <a:r>
              <a:rPr lang="es-ES" dirty="0"/>
              <a:t>of La</a:t>
            </a:r>
            <a:r>
              <a:rPr lang="es-ES" baseline="-25000" dirty="0"/>
              <a:t>2</a:t>
            </a:r>
            <a:r>
              <a:rPr lang="es-ES" dirty="0"/>
              <a:t>Zr</a:t>
            </a:r>
            <a:r>
              <a:rPr lang="es-ES" baseline="-25000" dirty="0"/>
              <a:t>2</a:t>
            </a:r>
            <a:r>
              <a:rPr lang="es-ES" dirty="0"/>
              <a:t>O</a:t>
            </a:r>
            <a:r>
              <a:rPr lang="es-ES" baseline="-25000" dirty="0"/>
              <a:t>7</a:t>
            </a:r>
            <a:r>
              <a:rPr lang="es-ES" dirty="0"/>
              <a:t> at </a:t>
            </a:r>
            <a:r>
              <a:rPr lang="es-ES" dirty="0" err="1"/>
              <a:t>the</a:t>
            </a:r>
            <a:r>
              <a:rPr lang="es-ES" dirty="0"/>
              <a:t> </a:t>
            </a:r>
            <a:r>
              <a:rPr lang="es-ES" dirty="0" smtClean="0"/>
              <a:t>interface.</a:t>
            </a:r>
            <a:endParaRPr lang="es-ES" dirty="0"/>
          </a:p>
        </p:txBody>
      </p:sp>
      <p:sp>
        <p:nvSpPr>
          <p:cNvPr id="5" name="Rectángulo 4"/>
          <p:cNvSpPr/>
          <p:nvPr/>
        </p:nvSpPr>
        <p:spPr>
          <a:xfrm>
            <a:off x="179512" y="3068960"/>
            <a:ext cx="3960440" cy="646331"/>
          </a:xfrm>
          <a:prstGeom prst="rect">
            <a:avLst/>
          </a:prstGeom>
        </p:spPr>
        <p:txBody>
          <a:bodyPr wrap="square">
            <a:spAutoFit/>
          </a:bodyPr>
          <a:lstStyle/>
          <a:p>
            <a:r>
              <a:rPr lang="es-ES" dirty="0" err="1" smtClean="0"/>
              <a:t>Solution</a:t>
            </a:r>
            <a:r>
              <a:rPr lang="es-ES" dirty="0" smtClean="0"/>
              <a:t>: </a:t>
            </a:r>
            <a:r>
              <a:rPr lang="es-ES" dirty="0" err="1" smtClean="0"/>
              <a:t>applying</a:t>
            </a:r>
            <a:r>
              <a:rPr lang="es-ES" dirty="0" smtClean="0"/>
              <a:t> </a:t>
            </a:r>
            <a:r>
              <a:rPr lang="es-ES" dirty="0" err="1"/>
              <a:t>the</a:t>
            </a:r>
            <a:r>
              <a:rPr lang="es-ES" dirty="0"/>
              <a:t> GDC </a:t>
            </a:r>
            <a:r>
              <a:rPr lang="es-ES" dirty="0" err="1"/>
              <a:t>interlayer</a:t>
            </a:r>
            <a:r>
              <a:rPr lang="es-ES" dirty="0"/>
              <a:t> </a:t>
            </a:r>
            <a:r>
              <a:rPr lang="es-ES" dirty="0" err="1"/>
              <a:t>between</a:t>
            </a:r>
            <a:r>
              <a:rPr lang="es-ES" dirty="0"/>
              <a:t> </a:t>
            </a:r>
            <a:r>
              <a:rPr lang="es-ES" dirty="0" err="1"/>
              <a:t>cathode</a:t>
            </a:r>
            <a:r>
              <a:rPr lang="es-ES" dirty="0"/>
              <a:t> and </a:t>
            </a:r>
            <a:r>
              <a:rPr lang="es-ES" dirty="0" err="1"/>
              <a:t>electrolyte</a:t>
            </a:r>
            <a:endParaRPr lang="es-ES" dirty="0"/>
          </a:p>
        </p:txBody>
      </p:sp>
      <p:pic>
        <p:nvPicPr>
          <p:cNvPr id="7" name="Imagen 6"/>
          <p:cNvPicPr>
            <a:picLocks noChangeAspect="1"/>
          </p:cNvPicPr>
          <p:nvPr/>
        </p:nvPicPr>
        <p:blipFill>
          <a:blip r:embed="rId3"/>
          <a:stretch>
            <a:fillRect/>
          </a:stretch>
        </p:blipFill>
        <p:spPr>
          <a:xfrm>
            <a:off x="4427984" y="1587500"/>
            <a:ext cx="4584700" cy="5270500"/>
          </a:xfrm>
          <a:prstGeom prst="rect">
            <a:avLst/>
          </a:prstGeom>
        </p:spPr>
      </p:pic>
    </p:spTree>
    <p:extLst>
      <p:ext uri="{BB962C8B-B14F-4D97-AF65-F5344CB8AC3E}">
        <p14:creationId xmlns:p14="http://schemas.microsoft.com/office/powerpoint/2010/main" val="885388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52718"/>
            <a:ext cx="8496944" cy="1044034"/>
          </a:xfrm>
        </p:spPr>
        <p:txBody>
          <a:bodyPr>
            <a:normAutofit/>
          </a:bodyPr>
          <a:lstStyle/>
          <a:p>
            <a:r>
              <a:rPr lang="en-US" dirty="0" smtClean="0"/>
              <a:t>perovskite-derived oxide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564904"/>
            <a:ext cx="39528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772816"/>
            <a:ext cx="406717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39552" y="1340768"/>
            <a:ext cx="1794081" cy="523220"/>
          </a:xfrm>
          <a:prstGeom prst="rect">
            <a:avLst/>
          </a:prstGeom>
        </p:spPr>
        <p:txBody>
          <a:bodyPr wrap="none">
            <a:spAutoFit/>
          </a:bodyPr>
          <a:lstStyle/>
          <a:p>
            <a:r>
              <a:rPr lang="en-US" sz="2800" b="1" dirty="0"/>
              <a:t>La</a:t>
            </a:r>
            <a:r>
              <a:rPr lang="en-US" sz="2800" b="1" baseline="-25000" dirty="0"/>
              <a:t>2</a:t>
            </a:r>
            <a:r>
              <a:rPr lang="en-US" sz="2800" b="1" dirty="0"/>
              <a:t>NiO</a:t>
            </a:r>
            <a:r>
              <a:rPr lang="en-US" sz="2800" b="1" baseline="-25000" dirty="0"/>
              <a:t>4+</a:t>
            </a:r>
            <a:r>
              <a:rPr lang="el-GR" sz="2800" b="1" baseline="-25000" dirty="0"/>
              <a:t>δ</a:t>
            </a:r>
            <a:endParaRPr lang="en-US" sz="2800" b="1" baseline="-25000" dirty="0"/>
          </a:p>
        </p:txBody>
      </p:sp>
    </p:spTree>
    <p:extLst>
      <p:ext uri="{BB962C8B-B14F-4D97-AF65-F5344CB8AC3E}">
        <p14:creationId xmlns:p14="http://schemas.microsoft.com/office/powerpoint/2010/main" val="3895479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718"/>
            <a:ext cx="8147248" cy="828010"/>
          </a:xfrm>
        </p:spPr>
        <p:txBody>
          <a:bodyPr/>
          <a:lstStyle/>
          <a:p>
            <a:r>
              <a:rPr lang="en-US" dirty="0" smtClean="0"/>
              <a:t>layered perovskite</a:t>
            </a:r>
            <a:endParaRPr lang="en-US" dirty="0"/>
          </a:p>
        </p:txBody>
      </p:sp>
      <p:sp>
        <p:nvSpPr>
          <p:cNvPr id="3" name="2 Rectángulo"/>
          <p:cNvSpPr/>
          <p:nvPr/>
        </p:nvSpPr>
        <p:spPr>
          <a:xfrm>
            <a:off x="467544" y="1268760"/>
            <a:ext cx="2792752" cy="1754326"/>
          </a:xfrm>
          <a:prstGeom prst="rect">
            <a:avLst/>
          </a:prstGeom>
        </p:spPr>
        <p:txBody>
          <a:bodyPr wrap="none">
            <a:spAutoFit/>
          </a:bodyPr>
          <a:lstStyle/>
          <a:p>
            <a:r>
              <a:rPr lang="en-US" sz="3600" b="1" dirty="0" smtClean="0"/>
              <a:t>LnBaM</a:t>
            </a:r>
            <a:r>
              <a:rPr lang="en-US" sz="3600" b="1" baseline="-25000" dirty="0" smtClean="0"/>
              <a:t>2</a:t>
            </a:r>
            <a:r>
              <a:rPr lang="en-US" sz="3600" b="1" dirty="0" smtClean="0"/>
              <a:t>O</a:t>
            </a:r>
            <a:r>
              <a:rPr lang="en-US" sz="3600" b="1" baseline="-25000" dirty="0" smtClean="0"/>
              <a:t>5+d</a:t>
            </a:r>
          </a:p>
          <a:p>
            <a:endParaRPr lang="en-US" sz="3600" b="1" baseline="-25000" dirty="0" smtClean="0"/>
          </a:p>
          <a:p>
            <a:r>
              <a:rPr lang="en-US" sz="3600" b="1" baseline="30000" dirty="0" smtClean="0"/>
              <a:t>Ln: lanthanide, </a:t>
            </a:r>
          </a:p>
          <a:p>
            <a:r>
              <a:rPr lang="en-US" sz="3600" b="1" baseline="30000" dirty="0" smtClean="0"/>
              <a:t>M: Co, Cu, Ni, …</a:t>
            </a:r>
            <a:endParaRPr lang="en-US" sz="3600" b="1" baseline="30000" dirty="0"/>
          </a:p>
        </p:txBody>
      </p:sp>
      <p:sp>
        <p:nvSpPr>
          <p:cNvPr id="4" name="3 Rectángulo"/>
          <p:cNvSpPr/>
          <p:nvPr/>
        </p:nvSpPr>
        <p:spPr>
          <a:xfrm>
            <a:off x="3161995" y="2973532"/>
            <a:ext cx="3169457" cy="646331"/>
          </a:xfrm>
          <a:prstGeom prst="rect">
            <a:avLst/>
          </a:prstGeom>
        </p:spPr>
        <p:txBody>
          <a:bodyPr wrap="none">
            <a:spAutoFit/>
          </a:bodyPr>
          <a:lstStyle/>
          <a:p>
            <a:r>
              <a:rPr lang="en-US" sz="3600" b="1" dirty="0"/>
              <a:t>SmBaCo</a:t>
            </a:r>
            <a:r>
              <a:rPr lang="en-US" sz="3600" b="1" baseline="-25000" dirty="0"/>
              <a:t>2</a:t>
            </a:r>
            <a:r>
              <a:rPr lang="en-US" sz="3600" b="1" dirty="0"/>
              <a:t>O</a:t>
            </a:r>
            <a:r>
              <a:rPr lang="en-US" sz="3600" b="1" baseline="-25000" dirty="0"/>
              <a:t>5+d</a:t>
            </a:r>
          </a:p>
        </p:txBody>
      </p:sp>
      <p:pic>
        <p:nvPicPr>
          <p:cNvPr id="2052" name="Picture 4" descr="Image result for layered perovskite smbacoo5 crystal stru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3718933"/>
            <a:ext cx="7220364" cy="309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240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718"/>
            <a:ext cx="8435280" cy="756002"/>
          </a:xfrm>
        </p:spPr>
        <p:txBody>
          <a:bodyPr>
            <a:normAutofit fontScale="90000"/>
          </a:bodyPr>
          <a:lstStyle/>
          <a:p>
            <a:r>
              <a:rPr lang="en-US" b="1" dirty="0" smtClean="0"/>
              <a:t>Materials for fuel electrode</a:t>
            </a:r>
            <a:endParaRPr lang="en-US" dirty="0"/>
          </a:p>
        </p:txBody>
      </p:sp>
      <p:sp>
        <p:nvSpPr>
          <p:cNvPr id="3" name="2 Rectángulo"/>
          <p:cNvSpPr/>
          <p:nvPr/>
        </p:nvSpPr>
        <p:spPr>
          <a:xfrm>
            <a:off x="251520" y="1268760"/>
            <a:ext cx="8640960" cy="1754326"/>
          </a:xfrm>
          <a:prstGeom prst="rect">
            <a:avLst/>
          </a:prstGeom>
        </p:spPr>
        <p:txBody>
          <a:bodyPr wrap="square">
            <a:spAutoFit/>
          </a:bodyPr>
          <a:lstStyle/>
          <a:p>
            <a:r>
              <a:rPr lang="en-US" dirty="0"/>
              <a:t>Anode materials studied in the early stage of SOFC development </a:t>
            </a:r>
            <a:r>
              <a:rPr lang="en-US" dirty="0" smtClean="0"/>
              <a:t>include:</a:t>
            </a:r>
          </a:p>
          <a:p>
            <a:pPr marL="285750" indent="-285750">
              <a:buFont typeface="Arial" pitchFamily="34" charset="0"/>
              <a:buChar char="•"/>
            </a:pPr>
            <a:r>
              <a:rPr lang="en-US" dirty="0" smtClean="0"/>
              <a:t>Graphite</a:t>
            </a:r>
            <a:endParaRPr lang="en-US" dirty="0"/>
          </a:p>
          <a:p>
            <a:pPr marL="285750" indent="-285750">
              <a:buFont typeface="Arial" pitchFamily="34" charset="0"/>
              <a:buChar char="•"/>
            </a:pPr>
            <a:r>
              <a:rPr lang="en-US" dirty="0" smtClean="0"/>
              <a:t>Platinum</a:t>
            </a:r>
          </a:p>
          <a:p>
            <a:pPr marL="285750" indent="-285750">
              <a:buFont typeface="Arial" pitchFamily="34" charset="0"/>
              <a:buChar char="•"/>
            </a:pPr>
            <a:r>
              <a:rPr lang="en-US" dirty="0" smtClean="0"/>
              <a:t>Iron</a:t>
            </a:r>
          </a:p>
          <a:p>
            <a:pPr marL="285750" indent="-285750">
              <a:buFont typeface="Arial" pitchFamily="34" charset="0"/>
              <a:buChar char="•"/>
            </a:pPr>
            <a:r>
              <a:rPr lang="en-US" dirty="0" smtClean="0"/>
              <a:t>Cobalt</a:t>
            </a:r>
          </a:p>
          <a:p>
            <a:pPr marL="285750" indent="-285750">
              <a:buFont typeface="Arial" pitchFamily="34" charset="0"/>
              <a:buChar char="•"/>
            </a:pPr>
            <a:r>
              <a:rPr lang="en-US" dirty="0" smtClean="0"/>
              <a:t>Nickel</a:t>
            </a:r>
            <a:endParaRPr lang="en-US" dirty="0"/>
          </a:p>
        </p:txBody>
      </p:sp>
      <p:sp>
        <p:nvSpPr>
          <p:cNvPr id="4" name="Rectangle 5"/>
          <p:cNvSpPr>
            <a:spLocks/>
          </p:cNvSpPr>
          <p:nvPr/>
        </p:nvSpPr>
        <p:spPr bwMode="auto">
          <a:xfrm>
            <a:off x="381000" y="3551287"/>
            <a:ext cx="8382000" cy="138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Bef>
                <a:spcPct val="20000"/>
              </a:spcBef>
              <a:buSzPct val="95000"/>
              <a:buFont typeface="Wingdings" pitchFamily="2" charset="2"/>
              <a:buChar char="ü"/>
            </a:pPr>
            <a:r>
              <a:rPr lang="es-ES" dirty="0" err="1" smtClean="0"/>
              <a:t>Excellent</a:t>
            </a:r>
            <a:r>
              <a:rPr lang="es-ES" dirty="0" smtClean="0"/>
              <a:t> </a:t>
            </a:r>
            <a:r>
              <a:rPr lang="es-ES" dirty="0" err="1"/>
              <a:t>catalytic</a:t>
            </a:r>
            <a:r>
              <a:rPr lang="es-ES" dirty="0"/>
              <a:t> </a:t>
            </a:r>
            <a:r>
              <a:rPr lang="es-ES" dirty="0" err="1"/>
              <a:t>activity</a:t>
            </a:r>
            <a:r>
              <a:rPr lang="es-ES" dirty="0"/>
              <a:t> </a:t>
            </a:r>
            <a:r>
              <a:rPr lang="es-ES" dirty="0" err="1"/>
              <a:t>toward</a:t>
            </a:r>
            <a:r>
              <a:rPr lang="es-ES" dirty="0"/>
              <a:t> </a:t>
            </a:r>
            <a:r>
              <a:rPr lang="es-ES" dirty="0" err="1"/>
              <a:t>hydrogen</a:t>
            </a:r>
            <a:r>
              <a:rPr lang="es-ES" dirty="0"/>
              <a:t> </a:t>
            </a:r>
            <a:r>
              <a:rPr lang="es-ES" dirty="0" err="1"/>
              <a:t>oxidation</a:t>
            </a:r>
            <a:r>
              <a:rPr lang="es-ES" dirty="0"/>
              <a:t> and </a:t>
            </a:r>
            <a:r>
              <a:rPr lang="es-ES" dirty="0" err="1"/>
              <a:t>reforming</a:t>
            </a:r>
            <a:r>
              <a:rPr lang="es-ES" dirty="0"/>
              <a:t> of </a:t>
            </a:r>
            <a:r>
              <a:rPr lang="es-ES" dirty="0" err="1"/>
              <a:t>hydrocarbon</a:t>
            </a:r>
            <a:r>
              <a:rPr lang="es-ES" dirty="0"/>
              <a:t> </a:t>
            </a:r>
            <a:r>
              <a:rPr lang="es-ES" dirty="0" err="1"/>
              <a:t>fuels</a:t>
            </a:r>
            <a:r>
              <a:rPr lang="es-ES" dirty="0" smtClean="0"/>
              <a:t>.</a:t>
            </a:r>
          </a:p>
          <a:p>
            <a:pPr marL="285750" indent="-285750">
              <a:spcBef>
                <a:spcPct val="20000"/>
              </a:spcBef>
              <a:buSzPct val="95000"/>
              <a:buFont typeface="Wingdings" pitchFamily="2" charset="2"/>
              <a:buChar char="ü"/>
            </a:pPr>
            <a:r>
              <a:rPr lang="es-ES" dirty="0" err="1"/>
              <a:t>Good</a:t>
            </a:r>
            <a:r>
              <a:rPr lang="es-ES" dirty="0"/>
              <a:t> </a:t>
            </a:r>
            <a:r>
              <a:rPr lang="es-ES" dirty="0" err="1"/>
              <a:t>chemical</a:t>
            </a:r>
            <a:r>
              <a:rPr lang="es-ES" dirty="0"/>
              <a:t> </a:t>
            </a:r>
            <a:r>
              <a:rPr lang="es-ES" dirty="0" err="1"/>
              <a:t>stability</a:t>
            </a:r>
            <a:endParaRPr lang="es-ES" dirty="0"/>
          </a:p>
          <a:p>
            <a:pPr marL="285750" indent="-285750">
              <a:spcBef>
                <a:spcPct val="20000"/>
              </a:spcBef>
              <a:buSzPct val="95000"/>
              <a:buFont typeface="Wingdings" pitchFamily="2" charset="2"/>
              <a:buChar char="ü"/>
            </a:pPr>
            <a:r>
              <a:rPr lang="es-ES" dirty="0" err="1" smtClean="0"/>
              <a:t>Low</a:t>
            </a:r>
            <a:r>
              <a:rPr lang="es-ES" dirty="0" smtClean="0"/>
              <a:t> </a:t>
            </a:r>
            <a:r>
              <a:rPr lang="es-ES" dirty="0" err="1"/>
              <a:t>cost</a:t>
            </a:r>
            <a:endParaRPr lang="es-ES" dirty="0"/>
          </a:p>
          <a:p>
            <a:pPr marL="273050" indent="-273050">
              <a:spcBef>
                <a:spcPct val="20000"/>
              </a:spcBef>
              <a:buClr>
                <a:srgbClr val="0BD0D9"/>
              </a:buClr>
              <a:buSzPct val="95000"/>
              <a:buFont typeface="Wingdings 2" pitchFamily="18" charset="2"/>
              <a:buChar char=""/>
            </a:pPr>
            <a:endParaRPr lang="es-ES" sz="2600" dirty="0">
              <a:solidFill>
                <a:schemeClr val="tx1"/>
              </a:solidFill>
              <a:latin typeface="Constantia" pitchFamily="18" charset="0"/>
            </a:endParaRPr>
          </a:p>
        </p:txBody>
      </p:sp>
      <p:sp>
        <p:nvSpPr>
          <p:cNvPr id="5" name="Rectangle 10"/>
          <p:cNvSpPr>
            <a:spLocks/>
          </p:cNvSpPr>
          <p:nvPr/>
        </p:nvSpPr>
        <p:spPr bwMode="auto">
          <a:xfrm>
            <a:off x="318170" y="31242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s-ES" sz="2000" b="1" dirty="0" err="1">
                <a:solidFill>
                  <a:schemeClr val="tx1"/>
                </a:solidFill>
              </a:rPr>
              <a:t>Advantages</a:t>
            </a:r>
            <a:r>
              <a:rPr lang="es-ES" sz="2000" b="1" dirty="0">
                <a:solidFill>
                  <a:schemeClr val="tx1"/>
                </a:solidFill>
              </a:rPr>
              <a:t> of </a:t>
            </a:r>
            <a:r>
              <a:rPr lang="es-ES" sz="2000" b="1" dirty="0" err="1">
                <a:solidFill>
                  <a:schemeClr val="tx1"/>
                </a:solidFill>
              </a:rPr>
              <a:t>Nickel</a:t>
            </a:r>
            <a:endParaRPr lang="es-ES" sz="2000" b="1" dirty="0">
              <a:solidFill>
                <a:schemeClr val="tx1"/>
              </a:solidFill>
            </a:endParaRPr>
          </a:p>
        </p:txBody>
      </p:sp>
      <p:sp>
        <p:nvSpPr>
          <p:cNvPr id="6" name="5 Rectángulo"/>
          <p:cNvSpPr/>
          <p:nvPr/>
        </p:nvSpPr>
        <p:spPr>
          <a:xfrm>
            <a:off x="251520" y="4941168"/>
            <a:ext cx="8424936" cy="1200329"/>
          </a:xfrm>
          <a:prstGeom prst="rect">
            <a:avLst/>
          </a:prstGeom>
        </p:spPr>
        <p:txBody>
          <a:bodyPr wrap="square">
            <a:spAutoFit/>
          </a:bodyPr>
          <a:lstStyle/>
          <a:p>
            <a:r>
              <a:rPr lang="en-US" b="1" dirty="0" smtClean="0"/>
              <a:t>Pure </a:t>
            </a:r>
            <a:r>
              <a:rPr lang="en-US" b="1" dirty="0"/>
              <a:t>nickel suffers </a:t>
            </a:r>
            <a:r>
              <a:rPr lang="en-US" b="1" dirty="0" smtClean="0"/>
              <a:t>from:</a:t>
            </a:r>
            <a:endParaRPr lang="en-US" b="1" dirty="0"/>
          </a:p>
          <a:p>
            <a:pPr marL="285750" indent="-285750">
              <a:buFont typeface="Wingdings" pitchFamily="2" charset="2"/>
              <a:buChar char="Ø"/>
            </a:pPr>
            <a:r>
              <a:rPr lang="en-US" dirty="0" smtClean="0"/>
              <a:t>Considerable </a:t>
            </a:r>
            <a:r>
              <a:rPr lang="en-US" dirty="0"/>
              <a:t>mismatch in thermal expansion with </a:t>
            </a:r>
            <a:r>
              <a:rPr lang="en-US" dirty="0" smtClean="0"/>
              <a:t>electrolyte</a:t>
            </a:r>
          </a:p>
          <a:p>
            <a:pPr marL="285750" indent="-285750">
              <a:buFont typeface="Wingdings" pitchFamily="2" charset="2"/>
              <a:buChar char="Ø"/>
            </a:pPr>
            <a:r>
              <a:rPr lang="en-US" dirty="0" smtClean="0"/>
              <a:t>Significant </a:t>
            </a:r>
            <a:r>
              <a:rPr lang="en-US" dirty="0"/>
              <a:t>coarsening </a:t>
            </a:r>
            <a:r>
              <a:rPr lang="en-US" dirty="0" smtClean="0"/>
              <a:t>during operation</a:t>
            </a:r>
          </a:p>
          <a:p>
            <a:pPr marL="285750" indent="-285750">
              <a:buFont typeface="Wingdings" pitchFamily="2" charset="2"/>
              <a:buChar char="Ø"/>
            </a:pPr>
            <a:r>
              <a:rPr lang="en-US" dirty="0" smtClean="0"/>
              <a:t>Poor </a:t>
            </a:r>
            <a:r>
              <a:rPr lang="en-US" dirty="0"/>
              <a:t>binding to the electrolyte.</a:t>
            </a:r>
          </a:p>
        </p:txBody>
      </p:sp>
    </p:spTree>
    <p:extLst>
      <p:ext uri="{BB962C8B-B14F-4D97-AF65-F5344CB8AC3E}">
        <p14:creationId xmlns:p14="http://schemas.microsoft.com/office/powerpoint/2010/main" val="146316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457200" y="152718"/>
            <a:ext cx="5791200" cy="1188050"/>
          </a:xfrm>
        </p:spPr>
        <p:txBody>
          <a:bodyPr/>
          <a:lstStyle/>
          <a:p>
            <a:r>
              <a:rPr lang="es-ES" dirty="0" smtClean="0"/>
              <a:t>Cermet </a:t>
            </a:r>
            <a:r>
              <a:rPr lang="es-ES" dirty="0" err="1" smtClean="0"/>
              <a:t>materials</a:t>
            </a:r>
            <a:endParaRPr lang="es-ES" dirty="0" smtClean="0"/>
          </a:p>
        </p:txBody>
      </p:sp>
      <p:sp>
        <p:nvSpPr>
          <p:cNvPr id="21507" name="Rectangle 3"/>
          <p:cNvSpPr>
            <a:spLocks noGrp="1"/>
          </p:cNvSpPr>
          <p:nvPr>
            <p:ph type="body" idx="1"/>
          </p:nvPr>
        </p:nvSpPr>
        <p:spPr>
          <a:xfrm>
            <a:off x="165770" y="1772816"/>
            <a:ext cx="8382000" cy="1112837"/>
          </a:xfrm>
        </p:spPr>
        <p:txBody>
          <a:bodyPr/>
          <a:lstStyle/>
          <a:p>
            <a:pPr marL="6350" indent="-6350" algn="just">
              <a:buFont typeface="Wingdings 2" pitchFamily="18" charset="2"/>
              <a:buNone/>
            </a:pPr>
            <a:r>
              <a:rPr lang="en-GB" sz="2000" b="0" dirty="0" smtClean="0"/>
              <a:t>As an alternative to a single-phase metallic  electrode material, the accepted compromise  has been the use of a porous composite of  metal and ceramic, a ‘</a:t>
            </a:r>
            <a:r>
              <a:rPr lang="en-GB" sz="2000" dirty="0" smtClean="0"/>
              <a:t>cermet</a:t>
            </a:r>
            <a:r>
              <a:rPr lang="en-GB" sz="2000" b="0" dirty="0" smtClean="0"/>
              <a:t>’</a:t>
            </a:r>
            <a:r>
              <a:rPr lang="es-ES" sz="2000" b="0" dirty="0" smtClean="0"/>
              <a:t>.</a:t>
            </a:r>
          </a:p>
        </p:txBody>
      </p:sp>
      <p:sp>
        <p:nvSpPr>
          <p:cNvPr id="109576" name="Rectangle 8"/>
          <p:cNvSpPr>
            <a:spLocks/>
          </p:cNvSpPr>
          <p:nvPr/>
        </p:nvSpPr>
        <p:spPr bwMode="auto">
          <a:xfrm>
            <a:off x="251520" y="2708920"/>
            <a:ext cx="830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endParaRPr lang="es-ES" sz="2000" b="1" dirty="0"/>
          </a:p>
          <a:p>
            <a:pPr marL="273050" indent="-273050"/>
            <a:r>
              <a:rPr lang="en-GB" sz="2000" b="1" dirty="0"/>
              <a:t>Metal phase </a:t>
            </a:r>
          </a:p>
          <a:p>
            <a:pPr marL="273050" indent="-273050">
              <a:buFont typeface="Wingdings 2" pitchFamily="18" charset="2"/>
              <a:buChar char=""/>
            </a:pPr>
            <a:r>
              <a:rPr lang="en-GB" sz="2000" dirty="0">
                <a:solidFill>
                  <a:schemeClr val="tx1"/>
                </a:solidFill>
              </a:rPr>
              <a:t>provides the required electronic conductivity</a:t>
            </a:r>
            <a:r>
              <a:rPr lang="en-GB" sz="2400" dirty="0">
                <a:solidFill>
                  <a:schemeClr val="tx1"/>
                </a:solidFill>
              </a:rPr>
              <a:t>.</a:t>
            </a:r>
            <a:endParaRPr lang="es-ES" sz="2400" dirty="0">
              <a:solidFill>
                <a:schemeClr val="tx1"/>
              </a:solidFill>
            </a:endParaRPr>
          </a:p>
        </p:txBody>
      </p:sp>
      <p:sp>
        <p:nvSpPr>
          <p:cNvPr id="109577" name="Rectangle 9"/>
          <p:cNvSpPr>
            <a:spLocks/>
          </p:cNvSpPr>
          <p:nvPr/>
        </p:nvSpPr>
        <p:spPr bwMode="auto">
          <a:xfrm>
            <a:off x="251520" y="4080520"/>
            <a:ext cx="843947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sz="2000" b="1" dirty="0">
                <a:solidFill>
                  <a:schemeClr val="tx1"/>
                </a:solidFill>
              </a:rPr>
              <a:t>Ceramic phase</a:t>
            </a:r>
            <a:r>
              <a:rPr lang="en-GB" sz="2000" dirty="0">
                <a:solidFill>
                  <a:schemeClr val="tx1"/>
                </a:solidFill>
              </a:rPr>
              <a:t>: </a:t>
            </a:r>
          </a:p>
          <a:p>
            <a:pPr algn="just">
              <a:buFont typeface="Wingdings 2" pitchFamily="18" charset="2"/>
              <a:buChar char=""/>
            </a:pPr>
            <a:r>
              <a:rPr lang="en-GB" sz="2000" dirty="0"/>
              <a:t> Lowers the coefficient of thermal  expansion for the anode to match that of the electrolyte</a:t>
            </a:r>
            <a:r>
              <a:rPr lang="es-ES" sz="2000" dirty="0"/>
              <a:t> </a:t>
            </a:r>
          </a:p>
          <a:p>
            <a:pPr algn="just">
              <a:buFont typeface="Wingdings 2" pitchFamily="18" charset="2"/>
              <a:buChar char=""/>
            </a:pPr>
            <a:r>
              <a:rPr lang="en-US" sz="2000" dirty="0"/>
              <a:t> Prevents the metal phase from coarsening</a:t>
            </a:r>
          </a:p>
          <a:p>
            <a:pPr algn="just">
              <a:buFont typeface="Wingdings 2" pitchFamily="18" charset="2"/>
              <a:buChar char=""/>
            </a:pPr>
            <a:r>
              <a:rPr lang="en-US" sz="2000" dirty="0"/>
              <a:t> Offers a conduction path for oxide ions and thus may extend the   active zones for anode reactions.</a:t>
            </a:r>
          </a:p>
          <a:p>
            <a:pPr>
              <a:buFont typeface="Wingdings 2" pitchFamily="18" charset="2"/>
              <a:buChar char=""/>
            </a:pPr>
            <a:endParaRPr lang="es-ES" sz="2000" dirty="0">
              <a:solidFill>
                <a:schemeClr val="tx1"/>
              </a:solidFill>
              <a:latin typeface="Constantia" pitchFamily="18" charset="0"/>
            </a:endParaRPr>
          </a:p>
        </p:txBody>
      </p:sp>
    </p:spTree>
    <p:extLst>
      <p:ext uri="{BB962C8B-B14F-4D97-AF65-F5344CB8AC3E}">
        <p14:creationId xmlns:p14="http://schemas.microsoft.com/office/powerpoint/2010/main" val="1471214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6"/>
                                        </p:tgtEl>
                                        <p:attrNameLst>
                                          <p:attrName>style.visibility</p:attrName>
                                        </p:attrNameLst>
                                      </p:cBhvr>
                                      <p:to>
                                        <p:strVal val="visible"/>
                                      </p:to>
                                    </p:set>
                                    <p:animEffect transition="in" filter="blinds(horizontal)">
                                      <p:cBhvr>
                                        <p:cTn id="7" dur="500"/>
                                        <p:tgtEl>
                                          <p:spTgt spid="10957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9577"/>
                                        </p:tgtEl>
                                        <p:attrNameLst>
                                          <p:attrName>style.visibility</p:attrName>
                                        </p:attrNameLst>
                                      </p:cBhvr>
                                      <p:to>
                                        <p:strVal val="visible"/>
                                      </p:to>
                                    </p:set>
                                    <p:animEffect transition="in" filter="blinds(horizontal)">
                                      <p:cBhvr>
                                        <p:cTn id="10" dur="500"/>
                                        <p:tgtEl>
                                          <p:spTgt spid="109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6" grpId="0"/>
      <p:bldP spid="1095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01" name="Rectangle 9"/>
          <p:cNvSpPr>
            <a:spLocks/>
          </p:cNvSpPr>
          <p:nvPr/>
        </p:nvSpPr>
        <p:spPr bwMode="auto">
          <a:xfrm>
            <a:off x="154410" y="1052736"/>
            <a:ext cx="807720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0BD0D9"/>
              </a:buClr>
              <a:buSzPct val="95000"/>
              <a:buFont typeface="Wingdings 2" pitchFamily="18" charset="2"/>
              <a:buNone/>
            </a:pPr>
            <a:r>
              <a:rPr lang="en-GB" sz="2000" b="1" dirty="0">
                <a:solidFill>
                  <a:schemeClr val="tx1"/>
                </a:solidFill>
              </a:rPr>
              <a:t>Functions of the </a:t>
            </a:r>
            <a:r>
              <a:rPr lang="en-GB" sz="2000" b="1" dirty="0" smtClean="0">
                <a:solidFill>
                  <a:schemeClr val="tx1"/>
                </a:solidFill>
              </a:rPr>
              <a:t>YSZ </a:t>
            </a:r>
            <a:r>
              <a:rPr lang="en-GB" sz="2000" b="1" dirty="0">
                <a:solidFill>
                  <a:schemeClr val="tx1"/>
                </a:solidFill>
              </a:rPr>
              <a:t>particles:</a:t>
            </a:r>
            <a:endParaRPr lang="es-ES" sz="2000" b="1" dirty="0">
              <a:solidFill>
                <a:schemeClr val="tx1"/>
              </a:solidFill>
            </a:endParaRPr>
          </a:p>
          <a:p>
            <a:pPr marL="273050" indent="-273050">
              <a:spcBef>
                <a:spcPct val="20000"/>
              </a:spcBef>
              <a:buSzPct val="95000"/>
              <a:buFont typeface="Wingdings 2" pitchFamily="18" charset="2"/>
              <a:buChar char=""/>
            </a:pPr>
            <a:r>
              <a:rPr lang="en-GB" dirty="0">
                <a:solidFill>
                  <a:schemeClr val="tx1"/>
                </a:solidFill>
              </a:rPr>
              <a:t>Supply oxide ions to the TPBs</a:t>
            </a:r>
            <a:r>
              <a:rPr lang="es-ES" dirty="0">
                <a:solidFill>
                  <a:schemeClr val="tx1"/>
                </a:solidFill>
              </a:rPr>
              <a:t> </a:t>
            </a:r>
          </a:p>
          <a:p>
            <a:pPr marL="273050" indent="-273050">
              <a:spcBef>
                <a:spcPct val="20000"/>
              </a:spcBef>
              <a:buSzPct val="95000"/>
              <a:buFont typeface="Wingdings 2" pitchFamily="18" charset="2"/>
              <a:buChar char=""/>
            </a:pPr>
            <a:r>
              <a:rPr lang="en-GB" dirty="0">
                <a:solidFill>
                  <a:schemeClr val="tx1"/>
                </a:solidFill>
              </a:rPr>
              <a:t>Suppress the sintering of Ni</a:t>
            </a:r>
            <a:r>
              <a:rPr lang="es-ES" dirty="0">
                <a:solidFill>
                  <a:schemeClr val="tx1"/>
                </a:solidFill>
              </a:rPr>
              <a:t> </a:t>
            </a:r>
            <a:r>
              <a:rPr lang="es-ES" dirty="0" err="1" smtClean="0">
                <a:solidFill>
                  <a:schemeClr val="tx1"/>
                </a:solidFill>
              </a:rPr>
              <a:t>particels</a:t>
            </a:r>
            <a:endParaRPr lang="es-ES" dirty="0">
              <a:solidFill>
                <a:schemeClr val="tx1"/>
              </a:solidFill>
            </a:endParaRPr>
          </a:p>
          <a:p>
            <a:pPr marL="273050" indent="-273050">
              <a:spcBef>
                <a:spcPct val="20000"/>
              </a:spcBef>
              <a:buSzPct val="95000"/>
              <a:buFont typeface="Wingdings 2" pitchFamily="18" charset="2"/>
              <a:buChar char=""/>
            </a:pPr>
            <a:r>
              <a:rPr lang="en-GB" dirty="0">
                <a:solidFill>
                  <a:schemeClr val="tx1"/>
                </a:solidFill>
              </a:rPr>
              <a:t>Match the thermal expansion coefficients between the cermet and the </a:t>
            </a:r>
            <a:r>
              <a:rPr lang="en-GB" dirty="0" smtClean="0">
                <a:solidFill>
                  <a:schemeClr val="tx1"/>
                </a:solidFill>
              </a:rPr>
              <a:t>YSZ </a:t>
            </a:r>
            <a:r>
              <a:rPr lang="en-GB" dirty="0">
                <a:solidFill>
                  <a:schemeClr val="tx1"/>
                </a:solidFill>
              </a:rPr>
              <a:t>electrolyte</a:t>
            </a:r>
            <a:r>
              <a:rPr lang="es-ES" dirty="0">
                <a:solidFill>
                  <a:schemeClr val="tx1"/>
                </a:solidFill>
              </a:rPr>
              <a:t>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4" t="2829" r="2468" b="2564"/>
          <a:stretch/>
        </p:blipFill>
        <p:spPr bwMode="auto">
          <a:xfrm>
            <a:off x="4816599" y="3711674"/>
            <a:ext cx="4171950"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p:cNvSpPr>
          <p:nvPr>
            <p:ph type="title"/>
          </p:nvPr>
        </p:nvSpPr>
        <p:spPr>
          <a:xfrm>
            <a:off x="251520" y="116632"/>
            <a:ext cx="5791200" cy="828010"/>
          </a:xfrm>
        </p:spPr>
        <p:txBody>
          <a:bodyPr/>
          <a:lstStyle/>
          <a:p>
            <a:r>
              <a:rPr lang="es-ES" b="1" dirty="0" smtClean="0"/>
              <a:t>N</a:t>
            </a:r>
            <a:r>
              <a:rPr lang="es-ES" b="1" cap="none" dirty="0" smtClean="0"/>
              <a:t>i</a:t>
            </a:r>
            <a:r>
              <a:rPr lang="es-ES" b="1" dirty="0" smtClean="0"/>
              <a:t>-YSZ</a:t>
            </a:r>
            <a:endParaRPr lang="es-ES" dirty="0" smtClean="0"/>
          </a:p>
        </p:txBody>
      </p:sp>
      <p:sp>
        <p:nvSpPr>
          <p:cNvPr id="2" name="1 Rectángulo"/>
          <p:cNvSpPr/>
          <p:nvPr/>
        </p:nvSpPr>
        <p:spPr>
          <a:xfrm>
            <a:off x="154410" y="2924944"/>
            <a:ext cx="5497710" cy="369332"/>
          </a:xfrm>
          <a:prstGeom prst="rect">
            <a:avLst/>
          </a:prstGeom>
        </p:spPr>
        <p:txBody>
          <a:bodyPr wrap="square">
            <a:spAutoFit/>
          </a:bodyPr>
          <a:lstStyle/>
          <a:p>
            <a:r>
              <a:rPr lang="en-US" b="1" dirty="0" smtClean="0"/>
              <a:t>The </a:t>
            </a:r>
            <a:r>
              <a:rPr lang="en-US" b="1" dirty="0"/>
              <a:t>concept of three-phase boundary (TPB)</a:t>
            </a:r>
          </a:p>
        </p:txBody>
      </p:sp>
      <p:sp>
        <p:nvSpPr>
          <p:cNvPr id="3" name="2 Rectángulo"/>
          <p:cNvSpPr/>
          <p:nvPr/>
        </p:nvSpPr>
        <p:spPr>
          <a:xfrm>
            <a:off x="107504" y="3284984"/>
            <a:ext cx="8640960" cy="1477328"/>
          </a:xfrm>
          <a:prstGeom prst="rect">
            <a:avLst/>
          </a:prstGeom>
        </p:spPr>
        <p:txBody>
          <a:bodyPr wrap="square">
            <a:spAutoFit/>
          </a:bodyPr>
          <a:lstStyle/>
          <a:p>
            <a:pPr algn="just"/>
            <a:r>
              <a:rPr lang="en-US" dirty="0"/>
              <a:t>The electrochemical reaction of gaseous reactants in solid state cells </a:t>
            </a:r>
            <a:r>
              <a:rPr lang="en-US" dirty="0" smtClean="0"/>
              <a:t>involves three phases:</a:t>
            </a:r>
          </a:p>
          <a:p>
            <a:pPr marL="285750" indent="-285750" algn="just">
              <a:buFont typeface="Arial" pitchFamily="34" charset="0"/>
              <a:buChar char="•"/>
            </a:pPr>
            <a:r>
              <a:rPr lang="en-US" dirty="0" smtClean="0"/>
              <a:t>Gas phase</a:t>
            </a:r>
          </a:p>
          <a:p>
            <a:pPr marL="285750" indent="-285750" algn="just">
              <a:buFont typeface="Arial" pitchFamily="34" charset="0"/>
              <a:buChar char="•"/>
            </a:pPr>
            <a:r>
              <a:rPr lang="en-US" dirty="0" smtClean="0"/>
              <a:t>Ceramic </a:t>
            </a:r>
            <a:r>
              <a:rPr lang="en-US" dirty="0"/>
              <a:t>electrolyte </a:t>
            </a:r>
            <a:endParaRPr lang="en-US" dirty="0" smtClean="0"/>
          </a:p>
          <a:p>
            <a:pPr marL="285750" indent="-285750" algn="just">
              <a:buFont typeface="Arial" pitchFamily="34" charset="0"/>
              <a:buChar char="•"/>
            </a:pPr>
            <a:r>
              <a:rPr lang="en-US" dirty="0"/>
              <a:t>M</a:t>
            </a:r>
            <a:r>
              <a:rPr lang="en-US" dirty="0" smtClean="0"/>
              <a:t>etallic </a:t>
            </a:r>
            <a:r>
              <a:rPr lang="en-US" dirty="0"/>
              <a:t>electrode.</a:t>
            </a:r>
          </a:p>
        </p:txBody>
      </p:sp>
      <p:sp>
        <p:nvSpPr>
          <p:cNvPr id="4" name="3 Rectángulo"/>
          <p:cNvSpPr/>
          <p:nvPr/>
        </p:nvSpPr>
        <p:spPr>
          <a:xfrm>
            <a:off x="154410" y="5229200"/>
            <a:ext cx="4572000" cy="1200329"/>
          </a:xfrm>
          <a:prstGeom prst="rect">
            <a:avLst/>
          </a:prstGeom>
        </p:spPr>
        <p:txBody>
          <a:bodyPr>
            <a:spAutoFit/>
          </a:bodyPr>
          <a:lstStyle/>
          <a:p>
            <a:r>
              <a:rPr lang="en-US" b="1" dirty="0" smtClean="0"/>
              <a:t>Three </a:t>
            </a:r>
            <a:r>
              <a:rPr lang="en-US" b="1" dirty="0"/>
              <a:t>reactants </a:t>
            </a:r>
            <a:r>
              <a:rPr lang="en-US" b="1" dirty="0" smtClean="0"/>
              <a:t>meet each other at TPB: </a:t>
            </a:r>
            <a:r>
              <a:rPr lang="en-US" dirty="0" smtClean="0"/>
              <a:t>(</a:t>
            </a:r>
            <a:r>
              <a:rPr lang="en-US" dirty="0"/>
              <a:t>1) </a:t>
            </a:r>
            <a:r>
              <a:rPr lang="en-US" dirty="0" smtClean="0"/>
              <a:t>Fuel gas </a:t>
            </a:r>
          </a:p>
          <a:p>
            <a:r>
              <a:rPr lang="en-US" dirty="0" smtClean="0"/>
              <a:t>(2) O</a:t>
            </a:r>
            <a:r>
              <a:rPr lang="en-US" baseline="30000" dirty="0" smtClean="0"/>
              <a:t>2-</a:t>
            </a:r>
            <a:r>
              <a:rPr lang="en-US" dirty="0" smtClean="0"/>
              <a:t> ion </a:t>
            </a:r>
            <a:r>
              <a:rPr lang="en-US" dirty="0"/>
              <a:t>in the </a:t>
            </a:r>
            <a:r>
              <a:rPr lang="en-US" dirty="0" smtClean="0"/>
              <a:t>electrolyte</a:t>
            </a:r>
            <a:endParaRPr lang="en-US" dirty="0"/>
          </a:p>
          <a:p>
            <a:r>
              <a:rPr lang="en-US" dirty="0"/>
              <a:t>(3) </a:t>
            </a:r>
            <a:r>
              <a:rPr lang="en-US" dirty="0" smtClean="0"/>
              <a:t>Electron </a:t>
            </a:r>
            <a:r>
              <a:rPr lang="en-US" dirty="0"/>
              <a:t>in the </a:t>
            </a:r>
            <a:r>
              <a:rPr lang="en-US" dirty="0" smtClean="0"/>
              <a:t>Ni</a:t>
            </a:r>
            <a:endParaRPr lang="en-US" dirty="0"/>
          </a:p>
        </p:txBody>
      </p:sp>
    </p:spTree>
    <p:extLst>
      <p:ext uri="{BB962C8B-B14F-4D97-AF65-F5344CB8AC3E}">
        <p14:creationId xmlns:p14="http://schemas.microsoft.com/office/powerpoint/2010/main" val="21295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718"/>
            <a:ext cx="8363272" cy="1371600"/>
          </a:xfrm>
        </p:spPr>
        <p:txBody>
          <a:bodyPr>
            <a:normAutofit/>
          </a:bodyPr>
          <a:lstStyle/>
          <a:p>
            <a:r>
              <a:rPr lang="en-US" dirty="0"/>
              <a:t>Electron Conductivity of </a:t>
            </a:r>
            <a:r>
              <a:rPr lang="en-US" dirty="0" err="1"/>
              <a:t>Cermets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093440"/>
            <a:ext cx="4216827" cy="571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07504" y="1735648"/>
            <a:ext cx="4859022" cy="923330"/>
          </a:xfrm>
          <a:prstGeom prst="rect">
            <a:avLst/>
          </a:prstGeom>
        </p:spPr>
        <p:txBody>
          <a:bodyPr wrap="none">
            <a:spAutoFit/>
          </a:bodyPr>
          <a:lstStyle/>
          <a:p>
            <a:r>
              <a:rPr lang="en-US" b="1" dirty="0"/>
              <a:t>For the </a:t>
            </a:r>
            <a:r>
              <a:rPr lang="en-US" b="1" dirty="0" smtClean="0"/>
              <a:t>flat </a:t>
            </a:r>
            <a:r>
              <a:rPr lang="en-US" b="1" dirty="0"/>
              <a:t>plate </a:t>
            </a:r>
            <a:r>
              <a:rPr lang="en-US" b="1" dirty="0" smtClean="0"/>
              <a:t>design:</a:t>
            </a:r>
          </a:p>
          <a:p>
            <a:pPr marL="285750" indent="-285750">
              <a:buFont typeface="Arial" pitchFamily="34" charset="0"/>
              <a:buChar char="•"/>
            </a:pPr>
            <a:r>
              <a:rPr lang="en-US" dirty="0" smtClean="0"/>
              <a:t>Lateral </a:t>
            </a:r>
            <a:r>
              <a:rPr lang="en-US" dirty="0"/>
              <a:t>current path length of about 1 </a:t>
            </a:r>
            <a:r>
              <a:rPr lang="en-US" dirty="0" smtClean="0"/>
              <a:t>mm</a:t>
            </a:r>
          </a:p>
          <a:p>
            <a:pPr marL="285750" indent="-285750">
              <a:buFont typeface="Arial" pitchFamily="34" charset="0"/>
              <a:buChar char="•"/>
            </a:pPr>
            <a:r>
              <a:rPr lang="en-US" dirty="0" smtClean="0"/>
              <a:t>Specific </a:t>
            </a:r>
            <a:r>
              <a:rPr lang="en-US" dirty="0"/>
              <a:t>electronic </a:t>
            </a:r>
            <a:r>
              <a:rPr lang="en-US" dirty="0" smtClean="0"/>
              <a:t>conductivity:100 </a:t>
            </a:r>
            <a:r>
              <a:rPr lang="en-US" dirty="0"/>
              <a:t>S/cm</a:t>
            </a:r>
            <a:endParaRPr lang="en-US" b="1" dirty="0"/>
          </a:p>
        </p:txBody>
      </p:sp>
      <p:sp>
        <p:nvSpPr>
          <p:cNvPr id="5" name="4 Rectángulo"/>
          <p:cNvSpPr/>
          <p:nvPr/>
        </p:nvSpPr>
        <p:spPr>
          <a:xfrm>
            <a:off x="107504" y="3031792"/>
            <a:ext cx="4572000" cy="1477328"/>
          </a:xfrm>
          <a:prstGeom prst="rect">
            <a:avLst/>
          </a:prstGeom>
        </p:spPr>
        <p:txBody>
          <a:bodyPr>
            <a:spAutoFit/>
          </a:bodyPr>
          <a:lstStyle/>
          <a:p>
            <a:pPr marL="285750" indent="-285750" algn="just">
              <a:buFont typeface="Wingdings" pitchFamily="2" charset="2"/>
              <a:buChar char="ü"/>
            </a:pPr>
            <a:r>
              <a:rPr lang="en-US" dirty="0"/>
              <a:t>Fine YSZ particles </a:t>
            </a:r>
            <a:r>
              <a:rPr lang="en-US" dirty="0" smtClean="0"/>
              <a:t>must be </a:t>
            </a:r>
            <a:r>
              <a:rPr lang="en-US" dirty="0"/>
              <a:t>evenly distributed around the Ni particles in </a:t>
            </a:r>
            <a:r>
              <a:rPr lang="en-US" dirty="0" smtClean="0"/>
              <a:t>order to </a:t>
            </a:r>
            <a:r>
              <a:rPr lang="en-US" dirty="0"/>
              <a:t>keep both a stable TPB </a:t>
            </a:r>
            <a:r>
              <a:rPr lang="en-US" dirty="0" smtClean="0"/>
              <a:t>length and </a:t>
            </a:r>
            <a:r>
              <a:rPr lang="en-US" dirty="0"/>
              <a:t>electronic conductivity over long periods of time.</a:t>
            </a:r>
          </a:p>
        </p:txBody>
      </p:sp>
      <p:sp>
        <p:nvSpPr>
          <p:cNvPr id="6" name="5 Rectángulo"/>
          <p:cNvSpPr/>
          <p:nvPr/>
        </p:nvSpPr>
        <p:spPr>
          <a:xfrm>
            <a:off x="107504" y="4687976"/>
            <a:ext cx="4572000" cy="1477328"/>
          </a:xfrm>
          <a:prstGeom prst="rect">
            <a:avLst/>
          </a:prstGeom>
        </p:spPr>
        <p:txBody>
          <a:bodyPr>
            <a:spAutoFit/>
          </a:bodyPr>
          <a:lstStyle/>
          <a:p>
            <a:pPr marL="285750" indent="-285750" algn="just">
              <a:buFont typeface="Wingdings" pitchFamily="2" charset="2"/>
              <a:buChar char="ü"/>
            </a:pPr>
            <a:r>
              <a:rPr lang="en-US" dirty="0"/>
              <a:t>The porosity of the simple cermet with 40 </a:t>
            </a:r>
            <a:r>
              <a:rPr lang="en-US" dirty="0" err="1"/>
              <a:t>vol</a:t>
            </a:r>
            <a:r>
              <a:rPr lang="en-US" dirty="0"/>
              <a:t> % </a:t>
            </a:r>
            <a:r>
              <a:rPr lang="en-US" dirty="0" smtClean="0"/>
              <a:t>Ni (</a:t>
            </a:r>
            <a:r>
              <a:rPr lang="en-US" dirty="0"/>
              <a:t>of the solids) must be lower than about </a:t>
            </a:r>
            <a:r>
              <a:rPr lang="en-US" dirty="0" smtClean="0"/>
              <a:t>30–35% after </a:t>
            </a:r>
            <a:r>
              <a:rPr lang="en-US" dirty="0"/>
              <a:t>the reduction of the </a:t>
            </a:r>
            <a:r>
              <a:rPr lang="en-US" dirty="0" err="1"/>
              <a:t>NiO</a:t>
            </a:r>
            <a:r>
              <a:rPr lang="en-US" dirty="0"/>
              <a:t> to </a:t>
            </a:r>
            <a:r>
              <a:rPr lang="en-US" dirty="0" smtClean="0"/>
              <a:t>Ni in </a:t>
            </a:r>
            <a:r>
              <a:rPr lang="en-US" dirty="0"/>
              <a:t>order to keep the connectivity between the Ni particles.</a:t>
            </a:r>
          </a:p>
        </p:txBody>
      </p:sp>
    </p:spTree>
    <p:extLst>
      <p:ext uri="{BB962C8B-B14F-4D97-AF65-F5344CB8AC3E}">
        <p14:creationId xmlns:p14="http://schemas.microsoft.com/office/powerpoint/2010/main" val="1972081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718"/>
            <a:ext cx="8147248" cy="1371600"/>
          </a:xfrm>
        </p:spPr>
        <p:txBody>
          <a:bodyPr>
            <a:normAutofit/>
          </a:bodyPr>
          <a:lstStyle/>
          <a:p>
            <a:r>
              <a:rPr lang="en-US" dirty="0"/>
              <a:t>Thermal Expansion Coefficient Matching</a:t>
            </a:r>
          </a:p>
        </p:txBody>
      </p:sp>
      <p:sp>
        <p:nvSpPr>
          <p:cNvPr id="4" name="3 Rectángulo"/>
          <p:cNvSpPr/>
          <p:nvPr/>
        </p:nvSpPr>
        <p:spPr>
          <a:xfrm>
            <a:off x="390625" y="1772816"/>
            <a:ext cx="5760640" cy="369332"/>
          </a:xfrm>
          <a:prstGeom prst="rect">
            <a:avLst/>
          </a:prstGeom>
        </p:spPr>
        <p:txBody>
          <a:bodyPr wrap="square">
            <a:spAutoFit/>
          </a:bodyPr>
          <a:lstStyle/>
          <a:p>
            <a:r>
              <a:rPr lang="en-US" dirty="0"/>
              <a:t>CTE of </a:t>
            </a:r>
            <a:r>
              <a:rPr lang="en-US" dirty="0" smtClean="0"/>
              <a:t>YSZ : 10.5ˣ10</a:t>
            </a:r>
            <a:r>
              <a:rPr lang="en-US" baseline="30000" dirty="0" smtClean="0"/>
              <a:t>-6</a:t>
            </a:r>
            <a:r>
              <a:rPr lang="en-US" dirty="0" smtClean="0"/>
              <a:t> </a:t>
            </a:r>
            <a:r>
              <a:rPr lang="en-US" dirty="0"/>
              <a:t>K</a:t>
            </a:r>
            <a:r>
              <a:rPr lang="en-US" baseline="30000" dirty="0"/>
              <a:t>-1</a:t>
            </a:r>
          </a:p>
        </p:txBody>
      </p:sp>
      <p:sp>
        <p:nvSpPr>
          <p:cNvPr id="5" name="4 Rectángulo"/>
          <p:cNvSpPr/>
          <p:nvPr/>
        </p:nvSpPr>
        <p:spPr>
          <a:xfrm>
            <a:off x="414289" y="2420888"/>
            <a:ext cx="5760640" cy="369332"/>
          </a:xfrm>
          <a:prstGeom prst="rect">
            <a:avLst/>
          </a:prstGeom>
        </p:spPr>
        <p:txBody>
          <a:bodyPr wrap="square">
            <a:spAutoFit/>
          </a:bodyPr>
          <a:lstStyle/>
          <a:p>
            <a:r>
              <a:rPr lang="en-US" dirty="0"/>
              <a:t>CTE of </a:t>
            </a:r>
            <a:r>
              <a:rPr lang="en-US" dirty="0" smtClean="0"/>
              <a:t>Nickel: 17ˣ10</a:t>
            </a:r>
            <a:r>
              <a:rPr lang="en-US" baseline="30000" dirty="0" smtClean="0"/>
              <a:t>-6</a:t>
            </a:r>
            <a:r>
              <a:rPr lang="en-US" dirty="0" smtClean="0"/>
              <a:t> </a:t>
            </a:r>
            <a:r>
              <a:rPr lang="en-US" dirty="0"/>
              <a:t>K</a:t>
            </a:r>
            <a:r>
              <a:rPr lang="en-US" baseline="30000" dirty="0"/>
              <a:t>-1</a:t>
            </a:r>
          </a:p>
        </p:txBody>
      </p:sp>
      <p:sp>
        <p:nvSpPr>
          <p:cNvPr id="6" name="5 Rectángulo"/>
          <p:cNvSpPr/>
          <p:nvPr/>
        </p:nvSpPr>
        <p:spPr>
          <a:xfrm>
            <a:off x="467544" y="3068960"/>
            <a:ext cx="5760640" cy="369332"/>
          </a:xfrm>
          <a:prstGeom prst="rect">
            <a:avLst/>
          </a:prstGeom>
        </p:spPr>
        <p:txBody>
          <a:bodyPr wrap="square">
            <a:spAutoFit/>
          </a:bodyPr>
          <a:lstStyle/>
          <a:p>
            <a:r>
              <a:rPr lang="en-US" dirty="0"/>
              <a:t>CTE of </a:t>
            </a:r>
            <a:r>
              <a:rPr lang="en-US" dirty="0" err="1" smtClean="0"/>
              <a:t>NiO</a:t>
            </a:r>
            <a:r>
              <a:rPr lang="en-US" dirty="0" smtClean="0"/>
              <a:t>: 14ˣ10</a:t>
            </a:r>
            <a:r>
              <a:rPr lang="en-US" baseline="30000" dirty="0" smtClean="0"/>
              <a:t>-6</a:t>
            </a:r>
            <a:r>
              <a:rPr lang="en-US" dirty="0" smtClean="0"/>
              <a:t> </a:t>
            </a:r>
            <a:r>
              <a:rPr lang="en-US" dirty="0"/>
              <a:t>K</a:t>
            </a:r>
            <a:r>
              <a:rPr lang="en-US" baseline="30000" dirty="0"/>
              <a:t>-1</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715" y="1389993"/>
            <a:ext cx="5522427" cy="409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89705"/>
            <a:ext cx="3463523" cy="262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3851920" y="5877272"/>
            <a:ext cx="3922869" cy="369332"/>
          </a:xfrm>
          <a:prstGeom prst="rect">
            <a:avLst/>
          </a:prstGeom>
        </p:spPr>
        <p:txBody>
          <a:bodyPr wrap="none">
            <a:spAutoFit/>
          </a:bodyPr>
          <a:lstStyle/>
          <a:p>
            <a:r>
              <a:rPr lang="en-US" dirty="0"/>
              <a:t>particle size ratio of </a:t>
            </a:r>
            <a:r>
              <a:rPr lang="en-US" dirty="0" err="1"/>
              <a:t>NiO</a:t>
            </a:r>
            <a:r>
              <a:rPr lang="en-US" dirty="0"/>
              <a:t>/8YSZ = 3:2.</a:t>
            </a:r>
          </a:p>
        </p:txBody>
      </p:sp>
      <p:sp>
        <p:nvSpPr>
          <p:cNvPr id="15" name="14 Flecha derecha"/>
          <p:cNvSpPr/>
          <p:nvPr/>
        </p:nvSpPr>
        <p:spPr>
          <a:xfrm>
            <a:off x="1547664" y="5989930"/>
            <a:ext cx="2304256" cy="103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97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152718"/>
            <a:ext cx="8291264" cy="972026"/>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285750" indent="-285750">
              <a:lnSpc>
                <a:spcPct val="200000"/>
              </a:lnSpc>
            </a:pPr>
            <a:r>
              <a:rPr lang="es-CL" b="1" dirty="0" err="1" smtClean="0"/>
              <a:t>Thermal</a:t>
            </a:r>
            <a:r>
              <a:rPr lang="es-CL" b="1" dirty="0" smtClean="0"/>
              <a:t> </a:t>
            </a:r>
            <a:r>
              <a:rPr lang="es-CL" b="1" dirty="0" err="1" smtClean="0"/>
              <a:t>Expansion</a:t>
            </a:r>
            <a:endParaRPr lang="es-CL"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574840" y="1671786"/>
            <a:ext cx="3999417"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251520" y="908720"/>
            <a:ext cx="8280920" cy="612412"/>
          </a:xfrm>
          <a:prstGeom prst="rect">
            <a:avLst/>
          </a:prstGeom>
          <a:noFill/>
        </p:spPr>
        <p:txBody>
          <a:bodyPr wrap="square" rtlCol="0">
            <a:spAutoFit/>
          </a:bodyPr>
          <a:lstStyle/>
          <a:p>
            <a:pPr>
              <a:lnSpc>
                <a:spcPct val="200000"/>
              </a:lnSpc>
            </a:pPr>
            <a:r>
              <a:rPr lang="es-CL" sz="2000" b="1" err="1" smtClean="0"/>
              <a:t>The</a:t>
            </a:r>
            <a:r>
              <a:rPr lang="es-CL" sz="2000" b="1" smtClean="0"/>
              <a:t> </a:t>
            </a:r>
            <a:r>
              <a:rPr lang="es-CL" sz="2000" b="1" err="1" smtClean="0"/>
              <a:t>change</a:t>
            </a:r>
            <a:r>
              <a:rPr lang="es-CL" sz="2000" b="1" smtClean="0"/>
              <a:t> in </a:t>
            </a:r>
            <a:r>
              <a:rPr lang="es-CL" sz="2000" b="1" err="1" smtClean="0"/>
              <a:t>dimentions</a:t>
            </a:r>
            <a:r>
              <a:rPr lang="es-CL" sz="2000" b="1" smtClean="0"/>
              <a:t> as </a:t>
            </a:r>
            <a:r>
              <a:rPr lang="es-CL" sz="2000" b="1" err="1" smtClean="0"/>
              <a:t>the</a:t>
            </a:r>
            <a:r>
              <a:rPr lang="es-CL" sz="2000" b="1" smtClean="0"/>
              <a:t> </a:t>
            </a:r>
            <a:r>
              <a:rPr lang="es-CL" sz="2000" b="1" err="1" smtClean="0"/>
              <a:t>temperature</a:t>
            </a:r>
            <a:r>
              <a:rPr lang="es-CL" sz="2000" b="1" smtClean="0"/>
              <a:t> </a:t>
            </a:r>
            <a:r>
              <a:rPr lang="es-CL" sz="2000" b="1" err="1" smtClean="0"/>
              <a:t>is</a:t>
            </a:r>
            <a:r>
              <a:rPr lang="es-CL" sz="2000" b="1" smtClean="0"/>
              <a:t> </a:t>
            </a:r>
            <a:r>
              <a:rPr lang="es-CL" sz="2000" b="1" err="1" smtClean="0"/>
              <a:t>changed</a:t>
            </a:r>
            <a:endParaRPr lang="es-CL" sz="2000" b="1" smtClean="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7" y="1766888"/>
            <a:ext cx="3047999"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219" y="3645024"/>
            <a:ext cx="4217987" cy="307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08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718"/>
            <a:ext cx="8363272" cy="756002"/>
          </a:xfrm>
        </p:spPr>
        <p:txBody>
          <a:bodyPr/>
          <a:lstStyle/>
          <a:p>
            <a:r>
              <a:rPr lang="en-US" dirty="0"/>
              <a:t>Chemical Compatibility</a:t>
            </a:r>
          </a:p>
        </p:txBody>
      </p:sp>
      <p:sp>
        <p:nvSpPr>
          <p:cNvPr id="4" name="3 Rectángulo"/>
          <p:cNvSpPr/>
          <p:nvPr/>
        </p:nvSpPr>
        <p:spPr>
          <a:xfrm>
            <a:off x="179512" y="836712"/>
            <a:ext cx="8568952" cy="369332"/>
          </a:xfrm>
          <a:prstGeom prst="rect">
            <a:avLst/>
          </a:prstGeom>
        </p:spPr>
        <p:txBody>
          <a:bodyPr wrap="square">
            <a:spAutoFit/>
          </a:bodyPr>
          <a:lstStyle/>
          <a:p>
            <a:pPr marL="285750" indent="-285750">
              <a:buFont typeface="Wingdings" pitchFamily="2" charset="2"/>
              <a:buChar char="ü"/>
            </a:pPr>
            <a:r>
              <a:rPr lang="en-US" dirty="0"/>
              <a:t>In general the Ni–YSZ cermet is very stable towards other stack components.</a:t>
            </a:r>
          </a:p>
        </p:txBody>
      </p:sp>
      <p:sp>
        <p:nvSpPr>
          <p:cNvPr id="5" name="4 Rectángulo"/>
          <p:cNvSpPr/>
          <p:nvPr/>
        </p:nvSpPr>
        <p:spPr>
          <a:xfrm>
            <a:off x="179512" y="1340768"/>
            <a:ext cx="4463273" cy="400110"/>
          </a:xfrm>
          <a:prstGeom prst="rect">
            <a:avLst/>
          </a:prstGeom>
        </p:spPr>
        <p:txBody>
          <a:bodyPr wrap="none">
            <a:spAutoFit/>
          </a:bodyPr>
          <a:lstStyle/>
          <a:p>
            <a:r>
              <a:rPr lang="en-US" sz="2000" b="1" dirty="0">
                <a:solidFill>
                  <a:srgbClr val="FF0000"/>
                </a:solidFill>
              </a:rPr>
              <a:t>Sensitivity Towards Fuel Impurities</a:t>
            </a:r>
          </a:p>
        </p:txBody>
      </p:sp>
      <p:sp>
        <p:nvSpPr>
          <p:cNvPr id="6" name="5 Rectángulo"/>
          <p:cNvSpPr/>
          <p:nvPr/>
        </p:nvSpPr>
        <p:spPr>
          <a:xfrm>
            <a:off x="171876" y="1740878"/>
            <a:ext cx="8064896" cy="923330"/>
          </a:xfrm>
          <a:prstGeom prst="rect">
            <a:avLst/>
          </a:prstGeom>
        </p:spPr>
        <p:txBody>
          <a:bodyPr wrap="square">
            <a:spAutoFit/>
          </a:bodyPr>
          <a:lstStyle/>
          <a:p>
            <a:r>
              <a:rPr lang="en-US" b="1" dirty="0" err="1"/>
              <a:t>Sulphur</a:t>
            </a:r>
            <a:r>
              <a:rPr lang="en-US" b="1" dirty="0"/>
              <a:t> </a:t>
            </a:r>
            <a:r>
              <a:rPr lang="en-US" b="1" dirty="0" smtClean="0"/>
              <a:t>Poisoning</a:t>
            </a:r>
          </a:p>
          <a:p>
            <a:r>
              <a:rPr lang="en-US" dirty="0" err="1" smtClean="0"/>
              <a:t>Sulphur</a:t>
            </a:r>
            <a:r>
              <a:rPr lang="en-US" dirty="0" smtClean="0"/>
              <a:t> </a:t>
            </a:r>
            <a:r>
              <a:rPr lang="en-US" dirty="0"/>
              <a:t>is present in most </a:t>
            </a:r>
            <a:r>
              <a:rPr lang="en-US" dirty="0" smtClean="0"/>
              <a:t>fuels derived </a:t>
            </a:r>
            <a:r>
              <a:rPr lang="en-US" dirty="0"/>
              <a:t>from fossil sources either by nature or added as odorant.</a:t>
            </a:r>
          </a:p>
        </p:txBody>
      </p:sp>
      <p:sp>
        <p:nvSpPr>
          <p:cNvPr id="7" name="6 Rectángulo"/>
          <p:cNvSpPr/>
          <p:nvPr/>
        </p:nvSpPr>
        <p:spPr>
          <a:xfrm>
            <a:off x="179512" y="2669716"/>
            <a:ext cx="8424936" cy="1200329"/>
          </a:xfrm>
          <a:prstGeom prst="rect">
            <a:avLst/>
          </a:prstGeom>
        </p:spPr>
        <p:txBody>
          <a:bodyPr wrap="square">
            <a:spAutoFit/>
          </a:bodyPr>
          <a:lstStyle/>
          <a:p>
            <a:pPr marL="285750" indent="-285750" algn="just">
              <a:buFont typeface="Wingdings" pitchFamily="2" charset="2"/>
              <a:buChar char="ü"/>
            </a:pPr>
            <a:r>
              <a:rPr lang="en-US" dirty="0"/>
              <a:t>The cell </a:t>
            </a:r>
            <a:r>
              <a:rPr lang="en-US" dirty="0" smtClean="0"/>
              <a:t>performance decreases </a:t>
            </a:r>
            <a:r>
              <a:rPr lang="en-US" dirty="0"/>
              <a:t>quickly </a:t>
            </a:r>
            <a:r>
              <a:rPr lang="en-US" dirty="0" smtClean="0"/>
              <a:t>as </a:t>
            </a:r>
            <a:r>
              <a:rPr lang="en-US" dirty="0"/>
              <a:t>soon as sulfur poison </a:t>
            </a:r>
            <a:r>
              <a:rPr lang="en-US" dirty="0" smtClean="0"/>
              <a:t>in the form </a:t>
            </a:r>
            <a:r>
              <a:rPr lang="en-US" dirty="0"/>
              <a:t>of </a:t>
            </a:r>
            <a:r>
              <a:rPr lang="en-US" dirty="0" smtClean="0"/>
              <a:t>H</a:t>
            </a:r>
            <a:r>
              <a:rPr lang="en-US" baseline="-25000" dirty="0" smtClean="0"/>
              <a:t>2</a:t>
            </a:r>
            <a:r>
              <a:rPr lang="en-US" dirty="0" smtClean="0"/>
              <a:t>S </a:t>
            </a:r>
            <a:r>
              <a:rPr lang="en-US" dirty="0"/>
              <a:t>is introduced into the fuel stream. Then, after </a:t>
            </a:r>
            <a:r>
              <a:rPr lang="en-US" dirty="0" smtClean="0"/>
              <a:t>some time</a:t>
            </a:r>
            <a:r>
              <a:rPr lang="en-US" dirty="0"/>
              <a:t>, which depends on the H</a:t>
            </a:r>
            <a:r>
              <a:rPr lang="en-US" baseline="-25000" dirty="0"/>
              <a:t>2</a:t>
            </a:r>
            <a:r>
              <a:rPr lang="en-US" dirty="0"/>
              <a:t>S concentration and the cell structure, the rate of </a:t>
            </a:r>
            <a:r>
              <a:rPr lang="en-US" dirty="0" smtClean="0"/>
              <a:t>cell performance </a:t>
            </a:r>
            <a:r>
              <a:rPr lang="en-US" dirty="0"/>
              <a:t>degradation will decrease dramatically or even stop completely.</a:t>
            </a:r>
          </a:p>
        </p:txBody>
      </p:sp>
      <p:pic>
        <p:nvPicPr>
          <p:cNvPr id="8" name="Picture 2" descr="C:\Users\Mecanica\Desktop\Effect of H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891997"/>
            <a:ext cx="5740791" cy="286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4893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encial">
  <a:themeElements>
    <a:clrScheme name="Esenc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enc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4737</TotalTime>
  <Words>1776</Words>
  <Application>Microsoft Office PowerPoint</Application>
  <PresentationFormat>Presentación en pantalla (4:3)</PresentationFormat>
  <Paragraphs>173</Paragraphs>
  <Slides>29</Slides>
  <Notes>6</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Esencial</vt:lpstr>
      <vt:lpstr>Advanced materials for energy conversion solid cells</vt:lpstr>
      <vt:lpstr>Feul electrode</vt:lpstr>
      <vt:lpstr>Materials for fuel electrode</vt:lpstr>
      <vt:lpstr>Cermet materials</vt:lpstr>
      <vt:lpstr>Ni-YSZ</vt:lpstr>
      <vt:lpstr>Electron Conductivity of Cermets</vt:lpstr>
      <vt:lpstr>Thermal Expansion Coefficient Matching</vt:lpstr>
      <vt:lpstr>Presentación de PowerPoint</vt:lpstr>
      <vt:lpstr>Chemical Compatibility</vt:lpstr>
      <vt:lpstr>Desulphurization</vt:lpstr>
      <vt:lpstr>Effect of cyclic siloxane</vt:lpstr>
      <vt:lpstr>Nickel reoxidation</vt:lpstr>
      <vt:lpstr>Alternate Anodes for SOFCs</vt:lpstr>
      <vt:lpstr>Perovskite fuel electrode materials</vt:lpstr>
      <vt:lpstr>Cathode</vt:lpstr>
      <vt:lpstr>Oxygen electrode Materials</vt:lpstr>
      <vt:lpstr>Oxides</vt:lpstr>
      <vt:lpstr>Perovskite Structure </vt:lpstr>
      <vt:lpstr>Perovskite Structure </vt:lpstr>
      <vt:lpstr>Perovskite Structure </vt:lpstr>
      <vt:lpstr>Perovskite Structure </vt:lpstr>
      <vt:lpstr>La1-xSrxMnO3 (LSM) </vt:lpstr>
      <vt:lpstr>mixed ionic and electronic conductivity (MIEC) </vt:lpstr>
      <vt:lpstr>mixed ionic and electronic conductivity (MIEC) </vt:lpstr>
      <vt:lpstr>Presentación de PowerPoint</vt:lpstr>
      <vt:lpstr>Electrical Conductivity &amp; TEC</vt:lpstr>
      <vt:lpstr>Reaction with other cell components  </vt:lpstr>
      <vt:lpstr>perovskite-derived oxide</vt:lpstr>
      <vt:lpstr>layered perovskite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Mecanica</dc:creator>
  <cp:lastModifiedBy>Mecanica</cp:lastModifiedBy>
  <cp:revision>322</cp:revision>
  <cp:lastPrinted>2016-03-11T20:06:56Z</cp:lastPrinted>
  <dcterms:created xsi:type="dcterms:W3CDTF">2014-08-08T14:23:13Z</dcterms:created>
  <dcterms:modified xsi:type="dcterms:W3CDTF">2018-11-07T12:26:06Z</dcterms:modified>
</cp:coreProperties>
</file>