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7" r:id="rId2"/>
    <p:sldId id="289" r:id="rId3"/>
    <p:sldId id="271" r:id="rId4"/>
    <p:sldId id="274" r:id="rId5"/>
    <p:sldId id="284" r:id="rId6"/>
    <p:sldId id="265" r:id="rId7"/>
    <p:sldId id="275" r:id="rId8"/>
    <p:sldId id="283" r:id="rId9"/>
    <p:sldId id="285" r:id="rId10"/>
    <p:sldId id="295" r:id="rId11"/>
    <p:sldId id="281" r:id="rId12"/>
    <p:sldId id="282" r:id="rId13"/>
    <p:sldId id="276" r:id="rId14"/>
    <p:sldId id="293" r:id="rId15"/>
    <p:sldId id="294" r:id="rId16"/>
    <p:sldId id="286" r:id="rId17"/>
    <p:sldId id="288" r:id="rId18"/>
    <p:sldId id="297" r:id="rId19"/>
    <p:sldId id="298" r:id="rId20"/>
    <p:sldId id="299" r:id="rId21"/>
    <p:sldId id="291" r:id="rId22"/>
    <p:sldId id="300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C64691E-18A5-4D0E-8E94-327E1F50EAF4}">
          <p14:sldIdLst>
            <p14:sldId id="257"/>
            <p14:sldId id="289"/>
            <p14:sldId id="271"/>
            <p14:sldId id="274"/>
            <p14:sldId id="284"/>
            <p14:sldId id="265"/>
            <p14:sldId id="275"/>
            <p14:sldId id="283"/>
            <p14:sldId id="285"/>
            <p14:sldId id="295"/>
            <p14:sldId id="281"/>
            <p14:sldId id="282"/>
            <p14:sldId id="276"/>
            <p14:sldId id="293"/>
            <p14:sldId id="294"/>
            <p14:sldId id="286"/>
            <p14:sldId id="288"/>
            <p14:sldId id="297"/>
            <p14:sldId id="298"/>
            <p14:sldId id="299"/>
            <p14:sldId id="291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0372" autoAdjust="0"/>
  </p:normalViewPr>
  <p:slideViewPr>
    <p:cSldViewPr>
      <p:cViewPr>
        <p:scale>
          <a:sx n="75" d="100"/>
          <a:sy n="75" d="100"/>
        </p:scale>
        <p:origin x="-2826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EACC3-9461-4556-BD6E-4D689FA59FEB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56A33-FE19-4D5D-A07F-6FCE79261C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46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Listón“: lath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56A33-FE19-4D5D-A07F-6FCE79261CDC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210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3598C6C-2F0D-4503-9674-8CE972D5F96F}" type="datetimeFigureOut">
              <a:rPr lang="es-CL" smtClean="0"/>
              <a:t>12-04-2018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BAEBAEF-1791-4C0B-8ADD-6C6D6A6755BE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720080"/>
          </a:xfrm>
        </p:spPr>
        <p:txBody>
          <a:bodyPr/>
          <a:lstStyle/>
          <a:p>
            <a:pPr algn="ctr"/>
            <a:r>
              <a:rPr lang="es-CL" dirty="0" err="1" smtClean="0"/>
              <a:t>Engineering</a:t>
            </a:r>
            <a:r>
              <a:rPr lang="es-CL" dirty="0" smtClean="0"/>
              <a:t> </a:t>
            </a:r>
            <a:r>
              <a:rPr lang="es-CL" dirty="0" err="1" smtClean="0"/>
              <a:t>Materials</a:t>
            </a:r>
            <a:r>
              <a:rPr lang="es-CL" dirty="0" smtClean="0"/>
              <a:t> </a:t>
            </a:r>
            <a:r>
              <a:rPr lang="az-Cyrl-AZ" dirty="0" smtClean="0">
                <a:latin typeface="Times New Roman"/>
                <a:cs typeface="Times New Roman"/>
              </a:rPr>
              <a:t>ІІ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6" r="48135" b="65457"/>
          <a:stretch/>
        </p:blipFill>
        <p:spPr bwMode="auto">
          <a:xfrm>
            <a:off x="4788024" y="44624"/>
            <a:ext cx="415030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5" r="50900" b="70648"/>
          <a:stretch/>
        </p:blipFill>
        <p:spPr bwMode="auto">
          <a:xfrm>
            <a:off x="-3462" y="1749"/>
            <a:ext cx="3495342" cy="69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979712" y="3573016"/>
            <a:ext cx="460851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dirty="0" smtClean="0">
                <a:latin typeface="+mn-lt"/>
              </a:rPr>
              <a:t>TTT-</a:t>
            </a:r>
            <a:r>
              <a:rPr lang="es-CL" sz="2800" dirty="0" err="1" smtClean="0">
                <a:latin typeface="+mn-lt"/>
              </a:rPr>
              <a:t>diagrams</a:t>
            </a:r>
            <a:endParaRPr lang="es-C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91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/>
          <a:lstStyle/>
          <a:p>
            <a:r>
              <a:rPr lang="en-US" b="1" dirty="0"/>
              <a:t>Retained Austenite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7798954" cy="325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3332" y="908720"/>
            <a:ext cx="8637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large volume expansion when </a:t>
            </a:r>
            <a:r>
              <a:rPr lang="en-US" dirty="0" err="1" smtClean="0"/>
              <a:t>martensite</a:t>
            </a:r>
            <a:r>
              <a:rPr lang="en-US" dirty="0" smtClean="0"/>
              <a:t> forms </a:t>
            </a:r>
            <a:r>
              <a:rPr lang="en-US" dirty="0"/>
              <a:t>from austenite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 </a:t>
            </a:r>
            <a:r>
              <a:rPr lang="en-US" dirty="0" err="1"/>
              <a:t>martensite</a:t>
            </a:r>
            <a:r>
              <a:rPr lang="en-US" dirty="0"/>
              <a:t> plates form during quenching, they </a:t>
            </a:r>
            <a:r>
              <a:rPr lang="en-US" dirty="0" smtClean="0"/>
              <a:t>surround and </a:t>
            </a:r>
            <a:r>
              <a:rPr lang="en-US" dirty="0"/>
              <a:t>isolate small pools of </a:t>
            </a:r>
            <a:r>
              <a:rPr lang="en-US" dirty="0" smtClean="0"/>
              <a:t>austenite.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remaining pools of austenite to transform, the surrounding </a:t>
            </a:r>
            <a:r>
              <a:rPr lang="en-US" dirty="0" err="1"/>
              <a:t>martensite</a:t>
            </a:r>
            <a:r>
              <a:rPr lang="en-US" dirty="0"/>
              <a:t> </a:t>
            </a:r>
            <a:r>
              <a:rPr lang="en-US" dirty="0" smtClean="0"/>
              <a:t>must deform.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Because the strong </a:t>
            </a:r>
            <a:r>
              <a:rPr lang="en-US" dirty="0" err="1"/>
              <a:t>martensite</a:t>
            </a:r>
            <a:r>
              <a:rPr lang="en-US" dirty="0"/>
              <a:t> resists the transformation, either the </a:t>
            </a:r>
            <a:r>
              <a:rPr lang="en-US" dirty="0" smtClean="0"/>
              <a:t>existing </a:t>
            </a:r>
            <a:r>
              <a:rPr lang="en-US" dirty="0" err="1" smtClean="0"/>
              <a:t>martensite</a:t>
            </a:r>
            <a:r>
              <a:rPr lang="en-US" dirty="0" smtClean="0"/>
              <a:t> </a:t>
            </a:r>
            <a:r>
              <a:rPr lang="en-US" dirty="0"/>
              <a:t>cracks or the austenite remains trapped in the structure as </a:t>
            </a:r>
            <a:r>
              <a:rPr lang="en-US" b="1" dirty="0"/>
              <a:t>retained austenite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22582"/>
            <a:ext cx="4589512" cy="36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8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52718"/>
            <a:ext cx="8856984" cy="756002"/>
          </a:xfrm>
        </p:spPr>
        <p:txBody>
          <a:bodyPr>
            <a:normAutofit/>
          </a:bodyPr>
          <a:lstStyle/>
          <a:p>
            <a:r>
              <a:rPr lang="es-CL" sz="3200" dirty="0" err="1" smtClean="0"/>
              <a:t>Hypo</a:t>
            </a:r>
            <a:r>
              <a:rPr lang="es-CL" sz="3200" dirty="0" smtClean="0"/>
              <a:t> and </a:t>
            </a:r>
            <a:r>
              <a:rPr lang="es-CL" sz="3200" dirty="0" err="1" smtClean="0"/>
              <a:t>hypereutectoid</a:t>
            </a:r>
            <a:r>
              <a:rPr lang="es-CL" sz="3200" dirty="0" smtClean="0"/>
              <a:t> </a:t>
            </a:r>
            <a:r>
              <a:rPr lang="es-CL" sz="3200" dirty="0" err="1" smtClean="0"/>
              <a:t>steels</a:t>
            </a:r>
            <a:endParaRPr lang="es-CL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438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2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44" y="1216919"/>
            <a:ext cx="4203606" cy="408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7504" y="152718"/>
            <a:ext cx="8856984" cy="756002"/>
          </a:xfrm>
        </p:spPr>
        <p:txBody>
          <a:bodyPr>
            <a:normAutofit/>
          </a:bodyPr>
          <a:lstStyle/>
          <a:p>
            <a:r>
              <a:rPr lang="es-CL" sz="3200" dirty="0" err="1" smtClean="0"/>
              <a:t>Hypo</a:t>
            </a:r>
            <a:r>
              <a:rPr lang="es-CL" sz="3200" dirty="0" smtClean="0"/>
              <a:t> and </a:t>
            </a:r>
            <a:r>
              <a:rPr lang="es-CL" sz="3200" dirty="0" err="1" smtClean="0"/>
              <a:t>hypereutectoid</a:t>
            </a:r>
            <a:r>
              <a:rPr lang="es-CL" sz="3200" dirty="0" smtClean="0"/>
              <a:t> </a:t>
            </a:r>
            <a:r>
              <a:rPr lang="es-CL" sz="3200" dirty="0" err="1" smtClean="0"/>
              <a:t>steels</a:t>
            </a:r>
            <a:endParaRPr lang="es-CL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" y="1216918"/>
            <a:ext cx="4612730" cy="430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9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19256" cy="756002"/>
          </a:xfrm>
        </p:spPr>
        <p:txBody>
          <a:bodyPr/>
          <a:lstStyle/>
          <a:p>
            <a:r>
              <a:rPr lang="es-CL" dirty="0" err="1" smtClean="0"/>
              <a:t>Isothermal</a:t>
            </a:r>
            <a:r>
              <a:rPr lang="es-CL" dirty="0" smtClean="0"/>
              <a:t> </a:t>
            </a:r>
            <a:r>
              <a:rPr lang="es-CL" dirty="0" err="1" smtClean="0"/>
              <a:t>heat</a:t>
            </a:r>
            <a:r>
              <a:rPr lang="es-CL" dirty="0" smtClean="0"/>
              <a:t> </a:t>
            </a:r>
            <a:r>
              <a:rPr lang="es-CL" dirty="0" err="1" smtClean="0"/>
              <a:t>treatment</a:t>
            </a:r>
            <a:endParaRPr lang="es-C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09884"/>
            <a:ext cx="39719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7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" y="28773"/>
            <a:ext cx="4918801" cy="50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" y="5032995"/>
            <a:ext cx="6200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63" y="1236960"/>
            <a:ext cx="34575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2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/>
          <a:stretch/>
        </p:blipFill>
        <p:spPr bwMode="auto">
          <a:xfrm>
            <a:off x="443597" y="-6474"/>
            <a:ext cx="4883334" cy="494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85438"/>
            <a:ext cx="5793507" cy="182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9147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1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en-US" b="1" dirty="0" err="1"/>
              <a:t>martempering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7812360" cy="412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26" y="3933056"/>
            <a:ext cx="46767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90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en-US" b="1" dirty="0" err="1" smtClean="0"/>
              <a:t>austempering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00175"/>
            <a:ext cx="77343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157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5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720080"/>
          </a:xfrm>
        </p:spPr>
        <p:txBody>
          <a:bodyPr>
            <a:noAutofit/>
          </a:bodyPr>
          <a:lstStyle/>
          <a:p>
            <a:r>
              <a:rPr lang="es-CL" sz="2500" dirty="0" err="1" smtClean="0"/>
              <a:t>Continuous</a:t>
            </a:r>
            <a:r>
              <a:rPr lang="es-CL" sz="2500" dirty="0" smtClean="0"/>
              <a:t> </a:t>
            </a:r>
            <a:r>
              <a:rPr lang="es-CL" sz="2500" dirty="0" err="1" smtClean="0"/>
              <a:t>cooling</a:t>
            </a:r>
            <a:r>
              <a:rPr lang="es-CL" sz="2500" dirty="0" smtClean="0"/>
              <a:t> </a:t>
            </a:r>
            <a:r>
              <a:rPr lang="es-CL" sz="2500" dirty="0" err="1" smtClean="0"/>
              <a:t>transformations</a:t>
            </a:r>
            <a:r>
              <a:rPr lang="es-CL" sz="2500" dirty="0" smtClean="0"/>
              <a:t> (CCT)</a:t>
            </a:r>
            <a:endParaRPr lang="es-CL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052736"/>
            <a:ext cx="852487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0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52420" cy="972026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Iron-carbon</a:t>
            </a:r>
            <a:r>
              <a:rPr lang="es-CL" dirty="0" smtClean="0"/>
              <a:t> </a:t>
            </a:r>
            <a:r>
              <a:rPr lang="es-CL" dirty="0" err="1" smtClean="0"/>
              <a:t>phase</a:t>
            </a:r>
            <a:r>
              <a:rPr lang="es-CL" dirty="0" smtClean="0"/>
              <a:t> </a:t>
            </a:r>
            <a:r>
              <a:rPr lang="es-CL" dirty="0" err="1" smtClean="0"/>
              <a:t>diagram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8275"/>
            <a:ext cx="6816762" cy="54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720080"/>
          </a:xfrm>
        </p:spPr>
        <p:txBody>
          <a:bodyPr>
            <a:noAutofit/>
          </a:bodyPr>
          <a:lstStyle/>
          <a:p>
            <a:r>
              <a:rPr lang="es-CL" sz="2500" dirty="0" err="1" smtClean="0"/>
              <a:t>Continuous</a:t>
            </a:r>
            <a:r>
              <a:rPr lang="es-CL" sz="2500" dirty="0" smtClean="0"/>
              <a:t> </a:t>
            </a:r>
            <a:r>
              <a:rPr lang="es-CL" sz="2500" dirty="0" err="1" smtClean="0"/>
              <a:t>cooling</a:t>
            </a:r>
            <a:r>
              <a:rPr lang="es-CL" sz="2500" dirty="0" smtClean="0"/>
              <a:t> </a:t>
            </a:r>
            <a:r>
              <a:rPr lang="es-CL" sz="2500" dirty="0" err="1" smtClean="0"/>
              <a:t>transformations</a:t>
            </a:r>
            <a:r>
              <a:rPr lang="es-CL" sz="2500" dirty="0" smtClean="0"/>
              <a:t> (CCT)</a:t>
            </a:r>
            <a:endParaRPr lang="es-CL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258346" cy="590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3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720080"/>
          </a:xfrm>
        </p:spPr>
        <p:txBody>
          <a:bodyPr>
            <a:noAutofit/>
          </a:bodyPr>
          <a:lstStyle/>
          <a:p>
            <a:r>
              <a:rPr lang="es-CL" sz="2500" dirty="0" err="1" smtClean="0"/>
              <a:t>Continuous</a:t>
            </a:r>
            <a:r>
              <a:rPr lang="es-CL" sz="2500" dirty="0" smtClean="0"/>
              <a:t> </a:t>
            </a:r>
            <a:r>
              <a:rPr lang="es-CL" sz="2500" dirty="0" err="1" smtClean="0"/>
              <a:t>cooling</a:t>
            </a:r>
            <a:r>
              <a:rPr lang="es-CL" sz="2500" dirty="0" smtClean="0"/>
              <a:t> </a:t>
            </a:r>
            <a:r>
              <a:rPr lang="es-CL" sz="2500" dirty="0" err="1" smtClean="0"/>
              <a:t>transformations</a:t>
            </a:r>
            <a:r>
              <a:rPr lang="es-CL" sz="2500" dirty="0" smtClean="0"/>
              <a:t> (CCT)</a:t>
            </a:r>
            <a:endParaRPr lang="es-CL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44768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352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04843"/>
            <a:ext cx="6103378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720080"/>
          </a:xfrm>
        </p:spPr>
        <p:txBody>
          <a:bodyPr>
            <a:noAutofit/>
          </a:bodyPr>
          <a:lstStyle/>
          <a:p>
            <a:r>
              <a:rPr lang="es-CL" sz="2500" dirty="0" err="1" smtClean="0"/>
              <a:t>Continuous</a:t>
            </a:r>
            <a:r>
              <a:rPr lang="es-CL" sz="2500" dirty="0" smtClean="0"/>
              <a:t> </a:t>
            </a:r>
            <a:r>
              <a:rPr lang="es-CL" sz="2500" dirty="0" err="1" smtClean="0"/>
              <a:t>cooling</a:t>
            </a:r>
            <a:r>
              <a:rPr lang="es-CL" sz="2500" dirty="0" smtClean="0"/>
              <a:t> </a:t>
            </a:r>
            <a:r>
              <a:rPr lang="es-CL" sz="2500" dirty="0" err="1" smtClean="0"/>
              <a:t>transformations</a:t>
            </a:r>
            <a:r>
              <a:rPr lang="es-CL" sz="2500" dirty="0" smtClean="0"/>
              <a:t> (CCT)</a:t>
            </a:r>
            <a:endParaRPr lang="es-CL" sz="2500" dirty="0"/>
          </a:p>
        </p:txBody>
      </p:sp>
    </p:spTree>
    <p:extLst>
      <p:ext uri="{BB962C8B-B14F-4D97-AF65-F5344CB8AC3E}">
        <p14:creationId xmlns:p14="http://schemas.microsoft.com/office/powerpoint/2010/main" val="51270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76064"/>
          </a:xfrm>
        </p:spPr>
        <p:txBody>
          <a:bodyPr>
            <a:noAutofit/>
          </a:bodyPr>
          <a:lstStyle/>
          <a:p>
            <a:r>
              <a:rPr lang="es-CL" sz="2400" dirty="0"/>
              <a:t>TIME-TEMPERATURE-TRANSFORMATION CURVES</a:t>
            </a:r>
            <a:endParaRPr lang="es-CL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5586"/>
            <a:ext cx="8054170" cy="562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95586"/>
            <a:ext cx="503511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756002"/>
          </a:xfrm>
        </p:spPr>
        <p:txBody>
          <a:bodyPr>
            <a:normAutofit fontScale="90000"/>
          </a:bodyPr>
          <a:lstStyle/>
          <a:p>
            <a:r>
              <a:rPr lang="es-CL" dirty="0"/>
              <a:t>THE BAINITE </a:t>
            </a:r>
            <a:r>
              <a:rPr lang="es-CL" dirty="0" err="1"/>
              <a:t>transformation</a:t>
            </a:r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941043" cy="568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1284759" cy="143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54770"/>
            <a:ext cx="3056796" cy="430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1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539978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bainite</a:t>
            </a:r>
            <a:r>
              <a:rPr lang="es-CL" dirty="0" smtClean="0"/>
              <a:t> </a:t>
            </a:r>
            <a:r>
              <a:rPr lang="es-CL" dirty="0" err="1" smtClean="0"/>
              <a:t>transformation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9340"/>
            <a:ext cx="7272808" cy="55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83994"/>
          </a:xfrm>
        </p:spPr>
        <p:txBody>
          <a:bodyPr>
            <a:normAutofit fontScale="90000"/>
          </a:bodyPr>
          <a:lstStyle/>
          <a:p>
            <a:r>
              <a:rPr lang="es-CL" sz="3100" b="1" dirty="0" smtClean="0"/>
              <a:t>TTT-</a:t>
            </a:r>
            <a:r>
              <a:rPr lang="es-CL" sz="3100" b="1" dirty="0" err="1" smtClean="0"/>
              <a:t>diagram</a:t>
            </a:r>
            <a:r>
              <a:rPr lang="es-CL" sz="2800" b="1" dirty="0" smtClean="0"/>
              <a:t> </a:t>
            </a:r>
            <a:r>
              <a:rPr lang="es-CL" sz="3200" dirty="0"/>
              <a:t>OF AN EUTECTOID STEEL</a:t>
            </a:r>
            <a:endParaRPr lang="es-CL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4958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8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756002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Diffusionless</a:t>
            </a:r>
            <a:r>
              <a:rPr lang="es-CL" dirty="0" smtClean="0"/>
              <a:t> </a:t>
            </a:r>
            <a:r>
              <a:rPr lang="es-CL" dirty="0" err="1" smtClean="0"/>
              <a:t>transformation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729061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96318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7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es-CL" dirty="0" err="1" smtClean="0"/>
              <a:t>Martensite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0689"/>
            <a:ext cx="4981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9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en-US" dirty="0" err="1" smtClean="0"/>
              <a:t>martensite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412"/>
            <a:ext cx="5494830" cy="33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1" t="32412" r="2713"/>
          <a:stretch/>
        </p:blipFill>
        <p:spPr bwMode="auto">
          <a:xfrm>
            <a:off x="5814317" y="877664"/>
            <a:ext cx="3150171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"/>
          <a:stretch/>
        </p:blipFill>
        <p:spPr bwMode="auto">
          <a:xfrm>
            <a:off x="3275856" y="2508138"/>
            <a:ext cx="235923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1396</TotalTime>
  <Words>134</Words>
  <Application>Microsoft Office PowerPoint</Application>
  <PresentationFormat>Presentación en pantalla (4:3)</PresentationFormat>
  <Paragraphs>26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Esencial</vt:lpstr>
      <vt:lpstr>Engineering Materials ІІ</vt:lpstr>
      <vt:lpstr>Iron-carbon phase diagram</vt:lpstr>
      <vt:lpstr>TIME-TEMPERATURE-TRANSFORMATION CURVES</vt:lpstr>
      <vt:lpstr>THE BAINITE transformation</vt:lpstr>
      <vt:lpstr>The bainite transformation</vt:lpstr>
      <vt:lpstr>TTT-diagram OF AN EUTECTOID STEEL</vt:lpstr>
      <vt:lpstr>Diffusionless transformation</vt:lpstr>
      <vt:lpstr>Martensite</vt:lpstr>
      <vt:lpstr>martensite</vt:lpstr>
      <vt:lpstr>Retained Austenite</vt:lpstr>
      <vt:lpstr>Hypo and hypereutectoid steels</vt:lpstr>
      <vt:lpstr>Hypo and hypereutectoid steels</vt:lpstr>
      <vt:lpstr>Isothermal heat treatment</vt:lpstr>
      <vt:lpstr>Presentación de PowerPoint</vt:lpstr>
      <vt:lpstr>Presentación de PowerPoint</vt:lpstr>
      <vt:lpstr>martempering</vt:lpstr>
      <vt:lpstr>austempering</vt:lpstr>
      <vt:lpstr>Presentación de PowerPoint</vt:lpstr>
      <vt:lpstr>Continuous cooling transformations (CCT)</vt:lpstr>
      <vt:lpstr>Continuous cooling transformations (CCT)</vt:lpstr>
      <vt:lpstr>Continuous cooling transformations (CCT)</vt:lpstr>
      <vt:lpstr>Continuous cooling transformations (CCT)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Mecanica</dc:creator>
  <cp:lastModifiedBy>Mecanica</cp:lastModifiedBy>
  <cp:revision>110</cp:revision>
  <dcterms:created xsi:type="dcterms:W3CDTF">2014-08-08T14:23:13Z</dcterms:created>
  <dcterms:modified xsi:type="dcterms:W3CDTF">2018-04-12T20:46:37Z</dcterms:modified>
</cp:coreProperties>
</file>