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diagrams/data2.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2"/>
  </p:notesMasterIdLst>
  <p:sldIdLst>
    <p:sldId id="256" r:id="rId2"/>
    <p:sldId id="264" r:id="rId3"/>
    <p:sldId id="266" r:id="rId4"/>
    <p:sldId id="307" r:id="rId5"/>
    <p:sldId id="310" r:id="rId6"/>
    <p:sldId id="321" r:id="rId7"/>
    <p:sldId id="322" r:id="rId8"/>
    <p:sldId id="290" r:id="rId9"/>
    <p:sldId id="323" r:id="rId10"/>
    <p:sldId id="337" r:id="rId11"/>
    <p:sldId id="338" r:id="rId12"/>
    <p:sldId id="335" r:id="rId13"/>
    <p:sldId id="327" r:id="rId14"/>
    <p:sldId id="336" r:id="rId15"/>
    <p:sldId id="339" r:id="rId16"/>
    <p:sldId id="287" r:id="rId17"/>
    <p:sldId id="332" r:id="rId18"/>
    <p:sldId id="340" r:id="rId19"/>
    <p:sldId id="333" r:id="rId20"/>
    <p:sldId id="28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2" autoAdjust="0"/>
    <p:restoredTop sz="77265" autoAdjust="0"/>
  </p:normalViewPr>
  <p:slideViewPr>
    <p:cSldViewPr>
      <p:cViewPr varScale="1">
        <p:scale>
          <a:sx n="56" d="100"/>
          <a:sy n="56" d="100"/>
        </p:scale>
        <p:origin x="-177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1" Type="http://schemas.openxmlformats.org/officeDocument/2006/relationships/image" Target="../media/image23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9571D8-B707-4546-8743-FAFD8BC40F37}"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s-ES"/>
        </a:p>
      </dgm:t>
    </dgm:pt>
    <dgm:pt modelId="{4C2DE4D1-D792-4FF4-B44C-5DAF5F64AFF9}">
      <dgm:prSet phldrT="[Texto]"/>
      <dgm:spPr/>
      <dgm:t>
        <a:bodyPr/>
        <a:lstStyle/>
        <a:p>
          <a:r>
            <a:rPr lang="es-CL" dirty="0" smtClean="0"/>
            <a:t>Dato 1</a:t>
          </a:r>
          <a:endParaRPr lang="es-ES" dirty="0"/>
        </a:p>
      </dgm:t>
    </dgm:pt>
    <dgm:pt modelId="{488BC8E0-33CA-4D06-89B9-F80C4A448CE7}" type="parTrans" cxnId="{99B646C4-B084-4727-AF95-9B75E287B776}">
      <dgm:prSet/>
      <dgm:spPr/>
      <dgm:t>
        <a:bodyPr/>
        <a:lstStyle/>
        <a:p>
          <a:endParaRPr lang="es-ES"/>
        </a:p>
      </dgm:t>
    </dgm:pt>
    <dgm:pt modelId="{ABED3299-4D4E-4781-9E5C-F7997346C85B}" type="sibTrans" cxnId="{99B646C4-B084-4727-AF95-9B75E287B776}">
      <dgm:prSet/>
      <dgm:spPr/>
      <dgm:t>
        <a:bodyPr/>
        <a:lstStyle/>
        <a:p>
          <a:endParaRPr lang="es-ES"/>
        </a:p>
      </dgm:t>
    </dgm:pt>
    <dgm:pt modelId="{40A35EF8-918B-4B9E-B162-2AFBF9A7E5D6}">
      <dgm:prSet phldrT="[Texto]"/>
      <dgm:spPr/>
      <dgm:t>
        <a:bodyPr/>
        <a:lstStyle/>
        <a:p>
          <a:r>
            <a:rPr lang="es-CL" dirty="0" smtClean="0"/>
            <a:t>Dato 2…</a:t>
          </a:r>
          <a:endParaRPr lang="es-ES" dirty="0"/>
        </a:p>
      </dgm:t>
    </dgm:pt>
    <dgm:pt modelId="{892671EE-EC1E-4BE4-9FDF-6343AD8B4B04}" type="parTrans" cxnId="{06D8F123-5B66-4A12-BA2C-D9BEFAF71D9B}">
      <dgm:prSet/>
      <dgm:spPr/>
      <dgm:t>
        <a:bodyPr/>
        <a:lstStyle/>
        <a:p>
          <a:endParaRPr lang="es-ES"/>
        </a:p>
      </dgm:t>
    </dgm:pt>
    <dgm:pt modelId="{DB60A5CA-9E19-439D-9095-016B50AC0E42}" type="sibTrans" cxnId="{06D8F123-5B66-4A12-BA2C-D9BEFAF71D9B}">
      <dgm:prSet/>
      <dgm:spPr/>
      <dgm:t>
        <a:bodyPr/>
        <a:lstStyle/>
        <a:p>
          <a:endParaRPr lang="es-ES"/>
        </a:p>
      </dgm:t>
    </dgm:pt>
    <dgm:pt modelId="{CA56670E-35CC-43C9-9197-6C88F2E313BF}">
      <dgm:prSet phldrT="[Texto]"/>
      <dgm:spPr/>
      <dgm:t>
        <a:bodyPr/>
        <a:lstStyle/>
        <a:p>
          <a:r>
            <a:rPr lang="es-CL" dirty="0" smtClean="0"/>
            <a:t>Dato n</a:t>
          </a:r>
          <a:endParaRPr lang="es-ES" dirty="0"/>
        </a:p>
      </dgm:t>
    </dgm:pt>
    <dgm:pt modelId="{8D65C8DB-E1DE-4BC8-9546-FD0E246802F4}" type="parTrans" cxnId="{ECBC238A-51C1-46CE-A765-50E215DE48D3}">
      <dgm:prSet/>
      <dgm:spPr/>
      <dgm:t>
        <a:bodyPr/>
        <a:lstStyle/>
        <a:p>
          <a:endParaRPr lang="es-ES"/>
        </a:p>
      </dgm:t>
    </dgm:pt>
    <dgm:pt modelId="{CD538F35-A7A6-4816-B746-9C7B3959DBDE}" type="sibTrans" cxnId="{ECBC238A-51C1-46CE-A765-50E215DE48D3}">
      <dgm:prSet/>
      <dgm:spPr/>
      <dgm:t>
        <a:bodyPr/>
        <a:lstStyle/>
        <a:p>
          <a:endParaRPr lang="es-ES"/>
        </a:p>
      </dgm:t>
    </dgm:pt>
    <mc:AlternateContent xmlns:mc="http://schemas.openxmlformats.org/markup-compatibility/2006" xmlns:a14="http://schemas.microsoft.com/office/drawing/2010/main">
      <mc:Choice Requires="a14">
        <dgm:pt modelId="{69B38A08-92C7-447D-834E-18848A409695}">
          <dgm:prSet phldrT="[Texto]"/>
          <dgm:spPr/>
          <dgm:t>
            <a:bodyPr/>
            <a:lstStyle/>
            <a:p>
              <a:r>
                <a:rPr lang="es-CL" b="1" dirty="0" smtClean="0">
                  <a:solidFill>
                    <a:schemeClr val="accent3"/>
                  </a:solidFill>
                </a:rPr>
                <a:t>Estimación de parámetro poblacional (</a:t>
              </a:r>
              <a14:m>
                <m:oMath xmlns:m="http://schemas.openxmlformats.org/officeDocument/2006/math">
                  <m:r>
                    <a:rPr lang="es-CL" b="1" i="1" smtClean="0">
                      <a:solidFill>
                        <a:schemeClr val="accent3"/>
                      </a:solidFill>
                      <a:latin typeface="Cambria Math"/>
                    </a:rPr>
                    <m:t>𝜽</m:t>
                  </m:r>
                </m:oMath>
              </a14:m>
              <a:r>
                <a:rPr lang="es-CL" b="1" dirty="0" smtClean="0">
                  <a:solidFill>
                    <a:schemeClr val="accent3"/>
                  </a:solidFill>
                </a:rPr>
                <a:t>)</a:t>
              </a:r>
            </a:p>
          </dgm:t>
        </dgm:pt>
      </mc:Choice>
      <mc:Fallback xmlns="">
        <dgm:pt modelId="{69B38A08-92C7-447D-834E-18848A409695}">
          <dgm:prSet phldrT="[Texto]"/>
          <dgm:spPr/>
          <dgm:t>
            <a:bodyPr/>
            <a:lstStyle/>
            <a:p>
              <a:r>
                <a:rPr lang="es-CL" b="1" dirty="0" smtClean="0">
                  <a:solidFill>
                    <a:schemeClr val="accent3"/>
                  </a:solidFill>
                </a:rPr>
                <a:t>Estimación de parámetro poblacional (</a:t>
              </a:r>
              <a:r>
                <a:rPr lang="es-CL" b="1" i="0" smtClean="0">
                  <a:solidFill>
                    <a:schemeClr val="accent3"/>
                  </a:solidFill>
                  <a:latin typeface="Cambria Math"/>
                </a:rPr>
                <a:t>𝜽</a:t>
              </a:r>
              <a:r>
                <a:rPr lang="es-CL" b="1" dirty="0" smtClean="0">
                  <a:solidFill>
                    <a:schemeClr val="accent3"/>
                  </a:solidFill>
                </a:rPr>
                <a:t>)</a:t>
              </a:r>
            </a:p>
          </dgm:t>
        </dgm:pt>
      </mc:Fallback>
    </mc:AlternateContent>
    <dgm:pt modelId="{CBF4DEC7-AC0F-4B8C-9C37-61D223D15B1C}" type="parTrans" cxnId="{207592C8-706C-4829-8801-F6A10360BC60}">
      <dgm:prSet/>
      <dgm:spPr/>
      <dgm:t>
        <a:bodyPr/>
        <a:lstStyle/>
        <a:p>
          <a:endParaRPr lang="es-ES"/>
        </a:p>
      </dgm:t>
    </dgm:pt>
    <dgm:pt modelId="{9BBACD33-9D05-46DF-A484-8183C3B1A518}" type="sibTrans" cxnId="{207592C8-706C-4829-8801-F6A10360BC60}">
      <dgm:prSet/>
      <dgm:spPr/>
      <dgm:t>
        <a:bodyPr/>
        <a:lstStyle/>
        <a:p>
          <a:endParaRPr lang="es-ES"/>
        </a:p>
      </dgm:t>
    </dgm:pt>
    <dgm:pt modelId="{9C389D33-5D14-4C67-BEE6-373CBFA939C6}" type="pres">
      <dgm:prSet presAssocID="{A09571D8-B707-4546-8743-FAFD8BC40F37}" presName="Name0" presStyleCnt="0">
        <dgm:presLayoutVars>
          <dgm:chMax val="4"/>
          <dgm:resizeHandles val="exact"/>
        </dgm:presLayoutVars>
      </dgm:prSet>
      <dgm:spPr/>
      <dgm:t>
        <a:bodyPr/>
        <a:lstStyle/>
        <a:p>
          <a:endParaRPr lang="es-ES"/>
        </a:p>
      </dgm:t>
    </dgm:pt>
    <dgm:pt modelId="{DD06FC8D-4E09-4442-8ABD-D4F01A6A8CBA}" type="pres">
      <dgm:prSet presAssocID="{A09571D8-B707-4546-8743-FAFD8BC40F37}" presName="ellipse" presStyleLbl="trBgShp" presStyleIdx="0" presStyleCnt="1"/>
      <dgm:spPr/>
    </dgm:pt>
    <dgm:pt modelId="{F0B4587B-658C-4433-928C-C4809A7E5A0A}" type="pres">
      <dgm:prSet presAssocID="{A09571D8-B707-4546-8743-FAFD8BC40F37}" presName="arrow1" presStyleLbl="fgShp" presStyleIdx="0" presStyleCnt="1"/>
      <dgm:spPr/>
    </dgm:pt>
    <dgm:pt modelId="{38B8658B-8595-4FAB-B0DC-E4632F1B7DCD}" type="pres">
      <dgm:prSet presAssocID="{A09571D8-B707-4546-8743-FAFD8BC40F37}" presName="rectangle" presStyleLbl="revTx" presStyleIdx="0" presStyleCnt="1" custScaleX="130037" custScaleY="151793" custLinFactNeighborX="2000" custLinFactNeighborY="28948">
        <dgm:presLayoutVars>
          <dgm:bulletEnabled val="1"/>
        </dgm:presLayoutVars>
      </dgm:prSet>
      <dgm:spPr/>
      <dgm:t>
        <a:bodyPr/>
        <a:lstStyle/>
        <a:p>
          <a:endParaRPr lang="es-ES"/>
        </a:p>
      </dgm:t>
    </dgm:pt>
    <dgm:pt modelId="{BE0D0410-805C-4C43-8DB0-9B2A3AA043B8}" type="pres">
      <dgm:prSet presAssocID="{40A35EF8-918B-4B9E-B162-2AFBF9A7E5D6}" presName="item1" presStyleLbl="node1" presStyleIdx="0" presStyleCnt="3">
        <dgm:presLayoutVars>
          <dgm:bulletEnabled val="1"/>
        </dgm:presLayoutVars>
      </dgm:prSet>
      <dgm:spPr/>
      <dgm:t>
        <a:bodyPr/>
        <a:lstStyle/>
        <a:p>
          <a:endParaRPr lang="es-ES"/>
        </a:p>
      </dgm:t>
    </dgm:pt>
    <dgm:pt modelId="{585E7CBE-E9CB-49DC-8B02-8A944EA7E4DB}" type="pres">
      <dgm:prSet presAssocID="{CA56670E-35CC-43C9-9197-6C88F2E313BF}" presName="item2" presStyleLbl="node1" presStyleIdx="1" presStyleCnt="3">
        <dgm:presLayoutVars>
          <dgm:bulletEnabled val="1"/>
        </dgm:presLayoutVars>
      </dgm:prSet>
      <dgm:spPr/>
      <dgm:t>
        <a:bodyPr/>
        <a:lstStyle/>
        <a:p>
          <a:endParaRPr lang="es-ES"/>
        </a:p>
      </dgm:t>
    </dgm:pt>
    <dgm:pt modelId="{DB49DAB7-FA5A-4B4A-815D-36076D12F62B}" type="pres">
      <dgm:prSet presAssocID="{69B38A08-92C7-447D-834E-18848A409695}" presName="item3" presStyleLbl="node1" presStyleIdx="2" presStyleCnt="3">
        <dgm:presLayoutVars>
          <dgm:bulletEnabled val="1"/>
        </dgm:presLayoutVars>
      </dgm:prSet>
      <dgm:spPr/>
      <dgm:t>
        <a:bodyPr/>
        <a:lstStyle/>
        <a:p>
          <a:endParaRPr lang="es-ES"/>
        </a:p>
      </dgm:t>
    </dgm:pt>
    <dgm:pt modelId="{91C04624-DB83-4962-A010-F7BCC8E208A1}" type="pres">
      <dgm:prSet presAssocID="{A09571D8-B707-4546-8743-FAFD8BC40F37}" presName="funnel" presStyleLbl="trAlignAcc1" presStyleIdx="0" presStyleCnt="1"/>
      <dgm:spPr/>
    </dgm:pt>
  </dgm:ptLst>
  <dgm:cxnLst>
    <dgm:cxn modelId="{ECBC238A-51C1-46CE-A765-50E215DE48D3}" srcId="{A09571D8-B707-4546-8743-FAFD8BC40F37}" destId="{CA56670E-35CC-43C9-9197-6C88F2E313BF}" srcOrd="2" destOrd="0" parTransId="{8D65C8DB-E1DE-4BC8-9546-FD0E246802F4}" sibTransId="{CD538F35-A7A6-4816-B746-9C7B3959DBDE}"/>
    <dgm:cxn modelId="{1E1C1634-57C7-4131-8653-AFCA81A2871C}" type="presOf" srcId="{69B38A08-92C7-447D-834E-18848A409695}" destId="{38B8658B-8595-4FAB-B0DC-E4632F1B7DCD}" srcOrd="0" destOrd="0" presId="urn:microsoft.com/office/officeart/2005/8/layout/funnel1"/>
    <dgm:cxn modelId="{644567BB-E543-4FEA-B384-993E4ECD066D}" type="presOf" srcId="{4C2DE4D1-D792-4FF4-B44C-5DAF5F64AFF9}" destId="{DB49DAB7-FA5A-4B4A-815D-36076D12F62B}" srcOrd="0" destOrd="0" presId="urn:microsoft.com/office/officeart/2005/8/layout/funnel1"/>
    <dgm:cxn modelId="{DB389AB4-8736-47C1-9A8F-950FF80EEA39}" type="presOf" srcId="{40A35EF8-918B-4B9E-B162-2AFBF9A7E5D6}" destId="{585E7CBE-E9CB-49DC-8B02-8A944EA7E4DB}" srcOrd="0" destOrd="0" presId="urn:microsoft.com/office/officeart/2005/8/layout/funnel1"/>
    <dgm:cxn modelId="{06D8F123-5B66-4A12-BA2C-D9BEFAF71D9B}" srcId="{A09571D8-B707-4546-8743-FAFD8BC40F37}" destId="{40A35EF8-918B-4B9E-B162-2AFBF9A7E5D6}" srcOrd="1" destOrd="0" parTransId="{892671EE-EC1E-4BE4-9FDF-6343AD8B4B04}" sibTransId="{DB60A5CA-9E19-439D-9095-016B50AC0E42}"/>
    <dgm:cxn modelId="{B148A00E-4225-4421-94E3-79B0C3258F7F}" type="presOf" srcId="{CA56670E-35CC-43C9-9197-6C88F2E313BF}" destId="{BE0D0410-805C-4C43-8DB0-9B2A3AA043B8}" srcOrd="0" destOrd="0" presId="urn:microsoft.com/office/officeart/2005/8/layout/funnel1"/>
    <dgm:cxn modelId="{99B646C4-B084-4727-AF95-9B75E287B776}" srcId="{A09571D8-B707-4546-8743-FAFD8BC40F37}" destId="{4C2DE4D1-D792-4FF4-B44C-5DAF5F64AFF9}" srcOrd="0" destOrd="0" parTransId="{488BC8E0-33CA-4D06-89B9-F80C4A448CE7}" sibTransId="{ABED3299-4D4E-4781-9E5C-F7997346C85B}"/>
    <dgm:cxn modelId="{207592C8-706C-4829-8801-F6A10360BC60}" srcId="{A09571D8-B707-4546-8743-FAFD8BC40F37}" destId="{69B38A08-92C7-447D-834E-18848A409695}" srcOrd="3" destOrd="0" parTransId="{CBF4DEC7-AC0F-4B8C-9C37-61D223D15B1C}" sibTransId="{9BBACD33-9D05-46DF-A484-8183C3B1A518}"/>
    <dgm:cxn modelId="{C39A7388-2740-4BCE-8C4B-48BEFD35F4D8}" type="presOf" srcId="{A09571D8-B707-4546-8743-FAFD8BC40F37}" destId="{9C389D33-5D14-4C67-BEE6-373CBFA939C6}" srcOrd="0" destOrd="0" presId="urn:microsoft.com/office/officeart/2005/8/layout/funnel1"/>
    <dgm:cxn modelId="{F5829501-FA52-4BD6-A301-7A26AB40FDA4}" type="presParOf" srcId="{9C389D33-5D14-4C67-BEE6-373CBFA939C6}" destId="{DD06FC8D-4E09-4442-8ABD-D4F01A6A8CBA}" srcOrd="0" destOrd="0" presId="urn:microsoft.com/office/officeart/2005/8/layout/funnel1"/>
    <dgm:cxn modelId="{75717EAF-AF79-462D-A64F-FB64B68EBDC6}" type="presParOf" srcId="{9C389D33-5D14-4C67-BEE6-373CBFA939C6}" destId="{F0B4587B-658C-4433-928C-C4809A7E5A0A}" srcOrd="1" destOrd="0" presId="urn:microsoft.com/office/officeart/2005/8/layout/funnel1"/>
    <dgm:cxn modelId="{64773ECF-A0BF-496E-A190-398F8F596C94}" type="presParOf" srcId="{9C389D33-5D14-4C67-BEE6-373CBFA939C6}" destId="{38B8658B-8595-4FAB-B0DC-E4632F1B7DCD}" srcOrd="2" destOrd="0" presId="urn:microsoft.com/office/officeart/2005/8/layout/funnel1"/>
    <dgm:cxn modelId="{607D3D2B-6C55-426F-AAE8-10620A4A5F64}" type="presParOf" srcId="{9C389D33-5D14-4C67-BEE6-373CBFA939C6}" destId="{BE0D0410-805C-4C43-8DB0-9B2A3AA043B8}" srcOrd="3" destOrd="0" presId="urn:microsoft.com/office/officeart/2005/8/layout/funnel1"/>
    <dgm:cxn modelId="{CF29E988-38BE-45F3-B38C-C2C0793E772E}" type="presParOf" srcId="{9C389D33-5D14-4C67-BEE6-373CBFA939C6}" destId="{585E7CBE-E9CB-49DC-8B02-8A944EA7E4DB}" srcOrd="4" destOrd="0" presId="urn:microsoft.com/office/officeart/2005/8/layout/funnel1"/>
    <dgm:cxn modelId="{865C6963-DDE1-4AED-B246-9E39D8C5DCD6}" type="presParOf" srcId="{9C389D33-5D14-4C67-BEE6-373CBFA939C6}" destId="{DB49DAB7-FA5A-4B4A-815D-36076D12F62B}" srcOrd="5" destOrd="0" presId="urn:microsoft.com/office/officeart/2005/8/layout/funnel1"/>
    <dgm:cxn modelId="{4D8507F6-6377-4B74-875D-19D12A937CCD}" type="presParOf" srcId="{9C389D33-5D14-4C67-BEE6-373CBFA939C6}" destId="{91C04624-DB83-4962-A010-F7BCC8E208A1}"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9571D8-B707-4546-8743-FAFD8BC40F37}"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s-ES"/>
        </a:p>
      </dgm:t>
    </dgm:pt>
    <dgm:pt modelId="{4C2DE4D1-D792-4FF4-B44C-5DAF5F64AFF9}">
      <dgm:prSet phldrT="[Texto]"/>
      <dgm:spPr/>
      <dgm:t>
        <a:bodyPr/>
        <a:lstStyle/>
        <a:p>
          <a:r>
            <a:rPr lang="es-CL" dirty="0" smtClean="0"/>
            <a:t>Dato 1</a:t>
          </a:r>
          <a:endParaRPr lang="es-ES" dirty="0"/>
        </a:p>
      </dgm:t>
    </dgm:pt>
    <dgm:pt modelId="{488BC8E0-33CA-4D06-89B9-F80C4A448CE7}" type="parTrans" cxnId="{99B646C4-B084-4727-AF95-9B75E287B776}">
      <dgm:prSet/>
      <dgm:spPr/>
      <dgm:t>
        <a:bodyPr/>
        <a:lstStyle/>
        <a:p>
          <a:endParaRPr lang="es-ES"/>
        </a:p>
      </dgm:t>
    </dgm:pt>
    <dgm:pt modelId="{ABED3299-4D4E-4781-9E5C-F7997346C85B}" type="sibTrans" cxnId="{99B646C4-B084-4727-AF95-9B75E287B776}">
      <dgm:prSet/>
      <dgm:spPr/>
      <dgm:t>
        <a:bodyPr/>
        <a:lstStyle/>
        <a:p>
          <a:endParaRPr lang="es-ES"/>
        </a:p>
      </dgm:t>
    </dgm:pt>
    <dgm:pt modelId="{40A35EF8-918B-4B9E-B162-2AFBF9A7E5D6}">
      <dgm:prSet phldrT="[Texto]"/>
      <dgm:spPr/>
      <dgm:t>
        <a:bodyPr/>
        <a:lstStyle/>
        <a:p>
          <a:r>
            <a:rPr lang="es-CL" dirty="0" smtClean="0"/>
            <a:t>Dato 2…</a:t>
          </a:r>
          <a:endParaRPr lang="es-ES" dirty="0"/>
        </a:p>
      </dgm:t>
    </dgm:pt>
    <dgm:pt modelId="{892671EE-EC1E-4BE4-9FDF-6343AD8B4B04}" type="parTrans" cxnId="{06D8F123-5B66-4A12-BA2C-D9BEFAF71D9B}">
      <dgm:prSet/>
      <dgm:spPr/>
      <dgm:t>
        <a:bodyPr/>
        <a:lstStyle/>
        <a:p>
          <a:endParaRPr lang="es-ES"/>
        </a:p>
      </dgm:t>
    </dgm:pt>
    <dgm:pt modelId="{DB60A5CA-9E19-439D-9095-016B50AC0E42}" type="sibTrans" cxnId="{06D8F123-5B66-4A12-BA2C-D9BEFAF71D9B}">
      <dgm:prSet/>
      <dgm:spPr/>
      <dgm:t>
        <a:bodyPr/>
        <a:lstStyle/>
        <a:p>
          <a:endParaRPr lang="es-ES"/>
        </a:p>
      </dgm:t>
    </dgm:pt>
    <dgm:pt modelId="{CA56670E-35CC-43C9-9197-6C88F2E313BF}">
      <dgm:prSet phldrT="[Texto]"/>
      <dgm:spPr/>
      <dgm:t>
        <a:bodyPr/>
        <a:lstStyle/>
        <a:p>
          <a:r>
            <a:rPr lang="es-CL" dirty="0" smtClean="0"/>
            <a:t>Dato n</a:t>
          </a:r>
          <a:endParaRPr lang="es-ES" dirty="0"/>
        </a:p>
      </dgm:t>
    </dgm:pt>
    <dgm:pt modelId="{8D65C8DB-E1DE-4BC8-9546-FD0E246802F4}" type="parTrans" cxnId="{ECBC238A-51C1-46CE-A765-50E215DE48D3}">
      <dgm:prSet/>
      <dgm:spPr/>
      <dgm:t>
        <a:bodyPr/>
        <a:lstStyle/>
        <a:p>
          <a:endParaRPr lang="es-ES"/>
        </a:p>
      </dgm:t>
    </dgm:pt>
    <dgm:pt modelId="{CD538F35-A7A6-4816-B746-9C7B3959DBDE}" type="sibTrans" cxnId="{ECBC238A-51C1-46CE-A765-50E215DE48D3}">
      <dgm:prSet/>
      <dgm:spPr/>
      <dgm:t>
        <a:bodyPr/>
        <a:lstStyle/>
        <a:p>
          <a:endParaRPr lang="es-ES"/>
        </a:p>
      </dgm:t>
    </dgm:pt>
    <dgm:pt modelId="{69B38A08-92C7-447D-834E-18848A409695}">
      <dgm:prSet phldrT="[Texto]"/>
      <dgm:spPr>
        <a:blipFill rotWithShape="1">
          <a:blip xmlns:r="http://schemas.openxmlformats.org/officeDocument/2006/relationships" r:embed="rId1"/>
          <a:stretch>
            <a:fillRect r="-1693"/>
          </a:stretch>
        </a:blipFill>
      </dgm:spPr>
      <dgm:t>
        <a:bodyPr/>
        <a:lstStyle/>
        <a:p>
          <a:r>
            <a:rPr lang="es-ES">
              <a:noFill/>
            </a:rPr>
            <a:t> </a:t>
          </a:r>
        </a:p>
      </dgm:t>
    </dgm:pt>
    <dgm:pt modelId="{CBF4DEC7-AC0F-4B8C-9C37-61D223D15B1C}" type="parTrans" cxnId="{207592C8-706C-4829-8801-F6A10360BC60}">
      <dgm:prSet/>
      <dgm:spPr/>
      <dgm:t>
        <a:bodyPr/>
        <a:lstStyle/>
        <a:p>
          <a:endParaRPr lang="es-ES"/>
        </a:p>
      </dgm:t>
    </dgm:pt>
    <dgm:pt modelId="{9BBACD33-9D05-46DF-A484-8183C3B1A518}" type="sibTrans" cxnId="{207592C8-706C-4829-8801-F6A10360BC60}">
      <dgm:prSet/>
      <dgm:spPr/>
      <dgm:t>
        <a:bodyPr/>
        <a:lstStyle/>
        <a:p>
          <a:endParaRPr lang="es-ES"/>
        </a:p>
      </dgm:t>
    </dgm:pt>
    <dgm:pt modelId="{9C389D33-5D14-4C67-BEE6-373CBFA939C6}" type="pres">
      <dgm:prSet presAssocID="{A09571D8-B707-4546-8743-FAFD8BC40F37}" presName="Name0" presStyleCnt="0">
        <dgm:presLayoutVars>
          <dgm:chMax val="4"/>
          <dgm:resizeHandles val="exact"/>
        </dgm:presLayoutVars>
      </dgm:prSet>
      <dgm:spPr/>
      <dgm:t>
        <a:bodyPr/>
        <a:lstStyle/>
        <a:p>
          <a:endParaRPr lang="es-ES"/>
        </a:p>
      </dgm:t>
    </dgm:pt>
    <dgm:pt modelId="{DD06FC8D-4E09-4442-8ABD-D4F01A6A8CBA}" type="pres">
      <dgm:prSet presAssocID="{A09571D8-B707-4546-8743-FAFD8BC40F37}" presName="ellipse" presStyleLbl="trBgShp" presStyleIdx="0" presStyleCnt="1"/>
      <dgm:spPr/>
    </dgm:pt>
    <dgm:pt modelId="{F0B4587B-658C-4433-928C-C4809A7E5A0A}" type="pres">
      <dgm:prSet presAssocID="{A09571D8-B707-4546-8743-FAFD8BC40F37}" presName="arrow1" presStyleLbl="fgShp" presStyleIdx="0" presStyleCnt="1"/>
      <dgm:spPr/>
    </dgm:pt>
    <dgm:pt modelId="{38B8658B-8595-4FAB-B0DC-E4632F1B7DCD}" type="pres">
      <dgm:prSet presAssocID="{A09571D8-B707-4546-8743-FAFD8BC40F37}" presName="rectangle" presStyleLbl="revTx" presStyleIdx="0" presStyleCnt="1" custScaleX="130037" custScaleY="151793" custLinFactNeighborX="2000" custLinFactNeighborY="28948">
        <dgm:presLayoutVars>
          <dgm:bulletEnabled val="1"/>
        </dgm:presLayoutVars>
      </dgm:prSet>
      <dgm:spPr/>
      <dgm:t>
        <a:bodyPr/>
        <a:lstStyle/>
        <a:p>
          <a:endParaRPr lang="es-ES"/>
        </a:p>
      </dgm:t>
    </dgm:pt>
    <dgm:pt modelId="{BE0D0410-805C-4C43-8DB0-9B2A3AA043B8}" type="pres">
      <dgm:prSet presAssocID="{40A35EF8-918B-4B9E-B162-2AFBF9A7E5D6}" presName="item1" presStyleLbl="node1" presStyleIdx="0" presStyleCnt="3">
        <dgm:presLayoutVars>
          <dgm:bulletEnabled val="1"/>
        </dgm:presLayoutVars>
      </dgm:prSet>
      <dgm:spPr/>
      <dgm:t>
        <a:bodyPr/>
        <a:lstStyle/>
        <a:p>
          <a:endParaRPr lang="es-ES"/>
        </a:p>
      </dgm:t>
    </dgm:pt>
    <dgm:pt modelId="{585E7CBE-E9CB-49DC-8B02-8A944EA7E4DB}" type="pres">
      <dgm:prSet presAssocID="{CA56670E-35CC-43C9-9197-6C88F2E313BF}" presName="item2" presStyleLbl="node1" presStyleIdx="1" presStyleCnt="3">
        <dgm:presLayoutVars>
          <dgm:bulletEnabled val="1"/>
        </dgm:presLayoutVars>
      </dgm:prSet>
      <dgm:spPr/>
      <dgm:t>
        <a:bodyPr/>
        <a:lstStyle/>
        <a:p>
          <a:endParaRPr lang="es-ES"/>
        </a:p>
      </dgm:t>
    </dgm:pt>
    <dgm:pt modelId="{DB49DAB7-FA5A-4B4A-815D-36076D12F62B}" type="pres">
      <dgm:prSet presAssocID="{69B38A08-92C7-447D-834E-18848A409695}" presName="item3" presStyleLbl="node1" presStyleIdx="2" presStyleCnt="3">
        <dgm:presLayoutVars>
          <dgm:bulletEnabled val="1"/>
        </dgm:presLayoutVars>
      </dgm:prSet>
      <dgm:spPr/>
      <dgm:t>
        <a:bodyPr/>
        <a:lstStyle/>
        <a:p>
          <a:endParaRPr lang="es-ES"/>
        </a:p>
      </dgm:t>
    </dgm:pt>
    <dgm:pt modelId="{91C04624-DB83-4962-A010-F7BCC8E208A1}" type="pres">
      <dgm:prSet presAssocID="{A09571D8-B707-4546-8743-FAFD8BC40F37}" presName="funnel" presStyleLbl="trAlignAcc1" presStyleIdx="0" presStyleCnt="1"/>
      <dgm:spPr/>
    </dgm:pt>
  </dgm:ptLst>
  <dgm:cxnLst>
    <dgm:cxn modelId="{ECBC238A-51C1-46CE-A765-50E215DE48D3}" srcId="{A09571D8-B707-4546-8743-FAFD8BC40F37}" destId="{CA56670E-35CC-43C9-9197-6C88F2E313BF}" srcOrd="2" destOrd="0" parTransId="{8D65C8DB-E1DE-4BC8-9546-FD0E246802F4}" sibTransId="{CD538F35-A7A6-4816-B746-9C7B3959DBDE}"/>
    <dgm:cxn modelId="{1E1C1634-57C7-4131-8653-AFCA81A2871C}" type="presOf" srcId="{69B38A08-92C7-447D-834E-18848A409695}" destId="{38B8658B-8595-4FAB-B0DC-E4632F1B7DCD}" srcOrd="0" destOrd="0" presId="urn:microsoft.com/office/officeart/2005/8/layout/funnel1"/>
    <dgm:cxn modelId="{644567BB-E543-4FEA-B384-993E4ECD066D}" type="presOf" srcId="{4C2DE4D1-D792-4FF4-B44C-5DAF5F64AFF9}" destId="{DB49DAB7-FA5A-4B4A-815D-36076D12F62B}" srcOrd="0" destOrd="0" presId="urn:microsoft.com/office/officeart/2005/8/layout/funnel1"/>
    <dgm:cxn modelId="{DB389AB4-8736-47C1-9A8F-950FF80EEA39}" type="presOf" srcId="{40A35EF8-918B-4B9E-B162-2AFBF9A7E5D6}" destId="{585E7CBE-E9CB-49DC-8B02-8A944EA7E4DB}" srcOrd="0" destOrd="0" presId="urn:microsoft.com/office/officeart/2005/8/layout/funnel1"/>
    <dgm:cxn modelId="{06D8F123-5B66-4A12-BA2C-D9BEFAF71D9B}" srcId="{A09571D8-B707-4546-8743-FAFD8BC40F37}" destId="{40A35EF8-918B-4B9E-B162-2AFBF9A7E5D6}" srcOrd="1" destOrd="0" parTransId="{892671EE-EC1E-4BE4-9FDF-6343AD8B4B04}" sibTransId="{DB60A5CA-9E19-439D-9095-016B50AC0E42}"/>
    <dgm:cxn modelId="{B148A00E-4225-4421-94E3-79B0C3258F7F}" type="presOf" srcId="{CA56670E-35CC-43C9-9197-6C88F2E313BF}" destId="{BE0D0410-805C-4C43-8DB0-9B2A3AA043B8}" srcOrd="0" destOrd="0" presId="urn:microsoft.com/office/officeart/2005/8/layout/funnel1"/>
    <dgm:cxn modelId="{99B646C4-B084-4727-AF95-9B75E287B776}" srcId="{A09571D8-B707-4546-8743-FAFD8BC40F37}" destId="{4C2DE4D1-D792-4FF4-B44C-5DAF5F64AFF9}" srcOrd="0" destOrd="0" parTransId="{488BC8E0-33CA-4D06-89B9-F80C4A448CE7}" sibTransId="{ABED3299-4D4E-4781-9E5C-F7997346C85B}"/>
    <dgm:cxn modelId="{207592C8-706C-4829-8801-F6A10360BC60}" srcId="{A09571D8-B707-4546-8743-FAFD8BC40F37}" destId="{69B38A08-92C7-447D-834E-18848A409695}" srcOrd="3" destOrd="0" parTransId="{CBF4DEC7-AC0F-4B8C-9C37-61D223D15B1C}" sibTransId="{9BBACD33-9D05-46DF-A484-8183C3B1A518}"/>
    <dgm:cxn modelId="{C39A7388-2740-4BCE-8C4B-48BEFD35F4D8}" type="presOf" srcId="{A09571D8-B707-4546-8743-FAFD8BC40F37}" destId="{9C389D33-5D14-4C67-BEE6-373CBFA939C6}" srcOrd="0" destOrd="0" presId="urn:microsoft.com/office/officeart/2005/8/layout/funnel1"/>
    <dgm:cxn modelId="{F5829501-FA52-4BD6-A301-7A26AB40FDA4}" type="presParOf" srcId="{9C389D33-5D14-4C67-BEE6-373CBFA939C6}" destId="{DD06FC8D-4E09-4442-8ABD-D4F01A6A8CBA}" srcOrd="0" destOrd="0" presId="urn:microsoft.com/office/officeart/2005/8/layout/funnel1"/>
    <dgm:cxn modelId="{75717EAF-AF79-462D-A64F-FB64B68EBDC6}" type="presParOf" srcId="{9C389D33-5D14-4C67-BEE6-373CBFA939C6}" destId="{F0B4587B-658C-4433-928C-C4809A7E5A0A}" srcOrd="1" destOrd="0" presId="urn:microsoft.com/office/officeart/2005/8/layout/funnel1"/>
    <dgm:cxn modelId="{64773ECF-A0BF-496E-A190-398F8F596C94}" type="presParOf" srcId="{9C389D33-5D14-4C67-BEE6-373CBFA939C6}" destId="{38B8658B-8595-4FAB-B0DC-E4632F1B7DCD}" srcOrd="2" destOrd="0" presId="urn:microsoft.com/office/officeart/2005/8/layout/funnel1"/>
    <dgm:cxn modelId="{607D3D2B-6C55-426F-AAE8-10620A4A5F64}" type="presParOf" srcId="{9C389D33-5D14-4C67-BEE6-373CBFA939C6}" destId="{BE0D0410-805C-4C43-8DB0-9B2A3AA043B8}" srcOrd="3" destOrd="0" presId="urn:microsoft.com/office/officeart/2005/8/layout/funnel1"/>
    <dgm:cxn modelId="{CF29E988-38BE-45F3-B38C-C2C0793E772E}" type="presParOf" srcId="{9C389D33-5D14-4C67-BEE6-373CBFA939C6}" destId="{585E7CBE-E9CB-49DC-8B02-8A944EA7E4DB}" srcOrd="4" destOrd="0" presId="urn:microsoft.com/office/officeart/2005/8/layout/funnel1"/>
    <dgm:cxn modelId="{865C6963-DDE1-4AED-B246-9E39D8C5DCD6}" type="presParOf" srcId="{9C389D33-5D14-4C67-BEE6-373CBFA939C6}" destId="{DB49DAB7-FA5A-4B4A-815D-36076D12F62B}" srcOrd="5" destOrd="0" presId="urn:microsoft.com/office/officeart/2005/8/layout/funnel1"/>
    <dgm:cxn modelId="{4D8507F6-6377-4B74-875D-19D12A937CCD}" type="presParOf" srcId="{9C389D33-5D14-4C67-BEE6-373CBFA939C6}" destId="{91C04624-DB83-4962-A010-F7BCC8E208A1}"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06FC8D-4E09-4442-8ABD-D4F01A6A8CBA}">
      <dsp:nvSpPr>
        <dsp:cNvPr id="0" name=""/>
        <dsp:cNvSpPr/>
      </dsp:nvSpPr>
      <dsp:spPr>
        <a:xfrm>
          <a:off x="1808432" y="78475"/>
          <a:ext cx="3870483" cy="1344168"/>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B4587B-658C-4433-928C-C4809A7E5A0A}">
      <dsp:nvSpPr>
        <dsp:cNvPr id="0" name=""/>
        <dsp:cNvSpPr/>
      </dsp:nvSpPr>
      <dsp:spPr>
        <a:xfrm>
          <a:off x="3374628" y="3369886"/>
          <a:ext cx="750093" cy="480060"/>
        </a:xfrm>
        <a:prstGeom prst="down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B8658B-8595-4FAB-B0DC-E4632F1B7DCD}">
      <dsp:nvSpPr>
        <dsp:cNvPr id="0" name=""/>
        <dsp:cNvSpPr/>
      </dsp:nvSpPr>
      <dsp:spPr>
        <a:xfrm>
          <a:off x="1480725" y="3520837"/>
          <a:ext cx="4681917" cy="1366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CL" sz="2800" b="1" kern="1200" dirty="0" smtClean="0">
              <a:solidFill>
                <a:schemeClr val="accent3"/>
              </a:solidFill>
            </a:rPr>
            <a:t>Estimación de parámetro poblacional (</a:t>
          </a:r>
          <a14:m xmlns:a14="http://schemas.microsoft.com/office/drawing/2010/main">
            <m:oMath xmlns:m="http://schemas.openxmlformats.org/officeDocument/2006/math">
              <m:r>
                <a:rPr lang="es-CL" sz="2800" b="1" i="1" kern="1200" smtClean="0">
                  <a:solidFill>
                    <a:schemeClr val="accent3"/>
                  </a:solidFill>
                  <a:latin typeface="Cambria Math"/>
                </a:rPr>
                <m:t>𝜽</m:t>
              </m:r>
            </m:oMath>
          </a14:m>
          <a:r>
            <a:rPr lang="es-CL" sz="2800" b="1" kern="1200" dirty="0" smtClean="0">
              <a:solidFill>
                <a:schemeClr val="accent3"/>
              </a:solidFill>
            </a:rPr>
            <a:t>)</a:t>
          </a:r>
        </a:p>
      </dsp:txBody>
      <dsp:txXfrm>
        <a:off x="1480725" y="3520837"/>
        <a:ext cx="4681917" cy="1366307"/>
      </dsp:txXfrm>
    </dsp:sp>
    <dsp:sp modelId="{BE0D0410-805C-4C43-8DB0-9B2A3AA043B8}">
      <dsp:nvSpPr>
        <dsp:cNvPr id="0" name=""/>
        <dsp:cNvSpPr/>
      </dsp:nvSpPr>
      <dsp:spPr>
        <a:xfrm>
          <a:off x="3215608" y="1526456"/>
          <a:ext cx="1350168" cy="13501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s-CL" sz="3200" kern="1200" dirty="0" smtClean="0"/>
            <a:t>Dato n</a:t>
          </a:r>
          <a:endParaRPr lang="es-ES" sz="3200" kern="1200" dirty="0"/>
        </a:p>
      </dsp:txBody>
      <dsp:txXfrm>
        <a:off x="3413336" y="1724184"/>
        <a:ext cx="954712" cy="954712"/>
      </dsp:txXfrm>
    </dsp:sp>
    <dsp:sp modelId="{585E7CBE-E9CB-49DC-8B02-8A944EA7E4DB}">
      <dsp:nvSpPr>
        <dsp:cNvPr id="0" name=""/>
        <dsp:cNvSpPr/>
      </dsp:nvSpPr>
      <dsp:spPr>
        <a:xfrm>
          <a:off x="2249487" y="513529"/>
          <a:ext cx="1350168" cy="13501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s-CL" sz="3200" kern="1200" dirty="0" smtClean="0"/>
            <a:t>Dato 2…</a:t>
          </a:r>
          <a:endParaRPr lang="es-ES" sz="3200" kern="1200" dirty="0"/>
        </a:p>
      </dsp:txBody>
      <dsp:txXfrm>
        <a:off x="2447215" y="711257"/>
        <a:ext cx="954712" cy="954712"/>
      </dsp:txXfrm>
    </dsp:sp>
    <dsp:sp modelId="{DB49DAB7-FA5A-4B4A-815D-36076D12F62B}">
      <dsp:nvSpPr>
        <dsp:cNvPr id="0" name=""/>
        <dsp:cNvSpPr/>
      </dsp:nvSpPr>
      <dsp:spPr>
        <a:xfrm>
          <a:off x="3629660" y="187089"/>
          <a:ext cx="1350168" cy="13501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s-CL" sz="3200" kern="1200" dirty="0" smtClean="0"/>
            <a:t>Dato 1</a:t>
          </a:r>
          <a:endParaRPr lang="es-ES" sz="3200" kern="1200" dirty="0"/>
        </a:p>
      </dsp:txBody>
      <dsp:txXfrm>
        <a:off x="3827388" y="384817"/>
        <a:ext cx="954712" cy="954712"/>
      </dsp:txXfrm>
    </dsp:sp>
    <dsp:sp modelId="{91C04624-DB83-4962-A010-F7BCC8E208A1}">
      <dsp:nvSpPr>
        <dsp:cNvPr id="0" name=""/>
        <dsp:cNvSpPr/>
      </dsp:nvSpPr>
      <dsp:spPr>
        <a:xfrm>
          <a:off x="1649412" y="-86545"/>
          <a:ext cx="4200525" cy="3360420"/>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FA53E5-B8ED-4F9E-A9E7-14FAB771F0EC}" type="datetimeFigureOut">
              <a:rPr lang="es-ES" smtClean="0"/>
              <a:t>21/03/2016</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C88555-3D3C-406E-96BA-3FB18AF6D6F0}" type="slidenum">
              <a:rPr lang="es-ES" smtClean="0"/>
              <a:t>‹Nº›</a:t>
            </a:fld>
            <a:endParaRPr lang="es-ES"/>
          </a:p>
        </p:txBody>
      </p:sp>
    </p:spTree>
    <p:extLst>
      <p:ext uri="{BB962C8B-B14F-4D97-AF65-F5344CB8AC3E}">
        <p14:creationId xmlns:p14="http://schemas.microsoft.com/office/powerpoint/2010/main" val="1378643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Presentación</a:t>
            </a:r>
            <a:r>
              <a:rPr lang="es-CL" baseline="0" dirty="0" smtClean="0"/>
              <a:t> de la tabla de contenidos para marcar el camino de la auxiliar y preparar terreno.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Características principales de un estimador: Sesgo y Consistencia.</a:t>
            </a:r>
          </a:p>
          <a:p>
            <a:endParaRPr lang="es-CL" dirty="0" smtClean="0"/>
          </a:p>
          <a:p>
            <a:r>
              <a:rPr lang="es-CL" dirty="0" smtClean="0"/>
              <a:t>Es la “puntería” de un estimador. Puede tener un sesgo o puede apuntar al valor que buscamos (pero que no vemos). Sólo se puede determinar de forma teórica.</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11</a:t>
            </a:fld>
            <a:endParaRPr lang="es-ES"/>
          </a:p>
        </p:txBody>
      </p:sp>
    </p:spTree>
    <p:extLst>
      <p:ext uri="{BB962C8B-B14F-4D97-AF65-F5344CB8AC3E}">
        <p14:creationId xmlns:p14="http://schemas.microsoft.com/office/powerpoint/2010/main" val="1177267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Una</a:t>
            </a:r>
            <a:r>
              <a:rPr lang="es-CL" baseline="0" dirty="0" smtClean="0"/>
              <a:t> pequeña ronda de preguntas sobre cómo interpretarían el coeficiente de la pendiente del beta en esta regresión.</a:t>
            </a:r>
          </a:p>
          <a:p>
            <a:endParaRPr lang="es-CL" baseline="0" dirty="0" smtClean="0"/>
          </a:p>
          <a:p>
            <a:r>
              <a:rPr lang="es-CL" baseline="0" dirty="0" smtClean="0"/>
              <a:t>Hacer el match entre el análisis numérico (el valor del beta, la desviación estándar) y la pendiente de la recta, el valor de la constante, etc. Tal como una recta cualquiera que estudiaron en los cursos de Plan Común.</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12</a:t>
            </a:fld>
            <a:endParaRPr lang="es-ES"/>
          </a:p>
        </p:txBody>
      </p:sp>
    </p:spTree>
    <p:extLst>
      <p:ext uri="{BB962C8B-B14F-4D97-AF65-F5344CB8AC3E}">
        <p14:creationId xmlns:p14="http://schemas.microsoft.com/office/powerpoint/2010/main" val="2650668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Así,</a:t>
            </a:r>
            <a:r>
              <a:rPr lang="es-CL" baseline="0" dirty="0" smtClean="0"/>
              <a:t> se tienen entonces los errores residuales (gorritos) y lo que hace OLS es minimizar la suma de los cuadrados de esos residuos.</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14</a:t>
            </a:fld>
            <a:endParaRPr lang="es-ES"/>
          </a:p>
        </p:txBody>
      </p:sp>
    </p:spTree>
    <p:extLst>
      <p:ext uri="{BB962C8B-B14F-4D97-AF65-F5344CB8AC3E}">
        <p14:creationId xmlns:p14="http://schemas.microsoft.com/office/powerpoint/2010/main" val="4161182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Mostrar en los dos modelos: Matricial y Lineal</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15</a:t>
            </a:fld>
            <a:endParaRPr lang="es-ES"/>
          </a:p>
        </p:txBody>
      </p:sp>
    </p:spTree>
    <p:extLst>
      <p:ext uri="{BB962C8B-B14F-4D97-AF65-F5344CB8AC3E}">
        <p14:creationId xmlns:p14="http://schemas.microsoft.com/office/powerpoint/2010/main" val="1587688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La propiedad de </a:t>
            </a:r>
            <a:r>
              <a:rPr lang="es-CL" dirty="0" err="1" smtClean="0"/>
              <a:t>Best</a:t>
            </a:r>
            <a:r>
              <a:rPr lang="es-CL" dirty="0" smtClean="0"/>
              <a:t> Linear </a:t>
            </a:r>
            <a:r>
              <a:rPr lang="es-CL" dirty="0" err="1" smtClean="0"/>
              <a:t>Unbiased</a:t>
            </a:r>
            <a:r>
              <a:rPr lang="es-CL" baseline="0" dirty="0" smtClean="0"/>
              <a:t> </a:t>
            </a:r>
            <a:r>
              <a:rPr lang="es-CL" baseline="0" dirty="0" err="1" smtClean="0"/>
              <a:t>Estimator</a:t>
            </a:r>
            <a:r>
              <a:rPr lang="es-CL" baseline="0" dirty="0" smtClean="0"/>
              <a:t> se la gana OLS. Esto porque tiene la menor varianza en la categoría </a:t>
            </a:r>
            <a:r>
              <a:rPr lang="es-CL" baseline="0" dirty="0" err="1" smtClean="0"/>
              <a:t>Insesgado</a:t>
            </a:r>
            <a:r>
              <a:rPr lang="es-CL" baseline="0" dirty="0" smtClean="0"/>
              <a:t> Lineal. Esto se explica en el concepto de eficiencia, puesto que en pocas palabras, al disminuir la varianza del estimador, se está usando muy eficientemente la información de la muestra.</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16</a:t>
            </a:fld>
            <a:endParaRPr lang="es-ES"/>
          </a:p>
        </p:txBody>
      </p:sp>
    </p:spTree>
    <p:extLst>
      <p:ext uri="{BB962C8B-B14F-4D97-AF65-F5344CB8AC3E}">
        <p14:creationId xmlns:p14="http://schemas.microsoft.com/office/powerpoint/2010/main" val="2334291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Los supuestos</a:t>
            </a:r>
            <a:r>
              <a:rPr lang="es-CL" baseline="0" dirty="0" smtClean="0"/>
              <a:t> bajo los que se cumple </a:t>
            </a:r>
            <a:r>
              <a:rPr lang="es-CL" baseline="0" dirty="0" err="1" smtClean="0"/>
              <a:t>Gaus-Markov</a:t>
            </a:r>
            <a:r>
              <a:rPr lang="es-CL" baseline="0" dirty="0" smtClean="0"/>
              <a:t>. Los supuestos clave entregan la características de </a:t>
            </a:r>
            <a:r>
              <a:rPr lang="es-CL" baseline="0" dirty="0" err="1" smtClean="0"/>
              <a:t>insesgado</a:t>
            </a:r>
            <a:r>
              <a:rPr lang="es-CL" baseline="0" dirty="0" smtClean="0"/>
              <a:t> y consistente (y calculable). Y los no clave permiten tener la menor  varianza, si no se cumplen, sigue siendo un buen estimador pero no el mejor.</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17</a:t>
            </a:fld>
            <a:endParaRPr lang="es-ES"/>
          </a:p>
        </p:txBody>
      </p:sp>
    </p:spTree>
    <p:extLst>
      <p:ext uri="{BB962C8B-B14F-4D97-AF65-F5344CB8AC3E}">
        <p14:creationId xmlns:p14="http://schemas.microsoft.com/office/powerpoint/2010/main" val="6317002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¿Quién</a:t>
            </a:r>
            <a:r>
              <a:rPr lang="es-CL" baseline="0" dirty="0" smtClean="0"/>
              <a:t> fue a clases? ¿Qué vieron?</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18</a:t>
            </a:fld>
            <a:endParaRPr lang="es-ES"/>
          </a:p>
        </p:txBody>
      </p:sp>
    </p:spTree>
    <p:extLst>
      <p:ext uri="{BB962C8B-B14F-4D97-AF65-F5344CB8AC3E}">
        <p14:creationId xmlns:p14="http://schemas.microsoft.com/office/powerpoint/2010/main" val="1587688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3</a:t>
            </a:fld>
            <a:endParaRPr lang="es-ES"/>
          </a:p>
        </p:txBody>
      </p:sp>
    </p:spTree>
    <p:extLst>
      <p:ext uri="{BB962C8B-B14F-4D97-AF65-F5344CB8AC3E}">
        <p14:creationId xmlns:p14="http://schemas.microsoft.com/office/powerpoint/2010/main" val="68451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¿Quién sospechó?</a:t>
            </a:r>
          </a:p>
          <a:p>
            <a:r>
              <a:rPr lang="es-CL" dirty="0" smtClean="0"/>
              <a:t>¿Quién cayó?</a:t>
            </a:r>
          </a:p>
          <a:p>
            <a:r>
              <a:rPr lang="es-CL" dirty="0" smtClean="0"/>
              <a:t>Tenemos</a:t>
            </a:r>
            <a:r>
              <a:rPr lang="es-CL" baseline="0" dirty="0" smtClean="0"/>
              <a:t> que aprender a evaluar bien lo que los “estudios” dicen.</a:t>
            </a:r>
          </a:p>
          <a:p>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4</a:t>
            </a:fld>
            <a:endParaRPr lang="es-ES"/>
          </a:p>
        </p:txBody>
      </p:sp>
    </p:spTree>
    <p:extLst>
      <p:ext uri="{BB962C8B-B14F-4D97-AF65-F5344CB8AC3E}">
        <p14:creationId xmlns:p14="http://schemas.microsoft.com/office/powerpoint/2010/main" val="3933339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¿Quién</a:t>
            </a:r>
            <a:r>
              <a:rPr lang="es-CL" baseline="0" dirty="0" smtClean="0"/>
              <a:t> fue a clases? ¿Qué vieron?</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5</a:t>
            </a:fld>
            <a:endParaRPr lang="es-ES"/>
          </a:p>
        </p:txBody>
      </p:sp>
    </p:spTree>
    <p:extLst>
      <p:ext uri="{BB962C8B-B14F-4D97-AF65-F5344CB8AC3E}">
        <p14:creationId xmlns:p14="http://schemas.microsoft.com/office/powerpoint/2010/main" val="1587688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Un estimador es el acercamiento entre un modelo y la realidad. Es</a:t>
            </a:r>
            <a:r>
              <a:rPr lang="es-CL" baseline="0" dirty="0" smtClean="0"/>
              <a:t> una función de los datos, y nos entrega como resultado una estimación (aproximación, acercamiento, valor deseado) de lo que nosotros asumimos como un parámetro buscado que representa alguna variable en una población estudiada.</a:t>
            </a:r>
          </a:p>
          <a:p>
            <a:r>
              <a:rPr lang="es-CL" baseline="0" dirty="0" smtClean="0"/>
              <a:t>Ejemplos: Nivel de “inteligencia”, “nivel de motivación”, “valoración de un producto”, elasticidad a un precio, Efecto del estudio en los resultados de las notas, etc.</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6</a:t>
            </a:fld>
            <a:endParaRPr lang="es-ES"/>
          </a:p>
        </p:txBody>
      </p:sp>
    </p:spTree>
    <p:extLst>
      <p:ext uri="{BB962C8B-B14F-4D97-AF65-F5344CB8AC3E}">
        <p14:creationId xmlns:p14="http://schemas.microsoft.com/office/powerpoint/2010/main" val="3647572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Recordar</a:t>
            </a:r>
            <a:r>
              <a:rPr lang="es-CL" baseline="0" dirty="0" smtClean="0"/>
              <a:t> estas funciones. Variable Aleatoria: Una variable que presenta valores según una distribución de probabilidades, la cual puede ser “conocida” (o supuesta) o desconocida. Cuando esa variable (o cajita, </a:t>
            </a:r>
            <a:r>
              <a:rPr lang="es-CL" baseline="0" dirty="0" err="1" smtClean="0"/>
              <a:t>etc</a:t>
            </a:r>
            <a:r>
              <a:rPr lang="es-CL" baseline="0" dirty="0" smtClean="0"/>
              <a:t>) toma un valor, se dice que “evaluamos la variable aleatoria”.</a:t>
            </a:r>
          </a:p>
          <a:p>
            <a:r>
              <a:rPr lang="es-CL" baseline="0" dirty="0" smtClean="0"/>
              <a:t>Un dato se asume como una evaluación de una variable aleatoria. Por eso, antes de mirar los datos, asumimos que un estimador, al ser función de una variable aleatoria, es en sí una variable aleatoria.</a:t>
            </a:r>
          </a:p>
          <a:p>
            <a:endParaRPr lang="es-CL" baseline="0" dirty="0" smtClean="0"/>
          </a:p>
          <a:p>
            <a:r>
              <a:rPr lang="es-CL" baseline="0" dirty="0" smtClean="0"/>
              <a:t>Un estimador, como el de MCO, es una variable aleatoria, y por lo tanto se le puede calcular un valor esperado. Nosotros esperaríamos que el valor esperado de un estimador, sea parecido al valor que queremos que el estimador estime. </a:t>
            </a:r>
          </a:p>
          <a:p>
            <a:endParaRPr lang="es-CL" baseline="0" dirty="0" smtClean="0"/>
          </a:p>
          <a:p>
            <a:r>
              <a:rPr lang="es-CL" baseline="0" dirty="0" smtClean="0"/>
              <a:t>La varianza de una </a:t>
            </a:r>
            <a:r>
              <a:rPr lang="es-CL" baseline="0" dirty="0" err="1" smtClean="0"/>
              <a:t>v.a.</a:t>
            </a:r>
            <a:r>
              <a:rPr lang="es-CL" baseline="0" dirty="0" smtClean="0"/>
              <a:t> es cuánto se aleja, en promedio, cada valor del valor esperado. Se calcula como el promedio de las diferencias con el promedio (al cuadrado y bajo raíz). Dado que depende de </a:t>
            </a:r>
            <a:r>
              <a:rPr lang="es-CL" baseline="0" dirty="0" err="1" smtClean="0"/>
              <a:t>v.a.</a:t>
            </a:r>
            <a:r>
              <a:rPr lang="es-CL" baseline="0" dirty="0" smtClean="0"/>
              <a:t> aleatorias, en </a:t>
            </a:r>
            <a:r>
              <a:rPr lang="es-CL" baseline="0" dirty="0" err="1" smtClean="0"/>
              <a:t>en</a:t>
            </a:r>
            <a:r>
              <a:rPr lang="es-CL" baseline="0" dirty="0" smtClean="0"/>
              <a:t> sí misma una variable aleatoria. Y por lo tanto también hay casos donde se estima la varianza.</a:t>
            </a:r>
          </a:p>
          <a:p>
            <a:endParaRPr lang="es-CL" baseline="0" dirty="0" smtClean="0"/>
          </a:p>
          <a:p>
            <a:r>
              <a:rPr lang="es-CL" baseline="0" dirty="0" smtClean="0"/>
              <a:t>La covarianza es una medida de cómo se relaciona una </a:t>
            </a:r>
            <a:r>
              <a:rPr lang="es-CL" baseline="0" dirty="0" err="1" smtClean="0"/>
              <a:t>v.a</a:t>
            </a:r>
            <a:r>
              <a:rPr lang="es-CL" baseline="0" dirty="0" smtClean="0"/>
              <a:t> con otra. Como es una función de </a:t>
            </a:r>
            <a:r>
              <a:rPr lang="es-CL" baseline="0" dirty="0" err="1" smtClean="0"/>
              <a:t>v.a.</a:t>
            </a:r>
            <a:r>
              <a:rPr lang="es-CL" baseline="0" dirty="0" smtClean="0"/>
              <a:t> también se verían estimaciones de covarianzas.</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7</a:t>
            </a:fld>
            <a:endParaRPr lang="es-ES"/>
          </a:p>
        </p:txBody>
      </p:sp>
    </p:spTree>
    <p:extLst>
      <p:ext uri="{BB962C8B-B14F-4D97-AF65-F5344CB8AC3E}">
        <p14:creationId xmlns:p14="http://schemas.microsoft.com/office/powerpoint/2010/main" val="1186706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Notación y conceptos</a:t>
            </a:r>
            <a:r>
              <a:rPr lang="es-ES" dirty="0" smtClean="0"/>
              <a:t>.</a:t>
            </a:r>
          </a:p>
          <a:p>
            <a:endParaRPr lang="es-CL" dirty="0" smtClean="0"/>
          </a:p>
          <a:p>
            <a:r>
              <a:rPr lang="es-CL" dirty="0" smtClean="0"/>
              <a:t>Tenemos</a:t>
            </a:r>
            <a:r>
              <a:rPr lang="es-CL" baseline="0" dirty="0" smtClean="0"/>
              <a:t> en el eje X la variable independiente y en el eje Y la variable dependiente. </a:t>
            </a:r>
            <a:br>
              <a:rPr lang="es-CL" baseline="0" dirty="0" smtClean="0"/>
            </a:br>
            <a:r>
              <a:rPr lang="es-CL" baseline="0" dirty="0" smtClean="0"/>
              <a:t>La recta continua corresponde a la función de regresión </a:t>
            </a:r>
            <a:r>
              <a:rPr lang="es-CL" baseline="0" dirty="0" err="1" smtClean="0"/>
              <a:t>muestral</a:t>
            </a:r>
            <a:r>
              <a:rPr lang="es-CL" baseline="0" dirty="0" smtClean="0"/>
              <a:t>. Es como “la naturaleza” relaciona X con Y. No es una relación observable, pero corresponde al valor esperado (naturalmente) de Y dado X. Así, el dato </a:t>
            </a:r>
            <a:r>
              <a:rPr lang="es-CL" baseline="0" dirty="0" err="1" smtClean="0"/>
              <a:t>Y_i</a:t>
            </a:r>
            <a:r>
              <a:rPr lang="es-CL" baseline="0" dirty="0" smtClean="0"/>
              <a:t> se encuentra </a:t>
            </a:r>
            <a:r>
              <a:rPr lang="es-CL" baseline="0" dirty="0" err="1" smtClean="0"/>
              <a:t>distorsioando</a:t>
            </a:r>
            <a:r>
              <a:rPr lang="es-CL" baseline="0" dirty="0" smtClean="0"/>
              <a:t> por un error aleatorio </a:t>
            </a:r>
            <a:r>
              <a:rPr lang="es-CL" baseline="0" dirty="0" err="1" smtClean="0"/>
              <a:t>u_i</a:t>
            </a:r>
            <a:r>
              <a:rPr lang="es-CL" baseline="0" dirty="0" smtClean="0"/>
              <a:t> que sigue una distribución aleatoria. </a:t>
            </a:r>
          </a:p>
          <a:p>
            <a:endParaRPr lang="es-CL" baseline="0" dirty="0" smtClean="0"/>
          </a:p>
          <a:p>
            <a:r>
              <a:rPr lang="es-CL" baseline="0" dirty="0" smtClean="0"/>
              <a:t>Se busca estimar un valor que permita acercarse al valor “natural” esperado. Y la diferencia entre ese valor estimado (</a:t>
            </a:r>
            <a:r>
              <a:rPr lang="es-CL" baseline="0" dirty="0" err="1" smtClean="0"/>
              <a:t>Y_gorro</a:t>
            </a:r>
            <a:r>
              <a:rPr lang="es-CL" baseline="0" dirty="0" smtClean="0"/>
              <a:t>) y el dato (</a:t>
            </a:r>
            <a:r>
              <a:rPr lang="es-CL" baseline="0" dirty="0" err="1" smtClean="0"/>
              <a:t>Y_i</a:t>
            </a:r>
            <a:r>
              <a:rPr lang="es-CL" baseline="0" dirty="0" smtClean="0"/>
              <a:t>) es el residuo o error residual.</a:t>
            </a:r>
          </a:p>
        </p:txBody>
      </p:sp>
      <p:sp>
        <p:nvSpPr>
          <p:cNvPr id="4" name="3 Marcador de número de diapositiva"/>
          <p:cNvSpPr>
            <a:spLocks noGrp="1"/>
          </p:cNvSpPr>
          <p:nvPr>
            <p:ph type="sldNum" sz="quarter" idx="10"/>
          </p:nvPr>
        </p:nvSpPr>
        <p:spPr/>
        <p:txBody>
          <a:bodyPr/>
          <a:lstStyle/>
          <a:p>
            <a:fld id="{42C88555-3D3C-406E-96BA-3FB18AF6D6F0}" type="slidenum">
              <a:rPr lang="es-ES" smtClean="0"/>
              <a:t>8</a:t>
            </a:fld>
            <a:endParaRPr lang="es-ES"/>
          </a:p>
        </p:txBody>
      </p:sp>
    </p:spTree>
    <p:extLst>
      <p:ext uri="{BB962C8B-B14F-4D97-AF65-F5344CB8AC3E}">
        <p14:creationId xmlns:p14="http://schemas.microsoft.com/office/powerpoint/2010/main" val="2444096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Características principales de un estimador: Sesgo y Consistencia.</a:t>
            </a:r>
          </a:p>
          <a:p>
            <a:endParaRPr lang="es-CL" dirty="0" smtClean="0"/>
          </a:p>
          <a:p>
            <a:r>
              <a:rPr lang="es-CL" dirty="0" smtClean="0"/>
              <a:t>Es la “puntería” de un estimador. Puede tener un sesgo o puede apuntar al valor que buscamos (pero que no vemos). Sólo se puede determinar de forma teórica.</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9</a:t>
            </a:fld>
            <a:endParaRPr lang="es-ES"/>
          </a:p>
        </p:txBody>
      </p:sp>
    </p:spTree>
    <p:extLst>
      <p:ext uri="{BB962C8B-B14F-4D97-AF65-F5344CB8AC3E}">
        <p14:creationId xmlns:p14="http://schemas.microsoft.com/office/powerpoint/2010/main" val="11772676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Características principales de un estimador: Sesgo y Consistencia.</a:t>
            </a:r>
          </a:p>
          <a:p>
            <a:endParaRPr lang="es-CL" dirty="0" smtClean="0"/>
          </a:p>
          <a:p>
            <a:r>
              <a:rPr lang="es-CL" dirty="0" smtClean="0"/>
              <a:t>Es la “puntería” de un estimador. Puede tener un sesgo o puede apuntar al valor que buscamos (pero que no vemos). Sólo se puede determinar de forma teórica.</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10</a:t>
            </a:fld>
            <a:endParaRPr lang="es-ES"/>
          </a:p>
        </p:txBody>
      </p:sp>
    </p:spTree>
    <p:extLst>
      <p:ext uri="{BB962C8B-B14F-4D97-AF65-F5344CB8AC3E}">
        <p14:creationId xmlns:p14="http://schemas.microsoft.com/office/powerpoint/2010/main" val="1177267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20" name="19 Marcador de pie de página"/>
          <p:cNvSpPr>
            <a:spLocks noGrp="1"/>
          </p:cNvSpPr>
          <p:nvPr>
            <p:ph type="ftr" sz="quarter" idx="11"/>
          </p:nvPr>
        </p:nvSpPr>
        <p:spPr/>
        <p:txBody>
          <a:bodyPr/>
          <a:lstStyle>
            <a:extLst/>
          </a:lstStyle>
          <a:p>
            <a:endParaRPr kumimoji="0" lang="en-US"/>
          </a:p>
        </p:txBody>
      </p:sp>
      <p:sp>
        <p:nvSpPr>
          <p:cNvPr id="10" name="9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pic>
        <p:nvPicPr>
          <p:cNvPr id="7" name="Picture 3"/>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15615" y="6381328"/>
            <a:ext cx="1877069" cy="411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userDrawn="1"/>
        </p:nvSpPr>
        <p:spPr>
          <a:xfrm>
            <a:off x="4355976" y="6538878"/>
            <a:ext cx="4680520"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8" name="7 Marcador de pie de página"/>
          <p:cNvSpPr>
            <a:spLocks noGrp="1"/>
          </p:cNvSpPr>
          <p:nvPr>
            <p:ph type="ftr" sz="quarter" idx="11"/>
          </p:nvPr>
        </p:nvSpPr>
        <p:spPr/>
        <p:txBody>
          <a:bodyPr/>
          <a:lstStyle>
            <a:extLst/>
          </a:lstStyle>
          <a:p>
            <a:endParaRPr kumimoji="0" lang="en-US"/>
          </a:p>
        </p:txBody>
      </p:sp>
      <p:sp>
        <p:nvSpPr>
          <p:cNvPr id="9" name="8 Marcador de número de diapositiva"/>
          <p:cNvSpPr>
            <a:spLocks noGrp="1"/>
          </p:cNvSpPr>
          <p:nvPr>
            <p:ph type="sldNum" sz="quarter" idx="12"/>
          </p:nvPr>
        </p:nvSpPr>
        <p:spPr/>
        <p:txBody>
          <a:bodyPr/>
          <a:lstStyle>
            <a:extLst/>
          </a:lstStyle>
          <a:p>
            <a:pPr algn="ctr" eaLnBrk="1" latinLnBrk="0" hangingPunct="1"/>
            <a:fld id="{2C6B1FF6-39B9-40F5-8B67-33C6354A3D4F}" type="slidenum">
              <a:rPr kumimoji="0" lang="en-US" smtClean="0"/>
              <a:pPr algn="ctr" eaLnBrk="1" latinLnBrk="0" hangingPunct="1"/>
              <a:t>‹Nº›</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4" name="3 Marcador de pie de página"/>
          <p:cNvSpPr>
            <a:spLocks noGrp="1"/>
          </p:cNvSpPr>
          <p:nvPr>
            <p:ph type="ftr" sz="quarter" idx="11"/>
          </p:nvPr>
        </p:nvSpPr>
        <p:spPr/>
        <p:txBody>
          <a:bodyPr/>
          <a:lstStyle>
            <a:extLst/>
          </a:lstStyle>
          <a:p>
            <a:endParaRPr kumimoji="0" lang="en-US" dirty="0"/>
          </a:p>
        </p:txBody>
      </p:sp>
      <p:sp>
        <p:nvSpPr>
          <p:cNvPr id="5" name="4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3" name="2 Marcador de pie de página"/>
          <p:cNvSpPr>
            <a:spLocks noGrp="1"/>
          </p:cNvSpPr>
          <p:nvPr>
            <p:ph type="ftr" sz="quarter" idx="11"/>
          </p:nvPr>
        </p:nvSpPr>
        <p:spPr/>
        <p:txBody>
          <a:bodyPr/>
          <a:lstStyle>
            <a:extLst/>
          </a:lstStyle>
          <a:p>
            <a:endParaRPr kumimoji="0" lang="en-US"/>
          </a:p>
        </p:txBody>
      </p:sp>
      <p:sp>
        <p:nvSpPr>
          <p:cNvPr id="4" name="3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rgbClr val="FFFFFF"/>
              </a:solidFill>
            </a:endParaRPr>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3/21/2016</a:t>
            </a:fld>
            <a:endParaRPr lang="en-US" dirty="0"/>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9D21D778-B565-4D7E-94D7-64010A445B68}" type="datetimeFigureOut">
              <a:rPr lang="en-US" smtClean="0"/>
              <a:pPr algn="r" eaLnBrk="1" latinLnBrk="0" hangingPunct="1"/>
              <a:t>3/21/2016</a:t>
            </a:fld>
            <a:endParaRPr lang="en-US" sz="1400" dirty="0">
              <a:solidFill>
                <a:srgbClr val="FFFFFF"/>
              </a:solidFill>
            </a:endParaRPr>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eaLnBrk="1" latinLnBrk="0" hangingPunct="1"/>
            <a:endParaRPr kumimoji="0" lang="en-US" dirty="0">
              <a:solidFill>
                <a:srgbClr val="FFFFFF"/>
              </a:solidFill>
            </a:endParaRPr>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2C6B1FF6-39B9-40F5-8B67-33C6354A3D4F}" type="slidenum">
              <a:rPr kumimoji="0" lang="en-US" smtClean="0"/>
              <a:pPr algn="ctr" eaLnBrk="1" latinLnBrk="0" hangingPunct="1"/>
              <a:t>‹Nº›</a:t>
            </a:fld>
            <a:endParaRPr kumimoji="0" lang="en-US" sz="1600" dirty="0">
              <a:solidFill>
                <a:schemeClr val="accent3">
                  <a:shade val="75000"/>
                </a:schemeClr>
              </a:solidFill>
            </a:endParaRPr>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755576" y="1268760"/>
            <a:ext cx="8784976" cy="2376264"/>
          </a:xfrm>
        </p:spPr>
        <p:txBody>
          <a:bodyPr/>
          <a:lstStyle/>
          <a:p>
            <a:r>
              <a:rPr lang="es-CL" dirty="0" smtClean="0"/>
              <a:t>Auxiliar 1</a:t>
            </a:r>
            <a:r>
              <a:rPr lang="es-CL" dirty="0"/>
              <a:t/>
            </a:r>
            <a:br>
              <a:rPr lang="es-CL" dirty="0"/>
            </a:br>
            <a:endParaRPr lang="es-CL"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573095"/>
            <a:ext cx="2736305" cy="599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Lenovo\Desktop\U\fcf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2056" y="5805264"/>
            <a:ext cx="1951944" cy="81331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4 Grupo"/>
          <p:cNvGrpSpPr/>
          <p:nvPr/>
        </p:nvGrpSpPr>
        <p:grpSpPr>
          <a:xfrm>
            <a:off x="4283968" y="573095"/>
            <a:ext cx="4464496" cy="768690"/>
            <a:chOff x="4283968" y="573095"/>
            <a:chExt cx="4464496" cy="768690"/>
          </a:xfrm>
        </p:grpSpPr>
        <p:sp>
          <p:nvSpPr>
            <p:cNvPr id="4" name="3 CuadroTexto"/>
            <p:cNvSpPr txBox="1"/>
            <p:nvPr/>
          </p:nvSpPr>
          <p:spPr>
            <a:xfrm>
              <a:off x="4283968" y="573095"/>
              <a:ext cx="4464496" cy="253916"/>
            </a:xfrm>
            <a:prstGeom prst="rect">
              <a:avLst/>
            </a:prstGeom>
            <a:noFill/>
          </p:spPr>
          <p:txBody>
            <a:bodyPr wrap="square" rtlCol="0">
              <a:spAutoFit/>
            </a:bodyPr>
            <a:lstStyle/>
            <a:p>
              <a:pPr algn="r"/>
              <a:r>
                <a:rPr lang="es-CL" sz="1050" b="1" dirty="0" smtClean="0"/>
                <a:t>IN4402-1: </a:t>
              </a:r>
              <a:r>
                <a:rPr lang="es-CL" sz="1050" dirty="0" smtClean="0"/>
                <a:t>Aplicaciones de Probabilidades y Estadística en Gestión</a:t>
              </a:r>
              <a:endParaRPr lang="es-ES" sz="1050" dirty="0"/>
            </a:p>
          </p:txBody>
        </p:sp>
        <p:sp>
          <p:nvSpPr>
            <p:cNvPr id="7" name="6 CuadroTexto"/>
            <p:cNvSpPr txBox="1"/>
            <p:nvPr/>
          </p:nvSpPr>
          <p:spPr>
            <a:xfrm>
              <a:off x="4283968" y="764704"/>
              <a:ext cx="4464496" cy="577081"/>
            </a:xfrm>
            <a:prstGeom prst="rect">
              <a:avLst/>
            </a:prstGeom>
            <a:noFill/>
          </p:spPr>
          <p:txBody>
            <a:bodyPr wrap="square" rtlCol="0">
              <a:spAutoFit/>
            </a:bodyPr>
            <a:lstStyle/>
            <a:p>
              <a:pPr algn="r"/>
              <a:r>
                <a:rPr lang="es-CL" sz="1050" b="1" dirty="0" smtClean="0"/>
                <a:t>Profesor</a:t>
              </a:r>
              <a:r>
                <a:rPr lang="es-CL" sz="1050" dirty="0" smtClean="0"/>
                <a:t>: Benjamín Villena.</a:t>
              </a:r>
            </a:p>
            <a:p>
              <a:pPr algn="r"/>
              <a:r>
                <a:rPr lang="es-CL" sz="1050" b="1" dirty="0" smtClean="0"/>
                <a:t>Auxiliares: </a:t>
              </a:r>
              <a:r>
                <a:rPr lang="es-CL" sz="1050" dirty="0" smtClean="0"/>
                <a:t>Andrés E. Fernández V, - Camilo </a:t>
              </a:r>
              <a:r>
                <a:rPr lang="es-CL" sz="1050" dirty="0" err="1" smtClean="0"/>
                <a:t>Levenier</a:t>
              </a:r>
              <a:endParaRPr lang="es-CL" sz="1050" dirty="0" smtClean="0"/>
            </a:p>
            <a:p>
              <a:pPr algn="r"/>
              <a:r>
                <a:rPr lang="es-CL" sz="1050" i="1" dirty="0" smtClean="0"/>
                <a:t>15 de Marzo– Otoño 2016</a:t>
              </a:r>
              <a:endParaRPr lang="es-ES" sz="1050" i="1" dirty="0"/>
            </a:p>
          </p:txBody>
        </p:sp>
      </p:grpSp>
    </p:spTree>
    <p:extLst>
      <p:ext uri="{BB962C8B-B14F-4D97-AF65-F5344CB8AC3E}">
        <p14:creationId xmlns:p14="http://schemas.microsoft.com/office/powerpoint/2010/main" val="2120589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Testear Hipótesis</a:t>
            </a:r>
            <a:endParaRPr lang="es-ES" dirty="0"/>
          </a:p>
        </p:txBody>
      </p:sp>
      <p:sp>
        <p:nvSpPr>
          <p:cNvPr id="3" name="Marcador de contenido 2"/>
          <p:cNvSpPr>
            <a:spLocks noGrp="1"/>
          </p:cNvSpPr>
          <p:nvPr>
            <p:ph idx="1"/>
          </p:nvPr>
        </p:nvSpPr>
        <p:spPr>
          <a:xfrm>
            <a:off x="1187624" y="1340768"/>
            <a:ext cx="7498080" cy="4800600"/>
          </a:xfrm>
        </p:spPr>
        <p:txBody>
          <a:bodyPr/>
          <a:lstStyle/>
          <a:p>
            <a:r>
              <a:rPr lang="es-CL" dirty="0" smtClean="0"/>
              <a:t>Quiero saber si:</a:t>
            </a:r>
          </a:p>
          <a:p>
            <a:pPr lvl="1" algn="ctr"/>
            <a:r>
              <a:rPr lang="es-CL" sz="3200" dirty="0" smtClean="0"/>
              <a:t>“</a:t>
            </a:r>
            <a:r>
              <a:rPr lang="es-CL" sz="3200" i="1" dirty="0" smtClean="0"/>
              <a:t>Los datos muestran patrones diferentes a los que se obtendrían por azar (probabilidad)”</a:t>
            </a:r>
          </a:p>
        </p:txBody>
      </p:sp>
      <p:sp>
        <p:nvSpPr>
          <p:cNvPr id="4" name="3 CuadroTexto"/>
          <p:cNvSpPr txBox="1"/>
          <p:nvPr/>
        </p:nvSpPr>
        <p:spPr>
          <a:xfrm>
            <a:off x="2411760" y="3717192"/>
            <a:ext cx="6048672" cy="461665"/>
          </a:xfrm>
          <a:prstGeom prst="rect">
            <a:avLst/>
          </a:prstGeom>
          <a:noFill/>
        </p:spPr>
        <p:txBody>
          <a:bodyPr wrap="square" rtlCol="0">
            <a:spAutoFit/>
          </a:bodyPr>
          <a:lstStyle/>
          <a:p>
            <a:r>
              <a:rPr lang="es-CL" sz="2400" b="1" dirty="0" smtClean="0"/>
              <a:t>“Una golondrina no hace primavera” </a:t>
            </a:r>
            <a:endParaRPr lang="es-CL" sz="2400" b="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4493811"/>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4178857"/>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4797152"/>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4194444"/>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35253" y="5141898"/>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2753950"/>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9290" y="5089247"/>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2996952"/>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2255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Testear Hipótesis</a:t>
            </a:r>
            <a:endParaRPr lang="es-ES" dirty="0"/>
          </a:p>
        </p:txBody>
      </p:sp>
      <p:sp>
        <p:nvSpPr>
          <p:cNvPr id="3" name="Marcador de contenido 2"/>
          <p:cNvSpPr>
            <a:spLocks noGrp="1"/>
          </p:cNvSpPr>
          <p:nvPr>
            <p:ph idx="1"/>
          </p:nvPr>
        </p:nvSpPr>
        <p:spPr>
          <a:xfrm>
            <a:off x="1187624" y="1556792"/>
            <a:ext cx="7498080" cy="4800600"/>
          </a:xfrm>
        </p:spPr>
        <p:txBody>
          <a:bodyPr/>
          <a:lstStyle/>
          <a:p>
            <a:r>
              <a:rPr lang="es-CL" dirty="0" smtClean="0"/>
              <a:t>Cuando digo que algo es </a:t>
            </a:r>
            <a:r>
              <a:rPr lang="es-CL" dirty="0" smtClean="0">
                <a:solidFill>
                  <a:srgbClr val="FF0000"/>
                </a:solidFill>
              </a:rPr>
              <a:t>“significativo”</a:t>
            </a:r>
            <a:r>
              <a:rPr lang="es-CL" dirty="0" smtClean="0"/>
              <a:t>:</a:t>
            </a:r>
          </a:p>
          <a:p>
            <a:pPr lvl="1" algn="ctr"/>
            <a:r>
              <a:rPr lang="es-CL" dirty="0" smtClean="0"/>
              <a:t>“La evidencia sugiere que </a:t>
            </a:r>
            <a:r>
              <a:rPr lang="es-CL" sz="3200" b="1" dirty="0">
                <a:latin typeface="Times New Roman"/>
                <a:cs typeface="Times New Roman"/>
              </a:rPr>
              <a:t>X</a:t>
            </a:r>
            <a:r>
              <a:rPr lang="es-CL" dirty="0" smtClean="0"/>
              <a:t> está correlacionado con </a:t>
            </a:r>
            <a:r>
              <a:rPr lang="es-CL" sz="3200" b="1" dirty="0">
                <a:latin typeface="Times New Roman"/>
                <a:cs typeface="Times New Roman"/>
              </a:rPr>
              <a:t>Y</a:t>
            </a:r>
            <a:r>
              <a:rPr lang="es-CL" dirty="0" smtClean="0"/>
              <a:t> en una magnitud </a:t>
            </a:r>
            <a:r>
              <a:rPr lang="el-GR" sz="3200" b="1" dirty="0" smtClean="0">
                <a:latin typeface="Times New Roman"/>
                <a:cs typeface="Times New Roman"/>
              </a:rPr>
              <a:t>β</a:t>
            </a:r>
            <a:r>
              <a:rPr lang="es-CL" sz="3200" b="1" dirty="0" smtClean="0">
                <a:latin typeface="Times New Roman"/>
                <a:cs typeface="Times New Roman"/>
              </a:rPr>
              <a:t> </a:t>
            </a:r>
            <a:r>
              <a:rPr lang="es-CL" dirty="0"/>
              <a:t>con una cierta probabilidad de error”</a:t>
            </a:r>
          </a:p>
          <a:p>
            <a:endParaRPr lang="es-CL" sz="3600" i="1" dirty="0"/>
          </a:p>
        </p:txBody>
      </p:sp>
      <p:sp>
        <p:nvSpPr>
          <p:cNvPr id="5" name="4 CuadroTexto"/>
          <p:cNvSpPr txBox="1"/>
          <p:nvPr/>
        </p:nvSpPr>
        <p:spPr>
          <a:xfrm>
            <a:off x="2773229" y="3891112"/>
            <a:ext cx="4752528" cy="461665"/>
          </a:xfrm>
          <a:prstGeom prst="rect">
            <a:avLst/>
          </a:prstGeom>
          <a:noFill/>
        </p:spPr>
        <p:txBody>
          <a:bodyPr wrap="square" rtlCol="0">
            <a:spAutoFit/>
          </a:bodyPr>
          <a:lstStyle/>
          <a:p>
            <a:r>
              <a:rPr lang="es-CL" sz="2400" b="1" dirty="0" smtClean="0"/>
              <a:t>“Correlación no es causalidad” </a:t>
            </a:r>
            <a:endParaRPr lang="es-CL" sz="2400" b="1" dirty="0"/>
          </a:p>
        </p:txBody>
      </p:sp>
      <p:sp>
        <p:nvSpPr>
          <p:cNvPr id="6" name="5 CuadroTexto"/>
          <p:cNvSpPr txBox="1"/>
          <p:nvPr/>
        </p:nvSpPr>
        <p:spPr>
          <a:xfrm>
            <a:off x="1043608" y="4400619"/>
            <a:ext cx="3744416" cy="1938992"/>
          </a:xfrm>
          <a:prstGeom prst="rect">
            <a:avLst/>
          </a:prstGeom>
          <a:noFill/>
        </p:spPr>
        <p:txBody>
          <a:bodyPr wrap="square" rtlCol="0">
            <a:spAutoFit/>
          </a:bodyPr>
          <a:lstStyle/>
          <a:p>
            <a:pPr algn="ctr"/>
            <a:r>
              <a:rPr lang="es-CL" sz="2400" b="1" dirty="0" smtClean="0">
                <a:solidFill>
                  <a:srgbClr val="00B050"/>
                </a:solidFill>
              </a:rPr>
              <a:t>“Existe una correlación entre los minutos que Alexis Sánchez juega en un partido y si Chile ganó el partido” </a:t>
            </a:r>
            <a:endParaRPr lang="es-CL" sz="2400" b="1" dirty="0">
              <a:solidFill>
                <a:srgbClr val="00B050"/>
              </a:solidFill>
            </a:endParaRPr>
          </a:p>
        </p:txBody>
      </p:sp>
      <p:sp>
        <p:nvSpPr>
          <p:cNvPr id="7" name="6 CuadroTexto"/>
          <p:cNvSpPr txBox="1"/>
          <p:nvPr/>
        </p:nvSpPr>
        <p:spPr>
          <a:xfrm>
            <a:off x="5149493" y="4769950"/>
            <a:ext cx="3779912" cy="1200329"/>
          </a:xfrm>
          <a:prstGeom prst="rect">
            <a:avLst/>
          </a:prstGeom>
          <a:noFill/>
        </p:spPr>
        <p:txBody>
          <a:bodyPr wrap="square" rtlCol="0">
            <a:spAutoFit/>
          </a:bodyPr>
          <a:lstStyle/>
          <a:p>
            <a:pPr algn="ctr"/>
            <a:r>
              <a:rPr lang="es-CL" sz="2400" b="1" dirty="0" smtClean="0">
                <a:solidFill>
                  <a:schemeClr val="accent3"/>
                </a:solidFill>
              </a:rPr>
              <a:t>“La cantidad de minutos que juega Alexis causan la victoria de Chile” </a:t>
            </a:r>
            <a:endParaRPr lang="es-CL" sz="2400" b="1" dirty="0">
              <a:solidFill>
                <a:schemeClr val="accent3"/>
              </a:solidFill>
            </a:endParaRPr>
          </a:p>
        </p:txBody>
      </p:sp>
    </p:spTree>
    <p:extLst>
      <p:ext uri="{BB962C8B-B14F-4D97-AF65-F5344CB8AC3E}">
        <p14:creationId xmlns:p14="http://schemas.microsoft.com/office/powerpoint/2010/main" val="217938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¿Cómo interpreto?</a:t>
            </a:r>
            <a:endParaRPr lang="es-ES" dirty="0"/>
          </a:p>
        </p:txBody>
      </p:sp>
      <p:sp>
        <p:nvSpPr>
          <p:cNvPr id="3" name="2 Marcador de contenido"/>
          <p:cNvSpPr>
            <a:spLocks noGrp="1"/>
          </p:cNvSpPr>
          <p:nvPr>
            <p:ph idx="1"/>
          </p:nvPr>
        </p:nvSpPr>
        <p:spPr>
          <a:xfrm>
            <a:off x="1403648" y="1196752"/>
            <a:ext cx="7498080" cy="4800600"/>
          </a:xfrm>
        </p:spPr>
        <p:txBody>
          <a:bodyPr>
            <a:normAutofit/>
          </a:bodyPr>
          <a:lstStyle/>
          <a:p>
            <a:pPr lvl="1"/>
            <a:endParaRPr lang="es-CL" dirty="0" smtClean="0"/>
          </a:p>
          <a:p>
            <a:pPr marL="402336" lvl="1" indent="0">
              <a:buNone/>
            </a:pPr>
            <a:endParaRPr lang="es-CL"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9966" y="2461781"/>
            <a:ext cx="6004500" cy="439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21793" r="34936"/>
          <a:stretch/>
        </p:blipFill>
        <p:spPr bwMode="auto">
          <a:xfrm>
            <a:off x="979768" y="1227003"/>
            <a:ext cx="8064896" cy="1293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25666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2339752" y="260648"/>
            <a:ext cx="5256584" cy="6112307"/>
          </a:xfrm>
          <a:prstGeom prst="rect">
            <a:avLst/>
          </a:prstGeom>
        </p:spPr>
      </p:pic>
    </p:spTree>
    <p:extLst>
      <p:ext uri="{BB962C8B-B14F-4D97-AF65-F5344CB8AC3E}">
        <p14:creationId xmlns:p14="http://schemas.microsoft.com/office/powerpoint/2010/main" val="22232699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MCO: Un buen estimador</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1403648" y="1196752"/>
                <a:ext cx="7498080" cy="4800600"/>
              </a:xfrm>
            </p:spPr>
            <p:txBody>
              <a:bodyPr>
                <a:normAutofit fontScale="92500" lnSpcReduction="10000"/>
              </a:bodyPr>
              <a:lstStyle/>
              <a:p>
                <a:r>
                  <a:rPr lang="es-CL" dirty="0" smtClean="0"/>
                  <a:t>Mínimos Cuadrados Ordinarios</a:t>
                </a:r>
              </a:p>
              <a:p>
                <a:pPr lvl="1"/>
                <a:r>
                  <a:rPr lang="es-CL" dirty="0" smtClean="0"/>
                  <a:t>Residuos </a:t>
                </a:r>
              </a:p>
              <a:p>
                <a:pPr marL="402336" lvl="1" indent="0">
                  <a:buNone/>
                </a:pPr>
                <a:r>
                  <a:rPr lang="es-CL" b="0" dirty="0"/>
                  <a:t>	</a:t>
                </a:r>
                <a:r>
                  <a:rPr lang="es-CL" b="0" dirty="0" smtClean="0"/>
                  <a:t>		</a:t>
                </a:r>
                <a14:m>
                  <m:oMath xmlns:m="http://schemas.openxmlformats.org/officeDocument/2006/math">
                    <m:acc>
                      <m:accPr>
                        <m:chr m:val="̂"/>
                        <m:ctrlPr>
                          <a:rPr lang="es-CL" b="0" i="1" smtClean="0">
                            <a:latin typeface="Cambria Math"/>
                          </a:rPr>
                        </m:ctrlPr>
                      </m:accPr>
                      <m:e>
                        <m:r>
                          <a:rPr lang="es-CL" b="0" i="1" smtClean="0">
                            <a:latin typeface="Cambria Math" panose="02040503050406030204" pitchFamily="18" charset="0"/>
                          </a:rPr>
                          <m:t>𝜀</m:t>
                        </m:r>
                      </m:e>
                    </m:acc>
                    <m:r>
                      <a:rPr lang="es-CL" b="0" i="1" dirty="0" smtClean="0">
                        <a:latin typeface="Cambria Math" panose="02040503050406030204" pitchFamily="18" charset="0"/>
                      </a:rPr>
                      <m:t>=</m:t>
                    </m:r>
                    <m:sSub>
                      <m:sSubPr>
                        <m:ctrlPr>
                          <a:rPr lang="es-CL" b="0" i="1" dirty="0" smtClean="0">
                            <a:latin typeface="Cambria Math"/>
                          </a:rPr>
                        </m:ctrlPr>
                      </m:sSubPr>
                      <m:e>
                        <m:r>
                          <a:rPr lang="es-CL" b="0" i="1" dirty="0" smtClean="0">
                            <a:latin typeface="Cambria Math" panose="02040503050406030204" pitchFamily="18" charset="0"/>
                          </a:rPr>
                          <m:t>𝑦</m:t>
                        </m:r>
                      </m:e>
                      <m:sub>
                        <m:r>
                          <a:rPr lang="es-CL" b="0" i="1" dirty="0" smtClean="0">
                            <a:latin typeface="Cambria Math" panose="02040503050406030204" pitchFamily="18" charset="0"/>
                          </a:rPr>
                          <m:t>𝑖</m:t>
                        </m:r>
                      </m:sub>
                    </m:sSub>
                    <m:r>
                      <a:rPr lang="es-CL" b="0" i="1" dirty="0" smtClean="0">
                        <a:latin typeface="Cambria Math" panose="02040503050406030204" pitchFamily="18" charset="0"/>
                      </a:rPr>
                      <m:t>−</m:t>
                    </m:r>
                    <m:acc>
                      <m:accPr>
                        <m:chr m:val="̂"/>
                        <m:ctrlPr>
                          <a:rPr lang="es-CL" b="0" i="1" dirty="0" smtClean="0">
                            <a:latin typeface="Cambria Math"/>
                          </a:rPr>
                        </m:ctrlPr>
                      </m:accPr>
                      <m:e>
                        <m:sSub>
                          <m:sSubPr>
                            <m:ctrlPr>
                              <a:rPr lang="es-CL" b="0" i="1" dirty="0" smtClean="0">
                                <a:latin typeface="Cambria Math"/>
                              </a:rPr>
                            </m:ctrlPr>
                          </m:sSubPr>
                          <m:e>
                            <m:r>
                              <a:rPr lang="es-CL" b="0" i="1" dirty="0" smtClean="0">
                                <a:latin typeface="Cambria Math" panose="02040503050406030204" pitchFamily="18" charset="0"/>
                              </a:rPr>
                              <m:t>𝑦</m:t>
                            </m:r>
                          </m:e>
                          <m:sub>
                            <m:r>
                              <a:rPr lang="es-CL" b="0" i="1" dirty="0" smtClean="0">
                                <a:latin typeface="Cambria Math" panose="02040503050406030204" pitchFamily="18" charset="0"/>
                              </a:rPr>
                              <m:t>𝑖</m:t>
                            </m:r>
                          </m:sub>
                        </m:sSub>
                      </m:e>
                    </m:acc>
                    <m:r>
                      <a:rPr lang="es-CL" b="0" i="1" dirty="0" smtClean="0">
                        <a:latin typeface="Cambria Math" panose="02040503050406030204" pitchFamily="18" charset="0"/>
                      </a:rPr>
                      <m:t> </m:t>
                    </m:r>
                  </m:oMath>
                </a14:m>
                <a:r>
                  <a:rPr lang="es-CL" dirty="0" smtClean="0"/>
                  <a:t> </a:t>
                </a:r>
              </a:p>
              <a:p>
                <a:pPr lvl="1"/>
                <a:endParaRPr lang="es-CL" dirty="0" smtClean="0"/>
              </a:p>
              <a:p>
                <a:pPr lvl="1"/>
                <a:r>
                  <a:rPr lang="es-CL" dirty="0" smtClean="0"/>
                  <a:t>MCO </a:t>
                </a:r>
              </a:p>
              <a:p>
                <a:pPr marL="402336" lvl="1" indent="0">
                  <a:buNone/>
                </a:pPr>
                <a:r>
                  <a:rPr lang="es-CL" b="0" i="1" dirty="0">
                    <a:latin typeface="Cambria Math" panose="02040503050406030204" pitchFamily="18" charset="0"/>
                  </a:rPr>
                  <a:t>	</a:t>
                </a:r>
                <a14:m>
                  <m:oMath xmlns:m="http://schemas.openxmlformats.org/officeDocument/2006/math">
                    <m:func>
                      <m:funcPr>
                        <m:ctrlPr>
                          <a:rPr lang="es-CL" b="0" i="1" smtClean="0">
                            <a:latin typeface="Cambria Math"/>
                          </a:rPr>
                        </m:ctrlPr>
                      </m:funcPr>
                      <m:fName>
                        <m:limLow>
                          <m:limLowPr>
                            <m:ctrlPr>
                              <a:rPr lang="es-CL" b="0" i="1" smtClean="0">
                                <a:latin typeface="Cambria Math"/>
                              </a:rPr>
                            </m:ctrlPr>
                          </m:limLowPr>
                          <m:e>
                            <m:r>
                              <m:rPr>
                                <m:sty m:val="p"/>
                              </m:rPr>
                              <a:rPr lang="es-CL" b="0" i="0" smtClean="0">
                                <a:latin typeface="Cambria Math"/>
                              </a:rPr>
                              <m:t>min</m:t>
                            </m:r>
                          </m:e>
                          <m:lim>
                            <m:sSub>
                              <m:sSubPr>
                                <m:ctrlPr>
                                  <a:rPr lang="es-CL" b="0" i="1" smtClean="0">
                                    <a:latin typeface="Cambria Math"/>
                                  </a:rPr>
                                </m:ctrlPr>
                              </m:sSubPr>
                              <m:e>
                                <m:r>
                                  <a:rPr lang="es-CL" b="0" i="1" smtClean="0">
                                    <a:latin typeface="Cambria Math"/>
                                  </a:rPr>
                                  <m:t>𝛽</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1</m:t>
                                </m:r>
                              </m:sub>
                            </m:sSub>
                          </m:lim>
                        </m:limLow>
                      </m:fName>
                      <m:e>
                        <m:acc>
                          <m:accPr>
                            <m:chr m:val="̂"/>
                            <m:ctrlPr>
                              <a:rPr lang="es-CL" b="0" i="1" smtClean="0">
                                <a:latin typeface="Cambria Math"/>
                              </a:rPr>
                            </m:ctrlPr>
                          </m:accPr>
                          <m:e>
                            <m:sSubSup>
                              <m:sSubSupPr>
                                <m:ctrlPr>
                                  <a:rPr lang="es-CL" i="1">
                                    <a:latin typeface="Cambria Math"/>
                                  </a:rPr>
                                </m:ctrlPr>
                              </m:sSubSupPr>
                              <m:e>
                                <m:r>
                                  <a:rPr lang="es-CL" i="1">
                                    <a:latin typeface="Cambria Math"/>
                                  </a:rPr>
                                  <m:t>𝑢</m:t>
                                </m:r>
                              </m:e>
                              <m:sub>
                                <m:r>
                                  <a:rPr lang="es-CL" i="1">
                                    <a:latin typeface="Cambria Math"/>
                                  </a:rPr>
                                  <m:t>𝑖</m:t>
                                </m:r>
                              </m:sub>
                              <m:sup>
                                <m:r>
                                  <a:rPr lang="es-CL" i="1">
                                    <a:latin typeface="Cambria Math"/>
                                  </a:rPr>
                                  <m:t>2</m:t>
                                </m:r>
                              </m:sup>
                            </m:sSubSup>
                          </m:e>
                        </m:acc>
                        <m:r>
                          <a:rPr lang="es-CL" b="0" i="1" smtClean="0">
                            <a:latin typeface="Cambria Math"/>
                          </a:rPr>
                          <m:t>=</m:t>
                        </m:r>
                        <m:sSup>
                          <m:sSupPr>
                            <m:ctrlPr>
                              <a:rPr lang="es-CL" b="0" i="1" smtClean="0">
                                <a:latin typeface="Cambria Math"/>
                              </a:rPr>
                            </m:ctrlPr>
                          </m:sSupPr>
                          <m:e>
                            <m:d>
                              <m:dPr>
                                <m:ctrlPr>
                                  <a:rPr lang="es-CL" b="0" i="1" smtClean="0">
                                    <a:latin typeface="Cambria Math"/>
                                  </a:rPr>
                                </m:ctrlPr>
                              </m:dPr>
                              <m:e>
                                <m:sSub>
                                  <m:sSubPr>
                                    <m:ctrlPr>
                                      <a:rPr lang="es-CL" b="0" i="1" smtClean="0">
                                        <a:latin typeface="Cambria Math"/>
                                      </a:rPr>
                                    </m:ctrlPr>
                                  </m:sSubPr>
                                  <m:e>
                                    <m:r>
                                      <a:rPr lang="es-CL" b="0" i="1" smtClean="0">
                                        <a:latin typeface="Cambria Math"/>
                                      </a:rPr>
                                      <m:t>𝑦</m:t>
                                    </m:r>
                                  </m:e>
                                  <m:sub>
                                    <m:r>
                                      <a:rPr lang="es-CL" b="0" i="1" smtClean="0">
                                        <a:latin typeface="Cambria Math"/>
                                      </a:rPr>
                                      <m:t>𝑖</m:t>
                                    </m:r>
                                  </m:sub>
                                </m:sSub>
                                <m:r>
                                  <a:rPr lang="es-CL" b="0" i="1" smtClean="0">
                                    <a:latin typeface="Cambria Math"/>
                                  </a:rPr>
                                  <m:t>−</m:t>
                                </m:r>
                                <m:acc>
                                  <m:accPr>
                                    <m:chr m:val="̂"/>
                                    <m:ctrlPr>
                                      <a:rPr lang="es-CL" b="0" i="1" smtClean="0">
                                        <a:latin typeface="Cambria Math"/>
                                      </a:rPr>
                                    </m:ctrlPr>
                                  </m:accPr>
                                  <m:e>
                                    <m:sSub>
                                      <m:sSubPr>
                                        <m:ctrlPr>
                                          <a:rPr lang="es-CL" i="1">
                                            <a:latin typeface="Cambria Math"/>
                                          </a:rPr>
                                        </m:ctrlPr>
                                      </m:sSubPr>
                                      <m:e>
                                        <m:r>
                                          <a:rPr lang="es-CL" i="1">
                                            <a:latin typeface="Cambria Math"/>
                                          </a:rPr>
                                          <m:t>𝛽</m:t>
                                        </m:r>
                                      </m:e>
                                      <m:sub>
                                        <m:r>
                                          <a:rPr lang="es-CL" i="1">
                                            <a:latin typeface="Cambria Math"/>
                                          </a:rPr>
                                          <m:t>0</m:t>
                                        </m:r>
                                      </m:sub>
                                    </m:sSub>
                                  </m:e>
                                </m:acc>
                                <m:r>
                                  <a:rPr lang="es-CL" b="0" i="1" smtClean="0">
                                    <a:latin typeface="Cambria Math"/>
                                  </a:rPr>
                                  <m:t>−</m:t>
                                </m:r>
                                <m:acc>
                                  <m:accPr>
                                    <m:chr m:val="̂"/>
                                    <m:ctrlPr>
                                      <a:rPr lang="es-CL" b="0" i="1" smtClean="0">
                                        <a:latin typeface="Cambria Math"/>
                                      </a:rPr>
                                    </m:ctrlPr>
                                  </m:accPr>
                                  <m:e>
                                    <m:sSub>
                                      <m:sSubPr>
                                        <m:ctrlPr>
                                          <a:rPr lang="es-CL" i="1" smtClean="0">
                                            <a:latin typeface="Cambria Math"/>
                                          </a:rPr>
                                        </m:ctrlPr>
                                      </m:sSubPr>
                                      <m:e>
                                        <m:r>
                                          <a:rPr lang="es-CL" i="1">
                                            <a:latin typeface="Cambria Math"/>
                                          </a:rPr>
                                          <m:t>𝛽</m:t>
                                        </m:r>
                                      </m:e>
                                      <m:sub>
                                        <m:r>
                                          <a:rPr lang="es-CL" i="1">
                                            <a:latin typeface="Cambria Math"/>
                                          </a:rPr>
                                          <m:t>1</m:t>
                                        </m:r>
                                      </m:sub>
                                    </m:sSub>
                                  </m:e>
                                </m:acc>
                                <m:sSub>
                                  <m:sSubPr>
                                    <m:ctrlPr>
                                      <a:rPr lang="es-CL" b="0" i="1" smtClean="0">
                                        <a:latin typeface="Cambria Math"/>
                                      </a:rPr>
                                    </m:ctrlPr>
                                  </m:sSubPr>
                                  <m:e>
                                    <m:r>
                                      <a:rPr lang="es-CL" b="0" i="1" smtClean="0">
                                        <a:latin typeface="Cambria Math"/>
                                      </a:rPr>
                                      <m:t>𝑥</m:t>
                                    </m:r>
                                  </m:e>
                                  <m:sub>
                                    <m:r>
                                      <a:rPr lang="es-CL" b="0" i="1" smtClean="0">
                                        <a:latin typeface="Cambria Math"/>
                                      </a:rPr>
                                      <m:t>𝑖</m:t>
                                    </m:r>
                                  </m:sub>
                                </m:sSub>
                              </m:e>
                            </m:d>
                          </m:e>
                          <m:sup>
                            <m:r>
                              <a:rPr lang="es-CL" b="0" i="1" smtClean="0">
                                <a:latin typeface="Cambria Math"/>
                              </a:rPr>
                              <m:t>2</m:t>
                            </m:r>
                          </m:sup>
                        </m:sSup>
                      </m:e>
                    </m:func>
                  </m:oMath>
                </a14:m>
                <a:endParaRPr lang="es-CL" b="0" i="1" dirty="0" smtClean="0">
                  <a:latin typeface="Cambria Math" panose="02040503050406030204" pitchFamily="18" charset="0"/>
                </a:endParaRPr>
              </a:p>
              <a:p>
                <a:pPr marL="402336" lvl="1" indent="0">
                  <a:buNone/>
                </a:pPr>
                <a:endParaRPr lang="es-CL" dirty="0" smtClean="0"/>
              </a:p>
              <a:p>
                <a:pPr marL="402336" lvl="1" indent="0">
                  <a:buNone/>
                </a:pPr>
                <a:endParaRPr lang="es-CL" dirty="0" smtClean="0"/>
              </a:p>
              <a:p>
                <a:pPr marL="402336" lvl="1" indent="0">
                  <a:buNone/>
                </a:pPr>
                <a:r>
                  <a:rPr lang="es-CL" dirty="0" smtClean="0"/>
                  <a:t>Modelos: Forma matricial o </a:t>
                </a:r>
                <a:r>
                  <a:rPr lang="es-CL" dirty="0" err="1" smtClean="0"/>
                  <a:t>univariable</a:t>
                </a:r>
                <a:r>
                  <a:rPr lang="es-CL" dirty="0" smtClean="0"/>
                  <a:t> o desvíos respecto a la media, etc.</a:t>
                </a:r>
              </a:p>
              <a:p>
                <a:pPr lvl="1"/>
                <a:endParaRPr lang="es-CL" dirty="0" smtClean="0"/>
              </a:p>
              <a:p>
                <a:endParaRPr lang="es-CL" dirty="0"/>
              </a:p>
              <a:p>
                <a:pPr marL="82296" indent="0">
                  <a:buNone/>
                </a:pPr>
                <a:endParaRPr lang="es-CL" dirty="0"/>
              </a:p>
              <a:p>
                <a:pPr lvl="1"/>
                <a:endParaRPr lang="es-CL" dirty="0" smtClean="0"/>
              </a:p>
              <a:p>
                <a:endParaRPr lang="es-CL" dirty="0"/>
              </a:p>
              <a:p>
                <a:pPr marL="82296" indent="0">
                  <a:buNone/>
                </a:pPr>
                <a:endParaRPr lang="es-CL" dirty="0"/>
              </a:p>
              <a:p>
                <a:pPr marL="402336" lvl="1" indent="0">
                  <a:buNone/>
                </a:pPr>
                <a:endParaRPr lang="es-CL"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1403648" y="1196752"/>
                <a:ext cx="7498080" cy="4800600"/>
              </a:xfrm>
              <a:blipFill rotWithShape="1">
                <a:blip r:embed="rId3"/>
                <a:stretch>
                  <a:fillRect t="-2665" b="-2157"/>
                </a:stretch>
              </a:blipFill>
            </p:spPr>
            <p:txBody>
              <a:bodyPr/>
              <a:lstStyle/>
              <a:p>
                <a:r>
                  <a:rPr lang="es-ES">
                    <a:noFill/>
                  </a:rPr>
                  <a:t> </a:t>
                </a:r>
              </a:p>
            </p:txBody>
          </p:sp>
        </mc:Fallback>
      </mc:AlternateContent>
    </p:spTree>
    <p:extLst>
      <p:ext uri="{BB962C8B-B14F-4D97-AF65-F5344CB8AC3E}">
        <p14:creationId xmlns:p14="http://schemas.microsoft.com/office/powerpoint/2010/main" val="19314650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75656" y="980728"/>
            <a:ext cx="7498080" cy="720080"/>
          </a:xfrm>
        </p:spPr>
        <p:txBody>
          <a:bodyPr>
            <a:normAutofit/>
          </a:bodyPr>
          <a:lstStyle/>
          <a:p>
            <a:pPr lvl="1"/>
            <a:endParaRPr lang="es-CL" b="0" dirty="0" smtClean="0"/>
          </a:p>
          <a:p>
            <a:endParaRPr lang="es-CL" dirty="0" smtClean="0"/>
          </a:p>
          <a:p>
            <a:endParaRPr lang="es-CL" dirty="0" smtClean="0"/>
          </a:p>
        </p:txBody>
      </p:sp>
      <p:sp>
        <p:nvSpPr>
          <p:cNvPr id="4" name="Marcador de contenido 2"/>
          <p:cNvSpPr txBox="1">
            <a:spLocks/>
          </p:cNvSpPr>
          <p:nvPr/>
        </p:nvSpPr>
        <p:spPr>
          <a:xfrm>
            <a:off x="971600" y="1844824"/>
            <a:ext cx="8172400" cy="3395464"/>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b="1" dirty="0" smtClean="0"/>
              <a:t>1) Muestre que el estimador de MCO es </a:t>
            </a:r>
            <a:r>
              <a:rPr lang="es-CL" b="1" dirty="0" err="1" smtClean="0"/>
              <a:t>insesgado</a:t>
            </a:r>
            <a:r>
              <a:rPr lang="es-CL" b="1" dirty="0" smtClean="0"/>
              <a:t> y consistente.</a:t>
            </a:r>
          </a:p>
          <a:p>
            <a:endParaRPr lang="es-CL" b="1" dirty="0" smtClean="0"/>
          </a:p>
          <a:p>
            <a:endParaRPr lang="es-CL" b="1" dirty="0"/>
          </a:p>
          <a:p>
            <a:r>
              <a:rPr lang="es-CL" b="1" dirty="0" smtClean="0"/>
              <a:t>2) Identifique los supuestos relevantes</a:t>
            </a:r>
          </a:p>
          <a:p>
            <a:endParaRPr lang="es-CL" dirty="0"/>
          </a:p>
          <a:p>
            <a:endParaRPr lang="es-CL" dirty="0" smtClean="0"/>
          </a:p>
          <a:p>
            <a:pPr lvl="1"/>
            <a:endParaRPr lang="es-CL" dirty="0" smtClean="0"/>
          </a:p>
          <a:p>
            <a:pPr lvl="1"/>
            <a:endParaRPr lang="es-CL" dirty="0" smtClean="0"/>
          </a:p>
          <a:p>
            <a:endParaRPr lang="es-CL" dirty="0" smtClean="0"/>
          </a:p>
          <a:p>
            <a:endParaRPr lang="es-CL" dirty="0" smtClean="0"/>
          </a:p>
        </p:txBody>
      </p:sp>
      <p:sp>
        <p:nvSpPr>
          <p:cNvPr id="6" name="1 Título"/>
          <p:cNvSpPr txBox="1">
            <a:spLocks/>
          </p:cNvSpPr>
          <p:nvPr/>
        </p:nvSpPr>
        <p:spPr>
          <a:xfrm>
            <a:off x="1435608" y="274638"/>
            <a:ext cx="7498080" cy="1143000"/>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s-CL" smtClean="0"/>
              <a:t>MCO: Un buen estimador</a:t>
            </a:r>
            <a:endParaRPr lang="es-ES" dirty="0"/>
          </a:p>
        </p:txBody>
      </p:sp>
    </p:spTree>
    <p:extLst>
      <p:ext uri="{BB962C8B-B14F-4D97-AF65-F5344CB8AC3E}">
        <p14:creationId xmlns:p14="http://schemas.microsoft.com/office/powerpoint/2010/main" val="21362594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Gauss </a:t>
            </a:r>
            <a:r>
              <a:rPr lang="es-CL" dirty="0" err="1" smtClean="0"/>
              <a:t>Markov</a:t>
            </a:r>
            <a:r>
              <a:rPr lang="es-CL" dirty="0" smtClean="0"/>
              <a:t>: MCO la lleva</a:t>
            </a:r>
            <a:endParaRPr lang="es-ES" dirty="0"/>
          </a:p>
        </p:txBody>
      </p:sp>
      <p:sp>
        <p:nvSpPr>
          <p:cNvPr id="3" name="2 Marcador de contenido"/>
          <p:cNvSpPr>
            <a:spLocks noGrp="1"/>
          </p:cNvSpPr>
          <p:nvPr>
            <p:ph idx="1"/>
          </p:nvPr>
        </p:nvSpPr>
        <p:spPr>
          <a:xfrm>
            <a:off x="1403648" y="1196752"/>
            <a:ext cx="7498080" cy="4800600"/>
          </a:xfrm>
        </p:spPr>
        <p:txBody>
          <a:bodyPr>
            <a:normAutofit/>
          </a:bodyPr>
          <a:lstStyle/>
          <a:p>
            <a:r>
              <a:rPr lang="es-CL" dirty="0" smtClean="0"/>
              <a:t>Bajo Gauss </a:t>
            </a:r>
            <a:r>
              <a:rPr lang="es-CL" dirty="0" err="1" smtClean="0"/>
              <a:t>Markov</a:t>
            </a:r>
            <a:r>
              <a:rPr lang="es-CL" dirty="0" smtClean="0"/>
              <a:t> se demuestra propiedad </a:t>
            </a:r>
            <a:r>
              <a:rPr lang="es-CL" b="1" dirty="0" smtClean="0">
                <a:solidFill>
                  <a:schemeClr val="accent1">
                    <a:lumMod val="75000"/>
                  </a:schemeClr>
                </a:solidFill>
              </a:rPr>
              <a:t>BLUE</a:t>
            </a:r>
          </a:p>
          <a:p>
            <a:endParaRPr lang="es-CL" dirty="0"/>
          </a:p>
          <a:p>
            <a:r>
              <a:rPr lang="es-CL" dirty="0" smtClean="0"/>
              <a:t>Concepto de “</a:t>
            </a:r>
            <a:r>
              <a:rPr lang="es-CL" b="1" dirty="0" smtClean="0">
                <a:solidFill>
                  <a:schemeClr val="accent1">
                    <a:lumMod val="75000"/>
                  </a:schemeClr>
                </a:solidFill>
              </a:rPr>
              <a:t>eficiencia</a:t>
            </a:r>
            <a:r>
              <a:rPr lang="es-CL" dirty="0" smtClean="0"/>
              <a:t>”</a:t>
            </a:r>
            <a:endParaRPr lang="es-CL" dirty="0"/>
          </a:p>
          <a:p>
            <a:pPr lvl="1"/>
            <a:endParaRPr lang="es-CL" dirty="0" smtClean="0"/>
          </a:p>
          <a:p>
            <a:pPr marL="402336" lvl="1" indent="0">
              <a:buNone/>
            </a:pPr>
            <a:endParaRPr lang="es-CL"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466" r="35212"/>
          <a:stretch/>
        </p:blipFill>
        <p:spPr bwMode="auto">
          <a:xfrm>
            <a:off x="6516216" y="3284984"/>
            <a:ext cx="2269066" cy="294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1161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OLS y Gauss </a:t>
            </a:r>
            <a:r>
              <a:rPr lang="es-CL" dirty="0" err="1" smtClean="0"/>
              <a:t>Markov</a:t>
            </a:r>
            <a:endParaRPr lang="es-ES"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1403648" y="1196752"/>
                <a:ext cx="7498080" cy="4800600"/>
              </a:xfrm>
            </p:spPr>
            <p:txBody>
              <a:bodyPr>
                <a:normAutofit/>
              </a:bodyPr>
              <a:lstStyle/>
              <a:p>
                <a:r>
                  <a:rPr lang="es-CL" dirty="0" smtClean="0"/>
                  <a:t>Supuestos clave: </a:t>
                </a:r>
              </a:p>
              <a:p>
                <a:pPr lvl="1"/>
                <a:r>
                  <a:rPr lang="es-CL" dirty="0" smtClean="0"/>
                  <a:t>Linealidad y no-singularidad</a:t>
                </a:r>
              </a:p>
              <a:p>
                <a:pPr lvl="1"/>
                <a:r>
                  <a:rPr lang="es-CL" dirty="0" smtClean="0"/>
                  <a:t>Media nula errores: </a:t>
                </a:r>
                <a14:m>
                  <m:oMath xmlns:m="http://schemas.openxmlformats.org/officeDocument/2006/math">
                    <m:r>
                      <a:rPr lang="es-CL" b="0" i="1" smtClean="0">
                        <a:latin typeface="Cambria Math" panose="02040503050406030204" pitchFamily="18" charset="0"/>
                      </a:rPr>
                      <m:t>𝐸</m:t>
                    </m:r>
                    <m:d>
                      <m:dPr>
                        <m:ctrlPr>
                          <a:rPr lang="es-CL" b="0" i="1" smtClean="0">
                            <a:latin typeface="Cambria Math"/>
                          </a:rPr>
                        </m:ctrlPr>
                      </m:dPr>
                      <m:e>
                        <m:r>
                          <a:rPr lang="es-CL" b="0" i="1" smtClean="0">
                            <a:latin typeface="Cambria Math" panose="02040503050406030204" pitchFamily="18" charset="0"/>
                          </a:rPr>
                          <m:t>𝑢</m:t>
                        </m:r>
                      </m:e>
                    </m:d>
                    <m:r>
                      <a:rPr lang="es-CL" b="0" i="1" smtClean="0">
                        <a:latin typeface="Cambria Math" panose="02040503050406030204" pitchFamily="18" charset="0"/>
                      </a:rPr>
                      <m:t>=0</m:t>
                    </m:r>
                  </m:oMath>
                </a14:m>
                <a:endParaRPr lang="es-CL" dirty="0" smtClean="0"/>
              </a:p>
              <a:p>
                <a:pPr lvl="1"/>
                <a:r>
                  <a:rPr lang="es-CL" dirty="0" err="1" smtClean="0"/>
                  <a:t>Multicolinealidad</a:t>
                </a:r>
                <a:r>
                  <a:rPr lang="es-CL" dirty="0" smtClean="0"/>
                  <a:t> inexacta</a:t>
                </a:r>
              </a:p>
              <a:p>
                <a:endParaRPr lang="es-CL" dirty="0"/>
              </a:p>
              <a:p>
                <a:r>
                  <a:rPr lang="es-CL" dirty="0" smtClean="0"/>
                  <a:t>Supuestos de eficiencia</a:t>
                </a:r>
              </a:p>
              <a:p>
                <a:pPr lvl="1"/>
                <a:r>
                  <a:rPr lang="es-CL" dirty="0" err="1" smtClean="0"/>
                  <a:t>Homocedasticidad</a:t>
                </a:r>
                <a:r>
                  <a:rPr lang="es-CL" dirty="0" smtClean="0"/>
                  <a:t>: </a:t>
                </a:r>
                <a14:m>
                  <m:oMath xmlns:m="http://schemas.openxmlformats.org/officeDocument/2006/math">
                    <m:r>
                      <a:rPr lang="es-CL" b="0" i="1" smtClean="0">
                        <a:latin typeface="Cambria Math" panose="02040503050406030204" pitchFamily="18" charset="0"/>
                      </a:rPr>
                      <m:t>𝑉</m:t>
                    </m:r>
                    <m:d>
                      <m:dPr>
                        <m:endChr m:val="|"/>
                        <m:ctrlPr>
                          <a:rPr lang="es-CL" b="0" i="1" smtClean="0">
                            <a:latin typeface="Cambria Math"/>
                          </a:rPr>
                        </m:ctrlPr>
                      </m:dPr>
                      <m:e>
                        <m:acc>
                          <m:accPr>
                            <m:chr m:val="̂"/>
                            <m:ctrlPr>
                              <a:rPr lang="es-CL" b="0" i="1" smtClean="0">
                                <a:latin typeface="Cambria Math"/>
                              </a:rPr>
                            </m:ctrlPr>
                          </m:accPr>
                          <m:e>
                            <m:r>
                              <a:rPr lang="es-CL" b="0" i="1" smtClean="0">
                                <a:latin typeface="Cambria Math" panose="02040503050406030204" pitchFamily="18" charset="0"/>
                              </a:rPr>
                              <m:t>𝛽</m:t>
                            </m:r>
                          </m:e>
                        </m:acc>
                      </m:e>
                    </m:d>
                    <m:r>
                      <a:rPr lang="es-CL" b="0" i="1" smtClean="0">
                        <a:latin typeface="Cambria Math" panose="02040503050406030204" pitchFamily="18" charset="0"/>
                      </a:rPr>
                      <m:t>𝑋</m:t>
                    </m:r>
                    <m:r>
                      <a:rPr lang="es-CL" b="0" i="1" smtClean="0">
                        <a:latin typeface="Cambria Math" panose="02040503050406030204" pitchFamily="18" charset="0"/>
                      </a:rPr>
                      <m:t>)=</m:t>
                    </m:r>
                    <m:sSup>
                      <m:sSupPr>
                        <m:ctrlPr>
                          <a:rPr lang="es-CL" b="0" i="1" smtClean="0">
                            <a:latin typeface="Cambria Math"/>
                          </a:rPr>
                        </m:ctrlPr>
                      </m:sSupPr>
                      <m:e>
                        <m:r>
                          <a:rPr lang="es-CL" b="0" i="1" smtClean="0">
                            <a:latin typeface="Cambria Math" panose="02040503050406030204" pitchFamily="18" charset="0"/>
                          </a:rPr>
                          <m:t>𝜎</m:t>
                        </m:r>
                      </m:e>
                      <m:sup>
                        <m:r>
                          <a:rPr lang="es-CL" b="0" i="1" smtClean="0">
                            <a:latin typeface="Cambria Math" panose="02040503050406030204" pitchFamily="18" charset="0"/>
                          </a:rPr>
                          <m:t>2</m:t>
                        </m:r>
                      </m:sup>
                    </m:sSup>
                    <m:sSub>
                      <m:sSubPr>
                        <m:ctrlPr>
                          <a:rPr lang="es-CL" b="0" i="1" smtClean="0">
                            <a:latin typeface="Cambria Math"/>
                          </a:rPr>
                        </m:ctrlPr>
                      </m:sSubPr>
                      <m:e>
                        <m:r>
                          <a:rPr lang="es-CL" b="0" i="1" smtClean="0">
                            <a:latin typeface="Cambria Math" panose="02040503050406030204" pitchFamily="18" charset="0"/>
                          </a:rPr>
                          <m:t>𝐼</m:t>
                        </m:r>
                      </m:e>
                      <m:sub>
                        <m:r>
                          <a:rPr lang="es-CL" b="0" i="1" smtClean="0">
                            <a:latin typeface="Cambria Math" panose="02040503050406030204" pitchFamily="18" charset="0"/>
                          </a:rPr>
                          <m:t>𝑛</m:t>
                        </m:r>
                      </m:sub>
                    </m:sSub>
                  </m:oMath>
                </a14:m>
                <a:endParaRPr lang="es-CL" dirty="0" smtClean="0"/>
              </a:p>
              <a:p>
                <a:pPr lvl="1"/>
                <a:r>
                  <a:rPr lang="es-CL" dirty="0" smtClean="0"/>
                  <a:t>Normalidad</a:t>
                </a:r>
                <a:r>
                  <a:rPr lang="es-CL" dirty="0"/>
                  <a:t> </a:t>
                </a:r>
                <a:r>
                  <a:rPr lang="es-CL" dirty="0" smtClean="0"/>
                  <a:t> </a:t>
                </a:r>
                <a14:m>
                  <m:oMath xmlns:m="http://schemas.openxmlformats.org/officeDocument/2006/math">
                    <m:r>
                      <a:rPr lang="es-CL" b="0" i="1" smtClean="0">
                        <a:latin typeface="Cambria Math" panose="02040503050406030204" pitchFamily="18" charset="0"/>
                      </a:rPr>
                      <m:t>𝑢</m:t>
                    </m:r>
                    <m:r>
                      <a:rPr lang="es-CL" b="0" i="1" smtClean="0">
                        <a:latin typeface="Cambria Math" panose="02040503050406030204" pitchFamily="18" charset="0"/>
                      </a:rPr>
                      <m:t>∼</m:t>
                    </m:r>
                    <m:r>
                      <a:rPr lang="es-CL" b="0" i="1" smtClean="0">
                        <a:latin typeface="Cambria Math" panose="02040503050406030204" pitchFamily="18" charset="0"/>
                      </a:rPr>
                      <m:t>𝑁</m:t>
                    </m:r>
                    <m:r>
                      <a:rPr lang="es-CL" b="0" i="1" smtClean="0">
                        <a:latin typeface="Cambria Math" panose="02040503050406030204" pitchFamily="18" charset="0"/>
                      </a:rPr>
                      <m:t>(0, </m:t>
                    </m:r>
                    <m:r>
                      <a:rPr lang="es-CL" b="0" i="1" smtClean="0">
                        <a:latin typeface="Cambria Math" panose="02040503050406030204" pitchFamily="18" charset="0"/>
                      </a:rPr>
                      <m:t>𝜎</m:t>
                    </m:r>
                    <m:r>
                      <a:rPr lang="es-CL" b="0" i="1" smtClean="0">
                        <a:latin typeface="Cambria Math" panose="02040503050406030204" pitchFamily="18" charset="0"/>
                      </a:rPr>
                      <m:t>)</m:t>
                    </m:r>
                  </m:oMath>
                </a14:m>
                <a:endParaRPr lang="es-CL" dirty="0" smtClean="0"/>
              </a:p>
              <a:p>
                <a:pPr lvl="1"/>
                <a:r>
                  <a:rPr lang="es-CL" dirty="0" smtClean="0"/>
                  <a:t>No </a:t>
                </a:r>
                <a:r>
                  <a:rPr lang="es-CL" dirty="0" err="1" smtClean="0"/>
                  <a:t>autocorrelación</a:t>
                </a:r>
                <a:r>
                  <a:rPr lang="es-CL" dirty="0"/>
                  <a:t> </a:t>
                </a:r>
                <a:r>
                  <a:rPr lang="es-CL" dirty="0" smtClean="0"/>
                  <a:t>de los errores</a:t>
                </a:r>
                <a:endParaRPr lang="es-CL" dirty="0"/>
              </a:p>
              <a:p>
                <a:pPr lvl="1"/>
                <a:endParaRPr lang="es-CL" dirty="0" smtClean="0"/>
              </a:p>
              <a:p>
                <a:pPr marL="402336" lvl="1" indent="0">
                  <a:buNone/>
                </a:pPr>
                <a:endParaRPr lang="es-CL"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1403648" y="1196752"/>
                <a:ext cx="7498080" cy="4800600"/>
              </a:xfrm>
              <a:blipFill rotWithShape="1">
                <a:blip r:embed="rId3"/>
                <a:stretch>
                  <a:fillRect t="-1650" b="-3046"/>
                </a:stretch>
              </a:blipFill>
            </p:spPr>
            <p:txBody>
              <a:bodyPr/>
              <a:lstStyle/>
              <a:p>
                <a:r>
                  <a:rPr lang="es-CL">
                    <a:noFill/>
                  </a:rPr>
                  <a:t> </a:t>
                </a:r>
              </a:p>
            </p:txBody>
          </p:sp>
        </mc:Fallback>
      </mc:AlternateContent>
    </p:spTree>
    <p:extLst>
      <p:ext uri="{BB962C8B-B14F-4D97-AF65-F5344CB8AC3E}">
        <p14:creationId xmlns:p14="http://schemas.microsoft.com/office/powerpoint/2010/main" val="904236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75656" y="980728"/>
            <a:ext cx="7498080" cy="720080"/>
          </a:xfrm>
        </p:spPr>
        <p:txBody>
          <a:bodyPr>
            <a:normAutofit/>
          </a:bodyPr>
          <a:lstStyle/>
          <a:p>
            <a:pPr lvl="1"/>
            <a:endParaRPr lang="es-CL" b="0" dirty="0" smtClean="0"/>
          </a:p>
          <a:p>
            <a:endParaRPr lang="es-CL" dirty="0" smtClean="0"/>
          </a:p>
          <a:p>
            <a:endParaRPr lang="es-CL" dirty="0" smtClean="0"/>
          </a:p>
        </p:txBody>
      </p:sp>
      <mc:AlternateContent xmlns:mc="http://schemas.openxmlformats.org/markup-compatibility/2006" xmlns:a14="http://schemas.microsoft.com/office/drawing/2010/main">
        <mc:Choice Requires="a14">
          <p:sp>
            <p:nvSpPr>
              <p:cNvPr id="4" name="Marcador de contenido 2"/>
              <p:cNvSpPr txBox="1">
                <a:spLocks/>
              </p:cNvSpPr>
              <p:nvPr/>
            </p:nvSpPr>
            <p:spPr>
              <a:xfrm>
                <a:off x="971600" y="1844824"/>
                <a:ext cx="8172400" cy="4464496"/>
              </a:xfrm>
              <a:prstGeom prst="rect">
                <a:avLst/>
              </a:prstGeom>
            </p:spPr>
            <p:txBody>
              <a:bodyPr>
                <a:normAutofit fontScale="85000"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b="1" dirty="0" smtClean="0"/>
                  <a:t>3) Calcule la varianza del estimador de MCO</a:t>
                </a:r>
              </a:p>
              <a:p>
                <a:endParaRPr lang="es-CL" b="1" dirty="0" smtClean="0"/>
              </a:p>
              <a:p>
                <a:endParaRPr lang="es-CL" b="1" dirty="0"/>
              </a:p>
              <a:p>
                <a:r>
                  <a:rPr lang="es-CL" b="1" dirty="0" smtClean="0"/>
                  <a:t>4) Compare la varianza de MCO con la varianza de los siguientes estimadores:</a:t>
                </a:r>
              </a:p>
              <a:p>
                <a:pPr marL="82296" indent="0">
                  <a:buNone/>
                </a:pPr>
                <a14:m>
                  <m:oMathPara xmlns:m="http://schemas.openxmlformats.org/officeDocument/2006/math">
                    <m:oMathParaPr>
                      <m:jc m:val="centerGroup"/>
                    </m:oMathParaPr>
                    <m:oMath xmlns:m="http://schemas.openxmlformats.org/officeDocument/2006/math">
                      <m:acc>
                        <m:accPr>
                          <m:chr m:val="̂"/>
                          <m:ctrlPr>
                            <a:rPr lang="es-CL" b="1" i="1" smtClean="0">
                              <a:latin typeface="Cambria Math"/>
                            </a:rPr>
                          </m:ctrlPr>
                        </m:accPr>
                        <m:e>
                          <m:sSub>
                            <m:sSubPr>
                              <m:ctrlPr>
                                <a:rPr lang="es-CL" b="1" i="1" smtClean="0">
                                  <a:latin typeface="Cambria Math"/>
                                </a:rPr>
                              </m:ctrlPr>
                            </m:sSubPr>
                            <m:e>
                              <m:r>
                                <a:rPr lang="es-CL" b="1" i="1" smtClean="0">
                                  <a:latin typeface="Cambria Math"/>
                                </a:rPr>
                                <m:t>𝜷</m:t>
                              </m:r>
                            </m:e>
                            <m:sub>
                              <m:r>
                                <a:rPr lang="es-CL" b="1" i="1" smtClean="0">
                                  <a:latin typeface="Cambria Math"/>
                                </a:rPr>
                                <m:t>𝟏</m:t>
                              </m:r>
                            </m:sub>
                          </m:sSub>
                        </m:e>
                      </m:acc>
                      <m:r>
                        <a:rPr lang="es-CL" b="1" i="1" dirty="0" smtClean="0">
                          <a:latin typeface="Cambria Math"/>
                        </a:rPr>
                        <m:t>=</m:t>
                      </m:r>
                      <m:f>
                        <m:fPr>
                          <m:ctrlPr>
                            <a:rPr lang="es-CL" b="1" i="1" dirty="0" smtClean="0">
                              <a:latin typeface="Cambria Math"/>
                            </a:rPr>
                          </m:ctrlPr>
                        </m:fPr>
                        <m:num>
                          <m:nary>
                            <m:naryPr>
                              <m:chr m:val="∑"/>
                              <m:ctrlPr>
                                <a:rPr lang="es-CL" b="1" i="1" dirty="0" smtClean="0">
                                  <a:latin typeface="Cambria Math"/>
                                </a:rPr>
                              </m:ctrlPr>
                            </m:naryPr>
                            <m:sub>
                              <m:r>
                                <a:rPr lang="es-CL" b="1" i="1" dirty="0" smtClean="0">
                                  <a:latin typeface="Cambria Math"/>
                                </a:rPr>
                                <m:t>𝒊</m:t>
                              </m:r>
                            </m:sub>
                            <m:sup>
                              <m:r>
                                <a:rPr lang="es-CL" b="1" i="1" dirty="0" smtClean="0">
                                  <a:latin typeface="Cambria Math"/>
                                </a:rPr>
                                <m:t>𝒏</m:t>
                              </m:r>
                            </m:sup>
                            <m:e>
                              <m:sSub>
                                <m:sSubPr>
                                  <m:ctrlPr>
                                    <a:rPr lang="es-CL" b="1" i="1" dirty="0" smtClean="0">
                                      <a:latin typeface="Cambria Math"/>
                                    </a:rPr>
                                  </m:ctrlPr>
                                </m:sSubPr>
                                <m:e>
                                  <m:r>
                                    <a:rPr lang="es-CL" b="1" i="1" dirty="0" smtClean="0">
                                      <a:latin typeface="Cambria Math"/>
                                    </a:rPr>
                                    <m:t>𝒀</m:t>
                                  </m:r>
                                </m:e>
                                <m:sub>
                                  <m:r>
                                    <a:rPr lang="es-CL" b="1" i="1" dirty="0" smtClean="0">
                                      <a:latin typeface="Cambria Math"/>
                                    </a:rPr>
                                    <m:t>𝒊</m:t>
                                  </m:r>
                                </m:sub>
                              </m:sSub>
                            </m:e>
                          </m:nary>
                        </m:num>
                        <m:den>
                          <m:nary>
                            <m:naryPr>
                              <m:chr m:val="∑"/>
                              <m:ctrlPr>
                                <a:rPr lang="es-CL" b="1" i="1" dirty="0" smtClean="0">
                                  <a:latin typeface="Cambria Math"/>
                                </a:rPr>
                              </m:ctrlPr>
                            </m:naryPr>
                            <m:sub>
                              <m:r>
                                <a:rPr lang="es-CL" b="1" i="1" dirty="0" smtClean="0">
                                  <a:latin typeface="Cambria Math"/>
                                </a:rPr>
                                <m:t>𝒊</m:t>
                              </m:r>
                            </m:sub>
                            <m:sup>
                              <m:r>
                                <a:rPr lang="es-CL" b="1" i="1" dirty="0" smtClean="0">
                                  <a:latin typeface="Cambria Math"/>
                                </a:rPr>
                                <m:t>𝒏</m:t>
                              </m:r>
                            </m:sup>
                            <m:e>
                              <m:sSub>
                                <m:sSubPr>
                                  <m:ctrlPr>
                                    <a:rPr lang="es-CL" b="1" i="1" dirty="0" smtClean="0">
                                      <a:latin typeface="Cambria Math"/>
                                    </a:rPr>
                                  </m:ctrlPr>
                                </m:sSubPr>
                                <m:e>
                                  <m:r>
                                    <a:rPr lang="es-CL" b="1" i="1" dirty="0" smtClean="0">
                                      <a:latin typeface="Cambria Math"/>
                                    </a:rPr>
                                    <m:t>𝑿</m:t>
                                  </m:r>
                                </m:e>
                                <m:sub>
                                  <m:r>
                                    <a:rPr lang="es-CL" b="1" i="1" dirty="0" smtClean="0">
                                      <a:latin typeface="Cambria Math"/>
                                    </a:rPr>
                                    <m:t>𝒊</m:t>
                                  </m:r>
                                </m:sub>
                              </m:sSub>
                            </m:e>
                          </m:nary>
                        </m:den>
                      </m:f>
                    </m:oMath>
                    <m:oMath xmlns:m="http://schemas.openxmlformats.org/officeDocument/2006/math">
                      <m:acc>
                        <m:accPr>
                          <m:chr m:val="̂"/>
                          <m:ctrlPr>
                            <a:rPr lang="es-CL" b="1" i="1" smtClean="0">
                              <a:latin typeface="Cambria Math"/>
                            </a:rPr>
                          </m:ctrlPr>
                        </m:accPr>
                        <m:e>
                          <m:sSub>
                            <m:sSubPr>
                              <m:ctrlPr>
                                <a:rPr lang="es-CL" b="1" i="1" smtClean="0">
                                  <a:latin typeface="Cambria Math"/>
                                </a:rPr>
                              </m:ctrlPr>
                            </m:sSubPr>
                            <m:e>
                              <m:r>
                                <a:rPr lang="es-CL" b="1" i="1" smtClean="0">
                                  <a:latin typeface="Cambria Math"/>
                                </a:rPr>
                                <m:t>𝜷</m:t>
                              </m:r>
                            </m:e>
                            <m:sub>
                              <m:r>
                                <a:rPr lang="es-CL" b="1" i="1" smtClean="0">
                                  <a:latin typeface="Cambria Math"/>
                                </a:rPr>
                                <m:t>𝟐</m:t>
                              </m:r>
                            </m:sub>
                          </m:sSub>
                        </m:e>
                      </m:acc>
                      <m:r>
                        <a:rPr lang="es-CL" b="1" i="1" dirty="0" smtClean="0">
                          <a:latin typeface="Cambria Math"/>
                        </a:rPr>
                        <m:t>=</m:t>
                      </m:r>
                      <m:f>
                        <m:fPr>
                          <m:ctrlPr>
                            <a:rPr lang="es-CL" b="1" i="1" dirty="0" smtClean="0">
                              <a:latin typeface="Cambria Math"/>
                            </a:rPr>
                          </m:ctrlPr>
                        </m:fPr>
                        <m:num>
                          <m:nary>
                            <m:naryPr>
                              <m:chr m:val="∑"/>
                              <m:ctrlPr>
                                <a:rPr lang="es-CL" b="1" i="1" dirty="0" smtClean="0">
                                  <a:latin typeface="Cambria Math"/>
                                </a:rPr>
                              </m:ctrlPr>
                            </m:naryPr>
                            <m:sub>
                              <m:r>
                                <a:rPr lang="es-CL" b="1" i="1" dirty="0" smtClean="0">
                                  <a:latin typeface="Cambria Math"/>
                                </a:rPr>
                                <m:t>𝒊</m:t>
                              </m:r>
                            </m:sub>
                            <m:sup>
                              <m:r>
                                <a:rPr lang="es-CL" b="1" i="1" dirty="0" smtClean="0">
                                  <a:latin typeface="Cambria Math"/>
                                </a:rPr>
                                <m:t>𝒏</m:t>
                              </m:r>
                            </m:sup>
                            <m:e>
                              <m:sSub>
                                <m:sSubPr>
                                  <m:ctrlPr>
                                    <a:rPr lang="es-CL" b="1" i="1" dirty="0" smtClean="0">
                                      <a:latin typeface="Cambria Math"/>
                                    </a:rPr>
                                  </m:ctrlPr>
                                </m:sSubPr>
                                <m:e>
                                  <m:r>
                                    <a:rPr lang="es-CL" b="1" i="1" dirty="0" smtClean="0">
                                      <a:latin typeface="Cambria Math"/>
                                    </a:rPr>
                                    <m:t>𝑿</m:t>
                                  </m:r>
                                </m:e>
                                <m:sub>
                                  <m:r>
                                    <a:rPr lang="es-CL" b="1" i="1" dirty="0" smtClean="0">
                                      <a:latin typeface="Cambria Math"/>
                                    </a:rPr>
                                    <m:t>𝒊</m:t>
                                  </m:r>
                                </m:sub>
                              </m:sSub>
                              <m:sSub>
                                <m:sSubPr>
                                  <m:ctrlPr>
                                    <a:rPr lang="es-CL" b="1" i="1" dirty="0" smtClean="0">
                                      <a:latin typeface="Cambria Math"/>
                                    </a:rPr>
                                  </m:ctrlPr>
                                </m:sSubPr>
                                <m:e>
                                  <m:r>
                                    <a:rPr lang="es-CL" b="1" i="1" dirty="0" smtClean="0">
                                      <a:latin typeface="Cambria Math"/>
                                    </a:rPr>
                                    <m:t>𝒀</m:t>
                                  </m:r>
                                </m:e>
                                <m:sub>
                                  <m:r>
                                    <a:rPr lang="es-CL" b="1" i="1" dirty="0" smtClean="0">
                                      <a:latin typeface="Cambria Math"/>
                                    </a:rPr>
                                    <m:t>𝒊</m:t>
                                  </m:r>
                                </m:sub>
                              </m:sSub>
                            </m:e>
                          </m:nary>
                        </m:num>
                        <m:den>
                          <m:nary>
                            <m:naryPr>
                              <m:chr m:val="∑"/>
                              <m:ctrlPr>
                                <a:rPr lang="es-CL" b="1" i="1" dirty="0" smtClean="0">
                                  <a:latin typeface="Cambria Math"/>
                                </a:rPr>
                              </m:ctrlPr>
                            </m:naryPr>
                            <m:sub>
                              <m:r>
                                <a:rPr lang="es-CL" b="1" i="1" dirty="0" smtClean="0">
                                  <a:latin typeface="Cambria Math"/>
                                </a:rPr>
                                <m:t>𝒊</m:t>
                              </m:r>
                            </m:sub>
                            <m:sup>
                              <m:r>
                                <a:rPr lang="es-CL" b="1" i="1" dirty="0" smtClean="0">
                                  <a:latin typeface="Cambria Math"/>
                                </a:rPr>
                                <m:t>𝒏</m:t>
                              </m:r>
                            </m:sup>
                            <m:e>
                              <m:sSub>
                                <m:sSubPr>
                                  <m:ctrlPr>
                                    <a:rPr lang="es-CL" b="1" i="1" dirty="0" smtClean="0">
                                      <a:latin typeface="Cambria Math"/>
                                    </a:rPr>
                                  </m:ctrlPr>
                                </m:sSubPr>
                                <m:e>
                                  <m:r>
                                    <a:rPr lang="es-CL" b="1" i="1" dirty="0" smtClean="0">
                                      <a:latin typeface="Cambria Math"/>
                                    </a:rPr>
                                    <m:t>𝑿</m:t>
                                  </m:r>
                                </m:e>
                                <m:sub>
                                  <m:r>
                                    <a:rPr lang="es-CL" b="1" i="1" dirty="0" smtClean="0">
                                      <a:latin typeface="Cambria Math"/>
                                    </a:rPr>
                                    <m:t>𝒊</m:t>
                                  </m:r>
                                </m:sub>
                              </m:sSub>
                            </m:e>
                          </m:nary>
                        </m:den>
                      </m:f>
                    </m:oMath>
                  </m:oMathPara>
                </a14:m>
                <a:endParaRPr lang="es-CL" dirty="0"/>
              </a:p>
              <a:p>
                <a:endParaRPr lang="es-CL" dirty="0" smtClean="0"/>
              </a:p>
              <a:p>
                <a:pPr lvl="1"/>
                <a:endParaRPr lang="es-CL" dirty="0" smtClean="0"/>
              </a:p>
              <a:p>
                <a:pPr lvl="1"/>
                <a:endParaRPr lang="es-CL" dirty="0" smtClean="0"/>
              </a:p>
              <a:p>
                <a:endParaRPr lang="es-CL" dirty="0" smtClean="0"/>
              </a:p>
              <a:p>
                <a:endParaRPr lang="es-CL" dirty="0" smtClean="0"/>
              </a:p>
            </p:txBody>
          </p:sp>
        </mc:Choice>
        <mc:Fallback xmlns="">
          <p:sp>
            <p:nvSpPr>
              <p:cNvPr id="4" name="Marcador de contenido 2"/>
              <p:cNvSpPr txBox="1">
                <a:spLocks noRot="1" noChangeAspect="1" noMove="1" noResize="1" noEditPoints="1" noAdjustHandles="1" noChangeArrowheads="1" noChangeShapeType="1" noTextEdit="1"/>
              </p:cNvSpPr>
              <p:nvPr/>
            </p:nvSpPr>
            <p:spPr>
              <a:xfrm>
                <a:off x="971600" y="1844824"/>
                <a:ext cx="8172400" cy="4464496"/>
              </a:xfrm>
              <a:prstGeom prst="rect">
                <a:avLst/>
              </a:prstGeom>
              <a:blipFill rotWithShape="1">
                <a:blip r:embed="rId3"/>
                <a:stretch>
                  <a:fillRect t="-2186"/>
                </a:stretch>
              </a:blipFill>
            </p:spPr>
            <p:txBody>
              <a:bodyPr/>
              <a:lstStyle/>
              <a:p>
                <a:r>
                  <a:rPr lang="es-CL">
                    <a:noFill/>
                  </a:rPr>
                  <a:t> </a:t>
                </a:r>
              </a:p>
            </p:txBody>
          </p:sp>
        </mc:Fallback>
      </mc:AlternateContent>
      <p:sp>
        <p:nvSpPr>
          <p:cNvPr id="6" name="1 Título"/>
          <p:cNvSpPr txBox="1">
            <a:spLocks/>
          </p:cNvSpPr>
          <p:nvPr/>
        </p:nvSpPr>
        <p:spPr>
          <a:xfrm>
            <a:off x="1435608" y="274638"/>
            <a:ext cx="7498080" cy="1143000"/>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s-CL" smtClean="0"/>
              <a:t>MCO: Un buen estimador</a:t>
            </a:r>
            <a:endParaRPr lang="es-ES" dirty="0"/>
          </a:p>
        </p:txBody>
      </p:sp>
    </p:spTree>
    <p:extLst>
      <p:ext uri="{BB962C8B-B14F-4D97-AF65-F5344CB8AC3E}">
        <p14:creationId xmlns:p14="http://schemas.microsoft.com/office/powerpoint/2010/main" val="6069241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Resumen OLS</a:t>
            </a:r>
            <a:endParaRPr lang="es-ES" dirty="0"/>
          </a:p>
        </p:txBody>
      </p:sp>
      <p:sp>
        <p:nvSpPr>
          <p:cNvPr id="3" name="2 Marcador de contenido"/>
          <p:cNvSpPr>
            <a:spLocks noGrp="1"/>
          </p:cNvSpPr>
          <p:nvPr>
            <p:ph idx="1"/>
          </p:nvPr>
        </p:nvSpPr>
        <p:spPr>
          <a:xfrm>
            <a:off x="971600" y="1196752"/>
            <a:ext cx="8172400" cy="4800600"/>
          </a:xfrm>
        </p:spPr>
        <p:txBody>
          <a:bodyPr>
            <a:normAutofit/>
          </a:bodyPr>
          <a:lstStyle/>
          <a:p>
            <a:r>
              <a:rPr lang="es-CL" dirty="0" smtClean="0"/>
              <a:t>Estimadores permiten “</a:t>
            </a:r>
            <a:r>
              <a:rPr lang="es-CL" b="1" dirty="0" smtClean="0">
                <a:solidFill>
                  <a:schemeClr val="accent3"/>
                </a:solidFill>
              </a:rPr>
              <a:t>aterrizar</a:t>
            </a:r>
            <a:r>
              <a:rPr lang="es-CL" dirty="0" smtClean="0"/>
              <a:t>” modelos</a:t>
            </a:r>
            <a:endParaRPr lang="es-CL" dirty="0"/>
          </a:p>
          <a:p>
            <a:endParaRPr lang="es-CL" dirty="0" smtClean="0"/>
          </a:p>
          <a:p>
            <a:r>
              <a:rPr lang="es-CL" dirty="0" smtClean="0"/>
              <a:t>OLS es la </a:t>
            </a:r>
            <a:r>
              <a:rPr lang="es-CL" b="1" dirty="0" smtClean="0">
                <a:solidFill>
                  <a:schemeClr val="accent3"/>
                </a:solidFill>
              </a:rPr>
              <a:t>recta que mejor se ajusta</a:t>
            </a:r>
            <a:r>
              <a:rPr lang="es-CL" b="1" dirty="0" smtClean="0">
                <a:solidFill>
                  <a:schemeClr val="accent1">
                    <a:lumMod val="75000"/>
                  </a:schemeClr>
                </a:solidFill>
              </a:rPr>
              <a:t> </a:t>
            </a:r>
            <a:r>
              <a:rPr lang="es-CL" dirty="0" smtClean="0"/>
              <a:t>a los datos (bajos los supuestos conversados)</a:t>
            </a:r>
          </a:p>
          <a:p>
            <a:endParaRPr lang="es-CL" dirty="0"/>
          </a:p>
          <a:p>
            <a:r>
              <a:rPr lang="es-CL" dirty="0" smtClean="0"/>
              <a:t>No tiene sentido aplicarlo </a:t>
            </a:r>
            <a:r>
              <a:rPr lang="es-CL" b="1" dirty="0" smtClean="0">
                <a:solidFill>
                  <a:schemeClr val="accent3"/>
                </a:solidFill>
              </a:rPr>
              <a:t>a todo</a:t>
            </a:r>
          </a:p>
          <a:p>
            <a:endParaRPr lang="es-CL" dirty="0"/>
          </a:p>
          <a:p>
            <a:r>
              <a:rPr lang="es-CL" dirty="0" smtClean="0"/>
              <a:t>Gauss-</a:t>
            </a:r>
            <a:r>
              <a:rPr lang="es-CL" dirty="0" err="1" smtClean="0"/>
              <a:t>Markov</a:t>
            </a:r>
            <a:r>
              <a:rPr lang="es-CL" dirty="0" smtClean="0"/>
              <a:t> nos da razón para usar MCO</a:t>
            </a:r>
            <a:endParaRPr lang="es-CL" b="1" dirty="0" smtClean="0">
              <a:solidFill>
                <a:schemeClr val="accent3"/>
              </a:solidFill>
            </a:endParaRPr>
          </a:p>
          <a:p>
            <a:pPr marL="402336" lvl="1" indent="0">
              <a:buNone/>
            </a:pPr>
            <a:endParaRPr lang="es-CL" dirty="0" smtClean="0"/>
          </a:p>
          <a:p>
            <a:pPr marL="402336" lvl="1" indent="0">
              <a:buNone/>
            </a:pPr>
            <a:endParaRPr lang="es-CL" dirty="0"/>
          </a:p>
        </p:txBody>
      </p:sp>
    </p:spTree>
    <p:extLst>
      <p:ext uri="{BB962C8B-B14F-4D97-AF65-F5344CB8AC3E}">
        <p14:creationId xmlns:p14="http://schemas.microsoft.com/office/powerpoint/2010/main" val="2099512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Auxiliar de hoy</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r>
              <a:rPr lang="es-CL" sz="3000" dirty="0" smtClean="0"/>
              <a:t>Introducción y bienvenida al curso</a:t>
            </a:r>
          </a:p>
          <a:p>
            <a:endParaRPr lang="es-CL" sz="3000" dirty="0"/>
          </a:p>
          <a:p>
            <a:r>
              <a:rPr lang="es-CL" sz="3000" dirty="0" smtClean="0"/>
              <a:t>Motivación – </a:t>
            </a:r>
            <a:br>
              <a:rPr lang="es-CL" sz="3000" dirty="0" smtClean="0"/>
            </a:br>
            <a:r>
              <a:rPr lang="es-CL" sz="3000" b="1" dirty="0" smtClean="0">
                <a:solidFill>
                  <a:srgbClr val="00B050"/>
                </a:solidFill>
              </a:rPr>
              <a:t>¿Por qué Aplicaciones para la Gestión?</a:t>
            </a:r>
          </a:p>
          <a:p>
            <a:endParaRPr lang="es-CL" sz="3000" dirty="0"/>
          </a:p>
          <a:p>
            <a:r>
              <a:rPr lang="es-CL" sz="3000" dirty="0" smtClean="0"/>
              <a:t>Estimadores y MCO</a:t>
            </a:r>
          </a:p>
          <a:p>
            <a:endParaRPr lang="es-CL" sz="3000" dirty="0"/>
          </a:p>
          <a:p>
            <a:r>
              <a:rPr lang="es-CL" sz="3000" dirty="0" smtClean="0"/>
              <a:t>Gauss-</a:t>
            </a:r>
            <a:r>
              <a:rPr lang="es-CL" sz="3000" dirty="0" err="1" smtClean="0"/>
              <a:t>Markov</a:t>
            </a:r>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extLst>
      <p:ext uri="{BB962C8B-B14F-4D97-AF65-F5344CB8AC3E}">
        <p14:creationId xmlns:p14="http://schemas.microsoft.com/office/powerpoint/2010/main" val="31868617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3195" y="2492896"/>
            <a:ext cx="7498080" cy="1143000"/>
          </a:xfrm>
        </p:spPr>
        <p:txBody>
          <a:bodyPr>
            <a:normAutofit fontScale="90000"/>
          </a:bodyPr>
          <a:lstStyle/>
          <a:p>
            <a:pPr algn="ctr"/>
            <a:r>
              <a:rPr lang="es-CL" dirty="0" smtClean="0"/>
              <a:t>¿Dudas?</a:t>
            </a:r>
            <a:br>
              <a:rPr lang="es-CL" dirty="0" smtClean="0"/>
            </a:br>
            <a:r>
              <a:rPr lang="es-CL" dirty="0" smtClean="0"/>
              <a:t/>
            </a:r>
            <a:br>
              <a:rPr lang="es-CL" dirty="0" smtClean="0"/>
            </a:br>
            <a:r>
              <a:rPr lang="es-CL" dirty="0" smtClean="0">
                <a:sym typeface="Wingdings" panose="05000000000000000000" pitchFamily="2" charset="2"/>
              </a:rPr>
              <a:t></a:t>
            </a:r>
            <a:br>
              <a:rPr lang="es-CL" dirty="0" smtClean="0">
                <a:sym typeface="Wingdings" panose="05000000000000000000" pitchFamily="2" charset="2"/>
              </a:rPr>
            </a:br>
            <a:r>
              <a:rPr lang="es-CL" dirty="0">
                <a:sym typeface="Wingdings" panose="05000000000000000000" pitchFamily="2" charset="2"/>
              </a:rPr>
              <a:t/>
            </a:r>
            <a:br>
              <a:rPr lang="es-CL" dirty="0">
                <a:sym typeface="Wingdings" panose="05000000000000000000" pitchFamily="2" charset="2"/>
              </a:rPr>
            </a:br>
            <a:r>
              <a:rPr lang="es-CL" dirty="0" smtClean="0">
                <a:sym typeface="Wingdings" panose="05000000000000000000" pitchFamily="2" charset="2"/>
              </a:rPr>
              <a:t/>
            </a:r>
            <a:br>
              <a:rPr lang="es-CL" dirty="0" smtClean="0">
                <a:sym typeface="Wingdings" panose="05000000000000000000" pitchFamily="2" charset="2"/>
              </a:rPr>
            </a:br>
            <a:r>
              <a:rPr lang="es-CL" dirty="0" smtClean="0">
                <a:sym typeface="Wingdings" panose="05000000000000000000" pitchFamily="2" charset="2"/>
              </a:rPr>
              <a:t/>
            </a:r>
            <a:br>
              <a:rPr lang="es-CL" dirty="0" smtClean="0">
                <a:sym typeface="Wingdings" panose="05000000000000000000" pitchFamily="2" charset="2"/>
              </a:rPr>
            </a:br>
            <a:r>
              <a:rPr lang="es-CL" dirty="0">
                <a:sym typeface="Wingdings" panose="05000000000000000000" pitchFamily="2" charset="2"/>
              </a:rPr>
              <a:t/>
            </a:r>
            <a:br>
              <a:rPr lang="es-CL" dirty="0">
                <a:sym typeface="Wingdings" panose="05000000000000000000" pitchFamily="2" charset="2"/>
              </a:rPr>
            </a:br>
            <a:r>
              <a:rPr lang="es-CL" dirty="0" smtClean="0">
                <a:sym typeface="Wingdings" panose="05000000000000000000" pitchFamily="2" charset="2"/>
              </a:rPr>
              <a:t>¿Qué aprendí hoy?</a:t>
            </a:r>
            <a:endParaRPr lang="es-ES" dirty="0"/>
          </a:p>
        </p:txBody>
      </p:sp>
      <p:pic>
        <p:nvPicPr>
          <p:cNvPr id="2050" name="Picture 2" descr="http://vignette2.wikia.nocookie.net/corajeelperrocobarde/images/e/e5/1210121869_f.jpg/revision/latest?cb=20100409233010&amp;path-prefix=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802526"/>
            <a:ext cx="2016224" cy="2819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954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74638"/>
            <a:ext cx="8316416" cy="1143000"/>
          </a:xfrm>
        </p:spPr>
        <p:txBody>
          <a:bodyPr>
            <a:noAutofit/>
          </a:bodyPr>
          <a:lstStyle/>
          <a:p>
            <a:r>
              <a:rPr lang="es-CL" sz="3600" b="1" dirty="0" smtClean="0">
                <a:solidFill>
                  <a:srgbClr val="00B050"/>
                </a:solidFill>
              </a:rPr>
              <a:t>¿Por qué Aplicaciones para la Gestión?</a:t>
            </a:r>
            <a:endParaRPr lang="es-ES" sz="3600" b="1" dirty="0">
              <a:solidFill>
                <a:srgbClr val="00B050"/>
              </a:solidFill>
            </a:endParaRPr>
          </a:p>
        </p:txBody>
      </p:sp>
      <p:sp>
        <p:nvSpPr>
          <p:cNvPr id="3" name="2 Marcador de contenido"/>
          <p:cNvSpPr>
            <a:spLocks noGrp="1"/>
          </p:cNvSpPr>
          <p:nvPr>
            <p:ph idx="1"/>
          </p:nvPr>
        </p:nvSpPr>
        <p:spPr>
          <a:xfrm>
            <a:off x="1187624" y="1340768"/>
            <a:ext cx="7498080" cy="4800600"/>
          </a:xfrm>
        </p:spPr>
        <p:txBody>
          <a:bodyPr>
            <a:normAutofit/>
          </a:bodyPr>
          <a:lstStyle/>
          <a:p>
            <a:r>
              <a:rPr lang="es-CL" dirty="0" smtClean="0"/>
              <a:t>Un curso para poder responder </a:t>
            </a:r>
            <a:r>
              <a:rPr lang="es-CL" b="1" u="sng" dirty="0" smtClean="0"/>
              <a:t>interrogantes</a:t>
            </a:r>
            <a:r>
              <a:rPr lang="es-CL" dirty="0" smtClean="0"/>
              <a:t> y </a:t>
            </a:r>
            <a:r>
              <a:rPr lang="es-CL" b="1" u="sng" dirty="0" smtClean="0"/>
              <a:t>tomar decisiones</a:t>
            </a:r>
          </a:p>
          <a:p>
            <a:endParaRPr lang="es-CL" dirty="0"/>
          </a:p>
          <a:p>
            <a:r>
              <a:rPr lang="es-CL" dirty="0" smtClean="0"/>
              <a:t>Enfoque aplicado (¡TAREAS!)</a:t>
            </a:r>
          </a:p>
          <a:p>
            <a:endParaRPr lang="es-CL" dirty="0"/>
          </a:p>
          <a:p>
            <a:r>
              <a:rPr lang="es-CL" dirty="0" smtClean="0"/>
              <a:t>Frases para tener en mente:</a:t>
            </a:r>
          </a:p>
          <a:p>
            <a:pPr lvl="1"/>
            <a:r>
              <a:rPr lang="es-CL" dirty="0" smtClean="0"/>
              <a:t>“Una golondrina no hace primavera”</a:t>
            </a:r>
          </a:p>
          <a:p>
            <a:pPr lvl="1"/>
            <a:r>
              <a:rPr lang="es-CL" dirty="0" smtClean="0"/>
              <a:t>“Correlación no es causalidad”</a:t>
            </a:r>
          </a:p>
          <a:p>
            <a:pPr marL="82296" indent="0">
              <a:buNone/>
            </a:pPr>
            <a:endParaRPr lang="es-CL" dirty="0"/>
          </a:p>
          <a:p>
            <a:pPr marL="402336" lvl="1" indent="0">
              <a:buNone/>
            </a:pPr>
            <a:endParaRPr lang="es-CL" dirty="0"/>
          </a:p>
        </p:txBody>
      </p:sp>
    </p:spTree>
    <p:extLst>
      <p:ext uri="{BB962C8B-B14F-4D97-AF65-F5344CB8AC3E}">
        <p14:creationId xmlns:p14="http://schemas.microsoft.com/office/powerpoint/2010/main" val="1398669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Preguntas reales</a:t>
            </a:r>
            <a:endParaRPr lang="es-ES" dirty="0"/>
          </a:p>
        </p:txBody>
      </p:sp>
      <p:sp>
        <p:nvSpPr>
          <p:cNvPr id="3" name="2 Marcador de contenido"/>
          <p:cNvSpPr>
            <a:spLocks noGrp="1"/>
          </p:cNvSpPr>
          <p:nvPr>
            <p:ph idx="1"/>
          </p:nvPr>
        </p:nvSpPr>
        <p:spPr/>
        <p:txBody>
          <a:bodyPr>
            <a:normAutofit/>
          </a:bodyPr>
          <a:lstStyle/>
          <a:p>
            <a:endParaRPr lang="es-CL" dirty="0"/>
          </a:p>
          <a:p>
            <a:pPr marL="402336" lvl="1" indent="0">
              <a:buNone/>
            </a:pPr>
            <a:endParaRPr lang="es-CL"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2058" y="1124744"/>
            <a:ext cx="7951942"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343" y="1556792"/>
            <a:ext cx="7904559" cy="5094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1556792"/>
            <a:ext cx="7893663" cy="4714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342" y="1371512"/>
            <a:ext cx="8216403" cy="5250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445" y="471488"/>
            <a:ext cx="8953500" cy="5915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445" y="1403362"/>
            <a:ext cx="8833619" cy="4101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2046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24905" y="619127"/>
            <a:ext cx="7498080" cy="1143000"/>
          </a:xfrm>
        </p:spPr>
        <p:txBody>
          <a:bodyPr>
            <a:normAutofit/>
          </a:bodyPr>
          <a:lstStyle/>
          <a:p>
            <a:r>
              <a:rPr lang="es-CL" dirty="0" smtClean="0"/>
              <a:t>Breve repaso para las neuronas</a:t>
            </a:r>
            <a:endParaRPr lang="es-ES" dirty="0"/>
          </a:p>
        </p:txBody>
      </p:sp>
      <p:sp>
        <p:nvSpPr>
          <p:cNvPr id="3" name="Marcador de contenido 2"/>
          <p:cNvSpPr>
            <a:spLocks noGrp="1"/>
          </p:cNvSpPr>
          <p:nvPr>
            <p:ph idx="1"/>
          </p:nvPr>
        </p:nvSpPr>
        <p:spPr>
          <a:xfrm>
            <a:off x="1475656" y="980728"/>
            <a:ext cx="7498080" cy="720080"/>
          </a:xfrm>
        </p:spPr>
        <p:txBody>
          <a:bodyPr>
            <a:normAutofit/>
          </a:bodyPr>
          <a:lstStyle/>
          <a:p>
            <a:pPr lvl="1"/>
            <a:endParaRPr lang="es-CL" b="0" dirty="0" smtClean="0"/>
          </a:p>
          <a:p>
            <a:endParaRPr lang="es-CL" dirty="0" smtClean="0"/>
          </a:p>
          <a:p>
            <a:endParaRPr lang="es-CL" dirty="0" smtClean="0"/>
          </a:p>
        </p:txBody>
      </p:sp>
      <p:sp>
        <p:nvSpPr>
          <p:cNvPr id="4" name="Marcador de contenido 2"/>
          <p:cNvSpPr txBox="1">
            <a:spLocks/>
          </p:cNvSpPr>
          <p:nvPr/>
        </p:nvSpPr>
        <p:spPr>
          <a:xfrm>
            <a:off x="971600" y="3462536"/>
            <a:ext cx="7498080" cy="3395464"/>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dirty="0" smtClean="0"/>
              <a:t>¿Quién fue a clases?</a:t>
            </a:r>
          </a:p>
          <a:p>
            <a:endParaRPr lang="es-CL" dirty="0"/>
          </a:p>
          <a:p>
            <a:r>
              <a:rPr lang="es-CL" dirty="0" smtClean="0"/>
              <a:t>¿Qué vieron (se acuerdan) de la clase?</a:t>
            </a:r>
          </a:p>
          <a:p>
            <a:pPr lvl="1"/>
            <a:endParaRPr lang="es-CL" dirty="0" smtClean="0"/>
          </a:p>
          <a:p>
            <a:pPr lvl="1"/>
            <a:endParaRPr lang="es-CL" dirty="0" smtClean="0"/>
          </a:p>
          <a:p>
            <a:endParaRPr lang="es-CL" dirty="0" smtClean="0"/>
          </a:p>
          <a:p>
            <a:endParaRPr lang="es-CL"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4905" y="1772816"/>
            <a:ext cx="7739583" cy="4369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85650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Estimadores</a:t>
            </a:r>
            <a:endParaRPr lang="es-ES" dirty="0"/>
          </a:p>
        </p:txBody>
      </p:sp>
      <mc:AlternateContent xmlns:mc="http://schemas.openxmlformats.org/markup-compatibility/2006" xmlns:a14="http://schemas.microsoft.com/office/drawing/2010/main">
        <mc:Choice Requires="a14">
          <p:graphicFrame>
            <p:nvGraphicFramePr>
              <p:cNvPr id="4" name="Marcador de contenido 3"/>
              <p:cNvGraphicFramePr>
                <a:graphicFrameLocks noGrp="1"/>
              </p:cNvGraphicFramePr>
              <p:nvPr>
                <p:ph idx="1"/>
                <p:extLst>
                  <p:ext uri="{D42A27DB-BD31-4B8C-83A1-F6EECF244321}">
                    <p14:modId xmlns:p14="http://schemas.microsoft.com/office/powerpoint/2010/main" val="2401307592"/>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Choice>
        <mc:Fallback xmlns="">
          <p:graphicFrame>
            <p:nvGraphicFramePr>
              <p:cNvPr id="4" name="Marcador de contenido 3"/>
              <p:cNvGraphicFramePr>
                <a:graphicFrameLocks noGrp="1"/>
              </p:cNvGraphicFramePr>
              <p:nvPr>
                <p:ph idx="1"/>
                <p:extLst>
                  <p:ext uri="{D42A27DB-BD31-4B8C-83A1-F6EECF244321}">
                    <p14:modId xmlns:p14="http://schemas.microsoft.com/office/powerpoint/2010/main" val="2401307592"/>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mc:Fallback>
      </mc:AlternateContent>
    </p:spTree>
    <p:extLst>
      <p:ext uri="{BB962C8B-B14F-4D97-AF65-F5344CB8AC3E}">
        <p14:creationId xmlns:p14="http://schemas.microsoft.com/office/powerpoint/2010/main" val="4212432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Estimadores</a:t>
            </a:r>
            <a:endParaRPr lang="es-ES" dirty="0"/>
          </a:p>
        </p:txBody>
      </p:sp>
      <p:sp>
        <p:nvSpPr>
          <p:cNvPr id="3" name="Marcador de contenido 2"/>
          <p:cNvSpPr>
            <a:spLocks noGrp="1"/>
          </p:cNvSpPr>
          <p:nvPr>
            <p:ph idx="1"/>
          </p:nvPr>
        </p:nvSpPr>
        <p:spPr/>
        <p:txBody>
          <a:bodyPr>
            <a:normAutofit fontScale="92500" lnSpcReduction="10000"/>
          </a:bodyPr>
          <a:lstStyle/>
          <a:p>
            <a:r>
              <a:rPr lang="es-CL" dirty="0" smtClean="0"/>
              <a:t>Conceptos:</a:t>
            </a:r>
          </a:p>
          <a:p>
            <a:pPr lvl="1"/>
            <a:r>
              <a:rPr lang="es-CL" sz="3500" b="1" dirty="0" smtClean="0"/>
              <a:t>Variable Aleatoria</a:t>
            </a:r>
          </a:p>
          <a:p>
            <a:pPr marL="82296" indent="0">
              <a:buNone/>
            </a:pPr>
            <a:endParaRPr lang="es-CL" dirty="0" smtClean="0"/>
          </a:p>
          <a:p>
            <a:pPr lvl="1"/>
            <a:r>
              <a:rPr lang="es-CL" sz="3600" b="1" dirty="0" smtClean="0">
                <a:solidFill>
                  <a:schemeClr val="accent3"/>
                </a:solidFill>
              </a:rPr>
              <a:t>Esperanza</a:t>
            </a:r>
            <a:endParaRPr lang="es-CL" sz="3600" b="1" i="1" dirty="0" smtClean="0">
              <a:solidFill>
                <a:schemeClr val="accent3"/>
              </a:solidFill>
              <a:latin typeface="Cambria Math" panose="02040503050406030204" pitchFamily="18" charset="0"/>
            </a:endParaRPr>
          </a:p>
          <a:p>
            <a:pPr lvl="1"/>
            <a:endParaRPr lang="es-CL" sz="3600" dirty="0" smtClean="0"/>
          </a:p>
          <a:p>
            <a:pPr lvl="1"/>
            <a:r>
              <a:rPr lang="es-CL" sz="3600" b="1" dirty="0" smtClean="0">
                <a:solidFill>
                  <a:schemeClr val="accent1">
                    <a:lumMod val="75000"/>
                  </a:schemeClr>
                </a:solidFill>
              </a:rPr>
              <a:t>Varianza</a:t>
            </a:r>
            <a:endParaRPr lang="es-CL" sz="3600" b="1" i="1" dirty="0" smtClean="0">
              <a:solidFill>
                <a:schemeClr val="accent1">
                  <a:lumMod val="75000"/>
                </a:schemeClr>
              </a:solidFill>
              <a:latin typeface="Cambria Math" panose="02040503050406030204" pitchFamily="18" charset="0"/>
            </a:endParaRPr>
          </a:p>
          <a:p>
            <a:pPr lvl="1"/>
            <a:endParaRPr lang="es-CL" sz="3600" dirty="0" smtClean="0"/>
          </a:p>
          <a:p>
            <a:pPr lvl="1"/>
            <a:r>
              <a:rPr lang="es-CL" sz="3600" b="1" dirty="0" smtClean="0">
                <a:solidFill>
                  <a:srgbClr val="00B050"/>
                </a:solidFill>
              </a:rPr>
              <a:t>Covarianzas</a:t>
            </a:r>
          </a:p>
          <a:p>
            <a:pPr marL="402336" lvl="1" indent="0">
              <a:buNone/>
            </a:pPr>
            <a:r>
              <a:rPr lang="es-CL" b="0" dirty="0"/>
              <a:t>	</a:t>
            </a:r>
            <a:endParaRPr lang="es-CL" b="0" dirty="0" smtClean="0"/>
          </a:p>
          <a:p>
            <a:endParaRPr lang="es-CL" dirty="0" smtClean="0"/>
          </a:p>
          <a:p>
            <a:endParaRPr lang="es-CL" dirty="0" smtClean="0"/>
          </a:p>
        </p:txBody>
      </p:sp>
    </p:spTree>
    <p:extLst>
      <p:ext uri="{BB962C8B-B14F-4D97-AF65-F5344CB8AC3E}">
        <p14:creationId xmlns:p14="http://schemas.microsoft.com/office/powerpoint/2010/main" val="2826219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MCO y Gauss </a:t>
            </a:r>
            <a:r>
              <a:rPr lang="es-CL" dirty="0" err="1" smtClean="0"/>
              <a:t>Markov</a:t>
            </a:r>
            <a:endParaRPr lang="es-ES" dirty="0"/>
          </a:p>
        </p:txBody>
      </p:sp>
      <p:pic>
        <p:nvPicPr>
          <p:cNvPr id="5" name="Marcador de contenido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288228"/>
            <a:ext cx="9149881" cy="6732626"/>
          </a:xfrm>
        </p:spPr>
      </p:pic>
      <p:sp>
        <p:nvSpPr>
          <p:cNvPr id="3" name="2 CuadroTexto"/>
          <p:cNvSpPr txBox="1"/>
          <p:nvPr/>
        </p:nvSpPr>
        <p:spPr>
          <a:xfrm>
            <a:off x="3491880" y="0"/>
            <a:ext cx="5652120" cy="307777"/>
          </a:xfrm>
          <a:prstGeom prst="rect">
            <a:avLst/>
          </a:prstGeom>
          <a:noFill/>
        </p:spPr>
        <p:txBody>
          <a:bodyPr wrap="square" rtlCol="0">
            <a:spAutoFit/>
          </a:bodyPr>
          <a:lstStyle/>
          <a:p>
            <a:r>
              <a:rPr lang="es-CL" sz="1400" dirty="0" err="1" smtClean="0"/>
              <a:t>Wooldridge</a:t>
            </a:r>
            <a:r>
              <a:rPr lang="es-CL" sz="1400" dirty="0"/>
              <a:t> </a:t>
            </a:r>
            <a:r>
              <a:rPr lang="es-CL" sz="1400" dirty="0" smtClean="0"/>
              <a:t>J. (2009) </a:t>
            </a:r>
            <a:r>
              <a:rPr lang="es-CL" sz="1400" dirty="0" err="1" smtClean="0"/>
              <a:t>Introductory</a:t>
            </a:r>
            <a:r>
              <a:rPr lang="es-CL" sz="1400" dirty="0" smtClean="0"/>
              <a:t> </a:t>
            </a:r>
            <a:r>
              <a:rPr lang="es-CL" sz="1400" dirty="0" err="1" smtClean="0"/>
              <a:t>Econometrics</a:t>
            </a:r>
            <a:r>
              <a:rPr lang="es-CL" sz="1400" dirty="0" smtClean="0"/>
              <a:t>, A </a:t>
            </a:r>
            <a:r>
              <a:rPr lang="es-CL" sz="1400" dirty="0" err="1" smtClean="0"/>
              <a:t>modern</a:t>
            </a:r>
            <a:r>
              <a:rPr lang="es-CL" sz="1400" dirty="0" smtClean="0"/>
              <a:t> </a:t>
            </a:r>
            <a:r>
              <a:rPr lang="es-CL" sz="1400" dirty="0" err="1" smtClean="0"/>
              <a:t>approach</a:t>
            </a:r>
            <a:r>
              <a:rPr lang="es-CL" sz="1400" dirty="0" smtClean="0"/>
              <a:t>.  P.31</a:t>
            </a:r>
            <a:endParaRPr lang="es-ES" sz="1400" dirty="0"/>
          </a:p>
        </p:txBody>
      </p:sp>
    </p:spTree>
    <p:extLst>
      <p:ext uri="{BB962C8B-B14F-4D97-AF65-F5344CB8AC3E}">
        <p14:creationId xmlns:p14="http://schemas.microsoft.com/office/powerpoint/2010/main" val="3502930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Estimadores</a:t>
            </a:r>
            <a:endParaRPr lang="es-ES"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r>
                  <a:rPr lang="es-CL" b="1" dirty="0" smtClean="0">
                    <a:solidFill>
                      <a:schemeClr val="accent3"/>
                    </a:solidFill>
                  </a:rPr>
                  <a:t>Sesgo</a:t>
                </a:r>
                <a:r>
                  <a:rPr lang="es-CL" dirty="0" smtClean="0"/>
                  <a:t>: puntería teórica del estimador, sesgo conocido se puede controlar.</a:t>
                </a:r>
              </a:p>
              <a:p>
                <a:pPr lvl="1"/>
                <a:r>
                  <a:rPr lang="es-CL" dirty="0" smtClean="0"/>
                  <a:t>Definición:</a:t>
                </a:r>
              </a:p>
              <a:p>
                <a:pPr marL="402336" lvl="1" indent="0">
                  <a:buNone/>
                </a:pPr>
                <a14:m>
                  <m:oMathPara xmlns:m="http://schemas.openxmlformats.org/officeDocument/2006/math">
                    <m:oMathParaPr>
                      <m:jc m:val="center"/>
                    </m:oMathParaPr>
                    <m:oMath xmlns:m="http://schemas.openxmlformats.org/officeDocument/2006/math">
                      <m:r>
                        <a:rPr lang="es-CL" b="0" i="1" smtClean="0">
                          <a:latin typeface="Cambria Math" panose="02040503050406030204" pitchFamily="18" charset="0"/>
                        </a:rPr>
                        <m:t>𝑆</m:t>
                      </m:r>
                      <m:r>
                        <a:rPr lang="es-CL" b="0" i="1" smtClean="0">
                          <a:latin typeface="Cambria Math" panose="02040503050406030204" pitchFamily="18" charset="0"/>
                        </a:rPr>
                        <m:t>=</m:t>
                      </m:r>
                      <m:r>
                        <a:rPr lang="es-CL" b="0" i="1" smtClean="0">
                          <a:latin typeface="Cambria Math" panose="02040503050406030204" pitchFamily="18" charset="0"/>
                        </a:rPr>
                        <m:t>𝐸</m:t>
                      </m:r>
                      <m:d>
                        <m:dPr>
                          <m:ctrlPr>
                            <a:rPr lang="es-CL" b="0" i="1" smtClean="0">
                              <a:latin typeface="Cambria Math"/>
                            </a:rPr>
                          </m:ctrlPr>
                        </m:dPr>
                        <m:e>
                          <m:acc>
                            <m:accPr>
                              <m:chr m:val="̂"/>
                              <m:ctrlPr>
                                <a:rPr lang="es-CL" b="0" i="1" smtClean="0">
                                  <a:latin typeface="Cambria Math"/>
                                </a:rPr>
                              </m:ctrlPr>
                            </m:accPr>
                            <m:e>
                              <m:r>
                                <a:rPr lang="es-CL" b="0" i="1" smtClean="0">
                                  <a:latin typeface="Cambria Math" panose="02040503050406030204" pitchFamily="18" charset="0"/>
                                </a:rPr>
                                <m:t>𝛽</m:t>
                              </m:r>
                            </m:e>
                          </m:acc>
                        </m:e>
                      </m:d>
                      <m:r>
                        <a:rPr lang="es-CL" b="0" i="1" smtClean="0">
                          <a:latin typeface="Cambria Math" panose="02040503050406030204" pitchFamily="18" charset="0"/>
                        </a:rPr>
                        <m:t>−</m:t>
                      </m:r>
                      <m:r>
                        <a:rPr lang="es-CL" b="0" i="1" smtClean="0">
                          <a:latin typeface="Cambria Math" panose="02040503050406030204" pitchFamily="18" charset="0"/>
                        </a:rPr>
                        <m:t>𝛽</m:t>
                      </m:r>
                    </m:oMath>
                  </m:oMathPara>
                </a14:m>
                <a:endParaRPr lang="es-CL" dirty="0"/>
              </a:p>
              <a:p>
                <a:pPr lvl="1"/>
                <a:endParaRPr lang="es-CL" dirty="0" smtClean="0"/>
              </a:p>
              <a:p>
                <a:r>
                  <a:rPr lang="es-CL" b="1" dirty="0" smtClean="0">
                    <a:solidFill>
                      <a:schemeClr val="accent3"/>
                    </a:solidFill>
                  </a:rPr>
                  <a:t>Consistencia</a:t>
                </a:r>
                <a:r>
                  <a:rPr lang="es-CL" dirty="0" smtClean="0"/>
                  <a:t>: puntería teórica a medida que aumentamos la muestra.</a:t>
                </a:r>
              </a:p>
              <a:p>
                <a:pPr lvl="1"/>
                <a:r>
                  <a:rPr lang="es-CL" dirty="0" smtClean="0"/>
                  <a:t>Definición</a:t>
                </a:r>
              </a:p>
              <a:p>
                <a:pPr marL="402336" lvl="1" indent="0">
                  <a:buNone/>
                </a:pPr>
                <a14:m>
                  <m:oMathPara xmlns:m="http://schemas.openxmlformats.org/officeDocument/2006/math">
                    <m:oMathParaPr>
                      <m:jc m:val="centerGroup"/>
                    </m:oMathParaPr>
                    <m:oMath xmlns:m="http://schemas.openxmlformats.org/officeDocument/2006/math">
                      <m:r>
                        <a:rPr lang="es-CL" b="0" i="1" smtClean="0">
                          <a:latin typeface="Cambria Math" panose="02040503050406030204" pitchFamily="18" charset="0"/>
                        </a:rPr>
                        <m:t>𝐸</m:t>
                      </m:r>
                      <m:d>
                        <m:dPr>
                          <m:ctrlPr>
                            <a:rPr lang="es-CL" b="0" i="1" smtClean="0">
                              <a:latin typeface="Cambria Math"/>
                            </a:rPr>
                          </m:ctrlPr>
                        </m:dPr>
                        <m:e>
                          <m:acc>
                            <m:accPr>
                              <m:chr m:val="̂"/>
                              <m:ctrlPr>
                                <a:rPr lang="es-CL" b="0" i="1" smtClean="0">
                                  <a:latin typeface="Cambria Math"/>
                                </a:rPr>
                              </m:ctrlPr>
                            </m:accPr>
                            <m:e>
                              <m:r>
                                <a:rPr lang="es-CL" b="0" i="1" smtClean="0">
                                  <a:latin typeface="Cambria Math" panose="02040503050406030204" pitchFamily="18" charset="0"/>
                                </a:rPr>
                                <m:t>𝛽</m:t>
                              </m:r>
                            </m:e>
                          </m:acc>
                        </m:e>
                      </m:d>
                      <m:groupChr>
                        <m:groupChrPr>
                          <m:chr m:val="→"/>
                          <m:vertJc m:val="bot"/>
                          <m:ctrlPr>
                            <a:rPr lang="es-CL" b="0" i="1" smtClean="0">
                              <a:latin typeface="Cambria Math"/>
                            </a:rPr>
                          </m:ctrlPr>
                        </m:groupChrPr>
                        <m:e>
                          <m:r>
                            <m:rPr>
                              <m:brk m:alnAt="2"/>
                            </m:rPr>
                            <a:rPr lang="es-CL" b="0" i="1" smtClean="0">
                              <a:latin typeface="Cambria Math" panose="02040503050406030204" pitchFamily="18" charset="0"/>
                            </a:rPr>
                            <m:t>𝑝</m:t>
                          </m:r>
                        </m:e>
                      </m:groupChr>
                      <m:r>
                        <a:rPr lang="es-CL" b="0" i="1" smtClean="0">
                          <a:latin typeface="Cambria Math" panose="02040503050406030204" pitchFamily="18" charset="0"/>
                        </a:rPr>
                        <m:t> </m:t>
                      </m:r>
                      <m:r>
                        <a:rPr lang="es-CL" b="0" i="1" smtClean="0">
                          <a:latin typeface="Cambria Math" panose="02040503050406030204" pitchFamily="18" charset="0"/>
                        </a:rPr>
                        <m:t>𝛽</m:t>
                      </m:r>
                    </m:oMath>
                  </m:oMathPara>
                </a14:m>
                <a:endParaRPr lang="es-CL" dirty="0" smtClean="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rotWithShape="0">
                <a:blip r:embed="rId3"/>
                <a:stretch>
                  <a:fillRect t="-1652" r="-1220"/>
                </a:stretch>
              </a:blipFill>
            </p:spPr>
            <p:txBody>
              <a:bodyPr/>
              <a:lstStyle/>
              <a:p>
                <a:r>
                  <a:rPr lang="es-ES">
                    <a:noFill/>
                  </a:rPr>
                  <a:t> </a:t>
                </a:r>
              </a:p>
            </p:txBody>
          </p:sp>
        </mc:Fallback>
      </mc:AlternateContent>
    </p:spTree>
    <p:extLst>
      <p:ext uri="{BB962C8B-B14F-4D97-AF65-F5344CB8AC3E}">
        <p14:creationId xmlns:p14="http://schemas.microsoft.com/office/powerpoint/2010/main" val="1004477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4465</TotalTime>
  <Words>1259</Words>
  <Application>Microsoft Office PowerPoint</Application>
  <PresentationFormat>Presentación en pantalla (4:3)</PresentationFormat>
  <Paragraphs>177</Paragraphs>
  <Slides>20</Slides>
  <Notes>16</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Solsticio</vt:lpstr>
      <vt:lpstr>Auxiliar 1 </vt:lpstr>
      <vt:lpstr>Auxiliar de hoy</vt:lpstr>
      <vt:lpstr>¿Por qué Aplicaciones para la Gestión?</vt:lpstr>
      <vt:lpstr>Preguntas reales</vt:lpstr>
      <vt:lpstr>Breve repaso para las neuronas</vt:lpstr>
      <vt:lpstr>Estimadores</vt:lpstr>
      <vt:lpstr>Estimadores</vt:lpstr>
      <vt:lpstr>MCO y Gauss Markov</vt:lpstr>
      <vt:lpstr>Estimadores</vt:lpstr>
      <vt:lpstr>Testear Hipótesis</vt:lpstr>
      <vt:lpstr>Testear Hipótesis</vt:lpstr>
      <vt:lpstr>¿Cómo interpreto?</vt:lpstr>
      <vt:lpstr>Presentación de PowerPoint</vt:lpstr>
      <vt:lpstr>MCO: Un buen estimador</vt:lpstr>
      <vt:lpstr>Presentación de PowerPoint</vt:lpstr>
      <vt:lpstr>Gauss Markov: MCO la lleva</vt:lpstr>
      <vt:lpstr>OLS y Gauss Markov</vt:lpstr>
      <vt:lpstr>Presentación de PowerPoint</vt:lpstr>
      <vt:lpstr>Resumen OLS</vt:lpstr>
      <vt:lpstr>¿Dudas?       ¿Qué aprendí hoy?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Valor social de la universidad y bienes entregados.</dc:title>
  <dc:creator>Lenovo</dc:creator>
  <cp:lastModifiedBy>Andrés Fernández</cp:lastModifiedBy>
  <cp:revision>127</cp:revision>
  <dcterms:created xsi:type="dcterms:W3CDTF">2013-09-25T18:25:26Z</dcterms:created>
  <dcterms:modified xsi:type="dcterms:W3CDTF">2016-03-21T13:13:38Z</dcterms:modified>
</cp:coreProperties>
</file>