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3"/>
  </p:notesMasterIdLst>
  <p:sldIdLst>
    <p:sldId id="256" r:id="rId2"/>
    <p:sldId id="264" r:id="rId3"/>
    <p:sldId id="341" r:id="rId4"/>
    <p:sldId id="344" r:id="rId5"/>
    <p:sldId id="345" r:id="rId6"/>
    <p:sldId id="346" r:id="rId7"/>
    <p:sldId id="347" r:id="rId8"/>
    <p:sldId id="348" r:id="rId9"/>
    <p:sldId id="349" r:id="rId10"/>
    <p:sldId id="350" r:id="rId11"/>
    <p:sldId id="352" r:id="rId12"/>
    <p:sldId id="351" r:id="rId13"/>
    <p:sldId id="353" r:id="rId14"/>
    <p:sldId id="354" r:id="rId15"/>
    <p:sldId id="355" r:id="rId16"/>
    <p:sldId id="356" r:id="rId17"/>
    <p:sldId id="357" r:id="rId18"/>
    <p:sldId id="358" r:id="rId19"/>
    <p:sldId id="359" r:id="rId20"/>
    <p:sldId id="343" r:id="rId21"/>
    <p:sldId id="282"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22" autoAdjust="0"/>
    <p:restoredTop sz="77265" autoAdjust="0"/>
  </p:normalViewPr>
  <p:slideViewPr>
    <p:cSldViewPr>
      <p:cViewPr varScale="1">
        <p:scale>
          <a:sx n="56" d="100"/>
          <a:sy n="56" d="100"/>
        </p:scale>
        <p:origin x="-176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FA53E5-B8ED-4F9E-A9E7-14FAB771F0EC}" type="datetimeFigureOut">
              <a:rPr lang="es-ES" smtClean="0"/>
              <a:t>30/03/2016</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C88555-3D3C-406E-96BA-3FB18AF6D6F0}" type="slidenum">
              <a:rPr lang="es-ES" smtClean="0"/>
              <a:t>‹Nº›</a:t>
            </a:fld>
            <a:endParaRPr lang="es-ES"/>
          </a:p>
        </p:txBody>
      </p:sp>
    </p:spTree>
    <p:extLst>
      <p:ext uri="{BB962C8B-B14F-4D97-AF65-F5344CB8AC3E}">
        <p14:creationId xmlns:p14="http://schemas.microsoft.com/office/powerpoint/2010/main" val="13786435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smtClean="0"/>
              <a:t>¿Qué vieron la clase anterior?</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2</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11</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12</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13</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14</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15</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16</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17</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18</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19</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smtClean="0"/>
              <a:t>Presentación</a:t>
            </a:r>
            <a:r>
              <a:rPr lang="es-CL" baseline="0" dirty="0" smtClean="0"/>
              <a:t> de la tabla de contenidos para marcar el camino de la auxiliar y preparar terreno. </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20</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3</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smtClean="0"/>
              <a:t>La </a:t>
            </a:r>
            <a:r>
              <a:rPr lang="es-CL" dirty="0" err="1" smtClean="0"/>
              <a:t>multicolinealidad</a:t>
            </a:r>
            <a:r>
              <a:rPr lang="es-CL" dirty="0" smtClean="0"/>
              <a:t> es la “confusión” entre variables</a:t>
            </a:r>
            <a:r>
              <a:rPr lang="es-CL" baseline="0" dirty="0" smtClean="0"/>
              <a:t> explicativas. Es cuánto se relacionan entre ellas, que distorsiona lo que los coeficientes explican. </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4</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El problema es que al aumentar la correlación entre las variables,</a:t>
            </a:r>
            <a:r>
              <a:rPr lang="es-ES" baseline="0" dirty="0" smtClean="0"/>
              <a:t> se distorsionan las explicaciones individuales de cada x, entonces aumentan la varianza del estimador. Esto se puede ver en su fórmula, pues si hay más correlación entre las x, la bondad de ajuste (R^2) de una </a:t>
            </a:r>
            <a:r>
              <a:rPr lang="es-ES" baseline="0" dirty="0" err="1" smtClean="0"/>
              <a:t>X_i</a:t>
            </a:r>
            <a:r>
              <a:rPr lang="es-ES" baseline="0" dirty="0" smtClean="0"/>
              <a:t> sobre las otras </a:t>
            </a:r>
            <a:r>
              <a:rPr lang="es-ES" baseline="0" dirty="0" err="1" smtClean="0"/>
              <a:t>X_j</a:t>
            </a:r>
            <a:r>
              <a:rPr lang="es-ES" baseline="0" dirty="0" smtClean="0"/>
              <a:t> aumenta, y esto disminuye el denominador de la fórmula, haciendo que aumente la varianza.</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5</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Ejemplo: Dos</a:t>
            </a:r>
            <a:r>
              <a:rPr lang="es-ES" baseline="0" dirty="0" smtClean="0"/>
              <a:t> modelos, uno con más variables que el otro. </a:t>
            </a:r>
            <a:br>
              <a:rPr lang="es-ES" baseline="0" dirty="0" smtClean="0"/>
            </a:br>
            <a:r>
              <a:rPr lang="es-ES" baseline="0" dirty="0" smtClean="0"/>
              <a:t/>
            </a:r>
            <a:br>
              <a:rPr lang="es-ES" baseline="0" dirty="0" smtClean="0"/>
            </a:br>
            <a:r>
              <a:rPr lang="es-ES" baseline="0" dirty="0" smtClean="0"/>
              <a:t>- Esto se puede ver en </a:t>
            </a:r>
            <a:r>
              <a:rPr lang="es-ES" baseline="0" dirty="0" err="1" smtClean="0"/>
              <a:t>Stata</a:t>
            </a:r>
            <a:r>
              <a:rPr lang="es-ES" baseline="0" dirty="0" smtClean="0"/>
              <a:t>. Usar “</a:t>
            </a:r>
            <a:r>
              <a:rPr lang="es-ES" baseline="0" dirty="0" err="1" smtClean="0"/>
              <a:t>sysuse</a:t>
            </a:r>
            <a:r>
              <a:rPr lang="es-ES" baseline="0" dirty="0" smtClean="0"/>
              <a:t> auto – </a:t>
            </a:r>
            <a:r>
              <a:rPr lang="es-ES" baseline="0" dirty="0" err="1" smtClean="0"/>
              <a:t>reg</a:t>
            </a:r>
            <a:r>
              <a:rPr lang="es-ES" baseline="0" dirty="0" smtClean="0"/>
              <a:t> </a:t>
            </a:r>
            <a:r>
              <a:rPr lang="es-ES" baseline="0" dirty="0" err="1" smtClean="0"/>
              <a:t>price</a:t>
            </a:r>
            <a:r>
              <a:rPr lang="es-ES" baseline="0" dirty="0" smtClean="0"/>
              <a:t> </a:t>
            </a:r>
            <a:r>
              <a:rPr lang="es-ES" baseline="0" dirty="0" err="1" smtClean="0"/>
              <a:t>mpg</a:t>
            </a:r>
            <a:r>
              <a:rPr lang="es-ES" baseline="0" dirty="0" smtClean="0"/>
              <a:t> </a:t>
            </a:r>
            <a:r>
              <a:rPr lang="es-ES" baseline="0" dirty="0" err="1" smtClean="0"/>
              <a:t>trunk</a:t>
            </a:r>
            <a:r>
              <a:rPr lang="es-ES" baseline="0" dirty="0" smtClean="0"/>
              <a:t> </a:t>
            </a:r>
            <a:r>
              <a:rPr lang="es-ES" baseline="0" dirty="0" err="1" smtClean="0"/>
              <a:t>foreign</a:t>
            </a:r>
            <a:r>
              <a:rPr lang="es-ES" baseline="0" dirty="0" smtClean="0"/>
              <a:t>”.</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6</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7</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8</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9</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10</a:t>
            </a:fld>
            <a:endParaRPr lang="es-ES"/>
          </a:p>
        </p:txBody>
      </p:sp>
    </p:spTree>
    <p:extLst>
      <p:ext uri="{BB962C8B-B14F-4D97-AF65-F5344CB8AC3E}">
        <p14:creationId xmlns:p14="http://schemas.microsoft.com/office/powerpoint/2010/main" val="2936107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3/30/2016</a:t>
            </a:fld>
            <a:endParaRPr lang="en-US"/>
          </a:p>
        </p:txBody>
      </p:sp>
      <p:sp>
        <p:nvSpPr>
          <p:cNvPr id="20" name="19 Marcador de pie de página"/>
          <p:cNvSpPr>
            <a:spLocks noGrp="1"/>
          </p:cNvSpPr>
          <p:nvPr>
            <p:ph type="ftr" sz="quarter" idx="11"/>
          </p:nvPr>
        </p:nvSpPr>
        <p:spPr/>
        <p:txBody>
          <a:bodyPr/>
          <a:lstStyle>
            <a:extLst/>
          </a:lstStyle>
          <a:p>
            <a:endParaRPr kumimoji="0" lang="en-US"/>
          </a:p>
        </p:txBody>
      </p:sp>
      <p:sp>
        <p:nvSpPr>
          <p:cNvPr id="10" name="9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solidFill>
                <a:schemeClr val="accent3">
                  <a:shade val="75000"/>
                </a:schemeClr>
              </a:solidFill>
            </a:endParaRPr>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3/30/2016</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3/30/2016</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3/30/2016</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p>
        </p:txBody>
      </p:sp>
      <p:pic>
        <p:nvPicPr>
          <p:cNvPr id="7" name="Picture 3"/>
          <p:cNvPicPr>
            <a:picLocks noChangeAspect="1" noChangeArrowheads="1"/>
          </p:cNvPicPr>
          <p:nvPr userDrawn="1"/>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115615" y="6381328"/>
            <a:ext cx="1877069" cy="411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CuadroTexto"/>
          <p:cNvSpPr txBox="1"/>
          <p:nvPr userDrawn="1"/>
        </p:nvSpPr>
        <p:spPr>
          <a:xfrm>
            <a:off x="4355976" y="6538878"/>
            <a:ext cx="4680520"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3/30/2016</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solidFill>
                <a:schemeClr val="accent3">
                  <a:shade val="75000"/>
                </a:schemeClr>
              </a:solidFill>
            </a:endParaRPr>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3/30/2016</a:t>
            </a:fld>
            <a:endParaRPr lang="en-US"/>
          </a:p>
        </p:txBody>
      </p:sp>
      <p:sp>
        <p:nvSpPr>
          <p:cNvPr id="6" name="5 Marcador de pie de página"/>
          <p:cNvSpPr>
            <a:spLocks noGrp="1"/>
          </p:cNvSpPr>
          <p:nvPr>
            <p:ph type="ftr" sz="quarter" idx="11"/>
          </p:nvPr>
        </p:nvSpPr>
        <p:spPr/>
        <p:txBody>
          <a:bodyPr/>
          <a:lstStyle>
            <a:extLst/>
          </a:lstStyle>
          <a:p>
            <a:endParaRPr kumimoji="0" lang="en-US" dirty="0"/>
          </a:p>
        </p:txBody>
      </p:sp>
      <p:sp>
        <p:nvSpPr>
          <p:cNvPr id="7" name="6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3/30/2016</a:t>
            </a:fld>
            <a:endParaRPr lang="en-US"/>
          </a:p>
        </p:txBody>
      </p:sp>
      <p:sp>
        <p:nvSpPr>
          <p:cNvPr id="8" name="7 Marcador de pie de página"/>
          <p:cNvSpPr>
            <a:spLocks noGrp="1"/>
          </p:cNvSpPr>
          <p:nvPr>
            <p:ph type="ftr" sz="quarter" idx="11"/>
          </p:nvPr>
        </p:nvSpPr>
        <p:spPr/>
        <p:txBody>
          <a:bodyPr/>
          <a:lstStyle>
            <a:extLst/>
          </a:lstStyle>
          <a:p>
            <a:endParaRPr kumimoji="0" lang="en-US"/>
          </a:p>
        </p:txBody>
      </p:sp>
      <p:sp>
        <p:nvSpPr>
          <p:cNvPr id="9" name="8 Marcador de número de diapositiva"/>
          <p:cNvSpPr>
            <a:spLocks noGrp="1"/>
          </p:cNvSpPr>
          <p:nvPr>
            <p:ph type="sldNum" sz="quarter" idx="12"/>
          </p:nvPr>
        </p:nvSpPr>
        <p:spPr/>
        <p:txBody>
          <a:bodyPr/>
          <a:lstStyle>
            <a:extLst/>
          </a:lstStyle>
          <a:p>
            <a:pPr algn="ctr" eaLnBrk="1" latinLnBrk="0" hangingPunct="1"/>
            <a:fld id="{2C6B1FF6-39B9-40F5-8B67-33C6354A3D4F}" type="slidenum">
              <a:rPr kumimoji="0" lang="en-US" smtClean="0"/>
              <a:pPr algn="ctr" eaLnBrk="1" latinLnBrk="0" hangingPunct="1"/>
              <a:t>‹Nº›</a:t>
            </a:fld>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3/30/2016</a:t>
            </a:fld>
            <a:endParaRPr lang="en-US"/>
          </a:p>
        </p:txBody>
      </p:sp>
      <p:sp>
        <p:nvSpPr>
          <p:cNvPr id="4" name="3 Marcador de pie de página"/>
          <p:cNvSpPr>
            <a:spLocks noGrp="1"/>
          </p:cNvSpPr>
          <p:nvPr>
            <p:ph type="ftr" sz="quarter" idx="11"/>
          </p:nvPr>
        </p:nvSpPr>
        <p:spPr/>
        <p:txBody>
          <a:bodyPr/>
          <a:lstStyle>
            <a:extLst/>
          </a:lstStyle>
          <a:p>
            <a:endParaRPr kumimoji="0" lang="en-US" dirty="0"/>
          </a:p>
        </p:txBody>
      </p:sp>
      <p:sp>
        <p:nvSpPr>
          <p:cNvPr id="5" name="4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3/30/2016</a:t>
            </a:fld>
            <a:endParaRPr lang="en-US"/>
          </a:p>
        </p:txBody>
      </p:sp>
      <p:sp>
        <p:nvSpPr>
          <p:cNvPr id="3" name="2 Marcador de pie de página"/>
          <p:cNvSpPr>
            <a:spLocks noGrp="1"/>
          </p:cNvSpPr>
          <p:nvPr>
            <p:ph type="ftr" sz="quarter" idx="11"/>
          </p:nvPr>
        </p:nvSpPr>
        <p:spPr/>
        <p:txBody>
          <a:bodyPr/>
          <a:lstStyle>
            <a:extLst/>
          </a:lstStyle>
          <a:p>
            <a:endParaRPr kumimoji="0" lang="en-US"/>
          </a:p>
        </p:txBody>
      </p:sp>
      <p:sp>
        <p:nvSpPr>
          <p:cNvPr id="4" name="3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solidFill>
                <a:srgbClr val="FFFFFF"/>
              </a:solidFill>
            </a:endParaRPr>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3/30/2016</a:t>
            </a:fld>
            <a:endParaRPr lang="en-US"/>
          </a:p>
        </p:txBody>
      </p:sp>
      <p:sp>
        <p:nvSpPr>
          <p:cNvPr id="6" name="5 Marcador de pie de página"/>
          <p:cNvSpPr>
            <a:spLocks noGrp="1"/>
          </p:cNvSpPr>
          <p:nvPr>
            <p:ph type="ftr" sz="quarter" idx="11"/>
          </p:nvPr>
        </p:nvSpPr>
        <p:spPr/>
        <p:txBody>
          <a:bodyPr/>
          <a:lstStyle>
            <a:extLst/>
          </a:lstStyle>
          <a:p>
            <a:endParaRPr kumimoji="0" lang="en-US" dirty="0"/>
          </a:p>
        </p:txBody>
      </p:sp>
      <p:sp>
        <p:nvSpPr>
          <p:cNvPr id="7" name="6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solidFill>
                <a:schemeClr val="accent3">
                  <a:shade val="75000"/>
                </a:scheme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3/30/2016</a:t>
            </a:fld>
            <a:endParaRPr lang="en-US" dirty="0"/>
          </a:p>
        </p:txBody>
      </p:sp>
      <p:sp>
        <p:nvSpPr>
          <p:cNvPr id="6" name="5 Marcador de pie de página"/>
          <p:cNvSpPr>
            <a:spLocks noGrp="1"/>
          </p:cNvSpPr>
          <p:nvPr>
            <p:ph type="ftr" sz="quarter" idx="11"/>
          </p:nvPr>
        </p:nvSpPr>
        <p:spPr/>
        <p:txBody>
          <a:bodyPr/>
          <a:lstStyle>
            <a:extLst/>
          </a:lstStyle>
          <a:p>
            <a:endParaRPr kumimoji="0" lang="en-US" dirty="0"/>
          </a:p>
        </p:txBody>
      </p:sp>
      <p:sp>
        <p:nvSpPr>
          <p:cNvPr id="7" name="6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lgn="r" eaLnBrk="1" latinLnBrk="0" hangingPunct="1"/>
            <a:fld id="{9D21D778-B565-4D7E-94D7-64010A445B68}" type="datetimeFigureOut">
              <a:rPr lang="en-US" smtClean="0"/>
              <a:pPr algn="r" eaLnBrk="1" latinLnBrk="0" hangingPunct="1"/>
              <a:t>3/30/2016</a:t>
            </a:fld>
            <a:endParaRPr lang="en-US" sz="1400" dirty="0">
              <a:solidFill>
                <a:srgbClr val="FFFFFF"/>
              </a:solidFill>
            </a:endParaRPr>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lgn="l" eaLnBrk="1" latinLnBrk="0" hangingPunct="1"/>
            <a:endParaRPr kumimoji="0" lang="en-US" dirty="0">
              <a:solidFill>
                <a:srgbClr val="FFFFFF"/>
              </a:solidFill>
            </a:endParaRPr>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lgn="ctr" eaLnBrk="1" latinLnBrk="0" hangingPunct="1"/>
            <a:fld id="{2C6B1FF6-39B9-40F5-8B67-33C6354A3D4F}" type="slidenum">
              <a:rPr kumimoji="0" lang="en-US" smtClean="0"/>
              <a:pPr algn="ctr" eaLnBrk="1" latinLnBrk="0" hangingPunct="1"/>
              <a:t>‹Nº›</a:t>
            </a:fld>
            <a:endParaRPr kumimoji="0" lang="en-US" sz="1600" dirty="0">
              <a:solidFill>
                <a:schemeClr val="accent3">
                  <a:shade val="75000"/>
                </a:schemeClr>
              </a:solidFill>
            </a:endParaRPr>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ctrTitle"/>
          </p:nvPr>
        </p:nvSpPr>
        <p:spPr>
          <a:xfrm>
            <a:off x="755576" y="1268760"/>
            <a:ext cx="8784976" cy="2376264"/>
          </a:xfrm>
        </p:spPr>
        <p:txBody>
          <a:bodyPr/>
          <a:lstStyle/>
          <a:p>
            <a:r>
              <a:rPr lang="es-CL" dirty="0" smtClean="0"/>
              <a:t>Auxiliar 3</a:t>
            </a:r>
            <a:r>
              <a:rPr lang="es-CL" dirty="0"/>
              <a:t/>
            </a:r>
            <a:br>
              <a:rPr lang="es-CL" dirty="0"/>
            </a:br>
            <a:endParaRPr lang="es-CL"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573095"/>
            <a:ext cx="2736305" cy="599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C:\Users\Lenovo\Desktop\U\fcf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92056" y="5805264"/>
            <a:ext cx="1951944" cy="813310"/>
          </a:xfrm>
          <a:prstGeom prst="rect">
            <a:avLst/>
          </a:prstGeom>
          <a:noFill/>
          <a:extLst>
            <a:ext uri="{909E8E84-426E-40DD-AFC4-6F175D3DCCD1}">
              <a14:hiddenFill xmlns:a14="http://schemas.microsoft.com/office/drawing/2010/main">
                <a:solidFill>
                  <a:srgbClr val="FFFFFF"/>
                </a:solidFill>
              </a14:hiddenFill>
            </a:ext>
          </a:extLst>
        </p:spPr>
      </p:pic>
      <p:grpSp>
        <p:nvGrpSpPr>
          <p:cNvPr id="5" name="4 Grupo"/>
          <p:cNvGrpSpPr/>
          <p:nvPr/>
        </p:nvGrpSpPr>
        <p:grpSpPr>
          <a:xfrm>
            <a:off x="4283968" y="573095"/>
            <a:ext cx="4464496" cy="768690"/>
            <a:chOff x="4283968" y="573095"/>
            <a:chExt cx="4464496" cy="768690"/>
          </a:xfrm>
        </p:grpSpPr>
        <p:sp>
          <p:nvSpPr>
            <p:cNvPr id="4" name="3 CuadroTexto"/>
            <p:cNvSpPr txBox="1"/>
            <p:nvPr/>
          </p:nvSpPr>
          <p:spPr>
            <a:xfrm>
              <a:off x="4283968" y="573095"/>
              <a:ext cx="4464496" cy="253916"/>
            </a:xfrm>
            <a:prstGeom prst="rect">
              <a:avLst/>
            </a:prstGeom>
            <a:noFill/>
          </p:spPr>
          <p:txBody>
            <a:bodyPr wrap="square" rtlCol="0">
              <a:spAutoFit/>
            </a:bodyPr>
            <a:lstStyle/>
            <a:p>
              <a:pPr algn="r"/>
              <a:r>
                <a:rPr lang="es-CL" sz="1050" b="1" dirty="0" smtClean="0"/>
                <a:t>IN4402-1: </a:t>
              </a:r>
              <a:r>
                <a:rPr lang="es-CL" sz="1050" dirty="0" smtClean="0"/>
                <a:t>Aplicaciones de Probabilidades y Estadística en Gestión</a:t>
              </a:r>
              <a:endParaRPr lang="es-ES" sz="1050" dirty="0"/>
            </a:p>
          </p:txBody>
        </p:sp>
        <p:sp>
          <p:nvSpPr>
            <p:cNvPr id="7" name="6 CuadroTexto"/>
            <p:cNvSpPr txBox="1"/>
            <p:nvPr/>
          </p:nvSpPr>
          <p:spPr>
            <a:xfrm>
              <a:off x="4283968" y="764704"/>
              <a:ext cx="4464496" cy="577081"/>
            </a:xfrm>
            <a:prstGeom prst="rect">
              <a:avLst/>
            </a:prstGeom>
            <a:noFill/>
          </p:spPr>
          <p:txBody>
            <a:bodyPr wrap="square" rtlCol="0">
              <a:spAutoFit/>
            </a:bodyPr>
            <a:lstStyle/>
            <a:p>
              <a:pPr algn="r"/>
              <a:r>
                <a:rPr lang="es-CL" sz="1050" b="1" dirty="0" smtClean="0"/>
                <a:t>Profesor</a:t>
              </a:r>
              <a:r>
                <a:rPr lang="es-CL" sz="1050" dirty="0" smtClean="0"/>
                <a:t>: Benjamín Villena.</a:t>
              </a:r>
            </a:p>
            <a:p>
              <a:pPr algn="r"/>
              <a:r>
                <a:rPr lang="es-CL" sz="1050" b="1" dirty="0" smtClean="0"/>
                <a:t>Auxiliares: </a:t>
              </a:r>
              <a:r>
                <a:rPr lang="es-CL" sz="1050" dirty="0" smtClean="0"/>
                <a:t>Andrés E. Fernández V, - Camilo </a:t>
              </a:r>
              <a:r>
                <a:rPr lang="es-CL" sz="1050" dirty="0" err="1" smtClean="0"/>
                <a:t>Levenier</a:t>
              </a:r>
              <a:endParaRPr lang="es-CL" sz="1050" dirty="0" smtClean="0"/>
            </a:p>
            <a:p>
              <a:pPr algn="r"/>
              <a:r>
                <a:rPr lang="es-CL" sz="1050" i="1" dirty="0" smtClean="0"/>
                <a:t>29  de Marzo– Otoño 2016</a:t>
              </a:r>
              <a:endParaRPr lang="es-ES" sz="1050" i="1" dirty="0"/>
            </a:p>
          </p:txBody>
        </p:sp>
      </p:grpSp>
    </p:spTree>
    <p:extLst>
      <p:ext uri="{BB962C8B-B14F-4D97-AF65-F5344CB8AC3E}">
        <p14:creationId xmlns:p14="http://schemas.microsoft.com/office/powerpoint/2010/main" val="2120589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Coeficientes</a:t>
            </a:r>
            <a:endParaRPr lang="es-CL" dirty="0"/>
          </a:p>
        </p:txBody>
      </p:sp>
      <p:sp>
        <p:nvSpPr>
          <p:cNvPr id="18" name="2 Marcador de contenido"/>
          <p:cNvSpPr>
            <a:spLocks noGrp="1"/>
          </p:cNvSpPr>
          <p:nvPr>
            <p:ph idx="1"/>
          </p:nvPr>
        </p:nvSpPr>
        <p:spPr>
          <a:xfrm>
            <a:off x="1043608" y="1484784"/>
            <a:ext cx="5256584" cy="4800600"/>
          </a:xfrm>
        </p:spPr>
        <p:txBody>
          <a:bodyPr>
            <a:normAutofit/>
          </a:bodyPr>
          <a:lstStyle/>
          <a:p>
            <a:r>
              <a:rPr lang="es-CL" sz="3000" b="1" dirty="0" smtClean="0"/>
              <a:t>Responder:</a:t>
            </a:r>
          </a:p>
          <a:p>
            <a:pPr lvl="1"/>
            <a:r>
              <a:rPr lang="es-CL" sz="3200" dirty="0" smtClean="0"/>
              <a:t>a) ¿Cuánto es la diferencia esperada del valor </a:t>
            </a:r>
            <a:br>
              <a:rPr lang="es-CL" sz="3200" dirty="0" smtClean="0"/>
            </a:br>
            <a:r>
              <a:rPr lang="es-CL" sz="3200" dirty="0" smtClean="0"/>
              <a:t>del pase de un jugador argentino y uno chileno?</a:t>
            </a:r>
          </a:p>
          <a:p>
            <a:pPr marL="402336" lvl="1" indent="0" algn="ctr">
              <a:buNone/>
            </a:pPr>
            <a:endParaRPr lang="es-CL" sz="3200" dirty="0"/>
          </a:p>
          <a:p>
            <a:pPr marL="402336" lvl="1" indent="0" algn="ctr">
              <a:buNone/>
            </a:pPr>
            <a:r>
              <a:rPr lang="es-CL" sz="3200" dirty="0" smtClean="0"/>
              <a:t>¿Y </a:t>
            </a:r>
            <a:r>
              <a:rPr lang="es-CL" sz="3200" dirty="0" smtClean="0"/>
              <a:t>de ambos con uno brasileño?</a:t>
            </a:r>
          </a:p>
          <a:p>
            <a:pPr lvl="1" algn="ctr"/>
            <a:endParaRPr lang="es-CL" dirty="0" smtClean="0"/>
          </a:p>
          <a:p>
            <a:pPr marL="402336" lvl="1" indent="0">
              <a:lnSpc>
                <a:spcPct val="150000"/>
              </a:lnSpc>
              <a:buNone/>
            </a:pPr>
            <a:endParaRPr lang="es-CL" dirty="0"/>
          </a:p>
        </p:txBody>
      </p:sp>
      <p:pic>
        <p:nvPicPr>
          <p:cNvPr id="307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905" r="6897"/>
          <a:stretch/>
        </p:blipFill>
        <p:spPr bwMode="auto">
          <a:xfrm>
            <a:off x="6564227" y="1052737"/>
            <a:ext cx="2579773" cy="18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157747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Coeficientes</a:t>
            </a:r>
            <a:endParaRPr lang="es-CL" dirty="0"/>
          </a:p>
        </p:txBody>
      </p:sp>
      <mc:AlternateContent xmlns:mc="http://schemas.openxmlformats.org/markup-compatibility/2006" xmlns:a14="http://schemas.microsoft.com/office/drawing/2010/main">
        <mc:Choice Requires="a14">
          <p:sp>
            <p:nvSpPr>
              <p:cNvPr id="18" name="2 Marcador de contenido"/>
              <p:cNvSpPr>
                <a:spLocks noGrp="1"/>
              </p:cNvSpPr>
              <p:nvPr>
                <p:ph idx="1"/>
              </p:nvPr>
            </p:nvSpPr>
            <p:spPr>
              <a:xfrm>
                <a:off x="1043608" y="1484784"/>
                <a:ext cx="8100392" cy="4800600"/>
              </a:xfrm>
            </p:spPr>
            <p:txBody>
              <a:bodyPr>
                <a:normAutofit fontScale="85000" lnSpcReduction="20000"/>
              </a:bodyPr>
              <a:lstStyle/>
              <a:p>
                <a:r>
                  <a:rPr lang="es-CL" sz="3000" b="0" dirty="0" smtClean="0"/>
                  <a:t>Y ahora,</a:t>
                </a:r>
                <a:endParaRPr lang="es-CL" b="0" dirty="0" smtClean="0"/>
              </a:p>
              <a:p>
                <a:pPr marL="82296" indent="0" algn="ctr">
                  <a:lnSpc>
                    <a:spcPct val="150000"/>
                  </a:lnSpc>
                  <a:buNone/>
                </a:pPr>
                <a14:m>
                  <m:oMathPara xmlns:m="http://schemas.openxmlformats.org/officeDocument/2006/math">
                    <m:oMathParaPr>
                      <m:jc m:val="centerGroup"/>
                    </m:oMathParaPr>
                    <m:oMath xmlns:m="http://schemas.openxmlformats.org/officeDocument/2006/math">
                      <m:r>
                        <a:rPr lang="es-CL" b="0" i="1" smtClean="0">
                          <a:latin typeface="Cambria Math"/>
                        </a:rPr>
                        <m:t>𝑉𝑎𝑙𝑜𝑟𝑃𝑎𝑠</m:t>
                      </m:r>
                      <m:sSub>
                        <m:sSubPr>
                          <m:ctrlPr>
                            <a:rPr lang="es-CL" b="0" i="1" smtClean="0">
                              <a:latin typeface="Cambria Math"/>
                            </a:rPr>
                          </m:ctrlPr>
                        </m:sSubPr>
                        <m:e>
                          <m:r>
                            <a:rPr lang="es-CL" b="0" i="1" smtClean="0">
                              <a:latin typeface="Cambria Math"/>
                            </a:rPr>
                            <m:t>𝑒</m:t>
                          </m:r>
                        </m:e>
                        <m:sub>
                          <m:r>
                            <a:rPr lang="es-CL" b="0" i="1" smtClean="0">
                              <a:latin typeface="Cambria Math"/>
                            </a:rPr>
                            <m:t>𝑖</m:t>
                          </m:r>
                        </m:sub>
                      </m:sSub>
                      <m:r>
                        <a:rPr lang="es-CL" b="0" i="1" smtClean="0">
                          <a:latin typeface="Cambria Math"/>
                        </a:rPr>
                        <m:t>=</m:t>
                      </m:r>
                      <m:sSub>
                        <m:sSubPr>
                          <m:ctrlPr>
                            <a:rPr lang="es-CL" b="0" i="1" smtClean="0">
                              <a:latin typeface="Cambria Math"/>
                            </a:rPr>
                          </m:ctrlPr>
                        </m:sSubPr>
                        <m:e>
                          <m:r>
                            <a:rPr lang="es-CL" b="0" i="1" smtClean="0">
                              <a:latin typeface="Cambria Math"/>
                            </a:rPr>
                            <m:t>𝛽</m:t>
                          </m:r>
                        </m:e>
                        <m:sub>
                          <m:r>
                            <a:rPr lang="es-CL" b="0" i="1" smtClean="0">
                              <a:latin typeface="Cambria Math"/>
                            </a:rPr>
                            <m:t>0</m:t>
                          </m:r>
                        </m:sub>
                      </m:sSub>
                      <m:r>
                        <a:rPr lang="es-CL" b="0" i="1" smtClean="0">
                          <a:latin typeface="Cambria Math"/>
                        </a:rPr>
                        <m:t>+</m:t>
                      </m:r>
                      <m:sSub>
                        <m:sSubPr>
                          <m:ctrlPr>
                            <a:rPr lang="es-CL" b="0" i="1" smtClean="0">
                              <a:latin typeface="Cambria Math"/>
                            </a:rPr>
                          </m:ctrlPr>
                        </m:sSubPr>
                        <m:e>
                          <m:r>
                            <a:rPr lang="es-CL" b="0" i="1" smtClean="0">
                              <a:latin typeface="Cambria Math"/>
                            </a:rPr>
                            <m:t>𝛽</m:t>
                          </m:r>
                        </m:e>
                        <m:sub>
                          <m:r>
                            <a:rPr lang="es-CL" b="0" i="1" smtClean="0">
                              <a:latin typeface="Cambria Math"/>
                            </a:rPr>
                            <m:t>1</m:t>
                          </m:r>
                        </m:sub>
                      </m:sSub>
                      <m:r>
                        <a:rPr lang="es-CL" b="0" i="1" smtClean="0">
                          <a:latin typeface="Cambria Math"/>
                        </a:rPr>
                        <m:t>𝐶𝐻</m:t>
                      </m:r>
                      <m:sSub>
                        <m:sSubPr>
                          <m:ctrlPr>
                            <a:rPr lang="es-CL" b="0" i="1" smtClean="0">
                              <a:latin typeface="Cambria Math"/>
                            </a:rPr>
                          </m:ctrlPr>
                        </m:sSubPr>
                        <m:e>
                          <m:r>
                            <a:rPr lang="es-CL" b="0" i="1" smtClean="0">
                              <a:latin typeface="Cambria Math"/>
                            </a:rPr>
                            <m:t>𝐼</m:t>
                          </m:r>
                        </m:e>
                        <m:sub>
                          <m:r>
                            <a:rPr lang="es-CL" b="0" i="1" smtClean="0">
                              <a:latin typeface="Cambria Math"/>
                            </a:rPr>
                            <m:t>𝑖</m:t>
                          </m:r>
                        </m:sub>
                      </m:sSub>
                      <m:r>
                        <a:rPr lang="es-CL" b="0" i="1" smtClean="0">
                          <a:latin typeface="Cambria Math"/>
                        </a:rPr>
                        <m:t>+</m:t>
                      </m:r>
                      <m:sSub>
                        <m:sSubPr>
                          <m:ctrlPr>
                            <a:rPr lang="es-CL" b="0" i="1" smtClean="0">
                              <a:latin typeface="Cambria Math"/>
                            </a:rPr>
                          </m:ctrlPr>
                        </m:sSubPr>
                        <m:e>
                          <m:r>
                            <a:rPr lang="es-CL" b="0" i="1" smtClean="0">
                              <a:latin typeface="Cambria Math"/>
                            </a:rPr>
                            <m:t>𝛽</m:t>
                          </m:r>
                        </m:e>
                        <m:sub>
                          <m:r>
                            <a:rPr lang="es-CL" b="0" i="1" smtClean="0">
                              <a:latin typeface="Cambria Math"/>
                            </a:rPr>
                            <m:t>2</m:t>
                          </m:r>
                        </m:sub>
                      </m:sSub>
                      <m:r>
                        <a:rPr lang="es-CL" b="0" i="1" smtClean="0">
                          <a:latin typeface="Cambria Math"/>
                        </a:rPr>
                        <m:t>𝐴𝑅</m:t>
                      </m:r>
                      <m:sSub>
                        <m:sSubPr>
                          <m:ctrlPr>
                            <a:rPr lang="es-CL" b="0" i="1" smtClean="0">
                              <a:latin typeface="Cambria Math"/>
                            </a:rPr>
                          </m:ctrlPr>
                        </m:sSubPr>
                        <m:e>
                          <m:r>
                            <a:rPr lang="es-CL" b="0" i="1" smtClean="0">
                              <a:latin typeface="Cambria Math"/>
                            </a:rPr>
                            <m:t>𝐺</m:t>
                          </m:r>
                        </m:e>
                        <m:sub>
                          <m:r>
                            <a:rPr lang="es-CL" b="0" i="1" smtClean="0">
                              <a:latin typeface="Cambria Math"/>
                            </a:rPr>
                            <m:t>𝑖</m:t>
                          </m:r>
                        </m:sub>
                      </m:sSub>
                    </m:oMath>
                    <m:oMath xmlns:m="http://schemas.openxmlformats.org/officeDocument/2006/math">
                      <m:r>
                        <a:rPr lang="es-CL" b="0" i="1" smtClean="0">
                          <a:latin typeface="Cambria Math"/>
                        </a:rPr>
                        <m:t>+ </m:t>
                      </m:r>
                      <m:sSub>
                        <m:sSubPr>
                          <m:ctrlPr>
                            <a:rPr lang="es-CL" b="0" i="1" smtClean="0">
                              <a:latin typeface="Cambria Math"/>
                            </a:rPr>
                          </m:ctrlPr>
                        </m:sSubPr>
                        <m:e>
                          <m:r>
                            <a:rPr lang="es-CL" b="0" i="1" smtClean="0">
                              <a:latin typeface="Cambria Math"/>
                            </a:rPr>
                            <m:t>𝛽</m:t>
                          </m:r>
                        </m:e>
                        <m:sub>
                          <m:r>
                            <a:rPr lang="es-CL" b="0" i="1" smtClean="0">
                              <a:latin typeface="Cambria Math"/>
                            </a:rPr>
                            <m:t>3</m:t>
                          </m:r>
                        </m:sub>
                      </m:sSub>
                      <m:r>
                        <a:rPr lang="es-CL" b="0" i="1" smtClean="0">
                          <a:latin typeface="Cambria Math"/>
                        </a:rPr>
                        <m:t>𝐺</m:t>
                      </m:r>
                      <m:r>
                        <a:rPr lang="es-CL" b="0" i="1" smtClean="0">
                          <a:latin typeface="Cambria Math"/>
                        </a:rPr>
                        <m:t>+</m:t>
                      </m:r>
                      <m:sSub>
                        <m:sSubPr>
                          <m:ctrlPr>
                            <a:rPr lang="es-CL" b="0" i="1" smtClean="0">
                              <a:latin typeface="Cambria Math"/>
                            </a:rPr>
                          </m:ctrlPr>
                        </m:sSubPr>
                        <m:e>
                          <m:r>
                            <a:rPr lang="es-CL" b="0" i="1" smtClean="0">
                              <a:latin typeface="Cambria Math"/>
                            </a:rPr>
                            <m:t>𝛽</m:t>
                          </m:r>
                        </m:e>
                        <m:sub>
                          <m:r>
                            <a:rPr lang="es-CL" b="0" i="1" smtClean="0">
                              <a:latin typeface="Cambria Math"/>
                            </a:rPr>
                            <m:t>4</m:t>
                          </m:r>
                        </m:sub>
                      </m:sSub>
                      <m:r>
                        <a:rPr lang="es-CL" b="0" i="1" smtClean="0">
                          <a:latin typeface="Cambria Math"/>
                        </a:rPr>
                        <m:t>𝐶𝐻𝐼</m:t>
                      </m:r>
                      <m:r>
                        <a:rPr lang="es-CL" b="0" i="1" smtClean="0">
                          <a:latin typeface="Cambria Math"/>
                        </a:rPr>
                        <m:t>⋅</m:t>
                      </m:r>
                      <m:r>
                        <a:rPr lang="es-CL" b="0" i="1" smtClean="0">
                          <a:latin typeface="Cambria Math"/>
                        </a:rPr>
                        <m:t>𝐺</m:t>
                      </m:r>
                      <m:r>
                        <a:rPr lang="es-CL" b="0" i="1" smtClean="0">
                          <a:latin typeface="Cambria Math"/>
                        </a:rPr>
                        <m:t>+</m:t>
                      </m:r>
                      <m:sSub>
                        <m:sSubPr>
                          <m:ctrlPr>
                            <a:rPr lang="es-CL" b="0" i="1" smtClean="0">
                              <a:latin typeface="Cambria Math"/>
                            </a:rPr>
                          </m:ctrlPr>
                        </m:sSubPr>
                        <m:e>
                          <m:r>
                            <a:rPr lang="es-CL" b="0" i="1" smtClean="0">
                              <a:latin typeface="Cambria Math"/>
                            </a:rPr>
                            <m:t>𝛽</m:t>
                          </m:r>
                        </m:e>
                        <m:sub>
                          <m:r>
                            <a:rPr lang="es-CL" b="0" i="1" smtClean="0">
                              <a:latin typeface="Cambria Math"/>
                            </a:rPr>
                            <m:t>5</m:t>
                          </m:r>
                        </m:sub>
                      </m:sSub>
                      <m:r>
                        <a:rPr lang="es-CL" b="0" i="1" smtClean="0">
                          <a:latin typeface="Cambria Math"/>
                        </a:rPr>
                        <m:t>𝐴𝑅𝐺</m:t>
                      </m:r>
                      <m:r>
                        <a:rPr lang="es-CL" b="0" i="1" smtClean="0">
                          <a:latin typeface="Cambria Math"/>
                        </a:rPr>
                        <m:t> ⋅</m:t>
                      </m:r>
                      <m:r>
                        <a:rPr lang="es-CL" b="0" i="1" smtClean="0">
                          <a:latin typeface="Cambria Math"/>
                        </a:rPr>
                        <m:t>𝐺</m:t>
                      </m:r>
                      <m:r>
                        <a:rPr lang="es-CL" b="0" i="1" smtClean="0">
                          <a:latin typeface="Cambria Math"/>
                        </a:rPr>
                        <m:t>+ </m:t>
                      </m:r>
                      <m:r>
                        <a:rPr lang="es-CL" b="0" i="1" smtClean="0">
                          <a:latin typeface="Cambria Math"/>
                        </a:rPr>
                        <m:t>𝜀</m:t>
                      </m:r>
                    </m:oMath>
                  </m:oMathPara>
                </a14:m>
                <a:endParaRPr lang="es-CL" dirty="0" smtClean="0"/>
              </a:p>
              <a:p>
                <a:pPr>
                  <a:lnSpc>
                    <a:spcPct val="150000"/>
                  </a:lnSpc>
                </a:pPr>
                <a:endParaRPr lang="es-CL" sz="2600" dirty="0" smtClean="0"/>
              </a:p>
              <a:p>
                <a:pPr>
                  <a:lnSpc>
                    <a:spcPct val="150000"/>
                  </a:lnSpc>
                </a:pPr>
                <a:r>
                  <a:rPr lang="es-CL" sz="2600" dirty="0" smtClean="0"/>
                  <a:t>Donde:</a:t>
                </a:r>
              </a:p>
              <a:p>
                <a:pPr lvl="1">
                  <a:lnSpc>
                    <a:spcPct val="120000"/>
                  </a:lnSpc>
                </a:pPr>
                <a14:m>
                  <m:oMath xmlns:m="http://schemas.openxmlformats.org/officeDocument/2006/math">
                    <m:r>
                      <a:rPr lang="es-CL" i="1" dirty="0" smtClean="0">
                        <a:latin typeface="Cambria Math"/>
                      </a:rPr>
                      <m:t>𝑉𝑎𝑙𝑜𝑟𝑃𝑎𝑠</m:t>
                    </m:r>
                    <m:sSub>
                      <m:sSubPr>
                        <m:ctrlPr>
                          <a:rPr lang="es-CL" i="1" dirty="0" smtClean="0">
                            <a:latin typeface="Cambria Math"/>
                          </a:rPr>
                        </m:ctrlPr>
                      </m:sSubPr>
                      <m:e>
                        <m:r>
                          <a:rPr lang="es-CL" i="1" dirty="0" smtClean="0">
                            <a:latin typeface="Cambria Math"/>
                          </a:rPr>
                          <m:t>𝑒</m:t>
                        </m:r>
                      </m:e>
                      <m:sub>
                        <m:r>
                          <a:rPr lang="es-CL" i="1" dirty="0" smtClean="0">
                            <a:latin typeface="Cambria Math"/>
                          </a:rPr>
                          <m:t>𝑖</m:t>
                        </m:r>
                      </m:sub>
                    </m:sSub>
                    <m:r>
                      <a:rPr lang="es-CL" i="1" dirty="0" smtClean="0">
                        <a:latin typeface="Cambria Math"/>
                      </a:rPr>
                      <m:t> </m:t>
                    </m:r>
                  </m:oMath>
                </a14:m>
                <a:r>
                  <a:rPr lang="es-CL" dirty="0" smtClean="0"/>
                  <a:t>: El valor en $USD del jugador </a:t>
                </a:r>
                <a14:m>
                  <m:oMath xmlns:m="http://schemas.openxmlformats.org/officeDocument/2006/math">
                    <m:r>
                      <a:rPr lang="es-CL" i="1" dirty="0" smtClean="0">
                        <a:latin typeface="Cambria Math"/>
                      </a:rPr>
                      <m:t>𝑖</m:t>
                    </m:r>
                  </m:oMath>
                </a14:m>
                <a:endParaRPr lang="es-CL" dirty="0" smtClean="0"/>
              </a:p>
              <a:p>
                <a:pPr lvl="1">
                  <a:lnSpc>
                    <a:spcPct val="120000"/>
                  </a:lnSpc>
                </a:pPr>
                <a14:m>
                  <m:oMath xmlns:m="http://schemas.openxmlformats.org/officeDocument/2006/math">
                    <m:r>
                      <a:rPr lang="es-CL" i="1" dirty="0" smtClean="0">
                        <a:latin typeface="Cambria Math"/>
                      </a:rPr>
                      <m:t>𝐶𝐻</m:t>
                    </m:r>
                    <m:sSub>
                      <m:sSubPr>
                        <m:ctrlPr>
                          <a:rPr lang="es-CL" i="1" dirty="0" smtClean="0">
                            <a:latin typeface="Cambria Math"/>
                          </a:rPr>
                        </m:ctrlPr>
                      </m:sSubPr>
                      <m:e>
                        <m:r>
                          <a:rPr lang="es-CL" i="1" dirty="0" smtClean="0">
                            <a:latin typeface="Cambria Math"/>
                          </a:rPr>
                          <m:t>𝐼</m:t>
                        </m:r>
                      </m:e>
                      <m:sub>
                        <m:r>
                          <a:rPr lang="es-CL" i="1" dirty="0" smtClean="0">
                            <a:latin typeface="Cambria Math"/>
                          </a:rPr>
                          <m:t>𝑖</m:t>
                        </m:r>
                      </m:sub>
                    </m:sSub>
                  </m:oMath>
                </a14:m>
                <a:r>
                  <a:rPr lang="es-CL" dirty="0" smtClean="0"/>
                  <a:t>  : </a:t>
                </a:r>
                <a14:m>
                  <m:oMath xmlns:m="http://schemas.openxmlformats.org/officeDocument/2006/math">
                    <m:r>
                      <a:rPr lang="es-CL" i="1" dirty="0" smtClean="0">
                        <a:latin typeface="Cambria Math"/>
                      </a:rPr>
                      <m:t>1</m:t>
                    </m:r>
                  </m:oMath>
                </a14:m>
                <a:r>
                  <a:rPr lang="es-CL" dirty="0" smtClean="0"/>
                  <a:t> si el jugador </a:t>
                </a:r>
                <a14:m>
                  <m:oMath xmlns:m="http://schemas.openxmlformats.org/officeDocument/2006/math">
                    <m:r>
                      <a:rPr lang="es-CL" i="1" dirty="0" smtClean="0">
                        <a:latin typeface="Cambria Math"/>
                      </a:rPr>
                      <m:t>𝑖</m:t>
                    </m:r>
                  </m:oMath>
                </a14:m>
                <a:r>
                  <a:rPr lang="es-CL" dirty="0" smtClean="0"/>
                  <a:t> es Chileno</a:t>
                </a:r>
              </a:p>
              <a:p>
                <a:pPr lvl="1">
                  <a:lnSpc>
                    <a:spcPct val="120000"/>
                  </a:lnSpc>
                </a:pPr>
                <a14:m>
                  <m:oMath xmlns:m="http://schemas.openxmlformats.org/officeDocument/2006/math">
                    <m:r>
                      <a:rPr lang="es-CL" i="1" dirty="0" smtClean="0">
                        <a:latin typeface="Cambria Math"/>
                      </a:rPr>
                      <m:t>𝐴𝑅</m:t>
                    </m:r>
                    <m:sSub>
                      <m:sSubPr>
                        <m:ctrlPr>
                          <a:rPr lang="es-CL" i="1" dirty="0" smtClean="0">
                            <a:latin typeface="Cambria Math"/>
                          </a:rPr>
                        </m:ctrlPr>
                      </m:sSubPr>
                      <m:e>
                        <m:r>
                          <a:rPr lang="es-CL" i="1" dirty="0" smtClean="0">
                            <a:latin typeface="Cambria Math"/>
                          </a:rPr>
                          <m:t>𝐺</m:t>
                        </m:r>
                      </m:e>
                      <m:sub>
                        <m:r>
                          <a:rPr lang="es-CL" i="1" dirty="0" smtClean="0">
                            <a:latin typeface="Cambria Math"/>
                          </a:rPr>
                          <m:t>𝑖</m:t>
                        </m:r>
                      </m:sub>
                    </m:sSub>
                  </m:oMath>
                </a14:m>
                <a:r>
                  <a:rPr lang="es-CL" dirty="0" smtClean="0"/>
                  <a:t> : </a:t>
                </a:r>
                <a14:m>
                  <m:oMath xmlns:m="http://schemas.openxmlformats.org/officeDocument/2006/math">
                    <m:r>
                      <a:rPr lang="es-CL" i="1" dirty="0" smtClean="0">
                        <a:latin typeface="Cambria Math"/>
                      </a:rPr>
                      <m:t>1</m:t>
                    </m:r>
                  </m:oMath>
                </a14:m>
                <a:r>
                  <a:rPr lang="es-CL" dirty="0" smtClean="0"/>
                  <a:t> si el jugador </a:t>
                </a:r>
                <a14:m>
                  <m:oMath xmlns:m="http://schemas.openxmlformats.org/officeDocument/2006/math">
                    <m:r>
                      <a:rPr lang="es-CL" i="1" dirty="0" smtClean="0">
                        <a:latin typeface="Cambria Math"/>
                      </a:rPr>
                      <m:t>𝑖</m:t>
                    </m:r>
                  </m:oMath>
                </a14:m>
                <a:r>
                  <a:rPr lang="es-CL" dirty="0" smtClean="0"/>
                  <a:t> es Argentino</a:t>
                </a:r>
              </a:p>
              <a:p>
                <a:pPr lvl="1">
                  <a:lnSpc>
                    <a:spcPct val="120000"/>
                  </a:lnSpc>
                </a:pPr>
                <a14:m>
                  <m:oMath xmlns:m="http://schemas.openxmlformats.org/officeDocument/2006/math">
                    <m:sSub>
                      <m:sSubPr>
                        <m:ctrlPr>
                          <a:rPr lang="es-CL" i="1" dirty="0" smtClean="0">
                            <a:latin typeface="Cambria Math"/>
                          </a:rPr>
                        </m:ctrlPr>
                      </m:sSubPr>
                      <m:e>
                        <m:r>
                          <a:rPr lang="es-CL" i="1" dirty="0" smtClean="0">
                            <a:latin typeface="Cambria Math"/>
                          </a:rPr>
                          <m:t>𝐺</m:t>
                        </m:r>
                      </m:e>
                      <m:sub>
                        <m:r>
                          <a:rPr lang="es-CL" i="1" dirty="0" smtClean="0">
                            <a:latin typeface="Cambria Math"/>
                          </a:rPr>
                          <m:t>𝑖</m:t>
                        </m:r>
                      </m:sub>
                    </m:sSub>
                  </m:oMath>
                </a14:m>
                <a:r>
                  <a:rPr lang="es-CL" dirty="0" smtClean="0"/>
                  <a:t>      : Número de goles en la historia del jugador </a:t>
                </a:r>
                <a14:m>
                  <m:oMath xmlns:m="http://schemas.openxmlformats.org/officeDocument/2006/math">
                    <m:r>
                      <a:rPr lang="es-CL" i="1" dirty="0" smtClean="0">
                        <a:latin typeface="Cambria Math"/>
                      </a:rPr>
                      <m:t>𝑖</m:t>
                    </m:r>
                  </m:oMath>
                </a14:m>
                <a:endParaRPr lang="es-CL" dirty="0" smtClean="0"/>
              </a:p>
              <a:p>
                <a:pPr lvl="1">
                  <a:lnSpc>
                    <a:spcPct val="120000"/>
                  </a:lnSpc>
                </a:pPr>
                <a:r>
                  <a:rPr lang="es-CL" sz="2200" dirty="0" smtClean="0"/>
                  <a:t>Universo de 3 países: </a:t>
                </a:r>
                <a14:m>
                  <m:oMath xmlns:m="http://schemas.openxmlformats.org/officeDocument/2006/math">
                    <m:r>
                      <a:rPr lang="es-CL" sz="2200" i="1" dirty="0" smtClean="0">
                        <a:latin typeface="Cambria Math"/>
                      </a:rPr>
                      <m:t>𝐶𝐻𝐼</m:t>
                    </m:r>
                  </m:oMath>
                </a14:m>
                <a:r>
                  <a:rPr lang="es-CL" sz="2200" dirty="0" smtClean="0"/>
                  <a:t>, </a:t>
                </a:r>
                <a14:m>
                  <m:oMath xmlns:m="http://schemas.openxmlformats.org/officeDocument/2006/math">
                    <m:r>
                      <a:rPr lang="es-CL" sz="2200" i="1" dirty="0" smtClean="0">
                        <a:latin typeface="Cambria Math"/>
                      </a:rPr>
                      <m:t>𝐴𝑅𝐺</m:t>
                    </m:r>
                  </m:oMath>
                </a14:m>
                <a:r>
                  <a:rPr lang="es-CL" sz="2200" dirty="0" smtClean="0"/>
                  <a:t> y </a:t>
                </a:r>
                <a14:m>
                  <m:oMath xmlns:m="http://schemas.openxmlformats.org/officeDocument/2006/math">
                    <m:r>
                      <a:rPr lang="es-CL" sz="2200" i="1" dirty="0" smtClean="0">
                        <a:latin typeface="Cambria Math"/>
                      </a:rPr>
                      <m:t>𝐵𝑅𝐴</m:t>
                    </m:r>
                  </m:oMath>
                </a14:m>
                <a:endParaRPr lang="es-CL" sz="2200" dirty="0" smtClean="0"/>
              </a:p>
              <a:p>
                <a:pPr marL="402336" lvl="1" indent="0">
                  <a:lnSpc>
                    <a:spcPct val="150000"/>
                  </a:lnSpc>
                  <a:buNone/>
                </a:pPr>
                <a:endParaRPr lang="es-CL" dirty="0"/>
              </a:p>
            </p:txBody>
          </p:sp>
        </mc:Choice>
        <mc:Fallback xmlns="">
          <p:sp>
            <p:nvSpPr>
              <p:cNvPr id="18" name="2 Marcador de contenido"/>
              <p:cNvSpPr>
                <a:spLocks noGrp="1" noRot="1" noChangeAspect="1" noMove="1" noResize="1" noEditPoints="1" noAdjustHandles="1" noChangeArrowheads="1" noChangeShapeType="1" noTextEdit="1"/>
              </p:cNvSpPr>
              <p:nvPr>
                <p:ph idx="1"/>
              </p:nvPr>
            </p:nvSpPr>
            <p:spPr>
              <a:xfrm>
                <a:off x="1043608" y="1484784"/>
                <a:ext cx="8100392" cy="4800600"/>
              </a:xfrm>
              <a:blipFill rotWithShape="1">
                <a:blip r:embed="rId3"/>
                <a:stretch>
                  <a:fillRect t="-2795" b="-2160"/>
                </a:stretch>
              </a:blipFill>
            </p:spPr>
            <p:txBody>
              <a:bodyPr/>
              <a:lstStyle/>
              <a:p>
                <a:r>
                  <a:rPr lang="es-CL">
                    <a:noFill/>
                  </a:rPr>
                  <a:t> </a:t>
                </a:r>
              </a:p>
            </p:txBody>
          </p:sp>
        </mc:Fallback>
      </mc:AlternateContent>
    </p:spTree>
    <p:extLst>
      <p:ext uri="{BB962C8B-B14F-4D97-AF65-F5344CB8AC3E}">
        <p14:creationId xmlns:p14="http://schemas.microsoft.com/office/powerpoint/2010/main" val="17443608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Coeficientes</a:t>
            </a:r>
            <a:endParaRPr lang="es-CL" dirty="0"/>
          </a:p>
        </p:txBody>
      </p:sp>
      <mc:AlternateContent xmlns:mc="http://schemas.openxmlformats.org/markup-compatibility/2006">
        <mc:Choice xmlns:a14="http://schemas.microsoft.com/office/drawing/2010/main" Requires="a14">
          <p:sp>
            <p:nvSpPr>
              <p:cNvPr id="18" name="2 Marcador de contenido"/>
              <p:cNvSpPr>
                <a:spLocks noGrp="1"/>
              </p:cNvSpPr>
              <p:nvPr>
                <p:ph idx="1"/>
              </p:nvPr>
            </p:nvSpPr>
            <p:spPr>
              <a:xfrm>
                <a:off x="1043608" y="1484784"/>
                <a:ext cx="5400600" cy="5040560"/>
              </a:xfrm>
            </p:spPr>
            <p:txBody>
              <a:bodyPr>
                <a:normAutofit lnSpcReduction="10000"/>
              </a:bodyPr>
              <a:lstStyle/>
              <a:p>
                <a:r>
                  <a:rPr lang="es-CL" sz="3000" b="1" dirty="0" smtClean="0"/>
                  <a:t>Responder:</a:t>
                </a:r>
              </a:p>
              <a:p>
                <a:pPr lvl="1"/>
                <a:r>
                  <a:rPr lang="es-CL" sz="3200" dirty="0" smtClean="0"/>
                  <a:t>b) </a:t>
                </a:r>
                <a:r>
                  <a:rPr lang="es-CL" sz="3200" dirty="0" smtClean="0"/>
                  <a:t>¿Cómo afecta la cantidad de goles para cada tipo de jugador?</a:t>
                </a:r>
              </a:p>
              <a:p>
                <a:pPr marL="402336" lvl="1" indent="0" algn="ctr">
                  <a:buNone/>
                </a:pPr>
                <a:endParaRPr lang="es-CL" sz="3200" dirty="0"/>
              </a:p>
              <a:p>
                <a:pPr lvl="1"/>
                <a:r>
                  <a:rPr lang="es-CL" sz="3200" dirty="0" smtClean="0"/>
                  <a:t>c) </a:t>
                </a:r>
                <a:r>
                  <a:rPr lang="es-CL" sz="3200" dirty="0" smtClean="0"/>
                  <a:t>¿Cómo interpreto los coeficientes </a:t>
                </a:r>
                <a14:m>
                  <m:oMath xmlns:m="http://schemas.openxmlformats.org/officeDocument/2006/math">
                    <m:sSub>
                      <m:sSubPr>
                        <m:ctrlPr>
                          <a:rPr lang="es-CL" sz="3200" b="0" i="1" smtClean="0">
                            <a:latin typeface="Cambria Math"/>
                          </a:rPr>
                        </m:ctrlPr>
                      </m:sSubPr>
                      <m:e>
                        <m:r>
                          <a:rPr lang="es-CL" sz="3200" b="0" i="1" smtClean="0">
                            <a:latin typeface="Cambria Math"/>
                          </a:rPr>
                          <m:t>𝛽</m:t>
                        </m:r>
                      </m:e>
                      <m:sub>
                        <m:r>
                          <a:rPr lang="es-CL" sz="3200" b="0" i="1" smtClean="0">
                            <a:latin typeface="Cambria Math"/>
                          </a:rPr>
                          <m:t>4</m:t>
                        </m:r>
                      </m:sub>
                    </m:sSub>
                    <m:sSub>
                      <m:sSubPr>
                        <m:ctrlPr>
                          <a:rPr lang="es-CL" sz="3200" b="0" i="1" smtClean="0">
                            <a:latin typeface="Cambria Math"/>
                          </a:rPr>
                        </m:ctrlPr>
                      </m:sSubPr>
                      <m:e>
                        <m:r>
                          <a:rPr lang="es-CL" sz="3200" b="0" i="1" smtClean="0">
                            <a:latin typeface="Cambria Math"/>
                          </a:rPr>
                          <m:t> </m:t>
                        </m:r>
                        <m:r>
                          <a:rPr lang="es-CL" sz="3200" b="0" i="1" smtClean="0">
                            <a:latin typeface="Cambria Math"/>
                          </a:rPr>
                          <m:t>𝑦</m:t>
                        </m:r>
                        <m:r>
                          <a:rPr lang="es-CL" sz="3200" b="0" i="1" smtClean="0">
                            <a:latin typeface="Cambria Math"/>
                          </a:rPr>
                          <m:t> </m:t>
                        </m:r>
                        <m:r>
                          <a:rPr lang="es-CL" sz="3200" b="0" i="1" smtClean="0">
                            <a:latin typeface="Cambria Math"/>
                          </a:rPr>
                          <m:t>𝛽</m:t>
                        </m:r>
                      </m:e>
                      <m:sub>
                        <m:r>
                          <a:rPr lang="es-CL" sz="3200" b="0" i="1" smtClean="0">
                            <a:latin typeface="Cambria Math"/>
                          </a:rPr>
                          <m:t>5</m:t>
                        </m:r>
                      </m:sub>
                    </m:sSub>
                  </m:oMath>
                </a14:m>
                <a:r>
                  <a:rPr lang="es-CL" sz="3200" dirty="0" smtClean="0"/>
                  <a:t>?</a:t>
                </a:r>
              </a:p>
              <a:p>
                <a:pPr lvl="1" algn="ctr"/>
                <a:endParaRPr lang="es-CL" sz="3200" dirty="0"/>
              </a:p>
              <a:p>
                <a:pPr lvl="1"/>
                <a:r>
                  <a:rPr lang="es-CL" sz="3200" dirty="0" smtClean="0"/>
                  <a:t>d) </a:t>
                </a:r>
                <a:r>
                  <a:rPr lang="es-CL" sz="3200" dirty="0" smtClean="0"/>
                  <a:t>¿Y si agrego </a:t>
                </a:r>
                <a14:m>
                  <m:oMath xmlns:m="http://schemas.openxmlformats.org/officeDocument/2006/math">
                    <m:r>
                      <a:rPr lang="es-CL" sz="3200" i="1" dirty="0" smtClean="0">
                        <a:latin typeface="Cambria Math"/>
                      </a:rPr>
                      <m:t>𝐵𝑅</m:t>
                    </m:r>
                    <m:sSub>
                      <m:sSubPr>
                        <m:ctrlPr>
                          <a:rPr lang="es-CL" sz="3200" i="1" dirty="0" smtClean="0">
                            <a:latin typeface="Cambria Math"/>
                          </a:rPr>
                        </m:ctrlPr>
                      </m:sSubPr>
                      <m:e>
                        <m:r>
                          <a:rPr lang="es-CL" sz="3200" i="1" dirty="0" smtClean="0">
                            <a:latin typeface="Cambria Math"/>
                          </a:rPr>
                          <m:t>𝐴</m:t>
                        </m:r>
                      </m:e>
                      <m:sub>
                        <m:r>
                          <a:rPr lang="es-CL" sz="3200" i="1" dirty="0" smtClean="0">
                            <a:latin typeface="Cambria Math"/>
                          </a:rPr>
                          <m:t>𝑖</m:t>
                        </m:r>
                      </m:sub>
                    </m:sSub>
                  </m:oMath>
                </a14:m>
                <a:r>
                  <a:rPr lang="es-CL" sz="3200" dirty="0" smtClean="0"/>
                  <a:t> al modelo?</a:t>
                </a:r>
              </a:p>
              <a:p>
                <a:pPr lvl="1" algn="ctr"/>
                <a:endParaRPr lang="es-CL" dirty="0" smtClean="0"/>
              </a:p>
              <a:p>
                <a:pPr marL="402336" lvl="1" indent="0">
                  <a:lnSpc>
                    <a:spcPct val="150000"/>
                  </a:lnSpc>
                  <a:buNone/>
                </a:pPr>
                <a:endParaRPr lang="es-CL" dirty="0"/>
              </a:p>
            </p:txBody>
          </p:sp>
        </mc:Choice>
        <mc:Fallback>
          <p:sp>
            <p:nvSpPr>
              <p:cNvPr id="18" name="2 Marcador de contenido"/>
              <p:cNvSpPr>
                <a:spLocks noGrp="1" noRot="1" noChangeAspect="1" noMove="1" noResize="1" noEditPoints="1" noAdjustHandles="1" noChangeArrowheads="1" noChangeShapeType="1" noTextEdit="1"/>
              </p:cNvSpPr>
              <p:nvPr>
                <p:ph idx="1"/>
              </p:nvPr>
            </p:nvSpPr>
            <p:spPr>
              <a:xfrm>
                <a:off x="1043608" y="1484784"/>
                <a:ext cx="5400600" cy="5040560"/>
              </a:xfrm>
              <a:blipFill rotWithShape="1">
                <a:blip r:embed="rId3"/>
                <a:stretch>
                  <a:fillRect t="-2421" r="-4515"/>
                </a:stretch>
              </a:blipFill>
            </p:spPr>
            <p:txBody>
              <a:bodyPr/>
              <a:lstStyle/>
              <a:p>
                <a:r>
                  <a:rPr lang="es-CL">
                    <a:noFill/>
                  </a:rPr>
                  <a:t> </a:t>
                </a:r>
              </a:p>
            </p:txBody>
          </p:sp>
        </mc:Fallback>
      </mc:AlternateContent>
      <p:pic>
        <p:nvPicPr>
          <p:cNvPr id="4098" name="Picture 2" descr="https://encrypted-tbn3.gstatic.com/images?q=tbn:ANd9GcTZ4Qmg9r2pnsmjP8jNEzMlUmmQBOAB00RDAHRhas4WrLf749y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4208" y="1340768"/>
            <a:ext cx="2438400"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33978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Coeficientes</a:t>
            </a:r>
            <a:endParaRPr lang="es-CL" dirty="0"/>
          </a:p>
        </p:txBody>
      </p:sp>
      <p:sp>
        <p:nvSpPr>
          <p:cNvPr id="18" name="2 Marcador de contenido"/>
          <p:cNvSpPr>
            <a:spLocks noGrp="1"/>
          </p:cNvSpPr>
          <p:nvPr>
            <p:ph idx="1"/>
          </p:nvPr>
        </p:nvSpPr>
        <p:spPr>
          <a:xfrm>
            <a:off x="1043608" y="1484784"/>
            <a:ext cx="7128792" cy="5040560"/>
          </a:xfrm>
        </p:spPr>
        <p:txBody>
          <a:bodyPr>
            <a:normAutofit/>
          </a:bodyPr>
          <a:lstStyle/>
          <a:p>
            <a:r>
              <a:rPr lang="es-CL" sz="3000" b="1" dirty="0" smtClean="0"/>
              <a:t>Responder:</a:t>
            </a:r>
          </a:p>
          <a:p>
            <a:endParaRPr lang="es-CL" sz="3000" b="1" dirty="0" smtClean="0"/>
          </a:p>
          <a:p>
            <a:pPr lvl="1" algn="ctr"/>
            <a:r>
              <a:rPr lang="es-CL" sz="4000" dirty="0" smtClean="0"/>
              <a:t>e) </a:t>
            </a:r>
            <a:r>
              <a:rPr lang="es-CL" sz="4000" dirty="0" smtClean="0"/>
              <a:t>¿Qué decimos cuando decimos que una estimación es </a:t>
            </a:r>
            <a:r>
              <a:rPr lang="es-CL" sz="4000" b="1" dirty="0" smtClean="0">
                <a:solidFill>
                  <a:schemeClr val="accent3"/>
                </a:solidFill>
              </a:rPr>
              <a:t>significativa</a:t>
            </a:r>
            <a:r>
              <a:rPr lang="es-CL" sz="4000" dirty="0" smtClean="0"/>
              <a:t>?</a:t>
            </a:r>
          </a:p>
          <a:p>
            <a:pPr lvl="1" algn="ctr"/>
            <a:endParaRPr lang="es-CL" dirty="0" smtClean="0"/>
          </a:p>
          <a:p>
            <a:pPr marL="402336" lvl="1" indent="0">
              <a:lnSpc>
                <a:spcPct val="150000"/>
              </a:lnSpc>
              <a:buNone/>
            </a:pPr>
            <a:endParaRPr lang="es-CL" dirty="0"/>
          </a:p>
        </p:txBody>
      </p:sp>
    </p:spTree>
    <p:extLst>
      <p:ext uri="{BB962C8B-B14F-4D97-AF65-F5344CB8AC3E}">
        <p14:creationId xmlns:p14="http://schemas.microsoft.com/office/powerpoint/2010/main" val="24284504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Coeficientes</a:t>
            </a:r>
            <a:endParaRPr lang="es-CL" dirty="0"/>
          </a:p>
        </p:txBody>
      </p:sp>
      <p:sp>
        <p:nvSpPr>
          <p:cNvPr id="18" name="2 Marcador de contenido"/>
          <p:cNvSpPr>
            <a:spLocks noGrp="1"/>
          </p:cNvSpPr>
          <p:nvPr>
            <p:ph idx="1"/>
          </p:nvPr>
        </p:nvSpPr>
        <p:spPr>
          <a:xfrm>
            <a:off x="1043608" y="1484784"/>
            <a:ext cx="8100392" cy="5040560"/>
          </a:xfrm>
        </p:spPr>
        <p:txBody>
          <a:bodyPr>
            <a:normAutofit/>
          </a:bodyPr>
          <a:lstStyle/>
          <a:p>
            <a:r>
              <a:rPr lang="es-CL" sz="3000" b="1" dirty="0" smtClean="0"/>
              <a:t>Resumen</a:t>
            </a:r>
          </a:p>
          <a:p>
            <a:pPr lvl="1" algn="ctr"/>
            <a:r>
              <a:rPr lang="es-CL" sz="4000" dirty="0" smtClean="0"/>
              <a:t>“</a:t>
            </a:r>
            <a:r>
              <a:rPr lang="es-CL" sz="4000" dirty="0"/>
              <a:t>En general, los </a:t>
            </a:r>
            <a:r>
              <a:rPr lang="es-CL" sz="4000" b="1" dirty="0">
                <a:solidFill>
                  <a:schemeClr val="accent3"/>
                </a:solidFill>
              </a:rPr>
              <a:t>coeficientes</a:t>
            </a:r>
            <a:r>
              <a:rPr lang="es-CL" sz="4000" dirty="0"/>
              <a:t> se interpretan como el </a:t>
            </a:r>
            <a:r>
              <a:rPr lang="es-CL" sz="4000" b="1" dirty="0">
                <a:solidFill>
                  <a:schemeClr val="accent1"/>
                </a:solidFill>
              </a:rPr>
              <a:t>efecto</a:t>
            </a:r>
            <a:r>
              <a:rPr lang="es-CL" sz="4000" b="1" dirty="0">
                <a:solidFill>
                  <a:schemeClr val="accent3"/>
                </a:solidFill>
              </a:rPr>
              <a:t> </a:t>
            </a:r>
            <a:r>
              <a:rPr lang="es-CL" sz="4000" b="1" dirty="0">
                <a:solidFill>
                  <a:schemeClr val="accent1"/>
                </a:solidFill>
              </a:rPr>
              <a:t>marginal </a:t>
            </a:r>
            <a:r>
              <a:rPr lang="es-CL" sz="4000" b="1" dirty="0" err="1">
                <a:solidFill>
                  <a:schemeClr val="accent1"/>
                </a:solidFill>
              </a:rPr>
              <a:t>ceteris-patibus</a:t>
            </a:r>
            <a:r>
              <a:rPr lang="es-CL" sz="4000" b="1" dirty="0">
                <a:solidFill>
                  <a:schemeClr val="accent3"/>
                </a:solidFill>
              </a:rPr>
              <a:t> </a:t>
            </a:r>
            <a:r>
              <a:rPr lang="es-CL" sz="4000" dirty="0"/>
              <a:t>de una variable independiente sobre la variable dependiente</a:t>
            </a:r>
            <a:endParaRPr lang="es-CL" dirty="0" smtClean="0"/>
          </a:p>
          <a:p>
            <a:pPr marL="402336" lvl="1" indent="0">
              <a:lnSpc>
                <a:spcPct val="150000"/>
              </a:lnSpc>
              <a:buNone/>
            </a:pPr>
            <a:endParaRPr lang="es-CL" dirty="0"/>
          </a:p>
        </p:txBody>
      </p:sp>
    </p:spTree>
    <p:extLst>
      <p:ext uri="{BB962C8B-B14F-4D97-AF65-F5344CB8AC3E}">
        <p14:creationId xmlns:p14="http://schemas.microsoft.com/office/powerpoint/2010/main" val="15082025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Propiedades Asintóticas e Inferencia</a:t>
            </a:r>
            <a:endParaRPr lang="es-CL" dirty="0"/>
          </a:p>
        </p:txBody>
      </p:sp>
      <mc:AlternateContent xmlns:mc="http://schemas.openxmlformats.org/markup-compatibility/2006" xmlns:a14="http://schemas.microsoft.com/office/drawing/2010/main">
        <mc:Choice Requires="a14">
          <p:sp>
            <p:nvSpPr>
              <p:cNvPr id="18" name="2 Marcador de contenido"/>
              <p:cNvSpPr>
                <a:spLocks noGrp="1"/>
              </p:cNvSpPr>
              <p:nvPr>
                <p:ph idx="1"/>
              </p:nvPr>
            </p:nvSpPr>
            <p:spPr>
              <a:xfrm>
                <a:off x="1043608" y="1484784"/>
                <a:ext cx="8100392" cy="5040560"/>
              </a:xfrm>
            </p:spPr>
            <p:txBody>
              <a:bodyPr>
                <a:normAutofit lnSpcReduction="10000"/>
              </a:bodyPr>
              <a:lstStyle/>
              <a:p>
                <a:r>
                  <a:rPr lang="es-CL" sz="3000" dirty="0" smtClean="0"/>
                  <a:t>Convergencia:</a:t>
                </a:r>
              </a:p>
              <a:p>
                <a:pPr lvl="1" algn="ctr"/>
                <a:r>
                  <a:rPr lang="es-CL" dirty="0" smtClean="0"/>
                  <a:t>“Que un estimador </a:t>
                </a:r>
                <a:r>
                  <a:rPr lang="es-CL" dirty="0" smtClean="0">
                    <a:solidFill>
                      <a:schemeClr val="accent1"/>
                    </a:solidFill>
                  </a:rPr>
                  <a:t>se acerque en probabilidad</a:t>
                </a:r>
                <a:r>
                  <a:rPr lang="es-CL" dirty="0" smtClean="0"/>
                  <a:t> al parámetro poblacional a medida que </a:t>
                </a:r>
                <a:r>
                  <a:rPr lang="es-CL" b="1" dirty="0" smtClean="0">
                    <a:solidFill>
                      <a:schemeClr val="accent3"/>
                    </a:solidFill>
                  </a:rPr>
                  <a:t>aumento la muestra</a:t>
                </a:r>
                <a:r>
                  <a:rPr lang="es-CL" dirty="0" smtClean="0"/>
                  <a:t>”</a:t>
                </a:r>
                <a:endParaRPr lang="es-CL" dirty="0"/>
              </a:p>
              <a:p>
                <a:pPr marL="402336" lvl="1" indent="0" algn="ctr">
                  <a:buNone/>
                </a:pPr>
                <a:endParaRPr lang="es-CL" dirty="0" smtClean="0"/>
              </a:p>
              <a:p>
                <a:pPr lvl="1" algn="ctr"/>
                <a:r>
                  <a:rPr lang="es-CL" dirty="0" smtClean="0"/>
                  <a:t>Permite relacionar parámetros muestrales con los respectivos parámetros poblacionales</a:t>
                </a:r>
              </a:p>
              <a:p>
                <a:pPr lvl="1" algn="ctr"/>
                <a:endParaRPr lang="es-CL" dirty="0"/>
              </a:p>
              <a:p>
                <a:pPr marL="402336" lvl="1" indent="0" algn="ctr">
                  <a:buNone/>
                </a:pPr>
                <a14:m>
                  <m:oMathPara xmlns:m="http://schemas.openxmlformats.org/officeDocument/2006/math">
                    <m:oMathParaPr>
                      <m:jc m:val="center"/>
                    </m:oMathParaPr>
                    <m:oMath xmlns:m="http://schemas.openxmlformats.org/officeDocument/2006/math">
                      <m:bar>
                        <m:barPr>
                          <m:pos m:val="top"/>
                          <m:ctrlPr>
                            <a:rPr lang="es-CL" sz="4400" b="0" i="1" smtClean="0">
                              <a:latin typeface="Cambria Math"/>
                            </a:rPr>
                          </m:ctrlPr>
                        </m:barPr>
                        <m:e>
                          <m:r>
                            <a:rPr lang="es-CL" sz="4400" b="0" i="1" smtClean="0">
                              <a:latin typeface="Cambria Math"/>
                            </a:rPr>
                            <m:t>𝑌</m:t>
                          </m:r>
                        </m:e>
                      </m:bar>
                      <m:r>
                        <a:rPr lang="es-CL" sz="4400" b="0" i="1" smtClean="0">
                          <a:latin typeface="Cambria Math"/>
                        </a:rPr>
                        <m:t>=</m:t>
                      </m:r>
                      <m:f>
                        <m:fPr>
                          <m:ctrlPr>
                            <a:rPr lang="es-CL" sz="4400" b="0" i="1" smtClean="0">
                              <a:latin typeface="Cambria Math"/>
                            </a:rPr>
                          </m:ctrlPr>
                        </m:fPr>
                        <m:num>
                          <m:nary>
                            <m:naryPr>
                              <m:chr m:val="∑"/>
                              <m:supHide m:val="on"/>
                              <m:ctrlPr>
                                <a:rPr lang="es-CL" sz="4400" b="0" i="1" smtClean="0">
                                  <a:latin typeface="Cambria Math"/>
                                </a:rPr>
                              </m:ctrlPr>
                            </m:naryPr>
                            <m:sub>
                              <m:r>
                                <a:rPr lang="es-CL" sz="4400" b="0" i="1" smtClean="0">
                                  <a:latin typeface="Cambria Math"/>
                                </a:rPr>
                                <m:t>𝑖</m:t>
                              </m:r>
                            </m:sub>
                            <m:sup/>
                            <m:e>
                              <m:sSub>
                                <m:sSubPr>
                                  <m:ctrlPr>
                                    <a:rPr lang="es-CL" sz="4400" b="0" i="1" smtClean="0">
                                      <a:latin typeface="Cambria Math"/>
                                    </a:rPr>
                                  </m:ctrlPr>
                                </m:sSubPr>
                                <m:e>
                                  <m:r>
                                    <a:rPr lang="es-CL" sz="4400" b="0" i="1" smtClean="0">
                                      <a:latin typeface="Cambria Math"/>
                                    </a:rPr>
                                    <m:t>𝑌</m:t>
                                  </m:r>
                                </m:e>
                                <m:sub>
                                  <m:r>
                                    <a:rPr lang="es-CL" sz="4400" b="0" i="1" smtClean="0">
                                      <a:latin typeface="Cambria Math"/>
                                    </a:rPr>
                                    <m:t>𝑖</m:t>
                                  </m:r>
                                </m:sub>
                              </m:sSub>
                              <m:r>
                                <a:rPr lang="es-CL" sz="4400" b="0" i="1" smtClean="0">
                                  <a:latin typeface="Cambria Math"/>
                                </a:rPr>
                                <m:t> </m:t>
                              </m:r>
                            </m:e>
                          </m:nary>
                        </m:num>
                        <m:den>
                          <m:r>
                            <a:rPr lang="es-CL" sz="4400" b="0" i="1" smtClean="0">
                              <a:latin typeface="Cambria Math"/>
                            </a:rPr>
                            <m:t>𝑁</m:t>
                          </m:r>
                        </m:den>
                      </m:f>
                      <m:groupChr>
                        <m:groupChrPr>
                          <m:chr m:val="→"/>
                          <m:vertJc m:val="bot"/>
                          <m:ctrlPr>
                            <a:rPr lang="es-CL" sz="4400" b="0" i="1" smtClean="0">
                              <a:latin typeface="Cambria Math"/>
                            </a:rPr>
                          </m:ctrlPr>
                        </m:groupChrPr>
                        <m:e>
                          <m:r>
                            <m:rPr>
                              <m:brk m:alnAt="2"/>
                            </m:rPr>
                            <a:rPr lang="es-CL" sz="4400" b="0" i="1" smtClean="0">
                              <a:latin typeface="Cambria Math"/>
                            </a:rPr>
                            <m:t>𝑝</m:t>
                          </m:r>
                        </m:e>
                      </m:groupChr>
                      <m:r>
                        <a:rPr lang="es-CL" sz="4400" b="0" i="1" smtClean="0">
                          <a:latin typeface="Cambria Math"/>
                        </a:rPr>
                        <m:t> </m:t>
                      </m:r>
                      <m:r>
                        <a:rPr lang="es-CL" sz="4400" b="0" i="1" smtClean="0">
                          <a:latin typeface="Cambria Math"/>
                        </a:rPr>
                        <m:t>𝐸</m:t>
                      </m:r>
                      <m:r>
                        <a:rPr lang="es-CL" sz="4400" b="0" i="1" smtClean="0">
                          <a:latin typeface="Cambria Math"/>
                        </a:rPr>
                        <m:t>(</m:t>
                      </m:r>
                      <m:r>
                        <a:rPr lang="es-CL" sz="4400" b="0" i="1" smtClean="0">
                          <a:latin typeface="Cambria Math"/>
                        </a:rPr>
                        <m:t>𝑌</m:t>
                      </m:r>
                      <m:r>
                        <a:rPr lang="es-CL" sz="4400" b="0" i="1" smtClean="0">
                          <a:latin typeface="Cambria Math"/>
                        </a:rPr>
                        <m:t>)</m:t>
                      </m:r>
                    </m:oMath>
                  </m:oMathPara>
                </a14:m>
                <a:endParaRPr lang="es-CL" sz="4400" dirty="0" smtClean="0"/>
              </a:p>
            </p:txBody>
          </p:sp>
        </mc:Choice>
        <mc:Fallback xmlns="">
          <p:sp>
            <p:nvSpPr>
              <p:cNvPr id="18" name="2 Marcador de contenido"/>
              <p:cNvSpPr>
                <a:spLocks noGrp="1" noRot="1" noChangeAspect="1" noMove="1" noResize="1" noEditPoints="1" noAdjustHandles="1" noChangeArrowheads="1" noChangeShapeType="1" noTextEdit="1"/>
              </p:cNvSpPr>
              <p:nvPr>
                <p:ph idx="1"/>
              </p:nvPr>
            </p:nvSpPr>
            <p:spPr>
              <a:xfrm>
                <a:off x="1043608" y="1484784"/>
                <a:ext cx="8100392" cy="5040560"/>
              </a:xfrm>
              <a:blipFill rotWithShape="1">
                <a:blip r:embed="rId3"/>
                <a:stretch>
                  <a:fillRect t="-2421" r="-2483"/>
                </a:stretch>
              </a:blipFill>
            </p:spPr>
            <p:txBody>
              <a:bodyPr/>
              <a:lstStyle/>
              <a:p>
                <a:r>
                  <a:rPr lang="es-CL">
                    <a:noFill/>
                  </a:rPr>
                  <a:t> </a:t>
                </a:r>
              </a:p>
            </p:txBody>
          </p:sp>
        </mc:Fallback>
      </mc:AlternateContent>
    </p:spTree>
    <p:extLst>
      <p:ext uri="{BB962C8B-B14F-4D97-AF65-F5344CB8AC3E}">
        <p14:creationId xmlns:p14="http://schemas.microsoft.com/office/powerpoint/2010/main" val="2607294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Propiedades Asintóticas e Inferencia</a:t>
            </a:r>
            <a:endParaRPr lang="es-CL" dirty="0"/>
          </a:p>
        </p:txBody>
      </p:sp>
      <mc:AlternateContent xmlns:mc="http://schemas.openxmlformats.org/markup-compatibility/2006" xmlns:a14="http://schemas.microsoft.com/office/drawing/2010/main">
        <mc:Choice Requires="a14">
          <p:sp>
            <p:nvSpPr>
              <p:cNvPr id="18" name="2 Marcador de contenido"/>
              <p:cNvSpPr>
                <a:spLocks noGrp="1"/>
              </p:cNvSpPr>
              <p:nvPr>
                <p:ph idx="1"/>
              </p:nvPr>
            </p:nvSpPr>
            <p:spPr>
              <a:xfrm>
                <a:off x="1043608" y="1484784"/>
                <a:ext cx="8100392" cy="5040560"/>
              </a:xfrm>
            </p:spPr>
            <p:txBody>
              <a:bodyPr>
                <a:normAutofit/>
              </a:bodyPr>
              <a:lstStyle/>
              <a:p>
                <a:r>
                  <a:rPr lang="es-CL" sz="3000" dirty="0" smtClean="0"/>
                  <a:t>Consistencia:</a:t>
                </a:r>
              </a:p>
              <a:p>
                <a:pPr marL="402336" lvl="1" indent="0" algn="ctr">
                  <a:buNone/>
                </a:pPr>
                <a:endParaRPr lang="es-CL" dirty="0"/>
              </a:p>
              <a:p>
                <a:pPr marL="402336" lvl="1" indent="0" algn="ctr">
                  <a:buNone/>
                </a:pPr>
                <a14:m>
                  <m:oMathPara xmlns:m="http://schemas.openxmlformats.org/officeDocument/2006/math">
                    <m:oMathParaPr>
                      <m:jc m:val="center"/>
                    </m:oMathParaPr>
                    <m:oMath xmlns:m="http://schemas.openxmlformats.org/officeDocument/2006/math">
                      <m:r>
                        <a:rPr lang="es-CL" sz="4400" b="0" i="1" smtClean="0">
                          <a:latin typeface="Cambria Math"/>
                        </a:rPr>
                        <m:t>𝐸</m:t>
                      </m:r>
                      <m:r>
                        <a:rPr lang="es-CL" sz="4400" b="0" i="1" smtClean="0">
                          <a:latin typeface="Cambria Math"/>
                        </a:rPr>
                        <m:t>(</m:t>
                      </m:r>
                      <m:acc>
                        <m:accPr>
                          <m:chr m:val="̂"/>
                          <m:ctrlPr>
                            <a:rPr lang="es-CL" sz="4400" b="0" i="1" smtClean="0">
                              <a:latin typeface="Cambria Math"/>
                            </a:rPr>
                          </m:ctrlPr>
                        </m:accPr>
                        <m:e>
                          <m:r>
                            <a:rPr lang="es-CL" sz="4400" b="0" i="1" smtClean="0">
                              <a:latin typeface="Cambria Math"/>
                            </a:rPr>
                            <m:t>𝛽</m:t>
                          </m:r>
                        </m:e>
                      </m:acc>
                      <m:r>
                        <a:rPr lang="es-CL" sz="4400" b="0" i="1" smtClean="0">
                          <a:latin typeface="Cambria Math"/>
                        </a:rPr>
                        <m:t>)</m:t>
                      </m:r>
                      <m:groupChr>
                        <m:groupChrPr>
                          <m:chr m:val="→"/>
                          <m:vertJc m:val="bot"/>
                          <m:ctrlPr>
                            <a:rPr lang="es-CL" sz="4400" b="0" i="1" smtClean="0">
                              <a:latin typeface="Cambria Math"/>
                            </a:rPr>
                          </m:ctrlPr>
                        </m:groupChrPr>
                        <m:e>
                          <m:r>
                            <m:rPr>
                              <m:brk m:alnAt="2"/>
                            </m:rPr>
                            <a:rPr lang="es-CL" sz="4400" b="0" i="1" smtClean="0">
                              <a:latin typeface="Cambria Math"/>
                            </a:rPr>
                            <m:t>𝑝</m:t>
                          </m:r>
                        </m:e>
                      </m:groupChr>
                      <m:r>
                        <a:rPr lang="es-CL" sz="4400" b="0" i="1" smtClean="0">
                          <a:latin typeface="Cambria Math"/>
                        </a:rPr>
                        <m:t> </m:t>
                      </m:r>
                      <m:r>
                        <a:rPr lang="es-CL" sz="4400" b="0" i="1" smtClean="0">
                          <a:latin typeface="Cambria Math"/>
                        </a:rPr>
                        <m:t>𝛽</m:t>
                      </m:r>
                    </m:oMath>
                  </m:oMathPara>
                </a14:m>
                <a:endParaRPr lang="es-CL" sz="4400" dirty="0" smtClean="0"/>
              </a:p>
              <a:p>
                <a:pPr marL="402336" lvl="1" indent="0" algn="ctr">
                  <a:buNone/>
                </a:pPr>
                <a:endParaRPr lang="es-CL" sz="4400" dirty="0"/>
              </a:p>
              <a:p>
                <a:r>
                  <a:rPr lang="es-CL" sz="3400" dirty="0"/>
                  <a:t>Bajo propiedades básicas de convergencia en probabilidad se muestra que</a:t>
                </a:r>
                <a:r>
                  <a:rPr lang="es-CL" sz="3400" b="1" dirty="0"/>
                  <a:t> </a:t>
                </a:r>
                <a:r>
                  <a:rPr lang="es-CL" sz="3400" dirty="0" smtClean="0"/>
                  <a:t>el </a:t>
                </a:r>
                <a:r>
                  <a:rPr lang="es-CL" sz="3400" b="1" dirty="0" smtClean="0">
                    <a:solidFill>
                      <a:schemeClr val="accent1"/>
                    </a:solidFill>
                  </a:rPr>
                  <a:t>estimador </a:t>
                </a:r>
                <a:r>
                  <a:rPr lang="es-CL" sz="3400" b="1" dirty="0">
                    <a:solidFill>
                      <a:schemeClr val="accent1"/>
                    </a:solidFill>
                  </a:rPr>
                  <a:t>MCO es consistente</a:t>
                </a:r>
              </a:p>
            </p:txBody>
          </p:sp>
        </mc:Choice>
        <mc:Fallback xmlns="">
          <p:sp>
            <p:nvSpPr>
              <p:cNvPr id="18" name="2 Marcador de contenido"/>
              <p:cNvSpPr>
                <a:spLocks noGrp="1" noRot="1" noChangeAspect="1" noMove="1" noResize="1" noEditPoints="1" noAdjustHandles="1" noChangeArrowheads="1" noChangeShapeType="1" noTextEdit="1"/>
              </p:cNvSpPr>
              <p:nvPr>
                <p:ph idx="1"/>
              </p:nvPr>
            </p:nvSpPr>
            <p:spPr>
              <a:xfrm>
                <a:off x="1043608" y="1484784"/>
                <a:ext cx="8100392" cy="5040560"/>
              </a:xfrm>
              <a:blipFill rotWithShape="1">
                <a:blip r:embed="rId3"/>
                <a:stretch>
                  <a:fillRect l="-75" t="-1574" r="-226"/>
                </a:stretch>
              </a:blipFill>
            </p:spPr>
            <p:txBody>
              <a:bodyPr/>
              <a:lstStyle/>
              <a:p>
                <a:r>
                  <a:rPr lang="es-CL">
                    <a:noFill/>
                  </a:rPr>
                  <a:t> </a:t>
                </a:r>
              </a:p>
            </p:txBody>
          </p:sp>
        </mc:Fallback>
      </mc:AlternateContent>
    </p:spTree>
    <p:extLst>
      <p:ext uri="{BB962C8B-B14F-4D97-AF65-F5344CB8AC3E}">
        <p14:creationId xmlns:p14="http://schemas.microsoft.com/office/powerpoint/2010/main" val="14810050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Propiedades Asintóticas e Inferencia</a:t>
            </a:r>
            <a:endParaRPr lang="es-CL" dirty="0"/>
          </a:p>
        </p:txBody>
      </p:sp>
      <mc:AlternateContent xmlns:mc="http://schemas.openxmlformats.org/markup-compatibility/2006" xmlns:a14="http://schemas.microsoft.com/office/drawing/2010/main">
        <mc:Choice Requires="a14">
          <p:sp>
            <p:nvSpPr>
              <p:cNvPr id="18" name="2 Marcador de contenido"/>
              <p:cNvSpPr>
                <a:spLocks noGrp="1"/>
              </p:cNvSpPr>
              <p:nvPr>
                <p:ph idx="1"/>
              </p:nvPr>
            </p:nvSpPr>
            <p:spPr>
              <a:xfrm>
                <a:off x="1043608" y="1484784"/>
                <a:ext cx="8100392" cy="5040560"/>
              </a:xfrm>
            </p:spPr>
            <p:txBody>
              <a:bodyPr>
                <a:normAutofit fontScale="77500" lnSpcReduction="20000"/>
              </a:bodyPr>
              <a:lstStyle/>
              <a:p>
                <a:r>
                  <a:rPr lang="es-CL" dirty="0" smtClean="0"/>
                  <a:t>Gracias a lo anterior , al TLC y al teorema de </a:t>
                </a:r>
                <a:r>
                  <a:rPr lang="es-CL" dirty="0" err="1" smtClean="0"/>
                  <a:t>Slutsky</a:t>
                </a:r>
                <a:r>
                  <a:rPr lang="es-CL" dirty="0" smtClean="0"/>
                  <a:t> se muestra que:</a:t>
                </a:r>
              </a:p>
              <a:p>
                <a:pPr marL="402336" lvl="1" indent="0" algn="ctr">
                  <a:buNone/>
                </a:pPr>
                <a:endParaRPr lang="es-CL" dirty="0"/>
              </a:p>
              <a:p>
                <a:pPr marL="402336" lvl="1" indent="0" algn="ctr">
                  <a:buNone/>
                </a:pPr>
                <a14:m>
                  <m:oMathPara xmlns:m="http://schemas.openxmlformats.org/officeDocument/2006/math">
                    <m:oMathParaPr>
                      <m:jc m:val="center"/>
                    </m:oMathParaPr>
                    <m:oMath xmlns:m="http://schemas.openxmlformats.org/officeDocument/2006/math">
                      <m:acc>
                        <m:accPr>
                          <m:chr m:val="̂"/>
                          <m:ctrlPr>
                            <a:rPr lang="es-CL" sz="4400" b="0" i="1" smtClean="0">
                              <a:latin typeface="Cambria Math"/>
                            </a:rPr>
                          </m:ctrlPr>
                        </m:accPr>
                        <m:e>
                          <m:r>
                            <a:rPr lang="es-CL" sz="4400" b="0" i="1" smtClean="0">
                              <a:latin typeface="Cambria Math"/>
                            </a:rPr>
                            <m:t>𝛽</m:t>
                          </m:r>
                        </m:e>
                      </m:acc>
                      <m:r>
                        <a:rPr lang="es-CL" sz="4400" b="0" i="1" dirty="0" smtClean="0">
                          <a:latin typeface="Cambria Math"/>
                        </a:rPr>
                        <m:t>|</m:t>
                      </m:r>
                      <m:r>
                        <a:rPr lang="es-CL" sz="4400" b="0" i="1" dirty="0" smtClean="0">
                          <a:latin typeface="Cambria Math"/>
                        </a:rPr>
                        <m:t>𝑋</m:t>
                      </m:r>
                      <m:r>
                        <a:rPr lang="es-CL" sz="4400" b="0" i="1" dirty="0" smtClean="0">
                          <a:latin typeface="Cambria Math"/>
                        </a:rPr>
                        <m:t> ~ </m:t>
                      </m:r>
                      <m:r>
                        <a:rPr lang="es-CL" sz="4400" b="0" i="1" dirty="0" smtClean="0">
                          <a:latin typeface="Cambria Math"/>
                          <a:ea typeface="Cambria Math"/>
                        </a:rPr>
                        <m:t>𝑁</m:t>
                      </m:r>
                      <m:r>
                        <a:rPr lang="es-CL" sz="4400" b="0" i="1" dirty="0" smtClean="0">
                          <a:latin typeface="Cambria Math"/>
                          <a:ea typeface="Cambria Math"/>
                        </a:rPr>
                        <m:t>(</m:t>
                      </m:r>
                      <m:r>
                        <a:rPr lang="es-CL" sz="4400" b="0" i="1" dirty="0" smtClean="0">
                          <a:latin typeface="Cambria Math"/>
                          <a:ea typeface="Cambria Math"/>
                        </a:rPr>
                        <m:t>𝛽</m:t>
                      </m:r>
                      <m:r>
                        <a:rPr lang="es-CL" sz="4400" b="0" i="1" dirty="0" smtClean="0">
                          <a:latin typeface="Cambria Math"/>
                          <a:ea typeface="Cambria Math"/>
                        </a:rPr>
                        <m:t>,</m:t>
                      </m:r>
                      <m:sSup>
                        <m:sSupPr>
                          <m:ctrlPr>
                            <a:rPr lang="es-CL" sz="4400" b="0" i="1" dirty="0" smtClean="0">
                              <a:latin typeface="Cambria Math"/>
                              <a:ea typeface="Cambria Math"/>
                            </a:rPr>
                          </m:ctrlPr>
                        </m:sSupPr>
                        <m:e>
                          <m:r>
                            <a:rPr lang="es-CL" sz="4400" b="0" i="1" dirty="0" smtClean="0">
                              <a:latin typeface="Cambria Math"/>
                              <a:ea typeface="Cambria Math"/>
                            </a:rPr>
                            <m:t>𝜎</m:t>
                          </m:r>
                        </m:e>
                        <m:sup>
                          <m:r>
                            <a:rPr lang="es-CL" sz="4400" b="0" i="1" dirty="0" smtClean="0">
                              <a:latin typeface="Cambria Math"/>
                              <a:ea typeface="Cambria Math"/>
                            </a:rPr>
                            <m:t>2</m:t>
                          </m:r>
                        </m:sup>
                      </m:sSup>
                      <m:sSup>
                        <m:sSupPr>
                          <m:ctrlPr>
                            <a:rPr lang="es-CL" sz="4400" b="0" i="1" dirty="0" smtClean="0">
                              <a:latin typeface="Cambria Math"/>
                              <a:ea typeface="Cambria Math"/>
                            </a:rPr>
                          </m:ctrlPr>
                        </m:sSupPr>
                        <m:e>
                          <m:d>
                            <m:dPr>
                              <m:ctrlPr>
                                <a:rPr lang="es-CL" sz="4400" b="0" i="1" dirty="0" smtClean="0">
                                  <a:latin typeface="Cambria Math"/>
                                  <a:ea typeface="Cambria Math"/>
                                </a:rPr>
                              </m:ctrlPr>
                            </m:dPr>
                            <m:e>
                              <m:sSup>
                                <m:sSupPr>
                                  <m:ctrlPr>
                                    <a:rPr lang="es-CL" sz="4400" b="0" i="1" dirty="0" smtClean="0">
                                      <a:latin typeface="Cambria Math"/>
                                      <a:ea typeface="Cambria Math"/>
                                    </a:rPr>
                                  </m:ctrlPr>
                                </m:sSupPr>
                                <m:e>
                                  <m:r>
                                    <a:rPr lang="es-CL" sz="4400" b="0" i="1" dirty="0" smtClean="0">
                                      <a:latin typeface="Cambria Math"/>
                                      <a:ea typeface="Cambria Math"/>
                                    </a:rPr>
                                    <m:t>𝑋</m:t>
                                  </m:r>
                                </m:e>
                                <m:sup>
                                  <m:r>
                                    <a:rPr lang="es-CL" sz="4400" b="0" i="1" dirty="0" smtClean="0">
                                      <a:latin typeface="Cambria Math"/>
                                      <a:ea typeface="Cambria Math"/>
                                    </a:rPr>
                                    <m:t>′</m:t>
                                  </m:r>
                                </m:sup>
                              </m:sSup>
                              <m:r>
                                <a:rPr lang="es-CL" sz="4400" b="0" i="1" dirty="0" smtClean="0">
                                  <a:latin typeface="Cambria Math"/>
                                  <a:ea typeface="Cambria Math"/>
                                </a:rPr>
                                <m:t>𝑋</m:t>
                              </m:r>
                            </m:e>
                          </m:d>
                        </m:e>
                        <m:sup>
                          <m:r>
                            <a:rPr lang="es-CL" sz="4400" b="0" i="1" dirty="0" smtClean="0">
                              <a:latin typeface="Cambria Math"/>
                              <a:ea typeface="Cambria Math"/>
                            </a:rPr>
                            <m:t>−1</m:t>
                          </m:r>
                        </m:sup>
                      </m:sSup>
                      <m:r>
                        <a:rPr lang="es-CL" sz="4400" b="0" i="1" dirty="0" smtClean="0">
                          <a:latin typeface="Cambria Math"/>
                          <a:ea typeface="Cambria Math"/>
                        </a:rPr>
                        <m:t>)</m:t>
                      </m:r>
                    </m:oMath>
                  </m:oMathPara>
                </a14:m>
                <a:endParaRPr lang="es-CL" sz="4400" dirty="0" smtClean="0"/>
              </a:p>
              <a:p>
                <a:pPr marL="402336" lvl="1" indent="0" algn="ctr">
                  <a:buNone/>
                </a:pPr>
                <a:endParaRPr lang="es-CL" sz="4400" dirty="0" smtClean="0"/>
              </a:p>
              <a:p>
                <a:pPr marL="402336" lvl="1" indent="0">
                  <a:buNone/>
                </a:pPr>
                <a:r>
                  <a:rPr lang="es-CL" sz="4400" dirty="0" smtClean="0"/>
                  <a:t>Es decir,</a:t>
                </a:r>
              </a:p>
              <a:p>
                <a:pPr marL="402336" lvl="1" indent="0" algn="ctr">
                  <a:buNone/>
                </a:pPr>
                <a14:m>
                  <m:oMathPara xmlns:m="http://schemas.openxmlformats.org/officeDocument/2006/math">
                    <m:oMathParaPr>
                      <m:jc m:val="center"/>
                    </m:oMathParaPr>
                    <m:oMath xmlns:m="http://schemas.openxmlformats.org/officeDocument/2006/math">
                      <m:f>
                        <m:fPr>
                          <m:ctrlPr>
                            <a:rPr lang="es-CL" sz="4400" b="0" i="1" smtClean="0">
                              <a:latin typeface="Cambria Math"/>
                            </a:rPr>
                          </m:ctrlPr>
                        </m:fPr>
                        <m:num>
                          <m:acc>
                            <m:accPr>
                              <m:chr m:val="̂"/>
                              <m:ctrlPr>
                                <a:rPr lang="es-CL" sz="4400" b="0" i="1" smtClean="0">
                                  <a:latin typeface="Cambria Math"/>
                                </a:rPr>
                              </m:ctrlPr>
                            </m:accPr>
                            <m:e>
                              <m:r>
                                <a:rPr lang="es-CL" sz="4400" b="0" i="1" smtClean="0">
                                  <a:latin typeface="Cambria Math"/>
                                </a:rPr>
                                <m:t>𝛽</m:t>
                              </m:r>
                            </m:e>
                          </m:acc>
                          <m:r>
                            <a:rPr lang="es-CL" sz="4400" b="0" i="1" smtClean="0">
                              <a:latin typeface="Cambria Math"/>
                            </a:rPr>
                            <m:t>−</m:t>
                          </m:r>
                          <m:r>
                            <a:rPr lang="es-CL" sz="4400" b="0" i="1" smtClean="0">
                              <a:latin typeface="Cambria Math"/>
                            </a:rPr>
                            <m:t>𝛽</m:t>
                          </m:r>
                        </m:num>
                        <m:den>
                          <m:r>
                            <a:rPr lang="es-CL" sz="4400" b="0" i="1" smtClean="0">
                              <a:latin typeface="Cambria Math"/>
                            </a:rPr>
                            <m:t>𝐷𝑆</m:t>
                          </m:r>
                          <m:d>
                            <m:dPr>
                              <m:ctrlPr>
                                <a:rPr lang="es-CL" sz="4400" b="0" i="1" smtClean="0">
                                  <a:latin typeface="Cambria Math"/>
                                </a:rPr>
                              </m:ctrlPr>
                            </m:dPr>
                            <m:e>
                              <m:acc>
                                <m:accPr>
                                  <m:chr m:val="̂"/>
                                  <m:ctrlPr>
                                    <a:rPr lang="es-CL" sz="4400" b="0" i="1" smtClean="0">
                                      <a:latin typeface="Cambria Math"/>
                                    </a:rPr>
                                  </m:ctrlPr>
                                </m:accPr>
                                <m:e>
                                  <m:r>
                                    <a:rPr lang="es-CL" sz="4400" b="0" i="1" smtClean="0">
                                      <a:latin typeface="Cambria Math"/>
                                    </a:rPr>
                                    <m:t>𝛽</m:t>
                                  </m:r>
                                </m:e>
                              </m:acc>
                            </m:e>
                          </m:d>
                        </m:den>
                      </m:f>
                      <m:r>
                        <a:rPr lang="es-CL" sz="4400" b="0" i="1" smtClean="0">
                          <a:latin typeface="Cambria Math"/>
                        </a:rPr>
                        <m:t>|</m:t>
                      </m:r>
                      <m:r>
                        <a:rPr lang="es-CL" sz="4400" b="0" i="1" smtClean="0">
                          <a:latin typeface="Cambria Math"/>
                        </a:rPr>
                        <m:t>𝑋</m:t>
                      </m:r>
                      <m:r>
                        <a:rPr lang="es-CL" sz="4400" b="0" i="1" smtClean="0">
                          <a:latin typeface="Cambria Math"/>
                          <a:ea typeface="Cambria Math"/>
                        </a:rPr>
                        <m:t>~</m:t>
                      </m:r>
                      <m:r>
                        <a:rPr lang="es-CL" sz="4400" b="0" i="1" smtClean="0">
                          <a:latin typeface="Cambria Math"/>
                          <a:ea typeface="Cambria Math"/>
                        </a:rPr>
                        <m:t>𝑁</m:t>
                      </m:r>
                      <m:r>
                        <a:rPr lang="es-CL" sz="4400" b="0" i="1" smtClean="0">
                          <a:latin typeface="Cambria Math"/>
                          <a:ea typeface="Cambria Math"/>
                        </a:rPr>
                        <m:t>(0,1)</m:t>
                      </m:r>
                    </m:oMath>
                  </m:oMathPara>
                </a14:m>
                <a:endParaRPr lang="es-CL" sz="4400" dirty="0" smtClean="0"/>
              </a:p>
              <a:p>
                <a:pPr marL="402336" lvl="1" indent="0" algn="ctr">
                  <a:buNone/>
                </a:pPr>
                <a:endParaRPr lang="es-CL" sz="4400" dirty="0"/>
              </a:p>
              <a:p>
                <a:pPr marL="402336" lvl="1" indent="0">
                  <a:buNone/>
                </a:pPr>
                <a:r>
                  <a:rPr lang="es-CL" sz="3600" dirty="0" smtClean="0"/>
                  <a:t>Donde : </a:t>
                </a:r>
                <a14:m>
                  <m:oMath xmlns:m="http://schemas.openxmlformats.org/officeDocument/2006/math">
                    <m:r>
                      <a:rPr lang="es-CL" sz="3600" b="0" i="1" smtClean="0">
                        <a:latin typeface="Cambria Math"/>
                      </a:rPr>
                      <m:t>𝐷𝑆</m:t>
                    </m:r>
                    <m:d>
                      <m:dPr>
                        <m:ctrlPr>
                          <a:rPr lang="es-CL" sz="3600" b="0" i="1" smtClean="0">
                            <a:latin typeface="Cambria Math"/>
                          </a:rPr>
                        </m:ctrlPr>
                      </m:dPr>
                      <m:e>
                        <m:acc>
                          <m:accPr>
                            <m:chr m:val="̂"/>
                            <m:ctrlPr>
                              <a:rPr lang="es-CL" sz="3600" b="0" i="1" smtClean="0">
                                <a:latin typeface="Cambria Math"/>
                              </a:rPr>
                            </m:ctrlPr>
                          </m:accPr>
                          <m:e>
                            <m:r>
                              <a:rPr lang="es-CL" sz="3600" b="0" i="1" smtClean="0">
                                <a:latin typeface="Cambria Math"/>
                              </a:rPr>
                              <m:t>𝛽</m:t>
                            </m:r>
                          </m:e>
                        </m:acc>
                      </m:e>
                    </m:d>
                    <m:r>
                      <a:rPr lang="es-CL" sz="3600" b="0" i="1" smtClean="0">
                        <a:latin typeface="Cambria Math"/>
                      </a:rPr>
                      <m:t>=</m:t>
                    </m:r>
                    <m:r>
                      <a:rPr lang="es-CL" sz="3600" b="0" i="1" smtClean="0">
                        <a:latin typeface="Cambria Math"/>
                      </a:rPr>
                      <m:t>𝜎</m:t>
                    </m:r>
                    <m:rad>
                      <m:radPr>
                        <m:degHide m:val="on"/>
                        <m:ctrlPr>
                          <a:rPr lang="es-CL" sz="3600" b="0" i="1" smtClean="0">
                            <a:latin typeface="Cambria Math"/>
                          </a:rPr>
                        </m:ctrlPr>
                      </m:radPr>
                      <m:deg/>
                      <m:e>
                        <m:sSub>
                          <m:sSubPr>
                            <m:ctrlPr>
                              <a:rPr lang="es-CL" sz="3600" b="0" i="1" smtClean="0">
                                <a:latin typeface="Cambria Math"/>
                              </a:rPr>
                            </m:ctrlPr>
                          </m:sSubPr>
                          <m:e>
                            <m:r>
                              <a:rPr lang="es-CL" sz="3600" b="0" i="1" smtClean="0">
                                <a:latin typeface="Cambria Math"/>
                              </a:rPr>
                              <m:t>𝜔</m:t>
                            </m:r>
                          </m:e>
                          <m:sub>
                            <m:r>
                              <a:rPr lang="es-CL" sz="3600" b="0" i="1" smtClean="0">
                                <a:latin typeface="Cambria Math"/>
                              </a:rPr>
                              <m:t>𝑘𝑘</m:t>
                            </m:r>
                          </m:sub>
                        </m:sSub>
                      </m:e>
                    </m:rad>
                  </m:oMath>
                </a14:m>
                <a:endParaRPr lang="es-CL" sz="4400" dirty="0"/>
              </a:p>
            </p:txBody>
          </p:sp>
        </mc:Choice>
        <mc:Fallback xmlns="">
          <p:sp>
            <p:nvSpPr>
              <p:cNvPr id="18" name="2 Marcador de contenido"/>
              <p:cNvSpPr>
                <a:spLocks noGrp="1" noRot="1" noChangeAspect="1" noMove="1" noResize="1" noEditPoints="1" noAdjustHandles="1" noChangeArrowheads="1" noChangeShapeType="1" noTextEdit="1"/>
              </p:cNvSpPr>
              <p:nvPr>
                <p:ph idx="1"/>
              </p:nvPr>
            </p:nvSpPr>
            <p:spPr>
              <a:xfrm>
                <a:off x="1043608" y="1484784"/>
                <a:ext cx="8100392" cy="5040560"/>
              </a:xfrm>
              <a:blipFill rotWithShape="1">
                <a:blip r:embed="rId3"/>
                <a:stretch>
                  <a:fillRect t="-2421"/>
                </a:stretch>
              </a:blipFill>
            </p:spPr>
            <p:txBody>
              <a:bodyPr/>
              <a:lstStyle/>
              <a:p>
                <a:r>
                  <a:rPr lang="es-CL">
                    <a:noFill/>
                  </a:rPr>
                  <a:t> </a:t>
                </a:r>
              </a:p>
            </p:txBody>
          </p:sp>
        </mc:Fallback>
      </mc:AlternateContent>
    </p:spTree>
    <p:extLst>
      <p:ext uri="{BB962C8B-B14F-4D97-AF65-F5344CB8AC3E}">
        <p14:creationId xmlns:p14="http://schemas.microsoft.com/office/powerpoint/2010/main" val="25030332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Propiedades Asintóticas e Inferencia</a:t>
            </a:r>
            <a:endParaRPr lang="es-CL" dirty="0"/>
          </a:p>
        </p:txBody>
      </p:sp>
      <p:sp>
        <p:nvSpPr>
          <p:cNvPr id="18" name="2 Marcador de contenido"/>
          <p:cNvSpPr>
            <a:spLocks noGrp="1"/>
          </p:cNvSpPr>
          <p:nvPr>
            <p:ph idx="1"/>
          </p:nvPr>
        </p:nvSpPr>
        <p:spPr>
          <a:xfrm>
            <a:off x="1043608" y="1484784"/>
            <a:ext cx="8100392" cy="5040560"/>
          </a:xfrm>
        </p:spPr>
        <p:txBody>
          <a:bodyPr>
            <a:normAutofit/>
          </a:bodyPr>
          <a:lstStyle/>
          <a:p>
            <a:r>
              <a:rPr lang="es-CL" dirty="0" smtClean="0"/>
              <a:t>De nuevo, </a:t>
            </a:r>
          </a:p>
          <a:p>
            <a:endParaRPr lang="es-CL" dirty="0"/>
          </a:p>
          <a:p>
            <a:pPr marL="82296" indent="0" algn="ctr">
              <a:buNone/>
            </a:pPr>
            <a:r>
              <a:rPr lang="es-CL" dirty="0" smtClean="0"/>
              <a:t>¿Qué significa un </a:t>
            </a:r>
            <a:r>
              <a:rPr lang="es-CL" b="1" dirty="0" smtClean="0">
                <a:solidFill>
                  <a:schemeClr val="accent3"/>
                </a:solidFill>
              </a:rPr>
              <a:t>valor significativo</a:t>
            </a:r>
            <a:r>
              <a:rPr lang="es-CL" dirty="0" smtClean="0"/>
              <a:t>?</a:t>
            </a:r>
          </a:p>
          <a:p>
            <a:pPr marL="402336" lvl="1" indent="0" algn="ctr">
              <a:buNone/>
            </a:pPr>
            <a:endParaRPr lang="es-CL" dirty="0"/>
          </a:p>
        </p:txBody>
      </p:sp>
    </p:spTree>
    <p:extLst>
      <p:ext uri="{BB962C8B-B14F-4D97-AF65-F5344CB8AC3E}">
        <p14:creationId xmlns:p14="http://schemas.microsoft.com/office/powerpoint/2010/main" val="39681739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Propiedades Asintóticas e Inferencia</a:t>
            </a:r>
            <a:endParaRPr lang="es-CL" dirty="0"/>
          </a:p>
        </p:txBody>
      </p:sp>
      <p:sp>
        <p:nvSpPr>
          <p:cNvPr id="18" name="2 Marcador de contenido"/>
          <p:cNvSpPr>
            <a:spLocks noGrp="1"/>
          </p:cNvSpPr>
          <p:nvPr>
            <p:ph idx="1"/>
          </p:nvPr>
        </p:nvSpPr>
        <p:spPr>
          <a:xfrm>
            <a:off x="1043608" y="1484784"/>
            <a:ext cx="8100392" cy="5040560"/>
          </a:xfrm>
        </p:spPr>
        <p:txBody>
          <a:bodyPr>
            <a:normAutofit/>
          </a:bodyPr>
          <a:lstStyle/>
          <a:p>
            <a:r>
              <a:rPr lang="es-CL" dirty="0" smtClean="0"/>
              <a:t>Resumen:</a:t>
            </a:r>
          </a:p>
          <a:p>
            <a:endParaRPr lang="es-CL" dirty="0"/>
          </a:p>
          <a:p>
            <a:pPr marL="82296" indent="0" algn="ctr">
              <a:buNone/>
            </a:pPr>
            <a:r>
              <a:rPr lang="es-CL" dirty="0" smtClean="0"/>
              <a:t>“Las </a:t>
            </a:r>
            <a:r>
              <a:rPr lang="es-CL" u="sng" dirty="0" smtClean="0"/>
              <a:t>conclusiones</a:t>
            </a:r>
            <a:r>
              <a:rPr lang="es-CL" dirty="0" smtClean="0"/>
              <a:t> e </a:t>
            </a:r>
            <a:r>
              <a:rPr lang="es-CL" u="sng" dirty="0" smtClean="0"/>
              <a:t>inferencias</a:t>
            </a:r>
            <a:r>
              <a:rPr lang="es-CL" dirty="0" smtClean="0"/>
              <a:t> que se toman de los datos están basados en </a:t>
            </a:r>
            <a:r>
              <a:rPr lang="es-CL" b="1" dirty="0" smtClean="0">
                <a:solidFill>
                  <a:schemeClr val="accent3"/>
                </a:solidFill>
              </a:rPr>
              <a:t>fuerte teoría estadística </a:t>
            </a:r>
            <a:r>
              <a:rPr lang="es-CL" dirty="0" smtClean="0"/>
              <a:t>que nos permite </a:t>
            </a:r>
            <a:r>
              <a:rPr lang="es-CL" b="1" dirty="0" smtClean="0">
                <a:solidFill>
                  <a:schemeClr val="accent1"/>
                </a:solidFill>
              </a:rPr>
              <a:t>entender y describir el comportamiento </a:t>
            </a:r>
            <a:r>
              <a:rPr lang="es-CL" dirty="0" smtClean="0"/>
              <a:t>de las variables”</a:t>
            </a:r>
            <a:endParaRPr lang="es-CL" b="1" dirty="0" smtClean="0">
              <a:solidFill>
                <a:schemeClr val="accent3"/>
              </a:solidFill>
            </a:endParaRPr>
          </a:p>
          <a:p>
            <a:pPr marL="402336" lvl="1" indent="0" algn="ctr">
              <a:buNone/>
            </a:pPr>
            <a:endParaRPr lang="es-CL" dirty="0"/>
          </a:p>
        </p:txBody>
      </p:sp>
    </p:spTree>
    <p:extLst>
      <p:ext uri="{BB962C8B-B14F-4D97-AF65-F5344CB8AC3E}">
        <p14:creationId xmlns:p14="http://schemas.microsoft.com/office/powerpoint/2010/main" val="15432111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Cátedras y última auxiliar</a:t>
            </a:r>
            <a:endParaRPr lang="es-CL" dirty="0"/>
          </a:p>
        </p:txBody>
      </p:sp>
      <p:sp>
        <p:nvSpPr>
          <p:cNvPr id="3" name="2 Marcador de contenido"/>
          <p:cNvSpPr>
            <a:spLocks noGrp="1"/>
          </p:cNvSpPr>
          <p:nvPr>
            <p:ph idx="1"/>
          </p:nvPr>
        </p:nvSpPr>
        <p:spPr>
          <a:xfrm>
            <a:off x="1403648" y="1196752"/>
            <a:ext cx="7498080" cy="4800600"/>
          </a:xfrm>
        </p:spPr>
        <p:txBody>
          <a:bodyPr>
            <a:normAutofit/>
          </a:bodyPr>
          <a:lstStyle/>
          <a:p>
            <a:endParaRPr lang="es-CL" sz="3000" dirty="0" smtClean="0"/>
          </a:p>
          <a:p>
            <a:endParaRPr lang="es-CL" sz="3000" dirty="0"/>
          </a:p>
          <a:p>
            <a:r>
              <a:rPr lang="es-CL" sz="4000" dirty="0" smtClean="0"/>
              <a:t>¿Qué recuerdan?</a:t>
            </a:r>
            <a:endParaRPr lang="es-CL" sz="4400"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2904" y="3789040"/>
            <a:ext cx="4464496" cy="23258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868617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Tarea 1 </a:t>
            </a:r>
            <a:endParaRPr lang="es-CL" dirty="0"/>
          </a:p>
        </p:txBody>
      </p:sp>
      <p:sp>
        <p:nvSpPr>
          <p:cNvPr id="3" name="2 Marcador de contenido"/>
          <p:cNvSpPr>
            <a:spLocks noGrp="1"/>
          </p:cNvSpPr>
          <p:nvPr>
            <p:ph idx="1"/>
          </p:nvPr>
        </p:nvSpPr>
        <p:spPr>
          <a:xfrm>
            <a:off x="1403648" y="1196752"/>
            <a:ext cx="7498080" cy="4800600"/>
          </a:xfrm>
        </p:spPr>
        <p:txBody>
          <a:bodyPr>
            <a:normAutofit/>
          </a:bodyPr>
          <a:lstStyle/>
          <a:p>
            <a:r>
              <a:rPr lang="es-CL" sz="3000" dirty="0" smtClean="0"/>
              <a:t>Plazo:  </a:t>
            </a:r>
            <a:r>
              <a:rPr lang="es-CL" sz="3000" b="1" dirty="0" smtClean="0"/>
              <a:t>viernes 8 de Abril</a:t>
            </a:r>
          </a:p>
          <a:p>
            <a:endParaRPr lang="es-CL" sz="3000" b="1" dirty="0"/>
          </a:p>
          <a:p>
            <a:r>
              <a:rPr lang="es-CL" sz="3000" dirty="0" smtClean="0"/>
              <a:t>Presentación!! </a:t>
            </a:r>
            <a:r>
              <a:rPr lang="es-CL" sz="3000" b="1" dirty="0" smtClean="0"/>
              <a:t>: lunes 11 de Abril</a:t>
            </a:r>
          </a:p>
          <a:p>
            <a:endParaRPr lang="es-CL" sz="3000" dirty="0" smtClean="0"/>
          </a:p>
          <a:p>
            <a:r>
              <a:rPr lang="es-CL" sz="3000" dirty="0" smtClean="0"/>
              <a:t>Usen lo visto hoy de interpretación y significancia. </a:t>
            </a:r>
          </a:p>
          <a:p>
            <a:endParaRPr lang="es-CL" sz="3000" dirty="0"/>
          </a:p>
          <a:p>
            <a:pPr algn="ctr"/>
            <a:r>
              <a:rPr lang="es-CL" sz="3000" b="1" dirty="0" smtClean="0">
                <a:solidFill>
                  <a:schemeClr val="accent3"/>
                </a:solidFill>
              </a:rPr>
              <a:t>¡Entiendan lo que están haciendo!</a:t>
            </a:r>
            <a:endParaRPr lang="es-CL" sz="3000" b="1" dirty="0">
              <a:solidFill>
                <a:schemeClr val="accent3"/>
              </a:solidFill>
            </a:endParaRPr>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spTree>
    <p:extLst>
      <p:ext uri="{BB962C8B-B14F-4D97-AF65-F5344CB8AC3E}">
        <p14:creationId xmlns:p14="http://schemas.microsoft.com/office/powerpoint/2010/main" val="14378955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63195" y="2492896"/>
            <a:ext cx="7498080" cy="1143000"/>
          </a:xfrm>
        </p:spPr>
        <p:txBody>
          <a:bodyPr>
            <a:normAutofit fontScale="90000"/>
          </a:bodyPr>
          <a:lstStyle/>
          <a:p>
            <a:pPr algn="ctr"/>
            <a:r>
              <a:rPr lang="es-CL" dirty="0" smtClean="0"/>
              <a:t>¿Dudas?</a:t>
            </a:r>
            <a:br>
              <a:rPr lang="es-CL" dirty="0" smtClean="0"/>
            </a:br>
            <a:r>
              <a:rPr lang="es-CL" dirty="0" smtClean="0"/>
              <a:t/>
            </a:r>
            <a:br>
              <a:rPr lang="es-CL" dirty="0" smtClean="0"/>
            </a:br>
            <a:r>
              <a:rPr lang="es-CL" dirty="0" smtClean="0">
                <a:sym typeface="Wingdings" panose="05000000000000000000" pitchFamily="2" charset="2"/>
              </a:rPr>
              <a:t></a:t>
            </a:r>
            <a:br>
              <a:rPr lang="es-CL" dirty="0" smtClean="0">
                <a:sym typeface="Wingdings" panose="05000000000000000000" pitchFamily="2" charset="2"/>
              </a:rPr>
            </a:br>
            <a:r>
              <a:rPr lang="es-CL" dirty="0">
                <a:sym typeface="Wingdings" panose="05000000000000000000" pitchFamily="2" charset="2"/>
              </a:rPr>
              <a:t/>
            </a:r>
            <a:br>
              <a:rPr lang="es-CL" dirty="0">
                <a:sym typeface="Wingdings" panose="05000000000000000000" pitchFamily="2" charset="2"/>
              </a:rPr>
            </a:br>
            <a:r>
              <a:rPr lang="es-CL" dirty="0" smtClean="0">
                <a:sym typeface="Wingdings" panose="05000000000000000000" pitchFamily="2" charset="2"/>
              </a:rPr>
              <a:t/>
            </a:r>
            <a:br>
              <a:rPr lang="es-CL" dirty="0" smtClean="0">
                <a:sym typeface="Wingdings" panose="05000000000000000000" pitchFamily="2" charset="2"/>
              </a:rPr>
            </a:br>
            <a:r>
              <a:rPr lang="es-CL" dirty="0" smtClean="0">
                <a:sym typeface="Wingdings" panose="05000000000000000000" pitchFamily="2" charset="2"/>
              </a:rPr>
              <a:t/>
            </a:r>
            <a:br>
              <a:rPr lang="es-CL" dirty="0" smtClean="0">
                <a:sym typeface="Wingdings" panose="05000000000000000000" pitchFamily="2" charset="2"/>
              </a:rPr>
            </a:br>
            <a:r>
              <a:rPr lang="es-CL" dirty="0">
                <a:sym typeface="Wingdings" panose="05000000000000000000" pitchFamily="2" charset="2"/>
              </a:rPr>
              <a:t/>
            </a:r>
            <a:br>
              <a:rPr lang="es-CL" dirty="0">
                <a:sym typeface="Wingdings" panose="05000000000000000000" pitchFamily="2" charset="2"/>
              </a:rPr>
            </a:br>
            <a:r>
              <a:rPr lang="es-CL" dirty="0" smtClean="0">
                <a:sym typeface="Wingdings" panose="05000000000000000000" pitchFamily="2" charset="2"/>
              </a:rPr>
              <a:t>¿Qué aprendí hoy?</a:t>
            </a:r>
            <a:endParaRPr lang="es-ES" dirty="0"/>
          </a:p>
        </p:txBody>
      </p:sp>
      <p:pic>
        <p:nvPicPr>
          <p:cNvPr id="2050" name="Picture 2" descr="http://vignette2.wikia.nocookie.net/corajeelperrocobarde/images/e/e5/1210121869_f.jpg/revision/latest?cb=20100409233010&amp;path-prefix=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1802526"/>
            <a:ext cx="2016224" cy="28198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9540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Auxiliar de hoy</a:t>
            </a:r>
            <a:endParaRPr lang="es-CL" dirty="0"/>
          </a:p>
        </p:txBody>
      </p:sp>
      <p:sp>
        <p:nvSpPr>
          <p:cNvPr id="3" name="2 Marcador de contenido"/>
          <p:cNvSpPr>
            <a:spLocks noGrp="1"/>
          </p:cNvSpPr>
          <p:nvPr>
            <p:ph idx="1"/>
          </p:nvPr>
        </p:nvSpPr>
        <p:spPr>
          <a:xfrm>
            <a:off x="1403648" y="1196752"/>
            <a:ext cx="7498080" cy="4800600"/>
          </a:xfrm>
        </p:spPr>
        <p:txBody>
          <a:bodyPr>
            <a:normAutofit fontScale="92500" lnSpcReduction="20000"/>
          </a:bodyPr>
          <a:lstStyle/>
          <a:p>
            <a:r>
              <a:rPr lang="es-CL" sz="3000" dirty="0" err="1" smtClean="0"/>
              <a:t>Multicolinealidad</a:t>
            </a:r>
            <a:r>
              <a:rPr lang="es-CL" sz="3000" dirty="0" smtClean="0"/>
              <a:t> - Brevemente</a:t>
            </a:r>
          </a:p>
          <a:p>
            <a:endParaRPr lang="es-CL" sz="3000" dirty="0"/>
          </a:p>
          <a:p>
            <a:r>
              <a:rPr lang="es-CL" sz="3000" dirty="0" smtClean="0"/>
              <a:t>Coeficientes y </a:t>
            </a:r>
            <a:r>
              <a:rPr lang="es-CL" sz="3000" dirty="0" err="1" smtClean="0"/>
              <a:t>Dummies</a:t>
            </a:r>
            <a:endParaRPr lang="es-CL" sz="3000" dirty="0" smtClean="0"/>
          </a:p>
          <a:p>
            <a:pPr lvl="1"/>
            <a:r>
              <a:rPr lang="es-CL" sz="2600" dirty="0" smtClean="0"/>
              <a:t>Interpretación</a:t>
            </a:r>
          </a:p>
          <a:p>
            <a:pPr lvl="1"/>
            <a:r>
              <a:rPr lang="es-CL" sz="2600" dirty="0" smtClean="0"/>
              <a:t>Significancia estadística</a:t>
            </a:r>
          </a:p>
          <a:p>
            <a:endParaRPr lang="es-CL" sz="3000" dirty="0"/>
          </a:p>
          <a:p>
            <a:r>
              <a:rPr lang="es-CL" sz="3000" dirty="0" smtClean="0">
                <a:solidFill>
                  <a:schemeClr val="bg1">
                    <a:lumMod val="75000"/>
                  </a:schemeClr>
                </a:solidFill>
              </a:rPr>
              <a:t>Propiedades Asintóticas </a:t>
            </a:r>
          </a:p>
          <a:p>
            <a:pPr lvl="1"/>
            <a:r>
              <a:rPr lang="es-CL" sz="2600" dirty="0" smtClean="0">
                <a:solidFill>
                  <a:schemeClr val="bg1">
                    <a:lumMod val="75000"/>
                  </a:schemeClr>
                </a:solidFill>
              </a:rPr>
              <a:t>Qué significa?</a:t>
            </a:r>
          </a:p>
          <a:p>
            <a:pPr lvl="1"/>
            <a:r>
              <a:rPr lang="es-CL" sz="2600" dirty="0" smtClean="0">
                <a:solidFill>
                  <a:schemeClr val="bg1">
                    <a:lumMod val="75000"/>
                  </a:schemeClr>
                </a:solidFill>
              </a:rPr>
              <a:t>Inferencia estadística</a:t>
            </a:r>
          </a:p>
          <a:p>
            <a:pPr lvl="1"/>
            <a:endParaRPr lang="es-CL" sz="2600" dirty="0"/>
          </a:p>
          <a:p>
            <a:r>
              <a:rPr lang="es-CL" sz="3000" dirty="0" smtClean="0"/>
              <a:t>Dudas sobre Tarea 1</a:t>
            </a:r>
            <a:endParaRPr lang="es-CL"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spTree>
    <p:extLst>
      <p:ext uri="{BB962C8B-B14F-4D97-AF65-F5344CB8AC3E}">
        <p14:creationId xmlns:p14="http://schemas.microsoft.com/office/powerpoint/2010/main" val="2487451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err="1" smtClean="0"/>
              <a:t>Multicolinealidad</a:t>
            </a:r>
            <a:endParaRPr lang="es-CL"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mc:AlternateContent xmlns:mc="http://schemas.openxmlformats.org/markup-compatibility/2006" xmlns:a14="http://schemas.microsoft.com/office/drawing/2010/main">
        <mc:Choice Requires="a14">
          <p:sp>
            <p:nvSpPr>
              <p:cNvPr id="6" name="5 Elipse"/>
              <p:cNvSpPr/>
              <p:nvPr/>
            </p:nvSpPr>
            <p:spPr>
              <a:xfrm>
                <a:off x="1835696" y="2816932"/>
                <a:ext cx="3024336" cy="2520280"/>
              </a:xfrm>
              <a:prstGeom prst="ellipse">
                <a:avLst/>
              </a:prstGeom>
              <a:solidFill>
                <a:schemeClr val="accent1">
                  <a:alpha val="4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s-CL" sz="5400" b="0" i="1" dirty="0" smtClean="0">
                          <a:solidFill>
                            <a:schemeClr val="tx1"/>
                          </a:solidFill>
                          <a:latin typeface="Cambria Math"/>
                        </a:rPr>
                        <m:t>𝑌</m:t>
                      </m:r>
                    </m:oMath>
                  </m:oMathPara>
                </a14:m>
                <a:endParaRPr lang="es-CL" sz="5400" dirty="0">
                  <a:solidFill>
                    <a:schemeClr val="tx1"/>
                  </a:solidFill>
                </a:endParaRPr>
              </a:p>
            </p:txBody>
          </p:sp>
        </mc:Choice>
        <mc:Fallback xmlns="">
          <p:sp>
            <p:nvSpPr>
              <p:cNvPr id="6" name="5 Elipse"/>
              <p:cNvSpPr>
                <a:spLocks noRot="1" noChangeAspect="1" noMove="1" noResize="1" noEditPoints="1" noAdjustHandles="1" noChangeArrowheads="1" noChangeShapeType="1" noTextEdit="1"/>
              </p:cNvSpPr>
              <p:nvPr/>
            </p:nvSpPr>
            <p:spPr>
              <a:xfrm>
                <a:off x="1835696" y="2816932"/>
                <a:ext cx="3024336" cy="2520280"/>
              </a:xfrm>
              <a:prstGeom prst="ellipse">
                <a:avLst/>
              </a:prstGeom>
              <a:blipFill rotWithShape="1">
                <a:blip r:embed="rId3"/>
                <a:stretch>
                  <a:fillRect/>
                </a:stretch>
              </a:blipFill>
            </p:spPr>
            <p:txBody>
              <a:bodyPr/>
              <a:lstStyle/>
              <a:p>
                <a:r>
                  <a:rPr lang="es-CL">
                    <a:noFill/>
                  </a:rPr>
                  <a:t> </a:t>
                </a:r>
              </a:p>
            </p:txBody>
          </p:sp>
        </mc:Fallback>
      </mc:AlternateContent>
      <p:sp>
        <p:nvSpPr>
          <p:cNvPr id="7" name="6 Elipse"/>
          <p:cNvSpPr/>
          <p:nvPr/>
        </p:nvSpPr>
        <p:spPr>
          <a:xfrm>
            <a:off x="3621584" y="4077072"/>
            <a:ext cx="3024336" cy="2520280"/>
          </a:xfrm>
          <a:prstGeom prst="ellipse">
            <a:avLst/>
          </a:prstGeom>
          <a:solidFill>
            <a:schemeClr val="accent1">
              <a:alpha val="4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8" name="7 Elipse"/>
          <p:cNvSpPr/>
          <p:nvPr/>
        </p:nvSpPr>
        <p:spPr>
          <a:xfrm>
            <a:off x="3779912" y="2204864"/>
            <a:ext cx="3024336" cy="2520280"/>
          </a:xfrm>
          <a:prstGeom prst="ellipse">
            <a:avLst/>
          </a:prstGeom>
          <a:solidFill>
            <a:schemeClr val="accent1">
              <a:alpha val="4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mc:AlternateContent xmlns:mc="http://schemas.openxmlformats.org/markup-compatibility/2006" xmlns:a14="http://schemas.microsoft.com/office/drawing/2010/main">
        <mc:Choice Requires="a14">
          <p:sp>
            <p:nvSpPr>
              <p:cNvPr id="9" name="8 CuadroTexto"/>
              <p:cNvSpPr txBox="1"/>
              <p:nvPr/>
            </p:nvSpPr>
            <p:spPr>
              <a:xfrm>
                <a:off x="5305731" y="2643770"/>
                <a:ext cx="1152128" cy="9233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CL" sz="5400" b="0" i="1" smtClean="0">
                              <a:latin typeface="Cambria Math"/>
                            </a:rPr>
                          </m:ctrlPr>
                        </m:sSubPr>
                        <m:e>
                          <m:r>
                            <a:rPr lang="es-CL" sz="5400" b="0" i="1" smtClean="0">
                              <a:latin typeface="Cambria Math"/>
                            </a:rPr>
                            <m:t>𝑋</m:t>
                          </m:r>
                        </m:e>
                        <m:sub>
                          <m:r>
                            <a:rPr lang="es-CL" sz="5400" b="0" i="1" smtClean="0">
                              <a:latin typeface="Cambria Math"/>
                            </a:rPr>
                            <m:t>1</m:t>
                          </m:r>
                        </m:sub>
                      </m:sSub>
                    </m:oMath>
                  </m:oMathPara>
                </a14:m>
                <a:endParaRPr lang="es-CL" dirty="0"/>
              </a:p>
            </p:txBody>
          </p:sp>
        </mc:Choice>
        <mc:Fallback xmlns="">
          <p:sp>
            <p:nvSpPr>
              <p:cNvPr id="9" name="8 CuadroTexto"/>
              <p:cNvSpPr txBox="1">
                <a:spLocks noRot="1" noChangeAspect="1" noMove="1" noResize="1" noEditPoints="1" noAdjustHandles="1" noChangeArrowheads="1" noChangeShapeType="1" noTextEdit="1"/>
              </p:cNvSpPr>
              <p:nvPr/>
            </p:nvSpPr>
            <p:spPr>
              <a:xfrm>
                <a:off x="5305731" y="2643770"/>
                <a:ext cx="1152128" cy="923330"/>
              </a:xfrm>
              <a:prstGeom prst="rect">
                <a:avLst/>
              </a:prstGeom>
              <a:blipFill rotWithShape="1">
                <a:blip r:embed="rId4"/>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10" name="9 CuadroTexto"/>
              <p:cNvSpPr txBox="1"/>
              <p:nvPr/>
            </p:nvSpPr>
            <p:spPr>
              <a:xfrm>
                <a:off x="4602749" y="5085184"/>
                <a:ext cx="1152128" cy="9233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CL" sz="5400" b="0" i="1" smtClean="0">
                              <a:latin typeface="Cambria Math"/>
                            </a:rPr>
                          </m:ctrlPr>
                        </m:sSubPr>
                        <m:e>
                          <m:r>
                            <a:rPr lang="es-CL" sz="5400" b="0" i="1" smtClean="0">
                              <a:latin typeface="Cambria Math"/>
                            </a:rPr>
                            <m:t>𝑋</m:t>
                          </m:r>
                        </m:e>
                        <m:sub>
                          <m:r>
                            <a:rPr lang="es-CL" sz="5400" b="0" i="1" smtClean="0">
                              <a:latin typeface="Cambria Math"/>
                            </a:rPr>
                            <m:t>2</m:t>
                          </m:r>
                        </m:sub>
                      </m:sSub>
                    </m:oMath>
                  </m:oMathPara>
                </a14:m>
                <a:endParaRPr lang="es-CL" dirty="0"/>
              </a:p>
            </p:txBody>
          </p:sp>
        </mc:Choice>
        <mc:Fallback xmlns="">
          <p:sp>
            <p:nvSpPr>
              <p:cNvPr id="10" name="9 CuadroTexto"/>
              <p:cNvSpPr txBox="1">
                <a:spLocks noRot="1" noChangeAspect="1" noMove="1" noResize="1" noEditPoints="1" noAdjustHandles="1" noChangeArrowheads="1" noChangeShapeType="1" noTextEdit="1"/>
              </p:cNvSpPr>
              <p:nvPr/>
            </p:nvSpPr>
            <p:spPr>
              <a:xfrm>
                <a:off x="4602749" y="5085184"/>
                <a:ext cx="1152128" cy="923330"/>
              </a:xfrm>
              <a:prstGeom prst="rect">
                <a:avLst/>
              </a:prstGeom>
              <a:blipFill rotWithShape="1">
                <a:blip r:embed="rId5"/>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11" name="10 CuadroTexto"/>
              <p:cNvSpPr txBox="1"/>
              <p:nvPr/>
            </p:nvSpPr>
            <p:spPr>
              <a:xfrm>
                <a:off x="1115616" y="1334376"/>
                <a:ext cx="7704856" cy="7694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CL" sz="4400" b="0" i="1" smtClean="0">
                          <a:latin typeface="Cambria Math"/>
                        </a:rPr>
                        <m:t>𝑌</m:t>
                      </m:r>
                      <m:r>
                        <a:rPr lang="es-CL" sz="4400" b="0" i="1" smtClean="0">
                          <a:latin typeface="Cambria Math"/>
                        </a:rPr>
                        <m:t>=</m:t>
                      </m:r>
                      <m:sSub>
                        <m:sSubPr>
                          <m:ctrlPr>
                            <a:rPr lang="es-CL" sz="4400" b="0" i="1" smtClean="0">
                              <a:latin typeface="Cambria Math"/>
                            </a:rPr>
                          </m:ctrlPr>
                        </m:sSubPr>
                        <m:e>
                          <m:r>
                            <a:rPr lang="es-CL" sz="4400" b="0" i="1" smtClean="0">
                              <a:latin typeface="Cambria Math"/>
                            </a:rPr>
                            <m:t>𝛽</m:t>
                          </m:r>
                        </m:e>
                        <m:sub>
                          <m:r>
                            <a:rPr lang="es-CL" sz="4400" b="0" i="1" smtClean="0">
                              <a:latin typeface="Cambria Math"/>
                            </a:rPr>
                            <m:t>0</m:t>
                          </m:r>
                        </m:sub>
                      </m:sSub>
                      <m:r>
                        <a:rPr lang="es-CL" sz="4400" b="0" i="1" smtClean="0">
                          <a:latin typeface="Cambria Math"/>
                        </a:rPr>
                        <m:t>+</m:t>
                      </m:r>
                      <m:sSub>
                        <m:sSubPr>
                          <m:ctrlPr>
                            <a:rPr lang="es-CL" sz="4400" b="0" i="1" smtClean="0">
                              <a:latin typeface="Cambria Math"/>
                            </a:rPr>
                          </m:ctrlPr>
                        </m:sSubPr>
                        <m:e>
                          <m:r>
                            <a:rPr lang="es-CL" sz="4400" b="0" i="1" smtClean="0">
                              <a:latin typeface="Cambria Math"/>
                            </a:rPr>
                            <m:t>𝛽</m:t>
                          </m:r>
                        </m:e>
                        <m:sub>
                          <m:r>
                            <a:rPr lang="es-CL" sz="4400" b="0" i="1" smtClean="0">
                              <a:latin typeface="Cambria Math"/>
                            </a:rPr>
                            <m:t>1</m:t>
                          </m:r>
                        </m:sub>
                      </m:sSub>
                      <m:sSub>
                        <m:sSubPr>
                          <m:ctrlPr>
                            <a:rPr lang="es-CL" sz="4400" b="0" i="1" smtClean="0">
                              <a:latin typeface="Cambria Math"/>
                            </a:rPr>
                          </m:ctrlPr>
                        </m:sSubPr>
                        <m:e>
                          <m:r>
                            <a:rPr lang="es-CL" sz="4400" b="0" i="1" smtClean="0">
                              <a:latin typeface="Cambria Math"/>
                            </a:rPr>
                            <m:t>𝑋</m:t>
                          </m:r>
                        </m:e>
                        <m:sub>
                          <m:r>
                            <a:rPr lang="es-CL" sz="4400" b="0" i="1" smtClean="0">
                              <a:latin typeface="Cambria Math"/>
                            </a:rPr>
                            <m:t>1</m:t>
                          </m:r>
                        </m:sub>
                      </m:sSub>
                      <m:r>
                        <a:rPr lang="es-CL" sz="4400" b="0" i="1" smtClean="0">
                          <a:latin typeface="Cambria Math"/>
                        </a:rPr>
                        <m:t>+</m:t>
                      </m:r>
                      <m:sSub>
                        <m:sSubPr>
                          <m:ctrlPr>
                            <a:rPr lang="es-CL" sz="4400" b="0" i="1" smtClean="0">
                              <a:latin typeface="Cambria Math"/>
                            </a:rPr>
                          </m:ctrlPr>
                        </m:sSubPr>
                        <m:e>
                          <m:r>
                            <a:rPr lang="es-CL" sz="4400" b="0" i="1" smtClean="0">
                              <a:latin typeface="Cambria Math"/>
                            </a:rPr>
                            <m:t>𝛽</m:t>
                          </m:r>
                        </m:e>
                        <m:sub>
                          <m:r>
                            <a:rPr lang="es-CL" sz="4400" b="0" i="1" smtClean="0">
                              <a:latin typeface="Cambria Math"/>
                            </a:rPr>
                            <m:t>2</m:t>
                          </m:r>
                        </m:sub>
                      </m:sSub>
                      <m:sSub>
                        <m:sSubPr>
                          <m:ctrlPr>
                            <a:rPr lang="es-CL" sz="4400" b="0" i="1" smtClean="0">
                              <a:latin typeface="Cambria Math"/>
                            </a:rPr>
                          </m:ctrlPr>
                        </m:sSubPr>
                        <m:e>
                          <m:r>
                            <a:rPr lang="es-CL" sz="4400" b="0" i="1" smtClean="0">
                              <a:latin typeface="Cambria Math"/>
                            </a:rPr>
                            <m:t>𝑋</m:t>
                          </m:r>
                        </m:e>
                        <m:sub>
                          <m:r>
                            <a:rPr lang="es-CL" sz="4400" b="0" i="1" smtClean="0">
                              <a:latin typeface="Cambria Math"/>
                            </a:rPr>
                            <m:t>2</m:t>
                          </m:r>
                        </m:sub>
                      </m:sSub>
                      <m:r>
                        <a:rPr lang="es-CL" sz="4400" b="0" i="1" smtClean="0">
                          <a:latin typeface="Cambria Math"/>
                        </a:rPr>
                        <m:t>+</m:t>
                      </m:r>
                      <m:r>
                        <a:rPr lang="es-CL" sz="4400" b="0" i="1" smtClean="0">
                          <a:latin typeface="Cambria Math"/>
                        </a:rPr>
                        <m:t>𝜀</m:t>
                      </m:r>
                    </m:oMath>
                  </m:oMathPara>
                </a14:m>
                <a:endParaRPr lang="es-CL" sz="1400" dirty="0"/>
              </a:p>
            </p:txBody>
          </p:sp>
        </mc:Choice>
        <mc:Fallback xmlns="">
          <p:sp>
            <p:nvSpPr>
              <p:cNvPr id="11" name="10 CuadroTexto"/>
              <p:cNvSpPr txBox="1">
                <a:spLocks noRot="1" noChangeAspect="1" noMove="1" noResize="1" noEditPoints="1" noAdjustHandles="1" noChangeArrowheads="1" noChangeShapeType="1" noTextEdit="1"/>
              </p:cNvSpPr>
              <p:nvPr/>
            </p:nvSpPr>
            <p:spPr>
              <a:xfrm>
                <a:off x="1115616" y="1334376"/>
                <a:ext cx="7704856" cy="769441"/>
              </a:xfrm>
              <a:prstGeom prst="rect">
                <a:avLst/>
              </a:prstGeom>
              <a:blipFill rotWithShape="1">
                <a:blip r:embed="rId6"/>
                <a:stretch>
                  <a:fillRect/>
                </a:stretch>
              </a:blipFill>
            </p:spPr>
            <p:txBody>
              <a:bodyPr/>
              <a:lstStyle/>
              <a:p>
                <a:r>
                  <a:rPr lang="es-CL">
                    <a:noFill/>
                  </a:rPr>
                  <a:t> </a:t>
                </a:r>
              </a:p>
            </p:txBody>
          </p:sp>
        </mc:Fallback>
      </mc:AlternateContent>
      <p:sp>
        <p:nvSpPr>
          <p:cNvPr id="12" name="11 Forma libre"/>
          <p:cNvSpPr/>
          <p:nvPr/>
        </p:nvSpPr>
        <p:spPr>
          <a:xfrm>
            <a:off x="3810000" y="2946400"/>
            <a:ext cx="1016000" cy="1371600"/>
          </a:xfrm>
          <a:custGeom>
            <a:avLst/>
            <a:gdLst>
              <a:gd name="connsiteX0" fmla="*/ 118533 w 1016000"/>
              <a:gd name="connsiteY0" fmla="*/ 0 h 1371600"/>
              <a:gd name="connsiteX1" fmla="*/ 50800 w 1016000"/>
              <a:gd name="connsiteY1" fmla="*/ 186267 h 1371600"/>
              <a:gd name="connsiteX2" fmla="*/ 33867 w 1016000"/>
              <a:gd name="connsiteY2" fmla="*/ 237067 h 1371600"/>
              <a:gd name="connsiteX3" fmla="*/ 16933 w 1016000"/>
              <a:gd name="connsiteY3" fmla="*/ 372533 h 1371600"/>
              <a:gd name="connsiteX4" fmla="*/ 0 w 1016000"/>
              <a:gd name="connsiteY4" fmla="*/ 423333 h 1371600"/>
              <a:gd name="connsiteX5" fmla="*/ 16933 w 1016000"/>
              <a:gd name="connsiteY5" fmla="*/ 829733 h 1371600"/>
              <a:gd name="connsiteX6" fmla="*/ 33867 w 1016000"/>
              <a:gd name="connsiteY6" fmla="*/ 914400 h 1371600"/>
              <a:gd name="connsiteX7" fmla="*/ 67733 w 1016000"/>
              <a:gd name="connsiteY7" fmla="*/ 965200 h 1371600"/>
              <a:gd name="connsiteX8" fmla="*/ 84667 w 1016000"/>
              <a:gd name="connsiteY8" fmla="*/ 1016000 h 1371600"/>
              <a:gd name="connsiteX9" fmla="*/ 203200 w 1016000"/>
              <a:gd name="connsiteY9" fmla="*/ 1151467 h 1371600"/>
              <a:gd name="connsiteX10" fmla="*/ 270933 w 1016000"/>
              <a:gd name="connsiteY10" fmla="*/ 1253067 h 1371600"/>
              <a:gd name="connsiteX11" fmla="*/ 304800 w 1016000"/>
              <a:gd name="connsiteY11" fmla="*/ 1303867 h 1371600"/>
              <a:gd name="connsiteX12" fmla="*/ 406400 w 1016000"/>
              <a:gd name="connsiteY12" fmla="*/ 1371600 h 1371600"/>
              <a:gd name="connsiteX13" fmla="*/ 474133 w 1016000"/>
              <a:gd name="connsiteY13" fmla="*/ 1354667 h 1371600"/>
              <a:gd name="connsiteX14" fmla="*/ 524933 w 1016000"/>
              <a:gd name="connsiteY14" fmla="*/ 1320800 h 1371600"/>
              <a:gd name="connsiteX15" fmla="*/ 575733 w 1016000"/>
              <a:gd name="connsiteY15" fmla="*/ 1303867 h 1371600"/>
              <a:gd name="connsiteX16" fmla="*/ 728133 w 1016000"/>
              <a:gd name="connsiteY16" fmla="*/ 1236133 h 1371600"/>
              <a:gd name="connsiteX17" fmla="*/ 829733 w 1016000"/>
              <a:gd name="connsiteY17" fmla="*/ 1202267 h 1371600"/>
              <a:gd name="connsiteX18" fmla="*/ 880533 w 1016000"/>
              <a:gd name="connsiteY18" fmla="*/ 1185333 h 1371600"/>
              <a:gd name="connsiteX19" fmla="*/ 1016000 w 1016000"/>
              <a:gd name="connsiteY19" fmla="*/ 1168400 h 1371600"/>
              <a:gd name="connsiteX20" fmla="*/ 999067 w 1016000"/>
              <a:gd name="connsiteY20" fmla="*/ 1066800 h 1371600"/>
              <a:gd name="connsiteX21" fmla="*/ 965200 w 1016000"/>
              <a:gd name="connsiteY21" fmla="*/ 677333 h 1371600"/>
              <a:gd name="connsiteX22" fmla="*/ 931333 w 1016000"/>
              <a:gd name="connsiteY22" fmla="*/ 575733 h 1371600"/>
              <a:gd name="connsiteX23" fmla="*/ 846667 w 1016000"/>
              <a:gd name="connsiteY23" fmla="*/ 474133 h 1371600"/>
              <a:gd name="connsiteX24" fmla="*/ 778933 w 1016000"/>
              <a:gd name="connsiteY24" fmla="*/ 389467 h 1371600"/>
              <a:gd name="connsiteX25" fmla="*/ 745067 w 1016000"/>
              <a:gd name="connsiteY25" fmla="*/ 338667 h 1371600"/>
              <a:gd name="connsiteX26" fmla="*/ 643467 w 1016000"/>
              <a:gd name="connsiteY26" fmla="*/ 287867 h 1371600"/>
              <a:gd name="connsiteX27" fmla="*/ 508000 w 1016000"/>
              <a:gd name="connsiteY27" fmla="*/ 203200 h 1371600"/>
              <a:gd name="connsiteX28" fmla="*/ 457200 w 1016000"/>
              <a:gd name="connsiteY28" fmla="*/ 186267 h 1371600"/>
              <a:gd name="connsiteX29" fmla="*/ 355600 w 1016000"/>
              <a:gd name="connsiteY29" fmla="*/ 118533 h 1371600"/>
              <a:gd name="connsiteX30" fmla="*/ 203200 w 1016000"/>
              <a:gd name="connsiteY30" fmla="*/ 0 h 1371600"/>
              <a:gd name="connsiteX31" fmla="*/ 118533 w 1016000"/>
              <a:gd name="connsiteY31"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16000" h="1371600">
                <a:moveTo>
                  <a:pt x="118533" y="0"/>
                </a:moveTo>
                <a:cubicBezTo>
                  <a:pt x="71411" y="117807"/>
                  <a:pt x="94277" y="55837"/>
                  <a:pt x="50800" y="186267"/>
                </a:cubicBezTo>
                <a:lnTo>
                  <a:pt x="33867" y="237067"/>
                </a:lnTo>
                <a:cubicBezTo>
                  <a:pt x="28222" y="282222"/>
                  <a:pt x="25074" y="327760"/>
                  <a:pt x="16933" y="372533"/>
                </a:cubicBezTo>
                <a:cubicBezTo>
                  <a:pt x="13740" y="390094"/>
                  <a:pt x="0" y="405484"/>
                  <a:pt x="0" y="423333"/>
                </a:cubicBezTo>
                <a:cubicBezTo>
                  <a:pt x="0" y="558917"/>
                  <a:pt x="7604" y="694470"/>
                  <a:pt x="16933" y="829733"/>
                </a:cubicBezTo>
                <a:cubicBezTo>
                  <a:pt x="18913" y="858446"/>
                  <a:pt x="23761" y="887451"/>
                  <a:pt x="33867" y="914400"/>
                </a:cubicBezTo>
                <a:cubicBezTo>
                  <a:pt x="41013" y="933455"/>
                  <a:pt x="58632" y="946997"/>
                  <a:pt x="67733" y="965200"/>
                </a:cubicBezTo>
                <a:cubicBezTo>
                  <a:pt x="75715" y="981165"/>
                  <a:pt x="75999" y="1000397"/>
                  <a:pt x="84667" y="1016000"/>
                </a:cubicBezTo>
                <a:cubicBezTo>
                  <a:pt x="142772" y="1120589"/>
                  <a:pt x="128992" y="1101994"/>
                  <a:pt x="203200" y="1151467"/>
                </a:cubicBezTo>
                <a:lnTo>
                  <a:pt x="270933" y="1253067"/>
                </a:lnTo>
                <a:cubicBezTo>
                  <a:pt x="282222" y="1270000"/>
                  <a:pt x="287867" y="1292578"/>
                  <a:pt x="304800" y="1303867"/>
                </a:cubicBezTo>
                <a:lnTo>
                  <a:pt x="406400" y="1371600"/>
                </a:lnTo>
                <a:cubicBezTo>
                  <a:pt x="428978" y="1365956"/>
                  <a:pt x="452742" y="1363835"/>
                  <a:pt x="474133" y="1354667"/>
                </a:cubicBezTo>
                <a:cubicBezTo>
                  <a:pt x="492839" y="1346650"/>
                  <a:pt x="506730" y="1329901"/>
                  <a:pt x="524933" y="1320800"/>
                </a:cubicBezTo>
                <a:cubicBezTo>
                  <a:pt x="540898" y="1312818"/>
                  <a:pt x="558800" y="1309511"/>
                  <a:pt x="575733" y="1303867"/>
                </a:cubicBezTo>
                <a:cubicBezTo>
                  <a:pt x="656235" y="1250198"/>
                  <a:pt x="607227" y="1276435"/>
                  <a:pt x="728133" y="1236133"/>
                </a:cubicBezTo>
                <a:lnTo>
                  <a:pt x="829733" y="1202267"/>
                </a:lnTo>
                <a:cubicBezTo>
                  <a:pt x="846666" y="1196622"/>
                  <a:pt x="862821" y="1187547"/>
                  <a:pt x="880533" y="1185333"/>
                </a:cubicBezTo>
                <a:lnTo>
                  <a:pt x="1016000" y="1168400"/>
                </a:lnTo>
                <a:cubicBezTo>
                  <a:pt x="1010356" y="1134533"/>
                  <a:pt x="1001805" y="1101024"/>
                  <a:pt x="999067" y="1066800"/>
                </a:cubicBezTo>
                <a:cubicBezTo>
                  <a:pt x="982462" y="859239"/>
                  <a:pt x="1007842" y="819475"/>
                  <a:pt x="965200" y="677333"/>
                </a:cubicBezTo>
                <a:cubicBezTo>
                  <a:pt x="954942" y="643140"/>
                  <a:pt x="951135" y="605436"/>
                  <a:pt x="931333" y="575733"/>
                </a:cubicBezTo>
                <a:cubicBezTo>
                  <a:pt x="884184" y="505007"/>
                  <a:pt x="911857" y="539323"/>
                  <a:pt x="846667" y="474133"/>
                </a:cubicBezTo>
                <a:cubicBezTo>
                  <a:pt x="813699" y="375234"/>
                  <a:pt x="855528" y="466062"/>
                  <a:pt x="778933" y="389467"/>
                </a:cubicBezTo>
                <a:cubicBezTo>
                  <a:pt x="764543" y="375077"/>
                  <a:pt x="759457" y="353058"/>
                  <a:pt x="745067" y="338667"/>
                </a:cubicBezTo>
                <a:cubicBezTo>
                  <a:pt x="712241" y="305841"/>
                  <a:pt x="684784" y="301639"/>
                  <a:pt x="643467" y="287867"/>
                </a:cubicBezTo>
                <a:cubicBezTo>
                  <a:pt x="589798" y="207364"/>
                  <a:pt x="628907" y="243502"/>
                  <a:pt x="508000" y="203200"/>
                </a:cubicBezTo>
                <a:lnTo>
                  <a:pt x="457200" y="186267"/>
                </a:lnTo>
                <a:cubicBezTo>
                  <a:pt x="295144" y="24211"/>
                  <a:pt x="502637" y="216558"/>
                  <a:pt x="355600" y="118533"/>
                </a:cubicBezTo>
                <a:cubicBezTo>
                  <a:pt x="307728" y="86618"/>
                  <a:pt x="270831" y="0"/>
                  <a:pt x="203200" y="0"/>
                </a:cubicBezTo>
                <a:lnTo>
                  <a:pt x="118533" y="0"/>
                </a:lnTo>
                <a:close/>
              </a:path>
            </a:pathLst>
          </a:cu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mc:AlternateContent xmlns:mc="http://schemas.openxmlformats.org/markup-compatibility/2006" xmlns:a14="http://schemas.microsoft.com/office/drawing/2010/main">
        <mc:Choice Requires="a14">
          <p:sp>
            <p:nvSpPr>
              <p:cNvPr id="13" name="12 CuadroTexto"/>
              <p:cNvSpPr txBox="1"/>
              <p:nvPr/>
            </p:nvSpPr>
            <p:spPr>
              <a:xfrm>
                <a:off x="3809504" y="3336267"/>
                <a:ext cx="79011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CL" sz="2400" b="1" i="1" smtClean="0">
                              <a:solidFill>
                                <a:schemeClr val="bg1"/>
                              </a:solidFill>
                              <a:latin typeface="Cambria Math"/>
                            </a:rPr>
                          </m:ctrlPr>
                        </m:sSubPr>
                        <m:e>
                          <m:r>
                            <a:rPr lang="es-CL" sz="2400" b="1" i="1" smtClean="0">
                              <a:solidFill>
                                <a:schemeClr val="bg1"/>
                              </a:solidFill>
                              <a:latin typeface="Cambria Math"/>
                            </a:rPr>
                            <m:t>𝜷</m:t>
                          </m:r>
                        </m:e>
                        <m:sub>
                          <m:r>
                            <a:rPr lang="es-CL" sz="2400" b="1" i="1" smtClean="0">
                              <a:solidFill>
                                <a:schemeClr val="bg1"/>
                              </a:solidFill>
                              <a:latin typeface="Cambria Math"/>
                            </a:rPr>
                            <m:t>𝟏</m:t>
                          </m:r>
                        </m:sub>
                      </m:sSub>
                    </m:oMath>
                  </m:oMathPara>
                </a14:m>
                <a:endParaRPr lang="es-CL" b="1" dirty="0">
                  <a:solidFill>
                    <a:schemeClr val="bg1"/>
                  </a:solidFill>
                </a:endParaRPr>
              </a:p>
            </p:txBody>
          </p:sp>
        </mc:Choice>
        <mc:Fallback xmlns="">
          <p:sp>
            <p:nvSpPr>
              <p:cNvPr id="13" name="12 CuadroTexto"/>
              <p:cNvSpPr txBox="1">
                <a:spLocks noRot="1" noChangeAspect="1" noMove="1" noResize="1" noEditPoints="1" noAdjustHandles="1" noChangeArrowheads="1" noChangeShapeType="1" noTextEdit="1"/>
              </p:cNvSpPr>
              <p:nvPr/>
            </p:nvSpPr>
            <p:spPr>
              <a:xfrm>
                <a:off x="3809504" y="3336267"/>
                <a:ext cx="790116" cy="461665"/>
              </a:xfrm>
              <a:prstGeom prst="rect">
                <a:avLst/>
              </a:prstGeom>
              <a:blipFill rotWithShape="1">
                <a:blip r:embed="rId7"/>
                <a:stretch>
                  <a:fillRect b="-18421"/>
                </a:stretch>
              </a:blipFill>
            </p:spPr>
            <p:txBody>
              <a:bodyPr/>
              <a:lstStyle/>
              <a:p>
                <a:r>
                  <a:rPr lang="es-CL">
                    <a:noFill/>
                  </a:rPr>
                  <a:t> </a:t>
                </a:r>
              </a:p>
            </p:txBody>
          </p:sp>
        </mc:Fallback>
      </mc:AlternateContent>
      <p:sp>
        <p:nvSpPr>
          <p:cNvPr id="14" name="13 Forma libre"/>
          <p:cNvSpPr/>
          <p:nvPr/>
        </p:nvSpPr>
        <p:spPr>
          <a:xfrm>
            <a:off x="3640667" y="4368800"/>
            <a:ext cx="965200" cy="931333"/>
          </a:xfrm>
          <a:custGeom>
            <a:avLst/>
            <a:gdLst>
              <a:gd name="connsiteX0" fmla="*/ 558800 w 965200"/>
              <a:gd name="connsiteY0" fmla="*/ 0 h 931333"/>
              <a:gd name="connsiteX1" fmla="*/ 474133 w 965200"/>
              <a:gd name="connsiteY1" fmla="*/ 67733 h 931333"/>
              <a:gd name="connsiteX2" fmla="*/ 423333 w 965200"/>
              <a:gd name="connsiteY2" fmla="*/ 118533 h 931333"/>
              <a:gd name="connsiteX3" fmla="*/ 372533 w 965200"/>
              <a:gd name="connsiteY3" fmla="*/ 135467 h 931333"/>
              <a:gd name="connsiteX4" fmla="*/ 287866 w 965200"/>
              <a:gd name="connsiteY4" fmla="*/ 203200 h 931333"/>
              <a:gd name="connsiteX5" fmla="*/ 254000 w 965200"/>
              <a:gd name="connsiteY5" fmla="*/ 254000 h 931333"/>
              <a:gd name="connsiteX6" fmla="*/ 203200 w 965200"/>
              <a:gd name="connsiteY6" fmla="*/ 304800 h 931333"/>
              <a:gd name="connsiteX7" fmla="*/ 135466 w 965200"/>
              <a:gd name="connsiteY7" fmla="*/ 406400 h 931333"/>
              <a:gd name="connsiteX8" fmla="*/ 84666 w 965200"/>
              <a:gd name="connsiteY8" fmla="*/ 558800 h 931333"/>
              <a:gd name="connsiteX9" fmla="*/ 67733 w 965200"/>
              <a:gd name="connsiteY9" fmla="*/ 609600 h 931333"/>
              <a:gd name="connsiteX10" fmla="*/ 33866 w 965200"/>
              <a:gd name="connsiteY10" fmla="*/ 660400 h 931333"/>
              <a:gd name="connsiteX11" fmla="*/ 0 w 965200"/>
              <a:gd name="connsiteY11" fmla="*/ 863600 h 931333"/>
              <a:gd name="connsiteX12" fmla="*/ 16933 w 965200"/>
              <a:gd name="connsiteY12" fmla="*/ 931333 h 931333"/>
              <a:gd name="connsiteX13" fmla="*/ 203200 w 965200"/>
              <a:gd name="connsiteY13" fmla="*/ 897467 h 931333"/>
              <a:gd name="connsiteX14" fmla="*/ 389466 w 965200"/>
              <a:gd name="connsiteY14" fmla="*/ 846667 h 931333"/>
              <a:gd name="connsiteX15" fmla="*/ 440266 w 965200"/>
              <a:gd name="connsiteY15" fmla="*/ 795867 h 931333"/>
              <a:gd name="connsiteX16" fmla="*/ 541866 w 965200"/>
              <a:gd name="connsiteY16" fmla="*/ 728133 h 931333"/>
              <a:gd name="connsiteX17" fmla="*/ 575733 w 965200"/>
              <a:gd name="connsiteY17" fmla="*/ 677333 h 931333"/>
              <a:gd name="connsiteX18" fmla="*/ 677333 w 965200"/>
              <a:gd name="connsiteY18" fmla="*/ 609600 h 931333"/>
              <a:gd name="connsiteX19" fmla="*/ 762000 w 965200"/>
              <a:gd name="connsiteY19" fmla="*/ 541867 h 931333"/>
              <a:gd name="connsiteX20" fmla="*/ 812800 w 965200"/>
              <a:gd name="connsiteY20" fmla="*/ 491067 h 931333"/>
              <a:gd name="connsiteX21" fmla="*/ 863600 w 965200"/>
              <a:gd name="connsiteY21" fmla="*/ 457200 h 931333"/>
              <a:gd name="connsiteX22" fmla="*/ 897466 w 965200"/>
              <a:gd name="connsiteY22" fmla="*/ 406400 h 931333"/>
              <a:gd name="connsiteX23" fmla="*/ 948266 w 965200"/>
              <a:gd name="connsiteY23" fmla="*/ 372533 h 931333"/>
              <a:gd name="connsiteX24" fmla="*/ 965200 w 965200"/>
              <a:gd name="connsiteY24" fmla="*/ 321733 h 931333"/>
              <a:gd name="connsiteX25" fmla="*/ 931333 w 965200"/>
              <a:gd name="connsiteY25" fmla="*/ 270933 h 931333"/>
              <a:gd name="connsiteX26" fmla="*/ 829733 w 965200"/>
              <a:gd name="connsiteY26" fmla="*/ 237067 h 931333"/>
              <a:gd name="connsiteX27" fmla="*/ 728133 w 965200"/>
              <a:gd name="connsiteY27" fmla="*/ 169333 h 931333"/>
              <a:gd name="connsiteX28" fmla="*/ 677333 w 965200"/>
              <a:gd name="connsiteY28" fmla="*/ 135467 h 931333"/>
              <a:gd name="connsiteX29" fmla="*/ 643466 w 965200"/>
              <a:gd name="connsiteY29" fmla="*/ 84667 h 931333"/>
              <a:gd name="connsiteX30" fmla="*/ 592666 w 965200"/>
              <a:gd name="connsiteY30" fmla="*/ 67733 h 931333"/>
              <a:gd name="connsiteX31" fmla="*/ 558800 w 965200"/>
              <a:gd name="connsiteY31" fmla="*/ 0 h 931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965200" h="931333">
                <a:moveTo>
                  <a:pt x="558800" y="0"/>
                </a:moveTo>
                <a:cubicBezTo>
                  <a:pt x="539045" y="0"/>
                  <a:pt x="501333" y="43933"/>
                  <a:pt x="474133" y="67733"/>
                </a:cubicBezTo>
                <a:cubicBezTo>
                  <a:pt x="456111" y="83502"/>
                  <a:pt x="443258" y="105249"/>
                  <a:pt x="423333" y="118533"/>
                </a:cubicBezTo>
                <a:cubicBezTo>
                  <a:pt x="408481" y="128434"/>
                  <a:pt x="389466" y="129822"/>
                  <a:pt x="372533" y="135467"/>
                </a:cubicBezTo>
                <a:cubicBezTo>
                  <a:pt x="275473" y="281056"/>
                  <a:pt x="404713" y="109722"/>
                  <a:pt x="287866" y="203200"/>
                </a:cubicBezTo>
                <a:cubicBezTo>
                  <a:pt x="271974" y="215913"/>
                  <a:pt x="267028" y="238366"/>
                  <a:pt x="254000" y="254000"/>
                </a:cubicBezTo>
                <a:cubicBezTo>
                  <a:pt x="238669" y="272397"/>
                  <a:pt x="217902" y="285897"/>
                  <a:pt x="203200" y="304800"/>
                </a:cubicBezTo>
                <a:cubicBezTo>
                  <a:pt x="178211" y="336929"/>
                  <a:pt x="135466" y="406400"/>
                  <a:pt x="135466" y="406400"/>
                </a:cubicBezTo>
                <a:lnTo>
                  <a:pt x="84666" y="558800"/>
                </a:lnTo>
                <a:cubicBezTo>
                  <a:pt x="79022" y="575733"/>
                  <a:pt x="77634" y="594749"/>
                  <a:pt x="67733" y="609600"/>
                </a:cubicBezTo>
                <a:lnTo>
                  <a:pt x="33866" y="660400"/>
                </a:lnTo>
                <a:cubicBezTo>
                  <a:pt x="24251" y="708474"/>
                  <a:pt x="0" y="821594"/>
                  <a:pt x="0" y="863600"/>
                </a:cubicBezTo>
                <a:cubicBezTo>
                  <a:pt x="0" y="886873"/>
                  <a:pt x="11289" y="908755"/>
                  <a:pt x="16933" y="931333"/>
                </a:cubicBezTo>
                <a:cubicBezTo>
                  <a:pt x="217742" y="881132"/>
                  <a:pt x="-100192" y="958145"/>
                  <a:pt x="203200" y="897467"/>
                </a:cubicBezTo>
                <a:cubicBezTo>
                  <a:pt x="298682" y="878371"/>
                  <a:pt x="316483" y="870994"/>
                  <a:pt x="389466" y="846667"/>
                </a:cubicBezTo>
                <a:cubicBezTo>
                  <a:pt x="406399" y="829734"/>
                  <a:pt x="421363" y="810569"/>
                  <a:pt x="440266" y="795867"/>
                </a:cubicBezTo>
                <a:cubicBezTo>
                  <a:pt x="472395" y="770878"/>
                  <a:pt x="541866" y="728133"/>
                  <a:pt x="541866" y="728133"/>
                </a:cubicBezTo>
                <a:cubicBezTo>
                  <a:pt x="553155" y="711200"/>
                  <a:pt x="560417" y="690734"/>
                  <a:pt x="575733" y="677333"/>
                </a:cubicBezTo>
                <a:cubicBezTo>
                  <a:pt x="606365" y="650530"/>
                  <a:pt x="677333" y="609600"/>
                  <a:pt x="677333" y="609600"/>
                </a:cubicBezTo>
                <a:cubicBezTo>
                  <a:pt x="753076" y="495987"/>
                  <a:pt x="663849" y="607300"/>
                  <a:pt x="762000" y="541867"/>
                </a:cubicBezTo>
                <a:cubicBezTo>
                  <a:pt x="781925" y="528583"/>
                  <a:pt x="794403" y="506398"/>
                  <a:pt x="812800" y="491067"/>
                </a:cubicBezTo>
                <a:cubicBezTo>
                  <a:pt x="828434" y="478038"/>
                  <a:pt x="846667" y="468489"/>
                  <a:pt x="863600" y="457200"/>
                </a:cubicBezTo>
                <a:cubicBezTo>
                  <a:pt x="874889" y="440267"/>
                  <a:pt x="883076" y="420791"/>
                  <a:pt x="897466" y="406400"/>
                </a:cubicBezTo>
                <a:cubicBezTo>
                  <a:pt x="911857" y="392009"/>
                  <a:pt x="935553" y="388425"/>
                  <a:pt x="948266" y="372533"/>
                </a:cubicBezTo>
                <a:cubicBezTo>
                  <a:pt x="959416" y="358595"/>
                  <a:pt x="959555" y="338666"/>
                  <a:pt x="965200" y="321733"/>
                </a:cubicBezTo>
                <a:cubicBezTo>
                  <a:pt x="953911" y="304800"/>
                  <a:pt x="948591" y="281719"/>
                  <a:pt x="931333" y="270933"/>
                </a:cubicBezTo>
                <a:cubicBezTo>
                  <a:pt x="901061" y="252013"/>
                  <a:pt x="829733" y="237067"/>
                  <a:pt x="829733" y="237067"/>
                </a:cubicBezTo>
                <a:lnTo>
                  <a:pt x="728133" y="169333"/>
                </a:lnTo>
                <a:lnTo>
                  <a:pt x="677333" y="135467"/>
                </a:lnTo>
                <a:cubicBezTo>
                  <a:pt x="666044" y="118534"/>
                  <a:pt x="659358" y="97380"/>
                  <a:pt x="643466" y="84667"/>
                </a:cubicBezTo>
                <a:cubicBezTo>
                  <a:pt x="629528" y="73517"/>
                  <a:pt x="605287" y="80355"/>
                  <a:pt x="592666" y="67733"/>
                </a:cubicBezTo>
                <a:cubicBezTo>
                  <a:pt x="580045" y="55112"/>
                  <a:pt x="578555" y="0"/>
                  <a:pt x="558800" y="0"/>
                </a:cubicBezTo>
                <a:close/>
              </a:path>
            </a:pathLst>
          </a:cu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mc:AlternateContent xmlns:mc="http://schemas.openxmlformats.org/markup-compatibility/2006" xmlns:a14="http://schemas.microsoft.com/office/drawing/2010/main">
        <mc:Choice Requires="a14">
          <p:sp>
            <p:nvSpPr>
              <p:cNvPr id="15" name="14 CuadroTexto"/>
              <p:cNvSpPr txBox="1"/>
              <p:nvPr/>
            </p:nvSpPr>
            <p:spPr>
              <a:xfrm>
                <a:off x="3758539" y="4494311"/>
                <a:ext cx="79011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CL" sz="2400" b="1" i="1" smtClean="0">
                              <a:solidFill>
                                <a:schemeClr val="bg1"/>
                              </a:solidFill>
                              <a:latin typeface="Cambria Math"/>
                            </a:rPr>
                          </m:ctrlPr>
                        </m:sSubPr>
                        <m:e>
                          <m:r>
                            <a:rPr lang="es-CL" sz="2400" b="1" i="1" smtClean="0">
                              <a:solidFill>
                                <a:schemeClr val="bg1"/>
                              </a:solidFill>
                              <a:latin typeface="Cambria Math"/>
                            </a:rPr>
                            <m:t>𝜷</m:t>
                          </m:r>
                        </m:e>
                        <m:sub>
                          <m:r>
                            <a:rPr lang="es-CL" sz="2400" b="1" i="1" smtClean="0">
                              <a:solidFill>
                                <a:schemeClr val="bg1"/>
                              </a:solidFill>
                              <a:latin typeface="Cambria Math"/>
                            </a:rPr>
                            <m:t>𝟐</m:t>
                          </m:r>
                        </m:sub>
                      </m:sSub>
                    </m:oMath>
                  </m:oMathPara>
                </a14:m>
                <a:endParaRPr lang="es-CL" b="1" dirty="0">
                  <a:solidFill>
                    <a:schemeClr val="bg1"/>
                  </a:solidFill>
                </a:endParaRPr>
              </a:p>
            </p:txBody>
          </p:sp>
        </mc:Choice>
        <mc:Fallback xmlns="">
          <p:sp>
            <p:nvSpPr>
              <p:cNvPr id="15" name="14 CuadroTexto"/>
              <p:cNvSpPr txBox="1">
                <a:spLocks noRot="1" noChangeAspect="1" noMove="1" noResize="1" noEditPoints="1" noAdjustHandles="1" noChangeArrowheads="1" noChangeShapeType="1" noTextEdit="1"/>
              </p:cNvSpPr>
              <p:nvPr/>
            </p:nvSpPr>
            <p:spPr>
              <a:xfrm>
                <a:off x="3758539" y="4494311"/>
                <a:ext cx="790116" cy="461665"/>
              </a:xfrm>
              <a:prstGeom prst="rect">
                <a:avLst/>
              </a:prstGeom>
              <a:blipFill rotWithShape="1">
                <a:blip r:embed="rId8"/>
                <a:stretch>
                  <a:fillRect b="-18421"/>
                </a:stretch>
              </a:blipFill>
            </p:spPr>
            <p:txBody>
              <a:bodyPr/>
              <a:lstStyle/>
              <a:p>
                <a:r>
                  <a:rPr lang="es-CL">
                    <a:noFill/>
                  </a:rPr>
                  <a:t> </a:t>
                </a:r>
              </a:p>
            </p:txBody>
          </p:sp>
        </mc:Fallback>
      </mc:AlternateContent>
      <p:sp>
        <p:nvSpPr>
          <p:cNvPr id="17" name="16 Forma libre"/>
          <p:cNvSpPr/>
          <p:nvPr/>
        </p:nvSpPr>
        <p:spPr>
          <a:xfrm>
            <a:off x="4248762" y="4097324"/>
            <a:ext cx="1882484" cy="644009"/>
          </a:xfrm>
          <a:custGeom>
            <a:avLst/>
            <a:gdLst>
              <a:gd name="connsiteX0" fmla="*/ 35371 w 1882484"/>
              <a:gd name="connsiteY0" fmla="*/ 220676 h 644009"/>
              <a:gd name="connsiteX1" fmla="*/ 120038 w 1882484"/>
              <a:gd name="connsiteY1" fmla="*/ 288409 h 644009"/>
              <a:gd name="connsiteX2" fmla="*/ 153905 w 1882484"/>
              <a:gd name="connsiteY2" fmla="*/ 339209 h 644009"/>
              <a:gd name="connsiteX3" fmla="*/ 204705 w 1882484"/>
              <a:gd name="connsiteY3" fmla="*/ 356143 h 644009"/>
              <a:gd name="connsiteX4" fmla="*/ 357105 w 1882484"/>
              <a:gd name="connsiteY4" fmla="*/ 423876 h 644009"/>
              <a:gd name="connsiteX5" fmla="*/ 458705 w 1882484"/>
              <a:gd name="connsiteY5" fmla="*/ 457743 h 644009"/>
              <a:gd name="connsiteX6" fmla="*/ 577238 w 1882484"/>
              <a:gd name="connsiteY6" fmla="*/ 508543 h 644009"/>
              <a:gd name="connsiteX7" fmla="*/ 746571 w 1882484"/>
              <a:gd name="connsiteY7" fmla="*/ 559343 h 644009"/>
              <a:gd name="connsiteX8" fmla="*/ 865105 w 1882484"/>
              <a:gd name="connsiteY8" fmla="*/ 576276 h 644009"/>
              <a:gd name="connsiteX9" fmla="*/ 932838 w 1882484"/>
              <a:gd name="connsiteY9" fmla="*/ 593209 h 644009"/>
              <a:gd name="connsiteX10" fmla="*/ 1034438 w 1882484"/>
              <a:gd name="connsiteY10" fmla="*/ 627076 h 644009"/>
              <a:gd name="connsiteX11" fmla="*/ 1186838 w 1882484"/>
              <a:gd name="connsiteY11" fmla="*/ 644009 h 644009"/>
              <a:gd name="connsiteX12" fmla="*/ 1423905 w 1882484"/>
              <a:gd name="connsiteY12" fmla="*/ 627076 h 644009"/>
              <a:gd name="connsiteX13" fmla="*/ 1576305 w 1882484"/>
              <a:gd name="connsiteY13" fmla="*/ 559343 h 644009"/>
              <a:gd name="connsiteX14" fmla="*/ 1728705 w 1882484"/>
              <a:gd name="connsiteY14" fmla="*/ 474676 h 644009"/>
              <a:gd name="connsiteX15" fmla="*/ 1779505 w 1882484"/>
              <a:gd name="connsiteY15" fmla="*/ 457743 h 644009"/>
              <a:gd name="connsiteX16" fmla="*/ 1881105 w 1882484"/>
              <a:gd name="connsiteY16" fmla="*/ 390009 h 644009"/>
              <a:gd name="connsiteX17" fmla="*/ 1813371 w 1882484"/>
              <a:gd name="connsiteY17" fmla="*/ 305343 h 644009"/>
              <a:gd name="connsiteX18" fmla="*/ 1711771 w 1882484"/>
              <a:gd name="connsiteY18" fmla="*/ 220676 h 644009"/>
              <a:gd name="connsiteX19" fmla="*/ 1559371 w 1882484"/>
              <a:gd name="connsiteY19" fmla="*/ 169876 h 644009"/>
              <a:gd name="connsiteX20" fmla="*/ 1508571 w 1882484"/>
              <a:gd name="connsiteY20" fmla="*/ 152943 h 644009"/>
              <a:gd name="connsiteX21" fmla="*/ 1440838 w 1882484"/>
              <a:gd name="connsiteY21" fmla="*/ 119076 h 644009"/>
              <a:gd name="connsiteX22" fmla="*/ 1339238 w 1882484"/>
              <a:gd name="connsiteY22" fmla="*/ 102143 h 644009"/>
              <a:gd name="connsiteX23" fmla="*/ 1237638 w 1882484"/>
              <a:gd name="connsiteY23" fmla="*/ 68276 h 644009"/>
              <a:gd name="connsiteX24" fmla="*/ 1186838 w 1882484"/>
              <a:gd name="connsiteY24" fmla="*/ 51343 h 644009"/>
              <a:gd name="connsiteX25" fmla="*/ 1136038 w 1882484"/>
              <a:gd name="connsiteY25" fmla="*/ 17476 h 644009"/>
              <a:gd name="connsiteX26" fmla="*/ 661905 w 1882484"/>
              <a:gd name="connsiteY26" fmla="*/ 17476 h 644009"/>
              <a:gd name="connsiteX27" fmla="*/ 560305 w 1882484"/>
              <a:gd name="connsiteY27" fmla="*/ 51343 h 644009"/>
              <a:gd name="connsiteX28" fmla="*/ 441771 w 1882484"/>
              <a:gd name="connsiteY28" fmla="*/ 85209 h 644009"/>
              <a:gd name="connsiteX29" fmla="*/ 323238 w 1882484"/>
              <a:gd name="connsiteY29" fmla="*/ 102143 h 644009"/>
              <a:gd name="connsiteX30" fmla="*/ 272438 w 1882484"/>
              <a:gd name="connsiteY30" fmla="*/ 119076 h 644009"/>
              <a:gd name="connsiteX31" fmla="*/ 204705 w 1882484"/>
              <a:gd name="connsiteY31" fmla="*/ 136009 h 644009"/>
              <a:gd name="connsiteX32" fmla="*/ 103105 w 1882484"/>
              <a:gd name="connsiteY32" fmla="*/ 169876 h 644009"/>
              <a:gd name="connsiteX33" fmla="*/ 1505 w 1882484"/>
              <a:gd name="connsiteY33" fmla="*/ 254543 h 644009"/>
              <a:gd name="connsiteX34" fmla="*/ 1505 w 1882484"/>
              <a:gd name="connsiteY34" fmla="*/ 271476 h 64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882484" h="644009">
                <a:moveTo>
                  <a:pt x="35371" y="220676"/>
                </a:moveTo>
                <a:cubicBezTo>
                  <a:pt x="63593" y="243254"/>
                  <a:pt x="94482" y="262853"/>
                  <a:pt x="120038" y="288409"/>
                </a:cubicBezTo>
                <a:cubicBezTo>
                  <a:pt x="134429" y="302800"/>
                  <a:pt x="138013" y="326496"/>
                  <a:pt x="153905" y="339209"/>
                </a:cubicBezTo>
                <a:cubicBezTo>
                  <a:pt x="167843" y="350359"/>
                  <a:pt x="188740" y="348161"/>
                  <a:pt x="204705" y="356143"/>
                </a:cubicBezTo>
                <a:cubicBezTo>
                  <a:pt x="365704" y="436642"/>
                  <a:pt x="94999" y="336507"/>
                  <a:pt x="357105" y="423876"/>
                </a:cubicBezTo>
                <a:cubicBezTo>
                  <a:pt x="357110" y="423878"/>
                  <a:pt x="458701" y="457740"/>
                  <a:pt x="458705" y="457743"/>
                </a:cubicBezTo>
                <a:cubicBezTo>
                  <a:pt x="539299" y="511471"/>
                  <a:pt x="477835" y="478722"/>
                  <a:pt x="577238" y="508543"/>
                </a:cubicBezTo>
                <a:cubicBezTo>
                  <a:pt x="645190" y="528929"/>
                  <a:pt x="680535" y="547336"/>
                  <a:pt x="746571" y="559343"/>
                </a:cubicBezTo>
                <a:cubicBezTo>
                  <a:pt x="785840" y="566483"/>
                  <a:pt x="825836" y="569136"/>
                  <a:pt x="865105" y="576276"/>
                </a:cubicBezTo>
                <a:cubicBezTo>
                  <a:pt x="888002" y="580439"/>
                  <a:pt x="910547" y="586522"/>
                  <a:pt x="932838" y="593209"/>
                </a:cubicBezTo>
                <a:cubicBezTo>
                  <a:pt x="967031" y="603467"/>
                  <a:pt x="998958" y="623134"/>
                  <a:pt x="1034438" y="627076"/>
                </a:cubicBezTo>
                <a:lnTo>
                  <a:pt x="1186838" y="644009"/>
                </a:lnTo>
                <a:cubicBezTo>
                  <a:pt x="1265860" y="638365"/>
                  <a:pt x="1345558" y="638828"/>
                  <a:pt x="1423905" y="627076"/>
                </a:cubicBezTo>
                <a:cubicBezTo>
                  <a:pt x="1477929" y="618972"/>
                  <a:pt x="1533931" y="594655"/>
                  <a:pt x="1576305" y="559343"/>
                </a:cubicBezTo>
                <a:cubicBezTo>
                  <a:pt x="1677696" y="474851"/>
                  <a:pt x="1566599" y="528711"/>
                  <a:pt x="1728705" y="474676"/>
                </a:cubicBezTo>
                <a:lnTo>
                  <a:pt x="1779505" y="457743"/>
                </a:lnTo>
                <a:cubicBezTo>
                  <a:pt x="1813372" y="435165"/>
                  <a:pt x="1893977" y="428623"/>
                  <a:pt x="1881105" y="390009"/>
                </a:cubicBezTo>
                <a:cubicBezTo>
                  <a:pt x="1853305" y="306614"/>
                  <a:pt x="1884073" y="364261"/>
                  <a:pt x="1813371" y="305343"/>
                </a:cubicBezTo>
                <a:cubicBezTo>
                  <a:pt x="1767797" y="267365"/>
                  <a:pt x="1765825" y="244700"/>
                  <a:pt x="1711771" y="220676"/>
                </a:cubicBezTo>
                <a:cubicBezTo>
                  <a:pt x="1711761" y="220671"/>
                  <a:pt x="1584777" y="178344"/>
                  <a:pt x="1559371" y="169876"/>
                </a:cubicBezTo>
                <a:cubicBezTo>
                  <a:pt x="1542438" y="164232"/>
                  <a:pt x="1524536" y="160926"/>
                  <a:pt x="1508571" y="152943"/>
                </a:cubicBezTo>
                <a:cubicBezTo>
                  <a:pt x="1485993" y="141654"/>
                  <a:pt x="1465016" y="126329"/>
                  <a:pt x="1440838" y="119076"/>
                </a:cubicBezTo>
                <a:cubicBezTo>
                  <a:pt x="1407952" y="109210"/>
                  <a:pt x="1373105" y="107787"/>
                  <a:pt x="1339238" y="102143"/>
                </a:cubicBezTo>
                <a:lnTo>
                  <a:pt x="1237638" y="68276"/>
                </a:lnTo>
                <a:lnTo>
                  <a:pt x="1186838" y="51343"/>
                </a:lnTo>
                <a:cubicBezTo>
                  <a:pt x="1169905" y="40054"/>
                  <a:pt x="1155672" y="22831"/>
                  <a:pt x="1136038" y="17476"/>
                </a:cubicBezTo>
                <a:cubicBezTo>
                  <a:pt x="1001765" y="-19144"/>
                  <a:pt x="764481" y="12347"/>
                  <a:pt x="661905" y="17476"/>
                </a:cubicBezTo>
                <a:lnTo>
                  <a:pt x="560305" y="51343"/>
                </a:lnTo>
                <a:cubicBezTo>
                  <a:pt x="516780" y="65851"/>
                  <a:pt x="488549" y="76704"/>
                  <a:pt x="441771" y="85209"/>
                </a:cubicBezTo>
                <a:cubicBezTo>
                  <a:pt x="402503" y="92349"/>
                  <a:pt x="362749" y="96498"/>
                  <a:pt x="323238" y="102143"/>
                </a:cubicBezTo>
                <a:cubicBezTo>
                  <a:pt x="306305" y="107787"/>
                  <a:pt x="289601" y="114173"/>
                  <a:pt x="272438" y="119076"/>
                </a:cubicBezTo>
                <a:cubicBezTo>
                  <a:pt x="250061" y="125469"/>
                  <a:pt x="226996" y="129322"/>
                  <a:pt x="204705" y="136009"/>
                </a:cubicBezTo>
                <a:cubicBezTo>
                  <a:pt x="170512" y="146267"/>
                  <a:pt x="103105" y="169876"/>
                  <a:pt x="103105" y="169876"/>
                </a:cubicBezTo>
                <a:cubicBezTo>
                  <a:pt x="60080" y="198559"/>
                  <a:pt x="34100" y="211083"/>
                  <a:pt x="1505" y="254543"/>
                </a:cubicBezTo>
                <a:cubicBezTo>
                  <a:pt x="-1882" y="259058"/>
                  <a:pt x="1505" y="265832"/>
                  <a:pt x="1505" y="271476"/>
                </a:cubicBezTo>
              </a:path>
            </a:pathLst>
          </a:cu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19" name="18 Conector recto de flecha"/>
          <p:cNvCxnSpPr>
            <a:stCxn id="20" idx="1"/>
          </p:cNvCxnSpPr>
          <p:nvPr/>
        </p:nvCxnSpPr>
        <p:spPr>
          <a:xfrm flipH="1" flipV="1">
            <a:off x="5754878" y="4368800"/>
            <a:ext cx="702981" cy="125511"/>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20" name="19 CuadroTexto"/>
          <p:cNvSpPr txBox="1"/>
          <p:nvPr/>
        </p:nvSpPr>
        <p:spPr>
          <a:xfrm>
            <a:off x="6457859" y="4263478"/>
            <a:ext cx="2634054" cy="461665"/>
          </a:xfrm>
          <a:prstGeom prst="rect">
            <a:avLst/>
          </a:prstGeom>
          <a:noFill/>
        </p:spPr>
        <p:txBody>
          <a:bodyPr wrap="none" rtlCol="0">
            <a:spAutoFit/>
          </a:bodyPr>
          <a:lstStyle/>
          <a:p>
            <a:r>
              <a:rPr lang="es-CL" sz="2400" b="1" dirty="0" err="1" smtClean="0">
                <a:solidFill>
                  <a:schemeClr val="accent3"/>
                </a:solidFill>
              </a:rPr>
              <a:t>Multicolinealidad</a:t>
            </a:r>
            <a:endParaRPr lang="es-CL" sz="2400" b="1" dirty="0">
              <a:solidFill>
                <a:schemeClr val="accent3"/>
              </a:solidFill>
            </a:endParaRPr>
          </a:p>
        </p:txBody>
      </p:sp>
    </p:spTree>
    <p:extLst>
      <p:ext uri="{BB962C8B-B14F-4D97-AF65-F5344CB8AC3E}">
        <p14:creationId xmlns:p14="http://schemas.microsoft.com/office/powerpoint/2010/main" val="278568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animBg="1"/>
      <p:bldP spid="15" grpId="0"/>
      <p:bldP spid="17" grpId="0" animBg="1"/>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err="1" smtClean="0"/>
              <a:t>Multicolinealidad</a:t>
            </a:r>
            <a:endParaRPr lang="es-CL" dirty="0"/>
          </a:p>
        </p:txBody>
      </p:sp>
      <mc:AlternateContent xmlns:mc="http://schemas.openxmlformats.org/markup-compatibility/2006">
        <mc:Choice xmlns:a14="http://schemas.microsoft.com/office/drawing/2010/main" Requires="a14">
          <p:sp>
            <p:nvSpPr>
              <p:cNvPr id="18" name="2 Marcador de contenido"/>
              <p:cNvSpPr>
                <a:spLocks noGrp="1"/>
              </p:cNvSpPr>
              <p:nvPr>
                <p:ph idx="1"/>
              </p:nvPr>
            </p:nvSpPr>
            <p:spPr>
              <a:xfrm>
                <a:off x="1403648" y="1484784"/>
                <a:ext cx="7498080" cy="4800600"/>
              </a:xfrm>
            </p:spPr>
            <p:txBody>
              <a:bodyPr>
                <a:normAutofit lnSpcReduction="10000"/>
              </a:bodyPr>
              <a:lstStyle/>
              <a:p>
                <a:r>
                  <a:rPr lang="es-CL" sz="3000" dirty="0" smtClean="0"/>
                  <a:t>¿Problema? </a:t>
                </a:r>
              </a:p>
              <a:p>
                <a:endParaRPr lang="es-CL" sz="3000" dirty="0"/>
              </a:p>
              <a:p>
                <a:pPr marL="82296" indent="0">
                  <a:buNone/>
                </a:pPr>
                <a14:m>
                  <m:oMathPara xmlns:m="http://schemas.openxmlformats.org/officeDocument/2006/math">
                    <m:oMathParaPr>
                      <m:jc m:val="centerGroup"/>
                    </m:oMathParaPr>
                    <m:oMath xmlns:m="http://schemas.openxmlformats.org/officeDocument/2006/math">
                      <m:r>
                        <a:rPr lang="es-CL" sz="4000" b="0" i="1" smtClean="0">
                          <a:latin typeface="Cambria Math"/>
                        </a:rPr>
                        <m:t>𝑉𝑎𝑟</m:t>
                      </m:r>
                      <m:d>
                        <m:dPr>
                          <m:ctrlPr>
                            <a:rPr lang="es-CL" sz="4000" b="0" i="1" smtClean="0">
                              <a:latin typeface="Cambria Math"/>
                            </a:rPr>
                          </m:ctrlPr>
                        </m:dPr>
                        <m:e>
                          <m:acc>
                            <m:accPr>
                              <m:chr m:val="̂"/>
                              <m:ctrlPr>
                                <a:rPr lang="es-CL" sz="4000" b="0" i="1" smtClean="0">
                                  <a:latin typeface="Cambria Math"/>
                                </a:rPr>
                              </m:ctrlPr>
                            </m:accPr>
                            <m:e>
                              <m:sSub>
                                <m:sSubPr>
                                  <m:ctrlPr>
                                    <a:rPr lang="es-CL" sz="4000" b="0" i="1" smtClean="0">
                                      <a:latin typeface="Cambria Math"/>
                                    </a:rPr>
                                  </m:ctrlPr>
                                </m:sSubPr>
                                <m:e>
                                  <m:r>
                                    <a:rPr lang="es-CL" sz="4000" b="0" i="1" smtClean="0">
                                      <a:latin typeface="Cambria Math"/>
                                    </a:rPr>
                                    <m:t>𝛽</m:t>
                                  </m:r>
                                </m:e>
                                <m:sub>
                                  <m:r>
                                    <a:rPr lang="es-CL" sz="4000" b="0" i="1" smtClean="0">
                                      <a:latin typeface="Cambria Math"/>
                                    </a:rPr>
                                    <m:t>𝑗</m:t>
                                  </m:r>
                                </m:sub>
                              </m:sSub>
                            </m:e>
                          </m:acc>
                        </m:e>
                      </m:d>
                      <m:r>
                        <a:rPr lang="es-CL" sz="4000" b="0" i="1" smtClean="0">
                          <a:latin typeface="Cambria Math"/>
                        </a:rPr>
                        <m:t>=</m:t>
                      </m:r>
                      <m:f>
                        <m:fPr>
                          <m:ctrlPr>
                            <a:rPr lang="es-CL" sz="4000" b="0" i="1" smtClean="0">
                              <a:latin typeface="Cambria Math"/>
                            </a:rPr>
                          </m:ctrlPr>
                        </m:fPr>
                        <m:num>
                          <m:sSup>
                            <m:sSupPr>
                              <m:ctrlPr>
                                <a:rPr lang="es-CL" sz="4000" b="0" i="1" smtClean="0">
                                  <a:latin typeface="Cambria Math"/>
                                </a:rPr>
                              </m:ctrlPr>
                            </m:sSupPr>
                            <m:e>
                              <m:r>
                                <a:rPr lang="es-CL" sz="4000" b="0" i="1" smtClean="0">
                                  <a:latin typeface="Cambria Math"/>
                                </a:rPr>
                                <m:t>𝜎</m:t>
                              </m:r>
                            </m:e>
                            <m:sup>
                              <m:r>
                                <a:rPr lang="es-CL" sz="4000" b="0" i="1" smtClean="0">
                                  <a:latin typeface="Cambria Math"/>
                                </a:rPr>
                                <m:t>2</m:t>
                              </m:r>
                            </m:sup>
                          </m:sSup>
                        </m:num>
                        <m:den>
                          <m:d>
                            <m:dPr>
                              <m:ctrlPr>
                                <a:rPr lang="es-CL" sz="4000" b="0" i="1" smtClean="0">
                                  <a:latin typeface="Cambria Math"/>
                                </a:rPr>
                              </m:ctrlPr>
                            </m:dPr>
                            <m:e>
                              <m:r>
                                <a:rPr lang="es-CL" sz="4000" b="0" i="1" smtClean="0">
                                  <a:latin typeface="Cambria Math"/>
                                </a:rPr>
                                <m:t>𝑆𝑆</m:t>
                              </m:r>
                              <m:sSub>
                                <m:sSubPr>
                                  <m:ctrlPr>
                                    <a:rPr lang="es-CL" sz="4000" b="0" i="1" smtClean="0">
                                      <a:latin typeface="Cambria Math"/>
                                    </a:rPr>
                                  </m:ctrlPr>
                                </m:sSubPr>
                                <m:e>
                                  <m:r>
                                    <a:rPr lang="es-CL" sz="4000" b="0" i="1" smtClean="0">
                                      <a:latin typeface="Cambria Math"/>
                                    </a:rPr>
                                    <m:t>𝑇</m:t>
                                  </m:r>
                                </m:e>
                                <m:sub>
                                  <m:r>
                                    <a:rPr lang="es-CL" sz="4000" b="0" i="1" smtClean="0">
                                      <a:latin typeface="Cambria Math"/>
                                    </a:rPr>
                                    <m:t>𝑗</m:t>
                                  </m:r>
                                </m:sub>
                              </m:sSub>
                              <m:d>
                                <m:dPr>
                                  <m:ctrlPr>
                                    <a:rPr lang="es-CL" sz="4000" b="0" i="1" smtClean="0">
                                      <a:latin typeface="Cambria Math"/>
                                    </a:rPr>
                                  </m:ctrlPr>
                                </m:dPr>
                                <m:e>
                                  <m:r>
                                    <a:rPr lang="es-CL" sz="4000" b="0" i="1" smtClean="0">
                                      <a:latin typeface="Cambria Math"/>
                                    </a:rPr>
                                    <m:t>1−</m:t>
                                  </m:r>
                                  <m:sSubSup>
                                    <m:sSubSupPr>
                                      <m:ctrlPr>
                                        <a:rPr lang="es-CL" sz="4000" b="0" i="1" smtClean="0">
                                          <a:latin typeface="Cambria Math"/>
                                        </a:rPr>
                                      </m:ctrlPr>
                                    </m:sSubSupPr>
                                    <m:e>
                                      <m:r>
                                        <a:rPr lang="es-CL" sz="4000" b="0" i="1" smtClean="0">
                                          <a:latin typeface="Cambria Math"/>
                                        </a:rPr>
                                        <m:t>𝑅</m:t>
                                      </m:r>
                                    </m:e>
                                    <m:sub>
                                      <m:r>
                                        <a:rPr lang="es-CL" sz="4000" b="0" i="1" smtClean="0">
                                          <a:latin typeface="Cambria Math"/>
                                        </a:rPr>
                                        <m:t>𝑗</m:t>
                                      </m:r>
                                    </m:sub>
                                    <m:sup>
                                      <m:r>
                                        <a:rPr lang="es-CL" sz="4000" b="0" i="1" smtClean="0">
                                          <a:latin typeface="Cambria Math"/>
                                        </a:rPr>
                                        <m:t>2</m:t>
                                      </m:r>
                                    </m:sup>
                                  </m:sSubSup>
                                </m:e>
                              </m:d>
                            </m:e>
                          </m:d>
                        </m:den>
                      </m:f>
                    </m:oMath>
                  </m:oMathPara>
                </a14:m>
                <a:endParaRPr lang="es-CL" sz="3000" dirty="0" smtClean="0"/>
              </a:p>
              <a:p>
                <a:endParaRPr lang="es-CL" sz="3000" dirty="0"/>
              </a:p>
              <a:p>
                <a:pPr lvl="1"/>
                <a14:m>
                  <m:oMath xmlns:m="http://schemas.openxmlformats.org/officeDocument/2006/math">
                    <m:r>
                      <a:rPr lang="es-CL"/>
                      <m:t>𝑆𝑆</m:t>
                    </m:r>
                    <m:sSub>
                      <m:sSubPr>
                        <m:ctrlPr>
                          <a:rPr lang="es-CL"/>
                        </m:ctrlPr>
                      </m:sSubPr>
                      <m:e>
                        <m:r>
                          <a:rPr lang="es-CL"/>
                          <m:t>𝑇</m:t>
                        </m:r>
                      </m:e>
                      <m:sub>
                        <m:r>
                          <a:rPr lang="es-CL"/>
                          <m:t>𝑗</m:t>
                        </m:r>
                      </m:sub>
                    </m:sSub>
                    <m:r>
                      <a:rPr lang="es-CL"/>
                      <m:t>=∑</m:t>
                    </m:r>
                    <m:sSup>
                      <m:sSupPr>
                        <m:ctrlPr>
                          <a:rPr lang="es-CL"/>
                        </m:ctrlPr>
                      </m:sSupPr>
                      <m:e>
                        <m:d>
                          <m:dPr>
                            <m:ctrlPr>
                              <a:rPr lang="es-CL"/>
                            </m:ctrlPr>
                          </m:dPr>
                          <m:e>
                            <m:sSub>
                              <m:sSubPr>
                                <m:ctrlPr>
                                  <a:rPr lang="es-CL"/>
                                </m:ctrlPr>
                              </m:sSubPr>
                              <m:e>
                                <m:r>
                                  <a:rPr lang="es-CL"/>
                                  <m:t>𝑥</m:t>
                                </m:r>
                              </m:e>
                              <m:sub>
                                <m:r>
                                  <a:rPr lang="es-CL"/>
                                  <m:t>𝑖𝑗</m:t>
                                </m:r>
                              </m:sub>
                            </m:sSub>
                            <m:r>
                              <a:rPr lang="es-CL"/>
                              <m:t>−</m:t>
                            </m:r>
                            <m:sSub>
                              <m:sSubPr>
                                <m:ctrlPr>
                                  <a:rPr lang="es-CL"/>
                                </m:ctrlPr>
                              </m:sSubPr>
                              <m:e>
                                <m:bar>
                                  <m:barPr>
                                    <m:pos m:val="top"/>
                                    <m:ctrlPr>
                                      <a:rPr lang="es-CL"/>
                                    </m:ctrlPr>
                                  </m:barPr>
                                  <m:e>
                                    <m:r>
                                      <a:rPr lang="es-CL"/>
                                      <m:t>𝑥</m:t>
                                    </m:r>
                                  </m:e>
                                </m:bar>
                              </m:e>
                              <m:sub>
                                <m:r>
                                  <a:rPr lang="es-CL"/>
                                  <m:t>𝑗</m:t>
                                </m:r>
                              </m:sub>
                            </m:sSub>
                          </m:e>
                        </m:d>
                      </m:e>
                      <m:sup>
                        <m:r>
                          <a:rPr lang="es-CL"/>
                          <m:t>2</m:t>
                        </m:r>
                      </m:sup>
                    </m:sSup>
                    <m:r>
                      <a:rPr lang="es-CL"/>
                      <m:t> −</m:t>
                    </m:r>
                  </m:oMath>
                </a14:m>
                <a:r>
                  <a:rPr lang="es-CL" i="0" dirty="0" smtClean="0">
                    <a:latin typeface="+mj-lt"/>
                  </a:rPr>
                  <a:t>variabilidad de </a:t>
                </a:r>
                <a14:m>
                  <m:oMath xmlns:m="http://schemas.openxmlformats.org/officeDocument/2006/math">
                    <m:r>
                      <a:rPr lang="es-CL"/>
                      <m:t>𝑥</m:t>
                    </m:r>
                  </m:oMath>
                </a14:m>
                <a:endParaRPr lang="es-CL" dirty="0"/>
              </a:p>
              <a:p>
                <a:pPr lvl="1"/>
                <a14:m>
                  <m:oMath xmlns:m="http://schemas.openxmlformats.org/officeDocument/2006/math">
                    <m:sSubSup>
                      <m:sSubSupPr>
                        <m:ctrlPr>
                          <a:rPr lang="es-CL" b="0" i="1" smtClean="0">
                            <a:latin typeface="Cambria Math"/>
                          </a:rPr>
                        </m:ctrlPr>
                      </m:sSubSupPr>
                      <m:e>
                        <m:r>
                          <a:rPr lang="es-CL" b="0" i="1" smtClean="0">
                            <a:latin typeface="Cambria Math"/>
                          </a:rPr>
                          <m:t>𝑅</m:t>
                        </m:r>
                      </m:e>
                      <m:sub>
                        <m:r>
                          <a:rPr lang="es-CL" b="0" i="1" smtClean="0">
                            <a:latin typeface="Cambria Math"/>
                          </a:rPr>
                          <m:t>𝑗</m:t>
                        </m:r>
                      </m:sub>
                      <m:sup>
                        <m:r>
                          <a:rPr lang="es-CL" b="0" i="1" smtClean="0">
                            <a:latin typeface="Cambria Math"/>
                          </a:rPr>
                          <m:t>2</m:t>
                        </m:r>
                      </m:sup>
                    </m:sSubSup>
                    <m:r>
                      <a:rPr lang="es-CL" b="0" i="1" smtClean="0">
                        <a:latin typeface="Cambria Math"/>
                      </a:rPr>
                      <m:t>=</m:t>
                    </m:r>
                  </m:oMath>
                </a14:m>
                <a:r>
                  <a:rPr lang="es-CL" b="0" dirty="0" smtClean="0"/>
                  <a:t>bondad de ajuste de </a:t>
                </a:r>
                <a14:m>
                  <m:oMath xmlns:m="http://schemas.openxmlformats.org/officeDocument/2006/math">
                    <m:sSub>
                      <m:sSubPr>
                        <m:ctrlPr>
                          <a:rPr lang="es-CL" b="0" i="1" smtClean="0">
                            <a:latin typeface="Cambria Math"/>
                          </a:rPr>
                        </m:ctrlPr>
                      </m:sSubPr>
                      <m:e>
                        <m:r>
                          <a:rPr lang="es-CL" b="0" i="1" smtClean="0">
                            <a:latin typeface="Cambria Math"/>
                          </a:rPr>
                          <m:t>𝑥</m:t>
                        </m:r>
                      </m:e>
                      <m:sub>
                        <m:r>
                          <a:rPr lang="es-CL" b="0" i="1" smtClean="0">
                            <a:latin typeface="Cambria Math"/>
                          </a:rPr>
                          <m:t>𝑗</m:t>
                        </m:r>
                      </m:sub>
                    </m:sSub>
                  </m:oMath>
                </a14:m>
                <a:r>
                  <a:rPr lang="es-CL" b="0" dirty="0" smtClean="0"/>
                  <a:t> sobre otras </a:t>
                </a:r>
                <a14:m>
                  <m:oMath xmlns:m="http://schemas.openxmlformats.org/officeDocument/2006/math">
                    <m:sSub>
                      <m:sSubPr>
                        <m:ctrlPr>
                          <a:rPr lang="es-CL" b="0" i="1" smtClean="0">
                            <a:latin typeface="Cambria Math"/>
                          </a:rPr>
                        </m:ctrlPr>
                      </m:sSubPr>
                      <m:e>
                        <m:r>
                          <a:rPr lang="es-CL" b="0" i="1" smtClean="0">
                            <a:latin typeface="Cambria Math"/>
                          </a:rPr>
                          <m:t>𝑥</m:t>
                        </m:r>
                      </m:e>
                      <m:sub>
                        <m:r>
                          <a:rPr lang="es-CL" b="0" i="1" smtClean="0">
                            <a:latin typeface="Cambria Math"/>
                          </a:rPr>
                          <m:t>𝑖</m:t>
                        </m:r>
                      </m:sub>
                    </m:sSub>
                  </m:oMath>
                </a14:m>
                <a:r>
                  <a:rPr lang="es-CL" b="0" dirty="0" smtClean="0"/>
                  <a:t/>
                </a:r>
                <a:br>
                  <a:rPr lang="es-CL" b="0" dirty="0" smtClean="0"/>
                </a:br>
                <a:endParaRPr lang="es-CL" dirty="0"/>
              </a:p>
            </p:txBody>
          </p:sp>
        </mc:Choice>
        <mc:Fallback>
          <p:sp>
            <p:nvSpPr>
              <p:cNvPr id="18" name="2 Marcador de contenido"/>
              <p:cNvSpPr>
                <a:spLocks noGrp="1" noRot="1" noChangeAspect="1" noMove="1" noResize="1" noEditPoints="1" noAdjustHandles="1" noChangeArrowheads="1" noChangeShapeType="1" noTextEdit="1"/>
              </p:cNvSpPr>
              <p:nvPr>
                <p:ph idx="1"/>
              </p:nvPr>
            </p:nvSpPr>
            <p:spPr>
              <a:xfrm>
                <a:off x="1403648" y="1484784"/>
                <a:ext cx="7498080" cy="4800600"/>
              </a:xfrm>
              <a:blipFill rotWithShape="1">
                <a:blip r:embed="rId3"/>
                <a:stretch>
                  <a:fillRect t="-2541"/>
                </a:stretch>
              </a:blipFill>
            </p:spPr>
            <p:txBody>
              <a:bodyPr/>
              <a:lstStyle/>
              <a:p>
                <a:r>
                  <a:rPr lang="es-CL">
                    <a:noFill/>
                  </a:rPr>
                  <a:t> </a:t>
                </a:r>
              </a:p>
            </p:txBody>
          </p:sp>
        </mc:Fallback>
      </mc:AlternateContent>
    </p:spTree>
    <p:extLst>
      <p:ext uri="{BB962C8B-B14F-4D97-AF65-F5344CB8AC3E}">
        <p14:creationId xmlns:p14="http://schemas.microsoft.com/office/powerpoint/2010/main" val="7600931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err="1" smtClean="0"/>
              <a:t>Multicolinealidad</a:t>
            </a:r>
            <a:endParaRPr lang="es-CL" dirty="0"/>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2222" r="31394"/>
          <a:stretch/>
        </p:blipFill>
        <p:spPr bwMode="auto">
          <a:xfrm>
            <a:off x="2339752" y="1015232"/>
            <a:ext cx="6336704" cy="53498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7072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err="1" smtClean="0"/>
              <a:t>Multicolinealidad</a:t>
            </a:r>
            <a:endParaRPr lang="es-CL" dirty="0"/>
          </a:p>
        </p:txBody>
      </p:sp>
      <mc:AlternateContent xmlns:mc="http://schemas.openxmlformats.org/markup-compatibility/2006" xmlns:a14="http://schemas.microsoft.com/office/drawing/2010/main">
        <mc:Choice Requires="a14">
          <p:sp>
            <p:nvSpPr>
              <p:cNvPr id="18" name="2 Marcador de contenido"/>
              <p:cNvSpPr>
                <a:spLocks noGrp="1"/>
              </p:cNvSpPr>
              <p:nvPr>
                <p:ph idx="1"/>
              </p:nvPr>
            </p:nvSpPr>
            <p:spPr>
              <a:xfrm>
                <a:off x="1043608" y="1484784"/>
                <a:ext cx="8100392" cy="4800600"/>
              </a:xfrm>
            </p:spPr>
            <p:txBody>
              <a:bodyPr>
                <a:normAutofit/>
              </a:bodyPr>
              <a:lstStyle/>
              <a:p>
                <a:r>
                  <a:rPr lang="es-CL" sz="3000" b="0" dirty="0" smtClean="0"/>
                  <a:t>Con </a:t>
                </a:r>
                <a14:m>
                  <m:oMath xmlns:m="http://schemas.openxmlformats.org/officeDocument/2006/math">
                    <m:sSup>
                      <m:sSupPr>
                        <m:ctrlPr>
                          <a:rPr lang="es-CL" sz="3000" b="0" i="1" smtClean="0">
                            <a:latin typeface="Cambria Math"/>
                          </a:rPr>
                        </m:ctrlPr>
                      </m:sSupPr>
                      <m:e>
                        <m:r>
                          <a:rPr lang="es-CL" sz="3000" b="0" i="1" smtClean="0">
                            <a:latin typeface="Cambria Math"/>
                          </a:rPr>
                          <m:t>𝜎</m:t>
                        </m:r>
                      </m:e>
                      <m:sup>
                        <m:r>
                          <a:rPr lang="es-CL" sz="3000" b="0" i="1" smtClean="0">
                            <a:latin typeface="Cambria Math"/>
                          </a:rPr>
                          <m:t>2</m:t>
                        </m:r>
                      </m:sup>
                    </m:sSup>
                  </m:oMath>
                </a14:m>
                <a:r>
                  <a:rPr lang="es-CL" b="0" dirty="0" smtClean="0"/>
                  <a:t> constante y conocido, c</a:t>
                </a:r>
                <a:r>
                  <a:rPr lang="es-CL" dirty="0" smtClean="0"/>
                  <a:t>alcular: </a:t>
                </a:r>
              </a:p>
              <a:p>
                <a:pPr marL="82296" indent="0">
                  <a:buNone/>
                </a:pPr>
                <a14:m>
                  <m:oMathPara xmlns:m="http://schemas.openxmlformats.org/officeDocument/2006/math">
                    <m:oMathParaPr>
                      <m:jc m:val="left"/>
                    </m:oMathParaPr>
                    <m:oMath xmlns:m="http://schemas.openxmlformats.org/officeDocument/2006/math">
                      <m:r>
                        <a:rPr lang="es-CL" b="0" i="1" smtClean="0">
                          <a:latin typeface="Cambria Math"/>
                        </a:rPr>
                        <m:t>𝑉𝑎</m:t>
                      </m:r>
                      <m:sSub>
                        <m:sSubPr>
                          <m:ctrlPr>
                            <a:rPr lang="es-CL" b="0" i="1" smtClean="0">
                              <a:latin typeface="Cambria Math"/>
                            </a:rPr>
                          </m:ctrlPr>
                        </m:sSubPr>
                        <m:e>
                          <m:r>
                            <a:rPr lang="es-CL" b="0" i="1" smtClean="0">
                              <a:latin typeface="Cambria Math"/>
                            </a:rPr>
                            <m:t>𝑟</m:t>
                          </m:r>
                        </m:e>
                        <m:sub>
                          <m:r>
                            <a:rPr lang="es-CL" b="0" i="1" smtClean="0">
                              <a:latin typeface="Cambria Math"/>
                            </a:rPr>
                            <m:t>1</m:t>
                          </m:r>
                        </m:sub>
                      </m:sSub>
                      <m:d>
                        <m:dPr>
                          <m:ctrlPr>
                            <a:rPr lang="es-CL" b="0" i="1" smtClean="0">
                              <a:latin typeface="Cambria Math"/>
                            </a:rPr>
                          </m:ctrlPr>
                        </m:dPr>
                        <m:e>
                          <m:sSub>
                            <m:sSubPr>
                              <m:ctrlPr>
                                <a:rPr lang="es-CL" b="0" i="1" smtClean="0">
                                  <a:latin typeface="Cambria Math"/>
                                </a:rPr>
                              </m:ctrlPr>
                            </m:sSubPr>
                            <m:e>
                              <m:acc>
                                <m:accPr>
                                  <m:chr m:val="̂"/>
                                  <m:ctrlPr>
                                    <a:rPr lang="es-CL" b="0" i="1" smtClean="0">
                                      <a:latin typeface="Cambria Math"/>
                                    </a:rPr>
                                  </m:ctrlPr>
                                </m:accPr>
                                <m:e>
                                  <m:r>
                                    <a:rPr lang="es-CL" b="0" i="1" smtClean="0">
                                      <a:latin typeface="Cambria Math"/>
                                    </a:rPr>
                                    <m:t>𝛽</m:t>
                                  </m:r>
                                </m:e>
                              </m:acc>
                            </m:e>
                            <m:sub>
                              <m:r>
                                <a:rPr lang="es-CL" b="0" i="1" smtClean="0">
                                  <a:latin typeface="Cambria Math"/>
                                </a:rPr>
                                <m:t>𝑚𝑖𝑙𝑙𝑎𝑗𝑒</m:t>
                              </m:r>
                            </m:sub>
                          </m:sSub>
                        </m:e>
                      </m:d>
                      <m:r>
                        <a:rPr lang="es-CL" b="0" i="1" smtClean="0">
                          <a:latin typeface="Cambria Math"/>
                        </a:rPr>
                        <m:t>= </m:t>
                      </m:r>
                    </m:oMath>
                  </m:oMathPara>
                </a14:m>
                <a:endParaRPr lang="es-CL" b="0" dirty="0" smtClean="0"/>
              </a:p>
              <a:p>
                <a:pPr marL="82296" indent="0">
                  <a:buNone/>
                </a:pPr>
                <a:endParaRPr lang="es-CL" b="0" dirty="0" smtClean="0"/>
              </a:p>
              <a:p>
                <a:pPr marL="82296" indent="0">
                  <a:buNone/>
                </a:pPr>
                <a14:m>
                  <m:oMath xmlns:m="http://schemas.openxmlformats.org/officeDocument/2006/math">
                    <m:r>
                      <a:rPr lang="es-CL" i="1">
                        <a:latin typeface="Cambria Math"/>
                      </a:rPr>
                      <m:t>𝑉𝑎</m:t>
                    </m:r>
                    <m:sSub>
                      <m:sSubPr>
                        <m:ctrlPr>
                          <a:rPr lang="es-CL" b="0" i="1" smtClean="0">
                            <a:latin typeface="Cambria Math"/>
                          </a:rPr>
                        </m:ctrlPr>
                      </m:sSubPr>
                      <m:e>
                        <m:r>
                          <a:rPr lang="es-CL" i="1">
                            <a:latin typeface="Cambria Math"/>
                          </a:rPr>
                          <m:t>𝑟</m:t>
                        </m:r>
                      </m:e>
                      <m:sub>
                        <m:r>
                          <a:rPr lang="es-CL" b="0" i="1" smtClean="0">
                            <a:latin typeface="Cambria Math"/>
                          </a:rPr>
                          <m:t>2</m:t>
                        </m:r>
                      </m:sub>
                    </m:sSub>
                    <m:r>
                      <a:rPr lang="es-CL" i="1">
                        <a:latin typeface="Cambria Math"/>
                      </a:rPr>
                      <m:t>(</m:t>
                    </m:r>
                    <m:sSub>
                      <m:sSubPr>
                        <m:ctrlPr>
                          <a:rPr lang="es-CL" i="1">
                            <a:latin typeface="Cambria Math"/>
                          </a:rPr>
                        </m:ctrlPr>
                      </m:sSubPr>
                      <m:e>
                        <m:acc>
                          <m:accPr>
                            <m:chr m:val="̂"/>
                            <m:ctrlPr>
                              <a:rPr lang="es-CL" i="1">
                                <a:latin typeface="Cambria Math"/>
                              </a:rPr>
                            </m:ctrlPr>
                          </m:accPr>
                          <m:e>
                            <m:r>
                              <a:rPr lang="es-CL" i="1">
                                <a:latin typeface="Cambria Math"/>
                              </a:rPr>
                              <m:t>𝛽</m:t>
                            </m:r>
                          </m:e>
                        </m:acc>
                      </m:e>
                      <m:sub>
                        <m:r>
                          <a:rPr lang="es-CL" i="1">
                            <a:latin typeface="Cambria Math"/>
                          </a:rPr>
                          <m:t>𝑚𝑖𝑙𝑙𝑎𝑗𝑒</m:t>
                        </m:r>
                      </m:sub>
                    </m:sSub>
                    <m:r>
                      <a:rPr lang="es-CL" i="1">
                        <a:latin typeface="Cambria Math"/>
                      </a:rPr>
                      <m:t>)</m:t>
                    </m:r>
                  </m:oMath>
                </a14:m>
                <a:r>
                  <a:rPr lang="es-CL" b="0" dirty="0" smtClean="0"/>
                  <a:t> =</a:t>
                </a:r>
                <a:br>
                  <a:rPr lang="es-CL" b="0" dirty="0" smtClean="0"/>
                </a:br>
                <a:endParaRPr lang="es-CL" b="0" dirty="0" smtClean="0"/>
              </a:p>
              <a:p>
                <a:endParaRPr lang="es-CL" dirty="0"/>
              </a:p>
            </p:txBody>
          </p:sp>
        </mc:Choice>
        <mc:Fallback xmlns="">
          <p:sp>
            <p:nvSpPr>
              <p:cNvPr id="18" name="2 Marcador de contenido"/>
              <p:cNvSpPr>
                <a:spLocks noGrp="1" noRot="1" noChangeAspect="1" noMove="1" noResize="1" noEditPoints="1" noAdjustHandles="1" noChangeArrowheads="1" noChangeShapeType="1" noTextEdit="1"/>
              </p:cNvSpPr>
              <p:nvPr>
                <p:ph idx="1"/>
              </p:nvPr>
            </p:nvSpPr>
            <p:spPr>
              <a:xfrm>
                <a:off x="1043608" y="1484784"/>
                <a:ext cx="8100392" cy="4800600"/>
              </a:xfrm>
              <a:blipFill rotWithShape="1">
                <a:blip r:embed="rId3"/>
                <a:stretch>
                  <a:fillRect t="-1652"/>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graphicFrame>
            <p:nvGraphicFramePr>
              <p:cNvPr id="3" name="2 Tabla"/>
              <p:cNvGraphicFramePr>
                <a:graphicFrameLocks noGrp="1"/>
              </p:cNvGraphicFramePr>
              <p:nvPr>
                <p:extLst>
                  <p:ext uri="{D42A27DB-BD31-4B8C-83A1-F6EECF244321}">
                    <p14:modId xmlns:p14="http://schemas.microsoft.com/office/powerpoint/2010/main" val="3954534962"/>
                  </p:ext>
                </p:extLst>
              </p:nvPr>
            </p:nvGraphicFramePr>
            <p:xfrm>
              <a:off x="-4771" y="4901531"/>
              <a:ext cx="4716017" cy="1900936"/>
            </p:xfrm>
            <a:graphic>
              <a:graphicData uri="http://schemas.openxmlformats.org/drawingml/2006/table">
                <a:tbl>
                  <a:tblPr bandRow="1">
                    <a:tableStyleId>{5C22544A-7EE6-4342-B048-85BDC9FD1C3A}</a:tableStyleId>
                  </a:tblPr>
                  <a:tblGrid>
                    <a:gridCol w="1684292"/>
                    <a:gridCol w="1684292"/>
                    <a:gridCol w="1347433"/>
                  </a:tblGrid>
                  <a:tr h="504056">
                    <a:tc>
                      <a:txBody>
                        <a:bodyPr/>
                        <a:lstStyle/>
                        <a:p>
                          <a:endParaRPr lang="es-CL" sz="2000" b="0" dirty="0"/>
                        </a:p>
                      </a:txBody>
                      <a:tcPr/>
                    </a:tc>
                    <a:tc>
                      <a:txBody>
                        <a:bodyPr/>
                        <a:lstStyle/>
                        <a:p>
                          <a14:m>
                            <m:oMath xmlns:m="http://schemas.openxmlformats.org/officeDocument/2006/math">
                              <m:sSup>
                                <m:sSupPr>
                                  <m:ctrlPr>
                                    <a:rPr lang="es-CL" sz="2400" b="0" i="1" dirty="0" smtClean="0">
                                      <a:latin typeface="Cambria Math"/>
                                    </a:rPr>
                                  </m:ctrlPr>
                                </m:sSupPr>
                                <m:e>
                                  <m:sSubSup>
                                    <m:sSubSupPr>
                                      <m:ctrlPr>
                                        <a:rPr lang="es-CL" sz="2400" b="0" i="1" dirty="0" smtClean="0">
                                          <a:latin typeface="Cambria Math"/>
                                        </a:rPr>
                                      </m:ctrlPr>
                                    </m:sSubSupPr>
                                    <m:e>
                                      <m:r>
                                        <a:rPr lang="es-CL" sz="2400" b="0" i="1" dirty="0" smtClean="0">
                                          <a:latin typeface="Cambria Math"/>
                                        </a:rPr>
                                        <m:t>𝑅</m:t>
                                      </m:r>
                                    </m:e>
                                    <m:sub>
                                      <m:r>
                                        <a:rPr lang="es-CL" sz="2400" b="0" i="1" dirty="0" smtClean="0">
                                          <a:latin typeface="Cambria Math"/>
                                        </a:rPr>
                                        <m:t>𝑗</m:t>
                                      </m:r>
                                    </m:sub>
                                    <m:sup/>
                                  </m:sSubSup>
                                </m:e>
                                <m:sup>
                                  <m:r>
                                    <a:rPr lang="es-CL" sz="2400" b="0" i="1" dirty="0" smtClean="0">
                                      <a:latin typeface="Cambria Math"/>
                                    </a:rPr>
                                    <m:t>2</m:t>
                                  </m:r>
                                </m:sup>
                              </m:sSup>
                            </m:oMath>
                          </a14:m>
                          <a:r>
                            <a:rPr lang="es-CL" sz="2400" b="0" dirty="0" smtClean="0"/>
                            <a:t> </a:t>
                          </a:r>
                          <a:endParaRPr lang="es-CL" sz="2400" b="0" dirty="0"/>
                        </a:p>
                      </a:txBody>
                      <a:tcPr/>
                    </a:tc>
                    <a:tc>
                      <a:txBody>
                        <a:bodyPr/>
                        <a:lstStyle/>
                        <a:p>
                          <a:pPr/>
                          <a14:m>
                            <m:oMathPara xmlns:m="http://schemas.openxmlformats.org/officeDocument/2006/math">
                              <m:oMathParaPr>
                                <m:jc m:val="centerGroup"/>
                              </m:oMathParaPr>
                              <m:oMath xmlns:m="http://schemas.openxmlformats.org/officeDocument/2006/math">
                                <m:r>
                                  <a:rPr lang="es-CL" sz="2400" b="0" i="1" dirty="0" smtClean="0">
                                    <a:latin typeface="Cambria Math"/>
                                  </a:rPr>
                                  <m:t>𝑆𝑆</m:t>
                                </m:r>
                                <m:sSub>
                                  <m:sSubPr>
                                    <m:ctrlPr>
                                      <a:rPr lang="es-CL" sz="2400" b="0" i="1" dirty="0" smtClean="0">
                                        <a:latin typeface="Cambria Math"/>
                                      </a:rPr>
                                    </m:ctrlPr>
                                  </m:sSubPr>
                                  <m:e>
                                    <m:r>
                                      <a:rPr lang="es-CL" sz="2400" b="0" i="1" dirty="0" smtClean="0">
                                        <a:latin typeface="Cambria Math"/>
                                      </a:rPr>
                                      <m:t>𝑇</m:t>
                                    </m:r>
                                  </m:e>
                                  <m:sub>
                                    <m:r>
                                      <a:rPr lang="es-CL" sz="2400" b="0" i="1" dirty="0" smtClean="0">
                                        <a:latin typeface="Cambria Math"/>
                                      </a:rPr>
                                      <m:t>𝑗</m:t>
                                    </m:r>
                                  </m:sub>
                                </m:sSub>
                                <m:r>
                                  <a:rPr lang="es-CL" sz="2400" b="0" i="1" dirty="0" smtClean="0">
                                    <a:latin typeface="Cambria Math"/>
                                  </a:rPr>
                                  <m:t> </m:t>
                                </m:r>
                              </m:oMath>
                            </m:oMathPara>
                          </a14:m>
                          <a:endParaRPr lang="es-CL" sz="2400" b="0" dirty="0"/>
                        </a:p>
                      </a:txBody>
                      <a:tcPr/>
                    </a:tc>
                  </a:tr>
                  <a:tr h="335008">
                    <a:tc>
                      <a:txBody>
                        <a:bodyPr/>
                        <a:lstStyle/>
                        <a:p>
                          <a:r>
                            <a:rPr lang="es-CL" sz="2400" b="0" dirty="0" err="1" smtClean="0"/>
                            <a:t>millaje</a:t>
                          </a:r>
                          <a:endParaRPr lang="es-CL" sz="2400" b="0" dirty="0"/>
                        </a:p>
                      </a:txBody>
                      <a:tcPr/>
                    </a:tc>
                    <a:tc>
                      <a:txBody>
                        <a:bodyPr/>
                        <a:lstStyle/>
                        <a:p>
                          <a:r>
                            <a:rPr lang="es-CL" sz="2400" b="1" dirty="0" smtClean="0"/>
                            <a:t>0,378</a:t>
                          </a:r>
                          <a:endParaRPr lang="es-CL" sz="2400" b="1" dirty="0"/>
                        </a:p>
                      </a:txBody>
                      <a:tcPr anchor="ctr"/>
                    </a:tc>
                    <a:tc>
                      <a:txBody>
                        <a:bodyPr/>
                        <a:lstStyle/>
                        <a:p>
                          <a:r>
                            <a:rPr lang="es-CL" sz="2400" b="1" dirty="0" smtClean="0"/>
                            <a:t>0,494</a:t>
                          </a:r>
                          <a:endParaRPr lang="es-CL" sz="2400" b="1" dirty="0"/>
                        </a:p>
                      </a:txBody>
                      <a:tcPr anchor="ctr"/>
                    </a:tc>
                  </a:tr>
                  <a:tr h="335008">
                    <a:tc>
                      <a:txBody>
                        <a:bodyPr/>
                        <a:lstStyle/>
                        <a:p>
                          <a:r>
                            <a:rPr lang="es-CL" sz="2400" b="0" dirty="0" smtClean="0"/>
                            <a:t>motor</a:t>
                          </a:r>
                          <a:endParaRPr lang="es-CL" sz="2400" b="0" dirty="0"/>
                        </a:p>
                      </a:txBody>
                      <a:tcPr/>
                    </a:tc>
                    <a:tc>
                      <a:txBody>
                        <a:bodyPr/>
                        <a:lstStyle/>
                        <a:p>
                          <a:r>
                            <a:rPr lang="es-CL" sz="2400" b="1" dirty="0" smtClean="0"/>
                            <a:t>0,358</a:t>
                          </a:r>
                          <a:endParaRPr lang="es-CL" sz="2400" b="1" dirty="0"/>
                        </a:p>
                      </a:txBody>
                      <a:tcPr/>
                    </a:tc>
                    <a:tc>
                      <a:txBody>
                        <a:bodyPr/>
                        <a:lstStyle/>
                        <a:p>
                          <a:r>
                            <a:rPr lang="es-CL" sz="2400" b="1" dirty="0" smtClean="0"/>
                            <a:t>7,6</a:t>
                          </a:r>
                          <a:endParaRPr lang="es-CL" sz="2400" b="1" dirty="0"/>
                        </a:p>
                      </a:txBody>
                      <a:tcPr/>
                    </a:tc>
                  </a:tr>
                  <a:tr h="335008">
                    <a:tc>
                      <a:txBody>
                        <a:bodyPr/>
                        <a:lstStyle/>
                        <a:p>
                          <a:r>
                            <a:rPr lang="es-CL" sz="2400" b="0" dirty="0" smtClean="0"/>
                            <a:t>extranjero</a:t>
                          </a:r>
                          <a:endParaRPr lang="es-CL" sz="2400" b="0" dirty="0"/>
                        </a:p>
                      </a:txBody>
                      <a:tcPr/>
                    </a:tc>
                    <a:tc>
                      <a:txBody>
                        <a:bodyPr/>
                        <a:lstStyle/>
                        <a:p>
                          <a:r>
                            <a:rPr lang="es-CL" sz="2400" b="1" dirty="0" smtClean="0"/>
                            <a:t>0,18</a:t>
                          </a:r>
                          <a:endParaRPr lang="es-CL" sz="2400" b="1" dirty="0"/>
                        </a:p>
                      </a:txBody>
                      <a:tcPr/>
                    </a:tc>
                    <a:tc>
                      <a:txBody>
                        <a:bodyPr/>
                        <a:lstStyle/>
                        <a:p>
                          <a:r>
                            <a:rPr lang="es-CL" sz="2400" b="1" dirty="0" smtClean="0"/>
                            <a:t>0,09</a:t>
                          </a:r>
                          <a:endParaRPr lang="es-CL" sz="2400" b="1" dirty="0"/>
                        </a:p>
                      </a:txBody>
                      <a:tcPr/>
                    </a:tc>
                  </a:tr>
                </a:tbl>
              </a:graphicData>
            </a:graphic>
          </p:graphicFrame>
        </mc:Choice>
        <mc:Fallback xmlns="">
          <p:graphicFrame>
            <p:nvGraphicFramePr>
              <p:cNvPr id="3" name="2 Tabla"/>
              <p:cNvGraphicFramePr>
                <a:graphicFrameLocks noGrp="1"/>
              </p:cNvGraphicFramePr>
              <p:nvPr>
                <p:extLst>
                  <p:ext uri="{D42A27DB-BD31-4B8C-83A1-F6EECF244321}">
                    <p14:modId xmlns:p14="http://schemas.microsoft.com/office/powerpoint/2010/main" val="3954534962"/>
                  </p:ext>
                </p:extLst>
              </p:nvPr>
            </p:nvGraphicFramePr>
            <p:xfrm>
              <a:off x="-4771" y="4901531"/>
              <a:ext cx="4716017" cy="1900936"/>
            </p:xfrm>
            <a:graphic>
              <a:graphicData uri="http://schemas.openxmlformats.org/drawingml/2006/table">
                <a:tbl>
                  <a:tblPr bandRow="1">
                    <a:tableStyleId>{5C22544A-7EE6-4342-B048-85BDC9FD1C3A}</a:tableStyleId>
                  </a:tblPr>
                  <a:tblGrid>
                    <a:gridCol w="1684292"/>
                    <a:gridCol w="1684292"/>
                    <a:gridCol w="1347433"/>
                  </a:tblGrid>
                  <a:tr h="529336">
                    <a:tc>
                      <a:txBody>
                        <a:bodyPr/>
                        <a:lstStyle/>
                        <a:p>
                          <a:endParaRPr lang="es-CL" sz="2000" b="0" dirty="0"/>
                        </a:p>
                      </a:txBody>
                      <a:tcPr/>
                    </a:tc>
                    <a:tc>
                      <a:txBody>
                        <a:bodyPr/>
                        <a:lstStyle/>
                        <a:p>
                          <a:endParaRPr lang="es-CL"/>
                        </a:p>
                      </a:txBody>
                      <a:tcPr>
                        <a:blipFill rotWithShape="1">
                          <a:blip r:embed="rId4"/>
                          <a:stretch>
                            <a:fillRect l="-99639" r="-79783" b="-285057"/>
                          </a:stretch>
                        </a:blipFill>
                      </a:tcPr>
                    </a:tc>
                    <a:tc>
                      <a:txBody>
                        <a:bodyPr/>
                        <a:lstStyle/>
                        <a:p>
                          <a:endParaRPr lang="es-CL"/>
                        </a:p>
                      </a:txBody>
                      <a:tcPr>
                        <a:blipFill rotWithShape="1">
                          <a:blip r:embed="rId4"/>
                          <a:stretch>
                            <a:fillRect l="-250226" b="-285057"/>
                          </a:stretch>
                        </a:blipFill>
                      </a:tcPr>
                    </a:tc>
                  </a:tr>
                  <a:tr h="457200">
                    <a:tc>
                      <a:txBody>
                        <a:bodyPr/>
                        <a:lstStyle/>
                        <a:p>
                          <a:r>
                            <a:rPr lang="es-CL" sz="2400" b="0" dirty="0" err="1" smtClean="0"/>
                            <a:t>millaje</a:t>
                          </a:r>
                          <a:endParaRPr lang="es-CL" sz="2400" b="0" dirty="0"/>
                        </a:p>
                      </a:txBody>
                      <a:tcPr/>
                    </a:tc>
                    <a:tc>
                      <a:txBody>
                        <a:bodyPr/>
                        <a:lstStyle/>
                        <a:p>
                          <a:r>
                            <a:rPr lang="es-CL" sz="2400" b="1" dirty="0" smtClean="0"/>
                            <a:t>0,378</a:t>
                          </a:r>
                          <a:endParaRPr lang="es-CL" sz="2400" b="1" dirty="0"/>
                        </a:p>
                      </a:txBody>
                      <a:tcPr anchor="ctr"/>
                    </a:tc>
                    <a:tc>
                      <a:txBody>
                        <a:bodyPr/>
                        <a:lstStyle/>
                        <a:p>
                          <a:r>
                            <a:rPr lang="es-CL" sz="2400" b="1" dirty="0" smtClean="0"/>
                            <a:t>0,494</a:t>
                          </a:r>
                          <a:endParaRPr lang="es-CL" sz="2400" b="1" dirty="0"/>
                        </a:p>
                      </a:txBody>
                      <a:tcPr anchor="ctr"/>
                    </a:tc>
                  </a:tr>
                  <a:tr h="457200">
                    <a:tc>
                      <a:txBody>
                        <a:bodyPr/>
                        <a:lstStyle/>
                        <a:p>
                          <a:r>
                            <a:rPr lang="es-CL" sz="2400" b="0" dirty="0" smtClean="0"/>
                            <a:t>motor</a:t>
                          </a:r>
                          <a:endParaRPr lang="es-CL" sz="2400" b="0" dirty="0"/>
                        </a:p>
                      </a:txBody>
                      <a:tcPr/>
                    </a:tc>
                    <a:tc>
                      <a:txBody>
                        <a:bodyPr/>
                        <a:lstStyle/>
                        <a:p>
                          <a:r>
                            <a:rPr lang="es-CL" sz="2400" b="1" dirty="0" smtClean="0"/>
                            <a:t>0,358</a:t>
                          </a:r>
                          <a:endParaRPr lang="es-CL" sz="2400" b="1" dirty="0"/>
                        </a:p>
                      </a:txBody>
                      <a:tcPr/>
                    </a:tc>
                    <a:tc>
                      <a:txBody>
                        <a:bodyPr/>
                        <a:lstStyle/>
                        <a:p>
                          <a:r>
                            <a:rPr lang="es-CL" sz="2400" b="1" dirty="0" smtClean="0"/>
                            <a:t>7,6</a:t>
                          </a:r>
                          <a:endParaRPr lang="es-CL" sz="2400" b="1" dirty="0"/>
                        </a:p>
                      </a:txBody>
                      <a:tcPr/>
                    </a:tc>
                  </a:tr>
                  <a:tr h="457200">
                    <a:tc>
                      <a:txBody>
                        <a:bodyPr/>
                        <a:lstStyle/>
                        <a:p>
                          <a:r>
                            <a:rPr lang="es-CL" sz="2400" b="0" dirty="0" smtClean="0"/>
                            <a:t>extranjero</a:t>
                          </a:r>
                          <a:endParaRPr lang="es-CL" sz="2400" b="0" dirty="0"/>
                        </a:p>
                      </a:txBody>
                      <a:tcPr/>
                    </a:tc>
                    <a:tc>
                      <a:txBody>
                        <a:bodyPr/>
                        <a:lstStyle/>
                        <a:p>
                          <a:r>
                            <a:rPr lang="es-CL" sz="2400" b="1" dirty="0" smtClean="0"/>
                            <a:t>0,18</a:t>
                          </a:r>
                          <a:endParaRPr lang="es-CL" sz="2400" b="1" dirty="0"/>
                        </a:p>
                      </a:txBody>
                      <a:tcPr/>
                    </a:tc>
                    <a:tc>
                      <a:txBody>
                        <a:bodyPr/>
                        <a:lstStyle/>
                        <a:p>
                          <a:r>
                            <a:rPr lang="es-CL" sz="2400" b="1" dirty="0" smtClean="0"/>
                            <a:t>0,09</a:t>
                          </a:r>
                          <a:endParaRPr lang="es-CL" sz="2400" b="1" dirty="0"/>
                        </a:p>
                      </a:txBody>
                      <a:tcPr/>
                    </a:tc>
                  </a:tr>
                </a:tbl>
              </a:graphicData>
            </a:graphic>
          </p:graphicFrame>
        </mc:Fallback>
      </mc:AlternateContent>
      <mc:AlternateContent xmlns:mc="http://schemas.openxmlformats.org/markup-compatibility/2006" xmlns:a14="http://schemas.microsoft.com/office/drawing/2010/main">
        <mc:Choice Requires="a14">
          <p:sp>
            <p:nvSpPr>
              <p:cNvPr id="4" name="3 CuadroTexto"/>
              <p:cNvSpPr txBox="1"/>
              <p:nvPr/>
            </p:nvSpPr>
            <p:spPr>
              <a:xfrm>
                <a:off x="4211960" y="2001569"/>
                <a:ext cx="2491131" cy="1084271"/>
              </a:xfrm>
              <a:prstGeom prst="rect">
                <a:avLst/>
              </a:prstGeom>
              <a:noFill/>
            </p:spPr>
            <p:txBody>
              <a:bodyPr wrap="none" rtlCol="0">
                <a:spAutoFit/>
              </a:bodyPr>
              <a:lstStyle/>
              <a:p>
                <a:r>
                  <a:rPr lang="es-CL" sz="3600" dirty="0" smtClean="0"/>
                  <a:t> </a:t>
                </a:r>
                <a14:m>
                  <m:oMath xmlns:m="http://schemas.openxmlformats.org/officeDocument/2006/math">
                    <m:f>
                      <m:fPr>
                        <m:ctrlPr>
                          <a:rPr lang="es-CL" sz="3600" i="1">
                            <a:latin typeface="Cambria Math"/>
                          </a:rPr>
                        </m:ctrlPr>
                      </m:fPr>
                      <m:num>
                        <m:sSup>
                          <m:sSupPr>
                            <m:ctrlPr>
                              <a:rPr lang="es-CL" sz="3600" i="1">
                                <a:latin typeface="Cambria Math"/>
                              </a:rPr>
                            </m:ctrlPr>
                          </m:sSupPr>
                          <m:e>
                            <m:r>
                              <a:rPr lang="es-CL" sz="3600" i="1">
                                <a:latin typeface="Cambria Math"/>
                              </a:rPr>
                              <m:t>𝜎</m:t>
                            </m:r>
                          </m:e>
                          <m:sup>
                            <m:r>
                              <a:rPr lang="es-CL" sz="3600" i="1">
                                <a:latin typeface="Cambria Math"/>
                              </a:rPr>
                              <m:t>2</m:t>
                            </m:r>
                          </m:sup>
                        </m:sSup>
                      </m:num>
                      <m:den>
                        <m:r>
                          <a:rPr lang="es-CL" sz="3600" i="1">
                            <a:latin typeface="Cambria Math"/>
                          </a:rPr>
                          <m:t>𝑆𝑆</m:t>
                        </m:r>
                        <m:sSub>
                          <m:sSubPr>
                            <m:ctrlPr>
                              <a:rPr lang="es-CL" sz="3600" i="1">
                                <a:latin typeface="Cambria Math"/>
                              </a:rPr>
                            </m:ctrlPr>
                          </m:sSubPr>
                          <m:e>
                            <m:r>
                              <a:rPr lang="es-CL" sz="3600" i="1">
                                <a:latin typeface="Cambria Math"/>
                              </a:rPr>
                              <m:t>𝑇</m:t>
                            </m:r>
                          </m:e>
                          <m:sub>
                            <m:r>
                              <a:rPr lang="es-CL" sz="3600" i="1">
                                <a:latin typeface="Cambria Math"/>
                              </a:rPr>
                              <m:t>𝑗</m:t>
                            </m:r>
                          </m:sub>
                        </m:sSub>
                      </m:den>
                    </m:f>
                    <m:r>
                      <a:rPr lang="es-CL" sz="3600" i="1">
                        <a:latin typeface="Cambria Math"/>
                      </a:rPr>
                      <m:t>=</m:t>
                    </m:r>
                    <m:f>
                      <m:fPr>
                        <m:ctrlPr>
                          <a:rPr lang="es-CL" sz="3600" i="1">
                            <a:latin typeface="Cambria Math"/>
                          </a:rPr>
                        </m:ctrlPr>
                      </m:fPr>
                      <m:num>
                        <m:sSup>
                          <m:sSupPr>
                            <m:ctrlPr>
                              <a:rPr lang="es-CL" sz="3600" i="1">
                                <a:latin typeface="Cambria Math"/>
                              </a:rPr>
                            </m:ctrlPr>
                          </m:sSupPr>
                          <m:e>
                            <m:r>
                              <a:rPr lang="es-CL" sz="3600" i="1">
                                <a:latin typeface="Cambria Math"/>
                              </a:rPr>
                              <m:t>𝜎</m:t>
                            </m:r>
                          </m:e>
                          <m:sup>
                            <m:r>
                              <a:rPr lang="es-CL" sz="3600" i="1">
                                <a:latin typeface="Cambria Math"/>
                              </a:rPr>
                              <m:t>2</m:t>
                            </m:r>
                          </m:sup>
                        </m:sSup>
                      </m:num>
                      <m:den>
                        <m:r>
                          <a:rPr lang="es-CL" sz="3600" i="1">
                            <a:latin typeface="Cambria Math"/>
                          </a:rPr>
                          <m:t>0,494</m:t>
                        </m:r>
                      </m:den>
                    </m:f>
                  </m:oMath>
                </a14:m>
                <a:endParaRPr lang="es-CL" sz="3600" dirty="0"/>
              </a:p>
            </p:txBody>
          </p:sp>
        </mc:Choice>
        <mc:Fallback xmlns="">
          <p:sp>
            <p:nvSpPr>
              <p:cNvPr id="4" name="3 CuadroTexto"/>
              <p:cNvSpPr txBox="1">
                <a:spLocks noRot="1" noChangeAspect="1" noMove="1" noResize="1" noEditPoints="1" noAdjustHandles="1" noChangeArrowheads="1" noChangeShapeType="1" noTextEdit="1"/>
              </p:cNvSpPr>
              <p:nvPr/>
            </p:nvSpPr>
            <p:spPr>
              <a:xfrm>
                <a:off x="4211960" y="2001569"/>
                <a:ext cx="2491131" cy="1084271"/>
              </a:xfrm>
              <a:prstGeom prst="rect">
                <a:avLst/>
              </a:prstGeom>
              <a:blipFill rotWithShape="1">
                <a:blip r:embed="rId5"/>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5" name="4 CuadroTexto"/>
              <p:cNvSpPr txBox="1"/>
              <p:nvPr/>
            </p:nvSpPr>
            <p:spPr>
              <a:xfrm>
                <a:off x="3995936" y="3085840"/>
                <a:ext cx="5148064" cy="176945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s-CL" sz="2400" i="1" smtClean="0">
                              <a:latin typeface="Cambria Math"/>
                            </a:rPr>
                          </m:ctrlPr>
                        </m:fPr>
                        <m:num>
                          <m:sSup>
                            <m:sSupPr>
                              <m:ctrlPr>
                                <a:rPr lang="es-CL" sz="2400" i="1">
                                  <a:latin typeface="Cambria Math"/>
                                </a:rPr>
                              </m:ctrlPr>
                            </m:sSupPr>
                            <m:e>
                              <m:r>
                                <a:rPr lang="es-CL" sz="2400" i="1">
                                  <a:latin typeface="Cambria Math"/>
                                </a:rPr>
                                <m:t>𝜎</m:t>
                              </m:r>
                            </m:e>
                            <m:sup>
                              <m:r>
                                <a:rPr lang="es-CL" sz="2400" i="1">
                                  <a:latin typeface="Cambria Math"/>
                                </a:rPr>
                                <m:t>2</m:t>
                              </m:r>
                            </m:sup>
                          </m:sSup>
                        </m:num>
                        <m:den>
                          <m:r>
                            <a:rPr lang="es-CL" sz="2400" i="1">
                              <a:latin typeface="Cambria Math"/>
                            </a:rPr>
                            <m:t>𝑆𝑆</m:t>
                          </m:r>
                          <m:sSub>
                            <m:sSubPr>
                              <m:ctrlPr>
                                <a:rPr lang="es-CL" sz="2400" i="1">
                                  <a:latin typeface="Cambria Math"/>
                                </a:rPr>
                              </m:ctrlPr>
                            </m:sSubPr>
                            <m:e>
                              <m:r>
                                <a:rPr lang="es-CL" sz="2400" i="1">
                                  <a:latin typeface="Cambria Math"/>
                                </a:rPr>
                                <m:t>𝑇</m:t>
                              </m:r>
                            </m:e>
                            <m:sub>
                              <m:r>
                                <a:rPr lang="es-CL" sz="2400" i="1">
                                  <a:latin typeface="Cambria Math"/>
                                </a:rPr>
                                <m:t>𝑗</m:t>
                              </m:r>
                            </m:sub>
                          </m:sSub>
                          <m:d>
                            <m:dPr>
                              <m:ctrlPr>
                                <a:rPr lang="es-CL" sz="2400" i="1">
                                  <a:latin typeface="Cambria Math"/>
                                </a:rPr>
                              </m:ctrlPr>
                            </m:dPr>
                            <m:e>
                              <m:r>
                                <a:rPr lang="es-CL" sz="2400" i="1">
                                  <a:latin typeface="Cambria Math"/>
                                </a:rPr>
                                <m:t>1−</m:t>
                              </m:r>
                              <m:sSubSup>
                                <m:sSubSupPr>
                                  <m:ctrlPr>
                                    <a:rPr lang="es-CL" sz="2400" i="1">
                                      <a:latin typeface="Cambria Math"/>
                                    </a:rPr>
                                  </m:ctrlPr>
                                </m:sSubSupPr>
                                <m:e>
                                  <m:r>
                                    <a:rPr lang="es-CL" sz="2400" i="1">
                                      <a:latin typeface="Cambria Math"/>
                                    </a:rPr>
                                    <m:t>𝑅</m:t>
                                  </m:r>
                                </m:e>
                                <m:sub>
                                  <m:r>
                                    <a:rPr lang="es-CL" sz="2400" i="1">
                                      <a:latin typeface="Cambria Math"/>
                                    </a:rPr>
                                    <m:t>𝑗</m:t>
                                  </m:r>
                                </m:sub>
                                <m:sup>
                                  <m:r>
                                    <a:rPr lang="es-CL" sz="2400" i="1">
                                      <a:latin typeface="Cambria Math"/>
                                    </a:rPr>
                                    <m:t>2</m:t>
                                  </m:r>
                                </m:sup>
                              </m:sSubSup>
                            </m:e>
                          </m:d>
                        </m:den>
                      </m:f>
                      <m:r>
                        <a:rPr lang="es-CL" sz="2400" b="0" i="1" smtClean="0">
                          <a:latin typeface="Cambria Math"/>
                        </a:rPr>
                        <m:t>=</m:t>
                      </m:r>
                      <m:f>
                        <m:fPr>
                          <m:ctrlPr>
                            <a:rPr lang="es-CL" sz="2400" i="1">
                              <a:latin typeface="Cambria Math"/>
                            </a:rPr>
                          </m:ctrlPr>
                        </m:fPr>
                        <m:num>
                          <m:sSup>
                            <m:sSupPr>
                              <m:ctrlPr>
                                <a:rPr lang="es-CL" sz="2400" i="1">
                                  <a:latin typeface="Cambria Math"/>
                                </a:rPr>
                              </m:ctrlPr>
                            </m:sSupPr>
                            <m:e>
                              <m:r>
                                <a:rPr lang="es-CL" sz="2400" i="1">
                                  <a:latin typeface="Cambria Math"/>
                                </a:rPr>
                                <m:t>𝜎</m:t>
                              </m:r>
                            </m:e>
                            <m:sup>
                              <m:r>
                                <a:rPr lang="es-CL" sz="2400" i="1">
                                  <a:latin typeface="Cambria Math"/>
                                </a:rPr>
                                <m:t>2</m:t>
                              </m:r>
                            </m:sup>
                          </m:sSup>
                        </m:num>
                        <m:den>
                          <m:r>
                            <a:rPr lang="es-CL" sz="2400" i="1">
                              <a:latin typeface="Cambria Math"/>
                            </a:rPr>
                            <m:t>0,494⋅</m:t>
                          </m:r>
                          <m:d>
                            <m:dPr>
                              <m:ctrlPr>
                                <a:rPr lang="es-CL" sz="2400" i="1">
                                  <a:latin typeface="Cambria Math"/>
                                </a:rPr>
                              </m:ctrlPr>
                            </m:dPr>
                            <m:e>
                              <m:r>
                                <a:rPr lang="es-CL" sz="2400" i="1">
                                  <a:latin typeface="Cambria Math"/>
                                </a:rPr>
                                <m:t>1−0,378</m:t>
                              </m:r>
                            </m:e>
                          </m:d>
                        </m:den>
                      </m:f>
                    </m:oMath>
                    <m:oMath xmlns:m="http://schemas.openxmlformats.org/officeDocument/2006/math">
                      <m:r>
                        <a:rPr lang="es-CL" sz="2400" i="1">
                          <a:latin typeface="Cambria Math"/>
                        </a:rPr>
                        <m:t>=</m:t>
                      </m:r>
                      <m:f>
                        <m:fPr>
                          <m:ctrlPr>
                            <a:rPr lang="es-CL" sz="2400" i="1">
                              <a:latin typeface="Cambria Math"/>
                            </a:rPr>
                          </m:ctrlPr>
                        </m:fPr>
                        <m:num>
                          <m:sSup>
                            <m:sSupPr>
                              <m:ctrlPr>
                                <a:rPr lang="es-CL" sz="2400" i="1">
                                  <a:latin typeface="Cambria Math"/>
                                </a:rPr>
                              </m:ctrlPr>
                            </m:sSupPr>
                            <m:e>
                              <m:r>
                                <a:rPr lang="es-CL" sz="2400" i="1">
                                  <a:latin typeface="Cambria Math"/>
                                </a:rPr>
                                <m:t>𝜎</m:t>
                              </m:r>
                            </m:e>
                            <m:sup>
                              <m:r>
                                <a:rPr lang="es-CL" sz="2400" i="1">
                                  <a:latin typeface="Cambria Math"/>
                                </a:rPr>
                                <m:t>2</m:t>
                              </m:r>
                            </m:sup>
                          </m:sSup>
                        </m:num>
                        <m:den>
                          <m:r>
                            <a:rPr lang="es-CL" sz="2400" i="1">
                              <a:latin typeface="Cambria Math"/>
                            </a:rPr>
                            <m:t>0,307</m:t>
                          </m:r>
                        </m:den>
                      </m:f>
                    </m:oMath>
                  </m:oMathPara>
                </a14:m>
                <a:endParaRPr lang="es-CL" dirty="0"/>
              </a:p>
            </p:txBody>
          </p:sp>
        </mc:Choice>
        <mc:Fallback xmlns="">
          <p:sp>
            <p:nvSpPr>
              <p:cNvPr id="5" name="4 CuadroTexto"/>
              <p:cNvSpPr txBox="1">
                <a:spLocks noRot="1" noChangeAspect="1" noMove="1" noResize="1" noEditPoints="1" noAdjustHandles="1" noChangeArrowheads="1" noChangeShapeType="1" noTextEdit="1"/>
              </p:cNvSpPr>
              <p:nvPr/>
            </p:nvSpPr>
            <p:spPr>
              <a:xfrm>
                <a:off x="3995936" y="3085840"/>
                <a:ext cx="5148064" cy="1769459"/>
              </a:xfrm>
              <a:prstGeom prst="rect">
                <a:avLst/>
              </a:prstGeom>
              <a:blipFill rotWithShape="1">
                <a:blip r:embed="rId6"/>
                <a:stretch>
                  <a:fillRect/>
                </a:stretch>
              </a:blipFill>
            </p:spPr>
            <p:txBody>
              <a:bodyPr/>
              <a:lstStyle/>
              <a:p>
                <a:r>
                  <a:rPr lang="es-CL">
                    <a:noFill/>
                  </a:rPr>
                  <a:t> </a:t>
                </a:r>
              </a:p>
            </p:txBody>
          </p:sp>
        </mc:Fallback>
      </mc:AlternateContent>
    </p:spTree>
    <p:extLst>
      <p:ext uri="{BB962C8B-B14F-4D97-AF65-F5344CB8AC3E}">
        <p14:creationId xmlns:p14="http://schemas.microsoft.com/office/powerpoint/2010/main" val="1665497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err="1" smtClean="0"/>
              <a:t>Multicolinealidad</a:t>
            </a:r>
            <a:endParaRPr lang="es-CL" dirty="0"/>
          </a:p>
        </p:txBody>
      </p:sp>
      <p:sp>
        <p:nvSpPr>
          <p:cNvPr id="18" name="2 Marcador de contenido"/>
          <p:cNvSpPr>
            <a:spLocks noGrp="1"/>
          </p:cNvSpPr>
          <p:nvPr>
            <p:ph idx="1"/>
          </p:nvPr>
        </p:nvSpPr>
        <p:spPr>
          <a:xfrm>
            <a:off x="1043608" y="1484784"/>
            <a:ext cx="8100392" cy="4800600"/>
          </a:xfrm>
        </p:spPr>
        <p:txBody>
          <a:bodyPr>
            <a:normAutofit/>
          </a:bodyPr>
          <a:lstStyle/>
          <a:p>
            <a:r>
              <a:rPr lang="es-CL" sz="3000" b="0" dirty="0" smtClean="0"/>
              <a:t>Conclusión:</a:t>
            </a:r>
            <a:endParaRPr lang="es-CL" b="0" dirty="0" smtClean="0"/>
          </a:p>
          <a:p>
            <a:endParaRPr lang="es-CL" dirty="0" smtClean="0"/>
          </a:p>
          <a:p>
            <a:pPr algn="ctr">
              <a:lnSpc>
                <a:spcPct val="150000"/>
              </a:lnSpc>
            </a:pPr>
            <a:r>
              <a:rPr lang="es-CL" dirty="0" smtClean="0"/>
              <a:t>“Tener cuidado cuando se </a:t>
            </a:r>
            <a:r>
              <a:rPr lang="es-CL" b="1" dirty="0" smtClean="0">
                <a:solidFill>
                  <a:schemeClr val="accent3"/>
                </a:solidFill>
              </a:rPr>
              <a:t>agregan variables </a:t>
            </a:r>
            <a:r>
              <a:rPr lang="es-CL" dirty="0" smtClean="0"/>
              <a:t>(en general), porque </a:t>
            </a:r>
            <a:r>
              <a:rPr lang="es-CL" b="1" dirty="0" smtClean="0">
                <a:solidFill>
                  <a:schemeClr val="accent1"/>
                </a:solidFill>
              </a:rPr>
              <a:t>aumenta la varianza</a:t>
            </a:r>
            <a:r>
              <a:rPr lang="es-CL" dirty="0" smtClean="0"/>
              <a:t> del estimador por </a:t>
            </a:r>
            <a:r>
              <a:rPr lang="es-CL" dirty="0" err="1" smtClean="0"/>
              <a:t>colinealidad</a:t>
            </a:r>
            <a:r>
              <a:rPr lang="es-CL" dirty="0" smtClean="0"/>
              <a:t>”</a:t>
            </a:r>
            <a:endParaRPr lang="es-CL" dirty="0"/>
          </a:p>
        </p:txBody>
      </p:sp>
    </p:spTree>
    <p:extLst>
      <p:ext uri="{BB962C8B-B14F-4D97-AF65-F5344CB8AC3E}">
        <p14:creationId xmlns:p14="http://schemas.microsoft.com/office/powerpoint/2010/main" val="8598143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Coeficientes</a:t>
            </a:r>
            <a:endParaRPr lang="es-CL" dirty="0"/>
          </a:p>
        </p:txBody>
      </p:sp>
      <mc:AlternateContent xmlns:mc="http://schemas.openxmlformats.org/markup-compatibility/2006" xmlns:a14="http://schemas.microsoft.com/office/drawing/2010/main">
        <mc:Choice Requires="a14">
          <p:sp>
            <p:nvSpPr>
              <p:cNvPr id="18" name="2 Marcador de contenido"/>
              <p:cNvSpPr>
                <a:spLocks noGrp="1"/>
              </p:cNvSpPr>
              <p:nvPr>
                <p:ph idx="1"/>
              </p:nvPr>
            </p:nvSpPr>
            <p:spPr>
              <a:xfrm>
                <a:off x="1043608" y="1484784"/>
                <a:ext cx="8100392" cy="4800600"/>
              </a:xfrm>
            </p:spPr>
            <p:txBody>
              <a:bodyPr>
                <a:normAutofit lnSpcReduction="10000"/>
              </a:bodyPr>
              <a:lstStyle/>
              <a:p>
                <a:r>
                  <a:rPr lang="es-CL" sz="3000" b="0" dirty="0" smtClean="0"/>
                  <a:t>Leer el siguiente modelo:</a:t>
                </a:r>
                <a:endParaRPr lang="es-CL" b="0" dirty="0" smtClean="0"/>
              </a:p>
              <a:p>
                <a:endParaRPr lang="es-CL" dirty="0" smtClean="0"/>
              </a:p>
              <a:p>
                <a:pPr marL="82296" indent="0" algn="ctr">
                  <a:lnSpc>
                    <a:spcPct val="150000"/>
                  </a:lnSpc>
                  <a:buNone/>
                </a:pPr>
                <a14:m>
                  <m:oMathPara xmlns:m="http://schemas.openxmlformats.org/officeDocument/2006/math">
                    <m:oMathParaPr>
                      <m:jc m:val="centerGroup"/>
                    </m:oMathParaPr>
                    <m:oMath xmlns:m="http://schemas.openxmlformats.org/officeDocument/2006/math">
                      <m:r>
                        <a:rPr lang="es-CL" b="0" i="1" smtClean="0">
                          <a:latin typeface="Cambria Math"/>
                        </a:rPr>
                        <m:t>𝑉𝑎𝑙𝑜𝑟𝑃𝑎𝑠</m:t>
                      </m:r>
                      <m:sSub>
                        <m:sSubPr>
                          <m:ctrlPr>
                            <a:rPr lang="es-CL" b="0" i="1" smtClean="0">
                              <a:latin typeface="Cambria Math"/>
                            </a:rPr>
                          </m:ctrlPr>
                        </m:sSubPr>
                        <m:e>
                          <m:r>
                            <a:rPr lang="es-CL" b="0" i="1" smtClean="0">
                              <a:latin typeface="Cambria Math"/>
                            </a:rPr>
                            <m:t>𝑒</m:t>
                          </m:r>
                        </m:e>
                        <m:sub>
                          <m:r>
                            <a:rPr lang="es-CL" b="0" i="1" smtClean="0">
                              <a:latin typeface="Cambria Math"/>
                            </a:rPr>
                            <m:t>𝑖</m:t>
                          </m:r>
                        </m:sub>
                      </m:sSub>
                      <m:r>
                        <a:rPr lang="es-CL" b="0" i="1" smtClean="0">
                          <a:latin typeface="Cambria Math"/>
                        </a:rPr>
                        <m:t>=</m:t>
                      </m:r>
                      <m:sSub>
                        <m:sSubPr>
                          <m:ctrlPr>
                            <a:rPr lang="es-CL" b="0" i="1" smtClean="0">
                              <a:latin typeface="Cambria Math"/>
                            </a:rPr>
                          </m:ctrlPr>
                        </m:sSubPr>
                        <m:e>
                          <m:r>
                            <a:rPr lang="es-CL" b="0" i="1" smtClean="0">
                              <a:latin typeface="Cambria Math"/>
                            </a:rPr>
                            <m:t>𝛽</m:t>
                          </m:r>
                        </m:e>
                        <m:sub>
                          <m:r>
                            <a:rPr lang="es-CL" b="0" i="1" smtClean="0">
                              <a:latin typeface="Cambria Math"/>
                            </a:rPr>
                            <m:t>0</m:t>
                          </m:r>
                        </m:sub>
                      </m:sSub>
                      <m:r>
                        <a:rPr lang="es-CL" b="0" i="1" smtClean="0">
                          <a:latin typeface="Cambria Math"/>
                        </a:rPr>
                        <m:t>+</m:t>
                      </m:r>
                      <m:sSub>
                        <m:sSubPr>
                          <m:ctrlPr>
                            <a:rPr lang="es-CL" b="0" i="1" smtClean="0">
                              <a:latin typeface="Cambria Math"/>
                            </a:rPr>
                          </m:ctrlPr>
                        </m:sSubPr>
                        <m:e>
                          <m:r>
                            <a:rPr lang="es-CL" b="0" i="1" smtClean="0">
                              <a:latin typeface="Cambria Math"/>
                            </a:rPr>
                            <m:t>𝛽</m:t>
                          </m:r>
                        </m:e>
                        <m:sub>
                          <m:r>
                            <a:rPr lang="es-CL" b="0" i="1" smtClean="0">
                              <a:latin typeface="Cambria Math"/>
                            </a:rPr>
                            <m:t>1</m:t>
                          </m:r>
                        </m:sub>
                      </m:sSub>
                      <m:r>
                        <a:rPr lang="es-CL" b="0" i="1" smtClean="0">
                          <a:latin typeface="Cambria Math"/>
                        </a:rPr>
                        <m:t>𝐶𝐻</m:t>
                      </m:r>
                      <m:sSub>
                        <m:sSubPr>
                          <m:ctrlPr>
                            <a:rPr lang="es-CL" b="0" i="1" smtClean="0">
                              <a:latin typeface="Cambria Math"/>
                            </a:rPr>
                          </m:ctrlPr>
                        </m:sSubPr>
                        <m:e>
                          <m:r>
                            <a:rPr lang="es-CL" b="0" i="1" smtClean="0">
                              <a:latin typeface="Cambria Math"/>
                            </a:rPr>
                            <m:t>𝐼</m:t>
                          </m:r>
                        </m:e>
                        <m:sub>
                          <m:r>
                            <a:rPr lang="es-CL" b="0" i="1" smtClean="0">
                              <a:latin typeface="Cambria Math"/>
                            </a:rPr>
                            <m:t>𝑖</m:t>
                          </m:r>
                        </m:sub>
                      </m:sSub>
                      <m:r>
                        <a:rPr lang="es-CL" b="0" i="1" smtClean="0">
                          <a:latin typeface="Cambria Math"/>
                        </a:rPr>
                        <m:t>+</m:t>
                      </m:r>
                      <m:sSub>
                        <m:sSubPr>
                          <m:ctrlPr>
                            <a:rPr lang="es-CL" b="0" i="1" smtClean="0">
                              <a:latin typeface="Cambria Math"/>
                            </a:rPr>
                          </m:ctrlPr>
                        </m:sSubPr>
                        <m:e>
                          <m:r>
                            <a:rPr lang="es-CL" b="0" i="1" smtClean="0">
                              <a:latin typeface="Cambria Math"/>
                            </a:rPr>
                            <m:t>𝛽</m:t>
                          </m:r>
                        </m:e>
                        <m:sub>
                          <m:r>
                            <a:rPr lang="es-CL" b="0" i="1" smtClean="0">
                              <a:latin typeface="Cambria Math"/>
                            </a:rPr>
                            <m:t>2</m:t>
                          </m:r>
                        </m:sub>
                      </m:sSub>
                      <m:r>
                        <a:rPr lang="es-CL" b="0" i="1" smtClean="0">
                          <a:latin typeface="Cambria Math"/>
                        </a:rPr>
                        <m:t>𝐴𝑅</m:t>
                      </m:r>
                      <m:sSub>
                        <m:sSubPr>
                          <m:ctrlPr>
                            <a:rPr lang="es-CL" b="0" i="1" smtClean="0">
                              <a:latin typeface="Cambria Math"/>
                            </a:rPr>
                          </m:ctrlPr>
                        </m:sSubPr>
                        <m:e>
                          <m:r>
                            <a:rPr lang="es-CL" b="0" i="1" smtClean="0">
                              <a:latin typeface="Cambria Math"/>
                            </a:rPr>
                            <m:t>𝐺</m:t>
                          </m:r>
                        </m:e>
                        <m:sub>
                          <m:r>
                            <a:rPr lang="es-CL" b="0" i="1" smtClean="0">
                              <a:latin typeface="Cambria Math"/>
                            </a:rPr>
                            <m:t>𝑖</m:t>
                          </m:r>
                        </m:sub>
                      </m:sSub>
                      <m:r>
                        <a:rPr lang="es-CL" b="0" i="1" smtClean="0">
                          <a:latin typeface="Cambria Math"/>
                        </a:rPr>
                        <m:t>+</m:t>
                      </m:r>
                      <m:r>
                        <a:rPr lang="es-CL" b="0" i="1" smtClean="0">
                          <a:latin typeface="Cambria Math"/>
                        </a:rPr>
                        <m:t>𝜀</m:t>
                      </m:r>
                    </m:oMath>
                  </m:oMathPara>
                </a14:m>
                <a:endParaRPr lang="es-CL" dirty="0" smtClean="0"/>
              </a:p>
              <a:p>
                <a:pPr>
                  <a:lnSpc>
                    <a:spcPct val="150000"/>
                  </a:lnSpc>
                </a:pPr>
                <a:r>
                  <a:rPr lang="es-CL" dirty="0" smtClean="0"/>
                  <a:t>Donde:</a:t>
                </a:r>
              </a:p>
              <a:p>
                <a:pPr lvl="1">
                  <a:lnSpc>
                    <a:spcPct val="120000"/>
                  </a:lnSpc>
                </a:pPr>
                <a14:m>
                  <m:oMath xmlns:m="http://schemas.openxmlformats.org/officeDocument/2006/math">
                    <m:r>
                      <a:rPr lang="es-CL" i="1" dirty="0" smtClean="0">
                        <a:latin typeface="Cambria Math"/>
                      </a:rPr>
                      <m:t>𝑉𝑎𝑙𝑜𝑟𝑃𝑎𝑠</m:t>
                    </m:r>
                    <m:sSub>
                      <m:sSubPr>
                        <m:ctrlPr>
                          <a:rPr lang="es-CL" i="1" dirty="0" smtClean="0">
                            <a:latin typeface="Cambria Math"/>
                          </a:rPr>
                        </m:ctrlPr>
                      </m:sSubPr>
                      <m:e>
                        <m:r>
                          <a:rPr lang="es-CL" i="1" dirty="0" smtClean="0">
                            <a:latin typeface="Cambria Math"/>
                          </a:rPr>
                          <m:t>𝑒</m:t>
                        </m:r>
                      </m:e>
                      <m:sub>
                        <m:r>
                          <a:rPr lang="es-CL" i="1" dirty="0" smtClean="0">
                            <a:latin typeface="Cambria Math"/>
                          </a:rPr>
                          <m:t>𝑖</m:t>
                        </m:r>
                      </m:sub>
                    </m:sSub>
                    <m:r>
                      <a:rPr lang="es-CL" i="1" dirty="0" smtClean="0">
                        <a:latin typeface="Cambria Math"/>
                      </a:rPr>
                      <m:t> </m:t>
                    </m:r>
                  </m:oMath>
                </a14:m>
                <a:r>
                  <a:rPr lang="es-CL" dirty="0" smtClean="0"/>
                  <a:t>: El valor en $USD del jugador </a:t>
                </a:r>
                <a14:m>
                  <m:oMath xmlns:m="http://schemas.openxmlformats.org/officeDocument/2006/math">
                    <m:r>
                      <a:rPr lang="es-CL" i="1" dirty="0" smtClean="0">
                        <a:latin typeface="Cambria Math"/>
                      </a:rPr>
                      <m:t>𝑖</m:t>
                    </m:r>
                  </m:oMath>
                </a14:m>
                <a:endParaRPr lang="es-CL" dirty="0" smtClean="0"/>
              </a:p>
              <a:p>
                <a:pPr lvl="1">
                  <a:lnSpc>
                    <a:spcPct val="120000"/>
                  </a:lnSpc>
                </a:pPr>
                <a14:m>
                  <m:oMath xmlns:m="http://schemas.openxmlformats.org/officeDocument/2006/math">
                    <m:r>
                      <a:rPr lang="es-CL" i="1" dirty="0" smtClean="0">
                        <a:latin typeface="Cambria Math"/>
                      </a:rPr>
                      <m:t>𝐶𝐻</m:t>
                    </m:r>
                    <m:sSub>
                      <m:sSubPr>
                        <m:ctrlPr>
                          <a:rPr lang="es-CL" i="1" dirty="0" smtClean="0">
                            <a:latin typeface="Cambria Math"/>
                          </a:rPr>
                        </m:ctrlPr>
                      </m:sSubPr>
                      <m:e>
                        <m:r>
                          <a:rPr lang="es-CL" i="1" dirty="0" smtClean="0">
                            <a:latin typeface="Cambria Math"/>
                          </a:rPr>
                          <m:t>𝐼</m:t>
                        </m:r>
                      </m:e>
                      <m:sub>
                        <m:r>
                          <a:rPr lang="es-CL" i="1" dirty="0" smtClean="0">
                            <a:latin typeface="Cambria Math"/>
                          </a:rPr>
                          <m:t>𝑖</m:t>
                        </m:r>
                      </m:sub>
                    </m:sSub>
                  </m:oMath>
                </a14:m>
                <a:r>
                  <a:rPr lang="es-CL" dirty="0" smtClean="0"/>
                  <a:t>  : </a:t>
                </a:r>
                <a14:m>
                  <m:oMath xmlns:m="http://schemas.openxmlformats.org/officeDocument/2006/math">
                    <m:r>
                      <a:rPr lang="es-CL" i="1" dirty="0" smtClean="0">
                        <a:latin typeface="Cambria Math"/>
                      </a:rPr>
                      <m:t>1</m:t>
                    </m:r>
                  </m:oMath>
                </a14:m>
                <a:r>
                  <a:rPr lang="es-CL" dirty="0" smtClean="0"/>
                  <a:t> si el jugador </a:t>
                </a:r>
                <a14:m>
                  <m:oMath xmlns:m="http://schemas.openxmlformats.org/officeDocument/2006/math">
                    <m:r>
                      <a:rPr lang="es-CL" i="1" dirty="0" smtClean="0">
                        <a:latin typeface="Cambria Math"/>
                      </a:rPr>
                      <m:t>𝑖</m:t>
                    </m:r>
                  </m:oMath>
                </a14:m>
                <a:r>
                  <a:rPr lang="es-CL" dirty="0" smtClean="0"/>
                  <a:t> es Chileno</a:t>
                </a:r>
              </a:p>
              <a:p>
                <a:pPr lvl="1">
                  <a:lnSpc>
                    <a:spcPct val="120000"/>
                  </a:lnSpc>
                </a:pPr>
                <a14:m>
                  <m:oMath xmlns:m="http://schemas.openxmlformats.org/officeDocument/2006/math">
                    <m:r>
                      <a:rPr lang="es-CL" i="1" dirty="0" smtClean="0">
                        <a:latin typeface="Cambria Math"/>
                      </a:rPr>
                      <m:t>𝐴𝑅</m:t>
                    </m:r>
                    <m:sSub>
                      <m:sSubPr>
                        <m:ctrlPr>
                          <a:rPr lang="es-CL" i="1" dirty="0" smtClean="0">
                            <a:latin typeface="Cambria Math"/>
                          </a:rPr>
                        </m:ctrlPr>
                      </m:sSubPr>
                      <m:e>
                        <m:r>
                          <a:rPr lang="es-CL" i="1" dirty="0" smtClean="0">
                            <a:latin typeface="Cambria Math"/>
                          </a:rPr>
                          <m:t>𝐺</m:t>
                        </m:r>
                      </m:e>
                      <m:sub>
                        <m:r>
                          <a:rPr lang="es-CL" i="1" dirty="0" smtClean="0">
                            <a:latin typeface="Cambria Math"/>
                          </a:rPr>
                          <m:t>𝑖</m:t>
                        </m:r>
                      </m:sub>
                    </m:sSub>
                  </m:oMath>
                </a14:m>
                <a:r>
                  <a:rPr lang="es-CL" dirty="0" smtClean="0"/>
                  <a:t> : </a:t>
                </a:r>
                <a14:m>
                  <m:oMath xmlns:m="http://schemas.openxmlformats.org/officeDocument/2006/math">
                    <m:r>
                      <a:rPr lang="es-CL" i="1" dirty="0" smtClean="0">
                        <a:latin typeface="Cambria Math"/>
                      </a:rPr>
                      <m:t>1</m:t>
                    </m:r>
                  </m:oMath>
                </a14:m>
                <a:r>
                  <a:rPr lang="es-CL" dirty="0" smtClean="0"/>
                  <a:t> si el jugador </a:t>
                </a:r>
                <a14:m>
                  <m:oMath xmlns:m="http://schemas.openxmlformats.org/officeDocument/2006/math">
                    <m:r>
                      <a:rPr lang="es-CL" i="1" dirty="0" smtClean="0">
                        <a:latin typeface="Cambria Math"/>
                      </a:rPr>
                      <m:t>𝑖</m:t>
                    </m:r>
                  </m:oMath>
                </a14:m>
                <a:r>
                  <a:rPr lang="es-CL" dirty="0" smtClean="0"/>
                  <a:t> es Argentino</a:t>
                </a:r>
              </a:p>
              <a:p>
                <a:pPr lvl="1">
                  <a:lnSpc>
                    <a:spcPct val="120000"/>
                  </a:lnSpc>
                </a:pPr>
                <a:r>
                  <a:rPr lang="es-CL" dirty="0" smtClean="0"/>
                  <a:t>Universo de 3 países: </a:t>
                </a:r>
                <a14:m>
                  <m:oMath xmlns:m="http://schemas.openxmlformats.org/officeDocument/2006/math">
                    <m:r>
                      <a:rPr lang="es-CL" i="1" dirty="0" smtClean="0">
                        <a:latin typeface="Cambria Math"/>
                      </a:rPr>
                      <m:t>𝐶𝐻𝐼</m:t>
                    </m:r>
                  </m:oMath>
                </a14:m>
                <a:r>
                  <a:rPr lang="es-CL" dirty="0" smtClean="0"/>
                  <a:t>, </a:t>
                </a:r>
                <a14:m>
                  <m:oMath xmlns:m="http://schemas.openxmlformats.org/officeDocument/2006/math">
                    <m:r>
                      <a:rPr lang="es-CL" i="1" dirty="0" smtClean="0">
                        <a:latin typeface="Cambria Math"/>
                      </a:rPr>
                      <m:t>𝐴𝑅𝐺</m:t>
                    </m:r>
                  </m:oMath>
                </a14:m>
                <a:r>
                  <a:rPr lang="es-CL" dirty="0" smtClean="0"/>
                  <a:t> y </a:t>
                </a:r>
                <a14:m>
                  <m:oMath xmlns:m="http://schemas.openxmlformats.org/officeDocument/2006/math">
                    <m:r>
                      <a:rPr lang="es-CL" i="1" dirty="0" smtClean="0">
                        <a:latin typeface="Cambria Math"/>
                      </a:rPr>
                      <m:t>𝐵𝑅𝐴</m:t>
                    </m:r>
                  </m:oMath>
                </a14:m>
                <a:endParaRPr lang="es-CL" dirty="0" smtClean="0"/>
              </a:p>
              <a:p>
                <a:pPr marL="402336" lvl="1" indent="0">
                  <a:lnSpc>
                    <a:spcPct val="150000"/>
                  </a:lnSpc>
                  <a:buNone/>
                </a:pPr>
                <a:endParaRPr lang="es-CL" dirty="0"/>
              </a:p>
            </p:txBody>
          </p:sp>
        </mc:Choice>
        <mc:Fallback xmlns="">
          <p:sp>
            <p:nvSpPr>
              <p:cNvPr id="18" name="2 Marcador de contenido"/>
              <p:cNvSpPr>
                <a:spLocks noGrp="1" noRot="1" noChangeAspect="1" noMove="1" noResize="1" noEditPoints="1" noAdjustHandles="1" noChangeArrowheads="1" noChangeShapeType="1" noTextEdit="1"/>
              </p:cNvSpPr>
              <p:nvPr>
                <p:ph idx="1"/>
              </p:nvPr>
            </p:nvSpPr>
            <p:spPr>
              <a:xfrm>
                <a:off x="1043608" y="1484784"/>
                <a:ext cx="8100392" cy="4800600"/>
              </a:xfrm>
              <a:blipFill rotWithShape="1">
                <a:blip r:embed="rId3"/>
                <a:stretch>
                  <a:fillRect t="-2541" b="-635"/>
                </a:stretch>
              </a:blipFill>
            </p:spPr>
            <p:txBody>
              <a:bodyPr/>
              <a:lstStyle/>
              <a:p>
                <a:r>
                  <a:rPr lang="es-CL">
                    <a:noFill/>
                  </a:rPr>
                  <a:t> </a:t>
                </a:r>
              </a:p>
            </p:txBody>
          </p:sp>
        </mc:Fallback>
      </mc:AlternateContent>
    </p:spTree>
    <p:extLst>
      <p:ext uri="{BB962C8B-B14F-4D97-AF65-F5344CB8AC3E}">
        <p14:creationId xmlns:p14="http://schemas.microsoft.com/office/powerpoint/2010/main" val="2876532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4668</TotalTime>
  <Words>970</Words>
  <Application>Microsoft Office PowerPoint</Application>
  <PresentationFormat>Presentación en pantalla (4:3)</PresentationFormat>
  <Paragraphs>164</Paragraphs>
  <Slides>21</Slides>
  <Notes>19</Notes>
  <HiddenSlides>0</HiddenSlides>
  <MMClips>0</MMClips>
  <ScaleCrop>false</ScaleCrop>
  <HeadingPairs>
    <vt:vector size="4" baseType="variant">
      <vt:variant>
        <vt:lpstr>Tema</vt:lpstr>
      </vt:variant>
      <vt:variant>
        <vt:i4>1</vt:i4>
      </vt:variant>
      <vt:variant>
        <vt:lpstr>Títulos de diapositiva</vt:lpstr>
      </vt:variant>
      <vt:variant>
        <vt:i4>21</vt:i4>
      </vt:variant>
    </vt:vector>
  </HeadingPairs>
  <TitlesOfParts>
    <vt:vector size="22" baseType="lpstr">
      <vt:lpstr>Solsticio</vt:lpstr>
      <vt:lpstr>Auxiliar 3 </vt:lpstr>
      <vt:lpstr>Cátedras y última auxiliar</vt:lpstr>
      <vt:lpstr>Auxiliar de hoy</vt:lpstr>
      <vt:lpstr>Multicolinealidad</vt:lpstr>
      <vt:lpstr>Multicolinealidad</vt:lpstr>
      <vt:lpstr>Multicolinealidad</vt:lpstr>
      <vt:lpstr>Multicolinealidad</vt:lpstr>
      <vt:lpstr>Multicolinealidad</vt:lpstr>
      <vt:lpstr>Coeficientes</vt:lpstr>
      <vt:lpstr>Coeficientes</vt:lpstr>
      <vt:lpstr>Coeficientes</vt:lpstr>
      <vt:lpstr>Coeficientes</vt:lpstr>
      <vt:lpstr>Coeficientes</vt:lpstr>
      <vt:lpstr>Coeficientes</vt:lpstr>
      <vt:lpstr>Propiedades Asintóticas e Inferencia</vt:lpstr>
      <vt:lpstr>Propiedades Asintóticas e Inferencia</vt:lpstr>
      <vt:lpstr>Propiedades Asintóticas e Inferencia</vt:lpstr>
      <vt:lpstr>Propiedades Asintóticas e Inferencia</vt:lpstr>
      <vt:lpstr>Propiedades Asintóticas e Inferencia</vt:lpstr>
      <vt:lpstr>Tarea 1 </vt:lpstr>
      <vt:lpstr>¿Dudas?       ¿Qué aprendí hoy?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Valor social de la universidad y bienes entregados.</dc:title>
  <dc:creator>Lenovo</dc:creator>
  <cp:lastModifiedBy>Andrés Fernández</cp:lastModifiedBy>
  <cp:revision>140</cp:revision>
  <dcterms:created xsi:type="dcterms:W3CDTF">2013-09-25T18:25:26Z</dcterms:created>
  <dcterms:modified xsi:type="dcterms:W3CDTF">2016-03-30T04:08:56Z</dcterms:modified>
</cp:coreProperties>
</file>