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59"/>
  </p:notesMasterIdLst>
  <p:sldIdLst>
    <p:sldId id="256" r:id="rId2"/>
    <p:sldId id="264" r:id="rId3"/>
    <p:sldId id="341" r:id="rId4"/>
    <p:sldId id="342" r:id="rId5"/>
    <p:sldId id="347" r:id="rId6"/>
    <p:sldId id="346" r:id="rId7"/>
    <p:sldId id="351" r:id="rId8"/>
    <p:sldId id="376" r:id="rId9"/>
    <p:sldId id="380" r:id="rId10"/>
    <p:sldId id="378" r:id="rId11"/>
    <p:sldId id="396" r:id="rId12"/>
    <p:sldId id="397" r:id="rId13"/>
    <p:sldId id="398" r:id="rId14"/>
    <p:sldId id="399" r:id="rId15"/>
    <p:sldId id="400" r:id="rId16"/>
    <p:sldId id="401" r:id="rId17"/>
    <p:sldId id="391" r:id="rId18"/>
    <p:sldId id="394" r:id="rId19"/>
    <p:sldId id="402" r:id="rId20"/>
    <p:sldId id="393" r:id="rId21"/>
    <p:sldId id="390" r:id="rId22"/>
    <p:sldId id="395" r:id="rId23"/>
    <p:sldId id="403" r:id="rId24"/>
    <p:sldId id="408" r:id="rId25"/>
    <p:sldId id="409" r:id="rId26"/>
    <p:sldId id="410" r:id="rId27"/>
    <p:sldId id="404" r:id="rId28"/>
    <p:sldId id="411" r:id="rId29"/>
    <p:sldId id="412" r:id="rId30"/>
    <p:sldId id="413" r:id="rId31"/>
    <p:sldId id="414" r:id="rId32"/>
    <p:sldId id="415" r:id="rId33"/>
    <p:sldId id="416" r:id="rId34"/>
    <p:sldId id="405" r:id="rId35"/>
    <p:sldId id="406" r:id="rId36"/>
    <p:sldId id="417" r:id="rId37"/>
    <p:sldId id="418" r:id="rId38"/>
    <p:sldId id="419" r:id="rId39"/>
    <p:sldId id="420" r:id="rId40"/>
    <p:sldId id="426" r:id="rId41"/>
    <p:sldId id="407" r:id="rId42"/>
    <p:sldId id="421" r:id="rId43"/>
    <p:sldId id="422" r:id="rId44"/>
    <p:sldId id="427" r:id="rId45"/>
    <p:sldId id="428" r:id="rId46"/>
    <p:sldId id="429" r:id="rId47"/>
    <p:sldId id="430" r:id="rId48"/>
    <p:sldId id="431" r:id="rId49"/>
    <p:sldId id="433" r:id="rId50"/>
    <p:sldId id="432" r:id="rId51"/>
    <p:sldId id="434" r:id="rId52"/>
    <p:sldId id="435" r:id="rId53"/>
    <p:sldId id="423" r:id="rId54"/>
    <p:sldId id="424" r:id="rId55"/>
    <p:sldId id="425" r:id="rId56"/>
    <p:sldId id="436" r:id="rId57"/>
    <p:sldId id="437"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34" autoAdjust="0"/>
    <p:restoredTop sz="88615" autoAdjust="0"/>
  </p:normalViewPr>
  <p:slideViewPr>
    <p:cSldViewPr>
      <p:cViewPr varScale="1">
        <p:scale>
          <a:sx n="96" d="100"/>
          <a:sy n="96" d="100"/>
        </p:scale>
        <p:origin x="-43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FA53E5-B8ED-4F9E-A9E7-14FAB771F0EC}" type="datetimeFigureOut">
              <a:rPr lang="es-ES" smtClean="0"/>
              <a:t>08/08/2016</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C88555-3D3C-406E-96BA-3FB18AF6D6F0}" type="slidenum">
              <a:rPr lang="es-ES" smtClean="0"/>
              <a:t>‹Nº›</a:t>
            </a:fld>
            <a:endParaRPr lang="es-ES"/>
          </a:p>
        </p:txBody>
      </p:sp>
    </p:spTree>
    <p:extLst>
      <p:ext uri="{BB962C8B-B14F-4D97-AF65-F5344CB8AC3E}">
        <p14:creationId xmlns:p14="http://schemas.microsoft.com/office/powerpoint/2010/main" val="1378643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¿Qué vieron la clase anterior?</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2</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Que sea balanceado significa que tiene la misma cantidad de</a:t>
            </a:r>
            <a:r>
              <a:rPr lang="es-CL" baseline="0" dirty="0" smtClean="0"/>
              <a:t> datos temporales para todos los individuos.</a:t>
            </a:r>
          </a:p>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21</a:t>
            </a:fld>
            <a:endParaRPr lang="es-ES"/>
          </a:p>
        </p:txBody>
      </p:sp>
    </p:spTree>
    <p:extLst>
      <p:ext uri="{BB962C8B-B14F-4D97-AF65-F5344CB8AC3E}">
        <p14:creationId xmlns:p14="http://schemas.microsoft.com/office/powerpoint/2010/main" val="449129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22</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¿Quién</a:t>
            </a:r>
            <a:r>
              <a:rPr lang="es-CL" baseline="0" dirty="0" smtClean="0"/>
              <a:t> fue a clases? ¿Qué vieron?</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24</a:t>
            </a:fld>
            <a:endParaRPr lang="es-ES"/>
          </a:p>
        </p:txBody>
      </p:sp>
    </p:spTree>
    <p:extLst>
      <p:ext uri="{BB962C8B-B14F-4D97-AF65-F5344CB8AC3E}">
        <p14:creationId xmlns:p14="http://schemas.microsoft.com/office/powerpoint/2010/main" val="15876885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El sesgo ocurre</a:t>
            </a:r>
            <a:r>
              <a:rPr lang="es-CL" baseline="0" dirty="0" smtClean="0"/>
              <a:t> cuando la esperanza del estimador es diferente del parámetro a estimar. A este término de diferencia se le llama sesgo. </a:t>
            </a:r>
          </a:p>
          <a:p>
            <a:endParaRPr lang="es-CL" baseline="0" dirty="0" smtClean="0"/>
          </a:p>
          <a:p>
            <a:r>
              <a:rPr lang="es-CL" baseline="0" dirty="0" smtClean="0"/>
              <a:t>La inconsistencia ocurre cuando la esperanza del estimador no converge en probabilidad al valor del parámetro a estimar. Esto es lo más preocupante que puede suceder a un estimador, pues no puede ser corregido aumentando la muestra. Puede ocurrir que al aumentar la muestra, el sesgo crezca. Esto evitará que se pueda estudiar realmente el parámetro de interés.</a:t>
            </a:r>
          </a:p>
          <a:p>
            <a:endParaRPr lang="es-CL" baseline="0" dirty="0" smtClean="0"/>
          </a:p>
          <a:p>
            <a:r>
              <a:rPr lang="es-CL" baseline="0" dirty="0" smtClean="0"/>
              <a:t>El sesgo se genera por endogeneidad. Esto puede ocurrir por error de medición de las variables (cuando el error está correlacionado con una variable explicativa), por omisión de una variable correlacionada o por causalidades simultáneas. Los sesgos generados de esta forma generan inconsistencia. En series de tiempo, la </a:t>
            </a:r>
            <a:r>
              <a:rPr lang="es-CL" baseline="0" dirty="0" err="1" smtClean="0"/>
              <a:t>autocorrelación</a:t>
            </a:r>
            <a:r>
              <a:rPr lang="es-CL" baseline="0" dirty="0" smtClean="0"/>
              <a:t> serial de los errores genera ambos. Tener una muestra censurada o truncada también provocan inconsistencia al romperse el supuesto de representatividad aleatoria.</a:t>
            </a:r>
          </a:p>
          <a:p>
            <a:endParaRPr lang="es-CL" baseline="0" dirty="0" smtClean="0"/>
          </a:p>
          <a:p>
            <a:endParaRPr lang="es-CL" baseline="0" dirty="0" smtClean="0"/>
          </a:p>
          <a:p>
            <a:endParaRPr lang="es-CL" baseline="0" dirty="0" smtClean="0"/>
          </a:p>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26</a:t>
            </a:fld>
            <a:endParaRPr lang="es-ES"/>
          </a:p>
        </p:txBody>
      </p:sp>
    </p:spTree>
    <p:extLst>
      <p:ext uri="{BB962C8B-B14F-4D97-AF65-F5344CB8AC3E}">
        <p14:creationId xmlns:p14="http://schemas.microsoft.com/office/powerpoint/2010/main" val="362319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Características principales de un estimador: Sesgo y Consistencia.</a:t>
            </a:r>
          </a:p>
          <a:p>
            <a:endParaRPr lang="es-CL" dirty="0" smtClean="0"/>
          </a:p>
          <a:p>
            <a:r>
              <a:rPr lang="es-CL" dirty="0" smtClean="0"/>
              <a:t>Es la “puntería” de un estimador. Puede tener un sesgo o puede apuntar al valor que buscamos (pero que no vemos). Sólo se puede determinar de forma teórica.</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27</a:t>
            </a:fld>
            <a:endParaRPr lang="es-ES"/>
          </a:p>
        </p:txBody>
      </p:sp>
    </p:spTree>
    <p:extLst>
      <p:ext uri="{BB962C8B-B14F-4D97-AF65-F5344CB8AC3E}">
        <p14:creationId xmlns:p14="http://schemas.microsoft.com/office/powerpoint/2010/main" val="1177267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El error de medición provoca sesgo SÓLO</a:t>
            </a:r>
            <a:r>
              <a:rPr lang="es-CL" baseline="0" dirty="0" smtClean="0"/>
              <a:t> si existe una correlación entre el error y alguna variable independiente explicativa. Aunque efectivamente sí aumenta la varianza del estimador.</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28</a:t>
            </a:fld>
            <a:endParaRPr lang="es-ES"/>
          </a:p>
        </p:txBody>
      </p:sp>
    </p:spTree>
    <p:extLst>
      <p:ext uri="{BB962C8B-B14F-4D97-AF65-F5344CB8AC3E}">
        <p14:creationId xmlns:p14="http://schemas.microsoft.com/office/powerpoint/2010/main" val="9003230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Un</a:t>
            </a:r>
            <a:r>
              <a:rPr lang="es-CL" baseline="0" dirty="0" smtClean="0"/>
              <a:t> estimador puede ser sesgado pero consistente, si el sesgo tiende a cero en probabilidad.</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29</a:t>
            </a:fld>
            <a:endParaRPr lang="es-ES"/>
          </a:p>
        </p:txBody>
      </p:sp>
    </p:spTree>
    <p:extLst>
      <p:ext uri="{BB962C8B-B14F-4D97-AF65-F5344CB8AC3E}">
        <p14:creationId xmlns:p14="http://schemas.microsoft.com/office/powerpoint/2010/main" val="900323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El error de medición provoca sesgo SÓLO</a:t>
            </a:r>
            <a:r>
              <a:rPr lang="es-CL" baseline="0" dirty="0" smtClean="0"/>
              <a:t> si existe una correlación entre el error y alguna variable independiente explicativa. Aunque efectivamente sí aumenta la varianza del estimador.</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31</a:t>
            </a:fld>
            <a:endParaRPr lang="es-ES"/>
          </a:p>
        </p:txBody>
      </p:sp>
    </p:spTree>
    <p:extLst>
      <p:ext uri="{BB962C8B-B14F-4D97-AF65-F5344CB8AC3E}">
        <p14:creationId xmlns:p14="http://schemas.microsoft.com/office/powerpoint/2010/main" val="9003230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El error de medición provoca sesgo SÓLO</a:t>
            </a:r>
            <a:r>
              <a:rPr lang="es-CL" baseline="0" dirty="0" smtClean="0"/>
              <a:t> si existe una correlación entre el error y alguna variable independiente explicativa. Aunque efectivamente sí aumenta la varianza del estimador.</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32</a:t>
            </a:fld>
            <a:endParaRPr lang="es-ES"/>
          </a:p>
        </p:txBody>
      </p:sp>
    </p:spTree>
    <p:extLst>
      <p:ext uri="{BB962C8B-B14F-4D97-AF65-F5344CB8AC3E}">
        <p14:creationId xmlns:p14="http://schemas.microsoft.com/office/powerpoint/2010/main" val="9003230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El error de medición provoca sesgo SÓLO</a:t>
            </a:r>
            <a:r>
              <a:rPr lang="es-CL" baseline="0" dirty="0" smtClean="0"/>
              <a:t> si existe una correlación entre el error y alguna variable independiente explicativa. Aunque efectivamente sí aumenta la varianza del estimador.</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33</a:t>
            </a:fld>
            <a:endParaRPr lang="es-ES"/>
          </a:p>
        </p:txBody>
      </p:sp>
    </p:spTree>
    <p:extLst>
      <p:ext uri="{BB962C8B-B14F-4D97-AF65-F5344CB8AC3E}">
        <p14:creationId xmlns:p14="http://schemas.microsoft.com/office/powerpoint/2010/main" val="900323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3</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Características principales de un estimador: Sesgo y Consistencia.</a:t>
            </a:r>
          </a:p>
          <a:p>
            <a:endParaRPr lang="es-CL" dirty="0" smtClean="0"/>
          </a:p>
          <a:p>
            <a:r>
              <a:rPr lang="es-CL" dirty="0" smtClean="0"/>
              <a:t>Es la “puntería” de un estimador. Puede tener un sesgo o puede apuntar al valor que buscamos (pero que no vemos). Sólo se puede determinar de forma teórica.</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34</a:t>
            </a:fld>
            <a:endParaRPr lang="es-ES"/>
          </a:p>
        </p:txBody>
      </p:sp>
    </p:spTree>
    <p:extLst>
      <p:ext uri="{BB962C8B-B14F-4D97-AF65-F5344CB8AC3E}">
        <p14:creationId xmlns:p14="http://schemas.microsoft.com/office/powerpoint/2010/main" val="11772676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Características principales de un estimador: Sesgo y Consistencia.</a:t>
            </a:r>
          </a:p>
          <a:p>
            <a:endParaRPr lang="es-CL" dirty="0" smtClean="0"/>
          </a:p>
          <a:p>
            <a:r>
              <a:rPr lang="es-CL" dirty="0" smtClean="0"/>
              <a:t>Es la “puntería” de un estimador. Puede tener un sesgo o puede apuntar al valor que buscamos (pero que no vemos). Sólo se puede determinar de forma teórica.</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35</a:t>
            </a:fld>
            <a:endParaRPr lang="es-ES"/>
          </a:p>
        </p:txBody>
      </p:sp>
    </p:spTree>
    <p:extLst>
      <p:ext uri="{BB962C8B-B14F-4D97-AF65-F5344CB8AC3E}">
        <p14:creationId xmlns:p14="http://schemas.microsoft.com/office/powerpoint/2010/main" val="11772676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Los</a:t>
            </a:r>
            <a:r>
              <a:rPr lang="es-CL" baseline="0" dirty="0" smtClean="0"/>
              <a:t> test de hipótesis permiten hacer preguntas acerca de parámetros y estimaciones teniendo en consideración la información que arrojan los datos. Los test más frecuentes son el test t de significancia individual de una estimación y el test global de variables F. Los test se componen de una hipótesis nula, un estadístico con una distribución determinada, valores críticos e hipótesis alternativas. La hipótesis nula se rechaza cuando se cumple que el valor del estadístico es mayor o menor que un valor crítico determinado por la distribución del estadístico. Para el caso del </a:t>
            </a:r>
            <a:r>
              <a:rPr lang="es-CL" baseline="0" dirty="0" err="1" smtClean="0"/>
              <a:t>estadísito</a:t>
            </a:r>
            <a:r>
              <a:rPr lang="es-CL" baseline="0" dirty="0" smtClean="0"/>
              <a:t> t de </a:t>
            </a:r>
            <a:r>
              <a:rPr lang="es-CL" baseline="0" dirty="0" err="1" smtClean="0"/>
              <a:t>student</a:t>
            </a:r>
            <a:r>
              <a:rPr lang="es-CL" baseline="0" dirty="0" smtClean="0"/>
              <a:t>, el valor crítico para un 95% de confianza es 1,96. Es decir que si el estadístico es mayor a ese valor (en valor absoluto), se puede rechazar la hipótesis nula. En dicho test, la hipótesis nula es NO significancia (beta = 0). Para el caso del estadístico F dependerá de los grados de libertad del caso, pero es el mismo principio. La hipótesis nula es NO significancia conjunta (beta_1 = </a:t>
            </a:r>
            <a:r>
              <a:rPr lang="es-CL" baseline="0" dirty="0" err="1" smtClean="0"/>
              <a:t>beta_n</a:t>
            </a:r>
            <a:r>
              <a:rPr lang="es-CL" baseline="0" dirty="0" smtClean="0"/>
              <a:t> = 0).</a:t>
            </a:r>
          </a:p>
          <a:p>
            <a:endParaRPr lang="es-CL" baseline="0" dirty="0" smtClean="0"/>
          </a:p>
          <a:p>
            <a:r>
              <a:rPr lang="es-CL" baseline="0" dirty="0" smtClean="0"/>
              <a:t>El p-valor es una medida del VALOR MÍNIMO DE PROBABILIDAD al que se cumple la condición crítica. Es el valor mínimo que arrojan los datos para el cual se puede esperar que se cumpla que el estadístico sea menor (o mayor) a su valor crítico. Como normalmente se espera que dicho valor sea de un 5% (95% de confianza), cuando el p-valor toma valores menores a 0,5 se rechaza la hipótesis nula. Esto porque hay evidencia de que la mínima probabilidad de que ocurra lo que (no) queremos que ocurra, es menor a lo que consideramos satisfactorio.</a:t>
            </a:r>
          </a:p>
          <a:p>
            <a:endParaRPr lang="es-CL" baseline="0" dirty="0" smtClean="0"/>
          </a:p>
          <a:p>
            <a:r>
              <a:rPr lang="es-CL" baseline="0" dirty="0" smtClean="0"/>
              <a:t>La interpretación de los coeficientes es fundamental en estadística. Este en una regresión simple corresponde a los valores marginales </a:t>
            </a:r>
            <a:r>
              <a:rPr lang="es-CL" baseline="0" dirty="0" err="1" smtClean="0"/>
              <a:t>ceteris</a:t>
            </a:r>
            <a:r>
              <a:rPr lang="es-CL" baseline="0" dirty="0" smtClean="0"/>
              <a:t> </a:t>
            </a:r>
            <a:r>
              <a:rPr lang="es-CL" baseline="0" dirty="0" err="1" smtClean="0"/>
              <a:t>patibus</a:t>
            </a:r>
            <a:r>
              <a:rPr lang="es-CL" baseline="0" dirty="0" smtClean="0"/>
              <a:t> de las variables explicativas sobre las independientes. Esta interpretación varía si existen formas funcionales (logaritmos, cuadrados, potencias, exponenciales, </a:t>
            </a:r>
            <a:r>
              <a:rPr lang="es-CL" baseline="0" dirty="0" err="1" smtClean="0"/>
              <a:t>etc</a:t>
            </a:r>
            <a:r>
              <a:rPr lang="es-CL" baseline="0" dirty="0" smtClean="0"/>
              <a:t>) en la regresión. Se puede determinar fácilmente derivando la expresión en función de la variable explicativa. Hay que tener mucho ojo en que esto se considera EN PROMEDIO. Las regresiones son un valor de correlación media. </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36</a:t>
            </a:fld>
            <a:endParaRPr lang="es-ES"/>
          </a:p>
        </p:txBody>
      </p:sp>
    </p:spTree>
    <p:extLst>
      <p:ext uri="{BB962C8B-B14F-4D97-AF65-F5344CB8AC3E}">
        <p14:creationId xmlns:p14="http://schemas.microsoft.com/office/powerpoint/2010/main" val="10440171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No se puede determinar un efecto</a:t>
            </a:r>
            <a:r>
              <a:rPr lang="es-CL" baseline="0" dirty="0" smtClean="0"/>
              <a:t> causal porque no hay ni teoría ni evidencia que lo sostenga. Es SÓLO una correlación.</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39</a:t>
            </a:fld>
            <a:endParaRPr lang="es-ES"/>
          </a:p>
        </p:txBody>
      </p:sp>
    </p:spTree>
    <p:extLst>
      <p:ext uri="{BB962C8B-B14F-4D97-AF65-F5344CB8AC3E}">
        <p14:creationId xmlns:p14="http://schemas.microsoft.com/office/powerpoint/2010/main" val="24992296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40</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Una</a:t>
            </a:r>
            <a:r>
              <a:rPr lang="es-CL" baseline="0" dirty="0" smtClean="0"/>
              <a:t> pequeña ronda de preguntas sobre cómo interpretarían el coeficiente de la pendiente del beta en esta regresión.</a:t>
            </a:r>
          </a:p>
          <a:p>
            <a:endParaRPr lang="es-CL" baseline="0" dirty="0" smtClean="0"/>
          </a:p>
          <a:p>
            <a:r>
              <a:rPr lang="es-CL" baseline="0" dirty="0" smtClean="0"/>
              <a:t>Hacer el match entre el análisis numérico (el valor del beta, la desviación estándar) y la pendiente de la recta, el valor de la constante, etc. Tal como una recta cualquiera que estudiaron en los cursos de Plan Común.</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41</a:t>
            </a:fld>
            <a:endParaRPr lang="es-ES"/>
          </a:p>
        </p:txBody>
      </p:sp>
    </p:spTree>
    <p:extLst>
      <p:ext uri="{BB962C8B-B14F-4D97-AF65-F5344CB8AC3E}">
        <p14:creationId xmlns:p14="http://schemas.microsoft.com/office/powerpoint/2010/main" val="26506683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42</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43</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A diferencia de los cortes transversales, una serie de tiempo considera datos de</a:t>
            </a:r>
            <a:r>
              <a:rPr lang="es-CL" baseline="0" dirty="0" smtClean="0"/>
              <a:t> una misma variable que varían en el tiempo. Esto introduce nuevas componentes, como los rezagos de las variables. Los rezagos pueden ser de las variables explicativas o de las variables dependientes causando diferentes problemáticas y características. Esto dependerá de lo que se quiera modelar. Los modelos pueden contemplar una tendencia intrínseca del modelo, medias móviles, errores sistemáticos, etc. </a:t>
            </a:r>
          </a:p>
          <a:p>
            <a:endParaRPr lang="es-CL" baseline="0" dirty="0" smtClean="0"/>
          </a:p>
          <a:p>
            <a:r>
              <a:rPr lang="es-CL" dirty="0" smtClean="0"/>
              <a:t>Se deben contemplar nuevos supuestos para efecto de poder estimarse consistentemente, por ejemplo, que no exista una </a:t>
            </a:r>
            <a:r>
              <a:rPr lang="es-CL" dirty="0" err="1" smtClean="0"/>
              <a:t>autocorrelación</a:t>
            </a:r>
            <a:r>
              <a:rPr lang="es-CL" dirty="0" smtClean="0"/>
              <a:t> serial de los errores. Además, que los parámetros poblacionales de las variables </a:t>
            </a:r>
            <a:r>
              <a:rPr lang="es-CL" dirty="0" err="1" smtClean="0"/>
              <a:t>autoregresivas</a:t>
            </a:r>
            <a:r>
              <a:rPr lang="es-CL" dirty="0" smtClean="0"/>
              <a:t> sean significativamente</a:t>
            </a:r>
            <a:r>
              <a:rPr lang="es-CL" baseline="0" dirty="0" smtClean="0"/>
              <a:t> menores o iguales a 1, puesto que de otra manera los valores no convergerían en el tiempo.</a:t>
            </a:r>
          </a:p>
          <a:p>
            <a:r>
              <a:rPr lang="es-CL" baseline="0" dirty="0" err="1" smtClean="0"/>
              <a:t>Asímismo</a:t>
            </a:r>
            <a:r>
              <a:rPr lang="es-CL" baseline="0" dirty="0" smtClean="0"/>
              <a:t>, para poder estimar un modelo temporal, es necesario que exista independencia del tiempo (</a:t>
            </a:r>
            <a:r>
              <a:rPr lang="es-CL" baseline="0" dirty="0" err="1" smtClean="0"/>
              <a:t>estacionariedad</a:t>
            </a:r>
            <a:r>
              <a:rPr lang="es-CL" baseline="0" dirty="0" smtClean="0"/>
              <a:t>), lo cual puede suceder de forma fuerte o débil. La </a:t>
            </a:r>
            <a:r>
              <a:rPr lang="es-CL" baseline="0" dirty="0" err="1" smtClean="0"/>
              <a:t>estacionariedad</a:t>
            </a:r>
            <a:r>
              <a:rPr lang="es-CL" baseline="0" dirty="0" smtClean="0"/>
              <a:t> fuerte contempla que toda la función de distribución de los datos sea independiente del tiempo, y la </a:t>
            </a:r>
            <a:r>
              <a:rPr lang="es-CL" baseline="0" dirty="0" err="1" smtClean="0"/>
              <a:t>estacionariedad</a:t>
            </a:r>
            <a:r>
              <a:rPr lang="es-CL" baseline="0" dirty="0" smtClean="0"/>
              <a:t> débil sólo requiere que la esperanza, varianza y covarianzas sean independientes del tiempo.</a:t>
            </a:r>
          </a:p>
          <a:p>
            <a:endParaRPr lang="es-CL" baseline="0" dirty="0" smtClean="0"/>
          </a:p>
          <a:p>
            <a:r>
              <a:rPr lang="es-CL" baseline="0" dirty="0" smtClean="0"/>
              <a:t>Existen variados modelos en series de tiempo, dependiendo de lo que se quiera estimar. Los modelos AR utilizan rezagos de la variable dependiente para explicarla. Los modelos MA poseen coeficientes que explican el efecto de los errores aleatorios sobre una media fija en el tiempo cero, que luego sufre variaciones producto de estos errores aleatorios en el tiempo. Los modelos ARMA combinan ambas características. La estimación ocurre con MCO para cuando se satisfacen los supuestos. También se pueden estimar con MC2E para cuando el caso lo requiera.</a:t>
            </a:r>
          </a:p>
          <a:p>
            <a:endParaRPr lang="es-CL" baseline="0" dirty="0" smtClean="0"/>
          </a:p>
          <a:p>
            <a:r>
              <a:rPr lang="es-CL" dirty="0" smtClean="0"/>
              <a:t>Una raíz unitaria es, técnicamente,</a:t>
            </a:r>
            <a:r>
              <a:rPr lang="es-CL" baseline="0" dirty="0" smtClean="0"/>
              <a:t> cuando la solución al polinomio del parámetro generado por el modelo a estimar tiene una solución unitaria. Esto causa, finalmente, que el parámetro posee un valor significativamente cercano a 1 o mayor. Lo que genera que no sea posible la convergencia del estimador ni de su inferencia estadística.</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44</a:t>
            </a:fld>
            <a:endParaRPr lang="es-ES"/>
          </a:p>
        </p:txBody>
      </p:sp>
    </p:spTree>
    <p:extLst>
      <p:ext uri="{BB962C8B-B14F-4D97-AF65-F5344CB8AC3E}">
        <p14:creationId xmlns:p14="http://schemas.microsoft.com/office/powerpoint/2010/main" val="33700401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El modelo que satisface dicha condición</a:t>
            </a:r>
            <a:r>
              <a:rPr lang="es-CL" baseline="0" dirty="0" smtClean="0"/>
              <a:t> son los modelos MA(q). Para los modelos AR(p) esto no ocurre.</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46</a:t>
            </a:fld>
            <a:endParaRPr lang="es-ES"/>
          </a:p>
        </p:txBody>
      </p:sp>
    </p:spTree>
    <p:extLst>
      <p:ext uri="{BB962C8B-B14F-4D97-AF65-F5344CB8AC3E}">
        <p14:creationId xmlns:p14="http://schemas.microsoft.com/office/powerpoint/2010/main" val="3789878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4</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Se utiliza para detectar raíces</a:t>
            </a:r>
            <a:r>
              <a:rPr lang="es-CL" baseline="0" dirty="0" smtClean="0"/>
              <a:t> unitarias en un proceso </a:t>
            </a:r>
            <a:r>
              <a:rPr lang="es-CL" baseline="0" dirty="0" err="1" smtClean="0"/>
              <a:t>autoregresivo</a:t>
            </a:r>
            <a:r>
              <a:rPr lang="es-CL" baseline="0" dirty="0" smtClean="0"/>
              <a:t>.</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48</a:t>
            </a:fld>
            <a:endParaRPr lang="es-ES"/>
          </a:p>
        </p:txBody>
      </p:sp>
    </p:spTree>
    <p:extLst>
      <p:ext uri="{BB962C8B-B14F-4D97-AF65-F5344CB8AC3E}">
        <p14:creationId xmlns:p14="http://schemas.microsoft.com/office/powerpoint/2010/main" val="16012419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49</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Las </a:t>
            </a:r>
            <a:r>
              <a:rPr lang="es-CL" dirty="0" err="1" smtClean="0"/>
              <a:t>ec</a:t>
            </a:r>
            <a:r>
              <a:rPr lang="es-CL" dirty="0" smtClean="0"/>
              <a:t>. Simultáneas ocurren cuando los modelos que quieren ser estudiados y estimados no pueden ser solamente descritos por una única ecuación. Esto genera que exista más de una, generando un modelo estructural de ecuaciones.</a:t>
            </a:r>
            <a:r>
              <a:rPr lang="es-CL" baseline="0" dirty="0" smtClean="0"/>
              <a:t> Para describir estos modelos, se utilizan entonces las nomenclaturas de variables endógenas y exógenas; debiendo necesitar satisfacer las condiciones de identificación, cómo todo modelo analítico de múltiples ecuaciones. </a:t>
            </a:r>
          </a:p>
          <a:p>
            <a:endParaRPr lang="es-CL" baseline="0" dirty="0" smtClean="0"/>
          </a:p>
          <a:p>
            <a:r>
              <a:rPr lang="es-CL" baseline="0" dirty="0" smtClean="0"/>
              <a:t>Una ecuación única que quiera ser estimada, pero que pertenezca realmente a un sistema de ecuaciones, presentará endogeneidad. Para solucionar la endogeneidad, se pueden utilizar diversos estimadores. El estimador MCI redefine el modelo para hacer un nuevo modelo reducido donde las dependencias son claras y permite tener una perspectiva sin endogeneidad. Esta nueva forma entrega valores estimados que deben ser reinterpretados. Otra alternativa es utilizar instrumentos de algunas ecuaciones para estimar una ecuación en particular, mediante el método de MC2E. Otra alternativa es utilizar el método de MC3E para estimar una matriz de varianzas y covarianzas de todas las ecuaciones y así estimar el modelo completo. Las estimaciones pueden realizarse únicamente si existe la identificación necesaria.</a:t>
            </a:r>
          </a:p>
          <a:p>
            <a:endParaRPr lang="es-CL" baseline="0" dirty="0" smtClean="0"/>
          </a:p>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50</a:t>
            </a:fld>
            <a:endParaRPr lang="es-ES"/>
          </a:p>
        </p:txBody>
      </p:sp>
    </p:spTree>
    <p:extLst>
      <p:ext uri="{BB962C8B-B14F-4D97-AF65-F5344CB8AC3E}">
        <p14:creationId xmlns:p14="http://schemas.microsoft.com/office/powerpoint/2010/main" val="26628090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¿Qué sucede cuando</a:t>
            </a:r>
            <a:r>
              <a:rPr lang="es-CL" baseline="0" dirty="0" smtClean="0"/>
              <a:t> no se satisfacen las condiciones de equilibrio? ¿Son supuestos muy fuertes?</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51</a:t>
            </a:fld>
            <a:endParaRPr lang="es-ES"/>
          </a:p>
        </p:txBody>
      </p:sp>
    </p:spTree>
    <p:extLst>
      <p:ext uri="{BB962C8B-B14F-4D97-AF65-F5344CB8AC3E}">
        <p14:creationId xmlns:p14="http://schemas.microsoft.com/office/powerpoint/2010/main" val="14248541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smtClean="0"/>
          </a:p>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52</a:t>
            </a:fld>
            <a:endParaRPr lang="es-ES"/>
          </a:p>
        </p:txBody>
      </p:sp>
    </p:spTree>
    <p:extLst>
      <p:ext uri="{BB962C8B-B14F-4D97-AF65-F5344CB8AC3E}">
        <p14:creationId xmlns:p14="http://schemas.microsoft.com/office/powerpoint/2010/main" val="28526260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53</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54</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55</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56</a:t>
            </a:fld>
            <a:endParaRPr lang="es-ES"/>
          </a:p>
        </p:txBody>
      </p:sp>
    </p:spTree>
    <p:extLst>
      <p:ext uri="{BB962C8B-B14F-4D97-AF65-F5344CB8AC3E}">
        <p14:creationId xmlns:p14="http://schemas.microsoft.com/office/powerpoint/2010/main" val="843321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Hacer link con definición anterior: fijarse que son ejemplos más acotados, </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5</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En el sesgo</a:t>
            </a:r>
            <a:r>
              <a:rPr lang="es-ES" baseline="0" dirty="0" smtClean="0"/>
              <a:t> de selección se visualiza que si las condiciones aleatorias (no observables) de los sujetos son distintas para cada grupo, entonces se genera el sesgo </a:t>
            </a:r>
            <a:r>
              <a:rPr lang="es-ES" baseline="0" smtClean="0"/>
              <a:t>de selección.</a:t>
            </a:r>
            <a:endParaRPr lang="es-ES" dirty="0"/>
          </a:p>
        </p:txBody>
      </p:sp>
      <p:sp>
        <p:nvSpPr>
          <p:cNvPr id="4" name="Marcador de número de diapositiva 3"/>
          <p:cNvSpPr>
            <a:spLocks noGrp="1"/>
          </p:cNvSpPr>
          <p:nvPr>
            <p:ph type="sldNum" sz="quarter" idx="10"/>
          </p:nvPr>
        </p:nvSpPr>
        <p:spPr/>
        <p:txBody>
          <a:bodyPr/>
          <a:lstStyle/>
          <a:p>
            <a:fld id="{42C88555-3D3C-406E-96BA-3FB18AF6D6F0}" type="slidenum">
              <a:rPr lang="es-ES" smtClean="0"/>
              <a:t>6</a:t>
            </a:fld>
            <a:endParaRPr lang="es-ES"/>
          </a:p>
        </p:txBody>
      </p:sp>
    </p:spTree>
    <p:extLst>
      <p:ext uri="{BB962C8B-B14F-4D97-AF65-F5344CB8AC3E}">
        <p14:creationId xmlns:p14="http://schemas.microsoft.com/office/powerpoint/2010/main" val="2936107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El </a:t>
            </a:r>
            <a:r>
              <a:rPr lang="es-CL" dirty="0" err="1" smtClean="0"/>
              <a:t>Average</a:t>
            </a:r>
            <a:r>
              <a:rPr lang="es-CL" baseline="0" dirty="0" smtClean="0"/>
              <a:t> </a:t>
            </a:r>
            <a:r>
              <a:rPr lang="es-CL" baseline="0" dirty="0" err="1" smtClean="0"/>
              <a:t>Treatment</a:t>
            </a:r>
            <a:r>
              <a:rPr lang="es-CL" baseline="0" dirty="0" smtClean="0"/>
              <a:t> </a:t>
            </a:r>
            <a:r>
              <a:rPr lang="es-CL" baseline="0" dirty="0" err="1" smtClean="0"/>
              <a:t>Effect</a:t>
            </a:r>
            <a:r>
              <a:rPr lang="es-CL" baseline="0" dirty="0" smtClean="0"/>
              <a:t> es el promedio (o valor esperado) de todos los efectos de tratamiento.</a:t>
            </a:r>
            <a:endParaRPr lang="es-ES" dirty="0"/>
          </a:p>
        </p:txBody>
      </p:sp>
      <p:sp>
        <p:nvSpPr>
          <p:cNvPr id="4" name="3 Marcador de número de diapositiva"/>
          <p:cNvSpPr>
            <a:spLocks noGrp="1"/>
          </p:cNvSpPr>
          <p:nvPr>
            <p:ph type="sldNum" sz="quarter" idx="10"/>
          </p:nvPr>
        </p:nvSpPr>
        <p:spPr/>
        <p:txBody>
          <a:bodyPr/>
          <a:lstStyle/>
          <a:p>
            <a:fld id="{42C88555-3D3C-406E-96BA-3FB18AF6D6F0}" type="slidenum">
              <a:rPr lang="es-ES" smtClean="0"/>
              <a:t>7</a:t>
            </a:fld>
            <a:endParaRPr lang="es-ES"/>
          </a:p>
        </p:txBody>
      </p:sp>
    </p:spTree>
    <p:extLst>
      <p:ext uri="{BB962C8B-B14F-4D97-AF65-F5344CB8AC3E}">
        <p14:creationId xmlns:p14="http://schemas.microsoft.com/office/powerpoint/2010/main" val="751310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Mientras más fuerte la relevancia, MEJOR!! LA DEBILIDAD </a:t>
            </a:r>
            <a:r>
              <a:rPr lang="es-CL" smtClean="0"/>
              <a:t>AFECTA  EN LA SENSIBILIDAD DEL ESTIMADOR!!</a:t>
            </a:r>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9</a:t>
            </a:fld>
            <a:endParaRPr lang="es-ES"/>
          </a:p>
        </p:txBody>
      </p:sp>
    </p:spTree>
    <p:extLst>
      <p:ext uri="{BB962C8B-B14F-4D97-AF65-F5344CB8AC3E}">
        <p14:creationId xmlns:p14="http://schemas.microsoft.com/office/powerpoint/2010/main" val="2852626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Que sea balanceado significa que tiene la misma cantidad de</a:t>
            </a:r>
            <a:r>
              <a:rPr lang="es-CL" baseline="0" dirty="0" smtClean="0"/>
              <a:t> datos temporales para todos los individuos.</a:t>
            </a:r>
          </a:p>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17</a:t>
            </a:fld>
            <a:endParaRPr lang="es-ES"/>
          </a:p>
        </p:txBody>
      </p:sp>
    </p:spTree>
    <p:extLst>
      <p:ext uri="{BB962C8B-B14F-4D97-AF65-F5344CB8AC3E}">
        <p14:creationId xmlns:p14="http://schemas.microsoft.com/office/powerpoint/2010/main" val="449129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Que sea balanceado significa que tiene la misma cantidad de</a:t>
            </a:r>
            <a:r>
              <a:rPr lang="es-CL" baseline="0" dirty="0" smtClean="0"/>
              <a:t> datos temporales para todos los individuos.</a:t>
            </a:r>
          </a:p>
          <a:p>
            <a:endParaRPr lang="es-ES" dirty="0"/>
          </a:p>
        </p:txBody>
      </p:sp>
      <p:sp>
        <p:nvSpPr>
          <p:cNvPr id="4" name="3 Marcador de número de diapositiva"/>
          <p:cNvSpPr>
            <a:spLocks noGrp="1"/>
          </p:cNvSpPr>
          <p:nvPr>
            <p:ph type="sldNum" sz="quarter" idx="10"/>
          </p:nvPr>
        </p:nvSpPr>
        <p:spPr/>
        <p:txBody>
          <a:bodyPr/>
          <a:lstStyle/>
          <a:p>
            <a:fld id="{A42542BD-4A42-4021-A88D-B308CDD62CED}" type="slidenum">
              <a:rPr lang="es-ES" smtClean="0"/>
              <a:t>20</a:t>
            </a:fld>
            <a:endParaRPr lang="es-ES"/>
          </a:p>
        </p:txBody>
      </p:sp>
    </p:spTree>
    <p:extLst>
      <p:ext uri="{BB962C8B-B14F-4D97-AF65-F5344CB8AC3E}">
        <p14:creationId xmlns:p14="http://schemas.microsoft.com/office/powerpoint/2010/main" val="449129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a:p>
        </p:txBody>
      </p:sp>
      <p:sp>
        <p:nvSpPr>
          <p:cNvPr id="20" name="19 Marcador de pie de página"/>
          <p:cNvSpPr>
            <a:spLocks noGrp="1"/>
          </p:cNvSpPr>
          <p:nvPr>
            <p:ph type="ftr" sz="quarter" idx="11"/>
          </p:nvPr>
        </p:nvSpPr>
        <p:spPr/>
        <p:txBody>
          <a:bodyPr/>
          <a:lstStyle>
            <a:extLst/>
          </a:lstStyle>
          <a:p>
            <a:endParaRPr kumimoji="0" lang="en-US"/>
          </a:p>
        </p:txBody>
      </p:sp>
      <p:sp>
        <p:nvSpPr>
          <p:cNvPr id="10" name="9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pic>
        <p:nvPicPr>
          <p:cNvPr id="7" name="Picture 3"/>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15615" y="6381328"/>
            <a:ext cx="1877069" cy="411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userDrawn="1"/>
        </p:nvSpPr>
        <p:spPr>
          <a:xfrm>
            <a:off x="4355976" y="6538878"/>
            <a:ext cx="4680520"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a:p>
        </p:txBody>
      </p:sp>
      <p:sp>
        <p:nvSpPr>
          <p:cNvPr id="8" name="7 Marcador de pie de página"/>
          <p:cNvSpPr>
            <a:spLocks noGrp="1"/>
          </p:cNvSpPr>
          <p:nvPr>
            <p:ph type="ftr" sz="quarter" idx="11"/>
          </p:nvPr>
        </p:nvSpPr>
        <p:spPr/>
        <p:txBody>
          <a:bodyPr/>
          <a:lstStyle>
            <a:extLst/>
          </a:lstStyle>
          <a:p>
            <a:endParaRPr kumimoji="0" lang="en-US"/>
          </a:p>
        </p:txBody>
      </p:sp>
      <p:sp>
        <p:nvSpPr>
          <p:cNvPr id="9" name="8 Marcador de número de diapositiva"/>
          <p:cNvSpPr>
            <a:spLocks noGrp="1"/>
          </p:cNvSpPr>
          <p:nvPr>
            <p:ph type="sldNum" sz="quarter" idx="12"/>
          </p:nvPr>
        </p:nvSpPr>
        <p:spPr/>
        <p:txBody>
          <a:bodyPr/>
          <a:lstStyle>
            <a:extLst/>
          </a:lstStyle>
          <a:p>
            <a:pPr algn="ctr" eaLnBrk="1" latinLnBrk="0" hangingPunct="1"/>
            <a:fld id="{2C6B1FF6-39B9-40F5-8B67-33C6354A3D4F}" type="slidenum">
              <a:rPr kumimoji="0" lang="en-US" smtClean="0"/>
              <a:pPr algn="ctr" eaLnBrk="1" latinLnBrk="0" hangingPunct="1"/>
              <a:t>‹Nº›</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a:p>
        </p:txBody>
      </p:sp>
      <p:sp>
        <p:nvSpPr>
          <p:cNvPr id="4" name="3 Marcador de pie de página"/>
          <p:cNvSpPr>
            <a:spLocks noGrp="1"/>
          </p:cNvSpPr>
          <p:nvPr>
            <p:ph type="ftr" sz="quarter" idx="11"/>
          </p:nvPr>
        </p:nvSpPr>
        <p:spPr/>
        <p:txBody>
          <a:bodyPr/>
          <a:lstStyle>
            <a:extLst/>
          </a:lstStyle>
          <a:p>
            <a:endParaRPr kumimoji="0" lang="en-US" dirty="0"/>
          </a:p>
        </p:txBody>
      </p:sp>
      <p:sp>
        <p:nvSpPr>
          <p:cNvPr id="5" name="4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a:p>
        </p:txBody>
      </p:sp>
      <p:sp>
        <p:nvSpPr>
          <p:cNvPr id="3" name="2 Marcador de pie de página"/>
          <p:cNvSpPr>
            <a:spLocks noGrp="1"/>
          </p:cNvSpPr>
          <p:nvPr>
            <p:ph type="ftr" sz="quarter" idx="11"/>
          </p:nvPr>
        </p:nvSpPr>
        <p:spPr/>
        <p:txBody>
          <a:bodyPr/>
          <a:lstStyle>
            <a:extLst/>
          </a:lstStyle>
          <a:p>
            <a:endParaRPr kumimoji="0" lang="en-US"/>
          </a:p>
        </p:txBody>
      </p:sp>
      <p:sp>
        <p:nvSpPr>
          <p:cNvPr id="4" name="3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rgbClr val="FFFFFF"/>
              </a:solidFill>
            </a:endParaRPr>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pPr eaLnBrk="1" latinLnBrk="0" hangingPunct="1"/>
            <a:fld id="{9D21D778-B565-4D7E-94D7-64010A445B68}" type="datetimeFigureOut">
              <a:rPr lang="en-US" smtClean="0"/>
              <a:pPr eaLnBrk="1" latinLnBrk="0" hangingPunct="1"/>
              <a:t>8/8/2016</a:t>
            </a:fld>
            <a:endParaRPr lang="en-US" dirty="0"/>
          </a:p>
        </p:txBody>
      </p:sp>
      <p:sp>
        <p:nvSpPr>
          <p:cNvPr id="6" name="5 Marcador de pie de página"/>
          <p:cNvSpPr>
            <a:spLocks noGrp="1"/>
          </p:cNvSpPr>
          <p:nvPr>
            <p:ph type="ftr" sz="quarter" idx="11"/>
          </p:nvPr>
        </p:nvSpPr>
        <p:spPr/>
        <p:txBody>
          <a:bodyPr/>
          <a:lstStyle>
            <a:extLst/>
          </a:lstStyle>
          <a:p>
            <a:endParaRPr kumimoji="0" lang="en-US" dirty="0"/>
          </a:p>
        </p:txBody>
      </p:sp>
      <p:sp>
        <p:nvSpPr>
          <p:cNvPr id="7" name="6 Marcador de número de diapositiva"/>
          <p:cNvSpPr>
            <a:spLocks noGrp="1"/>
          </p:cNvSpPr>
          <p:nvPr>
            <p:ph type="sldNum" sz="quarter" idx="12"/>
          </p:nvPr>
        </p:nvSpPr>
        <p:spPr/>
        <p:txBody>
          <a:bodyPr/>
          <a:lstStyle>
            <a:extLst/>
          </a:lstStyle>
          <a:p>
            <a:pPr eaLnBrk="1" latinLnBrk="0" hangingPunct="1"/>
            <a:fld id="{2C6B1FF6-39B9-40F5-8B67-33C6354A3D4F}" type="slidenum">
              <a:rPr kumimoji="0" lang="en-US" smtClean="0"/>
              <a:pPr eaLnBrk="1" latinLnBrk="0" hangingPunct="1"/>
              <a:t>‹Nº›</a:t>
            </a:fld>
            <a:endParaRPr kumimoji="0" lang="en-US" dirty="0"/>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9D21D778-B565-4D7E-94D7-64010A445B68}" type="datetimeFigureOut">
              <a:rPr lang="en-US" smtClean="0"/>
              <a:pPr algn="r" eaLnBrk="1" latinLnBrk="0" hangingPunct="1"/>
              <a:t>8/8/2016</a:t>
            </a:fld>
            <a:endParaRPr lang="en-US" sz="1400" dirty="0">
              <a:solidFill>
                <a:srgbClr val="FFFFFF"/>
              </a:solidFill>
            </a:endParaRPr>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l" eaLnBrk="1" latinLnBrk="0" hangingPunct="1"/>
            <a:endParaRPr kumimoji="0" lang="en-US" dirty="0">
              <a:solidFill>
                <a:srgbClr val="FFFFFF"/>
              </a:solidFill>
            </a:endParaRPr>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2C6B1FF6-39B9-40F5-8B67-33C6354A3D4F}" type="slidenum">
              <a:rPr kumimoji="0" lang="en-US" smtClean="0"/>
              <a:pPr algn="ctr" eaLnBrk="1" latinLnBrk="0" hangingPunct="1"/>
              <a:t>‹Nº›</a:t>
            </a:fld>
            <a:endParaRPr kumimoji="0" lang="en-US" sz="1600" dirty="0">
              <a:solidFill>
                <a:schemeClr val="accent3">
                  <a:shade val="75000"/>
                </a:schemeClr>
              </a:solidFill>
            </a:endParaRPr>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260.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4.e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81.png"/></Relationships>
</file>

<file path=ppt/slides/_rels/slide5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00.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1259632" y="1484784"/>
            <a:ext cx="8784976" cy="2376264"/>
          </a:xfrm>
        </p:spPr>
        <p:txBody>
          <a:bodyPr/>
          <a:lstStyle/>
          <a:p>
            <a:r>
              <a:rPr lang="es-CL" dirty="0" smtClean="0"/>
              <a:t>Auxiliar </a:t>
            </a:r>
            <a:r>
              <a:rPr lang="es-CL" dirty="0" smtClean="0"/>
              <a:t>Final</a:t>
            </a:r>
            <a:endParaRPr lang="es-CL"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573095"/>
            <a:ext cx="2736305" cy="599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C:\Users\Lenovo\Desktop\U\fcf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92056" y="5805264"/>
            <a:ext cx="1951944" cy="81331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4 Grupo"/>
          <p:cNvGrpSpPr/>
          <p:nvPr/>
        </p:nvGrpSpPr>
        <p:grpSpPr>
          <a:xfrm>
            <a:off x="4283968" y="573095"/>
            <a:ext cx="4464496" cy="768690"/>
            <a:chOff x="4283968" y="573095"/>
            <a:chExt cx="4464496" cy="768690"/>
          </a:xfrm>
        </p:grpSpPr>
        <p:sp>
          <p:nvSpPr>
            <p:cNvPr id="4" name="3 CuadroTexto"/>
            <p:cNvSpPr txBox="1"/>
            <p:nvPr/>
          </p:nvSpPr>
          <p:spPr>
            <a:xfrm>
              <a:off x="4283968" y="573095"/>
              <a:ext cx="4464496" cy="253916"/>
            </a:xfrm>
            <a:prstGeom prst="rect">
              <a:avLst/>
            </a:prstGeom>
            <a:noFill/>
          </p:spPr>
          <p:txBody>
            <a:bodyPr wrap="square" rtlCol="0">
              <a:spAutoFit/>
            </a:bodyPr>
            <a:lstStyle/>
            <a:p>
              <a:pPr algn="r"/>
              <a:r>
                <a:rPr lang="es-CL" sz="1050" b="1" dirty="0" smtClean="0"/>
                <a:t>IN4402-1: </a:t>
              </a:r>
              <a:r>
                <a:rPr lang="es-CL" sz="1050" dirty="0" smtClean="0"/>
                <a:t>Aplicaciones de Probabilidades y Estadística en Gestión</a:t>
              </a:r>
              <a:endParaRPr lang="es-ES" sz="1050" dirty="0"/>
            </a:p>
          </p:txBody>
        </p:sp>
        <p:sp>
          <p:nvSpPr>
            <p:cNvPr id="7" name="6 CuadroTexto"/>
            <p:cNvSpPr txBox="1"/>
            <p:nvPr/>
          </p:nvSpPr>
          <p:spPr>
            <a:xfrm>
              <a:off x="4283968" y="764704"/>
              <a:ext cx="4464496" cy="577081"/>
            </a:xfrm>
            <a:prstGeom prst="rect">
              <a:avLst/>
            </a:prstGeom>
            <a:noFill/>
          </p:spPr>
          <p:txBody>
            <a:bodyPr wrap="square" rtlCol="0">
              <a:spAutoFit/>
            </a:bodyPr>
            <a:lstStyle/>
            <a:p>
              <a:pPr algn="r"/>
              <a:r>
                <a:rPr lang="es-CL" sz="1050" b="1" dirty="0" smtClean="0"/>
                <a:t>Profesor</a:t>
              </a:r>
              <a:r>
                <a:rPr lang="es-CL" sz="1050" dirty="0" smtClean="0"/>
                <a:t>: Benjamín Villena.</a:t>
              </a:r>
            </a:p>
            <a:p>
              <a:pPr algn="r"/>
              <a:r>
                <a:rPr lang="es-CL" sz="1050" b="1" dirty="0" smtClean="0"/>
                <a:t>Auxiliares: </a:t>
              </a:r>
              <a:r>
                <a:rPr lang="es-CL" sz="1050" dirty="0" smtClean="0"/>
                <a:t>Andrés E. Fernández V, - Camilo </a:t>
              </a:r>
              <a:r>
                <a:rPr lang="es-CL" sz="1050" dirty="0" err="1" smtClean="0"/>
                <a:t>Levenier</a:t>
              </a:r>
              <a:endParaRPr lang="es-CL" sz="1050" dirty="0" smtClean="0"/>
            </a:p>
            <a:p>
              <a:pPr algn="r"/>
              <a:r>
                <a:rPr lang="es-CL" sz="1050" i="1" dirty="0" smtClean="0"/>
                <a:t>9 de Agosto– </a:t>
              </a:r>
              <a:r>
                <a:rPr lang="es-CL" sz="1050" i="1" dirty="0" smtClean="0"/>
                <a:t>Otoño 2016</a:t>
              </a:r>
              <a:endParaRPr lang="es-ES" sz="1050" i="1" dirty="0"/>
            </a:p>
          </p:txBody>
        </p:sp>
      </p:grpSp>
    </p:spTree>
    <p:extLst>
      <p:ext uri="{BB962C8B-B14F-4D97-AF65-F5344CB8AC3E}">
        <p14:creationId xmlns:p14="http://schemas.microsoft.com/office/powerpoint/2010/main" val="2120589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Variables Instrumentales</a:t>
            </a:r>
            <a:endParaRPr lang="es-ES"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899592" y="1393231"/>
                <a:ext cx="7498080" cy="1909192"/>
              </a:xfrm>
            </p:spPr>
            <p:txBody>
              <a:bodyPr/>
              <a:lstStyle/>
              <a:p>
                <a:r>
                  <a:rPr lang="es-CL" dirty="0" smtClean="0"/>
                  <a:t>De manera “gráfica”</a:t>
                </a:r>
              </a:p>
              <a:p>
                <a:pPr marL="82296" indent="0">
                  <a:buNone/>
                </a:pPr>
                <a:endParaRPr lang="es-CL" i="1" dirty="0" smtClean="0">
                  <a:latin typeface="Cambria Math"/>
                </a:endParaRPr>
              </a:p>
              <a:p>
                <a:pPr marL="82296" indent="0">
                  <a:buNone/>
                </a:pPr>
                <a14:m>
                  <m:oMathPara xmlns:m="http://schemas.openxmlformats.org/officeDocument/2006/math">
                    <m:oMathParaPr>
                      <m:jc m:val="centerGroup"/>
                    </m:oMathParaPr>
                    <m:oMath xmlns:m="http://schemas.openxmlformats.org/officeDocument/2006/math">
                      <m:sSub>
                        <m:sSubPr>
                          <m:ctrlPr>
                            <a:rPr lang="es-CL" sz="4400" b="0" i="1" smtClean="0">
                              <a:latin typeface="Cambria Math"/>
                            </a:rPr>
                          </m:ctrlPr>
                        </m:sSubPr>
                        <m:e>
                          <m:r>
                            <a:rPr lang="es-CL" sz="4400" b="0" i="1" smtClean="0">
                              <a:latin typeface="Cambria Math"/>
                            </a:rPr>
                            <m:t>𝑌</m:t>
                          </m:r>
                        </m:e>
                        <m:sub>
                          <m:r>
                            <a:rPr lang="es-CL" sz="4400" b="0" i="1" smtClean="0">
                              <a:latin typeface="Cambria Math"/>
                            </a:rPr>
                            <m:t>𝑖</m:t>
                          </m:r>
                        </m:sub>
                      </m:sSub>
                      <m:r>
                        <a:rPr lang="es-CL" sz="4400" b="0" i="1" smtClean="0">
                          <a:latin typeface="Cambria Math"/>
                        </a:rPr>
                        <m:t>=</m:t>
                      </m:r>
                      <m:sSub>
                        <m:sSubPr>
                          <m:ctrlPr>
                            <a:rPr lang="es-CL" sz="4400" b="0" i="1" smtClean="0">
                              <a:latin typeface="Cambria Math"/>
                            </a:rPr>
                          </m:ctrlPr>
                        </m:sSubPr>
                        <m:e>
                          <m:sSub>
                            <m:sSubPr>
                              <m:ctrlPr>
                                <a:rPr lang="es-CL" sz="4400" b="0" i="1" smtClean="0">
                                  <a:latin typeface="Cambria Math"/>
                                </a:rPr>
                              </m:ctrlPr>
                            </m:sSubPr>
                            <m:e>
                              <m:r>
                                <a:rPr lang="es-CL" sz="4400" b="0" i="1" smtClean="0">
                                  <a:latin typeface="Cambria Math"/>
                                </a:rPr>
                                <m:t>𝛼</m:t>
                              </m:r>
                              <m:r>
                                <a:rPr lang="es-CL" sz="4400" b="0" i="1" smtClean="0">
                                  <a:latin typeface="Cambria Math"/>
                                </a:rPr>
                                <m:t>+ </m:t>
                              </m:r>
                              <m:r>
                                <a:rPr lang="es-CL" sz="4400" b="0" i="1" smtClean="0">
                                  <a:latin typeface="Cambria Math"/>
                                </a:rPr>
                                <m:t>𝛼</m:t>
                              </m:r>
                            </m:e>
                            <m:sub>
                              <m:r>
                                <a:rPr lang="es-CL" sz="4400" b="0" i="1" smtClean="0">
                                  <a:latin typeface="Cambria Math"/>
                                </a:rPr>
                                <m:t>1</m:t>
                              </m:r>
                            </m:sub>
                          </m:sSub>
                          <m:r>
                            <a:rPr lang="es-CL" sz="4400" b="0" i="1" smtClean="0">
                              <a:latin typeface="Cambria Math"/>
                            </a:rPr>
                            <m:t>𝐷</m:t>
                          </m:r>
                        </m:e>
                        <m:sub>
                          <m:r>
                            <a:rPr lang="es-CL" sz="4400" b="0" i="1" smtClean="0">
                              <a:latin typeface="Cambria Math"/>
                            </a:rPr>
                            <m:t>𝑖</m:t>
                          </m:r>
                        </m:sub>
                      </m:sSub>
                      <m:r>
                        <a:rPr lang="es-CL" sz="4400" b="0" i="1" smtClean="0">
                          <a:latin typeface="Cambria Math"/>
                        </a:rPr>
                        <m:t>+</m:t>
                      </m:r>
                      <m:r>
                        <a:rPr lang="es-CL" sz="4400" b="0" i="1" smtClean="0">
                          <a:latin typeface="Cambria Math"/>
                        </a:rPr>
                        <m:t>𝑢</m:t>
                      </m:r>
                    </m:oMath>
                  </m:oMathPara>
                </a14:m>
                <a:endParaRPr lang="es-ES"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899592" y="1393231"/>
                <a:ext cx="7498080" cy="1909192"/>
              </a:xfrm>
              <a:blipFill rotWithShape="1">
                <a:blip r:embed="rId2"/>
                <a:stretch>
                  <a:fillRect t="-4153"/>
                </a:stretch>
              </a:blipFill>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4" name="3 CuadroTexto"/>
              <p:cNvSpPr txBox="1"/>
              <p:nvPr/>
            </p:nvSpPr>
            <p:spPr>
              <a:xfrm>
                <a:off x="3491880" y="4089194"/>
                <a:ext cx="999248" cy="101566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CL" sz="6000" b="0" i="1" smtClean="0">
                              <a:latin typeface="Cambria Math"/>
                            </a:rPr>
                          </m:ctrlPr>
                        </m:sSubPr>
                        <m:e>
                          <m:r>
                            <a:rPr lang="es-CL" sz="6000" b="0" i="1" smtClean="0">
                              <a:latin typeface="Cambria Math"/>
                            </a:rPr>
                            <m:t>𝑧</m:t>
                          </m:r>
                        </m:e>
                        <m:sub>
                          <m:r>
                            <a:rPr lang="es-CL" sz="6000" b="0" i="1" smtClean="0">
                              <a:latin typeface="Cambria Math"/>
                            </a:rPr>
                            <m:t>𝑖</m:t>
                          </m:r>
                        </m:sub>
                      </m:sSub>
                    </m:oMath>
                  </m:oMathPara>
                </a14:m>
                <a:endParaRPr lang="es-ES" sz="6000" dirty="0"/>
              </a:p>
            </p:txBody>
          </p:sp>
        </mc:Choice>
        <mc:Fallback>
          <p:sp>
            <p:nvSpPr>
              <p:cNvPr id="4" name="3 CuadroTexto"/>
              <p:cNvSpPr txBox="1">
                <a:spLocks noRot="1" noChangeAspect="1" noMove="1" noResize="1" noEditPoints="1" noAdjustHandles="1" noChangeArrowheads="1" noChangeShapeType="1" noTextEdit="1"/>
              </p:cNvSpPr>
              <p:nvPr/>
            </p:nvSpPr>
            <p:spPr>
              <a:xfrm>
                <a:off x="3491880" y="4089194"/>
                <a:ext cx="999248" cy="1015663"/>
              </a:xfrm>
              <a:prstGeom prst="rect">
                <a:avLst/>
              </a:prstGeom>
              <a:blipFill rotWithShape="1">
                <a:blip r:embed="rId3"/>
                <a:stretch>
                  <a:fillRect/>
                </a:stretch>
              </a:blipFill>
            </p:spPr>
            <p:txBody>
              <a:bodyPr/>
              <a:lstStyle/>
              <a:p>
                <a:r>
                  <a:rPr lang="es-CL">
                    <a:noFill/>
                  </a:rPr>
                  <a:t> </a:t>
                </a:r>
              </a:p>
            </p:txBody>
          </p:sp>
        </mc:Fallback>
      </mc:AlternateContent>
      <p:sp>
        <p:nvSpPr>
          <p:cNvPr id="15" name="14 Flecha curvada hacia abajo"/>
          <p:cNvSpPr/>
          <p:nvPr/>
        </p:nvSpPr>
        <p:spPr>
          <a:xfrm rot="16806225" flipV="1">
            <a:off x="4308710" y="3837935"/>
            <a:ext cx="1603659" cy="488546"/>
          </a:xfrm>
          <a:prstGeom prst="curved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6" name="15 Flecha curvada hacia abajo"/>
          <p:cNvSpPr/>
          <p:nvPr/>
        </p:nvSpPr>
        <p:spPr>
          <a:xfrm rot="4109716" flipH="1" flipV="1">
            <a:off x="1857478" y="3834891"/>
            <a:ext cx="1603659" cy="508606"/>
          </a:xfrm>
          <a:prstGeom prst="curved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mc:AlternateContent xmlns:mc="http://schemas.openxmlformats.org/markup-compatibility/2006" xmlns:a14="http://schemas.microsoft.com/office/drawing/2010/main">
        <mc:Choice Requires="a14">
          <p:sp>
            <p:nvSpPr>
              <p:cNvPr id="17" name="16 CuadroTexto"/>
              <p:cNvSpPr txBox="1"/>
              <p:nvPr/>
            </p:nvSpPr>
            <p:spPr>
              <a:xfrm>
                <a:off x="5110540" y="5157997"/>
                <a:ext cx="2592288" cy="1231106"/>
              </a:xfrm>
              <a:prstGeom prst="rect">
                <a:avLst/>
              </a:prstGeom>
              <a:noFill/>
              <a:ln>
                <a:solidFill>
                  <a:srgbClr val="0070C0"/>
                </a:solidFill>
              </a:ln>
            </p:spPr>
            <p:txBody>
              <a:bodyPr wrap="square" rtlCol="0">
                <a:spAutoFit/>
              </a:bodyPr>
              <a:lstStyle/>
              <a:p>
                <a:pPr marL="0" lvl="1" algn="ctr"/>
                <a:r>
                  <a:rPr lang="es-CL" sz="2800" b="1" dirty="0" smtClean="0">
                    <a:solidFill>
                      <a:srgbClr val="0070C0"/>
                    </a:solidFill>
                  </a:rPr>
                  <a:t>Relevancia</a:t>
                </a:r>
                <a:r>
                  <a:rPr lang="es-CL" sz="2800" b="1" dirty="0">
                    <a:solidFill>
                      <a:srgbClr val="0070C0"/>
                    </a:solidFill>
                  </a:rPr>
                  <a:t/>
                </a:r>
                <a:br>
                  <a:rPr lang="es-CL" sz="2800" b="1" dirty="0">
                    <a:solidFill>
                      <a:srgbClr val="0070C0"/>
                    </a:solidFill>
                  </a:rPr>
                </a:br>
                <a14:m>
                  <m:oMathPara xmlns:m="http://schemas.openxmlformats.org/officeDocument/2006/math">
                    <m:oMathParaPr>
                      <m:jc m:val="centerGroup"/>
                    </m:oMathParaPr>
                    <m:oMath xmlns:m="http://schemas.openxmlformats.org/officeDocument/2006/math">
                      <m:r>
                        <a:rPr lang="es-CL" sz="2800" b="1" i="1" dirty="0">
                          <a:solidFill>
                            <a:srgbClr val="0070C0"/>
                          </a:solidFill>
                          <a:latin typeface="Cambria Math"/>
                        </a:rPr>
                        <m:t>𝑪𝒐𝒗</m:t>
                      </m:r>
                      <m:d>
                        <m:dPr>
                          <m:ctrlPr>
                            <a:rPr lang="es-CL" sz="2800" b="1" i="1" dirty="0">
                              <a:solidFill>
                                <a:srgbClr val="0070C0"/>
                              </a:solidFill>
                              <a:latin typeface="Cambria Math"/>
                            </a:rPr>
                          </m:ctrlPr>
                        </m:dPr>
                        <m:e>
                          <m:r>
                            <a:rPr lang="es-CL" sz="2800" b="1" i="1" dirty="0" err="1">
                              <a:solidFill>
                                <a:srgbClr val="0070C0"/>
                              </a:solidFill>
                              <a:latin typeface="Cambria Math"/>
                            </a:rPr>
                            <m:t>𝒛</m:t>
                          </m:r>
                          <m:r>
                            <a:rPr lang="es-CL" sz="2800" b="1" i="1" dirty="0" err="1">
                              <a:solidFill>
                                <a:srgbClr val="0070C0"/>
                              </a:solidFill>
                              <a:latin typeface="Cambria Math"/>
                            </a:rPr>
                            <m:t>,</m:t>
                          </m:r>
                          <m:r>
                            <a:rPr lang="es-CL" sz="2800" b="1" i="1" dirty="0" err="1">
                              <a:solidFill>
                                <a:srgbClr val="0070C0"/>
                              </a:solidFill>
                              <a:latin typeface="Cambria Math"/>
                            </a:rPr>
                            <m:t>𝒙</m:t>
                          </m:r>
                        </m:e>
                      </m:d>
                      <m:r>
                        <a:rPr lang="es-CL" sz="2800" b="1" i="1" dirty="0">
                          <a:solidFill>
                            <a:srgbClr val="0070C0"/>
                          </a:solidFill>
                          <a:latin typeface="Cambria Math"/>
                          <a:ea typeface="Cambria Math"/>
                        </a:rPr>
                        <m:t>≠</m:t>
                      </m:r>
                      <m:r>
                        <a:rPr lang="es-CL" sz="2800" b="1" i="1" dirty="0">
                          <a:solidFill>
                            <a:srgbClr val="0070C0"/>
                          </a:solidFill>
                          <a:latin typeface="Cambria Math"/>
                        </a:rPr>
                        <m:t> </m:t>
                      </m:r>
                      <m:r>
                        <a:rPr lang="es-CL" sz="2800" b="1" i="1" dirty="0">
                          <a:solidFill>
                            <a:srgbClr val="0070C0"/>
                          </a:solidFill>
                          <a:latin typeface="Cambria Math"/>
                        </a:rPr>
                        <m:t>𝟎</m:t>
                      </m:r>
                      <m:r>
                        <a:rPr lang="es-CL" sz="2800" b="1" i="1" dirty="0">
                          <a:solidFill>
                            <a:srgbClr val="0070C0"/>
                          </a:solidFill>
                          <a:latin typeface="Cambria Math"/>
                        </a:rPr>
                        <m:t> </m:t>
                      </m:r>
                    </m:oMath>
                  </m:oMathPara>
                </a14:m>
                <a:endParaRPr lang="es-CL" sz="2800" b="1" dirty="0">
                  <a:solidFill>
                    <a:srgbClr val="0070C0"/>
                  </a:solidFill>
                </a:endParaRPr>
              </a:p>
              <a:p>
                <a:endParaRPr lang="es-ES" dirty="0"/>
              </a:p>
            </p:txBody>
          </p:sp>
        </mc:Choice>
        <mc:Fallback xmlns="">
          <p:sp>
            <p:nvSpPr>
              <p:cNvPr id="17" name="16 CuadroTexto"/>
              <p:cNvSpPr txBox="1">
                <a:spLocks noRot="1" noChangeAspect="1" noMove="1" noResize="1" noEditPoints="1" noAdjustHandles="1" noChangeArrowheads="1" noChangeShapeType="1" noTextEdit="1"/>
              </p:cNvSpPr>
              <p:nvPr/>
            </p:nvSpPr>
            <p:spPr>
              <a:xfrm>
                <a:off x="5110540" y="5157997"/>
                <a:ext cx="2592288" cy="1231106"/>
              </a:xfrm>
              <a:prstGeom prst="rect">
                <a:avLst/>
              </a:prstGeom>
              <a:blipFill rotWithShape="1">
                <a:blip r:embed="rId4"/>
                <a:stretch>
                  <a:fillRect t="-4412"/>
                </a:stretch>
              </a:blipFill>
              <a:ln>
                <a:solidFill>
                  <a:srgbClr val="0070C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17 CuadroTexto"/>
              <p:cNvSpPr txBox="1"/>
              <p:nvPr/>
            </p:nvSpPr>
            <p:spPr>
              <a:xfrm>
                <a:off x="1187624" y="5022891"/>
                <a:ext cx="2473827" cy="1126462"/>
              </a:xfrm>
              <a:prstGeom prst="rect">
                <a:avLst/>
              </a:prstGeom>
              <a:noFill/>
              <a:ln>
                <a:solidFill>
                  <a:srgbClr val="00B050"/>
                </a:solidFill>
              </a:ln>
            </p:spPr>
            <p:txBody>
              <a:bodyPr wrap="square" rtlCol="0">
                <a:spAutoFit/>
              </a:bodyPr>
              <a:lstStyle/>
              <a:p>
                <a:pPr algn="ctr">
                  <a:lnSpc>
                    <a:spcPct val="120000"/>
                  </a:lnSpc>
                </a:pPr>
                <a:r>
                  <a:rPr lang="es-CL" sz="2800" b="1" dirty="0" err="1" smtClean="0">
                    <a:solidFill>
                      <a:srgbClr val="00B050"/>
                    </a:solidFill>
                  </a:rPr>
                  <a:t>Exogeneidad</a:t>
                </a:r>
                <a:endParaRPr lang="es-CL" sz="2800" b="1" dirty="0" smtClean="0">
                  <a:solidFill>
                    <a:srgbClr val="00B050"/>
                  </a:solidFill>
                </a:endParaRPr>
              </a:p>
              <a:p>
                <a:pPr algn="ctr">
                  <a:lnSpc>
                    <a:spcPct val="120000"/>
                  </a:lnSpc>
                </a:pPr>
                <a14:m>
                  <m:oMathPara xmlns:m="http://schemas.openxmlformats.org/officeDocument/2006/math">
                    <m:oMathParaPr>
                      <m:jc m:val="centerGroup"/>
                    </m:oMathParaPr>
                    <m:oMath xmlns:m="http://schemas.openxmlformats.org/officeDocument/2006/math">
                      <m:r>
                        <a:rPr lang="es-CL" sz="2800" b="1" i="1" dirty="0">
                          <a:solidFill>
                            <a:srgbClr val="00B050"/>
                          </a:solidFill>
                          <a:latin typeface="Cambria Math"/>
                        </a:rPr>
                        <m:t>𝑪𝒐𝒗</m:t>
                      </m:r>
                      <m:d>
                        <m:dPr>
                          <m:ctrlPr>
                            <a:rPr lang="es-CL" sz="2800" b="1" i="1" dirty="0">
                              <a:solidFill>
                                <a:srgbClr val="00B050"/>
                              </a:solidFill>
                              <a:latin typeface="Cambria Math"/>
                            </a:rPr>
                          </m:ctrlPr>
                        </m:dPr>
                        <m:e>
                          <m:r>
                            <a:rPr lang="es-CL" sz="2800" b="1" i="1" dirty="0" err="1">
                              <a:solidFill>
                                <a:srgbClr val="00B050"/>
                              </a:solidFill>
                              <a:latin typeface="Cambria Math"/>
                            </a:rPr>
                            <m:t>𝒛</m:t>
                          </m:r>
                          <m:r>
                            <a:rPr lang="es-CL" sz="2800" b="1" i="1" dirty="0" err="1">
                              <a:solidFill>
                                <a:srgbClr val="00B050"/>
                              </a:solidFill>
                              <a:latin typeface="Cambria Math"/>
                            </a:rPr>
                            <m:t>,</m:t>
                          </m:r>
                          <m:r>
                            <a:rPr lang="es-CL" sz="2800" b="1" i="1" dirty="0" err="1">
                              <a:solidFill>
                                <a:srgbClr val="00B050"/>
                              </a:solidFill>
                              <a:latin typeface="Cambria Math"/>
                            </a:rPr>
                            <m:t>𝒖</m:t>
                          </m:r>
                        </m:e>
                      </m:d>
                      <m:r>
                        <a:rPr lang="es-CL" sz="2800" b="1" i="1" dirty="0">
                          <a:solidFill>
                            <a:srgbClr val="00B050"/>
                          </a:solidFill>
                          <a:latin typeface="Cambria Math"/>
                        </a:rPr>
                        <m:t>= </m:t>
                      </m:r>
                      <m:r>
                        <a:rPr lang="es-CL" sz="2800" b="1" i="1" dirty="0">
                          <a:solidFill>
                            <a:srgbClr val="00B050"/>
                          </a:solidFill>
                          <a:latin typeface="Cambria Math"/>
                        </a:rPr>
                        <m:t>𝟎</m:t>
                      </m:r>
                    </m:oMath>
                  </m:oMathPara>
                </a14:m>
                <a:endParaRPr lang="es-ES" sz="2800" dirty="0"/>
              </a:p>
            </p:txBody>
          </p:sp>
        </mc:Choice>
        <mc:Fallback xmlns="">
          <p:sp>
            <p:nvSpPr>
              <p:cNvPr id="18" name="17 CuadroTexto"/>
              <p:cNvSpPr txBox="1">
                <a:spLocks noRot="1" noChangeAspect="1" noMove="1" noResize="1" noEditPoints="1" noAdjustHandles="1" noChangeArrowheads="1" noChangeShapeType="1" noTextEdit="1"/>
              </p:cNvSpPr>
              <p:nvPr/>
            </p:nvSpPr>
            <p:spPr>
              <a:xfrm>
                <a:off x="1187624" y="5022891"/>
                <a:ext cx="2473827" cy="1126462"/>
              </a:xfrm>
              <a:prstGeom prst="rect">
                <a:avLst/>
              </a:prstGeom>
              <a:blipFill rotWithShape="1">
                <a:blip r:embed="rId5"/>
                <a:stretch>
                  <a:fillRect l="-1225" t="-1070" r="-735"/>
                </a:stretch>
              </a:blipFill>
              <a:ln>
                <a:solidFill>
                  <a:srgbClr val="00B050"/>
                </a:solidFill>
              </a:ln>
            </p:spPr>
            <p:txBody>
              <a:bodyPr/>
              <a:lstStyle/>
              <a:p>
                <a:r>
                  <a:rPr lang="es-ES">
                    <a:noFill/>
                  </a:rPr>
                  <a:t> </a:t>
                </a:r>
              </a:p>
            </p:txBody>
          </p:sp>
        </mc:Fallback>
      </mc:AlternateContent>
      <p:sp>
        <p:nvSpPr>
          <p:cNvPr id="19" name="18 Señal de prohibido"/>
          <p:cNvSpPr/>
          <p:nvPr/>
        </p:nvSpPr>
        <p:spPr>
          <a:xfrm>
            <a:off x="1988024" y="3745613"/>
            <a:ext cx="873025" cy="792088"/>
          </a:xfrm>
          <a:prstGeom prst="noSmoking">
            <a:avLst>
              <a:gd name="adj" fmla="val 596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0" name="2 Marcador de contenido"/>
          <p:cNvSpPr txBox="1">
            <a:spLocks/>
          </p:cNvSpPr>
          <p:nvPr/>
        </p:nvSpPr>
        <p:spPr>
          <a:xfrm>
            <a:off x="6127655" y="3302423"/>
            <a:ext cx="3014013" cy="1909192"/>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algn="ctr"/>
            <a:r>
              <a:rPr lang="es-CL" b="1" dirty="0" smtClean="0"/>
              <a:t>¿Cuál puede ser testeado?</a:t>
            </a:r>
            <a:endParaRPr lang="es-ES" b="1" dirty="0"/>
          </a:p>
        </p:txBody>
      </p:sp>
    </p:spTree>
    <p:extLst>
      <p:ext uri="{BB962C8B-B14F-4D97-AF65-F5344CB8AC3E}">
        <p14:creationId xmlns:p14="http://schemas.microsoft.com/office/powerpoint/2010/main" val="4212553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animBg="1"/>
      <p:bldP spid="16" grpId="0" animBg="1"/>
      <p:bldP spid="17" grpId="0" animBg="1"/>
      <p:bldP spid="18" grpId="0" animBg="1"/>
      <p:bldP spid="19"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¿Ejemplo? – </a:t>
            </a:r>
            <a:r>
              <a:rPr lang="es-CL" dirty="0" err="1" smtClean="0"/>
              <a:t>Angrist</a:t>
            </a:r>
            <a:r>
              <a:rPr lang="es-CL" dirty="0" smtClean="0"/>
              <a:t> (1990)</a:t>
            </a:r>
            <a:endParaRPr lang="es-CL" dirty="0"/>
          </a:p>
        </p:txBody>
      </p:sp>
      <p:sp>
        <p:nvSpPr>
          <p:cNvPr id="3" name="2 Marcador de contenido"/>
          <p:cNvSpPr>
            <a:spLocks noGrp="1"/>
          </p:cNvSpPr>
          <p:nvPr>
            <p:ph idx="1"/>
          </p:nvPr>
        </p:nvSpPr>
        <p:spPr>
          <a:xfrm>
            <a:off x="971600" y="1447800"/>
            <a:ext cx="8172400" cy="4800600"/>
          </a:xfrm>
        </p:spPr>
        <p:txBody>
          <a:bodyPr>
            <a:normAutofit fontScale="92500"/>
          </a:bodyPr>
          <a:lstStyle/>
          <a:p>
            <a:pPr algn="ctr"/>
            <a:r>
              <a:rPr lang="es-CL" dirty="0" smtClean="0"/>
              <a:t>“Quiero saber si ir a la guerra afecta en el salario futuro.”</a:t>
            </a:r>
          </a:p>
          <a:p>
            <a:pPr algn="ctr"/>
            <a:endParaRPr lang="es-CL" dirty="0"/>
          </a:p>
          <a:p>
            <a:pPr algn="ctr"/>
            <a:r>
              <a:rPr lang="es-CL" dirty="0" smtClean="0"/>
              <a:t>Los voluntarios a la guerra </a:t>
            </a:r>
            <a:r>
              <a:rPr lang="es-CL" dirty="0" smtClean="0">
                <a:solidFill>
                  <a:srgbClr val="FF0000"/>
                </a:solidFill>
              </a:rPr>
              <a:t>no están asignados aleatoriamente</a:t>
            </a:r>
            <a:r>
              <a:rPr lang="es-CL" dirty="0" smtClean="0"/>
              <a:t>, por lo tanto: </a:t>
            </a:r>
            <a:r>
              <a:rPr lang="es-CL" dirty="0" smtClean="0">
                <a:solidFill>
                  <a:srgbClr val="FF0000"/>
                </a:solidFill>
              </a:rPr>
              <a:t>sesgo de selección</a:t>
            </a:r>
            <a:r>
              <a:rPr lang="es-CL" dirty="0" smtClean="0"/>
              <a:t>.</a:t>
            </a:r>
          </a:p>
          <a:p>
            <a:pPr algn="ctr"/>
            <a:r>
              <a:rPr lang="es-CL" dirty="0" smtClean="0"/>
              <a:t>Pero se asignó en un </a:t>
            </a:r>
            <a:r>
              <a:rPr lang="es-CL" dirty="0" smtClean="0">
                <a:solidFill>
                  <a:srgbClr val="00B050"/>
                </a:solidFill>
              </a:rPr>
              <a:t>sorteo</a:t>
            </a:r>
            <a:r>
              <a:rPr lang="es-CL" dirty="0" smtClean="0"/>
              <a:t> “la elegibilidad” de ir a la guerra</a:t>
            </a:r>
          </a:p>
          <a:p>
            <a:pPr algn="ctr"/>
            <a:endParaRPr lang="es-CL" dirty="0"/>
          </a:p>
          <a:p>
            <a:pPr marL="82296" indent="0" algn="ctr">
              <a:buNone/>
            </a:pPr>
            <a:r>
              <a:rPr lang="es-CL" dirty="0" smtClean="0"/>
              <a:t>(Recuerden el sorteo para el servicio militar…)</a:t>
            </a:r>
            <a:endParaRPr lang="es-CL" dirty="0"/>
          </a:p>
        </p:txBody>
      </p:sp>
    </p:spTree>
    <p:extLst>
      <p:ext uri="{BB962C8B-B14F-4D97-AF65-F5344CB8AC3E}">
        <p14:creationId xmlns:p14="http://schemas.microsoft.com/office/powerpoint/2010/main" val="3528629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¿Ejemplo? – </a:t>
            </a:r>
            <a:r>
              <a:rPr lang="es-CL" dirty="0" err="1" smtClean="0"/>
              <a:t>Angrist</a:t>
            </a:r>
            <a:r>
              <a:rPr lang="es-CL" dirty="0" smtClean="0"/>
              <a:t> (1990)</a:t>
            </a:r>
            <a:endParaRPr lang="es-CL"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971600" y="1447800"/>
                <a:ext cx="8172400" cy="4800600"/>
              </a:xfrm>
            </p:spPr>
            <p:txBody>
              <a:bodyPr>
                <a:normAutofit/>
              </a:bodyPr>
              <a:lstStyle/>
              <a:p>
                <a:pPr algn="ctr"/>
                <a:r>
                  <a:rPr lang="es-CL" dirty="0" smtClean="0"/>
                  <a:t>Si el salario futuro de los veteranos está dado por</a:t>
                </a:r>
              </a:p>
              <a:p>
                <a:pPr algn="ctr"/>
                <a:endParaRPr lang="es-CL" dirty="0"/>
              </a:p>
              <a:p>
                <a:pPr algn="ctr"/>
                <a:endParaRPr lang="es-CL" dirty="0" smtClean="0"/>
              </a:p>
              <a:p>
                <a:pPr algn="ctr"/>
                <a:r>
                  <a:rPr lang="es-CL" dirty="0" smtClean="0"/>
                  <a:t>Y </a:t>
                </a:r>
                <a14:m>
                  <m:oMath xmlns:m="http://schemas.openxmlformats.org/officeDocument/2006/math">
                    <m:sSub>
                      <m:sSubPr>
                        <m:ctrlPr>
                          <a:rPr lang="es-CL" i="1" dirty="0" smtClean="0">
                            <a:latin typeface="Cambria Math"/>
                          </a:rPr>
                        </m:ctrlPr>
                      </m:sSubPr>
                      <m:e>
                        <m:r>
                          <a:rPr lang="es-CL" i="1" dirty="0" smtClean="0">
                            <a:latin typeface="Cambria Math"/>
                          </a:rPr>
                          <m:t>𝑍</m:t>
                        </m:r>
                      </m:e>
                      <m:sub>
                        <m:r>
                          <a:rPr lang="es-CL" b="0" i="1" dirty="0" smtClean="0">
                            <a:latin typeface="Cambria Math"/>
                          </a:rPr>
                          <m:t>𝑖</m:t>
                        </m:r>
                      </m:sub>
                    </m:sSub>
                  </m:oMath>
                </a14:m>
                <a:r>
                  <a:rPr lang="es-CL" dirty="0" smtClean="0"/>
                  <a:t> es el resultado del sorteo, entonces:</a:t>
                </a:r>
              </a:p>
              <a:p>
                <a:pPr algn="ctr"/>
                <a:endParaRPr lang="es-CL" dirty="0"/>
              </a:p>
              <a:p>
                <a:pPr algn="ctr"/>
                <a:r>
                  <a:rPr lang="es-CL" dirty="0" smtClean="0"/>
                  <a:t>Y después </a:t>
                </a:r>
              </a:p>
              <a:p>
                <a:pPr algn="ctr"/>
                <a:endParaRPr lang="es-CL" dirty="0" smtClean="0"/>
              </a:p>
              <a:p>
                <a:pPr algn="ctr"/>
                <a:endParaRPr lang="es-CL" dirty="0"/>
              </a:p>
              <a:p>
                <a:pPr algn="ctr"/>
                <a:endParaRPr lang="es-CL"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971600" y="1447800"/>
                <a:ext cx="8172400" cy="4800600"/>
              </a:xfrm>
              <a:blipFill rotWithShape="1">
                <a:blip r:embed="rId2"/>
                <a:stretch>
                  <a:fillRect t="-1652" r="-2461"/>
                </a:stretch>
              </a:blipFill>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4" name="3 CuadroTexto"/>
              <p:cNvSpPr txBox="1"/>
              <p:nvPr/>
            </p:nvSpPr>
            <p:spPr>
              <a:xfrm>
                <a:off x="2915816" y="2636912"/>
                <a:ext cx="4347280" cy="707886"/>
              </a:xfrm>
              <a:prstGeom prst="rect">
                <a:avLst/>
              </a:prstGeom>
              <a:noFill/>
              <a:ln>
                <a:solidFill>
                  <a:schemeClr val="accent3"/>
                </a:solidFill>
              </a:ln>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es-CL" sz="4000" b="0" i="1" smtClean="0">
                              <a:latin typeface="Cambria Math"/>
                            </a:rPr>
                          </m:ctrlPr>
                        </m:sSubPr>
                        <m:e>
                          <m:r>
                            <a:rPr lang="es-CL" sz="4000" b="0" i="1" smtClean="0">
                              <a:latin typeface="Cambria Math"/>
                            </a:rPr>
                            <m:t>𝑌</m:t>
                          </m:r>
                        </m:e>
                        <m:sub>
                          <m:r>
                            <a:rPr lang="es-CL" sz="4000" b="0" i="1" smtClean="0">
                              <a:latin typeface="Cambria Math"/>
                            </a:rPr>
                            <m:t>𝑖</m:t>
                          </m:r>
                        </m:sub>
                      </m:sSub>
                      <m:r>
                        <a:rPr lang="es-CL" sz="4000" b="0" i="1" smtClean="0">
                          <a:latin typeface="Cambria Math"/>
                        </a:rPr>
                        <m:t>=</m:t>
                      </m:r>
                      <m:r>
                        <a:rPr lang="es-CL" sz="4000" b="0" i="1" smtClean="0">
                          <a:latin typeface="Cambria Math"/>
                        </a:rPr>
                        <m:t>𝛼</m:t>
                      </m:r>
                      <m:r>
                        <a:rPr lang="es-CL" sz="4000" b="0" i="1" smtClean="0">
                          <a:latin typeface="Cambria Math"/>
                        </a:rPr>
                        <m:t>+</m:t>
                      </m:r>
                      <m:sSub>
                        <m:sSubPr>
                          <m:ctrlPr>
                            <a:rPr lang="es-CL" sz="4000" b="0" i="1" smtClean="0">
                              <a:latin typeface="Cambria Math"/>
                            </a:rPr>
                          </m:ctrlPr>
                        </m:sSubPr>
                        <m:e>
                          <m:sSub>
                            <m:sSubPr>
                              <m:ctrlPr>
                                <a:rPr lang="es-CL" sz="4000" b="0" i="1" smtClean="0">
                                  <a:latin typeface="Cambria Math"/>
                                </a:rPr>
                              </m:ctrlPr>
                            </m:sSubPr>
                            <m:e>
                              <m:r>
                                <a:rPr lang="es-CL" sz="4000" b="0" i="1" smtClean="0">
                                  <a:latin typeface="Cambria Math"/>
                                </a:rPr>
                                <m:t>𝛼</m:t>
                              </m:r>
                            </m:e>
                            <m:sub>
                              <m:r>
                                <a:rPr lang="es-CL" sz="4000" b="0" i="1" smtClean="0">
                                  <a:latin typeface="Cambria Math"/>
                                </a:rPr>
                                <m:t>1</m:t>
                              </m:r>
                            </m:sub>
                          </m:sSub>
                          <m:r>
                            <a:rPr lang="es-CL" sz="4000" b="0" i="1" smtClean="0">
                              <a:latin typeface="Cambria Math"/>
                            </a:rPr>
                            <m:t>𝐷</m:t>
                          </m:r>
                        </m:e>
                        <m:sub>
                          <m:r>
                            <a:rPr lang="es-CL" sz="4000" b="0" i="1" smtClean="0">
                              <a:latin typeface="Cambria Math"/>
                            </a:rPr>
                            <m:t>𝑖</m:t>
                          </m:r>
                        </m:sub>
                      </m:sSub>
                      <m:r>
                        <a:rPr lang="es-CL" sz="4000" b="0" i="1" smtClean="0">
                          <a:latin typeface="Cambria Math"/>
                        </a:rPr>
                        <m:t>+</m:t>
                      </m:r>
                      <m:sSub>
                        <m:sSubPr>
                          <m:ctrlPr>
                            <a:rPr lang="es-CL" sz="4000" b="0" i="1" smtClean="0">
                              <a:latin typeface="Cambria Math"/>
                            </a:rPr>
                          </m:ctrlPr>
                        </m:sSubPr>
                        <m:e>
                          <m:r>
                            <a:rPr lang="es-CL" sz="4000" b="0" i="1" smtClean="0">
                              <a:latin typeface="Cambria Math"/>
                            </a:rPr>
                            <m:t>𝜀</m:t>
                          </m:r>
                        </m:e>
                        <m:sub>
                          <m:r>
                            <a:rPr lang="es-CL" sz="4000" b="0" i="1" smtClean="0">
                              <a:latin typeface="Cambria Math"/>
                            </a:rPr>
                            <m:t>𝑖</m:t>
                          </m:r>
                        </m:sub>
                      </m:sSub>
                    </m:oMath>
                  </m:oMathPara>
                </a14:m>
                <a:endParaRPr lang="es-CL" dirty="0"/>
              </a:p>
            </p:txBody>
          </p:sp>
        </mc:Choice>
        <mc:Fallback>
          <p:sp>
            <p:nvSpPr>
              <p:cNvPr id="4" name="3 CuadroTexto"/>
              <p:cNvSpPr txBox="1">
                <a:spLocks noRot="1" noChangeAspect="1" noMove="1" noResize="1" noEditPoints="1" noAdjustHandles="1" noChangeArrowheads="1" noChangeShapeType="1" noTextEdit="1"/>
              </p:cNvSpPr>
              <p:nvPr/>
            </p:nvSpPr>
            <p:spPr>
              <a:xfrm>
                <a:off x="2915816" y="2636912"/>
                <a:ext cx="4347280" cy="707886"/>
              </a:xfrm>
              <a:prstGeom prst="rect">
                <a:avLst/>
              </a:prstGeom>
              <a:blipFill rotWithShape="1">
                <a:blip r:embed="rId3"/>
                <a:stretch>
                  <a:fillRect/>
                </a:stretch>
              </a:blipFill>
              <a:ln>
                <a:solidFill>
                  <a:schemeClr val="accent3"/>
                </a:solidFill>
              </a:ln>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5" name="4 CuadroTexto"/>
              <p:cNvSpPr txBox="1"/>
              <p:nvPr/>
            </p:nvSpPr>
            <p:spPr>
              <a:xfrm>
                <a:off x="468536" y="4221088"/>
                <a:ext cx="8550546" cy="523220"/>
              </a:xfrm>
              <a:prstGeom prst="rect">
                <a:avLst/>
              </a:prstGeom>
              <a:noFill/>
              <a:ln>
                <a:solidFill>
                  <a:schemeClr val="accent3"/>
                </a:solidFill>
              </a:ln>
            </p:spPr>
            <p:txBody>
              <a:bodyPr wrap="none" rtlCol="0">
                <a:spAutoFit/>
              </a:bodyPr>
              <a:lstStyle/>
              <a:p>
                <a14:m>
                  <m:oMathPara xmlns:m="http://schemas.openxmlformats.org/officeDocument/2006/math">
                    <m:oMathParaPr>
                      <m:jc m:val="centerGroup"/>
                    </m:oMathParaPr>
                    <m:oMath xmlns:m="http://schemas.openxmlformats.org/officeDocument/2006/math">
                      <m:r>
                        <a:rPr lang="es-CL" sz="2800" b="0" i="1" smtClean="0">
                          <a:latin typeface="Cambria Math"/>
                        </a:rPr>
                        <m:t>𝐶𝑜𝑣</m:t>
                      </m:r>
                      <m:d>
                        <m:dPr>
                          <m:ctrlPr>
                            <a:rPr lang="es-CL" sz="2800" b="0" i="1" smtClean="0">
                              <a:latin typeface="Cambria Math"/>
                            </a:rPr>
                          </m:ctrlPr>
                        </m:dPr>
                        <m:e>
                          <m:sSub>
                            <m:sSubPr>
                              <m:ctrlPr>
                                <a:rPr lang="es-CL" sz="2800" b="0" i="1" smtClean="0">
                                  <a:latin typeface="Cambria Math"/>
                                </a:rPr>
                              </m:ctrlPr>
                            </m:sSubPr>
                            <m:e>
                              <m:r>
                                <a:rPr lang="es-CL" sz="2800" b="0" i="1" smtClean="0">
                                  <a:latin typeface="Cambria Math"/>
                                </a:rPr>
                                <m:t>𝑌</m:t>
                              </m:r>
                            </m:e>
                            <m:sub>
                              <m:r>
                                <a:rPr lang="es-CL" sz="2800" b="0" i="1" smtClean="0">
                                  <a:latin typeface="Cambria Math"/>
                                </a:rPr>
                                <m:t>𝑖</m:t>
                              </m:r>
                            </m:sub>
                          </m:sSub>
                          <m:r>
                            <a:rPr lang="es-CL" sz="2800" b="0" i="1" smtClean="0">
                              <a:latin typeface="Cambria Math"/>
                            </a:rPr>
                            <m:t>, </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e>
                      </m:d>
                      <m:r>
                        <a:rPr lang="es-CL" sz="2800" b="0" i="1" smtClean="0">
                          <a:latin typeface="Cambria Math"/>
                        </a:rPr>
                        <m:t>=</m:t>
                      </m:r>
                      <m:r>
                        <a:rPr lang="es-CL" sz="2800" b="0" i="1" smtClean="0">
                          <a:latin typeface="Cambria Math"/>
                        </a:rPr>
                        <m:t>𝐶𝑜𝑣</m:t>
                      </m:r>
                      <m:d>
                        <m:dPr>
                          <m:ctrlPr>
                            <a:rPr lang="es-CL" sz="2800" b="0" i="1" smtClean="0">
                              <a:latin typeface="Cambria Math"/>
                            </a:rPr>
                          </m:ctrlPr>
                        </m:dPr>
                        <m:e>
                          <m:r>
                            <a:rPr lang="es-CL" sz="2800" b="0" i="1" smtClean="0">
                              <a:latin typeface="Cambria Math"/>
                            </a:rPr>
                            <m:t>𝛼</m:t>
                          </m:r>
                          <m:r>
                            <a:rPr lang="es-CL" sz="2800" b="0" i="1" smtClean="0">
                              <a:latin typeface="Cambria Math"/>
                            </a:rPr>
                            <m:t>, </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e>
                      </m:d>
                      <m:r>
                        <a:rPr lang="es-CL" sz="2800" b="0" i="1" smtClean="0">
                          <a:latin typeface="Cambria Math"/>
                        </a:rPr>
                        <m:t>+</m:t>
                      </m:r>
                      <m:sSub>
                        <m:sSubPr>
                          <m:ctrlPr>
                            <a:rPr lang="es-CL" sz="2800" b="0" i="1" smtClean="0">
                              <a:latin typeface="Cambria Math"/>
                            </a:rPr>
                          </m:ctrlPr>
                        </m:sSubPr>
                        <m:e>
                          <m:r>
                            <a:rPr lang="es-CL" sz="2800" b="0" i="1" smtClean="0">
                              <a:latin typeface="Cambria Math"/>
                            </a:rPr>
                            <m:t>𝛼</m:t>
                          </m:r>
                        </m:e>
                        <m:sub>
                          <m:r>
                            <a:rPr lang="es-CL" sz="2800" b="0" i="1" smtClean="0">
                              <a:latin typeface="Cambria Math"/>
                            </a:rPr>
                            <m:t>1</m:t>
                          </m:r>
                        </m:sub>
                      </m:sSub>
                      <m:r>
                        <a:rPr lang="es-CL" sz="2800" b="0" i="1" smtClean="0">
                          <a:latin typeface="Cambria Math"/>
                        </a:rPr>
                        <m:t>𝐶𝑜𝑣</m:t>
                      </m:r>
                      <m:d>
                        <m:dPr>
                          <m:ctrlPr>
                            <a:rPr lang="es-CL" sz="2800" b="0" i="1" smtClean="0">
                              <a:latin typeface="Cambria Math"/>
                            </a:rPr>
                          </m:ctrlPr>
                        </m:dPr>
                        <m:e>
                          <m:sSub>
                            <m:sSubPr>
                              <m:ctrlPr>
                                <a:rPr lang="es-CL" sz="2800" b="0" i="1" smtClean="0">
                                  <a:latin typeface="Cambria Math"/>
                                </a:rPr>
                              </m:ctrlPr>
                            </m:sSubPr>
                            <m:e>
                              <m:r>
                                <a:rPr lang="es-CL" sz="2800" b="0" i="1" smtClean="0">
                                  <a:latin typeface="Cambria Math"/>
                                </a:rPr>
                                <m:t>𝐷</m:t>
                              </m:r>
                            </m:e>
                            <m:sub>
                              <m:r>
                                <a:rPr lang="es-CL" sz="2800" b="0" i="1" smtClean="0">
                                  <a:latin typeface="Cambria Math"/>
                                </a:rPr>
                                <m:t>𝑖</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e>
                      </m:d>
                      <m:r>
                        <a:rPr lang="es-CL" sz="2800" b="0" i="1" smtClean="0">
                          <a:latin typeface="Cambria Math"/>
                        </a:rPr>
                        <m:t>+</m:t>
                      </m:r>
                      <m:r>
                        <a:rPr lang="es-CL" sz="2800" b="0" i="1" smtClean="0">
                          <a:latin typeface="Cambria Math"/>
                        </a:rPr>
                        <m:t>𝐶𝑜𝑣</m:t>
                      </m:r>
                      <m:r>
                        <a:rPr lang="es-CL" sz="2800" b="0" i="1" smtClean="0">
                          <a:latin typeface="Cambria Math"/>
                        </a:rPr>
                        <m:t>(</m:t>
                      </m:r>
                      <m:sSub>
                        <m:sSubPr>
                          <m:ctrlPr>
                            <a:rPr lang="es-CL" sz="2800" b="0" i="1" smtClean="0">
                              <a:latin typeface="Cambria Math"/>
                            </a:rPr>
                          </m:ctrlPr>
                        </m:sSubPr>
                        <m:e>
                          <m:r>
                            <a:rPr lang="es-CL" sz="2800" b="0" i="1" smtClean="0">
                              <a:latin typeface="Cambria Math"/>
                            </a:rPr>
                            <m:t>𝜀</m:t>
                          </m:r>
                        </m:e>
                        <m:sub>
                          <m:r>
                            <a:rPr lang="es-CL" sz="2800" b="0" i="1" smtClean="0">
                              <a:latin typeface="Cambria Math"/>
                            </a:rPr>
                            <m:t>𝑖</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r>
                        <a:rPr lang="es-CL" sz="2800" b="0" i="1" smtClean="0">
                          <a:latin typeface="Cambria Math"/>
                        </a:rPr>
                        <m:t>)</m:t>
                      </m:r>
                    </m:oMath>
                  </m:oMathPara>
                </a14:m>
                <a:endParaRPr lang="es-CL" sz="1200" dirty="0"/>
              </a:p>
            </p:txBody>
          </p:sp>
        </mc:Choice>
        <mc:Fallback>
          <p:sp>
            <p:nvSpPr>
              <p:cNvPr id="5" name="4 CuadroTexto"/>
              <p:cNvSpPr txBox="1">
                <a:spLocks noRot="1" noChangeAspect="1" noMove="1" noResize="1" noEditPoints="1" noAdjustHandles="1" noChangeArrowheads="1" noChangeShapeType="1" noTextEdit="1"/>
              </p:cNvSpPr>
              <p:nvPr/>
            </p:nvSpPr>
            <p:spPr>
              <a:xfrm>
                <a:off x="468536" y="4221088"/>
                <a:ext cx="8550546" cy="523220"/>
              </a:xfrm>
              <a:prstGeom prst="rect">
                <a:avLst/>
              </a:prstGeom>
              <a:blipFill rotWithShape="1">
                <a:blip r:embed="rId4"/>
                <a:stretch>
                  <a:fillRect/>
                </a:stretch>
              </a:blipFill>
              <a:ln>
                <a:solidFill>
                  <a:schemeClr val="accent3"/>
                </a:solidFill>
              </a:ln>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6" name="5 CuadroTexto"/>
              <p:cNvSpPr txBox="1"/>
              <p:nvPr/>
            </p:nvSpPr>
            <p:spPr>
              <a:xfrm>
                <a:off x="2843808" y="5445224"/>
                <a:ext cx="4671144" cy="1001300"/>
              </a:xfrm>
              <a:prstGeom prst="rect">
                <a:avLst/>
              </a:prstGeom>
              <a:noFill/>
              <a:ln>
                <a:solidFill>
                  <a:schemeClr val="accent3"/>
                </a:solidFill>
              </a:ln>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s-CL" sz="2800" b="0" i="1" smtClean="0">
                              <a:latin typeface="Cambria Math"/>
                            </a:rPr>
                          </m:ctrlPr>
                        </m:sSubPr>
                        <m:e>
                          <m:r>
                            <a:rPr lang="es-CL" sz="2800" b="0" i="1" smtClean="0">
                              <a:latin typeface="Cambria Math"/>
                            </a:rPr>
                            <m:t>𝛼</m:t>
                          </m:r>
                        </m:e>
                        <m:sub>
                          <m:r>
                            <a:rPr lang="es-CL" sz="2800" b="0" i="1" smtClean="0">
                              <a:latin typeface="Cambria Math"/>
                            </a:rPr>
                            <m:t>1</m:t>
                          </m:r>
                        </m:sub>
                      </m:sSub>
                      <m:r>
                        <a:rPr lang="es-CL" sz="2800" b="0" i="1" smtClean="0">
                          <a:latin typeface="Cambria Math"/>
                        </a:rPr>
                        <m:t>=</m:t>
                      </m:r>
                      <m:f>
                        <m:fPr>
                          <m:ctrlPr>
                            <a:rPr lang="es-CL" sz="2800" b="0" i="1" smtClean="0">
                              <a:latin typeface="Cambria Math"/>
                            </a:rPr>
                          </m:ctrlPr>
                        </m:fPr>
                        <m:num>
                          <m:r>
                            <a:rPr lang="es-CL" sz="2800" b="0" i="1" smtClean="0">
                              <a:latin typeface="Cambria Math"/>
                            </a:rPr>
                            <m:t>𝐶𝑜𝑣</m:t>
                          </m:r>
                          <m:d>
                            <m:dPr>
                              <m:ctrlPr>
                                <a:rPr lang="es-CL" sz="2800" b="0" i="1" smtClean="0">
                                  <a:latin typeface="Cambria Math"/>
                                </a:rPr>
                              </m:ctrlPr>
                            </m:dPr>
                            <m:e>
                              <m:sSub>
                                <m:sSubPr>
                                  <m:ctrlPr>
                                    <a:rPr lang="es-CL" sz="2800" b="0" i="1" smtClean="0">
                                      <a:latin typeface="Cambria Math"/>
                                    </a:rPr>
                                  </m:ctrlPr>
                                </m:sSubPr>
                                <m:e>
                                  <m:r>
                                    <a:rPr lang="es-CL" sz="2800" b="0" i="1" smtClean="0">
                                      <a:latin typeface="Cambria Math"/>
                                    </a:rPr>
                                    <m:t>𝑌</m:t>
                                  </m:r>
                                </m:e>
                                <m:sub>
                                  <m:r>
                                    <a:rPr lang="es-CL" sz="2800" b="0" i="1" smtClean="0">
                                      <a:latin typeface="Cambria Math"/>
                                    </a:rPr>
                                    <m:t>𝑖</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e>
                          </m:d>
                        </m:num>
                        <m:den>
                          <m:r>
                            <a:rPr lang="es-CL" sz="2800" b="0" i="1" smtClean="0">
                              <a:latin typeface="Cambria Math"/>
                            </a:rPr>
                            <m:t>𝐶𝑜𝑣</m:t>
                          </m:r>
                          <m:d>
                            <m:dPr>
                              <m:ctrlPr>
                                <a:rPr lang="es-CL" sz="2800" b="0" i="1" smtClean="0">
                                  <a:latin typeface="Cambria Math"/>
                                </a:rPr>
                              </m:ctrlPr>
                            </m:dPr>
                            <m:e>
                              <m:sSub>
                                <m:sSubPr>
                                  <m:ctrlPr>
                                    <a:rPr lang="es-CL" sz="2800" b="0" i="1" smtClean="0">
                                      <a:latin typeface="Cambria Math"/>
                                    </a:rPr>
                                  </m:ctrlPr>
                                </m:sSubPr>
                                <m:e>
                                  <m:r>
                                    <a:rPr lang="es-CL" sz="2800" b="0" i="1" smtClean="0">
                                      <a:latin typeface="Cambria Math"/>
                                    </a:rPr>
                                    <m:t>𝐷</m:t>
                                  </m:r>
                                </m:e>
                                <m:sub>
                                  <m:r>
                                    <a:rPr lang="es-CL" sz="2800" b="0" i="1" smtClean="0">
                                      <a:latin typeface="Cambria Math"/>
                                    </a:rPr>
                                    <m:t>𝑖</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e>
                          </m:d>
                        </m:den>
                      </m:f>
                      <m:r>
                        <a:rPr lang="es-CL" sz="2800" b="0" i="1" smtClean="0">
                          <a:latin typeface="Cambria Math"/>
                        </a:rPr>
                        <m:t>=</m:t>
                      </m:r>
                      <m:r>
                        <a:rPr lang="es-CL" sz="2800" b="0" i="1" smtClean="0">
                          <a:latin typeface="Cambria Math"/>
                        </a:rPr>
                        <m:t>𝑉𝐼</m:t>
                      </m:r>
                    </m:oMath>
                  </m:oMathPara>
                </a14:m>
                <a:endParaRPr lang="es-CL" sz="1200" dirty="0"/>
              </a:p>
            </p:txBody>
          </p:sp>
        </mc:Choice>
        <mc:Fallback>
          <p:sp>
            <p:nvSpPr>
              <p:cNvPr id="6" name="5 CuadroTexto"/>
              <p:cNvSpPr txBox="1">
                <a:spLocks noRot="1" noChangeAspect="1" noMove="1" noResize="1" noEditPoints="1" noAdjustHandles="1" noChangeArrowheads="1" noChangeShapeType="1" noTextEdit="1"/>
              </p:cNvSpPr>
              <p:nvPr/>
            </p:nvSpPr>
            <p:spPr>
              <a:xfrm>
                <a:off x="2843808" y="5445224"/>
                <a:ext cx="4671144" cy="1001300"/>
              </a:xfrm>
              <a:prstGeom prst="rect">
                <a:avLst/>
              </a:prstGeom>
              <a:blipFill rotWithShape="1">
                <a:blip r:embed="rId5"/>
                <a:stretch>
                  <a:fillRect/>
                </a:stretch>
              </a:blipFill>
              <a:ln>
                <a:solidFill>
                  <a:schemeClr val="accent3"/>
                </a:solidFill>
              </a:ln>
            </p:spPr>
            <p:txBody>
              <a:bodyPr/>
              <a:lstStyle/>
              <a:p>
                <a:r>
                  <a:rPr lang="es-CL">
                    <a:noFill/>
                  </a:rPr>
                  <a:t> </a:t>
                </a:r>
              </a:p>
            </p:txBody>
          </p:sp>
        </mc:Fallback>
      </mc:AlternateContent>
    </p:spTree>
    <p:extLst>
      <p:ext uri="{BB962C8B-B14F-4D97-AF65-F5344CB8AC3E}">
        <p14:creationId xmlns:p14="http://schemas.microsoft.com/office/powerpoint/2010/main" val="23753467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¿Ejemplo? – </a:t>
            </a:r>
            <a:r>
              <a:rPr lang="es-CL" dirty="0" err="1" smtClean="0"/>
              <a:t>Call</a:t>
            </a:r>
            <a:r>
              <a:rPr lang="es-CL" dirty="0" smtClean="0"/>
              <a:t> Center</a:t>
            </a:r>
            <a:endParaRPr lang="es-CL" dirty="0"/>
          </a:p>
        </p:txBody>
      </p:sp>
      <p:sp>
        <p:nvSpPr>
          <p:cNvPr id="3" name="2 Marcador de contenido"/>
          <p:cNvSpPr>
            <a:spLocks noGrp="1"/>
          </p:cNvSpPr>
          <p:nvPr>
            <p:ph idx="1"/>
          </p:nvPr>
        </p:nvSpPr>
        <p:spPr>
          <a:xfrm>
            <a:off x="971600" y="1447800"/>
            <a:ext cx="8172400" cy="4800600"/>
          </a:xfrm>
        </p:spPr>
        <p:txBody>
          <a:bodyPr>
            <a:normAutofit fontScale="92500" lnSpcReduction="10000"/>
          </a:bodyPr>
          <a:lstStyle/>
          <a:p>
            <a:pPr algn="ctr"/>
            <a:r>
              <a:rPr lang="es-CL" dirty="0" smtClean="0"/>
              <a:t>“Quiero saber si llamar a las casas para propaganda afecta la decisión de ir a votar.”</a:t>
            </a:r>
          </a:p>
          <a:p>
            <a:pPr algn="ctr"/>
            <a:endParaRPr lang="es-CL" dirty="0"/>
          </a:p>
          <a:p>
            <a:pPr algn="ctr"/>
            <a:r>
              <a:rPr lang="es-CL" dirty="0" smtClean="0"/>
              <a:t>Los hogares que contestan sus teléfono </a:t>
            </a:r>
            <a:r>
              <a:rPr lang="es-CL" dirty="0" smtClean="0">
                <a:solidFill>
                  <a:srgbClr val="FF0000"/>
                </a:solidFill>
              </a:rPr>
              <a:t>no están asignados aleatoriamente</a:t>
            </a:r>
            <a:r>
              <a:rPr lang="es-CL" dirty="0" smtClean="0"/>
              <a:t>, por lo tanto: </a:t>
            </a:r>
            <a:r>
              <a:rPr lang="es-CL" dirty="0" smtClean="0">
                <a:solidFill>
                  <a:srgbClr val="FF0000"/>
                </a:solidFill>
              </a:rPr>
              <a:t>sesgo de selección</a:t>
            </a:r>
            <a:r>
              <a:rPr lang="es-CL" dirty="0" smtClean="0"/>
              <a:t>.</a:t>
            </a:r>
          </a:p>
          <a:p>
            <a:pPr algn="ctr"/>
            <a:r>
              <a:rPr lang="es-CL" dirty="0" smtClean="0"/>
              <a:t>Pero se asignó en un </a:t>
            </a:r>
            <a:r>
              <a:rPr lang="es-CL" dirty="0" smtClean="0">
                <a:solidFill>
                  <a:srgbClr val="00B050"/>
                </a:solidFill>
              </a:rPr>
              <a:t>sorteo</a:t>
            </a:r>
            <a:r>
              <a:rPr lang="es-CL" dirty="0" smtClean="0"/>
              <a:t> “la elegibilidad” de que una casa fuera llamada.</a:t>
            </a:r>
          </a:p>
          <a:p>
            <a:pPr algn="ctr"/>
            <a:endParaRPr lang="es-CL" dirty="0"/>
          </a:p>
          <a:p>
            <a:pPr marL="82296" indent="0" algn="ctr">
              <a:buNone/>
            </a:pPr>
            <a:r>
              <a:rPr lang="es-CL" dirty="0" smtClean="0"/>
              <a:t>(¿Nunca los ha llamado Joaquín Lavín?)</a:t>
            </a:r>
            <a:endParaRPr lang="es-CL" dirty="0"/>
          </a:p>
        </p:txBody>
      </p:sp>
    </p:spTree>
    <p:extLst>
      <p:ext uri="{BB962C8B-B14F-4D97-AF65-F5344CB8AC3E}">
        <p14:creationId xmlns:p14="http://schemas.microsoft.com/office/powerpoint/2010/main" val="22098257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¿Ejemplo? – </a:t>
            </a:r>
            <a:r>
              <a:rPr lang="es-CL" dirty="0" err="1" smtClean="0"/>
              <a:t>Call</a:t>
            </a:r>
            <a:r>
              <a:rPr lang="es-CL" dirty="0" smtClean="0"/>
              <a:t> Center</a:t>
            </a:r>
            <a:endParaRPr lang="es-CL"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971600" y="1447800"/>
                <a:ext cx="8172400" cy="4800600"/>
              </a:xfrm>
            </p:spPr>
            <p:txBody>
              <a:bodyPr>
                <a:normAutofit/>
              </a:bodyPr>
              <a:lstStyle/>
              <a:p>
                <a:pPr algn="ctr"/>
                <a:r>
                  <a:rPr lang="es-CL" dirty="0" smtClean="0"/>
                  <a:t>Si el ir o no a votar de los ciudadanos está dado por</a:t>
                </a:r>
              </a:p>
              <a:p>
                <a:pPr algn="ctr"/>
                <a:endParaRPr lang="es-CL" dirty="0"/>
              </a:p>
              <a:p>
                <a:pPr algn="ctr"/>
                <a:endParaRPr lang="es-CL" dirty="0" smtClean="0"/>
              </a:p>
              <a:p>
                <a:pPr algn="ctr"/>
                <a:r>
                  <a:rPr lang="es-CL" dirty="0" smtClean="0"/>
                  <a:t>Y </a:t>
                </a:r>
                <a14:m>
                  <m:oMath xmlns:m="http://schemas.openxmlformats.org/officeDocument/2006/math">
                    <m:sSub>
                      <m:sSubPr>
                        <m:ctrlPr>
                          <a:rPr lang="es-CL" i="1" dirty="0" smtClean="0">
                            <a:latin typeface="Cambria Math"/>
                          </a:rPr>
                        </m:ctrlPr>
                      </m:sSubPr>
                      <m:e>
                        <m:r>
                          <a:rPr lang="es-CL" i="1" dirty="0" smtClean="0">
                            <a:latin typeface="Cambria Math"/>
                          </a:rPr>
                          <m:t>𝑍</m:t>
                        </m:r>
                      </m:e>
                      <m:sub>
                        <m:r>
                          <a:rPr lang="es-CL" b="0" i="1" dirty="0" smtClean="0">
                            <a:latin typeface="Cambria Math"/>
                          </a:rPr>
                          <m:t>𝑖</m:t>
                        </m:r>
                      </m:sub>
                    </m:sSub>
                  </m:oMath>
                </a14:m>
                <a:r>
                  <a:rPr lang="es-CL" dirty="0" smtClean="0"/>
                  <a:t> indica si los llamaron o no, entonces:</a:t>
                </a:r>
              </a:p>
              <a:p>
                <a:pPr algn="ctr"/>
                <a:endParaRPr lang="es-CL" dirty="0"/>
              </a:p>
              <a:p>
                <a:pPr algn="ctr"/>
                <a:r>
                  <a:rPr lang="es-CL" dirty="0" smtClean="0"/>
                  <a:t>Y después </a:t>
                </a:r>
              </a:p>
              <a:p>
                <a:pPr algn="ctr"/>
                <a:endParaRPr lang="es-CL" dirty="0" smtClean="0"/>
              </a:p>
              <a:p>
                <a:pPr algn="ctr"/>
                <a:endParaRPr lang="es-CL" dirty="0"/>
              </a:p>
              <a:p>
                <a:pPr algn="ctr"/>
                <a:endParaRPr lang="es-CL"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971600" y="1447800"/>
                <a:ext cx="8172400" cy="4800600"/>
              </a:xfrm>
              <a:blipFill rotWithShape="1">
                <a:blip r:embed="rId2"/>
                <a:stretch>
                  <a:fillRect t="-1652"/>
                </a:stretch>
              </a:blipFill>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4" name="3 CuadroTexto"/>
              <p:cNvSpPr txBox="1"/>
              <p:nvPr/>
            </p:nvSpPr>
            <p:spPr>
              <a:xfrm>
                <a:off x="2915816" y="2636912"/>
                <a:ext cx="4347280" cy="707886"/>
              </a:xfrm>
              <a:prstGeom prst="rect">
                <a:avLst/>
              </a:prstGeom>
              <a:noFill/>
              <a:ln>
                <a:solidFill>
                  <a:schemeClr val="accent3"/>
                </a:solidFill>
              </a:ln>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es-CL" sz="4000" b="0" i="1" smtClean="0">
                              <a:latin typeface="Cambria Math"/>
                            </a:rPr>
                          </m:ctrlPr>
                        </m:sSubPr>
                        <m:e>
                          <m:r>
                            <a:rPr lang="es-CL" sz="4000" b="0" i="1" smtClean="0">
                              <a:latin typeface="Cambria Math"/>
                            </a:rPr>
                            <m:t>𝑌</m:t>
                          </m:r>
                        </m:e>
                        <m:sub>
                          <m:r>
                            <a:rPr lang="es-CL" sz="4000" b="0" i="1" smtClean="0">
                              <a:latin typeface="Cambria Math"/>
                            </a:rPr>
                            <m:t>𝑖</m:t>
                          </m:r>
                        </m:sub>
                      </m:sSub>
                      <m:r>
                        <a:rPr lang="es-CL" sz="4000" b="0" i="1" smtClean="0">
                          <a:latin typeface="Cambria Math"/>
                        </a:rPr>
                        <m:t>=</m:t>
                      </m:r>
                      <m:r>
                        <a:rPr lang="es-CL" sz="4000" b="0" i="1" smtClean="0">
                          <a:latin typeface="Cambria Math"/>
                        </a:rPr>
                        <m:t>𝛼</m:t>
                      </m:r>
                      <m:r>
                        <a:rPr lang="es-CL" sz="4000" b="0" i="1" smtClean="0">
                          <a:latin typeface="Cambria Math"/>
                        </a:rPr>
                        <m:t>+</m:t>
                      </m:r>
                      <m:sSub>
                        <m:sSubPr>
                          <m:ctrlPr>
                            <a:rPr lang="es-CL" sz="4000" b="0" i="1" smtClean="0">
                              <a:latin typeface="Cambria Math"/>
                            </a:rPr>
                          </m:ctrlPr>
                        </m:sSubPr>
                        <m:e>
                          <m:sSub>
                            <m:sSubPr>
                              <m:ctrlPr>
                                <a:rPr lang="es-CL" sz="4000" b="0" i="1" smtClean="0">
                                  <a:latin typeface="Cambria Math"/>
                                </a:rPr>
                              </m:ctrlPr>
                            </m:sSubPr>
                            <m:e>
                              <m:r>
                                <a:rPr lang="es-CL" sz="4000" b="0" i="1" smtClean="0">
                                  <a:latin typeface="Cambria Math"/>
                                </a:rPr>
                                <m:t>𝛼</m:t>
                              </m:r>
                            </m:e>
                            <m:sub>
                              <m:r>
                                <a:rPr lang="es-CL" sz="4000" b="0" i="1" smtClean="0">
                                  <a:latin typeface="Cambria Math"/>
                                </a:rPr>
                                <m:t>1</m:t>
                              </m:r>
                            </m:sub>
                          </m:sSub>
                          <m:r>
                            <a:rPr lang="es-CL" sz="4000" b="0" i="1" smtClean="0">
                              <a:latin typeface="Cambria Math"/>
                            </a:rPr>
                            <m:t>𝐷</m:t>
                          </m:r>
                        </m:e>
                        <m:sub>
                          <m:r>
                            <a:rPr lang="es-CL" sz="4000" b="0" i="1" smtClean="0">
                              <a:latin typeface="Cambria Math"/>
                            </a:rPr>
                            <m:t>𝑖</m:t>
                          </m:r>
                        </m:sub>
                      </m:sSub>
                      <m:r>
                        <a:rPr lang="es-CL" sz="4000" b="0" i="1" smtClean="0">
                          <a:latin typeface="Cambria Math"/>
                        </a:rPr>
                        <m:t>+</m:t>
                      </m:r>
                      <m:sSub>
                        <m:sSubPr>
                          <m:ctrlPr>
                            <a:rPr lang="es-CL" sz="4000" b="0" i="1" smtClean="0">
                              <a:latin typeface="Cambria Math"/>
                            </a:rPr>
                          </m:ctrlPr>
                        </m:sSubPr>
                        <m:e>
                          <m:r>
                            <a:rPr lang="es-CL" sz="4000" b="0" i="1" smtClean="0">
                              <a:latin typeface="Cambria Math"/>
                            </a:rPr>
                            <m:t>𝜀</m:t>
                          </m:r>
                        </m:e>
                        <m:sub>
                          <m:r>
                            <a:rPr lang="es-CL" sz="4000" b="0" i="1" smtClean="0">
                              <a:latin typeface="Cambria Math"/>
                            </a:rPr>
                            <m:t>𝑖</m:t>
                          </m:r>
                        </m:sub>
                      </m:sSub>
                    </m:oMath>
                  </m:oMathPara>
                </a14:m>
                <a:endParaRPr lang="es-CL" dirty="0"/>
              </a:p>
            </p:txBody>
          </p:sp>
        </mc:Choice>
        <mc:Fallback>
          <p:sp>
            <p:nvSpPr>
              <p:cNvPr id="4" name="3 CuadroTexto"/>
              <p:cNvSpPr txBox="1">
                <a:spLocks noRot="1" noChangeAspect="1" noMove="1" noResize="1" noEditPoints="1" noAdjustHandles="1" noChangeArrowheads="1" noChangeShapeType="1" noTextEdit="1"/>
              </p:cNvSpPr>
              <p:nvPr/>
            </p:nvSpPr>
            <p:spPr>
              <a:xfrm>
                <a:off x="2915816" y="2636912"/>
                <a:ext cx="4347280" cy="707886"/>
              </a:xfrm>
              <a:prstGeom prst="rect">
                <a:avLst/>
              </a:prstGeom>
              <a:blipFill rotWithShape="1">
                <a:blip r:embed="rId3"/>
                <a:stretch>
                  <a:fillRect/>
                </a:stretch>
              </a:blipFill>
              <a:ln>
                <a:solidFill>
                  <a:schemeClr val="accent3"/>
                </a:solidFill>
              </a:ln>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5" name="4 CuadroTexto"/>
              <p:cNvSpPr txBox="1"/>
              <p:nvPr/>
            </p:nvSpPr>
            <p:spPr>
              <a:xfrm>
                <a:off x="468536" y="4221088"/>
                <a:ext cx="8550546" cy="523220"/>
              </a:xfrm>
              <a:prstGeom prst="rect">
                <a:avLst/>
              </a:prstGeom>
              <a:noFill/>
              <a:ln>
                <a:solidFill>
                  <a:schemeClr val="accent3"/>
                </a:solidFill>
              </a:ln>
            </p:spPr>
            <p:txBody>
              <a:bodyPr wrap="none" rtlCol="0">
                <a:spAutoFit/>
              </a:bodyPr>
              <a:lstStyle/>
              <a:p>
                <a14:m>
                  <m:oMathPara xmlns:m="http://schemas.openxmlformats.org/officeDocument/2006/math">
                    <m:oMathParaPr>
                      <m:jc m:val="centerGroup"/>
                    </m:oMathParaPr>
                    <m:oMath xmlns:m="http://schemas.openxmlformats.org/officeDocument/2006/math">
                      <m:r>
                        <a:rPr lang="es-CL" sz="2800" b="0" i="1" smtClean="0">
                          <a:latin typeface="Cambria Math"/>
                        </a:rPr>
                        <m:t>𝐶𝑜𝑣</m:t>
                      </m:r>
                      <m:d>
                        <m:dPr>
                          <m:ctrlPr>
                            <a:rPr lang="es-CL" sz="2800" b="0" i="1" smtClean="0">
                              <a:latin typeface="Cambria Math"/>
                            </a:rPr>
                          </m:ctrlPr>
                        </m:dPr>
                        <m:e>
                          <m:sSub>
                            <m:sSubPr>
                              <m:ctrlPr>
                                <a:rPr lang="es-CL" sz="2800" b="0" i="1" smtClean="0">
                                  <a:latin typeface="Cambria Math"/>
                                </a:rPr>
                              </m:ctrlPr>
                            </m:sSubPr>
                            <m:e>
                              <m:r>
                                <a:rPr lang="es-CL" sz="2800" b="0" i="1" smtClean="0">
                                  <a:latin typeface="Cambria Math"/>
                                </a:rPr>
                                <m:t>𝑌</m:t>
                              </m:r>
                            </m:e>
                            <m:sub>
                              <m:r>
                                <a:rPr lang="es-CL" sz="2800" b="0" i="1" smtClean="0">
                                  <a:latin typeface="Cambria Math"/>
                                </a:rPr>
                                <m:t>𝑖</m:t>
                              </m:r>
                            </m:sub>
                          </m:sSub>
                          <m:r>
                            <a:rPr lang="es-CL" sz="2800" b="0" i="1" smtClean="0">
                              <a:latin typeface="Cambria Math"/>
                            </a:rPr>
                            <m:t>, </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e>
                      </m:d>
                      <m:r>
                        <a:rPr lang="es-CL" sz="2800" b="0" i="1" smtClean="0">
                          <a:latin typeface="Cambria Math"/>
                        </a:rPr>
                        <m:t>=</m:t>
                      </m:r>
                      <m:r>
                        <a:rPr lang="es-CL" sz="2800" b="0" i="1" smtClean="0">
                          <a:latin typeface="Cambria Math"/>
                        </a:rPr>
                        <m:t>𝐶𝑜𝑣</m:t>
                      </m:r>
                      <m:d>
                        <m:dPr>
                          <m:ctrlPr>
                            <a:rPr lang="es-CL" sz="2800" b="0" i="1" smtClean="0">
                              <a:latin typeface="Cambria Math"/>
                            </a:rPr>
                          </m:ctrlPr>
                        </m:dPr>
                        <m:e>
                          <m:r>
                            <a:rPr lang="es-CL" sz="2800" b="0" i="1" smtClean="0">
                              <a:latin typeface="Cambria Math"/>
                            </a:rPr>
                            <m:t>𝛼</m:t>
                          </m:r>
                          <m:r>
                            <a:rPr lang="es-CL" sz="2800" b="0" i="1" smtClean="0">
                              <a:latin typeface="Cambria Math"/>
                            </a:rPr>
                            <m:t>, </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e>
                      </m:d>
                      <m:r>
                        <a:rPr lang="es-CL" sz="2800" b="0" i="1" smtClean="0">
                          <a:latin typeface="Cambria Math"/>
                        </a:rPr>
                        <m:t>+</m:t>
                      </m:r>
                      <m:sSub>
                        <m:sSubPr>
                          <m:ctrlPr>
                            <a:rPr lang="es-CL" sz="2800" b="0" i="1" smtClean="0">
                              <a:latin typeface="Cambria Math"/>
                            </a:rPr>
                          </m:ctrlPr>
                        </m:sSubPr>
                        <m:e>
                          <m:r>
                            <a:rPr lang="es-CL" sz="2800" b="0" i="1" smtClean="0">
                              <a:latin typeface="Cambria Math"/>
                            </a:rPr>
                            <m:t>𝛼</m:t>
                          </m:r>
                        </m:e>
                        <m:sub>
                          <m:r>
                            <a:rPr lang="es-CL" sz="2800" b="0" i="1" smtClean="0">
                              <a:latin typeface="Cambria Math"/>
                            </a:rPr>
                            <m:t>1</m:t>
                          </m:r>
                        </m:sub>
                      </m:sSub>
                      <m:r>
                        <a:rPr lang="es-CL" sz="2800" b="0" i="1" smtClean="0">
                          <a:latin typeface="Cambria Math"/>
                        </a:rPr>
                        <m:t>𝐶𝑜𝑣</m:t>
                      </m:r>
                      <m:d>
                        <m:dPr>
                          <m:ctrlPr>
                            <a:rPr lang="es-CL" sz="2800" b="0" i="1" smtClean="0">
                              <a:latin typeface="Cambria Math"/>
                            </a:rPr>
                          </m:ctrlPr>
                        </m:dPr>
                        <m:e>
                          <m:sSub>
                            <m:sSubPr>
                              <m:ctrlPr>
                                <a:rPr lang="es-CL" sz="2800" b="0" i="1" smtClean="0">
                                  <a:latin typeface="Cambria Math"/>
                                </a:rPr>
                              </m:ctrlPr>
                            </m:sSubPr>
                            <m:e>
                              <m:r>
                                <a:rPr lang="es-CL" sz="2800" b="0" i="1" smtClean="0">
                                  <a:latin typeface="Cambria Math"/>
                                </a:rPr>
                                <m:t>𝐷</m:t>
                              </m:r>
                            </m:e>
                            <m:sub>
                              <m:r>
                                <a:rPr lang="es-CL" sz="2800" b="0" i="1" smtClean="0">
                                  <a:latin typeface="Cambria Math"/>
                                </a:rPr>
                                <m:t>𝑖</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e>
                      </m:d>
                      <m:r>
                        <a:rPr lang="es-CL" sz="2800" b="0" i="1" smtClean="0">
                          <a:latin typeface="Cambria Math"/>
                        </a:rPr>
                        <m:t>+</m:t>
                      </m:r>
                      <m:r>
                        <a:rPr lang="es-CL" sz="2800" b="0" i="1" smtClean="0">
                          <a:latin typeface="Cambria Math"/>
                        </a:rPr>
                        <m:t>𝐶𝑜𝑣</m:t>
                      </m:r>
                      <m:r>
                        <a:rPr lang="es-CL" sz="2800" b="0" i="1" smtClean="0">
                          <a:latin typeface="Cambria Math"/>
                        </a:rPr>
                        <m:t>(</m:t>
                      </m:r>
                      <m:sSub>
                        <m:sSubPr>
                          <m:ctrlPr>
                            <a:rPr lang="es-CL" sz="2800" b="0" i="1" smtClean="0">
                              <a:latin typeface="Cambria Math"/>
                            </a:rPr>
                          </m:ctrlPr>
                        </m:sSubPr>
                        <m:e>
                          <m:r>
                            <a:rPr lang="es-CL" sz="2800" b="0" i="1" smtClean="0">
                              <a:latin typeface="Cambria Math"/>
                            </a:rPr>
                            <m:t>𝜀</m:t>
                          </m:r>
                        </m:e>
                        <m:sub>
                          <m:r>
                            <a:rPr lang="es-CL" sz="2800" b="0" i="1" smtClean="0">
                              <a:latin typeface="Cambria Math"/>
                            </a:rPr>
                            <m:t>𝑖</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r>
                        <a:rPr lang="es-CL" sz="2800" b="0" i="1" smtClean="0">
                          <a:latin typeface="Cambria Math"/>
                        </a:rPr>
                        <m:t>)</m:t>
                      </m:r>
                    </m:oMath>
                  </m:oMathPara>
                </a14:m>
                <a:endParaRPr lang="es-CL" sz="1200" dirty="0"/>
              </a:p>
            </p:txBody>
          </p:sp>
        </mc:Choice>
        <mc:Fallback>
          <p:sp>
            <p:nvSpPr>
              <p:cNvPr id="5" name="4 CuadroTexto"/>
              <p:cNvSpPr txBox="1">
                <a:spLocks noRot="1" noChangeAspect="1" noMove="1" noResize="1" noEditPoints="1" noAdjustHandles="1" noChangeArrowheads="1" noChangeShapeType="1" noTextEdit="1"/>
              </p:cNvSpPr>
              <p:nvPr/>
            </p:nvSpPr>
            <p:spPr>
              <a:xfrm>
                <a:off x="468536" y="4221088"/>
                <a:ext cx="8550546" cy="523220"/>
              </a:xfrm>
              <a:prstGeom prst="rect">
                <a:avLst/>
              </a:prstGeom>
              <a:blipFill rotWithShape="1">
                <a:blip r:embed="rId4"/>
                <a:stretch>
                  <a:fillRect/>
                </a:stretch>
              </a:blipFill>
              <a:ln>
                <a:solidFill>
                  <a:schemeClr val="accent3"/>
                </a:solidFill>
              </a:ln>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6" name="5 CuadroTexto"/>
              <p:cNvSpPr txBox="1"/>
              <p:nvPr/>
            </p:nvSpPr>
            <p:spPr>
              <a:xfrm>
                <a:off x="2843808" y="5445224"/>
                <a:ext cx="4671144" cy="1001300"/>
              </a:xfrm>
              <a:prstGeom prst="rect">
                <a:avLst/>
              </a:prstGeom>
              <a:noFill/>
              <a:ln>
                <a:solidFill>
                  <a:schemeClr val="accent3"/>
                </a:solidFill>
              </a:ln>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s-CL" sz="2800" b="0" i="1" smtClean="0">
                              <a:latin typeface="Cambria Math"/>
                            </a:rPr>
                          </m:ctrlPr>
                        </m:sSubPr>
                        <m:e>
                          <m:r>
                            <a:rPr lang="es-CL" sz="2800" b="0" i="1" smtClean="0">
                              <a:latin typeface="Cambria Math"/>
                            </a:rPr>
                            <m:t>𝛼</m:t>
                          </m:r>
                        </m:e>
                        <m:sub>
                          <m:r>
                            <a:rPr lang="es-CL" sz="2800" b="0" i="1" smtClean="0">
                              <a:latin typeface="Cambria Math"/>
                            </a:rPr>
                            <m:t>1</m:t>
                          </m:r>
                        </m:sub>
                      </m:sSub>
                      <m:r>
                        <a:rPr lang="es-CL" sz="2800" b="0" i="1" smtClean="0">
                          <a:latin typeface="Cambria Math"/>
                        </a:rPr>
                        <m:t>=</m:t>
                      </m:r>
                      <m:f>
                        <m:fPr>
                          <m:ctrlPr>
                            <a:rPr lang="es-CL" sz="2800" b="0" i="1" smtClean="0">
                              <a:latin typeface="Cambria Math"/>
                            </a:rPr>
                          </m:ctrlPr>
                        </m:fPr>
                        <m:num>
                          <m:r>
                            <a:rPr lang="es-CL" sz="2800" b="0" i="1" smtClean="0">
                              <a:latin typeface="Cambria Math"/>
                            </a:rPr>
                            <m:t>𝐶𝑜𝑣</m:t>
                          </m:r>
                          <m:d>
                            <m:dPr>
                              <m:ctrlPr>
                                <a:rPr lang="es-CL" sz="2800" b="0" i="1" smtClean="0">
                                  <a:latin typeface="Cambria Math"/>
                                </a:rPr>
                              </m:ctrlPr>
                            </m:dPr>
                            <m:e>
                              <m:sSub>
                                <m:sSubPr>
                                  <m:ctrlPr>
                                    <a:rPr lang="es-CL" sz="2800" b="0" i="1" smtClean="0">
                                      <a:latin typeface="Cambria Math"/>
                                    </a:rPr>
                                  </m:ctrlPr>
                                </m:sSubPr>
                                <m:e>
                                  <m:r>
                                    <a:rPr lang="es-CL" sz="2800" b="0" i="1" smtClean="0">
                                      <a:latin typeface="Cambria Math"/>
                                    </a:rPr>
                                    <m:t>𝑌</m:t>
                                  </m:r>
                                </m:e>
                                <m:sub>
                                  <m:r>
                                    <a:rPr lang="es-CL" sz="2800" b="0" i="1" smtClean="0">
                                      <a:latin typeface="Cambria Math"/>
                                    </a:rPr>
                                    <m:t>𝑖</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e>
                          </m:d>
                        </m:num>
                        <m:den>
                          <m:r>
                            <a:rPr lang="es-CL" sz="2800" b="0" i="1" smtClean="0">
                              <a:latin typeface="Cambria Math"/>
                            </a:rPr>
                            <m:t>𝐶𝑜𝑣</m:t>
                          </m:r>
                          <m:d>
                            <m:dPr>
                              <m:ctrlPr>
                                <a:rPr lang="es-CL" sz="2800" b="0" i="1" smtClean="0">
                                  <a:latin typeface="Cambria Math"/>
                                </a:rPr>
                              </m:ctrlPr>
                            </m:dPr>
                            <m:e>
                              <m:sSub>
                                <m:sSubPr>
                                  <m:ctrlPr>
                                    <a:rPr lang="es-CL" sz="2800" b="0" i="1" smtClean="0">
                                      <a:latin typeface="Cambria Math"/>
                                    </a:rPr>
                                  </m:ctrlPr>
                                </m:sSubPr>
                                <m:e>
                                  <m:r>
                                    <a:rPr lang="es-CL" sz="2800" b="0" i="1" smtClean="0">
                                      <a:latin typeface="Cambria Math"/>
                                    </a:rPr>
                                    <m:t>𝐷</m:t>
                                  </m:r>
                                </m:e>
                                <m:sub>
                                  <m:r>
                                    <a:rPr lang="es-CL" sz="2800" b="0" i="1" smtClean="0">
                                      <a:latin typeface="Cambria Math"/>
                                    </a:rPr>
                                    <m:t>𝑖</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𝑍</m:t>
                                  </m:r>
                                </m:e>
                                <m:sub>
                                  <m:r>
                                    <a:rPr lang="es-CL" sz="2800" b="0" i="1" smtClean="0">
                                      <a:latin typeface="Cambria Math"/>
                                    </a:rPr>
                                    <m:t>𝑖</m:t>
                                  </m:r>
                                </m:sub>
                              </m:sSub>
                            </m:e>
                          </m:d>
                        </m:den>
                      </m:f>
                      <m:r>
                        <a:rPr lang="es-CL" sz="2800" b="0" i="1" smtClean="0">
                          <a:latin typeface="Cambria Math"/>
                        </a:rPr>
                        <m:t>=</m:t>
                      </m:r>
                      <m:r>
                        <a:rPr lang="es-CL" sz="2800" b="0" i="1" smtClean="0">
                          <a:latin typeface="Cambria Math"/>
                        </a:rPr>
                        <m:t>𝑉𝐼</m:t>
                      </m:r>
                    </m:oMath>
                  </m:oMathPara>
                </a14:m>
                <a:endParaRPr lang="es-CL" sz="1200" dirty="0"/>
              </a:p>
            </p:txBody>
          </p:sp>
        </mc:Choice>
        <mc:Fallback>
          <p:sp>
            <p:nvSpPr>
              <p:cNvPr id="6" name="5 CuadroTexto"/>
              <p:cNvSpPr txBox="1">
                <a:spLocks noRot="1" noChangeAspect="1" noMove="1" noResize="1" noEditPoints="1" noAdjustHandles="1" noChangeArrowheads="1" noChangeShapeType="1" noTextEdit="1"/>
              </p:cNvSpPr>
              <p:nvPr/>
            </p:nvSpPr>
            <p:spPr>
              <a:xfrm>
                <a:off x="2843808" y="5445224"/>
                <a:ext cx="4671144" cy="1001300"/>
              </a:xfrm>
              <a:prstGeom prst="rect">
                <a:avLst/>
              </a:prstGeom>
              <a:blipFill rotWithShape="1">
                <a:blip r:embed="rId5"/>
                <a:stretch>
                  <a:fillRect/>
                </a:stretch>
              </a:blipFill>
              <a:ln>
                <a:solidFill>
                  <a:schemeClr val="accent3"/>
                </a:solidFill>
              </a:ln>
            </p:spPr>
            <p:txBody>
              <a:bodyPr/>
              <a:lstStyle/>
              <a:p>
                <a:r>
                  <a:rPr lang="es-CL">
                    <a:noFill/>
                  </a:rPr>
                  <a:t> </a:t>
                </a:r>
              </a:p>
            </p:txBody>
          </p:sp>
        </mc:Fallback>
      </mc:AlternateContent>
    </p:spTree>
    <p:extLst>
      <p:ext uri="{BB962C8B-B14F-4D97-AF65-F5344CB8AC3E}">
        <p14:creationId xmlns:p14="http://schemas.microsoft.com/office/powerpoint/2010/main" val="5252391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No es todo color de rosas: HETEROGENEIDAD</a:t>
            </a:r>
            <a:endParaRPr lang="es-CL"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p:txBody>
              <a:bodyPr>
                <a:normAutofit fontScale="92500" lnSpcReduction="10000"/>
              </a:bodyPr>
              <a:lstStyle/>
              <a:p>
                <a:r>
                  <a:rPr lang="es-CL" dirty="0" smtClean="0"/>
                  <a:t>A veces no todo sale como se espera. </a:t>
                </a:r>
              </a:p>
              <a:p>
                <a:endParaRPr lang="es-CL" dirty="0"/>
              </a:p>
              <a:p>
                <a:endParaRPr lang="es-CL" dirty="0" smtClean="0"/>
              </a:p>
              <a:p>
                <a:endParaRPr lang="es-CL" dirty="0"/>
              </a:p>
              <a:p>
                <a:endParaRPr lang="es-CL" dirty="0" smtClean="0"/>
              </a:p>
              <a:p>
                <a:endParaRPr lang="es-CL" dirty="0"/>
              </a:p>
              <a:p>
                <a:r>
                  <a:rPr lang="es-CL" dirty="0" smtClean="0"/>
                  <a:t>También se pueden encontrar los </a:t>
                </a:r>
              </a:p>
              <a:p>
                <a:pPr lvl="1"/>
                <a:r>
                  <a:rPr lang="es-CL" dirty="0" smtClean="0"/>
                  <a:t>“Siempre participantes” (</a:t>
                </a:r>
                <a14:m>
                  <m:oMath xmlns:m="http://schemas.openxmlformats.org/officeDocument/2006/math">
                    <m:sSub>
                      <m:sSubPr>
                        <m:ctrlPr>
                          <a:rPr lang="es-CL" i="1" dirty="0" smtClean="0">
                            <a:latin typeface="Cambria Math"/>
                          </a:rPr>
                        </m:ctrlPr>
                      </m:sSubPr>
                      <m:e>
                        <m:r>
                          <a:rPr lang="es-CL" i="1" dirty="0" smtClean="0">
                            <a:latin typeface="Cambria Math"/>
                          </a:rPr>
                          <m:t>𝐷</m:t>
                        </m:r>
                      </m:e>
                      <m:sub>
                        <m:r>
                          <a:rPr lang="es-CL" i="1" dirty="0" smtClean="0">
                            <a:latin typeface="Cambria Math"/>
                          </a:rPr>
                          <m:t>𝑖</m:t>
                        </m:r>
                      </m:sub>
                    </m:sSub>
                    <m:r>
                      <a:rPr lang="es-CL" i="1" dirty="0" smtClean="0">
                        <a:latin typeface="Cambria Math"/>
                      </a:rPr>
                      <m:t> = 1</m:t>
                    </m:r>
                  </m:oMath>
                </a14:m>
                <a:r>
                  <a:rPr lang="es-CL" dirty="0" smtClean="0"/>
                  <a:t>)</a:t>
                </a:r>
              </a:p>
              <a:p>
                <a:pPr lvl="1"/>
                <a:r>
                  <a:rPr lang="es-CL" dirty="0" smtClean="0"/>
                  <a:t>“Nunca participantes”   (</a:t>
                </a:r>
                <a14:m>
                  <m:oMath xmlns:m="http://schemas.openxmlformats.org/officeDocument/2006/math">
                    <m:sSub>
                      <m:sSubPr>
                        <m:ctrlPr>
                          <a:rPr lang="es-CL" i="1" dirty="0" smtClean="0">
                            <a:latin typeface="Cambria Math"/>
                          </a:rPr>
                        </m:ctrlPr>
                      </m:sSubPr>
                      <m:e>
                        <m:r>
                          <a:rPr lang="es-CL" i="1" dirty="0" smtClean="0">
                            <a:latin typeface="Cambria Math"/>
                          </a:rPr>
                          <m:t>𝐷</m:t>
                        </m:r>
                      </m:e>
                      <m:sub>
                        <m:r>
                          <a:rPr lang="es-CL" i="1" dirty="0" smtClean="0">
                            <a:latin typeface="Cambria Math"/>
                          </a:rPr>
                          <m:t>𝑖</m:t>
                        </m:r>
                      </m:sub>
                    </m:sSub>
                    <m:r>
                      <a:rPr lang="es-CL" i="1" dirty="0" smtClean="0">
                        <a:latin typeface="Cambria Math"/>
                      </a:rPr>
                      <m:t> = 0</m:t>
                    </m:r>
                  </m:oMath>
                </a14:m>
                <a:r>
                  <a:rPr lang="es-CL" dirty="0" smtClean="0"/>
                  <a:t>)</a:t>
                </a:r>
              </a:p>
              <a:p>
                <a:r>
                  <a:rPr lang="es-CL" dirty="0" smtClean="0"/>
                  <a:t>Que son independientes de </a:t>
                </a:r>
                <a14:m>
                  <m:oMath xmlns:m="http://schemas.openxmlformats.org/officeDocument/2006/math">
                    <m:sSub>
                      <m:sSubPr>
                        <m:ctrlPr>
                          <a:rPr lang="es-CL" i="1" dirty="0">
                            <a:latin typeface="Cambria Math"/>
                          </a:rPr>
                        </m:ctrlPr>
                      </m:sSubPr>
                      <m:e>
                        <m:r>
                          <a:rPr lang="es-CL" i="1" dirty="0">
                            <a:latin typeface="Cambria Math"/>
                          </a:rPr>
                          <m:t>𝑍</m:t>
                        </m:r>
                      </m:e>
                      <m:sub>
                        <m:r>
                          <a:rPr lang="es-CL" i="1" dirty="0">
                            <a:latin typeface="Cambria Math"/>
                          </a:rPr>
                          <m:t>𝑖</m:t>
                        </m:r>
                      </m:sub>
                    </m:sSub>
                  </m:oMath>
                </a14:m>
                <a:r>
                  <a:rPr lang="es-CL" dirty="0" smtClean="0"/>
                  <a:t> </a:t>
                </a:r>
              </a:p>
              <a:p>
                <a:endParaRPr lang="es-CL"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t="-2541" b="-3558"/>
                </a:stretch>
              </a:blipFill>
            </p:spPr>
            <p:txBody>
              <a:bodyPr/>
              <a:lstStyle/>
              <a:p>
                <a:r>
                  <a:rPr lang="es-CL">
                    <a:noFill/>
                  </a:rPr>
                  <a:t> </a:t>
                </a:r>
              </a:p>
            </p:txBody>
          </p:sp>
        </mc:Fallback>
      </mc:AlternateContent>
      <mc:AlternateContent xmlns:mc="http://schemas.openxmlformats.org/markup-compatibility/2006">
        <mc:Choice xmlns:a14="http://schemas.microsoft.com/office/drawing/2010/main" Requires="a14">
          <p:graphicFrame>
            <p:nvGraphicFramePr>
              <p:cNvPr id="4" name="3 Tabla"/>
              <p:cNvGraphicFramePr>
                <a:graphicFrameLocks noGrp="1"/>
              </p:cNvGraphicFramePr>
              <p:nvPr>
                <p:extLst>
                  <p:ext uri="{D42A27DB-BD31-4B8C-83A1-F6EECF244321}">
                    <p14:modId xmlns:p14="http://schemas.microsoft.com/office/powerpoint/2010/main" val="2132894795"/>
                  </p:ext>
                </p:extLst>
              </p:nvPr>
            </p:nvGraphicFramePr>
            <p:xfrm>
              <a:off x="1835696" y="2420888"/>
              <a:ext cx="6336705" cy="1915408"/>
            </p:xfrm>
            <a:graphic>
              <a:graphicData uri="http://schemas.openxmlformats.org/drawingml/2006/table">
                <a:tbl>
                  <a:tblPr bandRow="1">
                    <a:tableStyleId>{5C22544A-7EE6-4342-B048-85BDC9FD1C3A}</a:tableStyleId>
                  </a:tblPr>
                  <a:tblGrid>
                    <a:gridCol w="1443806"/>
                    <a:gridCol w="577179"/>
                    <a:gridCol w="1909376"/>
                    <a:gridCol w="2406344"/>
                  </a:tblGrid>
                  <a:tr h="478852">
                    <a:tc rowSpan="2" gridSpan="2">
                      <a:txBody>
                        <a:bodyPr/>
                        <a:lstStyle/>
                        <a:p>
                          <a:endParaRPr lang="es-CL" dirty="0"/>
                        </a:p>
                      </a:txBody>
                      <a:tcPr/>
                    </a:tc>
                    <a:tc rowSpan="2" hMerge="1">
                      <a:txBody>
                        <a:bodyPr/>
                        <a:lstStyle/>
                        <a:p>
                          <a:endParaRPr lang="es-CL" dirty="0"/>
                        </a:p>
                      </a:txBody>
                      <a:tcPr/>
                    </a:tc>
                    <a:tc gridSpan="2">
                      <a:txBody>
                        <a:bodyPr/>
                        <a:lstStyle/>
                        <a:p>
                          <a:pPr algn="ctr"/>
                          <a14:m>
                            <m:oMathPara xmlns:m="http://schemas.openxmlformats.org/officeDocument/2006/math">
                              <m:oMathParaPr>
                                <m:jc m:val="centerGroup"/>
                              </m:oMathParaPr>
                              <m:oMath xmlns:m="http://schemas.openxmlformats.org/officeDocument/2006/math">
                                <m:sSub>
                                  <m:sSubPr>
                                    <m:ctrlPr>
                                      <a:rPr lang="es-CL" i="1" dirty="0" smtClean="0">
                                        <a:latin typeface="Cambria Math"/>
                                      </a:rPr>
                                    </m:ctrlPr>
                                  </m:sSubPr>
                                  <m:e>
                                    <m:r>
                                      <a:rPr lang="es-CL" i="1" dirty="0" smtClean="0">
                                        <a:latin typeface="Cambria Math"/>
                                      </a:rPr>
                                      <m:t>𝑍</m:t>
                                    </m:r>
                                  </m:e>
                                  <m:sub>
                                    <m:r>
                                      <a:rPr lang="es-CL" i="1" dirty="0" smtClean="0">
                                        <a:latin typeface="Cambria Math"/>
                                      </a:rPr>
                                      <m:t>𝑖</m:t>
                                    </m:r>
                                  </m:sub>
                                </m:sSub>
                                <m:r>
                                  <a:rPr lang="es-CL" i="1" dirty="0" smtClean="0">
                                    <a:latin typeface="Cambria Math"/>
                                  </a:rPr>
                                  <m:t> </m:t>
                                </m:r>
                              </m:oMath>
                            </m:oMathPara>
                          </a14:m>
                          <a:endParaRPr lang="es-CL" dirty="0"/>
                        </a:p>
                      </a:txBody>
                      <a:tcPr/>
                    </a:tc>
                    <a:tc hMerge="1">
                      <a:txBody>
                        <a:bodyPr/>
                        <a:lstStyle/>
                        <a:p>
                          <a:endParaRPr lang="es-CL" dirty="0"/>
                        </a:p>
                      </a:txBody>
                      <a:tcPr/>
                    </a:tc>
                  </a:tr>
                  <a:tr h="478852">
                    <a:tc gridSpan="2" vMerge="1">
                      <a:txBody>
                        <a:bodyPr/>
                        <a:lstStyle/>
                        <a:p>
                          <a:endParaRPr lang="es-CL" dirty="0"/>
                        </a:p>
                      </a:txBody>
                      <a:tcPr/>
                    </a:tc>
                    <a:tc hMerge="1" vMerge="1">
                      <a:txBody>
                        <a:bodyPr/>
                        <a:lstStyle/>
                        <a:p>
                          <a:endParaRPr lang="es-CL" dirty="0"/>
                        </a:p>
                      </a:txBody>
                      <a:tcPr/>
                    </a:tc>
                    <a:tc>
                      <a:txBody>
                        <a:bodyPr/>
                        <a:lstStyle/>
                        <a:p>
                          <a14:m>
                            <m:oMathPara xmlns:m="http://schemas.openxmlformats.org/officeDocument/2006/math">
                              <m:oMathParaPr>
                                <m:jc m:val="centerGroup"/>
                              </m:oMathParaPr>
                              <m:oMath xmlns:m="http://schemas.openxmlformats.org/officeDocument/2006/math">
                                <m:r>
                                  <a:rPr lang="es-CL" i="1" dirty="0" smtClean="0">
                                    <a:latin typeface="Cambria Math"/>
                                  </a:rPr>
                                  <m:t>0 </m:t>
                                </m:r>
                              </m:oMath>
                            </m:oMathPara>
                          </a14:m>
                          <a:endParaRPr lang="es-CL" dirty="0"/>
                        </a:p>
                      </a:txBody>
                      <a:tcPr/>
                    </a:tc>
                    <a:tc>
                      <a:txBody>
                        <a:bodyPr/>
                        <a:lstStyle/>
                        <a:p>
                          <a14:m>
                            <m:oMathPara xmlns:m="http://schemas.openxmlformats.org/officeDocument/2006/math">
                              <m:oMathParaPr>
                                <m:jc m:val="centerGroup"/>
                              </m:oMathParaPr>
                              <m:oMath xmlns:m="http://schemas.openxmlformats.org/officeDocument/2006/math">
                                <m:r>
                                  <a:rPr lang="es-CL" i="1" dirty="0" smtClean="0">
                                    <a:latin typeface="Cambria Math"/>
                                  </a:rPr>
                                  <m:t>1</m:t>
                                </m:r>
                              </m:oMath>
                            </m:oMathPara>
                          </a14:m>
                          <a:endParaRPr lang="es-CL" dirty="0"/>
                        </a:p>
                      </a:txBody>
                      <a:tcPr/>
                    </a:tc>
                  </a:tr>
                  <a:tr h="478852">
                    <a:tc rowSpan="2">
                      <a:txBody>
                        <a:bodyPr/>
                        <a:lstStyle/>
                        <a:p>
                          <a:pPr/>
                          <a14:m>
                            <m:oMathPara xmlns:m="http://schemas.openxmlformats.org/officeDocument/2006/math">
                              <m:oMathParaPr>
                                <m:jc m:val="center"/>
                              </m:oMathParaPr>
                              <m:oMath xmlns:m="http://schemas.openxmlformats.org/officeDocument/2006/math">
                                <m:sSub>
                                  <m:sSubPr>
                                    <m:ctrlPr>
                                      <a:rPr lang="es-CL" i="1" dirty="0" smtClean="0">
                                        <a:latin typeface="Cambria Math"/>
                                      </a:rPr>
                                    </m:ctrlPr>
                                  </m:sSubPr>
                                  <m:e>
                                    <m:r>
                                      <a:rPr lang="es-CL" i="1" dirty="0" smtClean="0">
                                        <a:latin typeface="Cambria Math"/>
                                      </a:rPr>
                                      <m:t>𝐷</m:t>
                                    </m:r>
                                  </m:e>
                                  <m:sub>
                                    <m:r>
                                      <a:rPr lang="es-CL" i="1" dirty="0" smtClean="0">
                                        <a:latin typeface="Cambria Math"/>
                                      </a:rPr>
                                      <m:t>𝑖</m:t>
                                    </m:r>
                                  </m:sub>
                                </m:sSub>
                                <m:r>
                                  <a:rPr lang="es-CL" i="1" dirty="0" smtClean="0">
                                    <a:latin typeface="Cambria Math"/>
                                  </a:rPr>
                                  <m:t> </m:t>
                                </m:r>
                              </m:oMath>
                            </m:oMathPara>
                          </a14:m>
                          <a:endParaRPr lang="es-CL" dirty="0"/>
                        </a:p>
                      </a:txBody>
                      <a:tcPr anchor="ctr"/>
                    </a:tc>
                    <a:tc>
                      <a:txBody>
                        <a:bodyPr/>
                        <a:lstStyle/>
                        <a:p>
                          <a14:m>
                            <m:oMathPara xmlns:m="http://schemas.openxmlformats.org/officeDocument/2006/math">
                              <m:oMathParaPr>
                                <m:jc m:val="centerGroup"/>
                              </m:oMathParaPr>
                              <m:oMath xmlns:m="http://schemas.openxmlformats.org/officeDocument/2006/math">
                                <m:r>
                                  <a:rPr lang="es-CL" i="1" dirty="0" smtClean="0">
                                    <a:latin typeface="Cambria Math"/>
                                  </a:rPr>
                                  <m:t>0</m:t>
                                </m:r>
                              </m:oMath>
                            </m:oMathPara>
                          </a14:m>
                          <a:endParaRPr lang="es-CL" dirty="0"/>
                        </a:p>
                      </a:txBody>
                      <a:tcPr/>
                    </a:tc>
                    <a:tc>
                      <a:txBody>
                        <a:bodyPr/>
                        <a:lstStyle/>
                        <a:p>
                          <a:pPr algn="ctr"/>
                          <a:r>
                            <a:rPr lang="es-CL" dirty="0" smtClean="0"/>
                            <a:t>Obedientes</a:t>
                          </a:r>
                          <a:endParaRPr lang="es-CL" dirty="0"/>
                        </a:p>
                      </a:txBody>
                      <a:tcPr anchor="ctr"/>
                    </a:tc>
                    <a:tc>
                      <a:txBody>
                        <a:bodyPr/>
                        <a:lstStyle/>
                        <a:p>
                          <a:pPr algn="ctr"/>
                          <a:r>
                            <a:rPr lang="es-CL" dirty="0" smtClean="0"/>
                            <a:t>Desafiantes</a:t>
                          </a:r>
                          <a:endParaRPr lang="es-CL" dirty="0"/>
                        </a:p>
                      </a:txBody>
                      <a:tcPr anchor="ctr"/>
                    </a:tc>
                  </a:tr>
                  <a:tr h="478852">
                    <a:tc vMerge="1">
                      <a:txBody>
                        <a:bodyPr/>
                        <a:lstStyle/>
                        <a:p>
                          <a:endParaRPr lang="es-CL" dirty="0"/>
                        </a:p>
                      </a:txBody>
                      <a:tcPr/>
                    </a:tc>
                    <a:tc>
                      <a:txBody>
                        <a:bodyPr/>
                        <a:lstStyle/>
                        <a:p>
                          <a14:m>
                            <m:oMathPara xmlns:m="http://schemas.openxmlformats.org/officeDocument/2006/math">
                              <m:oMathParaPr>
                                <m:jc m:val="centerGroup"/>
                              </m:oMathParaPr>
                              <m:oMath xmlns:m="http://schemas.openxmlformats.org/officeDocument/2006/math">
                                <m:r>
                                  <a:rPr lang="es-CL" i="1" dirty="0" smtClean="0">
                                    <a:latin typeface="Cambria Math"/>
                                  </a:rPr>
                                  <m:t>1</m:t>
                                </m:r>
                              </m:oMath>
                            </m:oMathPara>
                          </a14:m>
                          <a:endParaRPr lang="es-CL" dirty="0"/>
                        </a:p>
                      </a:txBody>
                      <a:tcPr/>
                    </a:tc>
                    <a:tc>
                      <a:txBody>
                        <a:bodyPr/>
                        <a:lstStyle/>
                        <a:p>
                          <a:pPr algn="ctr"/>
                          <a:r>
                            <a:rPr lang="es-CL" dirty="0" smtClean="0"/>
                            <a:t>Desafiantes</a:t>
                          </a:r>
                          <a:endParaRPr lang="es-CL" dirty="0"/>
                        </a:p>
                      </a:txBody>
                      <a:tcPr anchor="ctr"/>
                    </a:tc>
                    <a:tc>
                      <a:txBody>
                        <a:bodyPr/>
                        <a:lstStyle/>
                        <a:p>
                          <a:pPr algn="ctr"/>
                          <a:r>
                            <a:rPr lang="es-CL" dirty="0" smtClean="0"/>
                            <a:t>Obedientes</a:t>
                          </a:r>
                          <a:endParaRPr lang="es-CL" dirty="0"/>
                        </a:p>
                      </a:txBody>
                      <a:tcPr anchor="ctr"/>
                    </a:tc>
                  </a:tr>
                </a:tbl>
              </a:graphicData>
            </a:graphic>
          </p:graphicFrame>
        </mc:Choice>
        <mc:Fallback>
          <p:graphicFrame>
            <p:nvGraphicFramePr>
              <p:cNvPr id="4" name="3 Tabla"/>
              <p:cNvGraphicFramePr>
                <a:graphicFrameLocks noGrp="1"/>
              </p:cNvGraphicFramePr>
              <p:nvPr>
                <p:extLst>
                  <p:ext uri="{D42A27DB-BD31-4B8C-83A1-F6EECF244321}">
                    <p14:modId xmlns:p14="http://schemas.microsoft.com/office/powerpoint/2010/main" val="2132894795"/>
                  </p:ext>
                </p:extLst>
              </p:nvPr>
            </p:nvGraphicFramePr>
            <p:xfrm>
              <a:off x="1835696" y="2420888"/>
              <a:ext cx="6336705" cy="1915408"/>
            </p:xfrm>
            <a:graphic>
              <a:graphicData uri="http://schemas.openxmlformats.org/drawingml/2006/table">
                <a:tbl>
                  <a:tblPr bandRow="1">
                    <a:tableStyleId>{5C22544A-7EE6-4342-B048-85BDC9FD1C3A}</a:tableStyleId>
                  </a:tblPr>
                  <a:tblGrid>
                    <a:gridCol w="1443806"/>
                    <a:gridCol w="577179"/>
                    <a:gridCol w="1909376"/>
                    <a:gridCol w="2406344"/>
                  </a:tblGrid>
                  <a:tr h="478852">
                    <a:tc rowSpan="2" gridSpan="2">
                      <a:txBody>
                        <a:bodyPr/>
                        <a:lstStyle/>
                        <a:p>
                          <a:endParaRPr lang="es-CL" dirty="0"/>
                        </a:p>
                      </a:txBody>
                      <a:tcPr/>
                    </a:tc>
                    <a:tc rowSpan="2" hMerge="1">
                      <a:txBody>
                        <a:bodyPr/>
                        <a:lstStyle/>
                        <a:p>
                          <a:endParaRPr lang="es-CL" dirty="0"/>
                        </a:p>
                      </a:txBody>
                      <a:tcPr/>
                    </a:tc>
                    <a:tc gridSpan="2">
                      <a:txBody>
                        <a:bodyPr/>
                        <a:lstStyle/>
                        <a:p>
                          <a:endParaRPr lang="es-CL"/>
                        </a:p>
                      </a:txBody>
                      <a:tcPr>
                        <a:blipFill rotWithShape="1">
                          <a:blip r:embed="rId3"/>
                          <a:stretch>
                            <a:fillRect l="-46893" b="-306329"/>
                          </a:stretch>
                        </a:blipFill>
                      </a:tcPr>
                    </a:tc>
                    <a:tc hMerge="1">
                      <a:txBody>
                        <a:bodyPr/>
                        <a:lstStyle/>
                        <a:p>
                          <a:endParaRPr lang="es-CL" dirty="0"/>
                        </a:p>
                      </a:txBody>
                      <a:tcPr/>
                    </a:tc>
                  </a:tr>
                  <a:tr h="478852">
                    <a:tc gridSpan="2" vMerge="1">
                      <a:txBody>
                        <a:bodyPr/>
                        <a:lstStyle/>
                        <a:p>
                          <a:endParaRPr lang="es-CL" dirty="0"/>
                        </a:p>
                      </a:txBody>
                      <a:tcPr/>
                    </a:tc>
                    <a:tc hMerge="1" vMerge="1">
                      <a:txBody>
                        <a:bodyPr/>
                        <a:lstStyle/>
                        <a:p>
                          <a:endParaRPr lang="es-CL" dirty="0"/>
                        </a:p>
                      </a:txBody>
                      <a:tcPr/>
                    </a:tc>
                    <a:tc>
                      <a:txBody>
                        <a:bodyPr/>
                        <a:lstStyle/>
                        <a:p>
                          <a:endParaRPr lang="es-CL"/>
                        </a:p>
                      </a:txBody>
                      <a:tcPr>
                        <a:blipFill rotWithShape="1">
                          <a:blip r:embed="rId3"/>
                          <a:stretch>
                            <a:fillRect l="-106070" t="-101282" r="-126198" b="-210256"/>
                          </a:stretch>
                        </a:blipFill>
                      </a:tcPr>
                    </a:tc>
                    <a:tc>
                      <a:txBody>
                        <a:bodyPr/>
                        <a:lstStyle/>
                        <a:p>
                          <a:endParaRPr lang="es-CL"/>
                        </a:p>
                      </a:txBody>
                      <a:tcPr>
                        <a:blipFill rotWithShape="1">
                          <a:blip r:embed="rId3"/>
                          <a:stretch>
                            <a:fillRect l="-163291" t="-101282" b="-210256"/>
                          </a:stretch>
                        </a:blipFill>
                      </a:tcPr>
                    </a:tc>
                  </a:tr>
                  <a:tr h="478852">
                    <a:tc rowSpan="2">
                      <a:txBody>
                        <a:bodyPr/>
                        <a:lstStyle/>
                        <a:p>
                          <a:endParaRPr lang="es-CL"/>
                        </a:p>
                      </a:txBody>
                      <a:tcPr anchor="ctr">
                        <a:blipFill rotWithShape="1">
                          <a:blip r:embed="rId3"/>
                          <a:stretch>
                            <a:fillRect t="-100000" r="-338819" b="-4459"/>
                          </a:stretch>
                        </a:blipFill>
                      </a:tcPr>
                    </a:tc>
                    <a:tc>
                      <a:txBody>
                        <a:bodyPr/>
                        <a:lstStyle/>
                        <a:p>
                          <a:endParaRPr lang="es-CL"/>
                        </a:p>
                      </a:txBody>
                      <a:tcPr>
                        <a:blipFill rotWithShape="1">
                          <a:blip r:embed="rId3"/>
                          <a:stretch>
                            <a:fillRect l="-249474" t="-198734" r="-745263" b="-107595"/>
                          </a:stretch>
                        </a:blipFill>
                      </a:tcPr>
                    </a:tc>
                    <a:tc>
                      <a:txBody>
                        <a:bodyPr/>
                        <a:lstStyle/>
                        <a:p>
                          <a:pPr algn="ctr"/>
                          <a:r>
                            <a:rPr lang="es-CL" dirty="0" smtClean="0"/>
                            <a:t>Obedientes</a:t>
                          </a:r>
                          <a:endParaRPr lang="es-CL" dirty="0"/>
                        </a:p>
                      </a:txBody>
                      <a:tcPr anchor="ctr"/>
                    </a:tc>
                    <a:tc>
                      <a:txBody>
                        <a:bodyPr/>
                        <a:lstStyle/>
                        <a:p>
                          <a:pPr algn="ctr"/>
                          <a:r>
                            <a:rPr lang="es-CL" dirty="0" smtClean="0"/>
                            <a:t>Desafiantes</a:t>
                          </a:r>
                          <a:endParaRPr lang="es-CL" dirty="0"/>
                        </a:p>
                      </a:txBody>
                      <a:tcPr anchor="ctr"/>
                    </a:tc>
                  </a:tr>
                  <a:tr h="478852">
                    <a:tc vMerge="1">
                      <a:txBody>
                        <a:bodyPr/>
                        <a:lstStyle/>
                        <a:p>
                          <a:endParaRPr lang="es-CL" dirty="0"/>
                        </a:p>
                      </a:txBody>
                      <a:tcPr/>
                    </a:tc>
                    <a:tc>
                      <a:txBody>
                        <a:bodyPr/>
                        <a:lstStyle/>
                        <a:p>
                          <a:endParaRPr lang="es-CL"/>
                        </a:p>
                      </a:txBody>
                      <a:tcPr>
                        <a:blipFill rotWithShape="1">
                          <a:blip r:embed="rId3"/>
                          <a:stretch>
                            <a:fillRect l="-249474" t="-302564" r="-745263" b="-8974"/>
                          </a:stretch>
                        </a:blipFill>
                      </a:tcPr>
                    </a:tc>
                    <a:tc>
                      <a:txBody>
                        <a:bodyPr/>
                        <a:lstStyle/>
                        <a:p>
                          <a:pPr algn="ctr"/>
                          <a:r>
                            <a:rPr lang="es-CL" dirty="0" smtClean="0"/>
                            <a:t>Desafiantes</a:t>
                          </a:r>
                          <a:endParaRPr lang="es-CL" dirty="0"/>
                        </a:p>
                      </a:txBody>
                      <a:tcPr anchor="ctr"/>
                    </a:tc>
                    <a:tc>
                      <a:txBody>
                        <a:bodyPr/>
                        <a:lstStyle/>
                        <a:p>
                          <a:pPr algn="ctr"/>
                          <a:r>
                            <a:rPr lang="es-CL" dirty="0" smtClean="0"/>
                            <a:t>Obedientes</a:t>
                          </a:r>
                          <a:endParaRPr lang="es-CL" dirty="0"/>
                        </a:p>
                      </a:txBody>
                      <a:tcPr anchor="ctr"/>
                    </a:tc>
                  </a:tr>
                </a:tbl>
              </a:graphicData>
            </a:graphic>
          </p:graphicFrame>
        </mc:Fallback>
      </mc:AlternateContent>
    </p:spTree>
    <p:extLst>
      <p:ext uri="{BB962C8B-B14F-4D97-AF65-F5344CB8AC3E}">
        <p14:creationId xmlns:p14="http://schemas.microsoft.com/office/powerpoint/2010/main" val="29115419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VI en evaluación: Resumen</a:t>
            </a:r>
            <a:endParaRPr lang="es-CL" dirty="0"/>
          </a:p>
        </p:txBody>
      </p:sp>
      <p:sp>
        <p:nvSpPr>
          <p:cNvPr id="3" name="2 Marcador de contenido"/>
          <p:cNvSpPr>
            <a:spLocks noGrp="1"/>
          </p:cNvSpPr>
          <p:nvPr>
            <p:ph idx="1"/>
          </p:nvPr>
        </p:nvSpPr>
        <p:spPr/>
        <p:txBody>
          <a:bodyPr/>
          <a:lstStyle/>
          <a:p>
            <a:pPr algn="ctr"/>
            <a:r>
              <a:rPr lang="es-CL" dirty="0" smtClean="0"/>
              <a:t>“Cuando no se puede manipular y </a:t>
            </a:r>
            <a:r>
              <a:rPr lang="es-CL" dirty="0" smtClean="0">
                <a:solidFill>
                  <a:srgbClr val="00B050"/>
                </a:solidFill>
              </a:rPr>
              <a:t>conseguir la RA</a:t>
            </a:r>
            <a:r>
              <a:rPr lang="es-CL" dirty="0" smtClean="0"/>
              <a:t>, se puede buscar un </a:t>
            </a:r>
            <a:r>
              <a:rPr lang="es-CL" dirty="0" smtClean="0">
                <a:solidFill>
                  <a:srgbClr val="00B050"/>
                </a:solidFill>
              </a:rPr>
              <a:t>instrumento</a:t>
            </a:r>
            <a:r>
              <a:rPr lang="es-CL" dirty="0" smtClean="0"/>
              <a:t> que permita capturar causalidad”</a:t>
            </a:r>
          </a:p>
          <a:p>
            <a:pPr algn="ctr"/>
            <a:endParaRPr lang="es-CL" dirty="0"/>
          </a:p>
          <a:p>
            <a:pPr algn="ctr"/>
            <a:r>
              <a:rPr lang="es-CL" dirty="0" smtClean="0"/>
              <a:t>Hay que tener en cuenta los supuestos de </a:t>
            </a:r>
            <a:r>
              <a:rPr lang="es-CL" dirty="0" smtClean="0">
                <a:solidFill>
                  <a:srgbClr val="0070C0"/>
                </a:solidFill>
              </a:rPr>
              <a:t>Relevancia</a:t>
            </a:r>
            <a:r>
              <a:rPr lang="es-CL" dirty="0" smtClean="0"/>
              <a:t> y de </a:t>
            </a:r>
            <a:r>
              <a:rPr lang="es-CL" dirty="0" smtClean="0">
                <a:solidFill>
                  <a:srgbClr val="00B050"/>
                </a:solidFill>
              </a:rPr>
              <a:t>Exclusión</a:t>
            </a:r>
            <a:endParaRPr lang="es-CL" dirty="0">
              <a:solidFill>
                <a:srgbClr val="00B050"/>
              </a:solidFill>
            </a:endParaRPr>
          </a:p>
        </p:txBody>
      </p:sp>
    </p:spTree>
    <p:extLst>
      <p:ext uri="{BB962C8B-B14F-4D97-AF65-F5344CB8AC3E}">
        <p14:creationId xmlns:p14="http://schemas.microsoft.com/office/powerpoint/2010/main" val="37168164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Regression</a:t>
            </a:r>
            <a:r>
              <a:rPr lang="es-CL" dirty="0" smtClean="0"/>
              <a:t> </a:t>
            </a:r>
            <a:r>
              <a:rPr lang="es-CL" dirty="0" err="1" smtClean="0"/>
              <a:t>Discontinuity</a:t>
            </a:r>
            <a:r>
              <a:rPr lang="es-CL" dirty="0" smtClean="0"/>
              <a:t> (RD)</a:t>
            </a:r>
            <a:endParaRPr lang="es-ES" dirty="0"/>
          </a:p>
        </p:txBody>
      </p:sp>
      <p:sp>
        <p:nvSpPr>
          <p:cNvPr id="3" name="2 Marcador de contenido"/>
          <p:cNvSpPr>
            <a:spLocks noGrp="1"/>
          </p:cNvSpPr>
          <p:nvPr>
            <p:ph idx="1"/>
          </p:nvPr>
        </p:nvSpPr>
        <p:spPr>
          <a:xfrm>
            <a:off x="1187624" y="1447800"/>
            <a:ext cx="7746064" cy="4800600"/>
          </a:xfrm>
        </p:spPr>
        <p:txBody>
          <a:bodyPr/>
          <a:lstStyle/>
          <a:p>
            <a:endParaRPr lang="es-CL" b="1" u="sng" dirty="0">
              <a:solidFill>
                <a:srgbClr val="0070C0"/>
              </a:solidFill>
            </a:endParaRPr>
          </a:p>
          <a:p>
            <a:pPr marL="82296" indent="0">
              <a:buNone/>
            </a:pPr>
            <a:endParaRPr lang="es-CL" b="1" u="sng" dirty="0" smtClean="0"/>
          </a:p>
        </p:txBody>
      </p:sp>
      <p:sp>
        <p:nvSpPr>
          <p:cNvPr id="6" name="2 Marcador de contenido"/>
          <p:cNvSpPr txBox="1">
            <a:spLocks/>
          </p:cNvSpPr>
          <p:nvPr/>
        </p:nvSpPr>
        <p:spPr>
          <a:xfrm>
            <a:off x="1345095" y="1412776"/>
            <a:ext cx="7746064" cy="4800600"/>
          </a:xfrm>
          <a:prstGeom prst="rect">
            <a:avLst/>
          </a:prstGeom>
        </p:spPr>
        <p:txBody>
          <a:bodyPr>
            <a:normAutofit fontScale="92500"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dirty="0" smtClean="0"/>
              <a:t>En un modelo RD se utiliza un tratamiento que </a:t>
            </a:r>
            <a:r>
              <a:rPr lang="es-CL" b="1" dirty="0" smtClean="0">
                <a:solidFill>
                  <a:srgbClr val="C00000"/>
                </a:solidFill>
              </a:rPr>
              <a:t>depende directamente </a:t>
            </a:r>
            <a:r>
              <a:rPr lang="es-CL" dirty="0" smtClean="0"/>
              <a:t>de una de las variables:</a:t>
            </a:r>
          </a:p>
          <a:p>
            <a:endParaRPr lang="es-CL" dirty="0" smtClean="0"/>
          </a:p>
          <a:p>
            <a:endParaRPr lang="es-CL" b="1" u="sng" dirty="0" smtClean="0">
              <a:solidFill>
                <a:srgbClr val="0070C0"/>
              </a:solidFill>
            </a:endParaRPr>
          </a:p>
          <a:p>
            <a:endParaRPr lang="es-CL" dirty="0" smtClean="0"/>
          </a:p>
          <a:p>
            <a:r>
              <a:rPr lang="es-CL" dirty="0" smtClean="0"/>
              <a:t>Importante:  </a:t>
            </a:r>
            <a:r>
              <a:rPr lang="es-CL" dirty="0" smtClean="0">
                <a:solidFill>
                  <a:srgbClr val="C00000"/>
                </a:solidFill>
              </a:rPr>
              <a:t>No deben haber otras razones </a:t>
            </a:r>
            <a:r>
              <a:rPr lang="es-CL" dirty="0" smtClean="0"/>
              <a:t>para “el salto</a:t>
            </a:r>
            <a:r>
              <a:rPr lang="es-CL" dirty="0" smtClean="0"/>
              <a:t>”</a:t>
            </a:r>
          </a:p>
          <a:p>
            <a:r>
              <a:rPr lang="es-CL" dirty="0" smtClean="0"/>
              <a:t>Supuesto: Los individuos </a:t>
            </a:r>
            <a:r>
              <a:rPr lang="es-CL" dirty="0" smtClean="0">
                <a:solidFill>
                  <a:srgbClr val="00B050"/>
                </a:solidFill>
              </a:rPr>
              <a:t>justo antes y justo después</a:t>
            </a:r>
            <a:r>
              <a:rPr lang="es-CL" dirty="0" smtClean="0"/>
              <a:t> del corte son </a:t>
            </a:r>
            <a:r>
              <a:rPr lang="es-CL" b="1" dirty="0" smtClean="0">
                <a:solidFill>
                  <a:srgbClr val="00B050"/>
                </a:solidFill>
              </a:rPr>
              <a:t>comparables</a:t>
            </a:r>
            <a:endParaRPr lang="es-CL" b="1" dirty="0" smtClean="0">
              <a:solidFill>
                <a:srgbClr val="00B050"/>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2780928"/>
            <a:ext cx="4213820" cy="1489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31688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Regression</a:t>
            </a:r>
            <a:r>
              <a:rPr lang="es-CL" dirty="0" smtClean="0"/>
              <a:t> </a:t>
            </a:r>
            <a:r>
              <a:rPr lang="es-CL" dirty="0" err="1" smtClean="0"/>
              <a:t>Discontinuity</a:t>
            </a:r>
            <a:r>
              <a:rPr lang="es-CL" dirty="0" smtClean="0"/>
              <a:t> (RD)</a:t>
            </a:r>
            <a:endParaRPr lang="es-CL" dirty="0"/>
          </a:p>
        </p:txBody>
      </p:sp>
      <p:sp>
        <p:nvSpPr>
          <p:cNvPr id="4" name="3 Marcador de contenido"/>
          <p:cNvSpPr>
            <a:spLocks noGrp="1"/>
          </p:cNvSpPr>
          <p:nvPr>
            <p:ph idx="1"/>
          </p:nvPr>
        </p:nvSpPr>
        <p:spPr>
          <a:xfrm>
            <a:off x="971600" y="1447800"/>
            <a:ext cx="8172400" cy="4800600"/>
          </a:xfrm>
        </p:spPr>
        <p:txBody>
          <a:bodyPr/>
          <a:lstStyle/>
          <a:p>
            <a:r>
              <a:rPr lang="es-CL" dirty="0" smtClean="0"/>
              <a:t>¿Ejemplos?</a:t>
            </a:r>
          </a:p>
          <a:p>
            <a:endParaRPr lang="es-CL" dirty="0"/>
          </a:p>
          <a:p>
            <a:r>
              <a:rPr lang="es-CL" dirty="0" smtClean="0"/>
              <a:t>Sueldo por ser Ingeniero Civil Industrial:    </a:t>
            </a:r>
          </a:p>
          <a:p>
            <a:pPr marL="82296" indent="0">
              <a:buNone/>
            </a:pPr>
            <a:r>
              <a:rPr lang="es-CL" dirty="0" smtClean="0"/>
              <a:t>   </a:t>
            </a:r>
            <a:r>
              <a:rPr lang="es-CL" sz="2800" i="1" dirty="0" smtClean="0"/>
              <a:t>Puntaje de corte de Carrera</a:t>
            </a:r>
          </a:p>
          <a:p>
            <a:endParaRPr lang="es-CL" sz="2800" i="1" dirty="0"/>
          </a:p>
          <a:p>
            <a:r>
              <a:rPr lang="es-CL" sz="2800" dirty="0" smtClean="0"/>
              <a:t>Muertes según la edad mínima para beber: </a:t>
            </a:r>
          </a:p>
          <a:p>
            <a:pPr marL="82296" indent="0">
              <a:buNone/>
            </a:pPr>
            <a:r>
              <a:rPr lang="es-CL" sz="2800" i="1" dirty="0" smtClean="0"/>
              <a:t>   Días antes o días después de cumplir la edad mínima</a:t>
            </a:r>
          </a:p>
          <a:p>
            <a:endParaRPr lang="es-CL" sz="2800" i="1" dirty="0"/>
          </a:p>
          <a:p>
            <a:endParaRPr lang="es-CL" sz="2800" i="1" dirty="0" smtClean="0"/>
          </a:p>
        </p:txBody>
      </p:sp>
    </p:spTree>
    <p:extLst>
      <p:ext uri="{BB962C8B-B14F-4D97-AF65-F5344CB8AC3E}">
        <p14:creationId xmlns:p14="http://schemas.microsoft.com/office/powerpoint/2010/main" val="17686708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Regression</a:t>
            </a:r>
            <a:r>
              <a:rPr lang="es-CL" dirty="0" smtClean="0"/>
              <a:t> </a:t>
            </a:r>
            <a:r>
              <a:rPr lang="es-CL" dirty="0" err="1" smtClean="0"/>
              <a:t>Discontinuity</a:t>
            </a:r>
            <a:r>
              <a:rPr lang="es-CL" dirty="0" smtClean="0"/>
              <a:t> (RD)</a:t>
            </a:r>
            <a:endParaRPr lang="es-CL" dirty="0"/>
          </a:p>
        </p:txBody>
      </p:sp>
      <mc:AlternateContent xmlns:mc="http://schemas.openxmlformats.org/markup-compatibility/2006">
        <mc:Choice xmlns:a14="http://schemas.microsoft.com/office/drawing/2010/main" Requires="a14">
          <p:sp>
            <p:nvSpPr>
              <p:cNvPr id="4" name="3 Marcador de contenido"/>
              <p:cNvSpPr>
                <a:spLocks noGrp="1"/>
              </p:cNvSpPr>
              <p:nvPr>
                <p:ph idx="1"/>
              </p:nvPr>
            </p:nvSpPr>
            <p:spPr>
              <a:xfrm>
                <a:off x="971600" y="1447800"/>
                <a:ext cx="8172400" cy="4800600"/>
              </a:xfrm>
            </p:spPr>
            <p:txBody>
              <a:bodyPr/>
              <a:lstStyle/>
              <a:p>
                <a:r>
                  <a:rPr lang="es-CL" dirty="0" smtClean="0"/>
                  <a:t>Los modelos quedan especificados con ambas variables:</a:t>
                </a:r>
              </a:p>
              <a:p>
                <a:endParaRPr lang="es-CL" sz="2800" i="1" dirty="0"/>
              </a:p>
              <a:p>
                <a14:m>
                  <m:oMath xmlns:m="http://schemas.openxmlformats.org/officeDocument/2006/math">
                    <m:r>
                      <a:rPr lang="es-CL" sz="2800" b="0" i="1" smtClean="0">
                        <a:latin typeface="Cambria Math"/>
                      </a:rPr>
                      <m:t>𝑆𝑢𝑒𝑙𝑑</m:t>
                    </m:r>
                    <m:sSub>
                      <m:sSubPr>
                        <m:ctrlPr>
                          <a:rPr lang="es-CL" sz="2800" b="0" i="1" smtClean="0">
                            <a:latin typeface="Cambria Math"/>
                          </a:rPr>
                        </m:ctrlPr>
                      </m:sSubPr>
                      <m:e>
                        <m:r>
                          <a:rPr lang="es-CL" sz="2800" b="0" i="1" smtClean="0">
                            <a:latin typeface="Cambria Math"/>
                          </a:rPr>
                          <m:t>𝑜</m:t>
                        </m:r>
                      </m:e>
                      <m:sub>
                        <m:r>
                          <a:rPr lang="es-CL" sz="2800" b="0" i="1" smtClean="0">
                            <a:latin typeface="Cambria Math"/>
                          </a:rPr>
                          <m:t>𝑖</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𝛼</m:t>
                        </m:r>
                      </m:e>
                      <m:sub>
                        <m:r>
                          <a:rPr lang="es-CL" sz="2800" b="0" i="1" smtClean="0">
                            <a:latin typeface="Cambria Math"/>
                          </a:rPr>
                          <m:t>0</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𝛼</m:t>
                        </m:r>
                      </m:e>
                      <m:sub>
                        <m:r>
                          <a:rPr lang="es-CL" sz="2800" b="0" i="1" smtClean="0">
                            <a:latin typeface="Cambria Math"/>
                          </a:rPr>
                          <m:t>1</m:t>
                        </m:r>
                      </m:sub>
                    </m:sSub>
                    <m:r>
                      <a:rPr lang="es-CL" sz="2800" b="0" i="1" smtClean="0">
                        <a:latin typeface="Cambria Math"/>
                      </a:rPr>
                      <m:t>𝑃𝑆𝑈</m:t>
                    </m:r>
                    <m:r>
                      <a:rPr lang="es-CL" sz="2800" b="0" i="1" smtClean="0">
                        <a:latin typeface="Cambria Math"/>
                      </a:rPr>
                      <m:t>+</m:t>
                    </m:r>
                    <m:r>
                      <a:rPr lang="es-CL" sz="2800" b="0" i="1" smtClean="0">
                        <a:latin typeface="Cambria Math"/>
                      </a:rPr>
                      <m:t>𝜌</m:t>
                    </m:r>
                    <m:r>
                      <a:rPr lang="es-CL" sz="2800" b="0" i="1" smtClean="0">
                        <a:latin typeface="Cambria Math"/>
                      </a:rPr>
                      <m:t>𝐼𝐶𝐼</m:t>
                    </m:r>
                    <m:r>
                      <a:rPr lang="es-CL" sz="2800" b="0" i="1" smtClean="0">
                        <a:latin typeface="Cambria Math"/>
                      </a:rPr>
                      <m:t>+</m:t>
                    </m:r>
                    <m:sSub>
                      <m:sSubPr>
                        <m:ctrlPr>
                          <a:rPr lang="es-CL" sz="2800" b="0" i="1" smtClean="0">
                            <a:latin typeface="Cambria Math"/>
                          </a:rPr>
                        </m:ctrlPr>
                      </m:sSubPr>
                      <m:e>
                        <m:r>
                          <a:rPr lang="es-CL" sz="2800" b="0" i="1" smtClean="0">
                            <a:latin typeface="Cambria Math"/>
                          </a:rPr>
                          <m:t>𝜀</m:t>
                        </m:r>
                      </m:e>
                      <m:sub>
                        <m:r>
                          <a:rPr lang="es-CL" sz="2800" b="0" i="1" smtClean="0">
                            <a:latin typeface="Cambria Math"/>
                          </a:rPr>
                          <m:t>𝑖</m:t>
                        </m:r>
                      </m:sub>
                    </m:sSub>
                  </m:oMath>
                </a14:m>
                <a:endParaRPr lang="es-CL" sz="2800" i="1" dirty="0" smtClean="0"/>
              </a:p>
              <a:p>
                <a14:m>
                  <m:oMath xmlns:m="http://schemas.openxmlformats.org/officeDocument/2006/math">
                    <m:r>
                      <a:rPr lang="es-CL" sz="2800" b="0" i="1" smtClean="0">
                        <a:latin typeface="Cambria Math"/>
                      </a:rPr>
                      <m:t>𝑀𝑢𝑒𝑟𝑡𝑒</m:t>
                    </m:r>
                    <m:sSub>
                      <m:sSubPr>
                        <m:ctrlPr>
                          <a:rPr lang="es-CL" sz="2800" b="0" i="1" smtClean="0">
                            <a:latin typeface="Cambria Math"/>
                          </a:rPr>
                        </m:ctrlPr>
                      </m:sSubPr>
                      <m:e>
                        <m:r>
                          <a:rPr lang="es-CL" sz="2800" b="0" i="1" smtClean="0">
                            <a:latin typeface="Cambria Math"/>
                          </a:rPr>
                          <m:t>𝑠</m:t>
                        </m:r>
                      </m:e>
                      <m:sub>
                        <m:r>
                          <a:rPr lang="es-CL" sz="2800" b="0" i="1" smtClean="0">
                            <a:latin typeface="Cambria Math"/>
                          </a:rPr>
                          <m:t>𝑖</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𝛼</m:t>
                        </m:r>
                      </m:e>
                      <m:sub>
                        <m:r>
                          <a:rPr lang="es-CL" sz="2800" b="0" i="1" smtClean="0">
                            <a:latin typeface="Cambria Math"/>
                          </a:rPr>
                          <m:t>0</m:t>
                        </m:r>
                      </m:sub>
                    </m:sSub>
                    <m:r>
                      <a:rPr lang="es-CL" sz="2800" b="0" i="1" smtClean="0">
                        <a:latin typeface="Cambria Math"/>
                      </a:rPr>
                      <m:t>+</m:t>
                    </m:r>
                    <m:sSub>
                      <m:sSubPr>
                        <m:ctrlPr>
                          <a:rPr lang="es-CL" sz="2800" b="0" i="1" smtClean="0">
                            <a:latin typeface="Cambria Math"/>
                          </a:rPr>
                        </m:ctrlPr>
                      </m:sSubPr>
                      <m:e>
                        <m:r>
                          <a:rPr lang="es-CL" sz="2800" b="0" i="1" smtClean="0">
                            <a:latin typeface="Cambria Math"/>
                          </a:rPr>
                          <m:t>𝛼</m:t>
                        </m:r>
                      </m:e>
                      <m:sub>
                        <m:r>
                          <a:rPr lang="es-CL" sz="2800" b="0" i="1" smtClean="0">
                            <a:latin typeface="Cambria Math"/>
                          </a:rPr>
                          <m:t>1</m:t>
                        </m:r>
                      </m:sub>
                    </m:sSub>
                    <m:r>
                      <a:rPr lang="es-CL" sz="2800" b="0" i="1" smtClean="0">
                        <a:latin typeface="Cambria Math"/>
                      </a:rPr>
                      <m:t>𝐸𝑑𝑎𝑑</m:t>
                    </m:r>
                    <m:r>
                      <a:rPr lang="es-CL" sz="2800" b="0" i="1" smtClean="0">
                        <a:latin typeface="Cambria Math"/>
                      </a:rPr>
                      <m:t>+</m:t>
                    </m:r>
                    <m:r>
                      <a:rPr lang="es-CL" sz="2800" b="0" i="1" smtClean="0">
                        <a:latin typeface="Cambria Math"/>
                      </a:rPr>
                      <m:t>𝜌</m:t>
                    </m:r>
                    <m:r>
                      <a:rPr lang="es-CL" sz="2800" b="0" i="1" smtClean="0">
                        <a:latin typeface="Cambria Math"/>
                      </a:rPr>
                      <m:t>𝐿𝑒𝑔𝑎𝑙</m:t>
                    </m:r>
                    <m:r>
                      <a:rPr lang="es-CL" sz="2800" b="0" i="1" smtClean="0">
                        <a:latin typeface="Cambria Math"/>
                      </a:rPr>
                      <m:t>+</m:t>
                    </m:r>
                    <m:sSub>
                      <m:sSubPr>
                        <m:ctrlPr>
                          <a:rPr lang="es-CL" sz="2800" b="0" i="1" smtClean="0">
                            <a:latin typeface="Cambria Math"/>
                          </a:rPr>
                        </m:ctrlPr>
                      </m:sSubPr>
                      <m:e>
                        <m:r>
                          <a:rPr lang="es-CL" sz="2800" b="0" i="1" smtClean="0">
                            <a:latin typeface="Cambria Math"/>
                          </a:rPr>
                          <m:t>𝜀</m:t>
                        </m:r>
                      </m:e>
                      <m:sub>
                        <m:r>
                          <a:rPr lang="es-CL" sz="2800" b="0" i="1" smtClean="0">
                            <a:latin typeface="Cambria Math"/>
                          </a:rPr>
                          <m:t>𝑖</m:t>
                        </m:r>
                      </m:sub>
                    </m:sSub>
                  </m:oMath>
                </a14:m>
                <a:endParaRPr lang="es-CL" sz="2800" i="1" dirty="0" smtClean="0"/>
              </a:p>
              <a:p>
                <a:endParaRPr lang="es-CL" sz="2800" i="1" dirty="0"/>
              </a:p>
              <a:p>
                <a:r>
                  <a:rPr lang="es-CL" sz="2800" dirty="0" smtClean="0"/>
                  <a:t>¿Puede ser que estemos viendo una relación NO-Lineal, pero continua?</a:t>
                </a:r>
                <a:endParaRPr lang="es-CL" sz="2800" dirty="0"/>
              </a:p>
              <a:p>
                <a:endParaRPr lang="es-CL" sz="2800" i="1" dirty="0"/>
              </a:p>
              <a:p>
                <a:endParaRPr lang="es-CL" sz="2800" i="1" dirty="0" smtClean="0"/>
              </a:p>
            </p:txBody>
          </p:sp>
        </mc:Choice>
        <mc:Fallback>
          <p:sp>
            <p:nvSpPr>
              <p:cNvPr id="4" name="3 Marcador de contenido"/>
              <p:cNvSpPr>
                <a:spLocks noGrp="1" noRot="1" noChangeAspect="1" noMove="1" noResize="1" noEditPoints="1" noAdjustHandles="1" noChangeArrowheads="1" noChangeShapeType="1" noTextEdit="1"/>
              </p:cNvSpPr>
              <p:nvPr>
                <p:ph idx="1"/>
              </p:nvPr>
            </p:nvSpPr>
            <p:spPr>
              <a:xfrm>
                <a:off x="971600" y="1447800"/>
                <a:ext cx="8172400" cy="4800600"/>
              </a:xfrm>
              <a:blipFill rotWithShape="1">
                <a:blip r:embed="rId2"/>
                <a:stretch>
                  <a:fillRect t="-1652" r="-1939"/>
                </a:stretch>
              </a:blipFill>
            </p:spPr>
            <p:txBody>
              <a:bodyPr/>
              <a:lstStyle/>
              <a:p>
                <a:r>
                  <a:rPr lang="es-CL">
                    <a:noFill/>
                  </a:rPr>
                  <a:t> </a:t>
                </a:r>
              </a:p>
            </p:txBody>
          </p:sp>
        </mc:Fallback>
      </mc:AlternateContent>
    </p:spTree>
    <p:extLst>
      <p:ext uri="{BB962C8B-B14F-4D97-AF65-F5344CB8AC3E}">
        <p14:creationId xmlns:p14="http://schemas.microsoft.com/office/powerpoint/2010/main" val="2467193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Cátedras y últimas auxiliares</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endParaRPr lang="es-CL" sz="3000" dirty="0" smtClean="0"/>
          </a:p>
          <a:p>
            <a:r>
              <a:rPr lang="es-CL" sz="4000" dirty="0" smtClean="0"/>
              <a:t>Recapitulación…</a:t>
            </a:r>
          </a:p>
          <a:p>
            <a:r>
              <a:rPr lang="es-CL" sz="4000" dirty="0" smtClean="0"/>
              <a:t>Tomar </a:t>
            </a:r>
          </a:p>
          <a:p>
            <a:pPr marL="82296" indent="0">
              <a:buNone/>
            </a:pPr>
            <a:r>
              <a:rPr lang="es-CL" sz="4000" dirty="0"/>
              <a:t>	</a:t>
            </a:r>
            <a:r>
              <a:rPr lang="es-CL" sz="4000" dirty="0" smtClean="0"/>
              <a:t>el </a:t>
            </a:r>
            <a:endParaRPr lang="es-CL" sz="4000" dirty="0"/>
          </a:p>
          <a:p>
            <a:pPr marL="82296" indent="0">
              <a:buNone/>
            </a:pPr>
            <a:r>
              <a:rPr lang="es-CL" sz="4000" dirty="0" smtClean="0"/>
              <a:t>	cuaderno</a:t>
            </a:r>
            <a:endParaRPr lang="es-CL" sz="4400"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1026" name="Picture 2" descr="https://s-media-cache-ak0.pinimg.com/236x/b9/83/55/b983551e0435ec63bb58964e07e952a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673" y="2708920"/>
            <a:ext cx="3832823" cy="3134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8617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Regression</a:t>
            </a:r>
            <a:r>
              <a:rPr lang="es-CL" dirty="0" smtClean="0"/>
              <a:t> </a:t>
            </a:r>
            <a:r>
              <a:rPr lang="es-CL" dirty="0" err="1" smtClean="0"/>
              <a:t>Discontinuity</a:t>
            </a:r>
            <a:r>
              <a:rPr lang="es-CL" dirty="0" smtClean="0"/>
              <a:t> (RD)</a:t>
            </a:r>
            <a:endParaRPr lang="es-ES" dirty="0"/>
          </a:p>
        </p:txBody>
      </p:sp>
      <p:sp>
        <p:nvSpPr>
          <p:cNvPr id="3" name="2 Marcador de contenido"/>
          <p:cNvSpPr>
            <a:spLocks noGrp="1"/>
          </p:cNvSpPr>
          <p:nvPr>
            <p:ph idx="1"/>
          </p:nvPr>
        </p:nvSpPr>
        <p:spPr>
          <a:xfrm>
            <a:off x="1187624" y="1447800"/>
            <a:ext cx="7746064" cy="4800600"/>
          </a:xfrm>
        </p:spPr>
        <p:txBody>
          <a:bodyPr/>
          <a:lstStyle/>
          <a:p>
            <a:endParaRPr lang="es-CL" b="1" u="sng" dirty="0">
              <a:solidFill>
                <a:srgbClr val="0070C0"/>
              </a:solidFill>
            </a:endParaRPr>
          </a:p>
          <a:p>
            <a:pPr marL="82296" indent="0">
              <a:buNone/>
            </a:pPr>
            <a:endParaRPr lang="es-CL" b="1" u="sng" dirty="0" smtClean="0"/>
          </a:p>
        </p:txBody>
      </p:sp>
      <p:sp>
        <p:nvSpPr>
          <p:cNvPr id="6" name="2 Marcador de contenido"/>
          <p:cNvSpPr txBox="1">
            <a:spLocks/>
          </p:cNvSpPr>
          <p:nvPr/>
        </p:nvSpPr>
        <p:spPr>
          <a:xfrm>
            <a:off x="1340024" y="1600200"/>
            <a:ext cx="7746064" cy="4800600"/>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dirty="0" smtClean="0"/>
              <a:t>Hay dos formas de hacer frente a esta situación:</a:t>
            </a:r>
          </a:p>
          <a:p>
            <a:endParaRPr lang="es-CL" dirty="0"/>
          </a:p>
          <a:p>
            <a:pPr lvl="1"/>
            <a:r>
              <a:rPr lang="es-CL" dirty="0" smtClean="0"/>
              <a:t>Forma funcional </a:t>
            </a:r>
            <a:r>
              <a:rPr lang="es-CL" dirty="0" err="1" smtClean="0"/>
              <a:t>polinomial</a:t>
            </a:r>
            <a:r>
              <a:rPr lang="es-CL" dirty="0" smtClean="0"/>
              <a:t> de orden p</a:t>
            </a:r>
            <a:br>
              <a:rPr lang="es-CL" dirty="0" smtClean="0"/>
            </a:br>
            <a:r>
              <a:rPr lang="es-CL" dirty="0" smtClean="0"/>
              <a:t>(y chequear ajustes)</a:t>
            </a:r>
          </a:p>
          <a:p>
            <a:endParaRPr lang="es-CL" dirty="0" smtClean="0"/>
          </a:p>
          <a:p>
            <a:endParaRPr lang="es-CL" dirty="0"/>
          </a:p>
          <a:p>
            <a:pPr lvl="1"/>
            <a:r>
              <a:rPr lang="es-CL" dirty="0" smtClean="0"/>
              <a:t>Centrarse en una vecindad (de orden b) de la variable dependiente</a:t>
            </a:r>
          </a:p>
          <a:p>
            <a:endParaRPr lang="es-CL" dirty="0" smtClean="0"/>
          </a:p>
          <a:p>
            <a:endParaRPr lang="es-CL" b="1" u="sng" dirty="0" smtClean="0">
              <a:solidFill>
                <a:srgbClr val="0070C0"/>
              </a:solidFill>
            </a:endParaRPr>
          </a:p>
          <a:p>
            <a:endParaRPr lang="es-CL" dirty="0"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3319" y="4149080"/>
            <a:ext cx="7459474" cy="953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34132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Regression</a:t>
            </a:r>
            <a:r>
              <a:rPr lang="es-CL" dirty="0" smtClean="0"/>
              <a:t> </a:t>
            </a:r>
            <a:r>
              <a:rPr lang="es-CL" dirty="0" err="1" smtClean="0"/>
              <a:t>Discontinuity</a:t>
            </a:r>
            <a:r>
              <a:rPr lang="es-CL" dirty="0" smtClean="0"/>
              <a:t> (RD)</a:t>
            </a:r>
            <a:endParaRPr lang="es-ES" dirty="0"/>
          </a:p>
        </p:txBody>
      </p:sp>
      <p:sp>
        <p:nvSpPr>
          <p:cNvPr id="3" name="2 Marcador de contenido"/>
          <p:cNvSpPr>
            <a:spLocks noGrp="1"/>
          </p:cNvSpPr>
          <p:nvPr>
            <p:ph idx="1"/>
          </p:nvPr>
        </p:nvSpPr>
        <p:spPr>
          <a:xfrm>
            <a:off x="1187624" y="1447800"/>
            <a:ext cx="7746064" cy="4800600"/>
          </a:xfrm>
        </p:spPr>
        <p:txBody>
          <a:bodyPr/>
          <a:lstStyle/>
          <a:p>
            <a:r>
              <a:rPr lang="es-CL" b="1" u="sng" dirty="0" smtClean="0"/>
              <a:t>¿Qué es un </a:t>
            </a:r>
            <a:r>
              <a:rPr lang="es-CL" b="1" u="sng" dirty="0" err="1" smtClean="0"/>
              <a:t>sharp</a:t>
            </a:r>
            <a:r>
              <a:rPr lang="es-CL" b="1" u="sng" dirty="0" smtClean="0"/>
              <a:t> </a:t>
            </a:r>
            <a:r>
              <a:rPr lang="es-CL" b="1" u="sng" dirty="0" err="1" smtClean="0"/>
              <a:t>design</a:t>
            </a:r>
            <a:r>
              <a:rPr lang="es-CL" b="1" u="sng" dirty="0" smtClean="0"/>
              <a:t>? Nombre 2 ejemplos concretos de ello</a:t>
            </a:r>
          </a:p>
          <a:p>
            <a:endParaRPr lang="es-CL" b="1" u="sng" dirty="0">
              <a:solidFill>
                <a:srgbClr val="0070C0"/>
              </a:solidFill>
            </a:endParaRPr>
          </a:p>
          <a:p>
            <a:endParaRPr lang="es-CL" b="1" u="sng" dirty="0" smtClean="0"/>
          </a:p>
          <a:p>
            <a:r>
              <a:rPr lang="es-CL" b="1" u="sng" dirty="0" smtClean="0"/>
              <a:t>¿Cuál es el supuesto de base </a:t>
            </a:r>
          </a:p>
          <a:p>
            <a:pPr marL="82296" indent="0">
              <a:buNone/>
            </a:pPr>
            <a:r>
              <a:rPr lang="es-CL" b="1" u="sng" dirty="0"/>
              <a:t>d</a:t>
            </a:r>
            <a:r>
              <a:rPr lang="es-CL" b="1" u="sng" dirty="0" smtClean="0"/>
              <a:t>e RD?</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3933056"/>
            <a:ext cx="1752600"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54155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600888" cy="1143000"/>
          </a:xfrm>
        </p:spPr>
        <p:txBody>
          <a:bodyPr>
            <a:normAutofit/>
          </a:bodyPr>
          <a:lstStyle/>
          <a:p>
            <a:r>
              <a:rPr lang="es-CL" dirty="0" err="1" smtClean="0"/>
              <a:t>Regression</a:t>
            </a:r>
            <a:r>
              <a:rPr lang="es-CL" dirty="0" smtClean="0"/>
              <a:t> </a:t>
            </a:r>
            <a:r>
              <a:rPr lang="es-CL" dirty="0" err="1" smtClean="0"/>
              <a:t>Discontinuity</a:t>
            </a:r>
            <a:r>
              <a:rPr lang="es-CL" dirty="0" smtClean="0"/>
              <a:t> (RD)</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pPr>
              <a:lnSpc>
                <a:spcPct val="120000"/>
              </a:lnSpc>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7825" y="1196752"/>
            <a:ext cx="3686175" cy="521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4" name="3 Rectángulo"/>
              <p:cNvSpPr/>
              <p:nvPr/>
            </p:nvSpPr>
            <p:spPr>
              <a:xfrm>
                <a:off x="901342" y="1359639"/>
                <a:ext cx="4572000" cy="4645054"/>
              </a:xfrm>
              <a:prstGeom prst="rect">
                <a:avLst/>
              </a:prstGeom>
            </p:spPr>
            <p:txBody>
              <a:bodyPr>
                <a:spAutoFit/>
              </a:bodyPr>
              <a:lstStyle/>
              <a:p>
                <a:pPr lvl="0" algn="ctr" fontAlgn="base"/>
                <a:r>
                  <a:rPr lang="es-CL" sz="2000" b="1" dirty="0"/>
                  <a:t>Suponga el diseño de Regresión Discontinua </a:t>
                </a:r>
                <a:endParaRPr lang="es-CL" sz="2000" b="1" dirty="0" smtClean="0"/>
              </a:p>
              <a:p>
                <a:pPr lvl="0" algn="ctr" fontAlgn="base"/>
                <a14:m>
                  <m:oMath xmlns:m="http://schemas.openxmlformats.org/officeDocument/2006/math">
                    <m:r>
                      <a:rPr lang="es-CL" sz="2000" b="1" i="0">
                        <a:latin typeface="Cambria Math"/>
                      </a:rPr>
                      <m:t>𝐨𝐮𝐭𝐜𝐨𝐦</m:t>
                    </m:r>
                    <m:sSub>
                      <m:sSubPr>
                        <m:ctrlPr>
                          <a:rPr lang="es-ES" sz="2000" b="1" i="1">
                            <a:latin typeface="Cambria Math"/>
                          </a:rPr>
                        </m:ctrlPr>
                      </m:sSubPr>
                      <m:e>
                        <m:r>
                          <a:rPr lang="es-CL" sz="2000" b="1" i="0">
                            <a:latin typeface="Cambria Math"/>
                          </a:rPr>
                          <m:t>𝐞</m:t>
                        </m:r>
                      </m:e>
                      <m:sub>
                        <m:r>
                          <a:rPr lang="es-CL" sz="2000" b="1" i="0">
                            <a:latin typeface="Cambria Math"/>
                          </a:rPr>
                          <m:t>𝐢</m:t>
                        </m:r>
                      </m:sub>
                    </m:sSub>
                    <m:r>
                      <a:rPr lang="es-CL" sz="2000" b="1" i="0">
                        <a:latin typeface="Cambria Math"/>
                      </a:rPr>
                      <m:t>=</m:t>
                    </m:r>
                    <m:sSub>
                      <m:sSubPr>
                        <m:ctrlPr>
                          <a:rPr lang="es-ES" sz="2000" b="1" i="1">
                            <a:latin typeface="Cambria Math"/>
                          </a:rPr>
                        </m:ctrlPr>
                      </m:sSubPr>
                      <m:e>
                        <m:r>
                          <a:rPr lang="es-CL" sz="2000" b="1" i="0">
                            <a:latin typeface="Cambria Math"/>
                          </a:rPr>
                          <m:t>𝛃</m:t>
                        </m:r>
                      </m:e>
                      <m:sub>
                        <m:r>
                          <a:rPr lang="es-CL" sz="2000" b="1" i="0">
                            <a:latin typeface="Cambria Math"/>
                          </a:rPr>
                          <m:t>𝟎</m:t>
                        </m:r>
                      </m:sub>
                    </m:sSub>
                    <m:r>
                      <a:rPr lang="es-CL" sz="2000" b="1" i="0">
                        <a:latin typeface="Cambria Math"/>
                      </a:rPr>
                      <m:t>+</m:t>
                    </m:r>
                    <m:sSub>
                      <m:sSubPr>
                        <m:ctrlPr>
                          <a:rPr lang="es-ES" sz="2000" b="1" i="1">
                            <a:latin typeface="Cambria Math"/>
                          </a:rPr>
                        </m:ctrlPr>
                      </m:sSubPr>
                      <m:e>
                        <m:r>
                          <a:rPr lang="es-CL" sz="2000" b="1" i="0">
                            <a:latin typeface="Cambria Math"/>
                          </a:rPr>
                          <m:t>𝛃</m:t>
                        </m:r>
                      </m:e>
                      <m:sub>
                        <m:r>
                          <a:rPr lang="es-CL" sz="2000" b="1" i="0">
                            <a:latin typeface="Cambria Math"/>
                          </a:rPr>
                          <m:t>𝟏</m:t>
                        </m:r>
                      </m:sub>
                    </m:sSub>
                    <m:sSub>
                      <m:sSubPr>
                        <m:ctrlPr>
                          <a:rPr lang="es-ES" sz="2000" b="1" i="1">
                            <a:latin typeface="Cambria Math"/>
                          </a:rPr>
                        </m:ctrlPr>
                      </m:sSubPr>
                      <m:e>
                        <m:r>
                          <a:rPr lang="es-CL" sz="2000" b="1" i="0">
                            <a:latin typeface="Cambria Math"/>
                          </a:rPr>
                          <m:t>𝐱</m:t>
                        </m:r>
                      </m:e>
                      <m:sub>
                        <m:r>
                          <a:rPr lang="es-CL" sz="2000" b="1" i="0">
                            <a:latin typeface="Cambria Math"/>
                          </a:rPr>
                          <m:t>𝐢</m:t>
                        </m:r>
                      </m:sub>
                    </m:sSub>
                    <m:r>
                      <a:rPr lang="es-CL" sz="2000" b="1" i="0">
                        <a:latin typeface="Cambria Math"/>
                      </a:rPr>
                      <m:t>+</m:t>
                    </m:r>
                    <m:sSub>
                      <m:sSubPr>
                        <m:ctrlPr>
                          <a:rPr lang="es-ES" sz="2000" b="1" i="1">
                            <a:latin typeface="Cambria Math"/>
                          </a:rPr>
                        </m:ctrlPr>
                      </m:sSubPr>
                      <m:e>
                        <m:r>
                          <a:rPr lang="es-CL" sz="2000" b="1" i="0">
                            <a:latin typeface="Cambria Math"/>
                          </a:rPr>
                          <m:t>𝛃</m:t>
                        </m:r>
                      </m:e>
                      <m:sub>
                        <m:r>
                          <a:rPr lang="es-CL" sz="2000" b="1" i="0">
                            <a:latin typeface="Cambria Math"/>
                          </a:rPr>
                          <m:t>𝟐</m:t>
                        </m:r>
                      </m:sub>
                    </m:sSub>
                    <m:sSub>
                      <m:sSubPr>
                        <m:ctrlPr>
                          <a:rPr lang="es-ES" sz="2000" b="1" i="1">
                            <a:latin typeface="Cambria Math"/>
                          </a:rPr>
                        </m:ctrlPr>
                      </m:sSubPr>
                      <m:e>
                        <m:r>
                          <a:rPr lang="es-CL" sz="2000" b="1" i="0">
                            <a:latin typeface="Cambria Math"/>
                          </a:rPr>
                          <m:t>𝐃</m:t>
                        </m:r>
                      </m:e>
                      <m:sub>
                        <m:r>
                          <a:rPr lang="es-CL" sz="2000" b="1" i="0">
                            <a:latin typeface="Cambria Math"/>
                          </a:rPr>
                          <m:t>𝐢</m:t>
                        </m:r>
                      </m:sub>
                    </m:sSub>
                    <m:r>
                      <a:rPr lang="es-CL" sz="2000" b="1" i="0">
                        <a:latin typeface="Cambria Math"/>
                      </a:rPr>
                      <m:t>+</m:t>
                    </m:r>
                    <m:sSub>
                      <m:sSubPr>
                        <m:ctrlPr>
                          <a:rPr lang="es-ES" sz="2000" b="1" i="1">
                            <a:latin typeface="Cambria Math"/>
                          </a:rPr>
                        </m:ctrlPr>
                      </m:sSubPr>
                      <m:e>
                        <m:r>
                          <a:rPr lang="es-CL" sz="2000" b="1" i="0">
                            <a:latin typeface="Cambria Math"/>
                          </a:rPr>
                          <m:t>𝐮</m:t>
                        </m:r>
                      </m:e>
                      <m:sub>
                        <m:r>
                          <a:rPr lang="es-CL" sz="2000" b="1" i="0">
                            <a:latin typeface="Cambria Math"/>
                          </a:rPr>
                          <m:t>𝐢</m:t>
                        </m:r>
                      </m:sub>
                    </m:sSub>
                  </m:oMath>
                </a14:m>
                <a:r>
                  <a:rPr lang="es-CL" sz="2000" b="1" dirty="0"/>
                  <a:t> </a:t>
                </a:r>
                <a:endParaRPr lang="es-CL" sz="2000" b="1" dirty="0" smtClean="0"/>
              </a:p>
              <a:p>
                <a:pPr lvl="0" algn="ctr" fontAlgn="base"/>
                <a:r>
                  <a:rPr lang="es-CL" sz="2000" b="1" dirty="0" smtClean="0"/>
                  <a:t>con </a:t>
                </a:r>
                <a14:m>
                  <m:oMath xmlns:m="http://schemas.openxmlformats.org/officeDocument/2006/math">
                    <m:sSub>
                      <m:sSubPr>
                        <m:ctrlPr>
                          <a:rPr lang="es-ES" sz="2000" b="1" i="1">
                            <a:latin typeface="Cambria Math"/>
                          </a:rPr>
                        </m:ctrlPr>
                      </m:sSubPr>
                      <m:e>
                        <m:r>
                          <a:rPr lang="es-CL" sz="2000" b="1" i="1">
                            <a:latin typeface="Cambria Math"/>
                          </a:rPr>
                          <m:t>𝐃</m:t>
                        </m:r>
                      </m:e>
                      <m:sub>
                        <m:r>
                          <a:rPr lang="es-CL" sz="2000" b="1" i="1">
                            <a:latin typeface="Cambria Math"/>
                          </a:rPr>
                          <m:t>𝐢</m:t>
                        </m:r>
                      </m:sub>
                    </m:sSub>
                    <m:r>
                      <a:rPr lang="es-CL" sz="2000" b="1">
                        <a:latin typeface="Cambria Math"/>
                      </a:rPr>
                      <m:t>=</m:t>
                    </m:r>
                    <m:r>
                      <a:rPr lang="es-CL" sz="2000" b="1" i="1">
                        <a:latin typeface="Cambria Math"/>
                      </a:rPr>
                      <m:t>𝟏</m:t>
                    </m:r>
                  </m:oMath>
                </a14:m>
                <a:r>
                  <a:rPr lang="es-CL" sz="2000" b="1" dirty="0"/>
                  <a:t> si </a:t>
                </a:r>
                <a14:m>
                  <m:oMath xmlns:m="http://schemas.openxmlformats.org/officeDocument/2006/math">
                    <m:sSub>
                      <m:sSubPr>
                        <m:ctrlPr>
                          <a:rPr lang="es-ES" sz="2000" b="1" i="1">
                            <a:latin typeface="Cambria Math"/>
                          </a:rPr>
                        </m:ctrlPr>
                      </m:sSubPr>
                      <m:e>
                        <m:r>
                          <a:rPr lang="es-CL" sz="2000" b="1" i="1">
                            <a:latin typeface="Cambria Math"/>
                          </a:rPr>
                          <m:t>𝐱</m:t>
                        </m:r>
                      </m:e>
                      <m:sub>
                        <m:r>
                          <a:rPr lang="es-CL" sz="2000" b="1" i="1">
                            <a:latin typeface="Cambria Math"/>
                          </a:rPr>
                          <m:t>𝐢</m:t>
                        </m:r>
                      </m:sub>
                    </m:sSub>
                    <m:r>
                      <a:rPr lang="es-CL" sz="2000" b="1">
                        <a:latin typeface="Cambria Math"/>
                      </a:rPr>
                      <m:t>&gt;</m:t>
                    </m:r>
                    <m:r>
                      <a:rPr lang="es-CL" sz="2000" b="1" i="1">
                        <a:latin typeface="Cambria Math"/>
                      </a:rPr>
                      <m:t>𝟎</m:t>
                    </m:r>
                    <m:r>
                      <a:rPr lang="es-CL" sz="2000" b="1">
                        <a:latin typeface="Cambria Math"/>
                      </a:rPr>
                      <m:t>.</m:t>
                    </m:r>
                    <m:r>
                      <a:rPr lang="es-CL" sz="2000" b="1" i="1">
                        <a:latin typeface="Cambria Math"/>
                      </a:rPr>
                      <m:t>𝟓</m:t>
                    </m:r>
                  </m:oMath>
                </a14:m>
                <a:r>
                  <a:rPr lang="es-CL" sz="2000" b="1" dirty="0"/>
                  <a:t> y 0 si no. </a:t>
                </a:r>
                <a:endParaRPr lang="es-CL" sz="2000" b="1" dirty="0" smtClean="0"/>
              </a:p>
              <a:p>
                <a:pPr lvl="0" algn="ctr" fontAlgn="base"/>
                <a:r>
                  <a:rPr lang="es-CL" sz="2000" b="1" dirty="0" smtClean="0"/>
                  <a:t>Dado </a:t>
                </a:r>
                <a:r>
                  <a:rPr lang="es-CL" sz="2000" b="1" dirty="0"/>
                  <a:t>lo anterior, se tiene que </a:t>
                </a:r>
                <a14:m>
                  <m:oMath xmlns:m="http://schemas.openxmlformats.org/officeDocument/2006/math">
                    <m:r>
                      <a:rPr lang="es-CL" sz="2000" b="1" i="1">
                        <a:latin typeface="Cambria Math"/>
                      </a:rPr>
                      <m:t>𝐂𝐨𝐯</m:t>
                    </m:r>
                    <m:r>
                      <a:rPr lang="es-CL" sz="2000" b="1">
                        <a:latin typeface="Cambria Math"/>
                      </a:rPr>
                      <m:t>(</m:t>
                    </m:r>
                    <m:sSub>
                      <m:sSubPr>
                        <m:ctrlPr>
                          <a:rPr lang="es-ES" sz="2000" b="1" i="1">
                            <a:latin typeface="Cambria Math"/>
                          </a:rPr>
                        </m:ctrlPr>
                      </m:sSubPr>
                      <m:e>
                        <m:r>
                          <a:rPr lang="es-CL" sz="2000" b="1" i="1">
                            <a:latin typeface="Cambria Math"/>
                          </a:rPr>
                          <m:t>𝐃</m:t>
                        </m:r>
                      </m:e>
                      <m:sub>
                        <m:r>
                          <a:rPr lang="es-CL" sz="2000" b="1" i="1">
                            <a:latin typeface="Cambria Math"/>
                          </a:rPr>
                          <m:t>𝐢</m:t>
                        </m:r>
                      </m:sub>
                    </m:sSub>
                    <m:r>
                      <a:rPr lang="es-CL" sz="2000" b="1">
                        <a:latin typeface="Cambria Math"/>
                      </a:rPr>
                      <m:t>,</m:t>
                    </m:r>
                    <m:sSub>
                      <m:sSubPr>
                        <m:ctrlPr>
                          <a:rPr lang="es-ES" sz="2000" b="1" i="1">
                            <a:latin typeface="Cambria Math"/>
                          </a:rPr>
                        </m:ctrlPr>
                      </m:sSubPr>
                      <m:e>
                        <m:r>
                          <a:rPr lang="es-CL" sz="2000" b="1" i="1">
                            <a:latin typeface="Cambria Math"/>
                          </a:rPr>
                          <m:t>𝐮</m:t>
                        </m:r>
                      </m:e>
                      <m:sub>
                        <m:r>
                          <a:rPr lang="es-CL" sz="2000" b="1" i="1">
                            <a:latin typeface="Cambria Math"/>
                          </a:rPr>
                          <m:t>𝐢</m:t>
                        </m:r>
                      </m:sub>
                    </m:sSub>
                    <m:r>
                      <a:rPr lang="es-CL" sz="2000" b="1">
                        <a:latin typeface="Cambria Math"/>
                      </a:rPr>
                      <m:t>)≠</m:t>
                    </m:r>
                    <m:r>
                      <a:rPr lang="es-CL" sz="2000" b="1" i="1">
                        <a:latin typeface="Cambria Math"/>
                      </a:rPr>
                      <m:t>𝟎</m:t>
                    </m:r>
                  </m:oMath>
                </a14:m>
                <a:r>
                  <a:rPr lang="es-CL" sz="2000" b="1" dirty="0"/>
                  <a:t>, por lo que </a:t>
                </a:r>
                <a14:m>
                  <m:oMath xmlns:m="http://schemas.openxmlformats.org/officeDocument/2006/math">
                    <m:sSub>
                      <m:sSubPr>
                        <m:ctrlPr>
                          <a:rPr lang="es-ES" sz="2000" b="1" i="1">
                            <a:latin typeface="Cambria Math"/>
                          </a:rPr>
                        </m:ctrlPr>
                      </m:sSubPr>
                      <m:e>
                        <m:r>
                          <a:rPr lang="es-CL" sz="2000" b="1" i="1">
                            <a:latin typeface="Cambria Math"/>
                          </a:rPr>
                          <m:t>𝐃</m:t>
                        </m:r>
                      </m:e>
                      <m:sub>
                        <m:r>
                          <a:rPr lang="es-CL" sz="2000" b="1" i="1">
                            <a:latin typeface="Cambria Math"/>
                          </a:rPr>
                          <m:t>𝐢</m:t>
                        </m:r>
                      </m:sub>
                    </m:sSub>
                    <m:r>
                      <a:rPr lang="es-CL" sz="2000" b="1">
                        <a:latin typeface="Cambria Math"/>
                      </a:rPr>
                      <m:t> </m:t>
                    </m:r>
                  </m:oMath>
                </a14:m>
                <a:r>
                  <a:rPr lang="es-CL" sz="2000" b="1" dirty="0"/>
                  <a:t>es endógena. </a:t>
                </a:r>
                <a:endParaRPr lang="es-CL" sz="2000" b="1" dirty="0" smtClean="0"/>
              </a:p>
              <a:p>
                <a:pPr lvl="0" algn="ctr" fontAlgn="base"/>
                <a:endParaRPr lang="es-CL" sz="2000" b="1" dirty="0"/>
              </a:p>
              <a:p>
                <a:pPr lvl="0" algn="ctr" fontAlgn="base"/>
                <a:endParaRPr lang="es-CL" sz="2000" b="1" dirty="0" smtClean="0"/>
              </a:p>
              <a:p>
                <a:pPr lvl="0" algn="ctr" fontAlgn="base"/>
                <a:endParaRPr lang="es-ES" sz="2000" b="1" dirty="0"/>
              </a:p>
              <a:p>
                <a:pPr lvl="0" algn="ctr" fontAlgn="base"/>
                <a:r>
                  <a:rPr lang="es-CL" sz="2000" b="1" dirty="0"/>
                  <a:t>Para determinar causalidad se debe testear </a:t>
                </a:r>
                <a14:m>
                  <m:oMath xmlns:m="http://schemas.openxmlformats.org/officeDocument/2006/math">
                    <m:sSub>
                      <m:sSubPr>
                        <m:ctrlPr>
                          <a:rPr lang="es-ES" sz="2000" b="1" i="1">
                            <a:latin typeface="Cambria Math"/>
                          </a:rPr>
                        </m:ctrlPr>
                      </m:sSubPr>
                      <m:e>
                        <m:r>
                          <a:rPr lang="es-CL" sz="2000" b="1" i="1">
                            <a:latin typeface="Cambria Math"/>
                          </a:rPr>
                          <m:t>𝛃</m:t>
                        </m:r>
                      </m:e>
                      <m:sub>
                        <m:r>
                          <a:rPr lang="es-CL" sz="2000" b="1" i="1">
                            <a:latin typeface="Cambria Math"/>
                          </a:rPr>
                          <m:t>𝟏</m:t>
                        </m:r>
                      </m:sub>
                    </m:sSub>
                    <m:r>
                      <a:rPr lang="es-CL" sz="2000" b="1">
                        <a:latin typeface="Cambria Math"/>
                      </a:rPr>
                      <m:t>=</m:t>
                    </m:r>
                    <m:sSub>
                      <m:sSubPr>
                        <m:ctrlPr>
                          <a:rPr lang="es-ES" sz="2000" b="1" i="1">
                            <a:latin typeface="Cambria Math"/>
                          </a:rPr>
                        </m:ctrlPr>
                      </m:sSubPr>
                      <m:e>
                        <m:r>
                          <a:rPr lang="es-CL" sz="2000" b="1" i="1">
                            <a:latin typeface="Cambria Math"/>
                          </a:rPr>
                          <m:t>𝛃</m:t>
                        </m:r>
                      </m:e>
                      <m:sub>
                        <m:r>
                          <a:rPr lang="es-CL" sz="2000" b="1" i="1">
                            <a:latin typeface="Cambria Math"/>
                          </a:rPr>
                          <m:t>𝟐</m:t>
                        </m:r>
                      </m:sub>
                    </m:sSub>
                    <m:r>
                      <a:rPr lang="es-CL" sz="2000" b="1">
                        <a:latin typeface="Cambria Math"/>
                      </a:rPr>
                      <m:t>=…=</m:t>
                    </m:r>
                    <m:sSub>
                      <m:sSubPr>
                        <m:ctrlPr>
                          <a:rPr lang="es-ES" sz="2000" b="1" i="1">
                            <a:latin typeface="Cambria Math"/>
                          </a:rPr>
                        </m:ctrlPr>
                      </m:sSubPr>
                      <m:e>
                        <m:r>
                          <a:rPr lang="es-CL" sz="2000" b="1" i="1">
                            <a:latin typeface="Cambria Math"/>
                          </a:rPr>
                          <m:t>𝛃</m:t>
                        </m:r>
                      </m:e>
                      <m:sub>
                        <m:r>
                          <a:rPr lang="es-CL" sz="2000" b="1" i="1">
                            <a:latin typeface="Cambria Math"/>
                          </a:rPr>
                          <m:t>𝐩</m:t>
                        </m:r>
                      </m:sub>
                    </m:sSub>
                    <m:r>
                      <a:rPr lang="es-CL" sz="2000" b="1">
                        <a:latin typeface="Cambria Math"/>
                      </a:rPr>
                      <m:t>=</m:t>
                    </m:r>
                    <m:r>
                      <a:rPr lang="es-CL" sz="2000" b="1" i="1">
                        <a:latin typeface="Cambria Math"/>
                      </a:rPr>
                      <m:t>𝟎</m:t>
                    </m:r>
                  </m:oMath>
                </a14:m>
                <a:r>
                  <a:rPr lang="es-CL" sz="2000" b="1" dirty="0"/>
                  <a:t> en </a:t>
                </a:r>
                <a14:m>
                  <m:oMath xmlns:m="http://schemas.openxmlformats.org/officeDocument/2006/math">
                    <m:r>
                      <a:rPr lang="es-CL" sz="2000" b="1" i="1">
                        <a:latin typeface="Cambria Math"/>
                      </a:rPr>
                      <m:t>𝐨𝐮𝐭𝐜𝐨𝐦</m:t>
                    </m:r>
                    <m:sSub>
                      <m:sSubPr>
                        <m:ctrlPr>
                          <a:rPr lang="es-ES" sz="2000" b="1" i="1">
                            <a:latin typeface="Cambria Math"/>
                          </a:rPr>
                        </m:ctrlPr>
                      </m:sSubPr>
                      <m:e>
                        <m:r>
                          <a:rPr lang="es-CL" sz="2000" b="1" i="1">
                            <a:latin typeface="Cambria Math"/>
                          </a:rPr>
                          <m:t>𝐞</m:t>
                        </m:r>
                      </m:e>
                      <m:sub>
                        <m:r>
                          <a:rPr lang="es-CL" sz="2000" b="1" i="1">
                            <a:latin typeface="Cambria Math"/>
                          </a:rPr>
                          <m:t>𝐢</m:t>
                        </m:r>
                      </m:sub>
                    </m:sSub>
                    <m:r>
                      <a:rPr lang="es-CL" sz="2000" b="1">
                        <a:latin typeface="Cambria Math"/>
                      </a:rPr>
                      <m:t>=</m:t>
                    </m:r>
                    <m:sSub>
                      <m:sSubPr>
                        <m:ctrlPr>
                          <a:rPr lang="es-ES" sz="2000" b="1" i="1">
                            <a:latin typeface="Cambria Math"/>
                          </a:rPr>
                        </m:ctrlPr>
                      </m:sSubPr>
                      <m:e>
                        <m:r>
                          <a:rPr lang="es-CL" sz="2000" b="1" i="1">
                            <a:latin typeface="Cambria Math"/>
                          </a:rPr>
                          <m:t>𝛂</m:t>
                        </m:r>
                      </m:e>
                      <m:sub>
                        <m:r>
                          <a:rPr lang="es-CL" sz="2000" b="1" i="1">
                            <a:latin typeface="Cambria Math"/>
                          </a:rPr>
                          <m:t>𝟎</m:t>
                        </m:r>
                      </m:sub>
                    </m:sSub>
                    <m:r>
                      <a:rPr lang="es-CL" sz="2000" b="1">
                        <a:latin typeface="Cambria Math"/>
                      </a:rPr>
                      <m:t>+</m:t>
                    </m:r>
                    <m:sSub>
                      <m:sSubPr>
                        <m:ctrlPr>
                          <a:rPr lang="es-ES" sz="2000" b="1" i="1">
                            <a:latin typeface="Cambria Math"/>
                          </a:rPr>
                        </m:ctrlPr>
                      </m:sSubPr>
                      <m:e>
                        <m:r>
                          <a:rPr lang="es-CL" sz="2000" b="1" i="1">
                            <a:latin typeface="Cambria Math"/>
                          </a:rPr>
                          <m:t>𝛃</m:t>
                        </m:r>
                      </m:e>
                      <m:sub>
                        <m:r>
                          <a:rPr lang="es-CL" sz="2000" b="1" i="1">
                            <a:latin typeface="Cambria Math"/>
                          </a:rPr>
                          <m:t>𝟏</m:t>
                        </m:r>
                      </m:sub>
                    </m:sSub>
                    <m:sSub>
                      <m:sSubPr>
                        <m:ctrlPr>
                          <a:rPr lang="es-ES" sz="2000" b="1" i="1">
                            <a:latin typeface="Cambria Math"/>
                          </a:rPr>
                        </m:ctrlPr>
                      </m:sSubPr>
                      <m:e>
                        <m:r>
                          <a:rPr lang="es-CL" sz="2000" b="1" i="1">
                            <a:latin typeface="Cambria Math"/>
                          </a:rPr>
                          <m:t>𝐱</m:t>
                        </m:r>
                      </m:e>
                      <m:sub>
                        <m:r>
                          <a:rPr lang="es-CL" sz="2000" b="1" i="1">
                            <a:latin typeface="Cambria Math"/>
                          </a:rPr>
                          <m:t>𝐢</m:t>
                        </m:r>
                      </m:sub>
                    </m:sSub>
                    <m:r>
                      <a:rPr lang="es-CL" sz="2000" b="1">
                        <a:latin typeface="Cambria Math"/>
                      </a:rPr>
                      <m:t> +</m:t>
                    </m:r>
                    <m:sSub>
                      <m:sSubPr>
                        <m:ctrlPr>
                          <a:rPr lang="es-ES" sz="2000" b="1" i="1">
                            <a:latin typeface="Cambria Math"/>
                          </a:rPr>
                        </m:ctrlPr>
                      </m:sSubPr>
                      <m:e>
                        <m:r>
                          <a:rPr lang="es-CL" sz="2000" b="1" i="1">
                            <a:latin typeface="Cambria Math"/>
                          </a:rPr>
                          <m:t>𝛃</m:t>
                        </m:r>
                      </m:e>
                      <m:sub>
                        <m:r>
                          <a:rPr lang="es-CL" sz="2000" b="1" i="1">
                            <a:latin typeface="Cambria Math"/>
                          </a:rPr>
                          <m:t>𝟐</m:t>
                        </m:r>
                      </m:sub>
                    </m:sSub>
                    <m:sSubSup>
                      <m:sSubSupPr>
                        <m:ctrlPr>
                          <a:rPr lang="es-ES" sz="2000" b="1" i="1">
                            <a:latin typeface="Cambria Math"/>
                          </a:rPr>
                        </m:ctrlPr>
                      </m:sSubSupPr>
                      <m:e>
                        <m:r>
                          <a:rPr lang="es-CL" sz="2000" b="1" i="1">
                            <a:latin typeface="Cambria Math"/>
                          </a:rPr>
                          <m:t>𝐱</m:t>
                        </m:r>
                      </m:e>
                      <m:sub>
                        <m:r>
                          <a:rPr lang="es-CL" sz="2000" b="1" i="1">
                            <a:latin typeface="Cambria Math"/>
                          </a:rPr>
                          <m:t>𝐢</m:t>
                        </m:r>
                      </m:sub>
                      <m:sup>
                        <m:r>
                          <a:rPr lang="es-CL" sz="2000" b="1" i="1">
                            <a:latin typeface="Cambria Math"/>
                          </a:rPr>
                          <m:t>𝟐</m:t>
                        </m:r>
                      </m:sup>
                    </m:sSubSup>
                    <m:r>
                      <a:rPr lang="es-CL" sz="2000" b="1">
                        <a:latin typeface="Cambria Math"/>
                      </a:rPr>
                      <m:t>+…+</m:t>
                    </m:r>
                    <m:sSub>
                      <m:sSubPr>
                        <m:ctrlPr>
                          <a:rPr lang="es-ES" sz="2000" b="1" i="1">
                            <a:latin typeface="Cambria Math"/>
                          </a:rPr>
                        </m:ctrlPr>
                      </m:sSubPr>
                      <m:e>
                        <m:r>
                          <a:rPr lang="es-CL" sz="2000" b="1" i="1">
                            <a:latin typeface="Cambria Math"/>
                          </a:rPr>
                          <m:t>𝛃</m:t>
                        </m:r>
                      </m:e>
                      <m:sub>
                        <m:r>
                          <a:rPr lang="es-CL" sz="2000" b="1" i="1">
                            <a:latin typeface="Cambria Math"/>
                          </a:rPr>
                          <m:t>𝐩</m:t>
                        </m:r>
                      </m:sub>
                    </m:sSub>
                    <m:sSubSup>
                      <m:sSubSupPr>
                        <m:ctrlPr>
                          <a:rPr lang="es-ES" sz="2000" b="1" i="1">
                            <a:latin typeface="Cambria Math"/>
                          </a:rPr>
                        </m:ctrlPr>
                      </m:sSubSupPr>
                      <m:e>
                        <m:r>
                          <a:rPr lang="es-CL" sz="2000" b="1" i="1">
                            <a:latin typeface="Cambria Math"/>
                          </a:rPr>
                          <m:t>𝐱</m:t>
                        </m:r>
                      </m:e>
                      <m:sub>
                        <m:r>
                          <a:rPr lang="es-CL" sz="2000" b="1" i="1">
                            <a:latin typeface="Cambria Math"/>
                          </a:rPr>
                          <m:t>𝐢</m:t>
                        </m:r>
                      </m:sub>
                      <m:sup>
                        <m:r>
                          <a:rPr lang="es-CL" sz="2000" b="1" i="1">
                            <a:latin typeface="Cambria Math"/>
                          </a:rPr>
                          <m:t>𝐩</m:t>
                        </m:r>
                      </m:sup>
                    </m:sSubSup>
                    <m:r>
                      <a:rPr lang="es-CL" sz="2000" b="1">
                        <a:latin typeface="Cambria Math"/>
                      </a:rPr>
                      <m:t>+</m:t>
                    </m:r>
                    <m:sSub>
                      <m:sSubPr>
                        <m:ctrlPr>
                          <a:rPr lang="es-ES" sz="2000" b="1" i="1">
                            <a:latin typeface="Cambria Math"/>
                          </a:rPr>
                        </m:ctrlPr>
                      </m:sSubPr>
                      <m:e>
                        <m:r>
                          <a:rPr lang="es-CL" sz="2000" b="1" i="1">
                            <a:latin typeface="Cambria Math"/>
                          </a:rPr>
                          <m:t>𝛂</m:t>
                        </m:r>
                      </m:e>
                      <m:sub>
                        <m:r>
                          <a:rPr lang="es-CL" sz="2000" b="1" i="1">
                            <a:latin typeface="Cambria Math"/>
                          </a:rPr>
                          <m:t>𝟏</m:t>
                        </m:r>
                      </m:sub>
                    </m:sSub>
                    <m:sSub>
                      <m:sSubPr>
                        <m:ctrlPr>
                          <a:rPr lang="es-ES" sz="2000" b="1" i="1">
                            <a:latin typeface="Cambria Math"/>
                          </a:rPr>
                        </m:ctrlPr>
                      </m:sSubPr>
                      <m:e>
                        <m:r>
                          <a:rPr lang="es-CL" sz="2000" b="1" i="1">
                            <a:latin typeface="Cambria Math"/>
                          </a:rPr>
                          <m:t>𝐃</m:t>
                        </m:r>
                      </m:e>
                      <m:sub>
                        <m:r>
                          <a:rPr lang="es-CL" sz="2000" b="1" i="1">
                            <a:latin typeface="Cambria Math"/>
                          </a:rPr>
                          <m:t>𝐢</m:t>
                        </m:r>
                      </m:sub>
                    </m:sSub>
                    <m:r>
                      <a:rPr lang="es-CL" sz="2000" b="1">
                        <a:latin typeface="Cambria Math"/>
                      </a:rPr>
                      <m:t>+</m:t>
                    </m:r>
                    <m:sSub>
                      <m:sSubPr>
                        <m:ctrlPr>
                          <a:rPr lang="es-ES" sz="2000" b="1" i="1">
                            <a:latin typeface="Cambria Math"/>
                          </a:rPr>
                        </m:ctrlPr>
                      </m:sSubPr>
                      <m:e>
                        <m:r>
                          <a:rPr lang="es-CL" sz="2000" b="1" i="1">
                            <a:latin typeface="Cambria Math"/>
                          </a:rPr>
                          <m:t>𝐮</m:t>
                        </m:r>
                      </m:e>
                      <m:sub>
                        <m:r>
                          <a:rPr lang="es-CL" sz="2000" b="1" i="1">
                            <a:latin typeface="Cambria Math"/>
                          </a:rPr>
                          <m:t>𝐢</m:t>
                        </m:r>
                      </m:sub>
                    </m:sSub>
                  </m:oMath>
                </a14:m>
                <a:r>
                  <a:rPr lang="es-CL" sz="1100" b="1" dirty="0"/>
                  <a:t>.</a:t>
                </a:r>
                <a:endParaRPr lang="es-ES" sz="1100" b="1" dirty="0"/>
              </a:p>
            </p:txBody>
          </p:sp>
        </mc:Choice>
        <mc:Fallback xmlns="">
          <p:sp>
            <p:nvSpPr>
              <p:cNvPr id="4" name="3 Rectángulo"/>
              <p:cNvSpPr>
                <a:spLocks noRot="1" noChangeAspect="1" noMove="1" noResize="1" noEditPoints="1" noAdjustHandles="1" noChangeArrowheads="1" noChangeShapeType="1" noTextEdit="1"/>
              </p:cNvSpPr>
              <p:nvPr/>
            </p:nvSpPr>
            <p:spPr>
              <a:xfrm>
                <a:off x="901342" y="1359639"/>
                <a:ext cx="4572000" cy="4645054"/>
              </a:xfrm>
              <a:prstGeom prst="rect">
                <a:avLst/>
              </a:prstGeom>
              <a:blipFill rotWithShape="1">
                <a:blip r:embed="rId4"/>
                <a:stretch>
                  <a:fillRect t="-656" r="-933"/>
                </a:stretch>
              </a:blipFill>
            </p:spPr>
            <p:txBody>
              <a:bodyPr/>
              <a:lstStyle/>
              <a:p>
                <a:r>
                  <a:rPr lang="es-ES">
                    <a:noFill/>
                  </a:rPr>
                  <a:t> </a:t>
                </a:r>
              </a:p>
            </p:txBody>
          </p:sp>
        </mc:Fallback>
      </mc:AlternateContent>
      <p:sp>
        <p:nvSpPr>
          <p:cNvPr id="7" name="6 CuadroTexto"/>
          <p:cNvSpPr txBox="1"/>
          <p:nvPr/>
        </p:nvSpPr>
        <p:spPr>
          <a:xfrm>
            <a:off x="1141229" y="3577839"/>
            <a:ext cx="4063828" cy="461665"/>
          </a:xfrm>
          <a:prstGeom prst="rect">
            <a:avLst/>
          </a:prstGeom>
          <a:noFill/>
        </p:spPr>
        <p:txBody>
          <a:bodyPr wrap="square" rtlCol="0">
            <a:spAutoFit/>
          </a:bodyPr>
          <a:lstStyle/>
          <a:p>
            <a:pPr algn="ctr"/>
            <a:r>
              <a:rPr lang="es-CL" sz="2400" b="1" dirty="0" smtClean="0">
                <a:solidFill>
                  <a:srgbClr val="C00000"/>
                </a:solidFill>
              </a:rPr>
              <a:t>Falso</a:t>
            </a:r>
            <a:endParaRPr lang="es-ES" sz="3200" b="1" dirty="0">
              <a:solidFill>
                <a:srgbClr val="C00000"/>
              </a:solidFill>
            </a:endParaRPr>
          </a:p>
        </p:txBody>
      </p:sp>
      <p:sp>
        <p:nvSpPr>
          <p:cNvPr id="8" name="7 CuadroTexto"/>
          <p:cNvSpPr txBox="1"/>
          <p:nvPr/>
        </p:nvSpPr>
        <p:spPr>
          <a:xfrm>
            <a:off x="1155428" y="5945262"/>
            <a:ext cx="4063828" cy="461665"/>
          </a:xfrm>
          <a:prstGeom prst="rect">
            <a:avLst/>
          </a:prstGeom>
          <a:noFill/>
        </p:spPr>
        <p:txBody>
          <a:bodyPr wrap="square" rtlCol="0">
            <a:spAutoFit/>
          </a:bodyPr>
          <a:lstStyle/>
          <a:p>
            <a:pPr algn="ctr"/>
            <a:r>
              <a:rPr lang="es-CL" sz="2400" b="1" dirty="0" smtClean="0">
                <a:solidFill>
                  <a:srgbClr val="C00000"/>
                </a:solidFill>
              </a:rPr>
              <a:t>Falso</a:t>
            </a:r>
            <a:endParaRPr lang="es-ES" sz="3200" b="1" dirty="0">
              <a:solidFill>
                <a:srgbClr val="C00000"/>
              </a:solidFill>
            </a:endParaRPr>
          </a:p>
        </p:txBody>
      </p:sp>
    </p:spTree>
    <p:extLst>
      <p:ext uri="{BB962C8B-B14F-4D97-AF65-F5344CB8AC3E}">
        <p14:creationId xmlns:p14="http://schemas.microsoft.com/office/powerpoint/2010/main" val="14734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Regression</a:t>
            </a:r>
            <a:r>
              <a:rPr lang="es-CL" dirty="0" smtClean="0"/>
              <a:t> </a:t>
            </a:r>
            <a:r>
              <a:rPr lang="es-CL" dirty="0" err="1" smtClean="0"/>
              <a:t>Discontinuity</a:t>
            </a:r>
            <a:r>
              <a:rPr lang="es-CL" dirty="0" smtClean="0"/>
              <a:t> (RD)</a:t>
            </a:r>
            <a:endParaRPr lang="es-CL"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p:txBody>
              <a:bodyPr/>
              <a:lstStyle/>
              <a:p>
                <a:r>
                  <a:rPr lang="es-CL" dirty="0" smtClean="0"/>
                  <a:t>Resumen: </a:t>
                </a:r>
              </a:p>
              <a:p>
                <a:pPr marL="82296" indent="0" algn="ctr">
                  <a:buNone/>
                </a:pPr>
                <a:r>
                  <a:rPr lang="es-CL" dirty="0" smtClean="0"/>
                  <a:t>“Existen casos donde la variable de asignación </a:t>
                </a:r>
                <a14:m>
                  <m:oMath xmlns:m="http://schemas.openxmlformats.org/officeDocument/2006/math">
                    <m:sSub>
                      <m:sSubPr>
                        <m:ctrlPr>
                          <a:rPr lang="es-CL" b="1" i="1" dirty="0" smtClean="0">
                            <a:solidFill>
                              <a:srgbClr val="00B050"/>
                            </a:solidFill>
                            <a:latin typeface="Cambria Math"/>
                          </a:rPr>
                        </m:ctrlPr>
                      </m:sSubPr>
                      <m:e>
                        <m:r>
                          <a:rPr lang="es-CL" b="1" i="1" dirty="0" smtClean="0">
                            <a:solidFill>
                              <a:srgbClr val="00B050"/>
                            </a:solidFill>
                            <a:latin typeface="Cambria Math"/>
                          </a:rPr>
                          <m:t>𝑫</m:t>
                        </m:r>
                      </m:e>
                      <m:sub>
                        <m:r>
                          <a:rPr lang="es-CL" b="1" i="1" dirty="0" smtClean="0">
                            <a:solidFill>
                              <a:srgbClr val="00B050"/>
                            </a:solidFill>
                            <a:latin typeface="Cambria Math"/>
                          </a:rPr>
                          <m:t>𝒊</m:t>
                        </m:r>
                      </m:sub>
                    </m:sSub>
                  </m:oMath>
                </a14:m>
                <a:r>
                  <a:rPr lang="es-CL" dirty="0" smtClean="0"/>
                  <a:t> es </a:t>
                </a:r>
                <a:r>
                  <a:rPr lang="es-CL" b="1" dirty="0" smtClean="0">
                    <a:solidFill>
                      <a:srgbClr val="00B050"/>
                    </a:solidFill>
                  </a:rPr>
                  <a:t>una función </a:t>
                </a:r>
                <a:r>
                  <a:rPr lang="es-CL" dirty="0" smtClean="0"/>
                  <a:t>de otra variable explicativa </a:t>
                </a:r>
                <a14:m>
                  <m:oMath xmlns:m="http://schemas.openxmlformats.org/officeDocument/2006/math">
                    <m:sSub>
                      <m:sSubPr>
                        <m:ctrlPr>
                          <a:rPr lang="es-CL" b="1" i="1" dirty="0" smtClean="0">
                            <a:solidFill>
                              <a:srgbClr val="00B050"/>
                            </a:solidFill>
                            <a:latin typeface="Cambria Math"/>
                          </a:rPr>
                        </m:ctrlPr>
                      </m:sSubPr>
                      <m:e>
                        <m:r>
                          <a:rPr lang="es-CL" b="1" i="1" dirty="0" smtClean="0">
                            <a:solidFill>
                              <a:srgbClr val="00B050"/>
                            </a:solidFill>
                            <a:latin typeface="Cambria Math"/>
                          </a:rPr>
                          <m:t>𝒙</m:t>
                        </m:r>
                      </m:e>
                      <m:sub>
                        <m:r>
                          <a:rPr lang="es-CL" b="1" i="1" dirty="0" smtClean="0">
                            <a:solidFill>
                              <a:srgbClr val="00B050"/>
                            </a:solidFill>
                            <a:latin typeface="Cambria Math"/>
                          </a:rPr>
                          <m:t>𝒊</m:t>
                        </m:r>
                      </m:sub>
                    </m:sSub>
                  </m:oMath>
                </a14:m>
                <a:r>
                  <a:rPr lang="es-CL" dirty="0" smtClean="0"/>
                  <a:t>”</a:t>
                </a:r>
              </a:p>
              <a:p>
                <a:pPr marL="82296" indent="0" algn="ctr">
                  <a:buNone/>
                </a:pPr>
                <a:endParaRPr lang="es-CL" dirty="0"/>
              </a:p>
              <a:p>
                <a:pPr marL="82296" indent="0" algn="ctr">
                  <a:buNone/>
                </a:pPr>
                <a:r>
                  <a:rPr lang="es-CL" dirty="0" smtClean="0"/>
                  <a:t>“Para estos casos se </a:t>
                </a:r>
                <a:r>
                  <a:rPr lang="es-CL" b="1" dirty="0" smtClean="0">
                    <a:solidFill>
                      <a:srgbClr val="0070C0"/>
                    </a:solidFill>
                  </a:rPr>
                  <a:t>controlan ambas </a:t>
                </a:r>
                <a:r>
                  <a:rPr lang="es-CL" dirty="0" smtClean="0"/>
                  <a:t>variables y se estudia la </a:t>
                </a:r>
                <a:r>
                  <a:rPr lang="es-CL" b="1" dirty="0" smtClean="0">
                    <a:solidFill>
                      <a:srgbClr val="0070C0"/>
                    </a:solidFill>
                  </a:rPr>
                  <a:t>causalidad</a:t>
                </a:r>
                <a:r>
                  <a:rPr lang="es-CL" dirty="0" smtClean="0"/>
                  <a:t>”</a:t>
                </a:r>
                <a:endParaRPr lang="es-CL"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t="-1652"/>
                </a:stretch>
              </a:blipFill>
            </p:spPr>
            <p:txBody>
              <a:bodyPr/>
              <a:lstStyle/>
              <a:p>
                <a:r>
                  <a:rPr lang="es-CL">
                    <a:noFill/>
                  </a:rPr>
                  <a:t> </a:t>
                </a:r>
              </a:p>
            </p:txBody>
          </p:sp>
        </mc:Fallback>
      </mc:AlternateContent>
    </p:spTree>
    <p:extLst>
      <p:ext uri="{BB962C8B-B14F-4D97-AF65-F5344CB8AC3E}">
        <p14:creationId xmlns:p14="http://schemas.microsoft.com/office/powerpoint/2010/main" val="26390534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24905" y="619127"/>
            <a:ext cx="7498080" cy="1143000"/>
          </a:xfrm>
        </p:spPr>
        <p:txBody>
          <a:bodyPr>
            <a:normAutofit/>
          </a:bodyPr>
          <a:lstStyle/>
          <a:p>
            <a:r>
              <a:rPr lang="es-CL" dirty="0" smtClean="0"/>
              <a:t>Breve repaso para las neuronas</a:t>
            </a:r>
            <a:endParaRPr lang="es-ES" dirty="0"/>
          </a:p>
        </p:txBody>
      </p:sp>
      <p:sp>
        <p:nvSpPr>
          <p:cNvPr id="3" name="Marcador de contenido 2"/>
          <p:cNvSpPr>
            <a:spLocks noGrp="1"/>
          </p:cNvSpPr>
          <p:nvPr>
            <p:ph idx="1"/>
          </p:nvPr>
        </p:nvSpPr>
        <p:spPr>
          <a:xfrm>
            <a:off x="1475656" y="980728"/>
            <a:ext cx="7498080" cy="720080"/>
          </a:xfrm>
        </p:spPr>
        <p:txBody>
          <a:bodyPr>
            <a:normAutofit/>
          </a:bodyPr>
          <a:lstStyle/>
          <a:p>
            <a:pPr lvl="1"/>
            <a:endParaRPr lang="es-CL" b="0" dirty="0" smtClean="0"/>
          </a:p>
          <a:p>
            <a:endParaRPr lang="es-CL" dirty="0" smtClean="0"/>
          </a:p>
          <a:p>
            <a:endParaRPr lang="es-CL" dirty="0" smtClean="0"/>
          </a:p>
        </p:txBody>
      </p:sp>
      <p:sp>
        <p:nvSpPr>
          <p:cNvPr id="4" name="Marcador de contenido 2"/>
          <p:cNvSpPr txBox="1">
            <a:spLocks/>
          </p:cNvSpPr>
          <p:nvPr/>
        </p:nvSpPr>
        <p:spPr>
          <a:xfrm>
            <a:off x="971600" y="3462536"/>
            <a:ext cx="7498080" cy="3395464"/>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dirty="0" smtClean="0"/>
              <a:t>¿Quién fue a clases?</a:t>
            </a:r>
          </a:p>
          <a:p>
            <a:endParaRPr lang="es-CL" dirty="0"/>
          </a:p>
          <a:p>
            <a:r>
              <a:rPr lang="es-CL" dirty="0" smtClean="0"/>
              <a:t>¿Qué vieron (se acuerdan) de la clase?</a:t>
            </a:r>
          </a:p>
          <a:p>
            <a:pPr lvl="1"/>
            <a:endParaRPr lang="es-CL" dirty="0" smtClean="0"/>
          </a:p>
          <a:p>
            <a:pPr lvl="1"/>
            <a:endParaRPr lang="es-CL" dirty="0" smtClean="0"/>
          </a:p>
          <a:p>
            <a:endParaRPr lang="es-CL" dirty="0" smtClean="0"/>
          </a:p>
          <a:p>
            <a:endParaRPr lang="es-CL"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4905" y="1772816"/>
            <a:ext cx="7739583" cy="4369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30969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Resumen - Contenidos</a:t>
            </a:r>
            <a:endParaRPr lang="es-ES" dirty="0"/>
          </a:p>
        </p:txBody>
      </p:sp>
      <p:sp>
        <p:nvSpPr>
          <p:cNvPr id="3" name="2 Marcador de contenido"/>
          <p:cNvSpPr>
            <a:spLocks noGrp="1"/>
          </p:cNvSpPr>
          <p:nvPr>
            <p:ph idx="1"/>
          </p:nvPr>
        </p:nvSpPr>
        <p:spPr>
          <a:xfrm>
            <a:off x="899592" y="1340768"/>
            <a:ext cx="8568952" cy="4464496"/>
          </a:xfrm>
        </p:spPr>
        <p:txBody>
          <a:bodyPr>
            <a:normAutofit/>
          </a:bodyPr>
          <a:lstStyle/>
          <a:p>
            <a:pPr>
              <a:buFont typeface="Wingdings" panose="05000000000000000000" pitchFamily="2" charset="2"/>
              <a:buChar char="§"/>
            </a:pPr>
            <a:r>
              <a:rPr lang="es-CL" dirty="0" smtClean="0"/>
              <a:t>Estimadores </a:t>
            </a:r>
          </a:p>
          <a:p>
            <a:pPr>
              <a:buFont typeface="Wingdings" panose="05000000000000000000" pitchFamily="2" charset="2"/>
              <a:buChar char="§"/>
            </a:pPr>
            <a:r>
              <a:rPr lang="es-CL" dirty="0" smtClean="0"/>
              <a:t>Test </a:t>
            </a:r>
            <a:r>
              <a:rPr lang="es-CL" dirty="0" smtClean="0"/>
              <a:t>de Hipótesis e </a:t>
            </a:r>
            <a:r>
              <a:rPr lang="es-CL" dirty="0" smtClean="0"/>
              <a:t>Interpretación</a:t>
            </a:r>
          </a:p>
          <a:p>
            <a:pPr>
              <a:buFont typeface="Wingdings" panose="05000000000000000000" pitchFamily="2" charset="2"/>
              <a:buChar char="§"/>
            </a:pPr>
            <a:r>
              <a:rPr lang="es-CL" dirty="0" smtClean="0"/>
              <a:t> OLS (supuestos y su discusión)</a:t>
            </a:r>
            <a:endParaRPr lang="es-CL" dirty="0" smtClean="0"/>
          </a:p>
          <a:p>
            <a:pPr>
              <a:buFont typeface="Wingdings" panose="05000000000000000000" pitchFamily="2" charset="2"/>
              <a:buChar char="§"/>
            </a:pPr>
            <a:r>
              <a:rPr lang="es-CL" dirty="0"/>
              <a:t> Series de Tiempo </a:t>
            </a:r>
          </a:p>
          <a:p>
            <a:pPr>
              <a:buFont typeface="Wingdings" panose="05000000000000000000" pitchFamily="2" charset="2"/>
              <a:buChar char="§"/>
            </a:pPr>
            <a:r>
              <a:rPr lang="es-CL" dirty="0" smtClean="0"/>
              <a:t> Ecuaciones Simultáneas</a:t>
            </a:r>
          </a:p>
          <a:p>
            <a:pPr>
              <a:buFont typeface="Wingdings" panose="05000000000000000000" pitchFamily="2" charset="2"/>
              <a:buChar char="§"/>
            </a:pPr>
            <a:r>
              <a:rPr lang="es-CL" dirty="0" smtClean="0"/>
              <a:t> </a:t>
            </a:r>
            <a:r>
              <a:rPr lang="es-CL" dirty="0" smtClean="0"/>
              <a:t>Variables Instrumentales</a:t>
            </a:r>
            <a:endParaRPr lang="es-CL" dirty="0" smtClean="0"/>
          </a:p>
          <a:p>
            <a:pPr>
              <a:buFont typeface="Wingdings" panose="05000000000000000000" pitchFamily="2" charset="2"/>
              <a:buChar char="§"/>
            </a:pPr>
            <a:r>
              <a:rPr lang="es-CL" dirty="0" smtClean="0"/>
              <a:t> </a:t>
            </a:r>
            <a:r>
              <a:rPr lang="es-CL" dirty="0" smtClean="0"/>
              <a:t>Tratamientos, </a:t>
            </a:r>
            <a:r>
              <a:rPr lang="es-CL" dirty="0" err="1" smtClean="0"/>
              <a:t>Dif</a:t>
            </a:r>
            <a:r>
              <a:rPr lang="es-CL" dirty="0" err="1" smtClean="0"/>
              <a:t>-Dif</a:t>
            </a:r>
            <a:r>
              <a:rPr lang="es-CL" dirty="0" smtClean="0"/>
              <a:t>, RD</a:t>
            </a:r>
            <a:endParaRPr lang="es-CL" dirty="0" smtClean="0"/>
          </a:p>
        </p:txBody>
      </p:sp>
    </p:spTree>
    <p:extLst>
      <p:ext uri="{BB962C8B-B14F-4D97-AF65-F5344CB8AC3E}">
        <p14:creationId xmlns:p14="http://schemas.microsoft.com/office/powerpoint/2010/main" val="13006439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Sesgamiento</a:t>
            </a:r>
            <a:r>
              <a:rPr lang="es-CL" dirty="0" smtClean="0"/>
              <a:t> e Inconsistencia</a:t>
            </a:r>
            <a:endParaRPr lang="es-ES" dirty="0"/>
          </a:p>
        </p:txBody>
      </p:sp>
      <p:sp>
        <p:nvSpPr>
          <p:cNvPr id="3" name="2 Marcador de contenido"/>
          <p:cNvSpPr>
            <a:spLocks noGrp="1"/>
          </p:cNvSpPr>
          <p:nvPr>
            <p:ph idx="1"/>
          </p:nvPr>
        </p:nvSpPr>
        <p:spPr>
          <a:xfrm>
            <a:off x="1331640" y="1988840"/>
            <a:ext cx="7498080" cy="4032448"/>
          </a:xfrm>
        </p:spPr>
        <p:txBody>
          <a:bodyPr>
            <a:normAutofit/>
          </a:bodyPr>
          <a:lstStyle/>
          <a:p>
            <a:r>
              <a:rPr lang="es-CL" dirty="0" smtClean="0"/>
              <a:t>¿Qué </a:t>
            </a:r>
            <a:r>
              <a:rPr lang="es-CL" dirty="0" smtClean="0"/>
              <a:t>significan? </a:t>
            </a:r>
            <a:endParaRPr lang="es-CL" dirty="0" smtClean="0"/>
          </a:p>
          <a:p>
            <a:pPr marL="82296" indent="0">
              <a:buNone/>
            </a:pPr>
            <a:endParaRPr lang="es-CL" dirty="0"/>
          </a:p>
          <a:p>
            <a:r>
              <a:rPr lang="es-CL" dirty="0" smtClean="0"/>
              <a:t>¿Por qué es preocupante? </a:t>
            </a:r>
          </a:p>
          <a:p>
            <a:endParaRPr lang="es-CL" dirty="0"/>
          </a:p>
          <a:p>
            <a:r>
              <a:rPr lang="es-CL" dirty="0" smtClean="0"/>
              <a:t>¿Qué es más </a:t>
            </a:r>
            <a:r>
              <a:rPr lang="es-CL" dirty="0"/>
              <a:t>preocupante? </a:t>
            </a:r>
            <a:endParaRPr lang="es-CL" dirty="0" smtClean="0"/>
          </a:p>
          <a:p>
            <a:endParaRPr lang="es-CL" dirty="0" smtClean="0"/>
          </a:p>
          <a:p>
            <a:r>
              <a:rPr lang="es-CL" dirty="0" smtClean="0"/>
              <a:t>¿</a:t>
            </a:r>
            <a:r>
              <a:rPr lang="es-CL" dirty="0"/>
              <a:t>Cuándo y por qué se genera?</a:t>
            </a:r>
          </a:p>
          <a:p>
            <a:endParaRPr lang="es-CL" dirty="0" smtClean="0"/>
          </a:p>
          <a:p>
            <a:endParaRPr lang="es-CL" dirty="0" smtClean="0"/>
          </a:p>
          <a:p>
            <a:endParaRPr lang="es-CL" dirty="0"/>
          </a:p>
        </p:txBody>
      </p:sp>
    </p:spTree>
    <p:extLst>
      <p:ext uri="{BB962C8B-B14F-4D97-AF65-F5344CB8AC3E}">
        <p14:creationId xmlns:p14="http://schemas.microsoft.com/office/powerpoint/2010/main" val="14733859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Estimadores</a:t>
            </a:r>
            <a:endParaRPr lang="es-ES"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r>
                  <a:rPr lang="es-CL" b="1" dirty="0" smtClean="0">
                    <a:solidFill>
                      <a:schemeClr val="accent3"/>
                    </a:solidFill>
                  </a:rPr>
                  <a:t>Sesgo</a:t>
                </a:r>
                <a:r>
                  <a:rPr lang="es-CL" dirty="0" smtClean="0"/>
                  <a:t>: puntería teórica del estimador, sesgo conocido se puede controlar.</a:t>
                </a:r>
              </a:p>
              <a:p>
                <a:pPr lvl="1"/>
                <a:r>
                  <a:rPr lang="es-CL" dirty="0" smtClean="0"/>
                  <a:t>Definición:</a:t>
                </a:r>
              </a:p>
              <a:p>
                <a:pPr marL="402336" lvl="1" indent="0">
                  <a:buNone/>
                </a:pPr>
                <a14:m>
                  <m:oMathPara xmlns:m="http://schemas.openxmlformats.org/officeDocument/2006/math">
                    <m:oMathParaPr>
                      <m:jc m:val="center"/>
                    </m:oMathParaPr>
                    <m:oMath xmlns:m="http://schemas.openxmlformats.org/officeDocument/2006/math">
                      <m:r>
                        <a:rPr lang="es-CL" b="0" i="1" smtClean="0">
                          <a:latin typeface="Cambria Math" panose="02040503050406030204" pitchFamily="18" charset="0"/>
                        </a:rPr>
                        <m:t>𝑆</m:t>
                      </m:r>
                      <m:r>
                        <a:rPr lang="es-CL" b="0" i="1" smtClean="0">
                          <a:latin typeface="Cambria Math" panose="02040503050406030204" pitchFamily="18" charset="0"/>
                        </a:rPr>
                        <m:t>=</m:t>
                      </m:r>
                      <m:r>
                        <a:rPr lang="es-CL" b="0" i="1" smtClean="0">
                          <a:latin typeface="Cambria Math" panose="02040503050406030204" pitchFamily="18" charset="0"/>
                        </a:rPr>
                        <m:t>𝐸</m:t>
                      </m:r>
                      <m:d>
                        <m:dPr>
                          <m:ctrlPr>
                            <a:rPr lang="es-CL" b="0" i="1" smtClean="0">
                              <a:latin typeface="Cambria Math"/>
                            </a:rPr>
                          </m:ctrlPr>
                        </m:dPr>
                        <m:e>
                          <m:acc>
                            <m:accPr>
                              <m:chr m:val="̂"/>
                              <m:ctrlPr>
                                <a:rPr lang="es-CL" b="0" i="1" smtClean="0">
                                  <a:latin typeface="Cambria Math"/>
                                </a:rPr>
                              </m:ctrlPr>
                            </m:accPr>
                            <m:e>
                              <m:r>
                                <a:rPr lang="es-CL" b="0" i="1" smtClean="0">
                                  <a:latin typeface="Cambria Math" panose="02040503050406030204" pitchFamily="18" charset="0"/>
                                </a:rPr>
                                <m:t>𝛽</m:t>
                              </m:r>
                            </m:e>
                          </m:acc>
                        </m:e>
                      </m:d>
                      <m:r>
                        <a:rPr lang="es-CL" b="0" i="1" smtClean="0">
                          <a:latin typeface="Cambria Math" panose="02040503050406030204" pitchFamily="18" charset="0"/>
                        </a:rPr>
                        <m:t>−</m:t>
                      </m:r>
                      <m:r>
                        <a:rPr lang="es-CL" b="0" i="1" smtClean="0">
                          <a:latin typeface="Cambria Math" panose="02040503050406030204" pitchFamily="18" charset="0"/>
                        </a:rPr>
                        <m:t>𝛽</m:t>
                      </m:r>
                    </m:oMath>
                  </m:oMathPara>
                </a14:m>
                <a:endParaRPr lang="es-CL" dirty="0"/>
              </a:p>
              <a:p>
                <a:pPr lvl="1"/>
                <a:endParaRPr lang="es-CL" dirty="0" smtClean="0"/>
              </a:p>
              <a:p>
                <a:r>
                  <a:rPr lang="es-CL" b="1" dirty="0" smtClean="0">
                    <a:solidFill>
                      <a:schemeClr val="accent3"/>
                    </a:solidFill>
                  </a:rPr>
                  <a:t>Consistencia</a:t>
                </a:r>
                <a:r>
                  <a:rPr lang="es-CL" dirty="0" smtClean="0"/>
                  <a:t>: puntería teórica a medida que aumentamos la muestra.</a:t>
                </a:r>
              </a:p>
              <a:p>
                <a:pPr lvl="1"/>
                <a:r>
                  <a:rPr lang="es-CL" dirty="0" smtClean="0"/>
                  <a:t>Definición</a:t>
                </a:r>
              </a:p>
              <a:p>
                <a:pPr marL="402336" lvl="1" indent="0">
                  <a:buNone/>
                </a:pPr>
                <a14:m>
                  <m:oMathPara xmlns:m="http://schemas.openxmlformats.org/officeDocument/2006/math">
                    <m:oMathParaPr>
                      <m:jc m:val="centerGroup"/>
                    </m:oMathParaPr>
                    <m:oMath xmlns:m="http://schemas.openxmlformats.org/officeDocument/2006/math">
                      <m:r>
                        <a:rPr lang="es-CL" b="0" i="1" smtClean="0">
                          <a:latin typeface="Cambria Math" panose="02040503050406030204" pitchFamily="18" charset="0"/>
                        </a:rPr>
                        <m:t>𝐸</m:t>
                      </m:r>
                      <m:d>
                        <m:dPr>
                          <m:ctrlPr>
                            <a:rPr lang="es-CL" b="0" i="1" smtClean="0">
                              <a:latin typeface="Cambria Math"/>
                            </a:rPr>
                          </m:ctrlPr>
                        </m:dPr>
                        <m:e>
                          <m:acc>
                            <m:accPr>
                              <m:chr m:val="̂"/>
                              <m:ctrlPr>
                                <a:rPr lang="es-CL" b="0" i="1" smtClean="0">
                                  <a:latin typeface="Cambria Math"/>
                                </a:rPr>
                              </m:ctrlPr>
                            </m:accPr>
                            <m:e>
                              <m:r>
                                <a:rPr lang="es-CL" b="0" i="1" smtClean="0">
                                  <a:latin typeface="Cambria Math" panose="02040503050406030204" pitchFamily="18" charset="0"/>
                                </a:rPr>
                                <m:t>𝛽</m:t>
                              </m:r>
                            </m:e>
                          </m:acc>
                        </m:e>
                      </m:d>
                      <m:groupChr>
                        <m:groupChrPr>
                          <m:chr m:val="→"/>
                          <m:vertJc m:val="bot"/>
                          <m:ctrlPr>
                            <a:rPr lang="es-CL" b="0" i="1" smtClean="0">
                              <a:latin typeface="Cambria Math"/>
                            </a:rPr>
                          </m:ctrlPr>
                        </m:groupChrPr>
                        <m:e>
                          <m:r>
                            <m:rPr>
                              <m:brk m:alnAt="2"/>
                            </m:rPr>
                            <a:rPr lang="es-CL" b="0" i="1" smtClean="0">
                              <a:latin typeface="Cambria Math" panose="02040503050406030204" pitchFamily="18" charset="0"/>
                            </a:rPr>
                            <m:t>𝑝</m:t>
                          </m:r>
                        </m:e>
                      </m:groupChr>
                      <m:r>
                        <a:rPr lang="es-CL" b="0" i="1" smtClean="0">
                          <a:latin typeface="Cambria Math" panose="02040503050406030204" pitchFamily="18" charset="0"/>
                        </a:rPr>
                        <m:t> </m:t>
                      </m:r>
                      <m:r>
                        <a:rPr lang="es-CL" b="0" i="1" smtClean="0">
                          <a:latin typeface="Cambria Math" panose="02040503050406030204" pitchFamily="18" charset="0"/>
                        </a:rPr>
                        <m:t>𝛽</m:t>
                      </m:r>
                    </m:oMath>
                  </m:oMathPara>
                </a14:m>
                <a:endParaRPr lang="es-CL" dirty="0" smtClean="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rotWithShape="0">
                <a:blip r:embed="rId3"/>
                <a:stretch>
                  <a:fillRect t="-1652" r="-1220"/>
                </a:stretch>
              </a:blipFill>
            </p:spPr>
            <p:txBody>
              <a:bodyPr/>
              <a:lstStyle/>
              <a:p>
                <a:r>
                  <a:rPr lang="es-ES">
                    <a:noFill/>
                  </a:rPr>
                  <a:t> </a:t>
                </a:r>
              </a:p>
            </p:txBody>
          </p:sp>
        </mc:Fallback>
      </mc:AlternateContent>
    </p:spTree>
    <p:extLst>
      <p:ext uri="{BB962C8B-B14F-4D97-AF65-F5344CB8AC3E}">
        <p14:creationId xmlns:p14="http://schemas.microsoft.com/office/powerpoint/2010/main" val="21569586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Sesgamiento</a:t>
            </a:r>
            <a:r>
              <a:rPr lang="es-CL" dirty="0" smtClean="0"/>
              <a:t> e Inconsistencia</a:t>
            </a:r>
            <a:endParaRPr lang="es-ES" dirty="0"/>
          </a:p>
        </p:txBody>
      </p:sp>
      <p:sp>
        <p:nvSpPr>
          <p:cNvPr id="3" name="2 Marcador de contenido"/>
          <p:cNvSpPr>
            <a:spLocks noGrp="1"/>
          </p:cNvSpPr>
          <p:nvPr>
            <p:ph idx="1"/>
          </p:nvPr>
        </p:nvSpPr>
        <p:spPr>
          <a:xfrm>
            <a:off x="1259632" y="1916832"/>
            <a:ext cx="7704856" cy="1440160"/>
          </a:xfrm>
        </p:spPr>
        <p:txBody>
          <a:bodyPr>
            <a:noAutofit/>
          </a:bodyPr>
          <a:lstStyle/>
          <a:p>
            <a:pPr algn="ctr">
              <a:lnSpc>
                <a:spcPct val="150000"/>
              </a:lnSpc>
            </a:pPr>
            <a:r>
              <a:rPr lang="es-ES" sz="2800" i="1" dirty="0" smtClean="0"/>
              <a:t>Un estimador consistente es necesariamente </a:t>
            </a:r>
            <a:r>
              <a:rPr lang="es-ES" sz="2800" i="1" dirty="0" err="1" smtClean="0"/>
              <a:t>insesgado</a:t>
            </a:r>
            <a:endParaRPr lang="es-ES" sz="2800" i="1" dirty="0" smtClean="0"/>
          </a:p>
        </p:txBody>
      </p:sp>
      <p:sp>
        <p:nvSpPr>
          <p:cNvPr id="4" name="2 Marcador de contenido"/>
          <p:cNvSpPr txBox="1">
            <a:spLocks/>
          </p:cNvSpPr>
          <p:nvPr/>
        </p:nvSpPr>
        <p:spPr>
          <a:xfrm>
            <a:off x="1043608" y="4293096"/>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i="1" dirty="0" smtClean="0"/>
              <a:t>B.  Falso</a:t>
            </a:r>
            <a:endParaRPr lang="es-ES" sz="2800" i="1" dirty="0" smtClean="0"/>
          </a:p>
        </p:txBody>
      </p:sp>
    </p:spTree>
    <p:extLst>
      <p:ext uri="{BB962C8B-B14F-4D97-AF65-F5344CB8AC3E}">
        <p14:creationId xmlns:p14="http://schemas.microsoft.com/office/powerpoint/2010/main" val="20398714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Sesgamiento</a:t>
            </a:r>
            <a:r>
              <a:rPr lang="es-CL" dirty="0" smtClean="0"/>
              <a:t> e Inconsistencia</a:t>
            </a:r>
            <a:endParaRPr lang="es-ES" dirty="0"/>
          </a:p>
        </p:txBody>
      </p:sp>
      <p:sp>
        <p:nvSpPr>
          <p:cNvPr id="3" name="2 Marcador de contenido"/>
          <p:cNvSpPr>
            <a:spLocks noGrp="1"/>
          </p:cNvSpPr>
          <p:nvPr>
            <p:ph idx="1"/>
          </p:nvPr>
        </p:nvSpPr>
        <p:spPr>
          <a:xfrm>
            <a:off x="1259632" y="1916832"/>
            <a:ext cx="7704856" cy="1440160"/>
          </a:xfrm>
        </p:spPr>
        <p:txBody>
          <a:bodyPr>
            <a:noAutofit/>
          </a:bodyPr>
          <a:lstStyle/>
          <a:p>
            <a:pPr algn="ctr">
              <a:lnSpc>
                <a:spcPct val="150000"/>
              </a:lnSpc>
            </a:pPr>
            <a:r>
              <a:rPr lang="es-ES" sz="2800" i="1" dirty="0" smtClean="0"/>
              <a:t>Un estimador consistente es necesariamente </a:t>
            </a:r>
            <a:r>
              <a:rPr lang="es-ES" sz="2800" i="1" dirty="0" err="1" smtClean="0"/>
              <a:t>insesgado</a:t>
            </a:r>
            <a:endParaRPr lang="es-ES" sz="2800" i="1" dirty="0" smtClean="0"/>
          </a:p>
        </p:txBody>
      </p:sp>
      <p:sp>
        <p:nvSpPr>
          <p:cNvPr id="4" name="2 Marcador de contenido"/>
          <p:cNvSpPr txBox="1">
            <a:spLocks/>
          </p:cNvSpPr>
          <p:nvPr/>
        </p:nvSpPr>
        <p:spPr>
          <a:xfrm>
            <a:off x="1043608" y="4293096"/>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b="1" i="1" dirty="0" smtClean="0"/>
              <a:t>B.  Falso</a:t>
            </a:r>
            <a:endParaRPr lang="es-ES" sz="2800" b="1" i="1" dirty="0" smtClean="0"/>
          </a:p>
        </p:txBody>
      </p:sp>
    </p:spTree>
    <p:extLst>
      <p:ext uri="{BB962C8B-B14F-4D97-AF65-F5344CB8AC3E}">
        <p14:creationId xmlns:p14="http://schemas.microsoft.com/office/powerpoint/2010/main" val="41805487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8172400" cy="1143000"/>
          </a:xfrm>
        </p:spPr>
        <p:txBody>
          <a:bodyPr>
            <a:normAutofit/>
          </a:bodyPr>
          <a:lstStyle/>
          <a:p>
            <a:r>
              <a:rPr lang="es-CL" dirty="0" smtClean="0"/>
              <a:t>Auxiliar de hoy</a:t>
            </a:r>
            <a:r>
              <a:rPr lang="es-CL" dirty="0" smtClean="0"/>
              <a:t>:</a:t>
            </a:r>
            <a:endParaRPr lang="es-CL" dirty="0"/>
          </a:p>
        </p:txBody>
      </p:sp>
      <p:sp>
        <p:nvSpPr>
          <p:cNvPr id="3" name="2 Marcador de contenido"/>
          <p:cNvSpPr>
            <a:spLocks noGrp="1"/>
          </p:cNvSpPr>
          <p:nvPr>
            <p:ph idx="1"/>
          </p:nvPr>
        </p:nvSpPr>
        <p:spPr>
          <a:xfrm>
            <a:off x="1403648" y="1196752"/>
            <a:ext cx="7498080" cy="4800600"/>
          </a:xfrm>
        </p:spPr>
        <p:txBody>
          <a:bodyPr>
            <a:normAutofit/>
          </a:bodyPr>
          <a:lstStyle/>
          <a:p>
            <a:r>
              <a:rPr lang="es-CL" sz="3000" dirty="0" smtClean="0"/>
              <a:t>Tratamientos: </a:t>
            </a:r>
            <a:r>
              <a:rPr lang="es-CL" sz="3000" dirty="0" smtClean="0"/>
              <a:t>cuando usamos VI</a:t>
            </a:r>
          </a:p>
          <a:p>
            <a:pPr lvl="1"/>
            <a:r>
              <a:rPr lang="es-CL" sz="2600" dirty="0" smtClean="0"/>
              <a:t>Cuando la asignación aleatoria no se puede</a:t>
            </a:r>
          </a:p>
          <a:p>
            <a:pPr lvl="1"/>
            <a:r>
              <a:rPr lang="es-CL" sz="2600" dirty="0" smtClean="0"/>
              <a:t>Uso de la “elegibilidad”</a:t>
            </a:r>
          </a:p>
          <a:p>
            <a:endParaRPr lang="es-CL" sz="3000" dirty="0"/>
          </a:p>
          <a:p>
            <a:r>
              <a:rPr lang="es-CL" sz="3000" dirty="0" smtClean="0"/>
              <a:t>Regresiones Discontinuas</a:t>
            </a:r>
          </a:p>
          <a:p>
            <a:pPr lvl="1"/>
            <a:r>
              <a:rPr lang="es-CL" sz="2600" dirty="0" smtClean="0"/>
              <a:t>Casos bastante particulares. </a:t>
            </a:r>
          </a:p>
          <a:p>
            <a:pPr lvl="1"/>
            <a:r>
              <a:rPr lang="es-CL" sz="2600" dirty="0" smtClean="0"/>
              <a:t>Modelo que está “de moda”</a:t>
            </a:r>
          </a:p>
          <a:p>
            <a:pPr lvl="1"/>
            <a:endParaRPr lang="es-CL" sz="3000" dirty="0"/>
          </a:p>
          <a:p>
            <a:r>
              <a:rPr lang="es-CL" sz="3000" dirty="0" smtClean="0"/>
              <a:t>¡Repaso hasta donde se alcance!</a:t>
            </a:r>
            <a:endParaRPr lang="es-CL" sz="3000" dirty="0" smtClean="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Tree>
    <p:extLst>
      <p:ext uri="{BB962C8B-B14F-4D97-AF65-F5344CB8AC3E}">
        <p14:creationId xmlns:p14="http://schemas.microsoft.com/office/powerpoint/2010/main" val="2487451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Sesgamiento</a:t>
            </a:r>
            <a:r>
              <a:rPr lang="es-CL" dirty="0" smtClean="0"/>
              <a:t> e Inconsistencia</a:t>
            </a:r>
            <a:endParaRPr lang="es-ES" dirty="0"/>
          </a:p>
        </p:txBody>
      </p:sp>
      <p:sp>
        <p:nvSpPr>
          <p:cNvPr id="3" name="2 Marcador de contenido"/>
          <p:cNvSpPr>
            <a:spLocks noGrp="1"/>
          </p:cNvSpPr>
          <p:nvPr>
            <p:ph idx="1"/>
          </p:nvPr>
        </p:nvSpPr>
        <p:spPr>
          <a:xfrm>
            <a:off x="1259632" y="1916832"/>
            <a:ext cx="7704856" cy="1440160"/>
          </a:xfrm>
        </p:spPr>
        <p:txBody>
          <a:bodyPr>
            <a:noAutofit/>
          </a:bodyPr>
          <a:lstStyle/>
          <a:p>
            <a:pPr algn="ctr">
              <a:lnSpc>
                <a:spcPct val="150000"/>
              </a:lnSpc>
            </a:pPr>
            <a:r>
              <a:rPr lang="es-ES" sz="2800" i="1" dirty="0"/>
              <a:t>Error de </a:t>
            </a:r>
            <a:r>
              <a:rPr lang="es-ES" sz="2800" i="1" dirty="0" smtClean="0"/>
              <a:t>medición </a:t>
            </a:r>
            <a:r>
              <a:rPr lang="es-ES" sz="2800" i="1" dirty="0"/>
              <a:t>en la variable </a:t>
            </a:r>
            <a:r>
              <a:rPr lang="es-ES" sz="2800" i="1" dirty="0" smtClean="0"/>
              <a:t>dependiente </a:t>
            </a:r>
            <a:r>
              <a:rPr lang="es-ES" sz="2800" i="1" dirty="0"/>
              <a:t>nunca causa sesgo en el estimador </a:t>
            </a:r>
            <a:r>
              <a:rPr lang="es-ES" sz="2800" i="1" dirty="0" smtClean="0"/>
              <a:t>de MCO</a:t>
            </a:r>
            <a:r>
              <a:rPr lang="es-ES" sz="2800" i="1" dirty="0"/>
              <a:t>, aunque si aumenta la varianza del estimador</a:t>
            </a:r>
            <a:r>
              <a:rPr lang="es-ES" sz="2800" i="1" dirty="0" smtClean="0"/>
              <a:t>.</a:t>
            </a:r>
          </a:p>
        </p:txBody>
      </p:sp>
      <p:sp>
        <p:nvSpPr>
          <p:cNvPr id="4" name="2 Marcador de contenido"/>
          <p:cNvSpPr txBox="1">
            <a:spLocks/>
          </p:cNvSpPr>
          <p:nvPr/>
        </p:nvSpPr>
        <p:spPr>
          <a:xfrm>
            <a:off x="1043608" y="4293096"/>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i="1" dirty="0" smtClean="0"/>
              <a:t>B.  Falso</a:t>
            </a:r>
            <a:endParaRPr lang="es-ES" sz="2800" i="1" dirty="0" smtClean="0"/>
          </a:p>
        </p:txBody>
      </p:sp>
    </p:spTree>
    <p:extLst>
      <p:ext uri="{BB962C8B-B14F-4D97-AF65-F5344CB8AC3E}">
        <p14:creationId xmlns:p14="http://schemas.microsoft.com/office/powerpoint/2010/main" val="33450600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Sesgamiento</a:t>
            </a:r>
            <a:r>
              <a:rPr lang="es-CL" dirty="0" smtClean="0"/>
              <a:t> e Inconsistencia</a:t>
            </a:r>
            <a:endParaRPr lang="es-ES" dirty="0"/>
          </a:p>
        </p:txBody>
      </p:sp>
      <p:sp>
        <p:nvSpPr>
          <p:cNvPr id="3" name="2 Marcador de contenido"/>
          <p:cNvSpPr>
            <a:spLocks noGrp="1"/>
          </p:cNvSpPr>
          <p:nvPr>
            <p:ph idx="1"/>
          </p:nvPr>
        </p:nvSpPr>
        <p:spPr>
          <a:xfrm>
            <a:off x="1259632" y="1916832"/>
            <a:ext cx="7704856" cy="1440160"/>
          </a:xfrm>
        </p:spPr>
        <p:txBody>
          <a:bodyPr>
            <a:noAutofit/>
          </a:bodyPr>
          <a:lstStyle/>
          <a:p>
            <a:pPr algn="ctr">
              <a:lnSpc>
                <a:spcPct val="150000"/>
              </a:lnSpc>
            </a:pPr>
            <a:r>
              <a:rPr lang="es-ES" sz="2800" i="1" dirty="0"/>
              <a:t>Error de </a:t>
            </a:r>
            <a:r>
              <a:rPr lang="es-ES" sz="2800" i="1" dirty="0" smtClean="0"/>
              <a:t>medición </a:t>
            </a:r>
            <a:r>
              <a:rPr lang="es-ES" sz="2800" i="1" dirty="0"/>
              <a:t>en la variable </a:t>
            </a:r>
            <a:r>
              <a:rPr lang="es-ES" sz="2800" i="1" dirty="0" smtClean="0"/>
              <a:t>dependiente </a:t>
            </a:r>
            <a:r>
              <a:rPr lang="es-ES" sz="2800" b="1" i="1" dirty="0"/>
              <a:t>nunca</a:t>
            </a:r>
            <a:r>
              <a:rPr lang="es-ES" sz="2800" i="1" dirty="0"/>
              <a:t> causa sesgo en el estimador </a:t>
            </a:r>
            <a:r>
              <a:rPr lang="es-ES" sz="2800" i="1" dirty="0" smtClean="0"/>
              <a:t>de MCO</a:t>
            </a:r>
            <a:r>
              <a:rPr lang="es-ES" sz="2800" i="1" dirty="0"/>
              <a:t>, aunque si aumenta la varianza del estimador</a:t>
            </a:r>
            <a:r>
              <a:rPr lang="es-ES" sz="2800" i="1" dirty="0" smtClean="0"/>
              <a:t>.</a:t>
            </a:r>
          </a:p>
        </p:txBody>
      </p:sp>
      <p:sp>
        <p:nvSpPr>
          <p:cNvPr id="4" name="2 Marcador de contenido"/>
          <p:cNvSpPr txBox="1">
            <a:spLocks/>
          </p:cNvSpPr>
          <p:nvPr/>
        </p:nvSpPr>
        <p:spPr>
          <a:xfrm>
            <a:off x="1043608" y="4293096"/>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b="1" i="1" dirty="0" smtClean="0"/>
              <a:t>B.  Falso</a:t>
            </a:r>
            <a:endParaRPr lang="es-ES" sz="2800" b="1" i="1" dirty="0" smtClean="0"/>
          </a:p>
        </p:txBody>
      </p:sp>
    </p:spTree>
    <p:extLst>
      <p:ext uri="{BB962C8B-B14F-4D97-AF65-F5344CB8AC3E}">
        <p14:creationId xmlns:p14="http://schemas.microsoft.com/office/powerpoint/2010/main" val="30032033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Sesgamiento</a:t>
            </a:r>
            <a:r>
              <a:rPr lang="es-CL" dirty="0" smtClean="0"/>
              <a:t> e Inconsistencia</a:t>
            </a:r>
            <a:endParaRPr lang="es-ES" dirty="0"/>
          </a:p>
        </p:txBody>
      </p:sp>
      <p:sp>
        <p:nvSpPr>
          <p:cNvPr id="3" name="2 Marcador de contenido"/>
          <p:cNvSpPr>
            <a:spLocks noGrp="1"/>
          </p:cNvSpPr>
          <p:nvPr>
            <p:ph idx="1"/>
          </p:nvPr>
        </p:nvSpPr>
        <p:spPr>
          <a:xfrm>
            <a:off x="1259632" y="1916832"/>
            <a:ext cx="7704856" cy="1440160"/>
          </a:xfrm>
        </p:spPr>
        <p:txBody>
          <a:bodyPr>
            <a:noAutofit/>
          </a:bodyPr>
          <a:lstStyle/>
          <a:p>
            <a:pPr algn="ctr">
              <a:lnSpc>
                <a:spcPct val="150000"/>
              </a:lnSpc>
            </a:pPr>
            <a:r>
              <a:rPr lang="es-ES" sz="2800" i="1" dirty="0" smtClean="0"/>
              <a:t>Si uno sólo de los regresores es endógeno, entonces la estimación de todos los regresores resultará sesgada.</a:t>
            </a:r>
          </a:p>
        </p:txBody>
      </p:sp>
      <p:sp>
        <p:nvSpPr>
          <p:cNvPr id="4" name="2 Marcador de contenido"/>
          <p:cNvSpPr txBox="1">
            <a:spLocks/>
          </p:cNvSpPr>
          <p:nvPr/>
        </p:nvSpPr>
        <p:spPr>
          <a:xfrm>
            <a:off x="1043608" y="4293096"/>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i="1" dirty="0" smtClean="0"/>
              <a:t>B.  Falso</a:t>
            </a:r>
            <a:endParaRPr lang="es-ES" sz="2800" i="1" dirty="0" smtClean="0"/>
          </a:p>
        </p:txBody>
      </p:sp>
    </p:spTree>
    <p:extLst>
      <p:ext uri="{BB962C8B-B14F-4D97-AF65-F5344CB8AC3E}">
        <p14:creationId xmlns:p14="http://schemas.microsoft.com/office/powerpoint/2010/main" val="2771169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err="1" smtClean="0"/>
              <a:t>Sesgamiento</a:t>
            </a:r>
            <a:r>
              <a:rPr lang="es-CL" dirty="0" smtClean="0"/>
              <a:t> e Inconsistencia</a:t>
            </a:r>
            <a:endParaRPr lang="es-ES" dirty="0"/>
          </a:p>
        </p:txBody>
      </p:sp>
      <p:sp>
        <p:nvSpPr>
          <p:cNvPr id="3" name="2 Marcador de contenido"/>
          <p:cNvSpPr>
            <a:spLocks noGrp="1"/>
          </p:cNvSpPr>
          <p:nvPr>
            <p:ph idx="1"/>
          </p:nvPr>
        </p:nvSpPr>
        <p:spPr>
          <a:xfrm>
            <a:off x="1259632" y="1916832"/>
            <a:ext cx="7704856" cy="1440160"/>
          </a:xfrm>
        </p:spPr>
        <p:txBody>
          <a:bodyPr>
            <a:noAutofit/>
          </a:bodyPr>
          <a:lstStyle/>
          <a:p>
            <a:pPr algn="ctr">
              <a:lnSpc>
                <a:spcPct val="150000"/>
              </a:lnSpc>
            </a:pPr>
            <a:r>
              <a:rPr lang="es-ES" sz="2800" i="1" dirty="0" smtClean="0"/>
              <a:t>Si uno sólo de los regresores es endógeno, entonces la estimación de todos los regresores resultará sesgada.</a:t>
            </a:r>
          </a:p>
        </p:txBody>
      </p:sp>
      <p:sp>
        <p:nvSpPr>
          <p:cNvPr id="4" name="2 Marcador de contenido"/>
          <p:cNvSpPr txBox="1">
            <a:spLocks/>
          </p:cNvSpPr>
          <p:nvPr/>
        </p:nvSpPr>
        <p:spPr>
          <a:xfrm>
            <a:off x="1043608" y="4293096"/>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b="1" i="1" dirty="0" smtClean="0"/>
              <a:t>A.  Verdadero</a:t>
            </a:r>
          </a:p>
          <a:p>
            <a:endParaRPr lang="es-CL" sz="2800" i="1" dirty="0"/>
          </a:p>
          <a:p>
            <a:r>
              <a:rPr lang="es-CL" sz="2800" i="1" dirty="0" smtClean="0"/>
              <a:t>B.  Falso</a:t>
            </a:r>
            <a:endParaRPr lang="es-ES" sz="2800" i="1" dirty="0" smtClean="0"/>
          </a:p>
        </p:txBody>
      </p:sp>
    </p:spTree>
    <p:extLst>
      <p:ext uri="{BB962C8B-B14F-4D97-AF65-F5344CB8AC3E}">
        <p14:creationId xmlns:p14="http://schemas.microsoft.com/office/powerpoint/2010/main" val="4624883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Testear Hipótesis</a:t>
            </a:r>
            <a:endParaRPr lang="es-ES" dirty="0"/>
          </a:p>
        </p:txBody>
      </p:sp>
      <p:sp>
        <p:nvSpPr>
          <p:cNvPr id="3" name="Marcador de contenido 2"/>
          <p:cNvSpPr>
            <a:spLocks noGrp="1"/>
          </p:cNvSpPr>
          <p:nvPr>
            <p:ph idx="1"/>
          </p:nvPr>
        </p:nvSpPr>
        <p:spPr>
          <a:xfrm>
            <a:off x="1187624" y="1340768"/>
            <a:ext cx="7498080" cy="4800600"/>
          </a:xfrm>
        </p:spPr>
        <p:txBody>
          <a:bodyPr/>
          <a:lstStyle/>
          <a:p>
            <a:r>
              <a:rPr lang="es-CL" dirty="0" smtClean="0"/>
              <a:t>Quiero saber si:</a:t>
            </a:r>
          </a:p>
          <a:p>
            <a:pPr lvl="1" algn="ctr"/>
            <a:r>
              <a:rPr lang="es-CL" sz="3200" dirty="0" smtClean="0"/>
              <a:t>“</a:t>
            </a:r>
            <a:r>
              <a:rPr lang="es-CL" sz="3200" i="1" dirty="0" smtClean="0"/>
              <a:t>Los datos muestran patrones diferentes a los que se obtendrían por azar (probabilidad)”</a:t>
            </a:r>
          </a:p>
        </p:txBody>
      </p:sp>
      <p:sp>
        <p:nvSpPr>
          <p:cNvPr id="4" name="3 CuadroTexto"/>
          <p:cNvSpPr txBox="1"/>
          <p:nvPr/>
        </p:nvSpPr>
        <p:spPr>
          <a:xfrm>
            <a:off x="2411760" y="3717192"/>
            <a:ext cx="6048672" cy="461665"/>
          </a:xfrm>
          <a:prstGeom prst="rect">
            <a:avLst/>
          </a:prstGeom>
          <a:noFill/>
        </p:spPr>
        <p:txBody>
          <a:bodyPr wrap="square" rtlCol="0">
            <a:spAutoFit/>
          </a:bodyPr>
          <a:lstStyle/>
          <a:p>
            <a:r>
              <a:rPr lang="es-CL" sz="2400" b="1" dirty="0" smtClean="0"/>
              <a:t>“Una golondrina no hace primavera” </a:t>
            </a:r>
            <a:endParaRPr lang="es-CL" sz="2400" b="1"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4493811"/>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4178857"/>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4797152"/>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4194444"/>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35253" y="5141898"/>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2753950"/>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9290" y="5089247"/>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2996952"/>
            <a:ext cx="1692226" cy="1716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5129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Testear Hipótesis</a:t>
            </a:r>
            <a:endParaRPr lang="es-ES" dirty="0"/>
          </a:p>
        </p:txBody>
      </p:sp>
      <p:sp>
        <p:nvSpPr>
          <p:cNvPr id="3" name="Marcador de contenido 2"/>
          <p:cNvSpPr>
            <a:spLocks noGrp="1"/>
          </p:cNvSpPr>
          <p:nvPr>
            <p:ph idx="1"/>
          </p:nvPr>
        </p:nvSpPr>
        <p:spPr>
          <a:xfrm>
            <a:off x="1187624" y="1556792"/>
            <a:ext cx="7498080" cy="4800600"/>
          </a:xfrm>
        </p:spPr>
        <p:txBody>
          <a:bodyPr/>
          <a:lstStyle/>
          <a:p>
            <a:r>
              <a:rPr lang="es-CL" dirty="0" smtClean="0"/>
              <a:t>Cuando digo que algo es </a:t>
            </a:r>
            <a:r>
              <a:rPr lang="es-CL" dirty="0" smtClean="0">
                <a:solidFill>
                  <a:srgbClr val="FF0000"/>
                </a:solidFill>
              </a:rPr>
              <a:t>“significativo”</a:t>
            </a:r>
            <a:r>
              <a:rPr lang="es-CL" dirty="0" smtClean="0"/>
              <a:t>:</a:t>
            </a:r>
          </a:p>
          <a:p>
            <a:pPr lvl="1" algn="ctr"/>
            <a:r>
              <a:rPr lang="es-CL" dirty="0" smtClean="0"/>
              <a:t>“La evidencia sugiere que </a:t>
            </a:r>
            <a:r>
              <a:rPr lang="es-CL" sz="3200" b="1" dirty="0">
                <a:latin typeface="Times New Roman"/>
                <a:cs typeface="Times New Roman"/>
              </a:rPr>
              <a:t>X</a:t>
            </a:r>
            <a:r>
              <a:rPr lang="es-CL" dirty="0" smtClean="0"/>
              <a:t> está correlacionado con </a:t>
            </a:r>
            <a:r>
              <a:rPr lang="es-CL" sz="3200" b="1" dirty="0">
                <a:latin typeface="Times New Roman"/>
                <a:cs typeface="Times New Roman"/>
              </a:rPr>
              <a:t>Y</a:t>
            </a:r>
            <a:r>
              <a:rPr lang="es-CL" dirty="0" smtClean="0"/>
              <a:t> en una magnitud </a:t>
            </a:r>
            <a:r>
              <a:rPr lang="el-GR" sz="3200" b="1" dirty="0" smtClean="0">
                <a:latin typeface="Times New Roman"/>
                <a:cs typeface="Times New Roman"/>
              </a:rPr>
              <a:t>β</a:t>
            </a:r>
            <a:r>
              <a:rPr lang="es-CL" sz="3200" b="1" dirty="0" smtClean="0">
                <a:latin typeface="Times New Roman"/>
                <a:cs typeface="Times New Roman"/>
              </a:rPr>
              <a:t> </a:t>
            </a:r>
            <a:r>
              <a:rPr lang="es-CL" dirty="0"/>
              <a:t>con una cierta probabilidad de error”</a:t>
            </a:r>
          </a:p>
          <a:p>
            <a:endParaRPr lang="es-CL" sz="3600" i="1" dirty="0"/>
          </a:p>
        </p:txBody>
      </p:sp>
      <p:sp>
        <p:nvSpPr>
          <p:cNvPr id="5" name="4 CuadroTexto"/>
          <p:cNvSpPr txBox="1"/>
          <p:nvPr/>
        </p:nvSpPr>
        <p:spPr>
          <a:xfrm>
            <a:off x="2773229" y="3891112"/>
            <a:ext cx="4752528" cy="461665"/>
          </a:xfrm>
          <a:prstGeom prst="rect">
            <a:avLst/>
          </a:prstGeom>
          <a:noFill/>
        </p:spPr>
        <p:txBody>
          <a:bodyPr wrap="square" rtlCol="0">
            <a:spAutoFit/>
          </a:bodyPr>
          <a:lstStyle/>
          <a:p>
            <a:r>
              <a:rPr lang="es-CL" sz="2400" b="1" dirty="0" smtClean="0"/>
              <a:t>“Correlación no es causalidad” </a:t>
            </a:r>
            <a:endParaRPr lang="es-CL" sz="2400" b="1" dirty="0"/>
          </a:p>
        </p:txBody>
      </p:sp>
      <p:sp>
        <p:nvSpPr>
          <p:cNvPr id="6" name="5 CuadroTexto"/>
          <p:cNvSpPr txBox="1"/>
          <p:nvPr/>
        </p:nvSpPr>
        <p:spPr>
          <a:xfrm>
            <a:off x="1043608" y="4400619"/>
            <a:ext cx="3744416" cy="1938992"/>
          </a:xfrm>
          <a:prstGeom prst="rect">
            <a:avLst/>
          </a:prstGeom>
          <a:noFill/>
        </p:spPr>
        <p:txBody>
          <a:bodyPr wrap="square" rtlCol="0">
            <a:spAutoFit/>
          </a:bodyPr>
          <a:lstStyle/>
          <a:p>
            <a:pPr algn="ctr"/>
            <a:r>
              <a:rPr lang="es-CL" sz="2400" b="1" dirty="0" smtClean="0">
                <a:solidFill>
                  <a:srgbClr val="00B050"/>
                </a:solidFill>
              </a:rPr>
              <a:t>“Existe una correlación entre los minutos que Alexis Sánchez juega en un partido y si Chile ganó el partido” </a:t>
            </a:r>
            <a:endParaRPr lang="es-CL" sz="2400" b="1" dirty="0">
              <a:solidFill>
                <a:srgbClr val="00B050"/>
              </a:solidFill>
            </a:endParaRPr>
          </a:p>
        </p:txBody>
      </p:sp>
      <p:sp>
        <p:nvSpPr>
          <p:cNvPr id="7" name="6 CuadroTexto"/>
          <p:cNvSpPr txBox="1"/>
          <p:nvPr/>
        </p:nvSpPr>
        <p:spPr>
          <a:xfrm>
            <a:off x="5149493" y="4769950"/>
            <a:ext cx="3779912" cy="1200329"/>
          </a:xfrm>
          <a:prstGeom prst="rect">
            <a:avLst/>
          </a:prstGeom>
          <a:noFill/>
        </p:spPr>
        <p:txBody>
          <a:bodyPr wrap="square" rtlCol="0">
            <a:spAutoFit/>
          </a:bodyPr>
          <a:lstStyle/>
          <a:p>
            <a:pPr algn="ctr"/>
            <a:r>
              <a:rPr lang="es-CL" sz="2400" b="1" dirty="0" smtClean="0">
                <a:solidFill>
                  <a:schemeClr val="accent3"/>
                </a:solidFill>
              </a:rPr>
              <a:t>“La cantidad de minutos que juega Alexis causan la victoria de Chile” </a:t>
            </a:r>
            <a:endParaRPr lang="es-CL" sz="2400" b="1" dirty="0">
              <a:solidFill>
                <a:schemeClr val="accent3"/>
              </a:solidFill>
            </a:endParaRPr>
          </a:p>
        </p:txBody>
      </p:sp>
    </p:spTree>
    <p:extLst>
      <p:ext uri="{BB962C8B-B14F-4D97-AF65-F5344CB8AC3E}">
        <p14:creationId xmlns:p14="http://schemas.microsoft.com/office/powerpoint/2010/main" val="137144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Test de Hipótesis e Interpretación</a:t>
            </a:r>
            <a:endParaRPr lang="es-ES" dirty="0"/>
          </a:p>
        </p:txBody>
      </p:sp>
      <p:sp>
        <p:nvSpPr>
          <p:cNvPr id="3" name="2 Marcador de contenido"/>
          <p:cNvSpPr>
            <a:spLocks noGrp="1"/>
          </p:cNvSpPr>
          <p:nvPr>
            <p:ph idx="1"/>
          </p:nvPr>
        </p:nvSpPr>
        <p:spPr>
          <a:xfrm>
            <a:off x="1331640" y="1700808"/>
            <a:ext cx="7498080" cy="4464496"/>
          </a:xfrm>
        </p:spPr>
        <p:txBody>
          <a:bodyPr>
            <a:normAutofit fontScale="92500" lnSpcReduction="20000"/>
          </a:bodyPr>
          <a:lstStyle/>
          <a:p>
            <a:r>
              <a:rPr lang="es-CL" dirty="0" smtClean="0"/>
              <a:t>¿Cuál es la estructura de un test de hipótesis?</a:t>
            </a:r>
          </a:p>
          <a:p>
            <a:endParaRPr lang="es-CL" dirty="0" smtClean="0"/>
          </a:p>
          <a:p>
            <a:r>
              <a:rPr lang="es-CL" dirty="0" smtClean="0"/>
              <a:t>¿Cómo y cuando se rechaza un test de hipótesis?</a:t>
            </a:r>
          </a:p>
          <a:p>
            <a:endParaRPr lang="es-CL" dirty="0"/>
          </a:p>
          <a:p>
            <a:r>
              <a:rPr lang="es-CL" dirty="0" smtClean="0"/>
              <a:t>¿Qué representan los valores </a:t>
            </a:r>
            <a:r>
              <a:rPr lang="es-CL" dirty="0" smtClean="0"/>
              <a:t>estadísticos    </a:t>
            </a:r>
            <a:r>
              <a:rPr lang="es-CL" dirty="0" smtClean="0"/>
              <a:t>(t, F), el p-valor? </a:t>
            </a:r>
          </a:p>
          <a:p>
            <a:endParaRPr lang="es-CL" dirty="0"/>
          </a:p>
          <a:p>
            <a:r>
              <a:rPr lang="es-CL" dirty="0" smtClean="0"/>
              <a:t>¿Qué </a:t>
            </a:r>
            <a:r>
              <a:rPr lang="es-CL" dirty="0" smtClean="0"/>
              <a:t>problemas pueden presentarse?</a:t>
            </a:r>
            <a:endParaRPr lang="es-CL" dirty="0" smtClean="0"/>
          </a:p>
          <a:p>
            <a:endParaRPr lang="es-CL" dirty="0" smtClean="0"/>
          </a:p>
          <a:p>
            <a:endParaRPr lang="es-CL" dirty="0"/>
          </a:p>
        </p:txBody>
      </p:sp>
    </p:spTree>
    <p:extLst>
      <p:ext uri="{BB962C8B-B14F-4D97-AF65-F5344CB8AC3E}">
        <p14:creationId xmlns:p14="http://schemas.microsoft.com/office/powerpoint/2010/main" val="11792086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Test de Hipótesis e Interpretación</a:t>
            </a:r>
            <a:endParaRPr lang="es-ES" dirty="0"/>
          </a:p>
        </p:txBody>
      </p:sp>
      <p:sp>
        <p:nvSpPr>
          <p:cNvPr id="3" name="2 Marcador de contenido"/>
          <p:cNvSpPr>
            <a:spLocks noGrp="1"/>
          </p:cNvSpPr>
          <p:nvPr>
            <p:ph idx="1"/>
          </p:nvPr>
        </p:nvSpPr>
        <p:spPr>
          <a:xfrm>
            <a:off x="1331640" y="1988840"/>
            <a:ext cx="7498080" cy="2922279"/>
          </a:xfrm>
        </p:spPr>
        <p:txBody>
          <a:bodyPr>
            <a:normAutofit/>
          </a:bodyPr>
          <a:lstStyle/>
          <a:p>
            <a:endParaRPr lang="es-CL" dirty="0" smtClean="0"/>
          </a:p>
          <a:p>
            <a:endParaRPr lang="es-CL" dirty="0"/>
          </a:p>
        </p:txBody>
      </p:sp>
      <p:pic>
        <p:nvPicPr>
          <p:cNvPr id="1026" name="Picture 2" descr="C:\Users\andrew\Dropbox\Aplicaciones - IN4402\IN4402-2015-1\Auxiliares\Multicolinealidad.JPG"/>
          <p:cNvPicPr>
            <a:picLocks noChangeAspect="1" noChangeArrowheads="1"/>
          </p:cNvPicPr>
          <p:nvPr/>
        </p:nvPicPr>
        <p:blipFill rotWithShape="1">
          <a:blip r:embed="rId2">
            <a:extLst>
              <a:ext uri="{28A0092B-C50C-407E-A947-70E740481C1C}">
                <a14:useLocalDpi xmlns:a14="http://schemas.microsoft.com/office/drawing/2010/main" val="0"/>
              </a:ext>
            </a:extLst>
          </a:blip>
          <a:srcRect t="14222"/>
          <a:stretch/>
        </p:blipFill>
        <p:spPr bwMode="auto">
          <a:xfrm>
            <a:off x="1403648" y="1429105"/>
            <a:ext cx="7234066" cy="4582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7057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Test de Hipótesis e Interpretación</a:t>
            </a:r>
            <a:endParaRPr lang="es-ES" dirty="0"/>
          </a:p>
        </p:txBody>
      </p:sp>
      <p:sp>
        <p:nvSpPr>
          <p:cNvPr id="3" name="2 Marcador de contenido"/>
          <p:cNvSpPr>
            <a:spLocks noGrp="1"/>
          </p:cNvSpPr>
          <p:nvPr>
            <p:ph idx="1"/>
          </p:nvPr>
        </p:nvSpPr>
        <p:spPr>
          <a:xfrm>
            <a:off x="1331640" y="1556792"/>
            <a:ext cx="7498080" cy="2922279"/>
          </a:xfrm>
        </p:spPr>
        <p:txBody>
          <a:bodyPr>
            <a:normAutofit fontScale="92500" lnSpcReduction="10000"/>
          </a:bodyPr>
          <a:lstStyle/>
          <a:p>
            <a:pPr algn="ctr"/>
            <a:r>
              <a:rPr lang="es-CL" dirty="0" smtClean="0"/>
              <a:t>“</a:t>
            </a:r>
            <a:r>
              <a:rPr lang="es-CL" sz="3600" i="1" dirty="0" smtClean="0"/>
              <a:t>Los datos indican que en promedio, las personas con 20 kilos de sobrepeso ganan un 15% de salario menos que aquellos sin sobrepeso</a:t>
            </a:r>
            <a:r>
              <a:rPr lang="es-CL" dirty="0" smtClean="0"/>
              <a:t>” </a:t>
            </a:r>
          </a:p>
          <a:p>
            <a:pPr algn="ctr"/>
            <a:r>
              <a:rPr lang="es-CL" dirty="0" smtClean="0"/>
              <a:t>Esto es evidencia de un efecto causal de la obesidad en los salarios de las personas.</a:t>
            </a:r>
          </a:p>
          <a:p>
            <a:endParaRPr lang="es-CL" dirty="0" smtClean="0"/>
          </a:p>
          <a:p>
            <a:endParaRPr lang="es-CL" dirty="0"/>
          </a:p>
        </p:txBody>
      </p:sp>
      <p:sp>
        <p:nvSpPr>
          <p:cNvPr id="4" name="2 Marcador de contenido"/>
          <p:cNvSpPr txBox="1">
            <a:spLocks/>
          </p:cNvSpPr>
          <p:nvPr/>
        </p:nvSpPr>
        <p:spPr>
          <a:xfrm>
            <a:off x="1043608" y="4869160"/>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i="1" dirty="0" smtClean="0"/>
              <a:t>B.  Falso</a:t>
            </a:r>
            <a:endParaRPr lang="es-ES" sz="2800" i="1" dirty="0" smtClean="0"/>
          </a:p>
        </p:txBody>
      </p:sp>
    </p:spTree>
    <p:extLst>
      <p:ext uri="{BB962C8B-B14F-4D97-AF65-F5344CB8AC3E}">
        <p14:creationId xmlns:p14="http://schemas.microsoft.com/office/powerpoint/2010/main" val="8423114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Test de Hipótesis e Interpretación</a:t>
            </a:r>
            <a:endParaRPr lang="es-ES" dirty="0"/>
          </a:p>
        </p:txBody>
      </p:sp>
      <p:sp>
        <p:nvSpPr>
          <p:cNvPr id="3" name="2 Marcador de contenido"/>
          <p:cNvSpPr>
            <a:spLocks noGrp="1"/>
          </p:cNvSpPr>
          <p:nvPr>
            <p:ph idx="1"/>
          </p:nvPr>
        </p:nvSpPr>
        <p:spPr>
          <a:xfrm>
            <a:off x="1331640" y="1556792"/>
            <a:ext cx="7498080" cy="2922279"/>
          </a:xfrm>
        </p:spPr>
        <p:txBody>
          <a:bodyPr>
            <a:normAutofit fontScale="92500" lnSpcReduction="10000"/>
          </a:bodyPr>
          <a:lstStyle/>
          <a:p>
            <a:pPr algn="ctr"/>
            <a:r>
              <a:rPr lang="es-CL" dirty="0" smtClean="0"/>
              <a:t>“</a:t>
            </a:r>
            <a:r>
              <a:rPr lang="es-CL" sz="3600" i="1" dirty="0" smtClean="0"/>
              <a:t>Los datos indican que en promedio, las personas con 20 kilos de sobrepeso ganan un 15% de salario menos que aquellos sin sobrepeso</a:t>
            </a:r>
            <a:r>
              <a:rPr lang="es-CL" dirty="0" smtClean="0"/>
              <a:t>” </a:t>
            </a:r>
          </a:p>
          <a:p>
            <a:pPr algn="ctr"/>
            <a:r>
              <a:rPr lang="es-CL" dirty="0" smtClean="0"/>
              <a:t>Esto es evidencia de un </a:t>
            </a:r>
            <a:r>
              <a:rPr lang="es-CL" b="1" dirty="0" smtClean="0"/>
              <a:t>efecto causal </a:t>
            </a:r>
            <a:r>
              <a:rPr lang="es-CL" dirty="0" smtClean="0"/>
              <a:t>de la obesidad en los salarios de las personas.</a:t>
            </a:r>
          </a:p>
          <a:p>
            <a:endParaRPr lang="es-CL" dirty="0" smtClean="0"/>
          </a:p>
          <a:p>
            <a:endParaRPr lang="es-CL" dirty="0"/>
          </a:p>
        </p:txBody>
      </p:sp>
      <p:sp>
        <p:nvSpPr>
          <p:cNvPr id="4" name="2 Marcador de contenido"/>
          <p:cNvSpPr txBox="1">
            <a:spLocks/>
          </p:cNvSpPr>
          <p:nvPr/>
        </p:nvSpPr>
        <p:spPr>
          <a:xfrm>
            <a:off x="1043608" y="4869160"/>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b="1" i="1" dirty="0" smtClean="0"/>
              <a:t>B.  Falso</a:t>
            </a:r>
            <a:endParaRPr lang="es-ES" sz="2800" b="1" i="1" dirty="0" smtClean="0"/>
          </a:p>
        </p:txBody>
      </p:sp>
    </p:spTree>
    <p:extLst>
      <p:ext uri="{BB962C8B-B14F-4D97-AF65-F5344CB8AC3E}">
        <p14:creationId xmlns:p14="http://schemas.microsoft.com/office/powerpoint/2010/main" val="2387481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2"/>
          <p:cNvPicPr>
            <a:picLocks noChangeAspect="1"/>
          </p:cNvPicPr>
          <p:nvPr/>
        </p:nvPicPr>
        <p:blipFill>
          <a:blip r:embed="rId3"/>
          <a:stretch>
            <a:fillRect/>
          </a:stretch>
        </p:blipFill>
        <p:spPr>
          <a:xfrm>
            <a:off x="6216997" y="2204864"/>
            <a:ext cx="2945192" cy="2880320"/>
          </a:xfrm>
          <a:prstGeom prst="rect">
            <a:avLst/>
          </a:prstGeom>
        </p:spPr>
      </p:pic>
      <p:sp>
        <p:nvSpPr>
          <p:cNvPr id="2" name="1 Título"/>
          <p:cNvSpPr>
            <a:spLocks noGrp="1"/>
          </p:cNvSpPr>
          <p:nvPr>
            <p:ph type="title"/>
          </p:nvPr>
        </p:nvSpPr>
        <p:spPr>
          <a:xfrm>
            <a:off x="971600" y="274638"/>
            <a:ext cx="8172400" cy="1143000"/>
          </a:xfrm>
        </p:spPr>
        <p:txBody>
          <a:bodyPr>
            <a:normAutofit/>
          </a:bodyPr>
          <a:lstStyle/>
          <a:p>
            <a:r>
              <a:rPr lang="es-CL" dirty="0" smtClean="0"/>
              <a:t>Tratamientos</a:t>
            </a:r>
            <a:endParaRPr lang="es-CL" dirty="0"/>
          </a:p>
        </p:txBody>
      </p:sp>
      <p:sp>
        <p:nvSpPr>
          <p:cNvPr id="3" name="2 Marcador de contenido"/>
          <p:cNvSpPr>
            <a:spLocks noGrp="1"/>
          </p:cNvSpPr>
          <p:nvPr>
            <p:ph idx="1"/>
          </p:nvPr>
        </p:nvSpPr>
        <p:spPr>
          <a:xfrm>
            <a:off x="1403648" y="1196752"/>
            <a:ext cx="5184576" cy="4800600"/>
          </a:xfrm>
        </p:spPr>
        <p:txBody>
          <a:bodyPr>
            <a:normAutofit fontScale="92500"/>
          </a:bodyPr>
          <a:lstStyle/>
          <a:p>
            <a:r>
              <a:rPr lang="es-CL" sz="3000" dirty="0" smtClean="0"/>
              <a:t>A diferencia de los modelos </a:t>
            </a:r>
            <a:r>
              <a:rPr lang="es-CL" sz="3000" b="1" dirty="0" smtClean="0"/>
              <a:t>econométricos</a:t>
            </a:r>
            <a:r>
              <a:rPr lang="es-CL" sz="3000" dirty="0" smtClean="0"/>
              <a:t>, los tratamientos observan datos </a:t>
            </a:r>
            <a:r>
              <a:rPr lang="es-CL" sz="3000" b="1" dirty="0" smtClean="0">
                <a:solidFill>
                  <a:schemeClr val="accent3">
                    <a:lumMod val="75000"/>
                  </a:schemeClr>
                </a:solidFill>
              </a:rPr>
              <a:t>locales</a:t>
            </a:r>
            <a:r>
              <a:rPr lang="es-CL" sz="3000" dirty="0" smtClean="0"/>
              <a:t> y </a:t>
            </a:r>
            <a:r>
              <a:rPr lang="es-CL" sz="3000" b="1" dirty="0" smtClean="0">
                <a:solidFill>
                  <a:schemeClr val="accent3">
                    <a:lumMod val="75000"/>
                  </a:schemeClr>
                </a:solidFill>
              </a:rPr>
              <a:t>acotados</a:t>
            </a:r>
            <a:r>
              <a:rPr lang="es-CL" sz="3000" dirty="0" smtClean="0"/>
              <a:t> a un fenómeno particular.</a:t>
            </a:r>
          </a:p>
          <a:p>
            <a:endParaRPr lang="es-CL" sz="3000" dirty="0"/>
          </a:p>
          <a:p>
            <a:r>
              <a:rPr lang="es-CL" sz="3000" dirty="0" smtClean="0"/>
              <a:t>Es más fácil asumir </a:t>
            </a:r>
            <a:r>
              <a:rPr lang="es-CL" sz="3000" b="1" dirty="0" smtClean="0">
                <a:solidFill>
                  <a:schemeClr val="accent1">
                    <a:lumMod val="75000"/>
                  </a:schemeClr>
                </a:solidFill>
              </a:rPr>
              <a:t>causalidad</a:t>
            </a:r>
            <a:r>
              <a:rPr lang="es-CL" sz="3000" dirty="0" smtClean="0"/>
              <a:t>, pues:</a:t>
            </a:r>
          </a:p>
          <a:p>
            <a:pPr lvl="1"/>
            <a:r>
              <a:rPr lang="es-CL" sz="2200" dirty="0" smtClean="0"/>
              <a:t>Permite asignación aleatoria.</a:t>
            </a:r>
          </a:p>
          <a:p>
            <a:pPr lvl="1"/>
            <a:r>
              <a:rPr lang="es-CL" sz="2200" dirty="0" smtClean="0"/>
              <a:t>Se puede descartar otros factores controlando por variables observables.</a:t>
            </a:r>
          </a:p>
        </p:txBody>
      </p:sp>
    </p:spTree>
    <p:extLst>
      <p:ext uri="{BB962C8B-B14F-4D97-AF65-F5344CB8AC3E}">
        <p14:creationId xmlns:p14="http://schemas.microsoft.com/office/powerpoint/2010/main" val="18771925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60648"/>
            <a:ext cx="7498080" cy="1143000"/>
          </a:xfrm>
        </p:spPr>
        <p:txBody>
          <a:bodyPr/>
          <a:lstStyle/>
          <a:p>
            <a:r>
              <a:rPr lang="es-CL" dirty="0" smtClean="0"/>
              <a:t>OLS</a:t>
            </a:r>
            <a:endParaRPr lang="es-CL" dirty="0"/>
          </a:p>
        </p:txBody>
      </p:sp>
      <p:sp>
        <p:nvSpPr>
          <p:cNvPr id="3" name="2 Marcador de contenido"/>
          <p:cNvSpPr>
            <a:spLocks noGrp="1"/>
          </p:cNvSpPr>
          <p:nvPr>
            <p:ph idx="1"/>
          </p:nvPr>
        </p:nvSpPr>
        <p:spPr/>
        <p:txBody>
          <a:bodyPr>
            <a:normAutofit/>
          </a:bodyPr>
          <a:lstStyle/>
          <a:p>
            <a:pPr marL="82296" indent="0">
              <a:lnSpc>
                <a:spcPct val="120000"/>
              </a:lnSpc>
              <a:buNone/>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9" name="Marcador de contenido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6896" y="1319960"/>
            <a:ext cx="7505720" cy="5522827"/>
          </a:xfrm>
          <a:prstGeom prst="rect">
            <a:avLst/>
          </a:prstGeom>
        </p:spPr>
      </p:pic>
    </p:spTree>
    <p:extLst>
      <p:ext uri="{BB962C8B-B14F-4D97-AF65-F5344CB8AC3E}">
        <p14:creationId xmlns:p14="http://schemas.microsoft.com/office/powerpoint/2010/main" val="2209601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OLS - ¿Cómo </a:t>
            </a:r>
            <a:r>
              <a:rPr lang="es-CL" dirty="0" smtClean="0"/>
              <a:t>interpreto?</a:t>
            </a:r>
            <a:endParaRPr lang="es-ES" dirty="0"/>
          </a:p>
        </p:txBody>
      </p:sp>
      <p:sp>
        <p:nvSpPr>
          <p:cNvPr id="3" name="2 Marcador de contenido"/>
          <p:cNvSpPr>
            <a:spLocks noGrp="1"/>
          </p:cNvSpPr>
          <p:nvPr>
            <p:ph idx="1"/>
          </p:nvPr>
        </p:nvSpPr>
        <p:spPr>
          <a:xfrm>
            <a:off x="1403648" y="1196752"/>
            <a:ext cx="7498080" cy="4800600"/>
          </a:xfrm>
        </p:spPr>
        <p:txBody>
          <a:bodyPr>
            <a:normAutofit/>
          </a:bodyPr>
          <a:lstStyle/>
          <a:p>
            <a:pPr lvl="1"/>
            <a:endParaRPr lang="es-CL" dirty="0" smtClean="0"/>
          </a:p>
          <a:p>
            <a:pPr marL="402336" lvl="1" indent="0">
              <a:buNone/>
            </a:pPr>
            <a:endParaRPr lang="es-CL"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9966" y="2461781"/>
            <a:ext cx="6004500" cy="4396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21793" r="34936"/>
          <a:stretch/>
        </p:blipFill>
        <p:spPr bwMode="auto">
          <a:xfrm>
            <a:off x="979768" y="1227003"/>
            <a:ext cx="8064896" cy="1293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10156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60648"/>
            <a:ext cx="7498080" cy="1143000"/>
          </a:xfrm>
        </p:spPr>
        <p:txBody>
          <a:bodyPr/>
          <a:lstStyle/>
          <a:p>
            <a:r>
              <a:rPr lang="es-CL" dirty="0" smtClean="0"/>
              <a:t>OLS</a:t>
            </a:r>
            <a:endParaRPr lang="es-CL" dirty="0"/>
          </a:p>
        </p:txBody>
      </p:sp>
      <p:sp>
        <p:nvSpPr>
          <p:cNvPr id="3" name="2 Marcador de contenido"/>
          <p:cNvSpPr>
            <a:spLocks noGrp="1"/>
          </p:cNvSpPr>
          <p:nvPr>
            <p:ph idx="1"/>
          </p:nvPr>
        </p:nvSpPr>
        <p:spPr/>
        <p:txBody>
          <a:bodyPr>
            <a:normAutofit/>
          </a:bodyPr>
          <a:lstStyle/>
          <a:p>
            <a:pPr marL="82296" indent="0">
              <a:lnSpc>
                <a:spcPct val="120000"/>
              </a:lnSpc>
              <a:buNone/>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
        <p:nvSpPr>
          <p:cNvPr id="7" name="2 Marcador de contenido"/>
          <p:cNvSpPr txBox="1">
            <a:spLocks/>
          </p:cNvSpPr>
          <p:nvPr/>
        </p:nvSpPr>
        <p:spPr>
          <a:xfrm>
            <a:off x="1187624" y="1266833"/>
            <a:ext cx="7498080" cy="4800600"/>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dirty="0" smtClean="0"/>
              <a:t>Supuestos clave y supuestos de eficiencia</a:t>
            </a:r>
          </a:p>
          <a:p>
            <a:endParaRPr lang="es-CL" dirty="0"/>
          </a:p>
          <a:p>
            <a:pPr algn="ctr"/>
            <a:r>
              <a:rPr lang="es-CL" b="1" dirty="0" smtClean="0"/>
              <a:t>El no cumplimiento del supuesto de </a:t>
            </a:r>
            <a:r>
              <a:rPr lang="es-CL" b="1" dirty="0" err="1" smtClean="0"/>
              <a:t>homocedasticidad</a:t>
            </a:r>
            <a:r>
              <a:rPr lang="es-CL" b="1" dirty="0" smtClean="0"/>
              <a:t> genera que OLS ya no sea eficiente, en cambio no cumplir el de </a:t>
            </a:r>
            <a:r>
              <a:rPr lang="es-CL" b="1" dirty="0" err="1" smtClean="0"/>
              <a:t>autocorrelación</a:t>
            </a:r>
            <a:r>
              <a:rPr lang="es-CL" b="1" dirty="0" smtClean="0"/>
              <a:t> lo hace sesgado.</a:t>
            </a:r>
          </a:p>
          <a:p>
            <a:endParaRPr lang="es-CL" dirty="0" smtClean="0"/>
          </a:p>
          <a:p>
            <a:pPr marL="402336" lvl="1" indent="0">
              <a:buFont typeface="Verdana"/>
              <a:buNone/>
            </a:pPr>
            <a:endParaRPr lang="es-CL" dirty="0"/>
          </a:p>
        </p:txBody>
      </p:sp>
      <p:sp>
        <p:nvSpPr>
          <p:cNvPr id="8" name="7 CuadroTexto"/>
          <p:cNvSpPr txBox="1"/>
          <p:nvPr/>
        </p:nvSpPr>
        <p:spPr>
          <a:xfrm>
            <a:off x="3424090" y="5358946"/>
            <a:ext cx="3096344" cy="646331"/>
          </a:xfrm>
          <a:prstGeom prst="rect">
            <a:avLst/>
          </a:prstGeom>
          <a:noFill/>
        </p:spPr>
        <p:txBody>
          <a:bodyPr wrap="square" rtlCol="0">
            <a:spAutoFit/>
          </a:bodyPr>
          <a:lstStyle/>
          <a:p>
            <a:pPr algn="ctr"/>
            <a:r>
              <a:rPr lang="es-CL" sz="3600" b="1" dirty="0" smtClean="0">
                <a:solidFill>
                  <a:srgbClr val="C00000"/>
                </a:solidFill>
              </a:rPr>
              <a:t>Falso</a:t>
            </a:r>
            <a:endParaRPr lang="es-ES" sz="3600" b="1" dirty="0">
              <a:solidFill>
                <a:srgbClr val="C00000"/>
              </a:solidFill>
            </a:endParaRPr>
          </a:p>
        </p:txBody>
      </p:sp>
    </p:spTree>
    <p:extLst>
      <p:ext uri="{BB962C8B-B14F-4D97-AF65-F5344CB8AC3E}">
        <p14:creationId xmlns:p14="http://schemas.microsoft.com/office/powerpoint/2010/main" val="2294207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60648"/>
            <a:ext cx="7498080" cy="1143000"/>
          </a:xfrm>
        </p:spPr>
        <p:txBody>
          <a:bodyPr/>
          <a:lstStyle/>
          <a:p>
            <a:r>
              <a:rPr lang="es-CL" dirty="0" smtClean="0"/>
              <a:t>OLS</a:t>
            </a:r>
            <a:endParaRPr lang="es-CL" dirty="0"/>
          </a:p>
        </p:txBody>
      </p:sp>
      <p:sp>
        <p:nvSpPr>
          <p:cNvPr id="3" name="2 Marcador de contenido"/>
          <p:cNvSpPr>
            <a:spLocks noGrp="1"/>
          </p:cNvSpPr>
          <p:nvPr>
            <p:ph idx="1"/>
          </p:nvPr>
        </p:nvSpPr>
        <p:spPr/>
        <p:txBody>
          <a:bodyPr>
            <a:normAutofit/>
          </a:bodyPr>
          <a:lstStyle/>
          <a:p>
            <a:pPr marL="82296" indent="0">
              <a:lnSpc>
                <a:spcPct val="120000"/>
              </a:lnSpc>
              <a:buNone/>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
        <p:nvSpPr>
          <p:cNvPr id="7" name="2 Marcador de contenido"/>
          <p:cNvSpPr txBox="1">
            <a:spLocks/>
          </p:cNvSpPr>
          <p:nvPr/>
        </p:nvSpPr>
        <p:spPr>
          <a:xfrm>
            <a:off x="1187624" y="1266833"/>
            <a:ext cx="7498080" cy="4800600"/>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CL" dirty="0" smtClean="0"/>
              <a:t>Supuestos clave y supuestos de eficiencia</a:t>
            </a:r>
          </a:p>
          <a:p>
            <a:endParaRPr lang="es-CL" dirty="0"/>
          </a:p>
          <a:p>
            <a:pPr algn="ctr"/>
            <a:r>
              <a:rPr lang="es-CL" b="1" dirty="0" smtClean="0"/>
              <a:t>El estimador de OLS se calcula minimizando la suma de los cuadrados de los errores de la regresión lineal</a:t>
            </a:r>
          </a:p>
          <a:p>
            <a:endParaRPr lang="es-CL" dirty="0" smtClean="0"/>
          </a:p>
          <a:p>
            <a:pPr marL="402336" lvl="1" indent="0">
              <a:buFont typeface="Verdana"/>
              <a:buNone/>
            </a:pPr>
            <a:endParaRPr lang="es-CL" dirty="0"/>
          </a:p>
        </p:txBody>
      </p:sp>
      <p:sp>
        <p:nvSpPr>
          <p:cNvPr id="8" name="7 CuadroTexto"/>
          <p:cNvSpPr txBox="1"/>
          <p:nvPr/>
        </p:nvSpPr>
        <p:spPr>
          <a:xfrm>
            <a:off x="3131840" y="4869159"/>
            <a:ext cx="4063828" cy="646331"/>
          </a:xfrm>
          <a:prstGeom prst="rect">
            <a:avLst/>
          </a:prstGeom>
          <a:noFill/>
        </p:spPr>
        <p:txBody>
          <a:bodyPr wrap="square" rtlCol="0">
            <a:spAutoFit/>
          </a:bodyPr>
          <a:lstStyle/>
          <a:p>
            <a:pPr algn="ctr"/>
            <a:r>
              <a:rPr lang="es-CL" sz="3600" b="1" dirty="0" smtClean="0">
                <a:solidFill>
                  <a:srgbClr val="C00000"/>
                </a:solidFill>
              </a:rPr>
              <a:t>Falso</a:t>
            </a:r>
            <a:endParaRPr lang="es-ES" sz="3600" b="1" dirty="0">
              <a:solidFill>
                <a:srgbClr val="C00000"/>
              </a:solidFill>
            </a:endParaRPr>
          </a:p>
        </p:txBody>
      </p:sp>
    </p:spTree>
    <p:extLst>
      <p:ext uri="{BB962C8B-B14F-4D97-AF65-F5344CB8AC3E}">
        <p14:creationId xmlns:p14="http://schemas.microsoft.com/office/powerpoint/2010/main" val="31032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Series de Tiempo</a:t>
            </a:r>
            <a:endParaRPr lang="es-ES" dirty="0"/>
          </a:p>
        </p:txBody>
      </p:sp>
      <p:sp>
        <p:nvSpPr>
          <p:cNvPr id="3" name="2 Marcador de contenido"/>
          <p:cNvSpPr>
            <a:spLocks noGrp="1"/>
          </p:cNvSpPr>
          <p:nvPr>
            <p:ph idx="1"/>
          </p:nvPr>
        </p:nvSpPr>
        <p:spPr/>
        <p:txBody>
          <a:bodyPr>
            <a:normAutofit fontScale="92500" lnSpcReduction="20000"/>
          </a:bodyPr>
          <a:lstStyle/>
          <a:p>
            <a:r>
              <a:rPr lang="es-CL" dirty="0" smtClean="0"/>
              <a:t>¿Qué diferencias de una regresión de corte transversal contempla? </a:t>
            </a:r>
          </a:p>
          <a:p>
            <a:pPr marL="82296" indent="0">
              <a:buNone/>
            </a:pPr>
            <a:endParaRPr lang="es-CL" dirty="0"/>
          </a:p>
          <a:p>
            <a:r>
              <a:rPr lang="es-CL" dirty="0" smtClean="0"/>
              <a:t>¿Qué supuestos se requieren? ¿Qué problemáticas genera?</a:t>
            </a:r>
          </a:p>
          <a:p>
            <a:endParaRPr lang="es-CL" dirty="0"/>
          </a:p>
          <a:p>
            <a:r>
              <a:rPr lang="es-CL" dirty="0" smtClean="0"/>
              <a:t>¿Cómo pueden modelarse, estimarse e interpretarse?</a:t>
            </a:r>
          </a:p>
          <a:p>
            <a:endParaRPr lang="es-CL" dirty="0"/>
          </a:p>
          <a:p>
            <a:r>
              <a:rPr lang="es-CL" dirty="0" smtClean="0"/>
              <a:t>¿Qué significa raíz unitaria, </a:t>
            </a:r>
            <a:r>
              <a:rPr lang="es-CL" dirty="0" err="1" smtClean="0"/>
              <a:t>cointegración</a:t>
            </a:r>
            <a:r>
              <a:rPr lang="es-CL" dirty="0" smtClean="0"/>
              <a:t>, </a:t>
            </a:r>
            <a:r>
              <a:rPr lang="es-CL" dirty="0" err="1" smtClean="0"/>
              <a:t>estacionariedad</a:t>
            </a:r>
            <a:r>
              <a:rPr lang="es-CL" dirty="0" smtClean="0"/>
              <a:t>, ARMA?</a:t>
            </a:r>
            <a:endParaRPr lang="es-ES" dirty="0"/>
          </a:p>
        </p:txBody>
      </p:sp>
    </p:spTree>
    <p:extLst>
      <p:ext uri="{BB962C8B-B14F-4D97-AF65-F5344CB8AC3E}">
        <p14:creationId xmlns:p14="http://schemas.microsoft.com/office/powerpoint/2010/main" val="30678274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Series de Tiempo</a:t>
            </a:r>
            <a:endParaRPr lang="es-ES" dirty="0"/>
          </a:p>
        </p:txBody>
      </p:sp>
      <p:sp>
        <p:nvSpPr>
          <p:cNvPr id="3" name="2 Marcador de contenido"/>
          <p:cNvSpPr>
            <a:spLocks noGrp="1"/>
          </p:cNvSpPr>
          <p:nvPr>
            <p:ph idx="1"/>
          </p:nvPr>
        </p:nvSpPr>
        <p:spPr/>
        <p:txBody>
          <a:bodyPr/>
          <a:lstStyle/>
          <a:p>
            <a:pPr algn="ctr"/>
            <a:r>
              <a:rPr lang="es-ES" i="1" dirty="0"/>
              <a:t>En un proceso AR(p) los valores de la </a:t>
            </a:r>
            <a:r>
              <a:rPr lang="es-ES" i="1" dirty="0" smtClean="0"/>
              <a:t>función </a:t>
            </a:r>
            <a:r>
              <a:rPr lang="es-ES" i="1" dirty="0"/>
              <a:t>de </a:t>
            </a:r>
            <a:r>
              <a:rPr lang="es-ES" i="1" dirty="0" smtClean="0"/>
              <a:t>auto correlación </a:t>
            </a:r>
            <a:r>
              <a:rPr lang="es-ES" i="1" dirty="0"/>
              <a:t>de orden </a:t>
            </a:r>
            <a:r>
              <a:rPr lang="es-ES" i="1" dirty="0" smtClean="0"/>
              <a:t>mayor a </a:t>
            </a:r>
            <a:r>
              <a:rPr lang="es-ES" i="1" dirty="0"/>
              <a:t>p son nulos.</a:t>
            </a:r>
          </a:p>
        </p:txBody>
      </p:sp>
      <p:sp>
        <p:nvSpPr>
          <p:cNvPr id="4" name="2 Marcador de contenido"/>
          <p:cNvSpPr txBox="1">
            <a:spLocks/>
          </p:cNvSpPr>
          <p:nvPr/>
        </p:nvSpPr>
        <p:spPr>
          <a:xfrm>
            <a:off x="1043608" y="4005064"/>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i="1" dirty="0" smtClean="0"/>
              <a:t>B.  Falso</a:t>
            </a:r>
            <a:endParaRPr lang="es-ES" sz="2800" i="1" dirty="0" smtClean="0"/>
          </a:p>
        </p:txBody>
      </p:sp>
    </p:spTree>
    <p:extLst>
      <p:ext uri="{BB962C8B-B14F-4D97-AF65-F5344CB8AC3E}">
        <p14:creationId xmlns:p14="http://schemas.microsoft.com/office/powerpoint/2010/main" val="26674616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Series de Tiempo</a:t>
            </a:r>
            <a:endParaRPr lang="es-ES" dirty="0"/>
          </a:p>
        </p:txBody>
      </p:sp>
      <p:sp>
        <p:nvSpPr>
          <p:cNvPr id="3" name="2 Marcador de contenido"/>
          <p:cNvSpPr>
            <a:spLocks noGrp="1"/>
          </p:cNvSpPr>
          <p:nvPr>
            <p:ph idx="1"/>
          </p:nvPr>
        </p:nvSpPr>
        <p:spPr/>
        <p:txBody>
          <a:bodyPr/>
          <a:lstStyle/>
          <a:p>
            <a:pPr algn="ctr"/>
            <a:r>
              <a:rPr lang="es-ES" i="1" dirty="0"/>
              <a:t>En un proceso </a:t>
            </a:r>
            <a:r>
              <a:rPr lang="es-ES" b="1" i="1" dirty="0"/>
              <a:t>AR(p) </a:t>
            </a:r>
            <a:r>
              <a:rPr lang="es-ES" i="1" dirty="0"/>
              <a:t>los valores de la </a:t>
            </a:r>
            <a:r>
              <a:rPr lang="es-ES" i="1" dirty="0" smtClean="0"/>
              <a:t>función </a:t>
            </a:r>
            <a:r>
              <a:rPr lang="es-ES" i="1" dirty="0"/>
              <a:t>de </a:t>
            </a:r>
            <a:r>
              <a:rPr lang="es-ES" i="1" dirty="0" smtClean="0"/>
              <a:t>auto correlación </a:t>
            </a:r>
            <a:r>
              <a:rPr lang="es-ES" i="1" dirty="0"/>
              <a:t>de orden </a:t>
            </a:r>
            <a:r>
              <a:rPr lang="es-ES" i="1" dirty="0" smtClean="0"/>
              <a:t>mayor a </a:t>
            </a:r>
            <a:r>
              <a:rPr lang="es-ES" i="1" dirty="0"/>
              <a:t>p son nulos.</a:t>
            </a:r>
          </a:p>
        </p:txBody>
      </p:sp>
      <p:sp>
        <p:nvSpPr>
          <p:cNvPr id="4" name="2 Marcador de contenido"/>
          <p:cNvSpPr txBox="1">
            <a:spLocks/>
          </p:cNvSpPr>
          <p:nvPr/>
        </p:nvSpPr>
        <p:spPr>
          <a:xfrm>
            <a:off x="1043608" y="4005064"/>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b="1" i="1" dirty="0" smtClean="0"/>
              <a:t>B.  Falso</a:t>
            </a:r>
            <a:endParaRPr lang="es-ES" sz="2800" b="1" i="1" dirty="0" smtClean="0"/>
          </a:p>
        </p:txBody>
      </p:sp>
    </p:spTree>
    <p:extLst>
      <p:ext uri="{BB962C8B-B14F-4D97-AF65-F5344CB8AC3E}">
        <p14:creationId xmlns:p14="http://schemas.microsoft.com/office/powerpoint/2010/main" val="22446399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Series de Tiempo</a:t>
            </a:r>
            <a:endParaRPr lang="es-ES" dirty="0"/>
          </a:p>
        </p:txBody>
      </p:sp>
      <p:sp>
        <p:nvSpPr>
          <p:cNvPr id="3" name="2 Marcador de contenido"/>
          <p:cNvSpPr>
            <a:spLocks noGrp="1"/>
          </p:cNvSpPr>
          <p:nvPr>
            <p:ph idx="1"/>
          </p:nvPr>
        </p:nvSpPr>
        <p:spPr/>
        <p:txBody>
          <a:bodyPr/>
          <a:lstStyle/>
          <a:p>
            <a:pPr algn="ctr"/>
            <a:r>
              <a:rPr lang="es-ES" dirty="0"/>
              <a:t>El test </a:t>
            </a:r>
            <a:r>
              <a:rPr lang="es-ES" dirty="0" err="1"/>
              <a:t>Dickey-Fuller</a:t>
            </a:r>
            <a:r>
              <a:rPr lang="es-ES" dirty="0"/>
              <a:t> se usa para determinar si existe evidencia de </a:t>
            </a:r>
            <a:r>
              <a:rPr lang="es-ES" dirty="0" err="1"/>
              <a:t>persitencia</a:t>
            </a:r>
            <a:r>
              <a:rPr lang="es-ES" dirty="0"/>
              <a:t> </a:t>
            </a:r>
            <a:r>
              <a:rPr lang="es-ES" dirty="0" smtClean="0"/>
              <a:t>de una </a:t>
            </a:r>
            <a:r>
              <a:rPr lang="es-ES" dirty="0"/>
              <a:t>serie.</a:t>
            </a:r>
          </a:p>
        </p:txBody>
      </p:sp>
      <p:sp>
        <p:nvSpPr>
          <p:cNvPr id="4" name="2 Marcador de contenido"/>
          <p:cNvSpPr txBox="1">
            <a:spLocks/>
          </p:cNvSpPr>
          <p:nvPr/>
        </p:nvSpPr>
        <p:spPr>
          <a:xfrm>
            <a:off x="1043608" y="4005064"/>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i="1" dirty="0" smtClean="0"/>
              <a:t>B.  Falso</a:t>
            </a:r>
            <a:endParaRPr lang="es-ES" sz="2800" i="1" dirty="0" smtClean="0"/>
          </a:p>
        </p:txBody>
      </p:sp>
    </p:spTree>
    <p:extLst>
      <p:ext uri="{BB962C8B-B14F-4D97-AF65-F5344CB8AC3E}">
        <p14:creationId xmlns:p14="http://schemas.microsoft.com/office/powerpoint/2010/main" val="14958024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Series de Tiempo</a:t>
            </a:r>
            <a:endParaRPr lang="es-ES" dirty="0"/>
          </a:p>
        </p:txBody>
      </p:sp>
      <p:sp>
        <p:nvSpPr>
          <p:cNvPr id="3" name="2 Marcador de contenido"/>
          <p:cNvSpPr>
            <a:spLocks noGrp="1"/>
          </p:cNvSpPr>
          <p:nvPr>
            <p:ph idx="1"/>
          </p:nvPr>
        </p:nvSpPr>
        <p:spPr/>
        <p:txBody>
          <a:bodyPr/>
          <a:lstStyle/>
          <a:p>
            <a:pPr algn="ctr"/>
            <a:r>
              <a:rPr lang="es-ES" dirty="0"/>
              <a:t>El test </a:t>
            </a:r>
            <a:r>
              <a:rPr lang="es-ES" dirty="0" err="1"/>
              <a:t>Dickey-Fuller</a:t>
            </a:r>
            <a:r>
              <a:rPr lang="es-ES" dirty="0"/>
              <a:t> se usa para determinar si existe </a:t>
            </a:r>
            <a:r>
              <a:rPr lang="es-ES" b="1" dirty="0"/>
              <a:t>evidencia de </a:t>
            </a:r>
            <a:r>
              <a:rPr lang="es-ES" b="1" dirty="0" err="1"/>
              <a:t>persitencia</a:t>
            </a:r>
            <a:r>
              <a:rPr lang="es-ES" b="1" dirty="0"/>
              <a:t> </a:t>
            </a:r>
            <a:r>
              <a:rPr lang="es-ES" dirty="0" smtClean="0"/>
              <a:t>de una </a:t>
            </a:r>
            <a:r>
              <a:rPr lang="es-ES" dirty="0"/>
              <a:t>serie.</a:t>
            </a:r>
          </a:p>
        </p:txBody>
      </p:sp>
      <p:sp>
        <p:nvSpPr>
          <p:cNvPr id="4" name="2 Marcador de contenido"/>
          <p:cNvSpPr txBox="1">
            <a:spLocks/>
          </p:cNvSpPr>
          <p:nvPr/>
        </p:nvSpPr>
        <p:spPr>
          <a:xfrm>
            <a:off x="1043608" y="4005064"/>
            <a:ext cx="3749040" cy="144016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s-ES" sz="2800" i="1" dirty="0" smtClean="0"/>
              <a:t>A.  Verdadero</a:t>
            </a:r>
          </a:p>
          <a:p>
            <a:endParaRPr lang="es-CL" sz="2800" i="1" dirty="0"/>
          </a:p>
          <a:p>
            <a:r>
              <a:rPr lang="es-CL" sz="2800" b="1" i="1" dirty="0" smtClean="0"/>
              <a:t>B.  Falso</a:t>
            </a:r>
            <a:endParaRPr lang="es-ES" sz="2800" b="1" i="1" dirty="0" smtClean="0"/>
          </a:p>
        </p:txBody>
      </p:sp>
    </p:spTree>
    <p:extLst>
      <p:ext uri="{BB962C8B-B14F-4D97-AF65-F5344CB8AC3E}">
        <p14:creationId xmlns:p14="http://schemas.microsoft.com/office/powerpoint/2010/main" val="34239812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600888" cy="1143000"/>
          </a:xfrm>
        </p:spPr>
        <p:txBody>
          <a:bodyPr>
            <a:normAutofit/>
          </a:bodyPr>
          <a:lstStyle/>
          <a:p>
            <a:r>
              <a:rPr lang="es-CL" dirty="0" smtClean="0"/>
              <a:t>Series de Tiempo</a:t>
            </a:r>
            <a:endParaRPr lang="es-CL" dirty="0"/>
          </a:p>
        </p:txBody>
      </p:sp>
      <p:sp>
        <p:nvSpPr>
          <p:cNvPr id="3" name="2 Marcador de contenido"/>
          <p:cNvSpPr>
            <a:spLocks noGrp="1"/>
          </p:cNvSpPr>
          <p:nvPr>
            <p:ph idx="1"/>
          </p:nvPr>
        </p:nvSpPr>
        <p:spPr>
          <a:xfrm>
            <a:off x="1263303" y="1210113"/>
            <a:ext cx="7498080" cy="4800600"/>
          </a:xfrm>
        </p:spPr>
        <p:txBody>
          <a:bodyPr>
            <a:normAutofit/>
          </a:bodyPr>
          <a:lstStyle/>
          <a:p>
            <a:pPr marL="82296" indent="0" algn="ctr">
              <a:lnSpc>
                <a:spcPct val="120000"/>
              </a:lnSpc>
              <a:buNone/>
            </a:pPr>
            <a:r>
              <a:rPr lang="es-CL" sz="4800" dirty="0" smtClean="0"/>
              <a:t>AR       I         MA</a:t>
            </a:r>
          </a:p>
          <a:p>
            <a:pPr>
              <a:lnSpc>
                <a:spcPct val="120000"/>
              </a:lnSpc>
            </a:pPr>
            <a:endParaRPr lang="es-CL" sz="4800" dirty="0"/>
          </a:p>
          <a:p>
            <a:pPr>
              <a:lnSpc>
                <a:spcPct val="120000"/>
              </a:lnSpc>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mc:AlternateContent xmlns:mc="http://schemas.openxmlformats.org/markup-compatibility/2006" xmlns:a14="http://schemas.microsoft.com/office/drawing/2010/main">
        <mc:Choice Requires="a14">
          <p:sp>
            <p:nvSpPr>
              <p:cNvPr id="6" name="2 Marcador de contenido"/>
              <p:cNvSpPr txBox="1">
                <a:spLocks/>
              </p:cNvSpPr>
              <p:nvPr/>
            </p:nvSpPr>
            <p:spPr>
              <a:xfrm>
                <a:off x="0" y="2132856"/>
                <a:ext cx="3357861" cy="5342126"/>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None/>
                </a:pPr>
                <a:r>
                  <a:rPr lang="es-CL" sz="4000" dirty="0" err="1" smtClean="0">
                    <a:solidFill>
                      <a:srgbClr val="0070C0"/>
                    </a:solidFill>
                  </a:rPr>
                  <a:t>A</a:t>
                </a:r>
                <a:r>
                  <a:rPr lang="es-CL" sz="4000" dirty="0" err="1" smtClean="0"/>
                  <a:t>uto</a:t>
                </a:r>
                <a:r>
                  <a:rPr lang="es-CL" sz="4000" dirty="0" err="1" smtClean="0">
                    <a:solidFill>
                      <a:srgbClr val="00B050"/>
                    </a:solidFill>
                  </a:rPr>
                  <a:t>R</a:t>
                </a:r>
                <a:r>
                  <a:rPr lang="es-CL" sz="4000" dirty="0" err="1" smtClean="0"/>
                  <a:t>egresive</a:t>
                </a:r>
                <a:r>
                  <a:rPr lang="es-CL" sz="4000" dirty="0" smtClean="0"/>
                  <a:t> </a:t>
                </a:r>
              </a:p>
              <a:p>
                <a:pPr marL="402336" lvl="1" indent="0">
                  <a:buNone/>
                </a:pPr>
                <a14:m>
                  <m:oMathPara xmlns:m="http://schemas.openxmlformats.org/officeDocument/2006/math">
                    <m:oMathParaPr>
                      <m:jc m:val="left"/>
                    </m:oMathParaPr>
                    <m:oMath xmlns:m="http://schemas.openxmlformats.org/officeDocument/2006/math">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sub>
                      </m:sSub>
                      <m:r>
                        <a:rPr lang="es-CL" sz="2400" i="1" smtClean="0">
                          <a:latin typeface="Cambria Math"/>
                        </a:rPr>
                        <m:t>=</m:t>
                      </m:r>
                      <m:r>
                        <a:rPr lang="es-CL" sz="2400" i="1" smtClean="0">
                          <a:latin typeface="Cambria Math"/>
                        </a:rPr>
                        <m:t>𝛾</m:t>
                      </m:r>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r>
                            <a:rPr lang="es-CL" sz="2400" i="1" smtClean="0">
                              <a:latin typeface="Cambria Math"/>
                            </a:rPr>
                            <m:t>−1</m:t>
                          </m:r>
                        </m:sub>
                      </m:sSub>
                      <m:r>
                        <a:rPr lang="es-CL" sz="2400" i="1" smtClean="0">
                          <a:latin typeface="Cambria Math"/>
                        </a:rPr>
                        <m:t>+</m:t>
                      </m:r>
                      <m:sSub>
                        <m:sSubPr>
                          <m:ctrlPr>
                            <a:rPr lang="es-CL" sz="2400" i="1" smtClean="0">
                              <a:latin typeface="Cambria Math"/>
                            </a:rPr>
                          </m:ctrlPr>
                        </m:sSubPr>
                        <m:e>
                          <m:r>
                            <a:rPr lang="es-CL" sz="2400" i="1" smtClean="0">
                              <a:latin typeface="Cambria Math"/>
                            </a:rPr>
                            <m:t>𝜀</m:t>
                          </m:r>
                        </m:e>
                        <m:sub>
                          <m:r>
                            <a:rPr lang="es-CL" sz="2400" i="1" smtClean="0">
                              <a:latin typeface="Cambria Math"/>
                            </a:rPr>
                            <m:t>𝑡</m:t>
                          </m:r>
                        </m:sub>
                      </m:sSub>
                    </m:oMath>
                  </m:oMathPara>
                </a14:m>
                <a:endParaRPr lang="es-CL" sz="2400" i="1" dirty="0" smtClean="0">
                  <a:latin typeface="Cambria Math"/>
                </a:endParaRPr>
              </a:p>
              <a:p>
                <a:pPr marL="402336" lvl="1" indent="0">
                  <a:buNone/>
                </a:pPr>
                <a14:m>
                  <m:oMathPara xmlns:m="http://schemas.openxmlformats.org/officeDocument/2006/math">
                    <m:oMathParaPr>
                      <m:jc m:val="centerGroup"/>
                    </m:oMathParaPr>
                    <m:oMath xmlns:m="http://schemas.openxmlformats.org/officeDocument/2006/math">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sub>
                      </m:sSub>
                      <m:r>
                        <a:rPr lang="es-CL" sz="2400" i="1" smtClean="0">
                          <a:latin typeface="Cambria Math"/>
                        </a:rPr>
                        <m:t>=</m:t>
                      </m:r>
                      <m:sSub>
                        <m:sSubPr>
                          <m:ctrlPr>
                            <a:rPr lang="es-CL" sz="2400" i="1" smtClean="0">
                              <a:latin typeface="Cambria Math"/>
                            </a:rPr>
                          </m:ctrlPr>
                        </m:sSubPr>
                        <m:e>
                          <m:r>
                            <a:rPr lang="es-CL" sz="2400" i="1" smtClean="0">
                              <a:latin typeface="Cambria Math"/>
                            </a:rPr>
                            <m:t>𝛾</m:t>
                          </m:r>
                        </m:e>
                        <m:sub>
                          <m:r>
                            <a:rPr lang="es-CL" sz="2400" i="1" smtClean="0">
                              <a:latin typeface="Cambria Math"/>
                            </a:rPr>
                            <m:t>1</m:t>
                          </m:r>
                        </m:sub>
                      </m:sSub>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r>
                            <a:rPr lang="es-CL" sz="2400" i="1" smtClean="0">
                              <a:latin typeface="Cambria Math"/>
                            </a:rPr>
                            <m:t>−1</m:t>
                          </m:r>
                        </m:sub>
                      </m:sSub>
                      <m:r>
                        <a:rPr lang="es-CL" sz="2400" i="1" smtClean="0">
                          <a:latin typeface="Cambria Math"/>
                        </a:rPr>
                        <m:t>+</m:t>
                      </m:r>
                      <m:sSub>
                        <m:sSubPr>
                          <m:ctrlPr>
                            <a:rPr lang="es-CL" sz="2400" i="1" smtClean="0">
                              <a:latin typeface="Cambria Math"/>
                            </a:rPr>
                          </m:ctrlPr>
                        </m:sSubPr>
                        <m:e>
                          <m:r>
                            <a:rPr lang="es-CL" sz="2400" i="1" smtClean="0">
                              <a:latin typeface="Cambria Math"/>
                            </a:rPr>
                            <m:t>𝛾</m:t>
                          </m:r>
                        </m:e>
                        <m:sub>
                          <m:r>
                            <a:rPr lang="es-CL" sz="2400" i="1" smtClean="0">
                              <a:latin typeface="Cambria Math"/>
                            </a:rPr>
                            <m:t>2</m:t>
                          </m:r>
                        </m:sub>
                      </m:sSub>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r>
                            <a:rPr lang="es-CL" sz="2400" i="1" smtClean="0">
                              <a:latin typeface="Cambria Math"/>
                            </a:rPr>
                            <m:t>−2</m:t>
                          </m:r>
                        </m:sub>
                      </m:sSub>
                      <m:r>
                        <a:rPr lang="es-CL" sz="2400" i="1" smtClean="0">
                          <a:latin typeface="Cambria Math"/>
                        </a:rPr>
                        <m:t>+ …+</m:t>
                      </m:r>
                      <m:sSub>
                        <m:sSubPr>
                          <m:ctrlPr>
                            <a:rPr lang="es-CL" sz="2400" i="1" smtClean="0">
                              <a:latin typeface="Cambria Math"/>
                            </a:rPr>
                          </m:ctrlPr>
                        </m:sSubPr>
                        <m:e>
                          <m:r>
                            <a:rPr lang="es-CL" sz="2400" i="1" smtClean="0">
                              <a:latin typeface="Cambria Math"/>
                            </a:rPr>
                            <m:t>𝛾</m:t>
                          </m:r>
                        </m:e>
                        <m:sub>
                          <m:r>
                            <a:rPr lang="es-CL" sz="2400" i="1" smtClean="0">
                              <a:latin typeface="Cambria Math"/>
                            </a:rPr>
                            <m:t>𝑝</m:t>
                          </m:r>
                        </m:sub>
                      </m:sSub>
                      <m:sSub>
                        <m:sSubPr>
                          <m:ctrlPr>
                            <a:rPr lang="es-CL" sz="2400" i="1" smtClean="0">
                              <a:latin typeface="Cambria Math"/>
                            </a:rPr>
                          </m:ctrlPr>
                        </m:sSubPr>
                        <m:e>
                          <m:r>
                            <a:rPr lang="es-CL" sz="2400" i="1" smtClean="0">
                              <a:latin typeface="Cambria Math"/>
                            </a:rPr>
                            <m:t>𝑌</m:t>
                          </m:r>
                        </m:e>
                        <m:sub>
                          <m:r>
                            <a:rPr lang="es-CL" sz="2400" i="1" smtClean="0">
                              <a:latin typeface="Cambria Math"/>
                            </a:rPr>
                            <m:t>𝑡</m:t>
                          </m:r>
                          <m:r>
                            <a:rPr lang="es-CL" sz="2400" i="1" smtClean="0">
                              <a:latin typeface="Cambria Math"/>
                            </a:rPr>
                            <m:t>−</m:t>
                          </m:r>
                          <m:r>
                            <a:rPr lang="es-CL" sz="2400" i="1" smtClean="0">
                              <a:latin typeface="Cambria Math"/>
                            </a:rPr>
                            <m:t>𝑝</m:t>
                          </m:r>
                        </m:sub>
                      </m:sSub>
                    </m:oMath>
                  </m:oMathPara>
                </a14:m>
                <a:r>
                  <a:rPr lang="es-CL" sz="4800" dirty="0" smtClean="0"/>
                  <a:t/>
                </a:r>
                <a:br>
                  <a:rPr lang="es-CL" sz="4800" dirty="0" smtClean="0"/>
                </a:br>
                <a:endParaRPr lang="es-CL" sz="4800" dirty="0" smtClean="0"/>
              </a:p>
              <a:p>
                <a:pPr marL="402336" lvl="1" indent="0">
                  <a:buFont typeface="Verdana"/>
                  <a:buNone/>
                </a:pPr>
                <a14:m>
                  <m:oMathPara xmlns:m="http://schemas.openxmlformats.org/officeDocument/2006/math">
                    <m:oMathParaPr>
                      <m:jc m:val="centerGroup"/>
                    </m:oMathParaPr>
                    <m:oMath xmlns:m="http://schemas.openxmlformats.org/officeDocument/2006/math">
                      <m:sSub>
                        <m:sSubPr>
                          <m:ctrlPr>
                            <a:rPr lang="es-CL" sz="4800" i="1" smtClean="0">
                              <a:latin typeface="Cambria Math"/>
                            </a:rPr>
                          </m:ctrlPr>
                        </m:sSubPr>
                        <m:e>
                          <m:r>
                            <a:rPr lang="es-CL" sz="4800" i="1" smtClean="0">
                              <a:latin typeface="Cambria Math"/>
                            </a:rPr>
                            <m:t>𝑌</m:t>
                          </m:r>
                        </m:e>
                        <m:sub>
                          <m:r>
                            <a:rPr lang="es-CL" sz="4800" i="1" smtClean="0">
                              <a:latin typeface="Cambria Math"/>
                            </a:rPr>
                            <m:t>𝑡</m:t>
                          </m:r>
                          <m:r>
                            <a:rPr lang="es-CL" sz="4800" i="1" smtClean="0">
                              <a:latin typeface="Cambria Math"/>
                            </a:rPr>
                            <m:t>−</m:t>
                          </m:r>
                          <m:r>
                            <a:rPr lang="es-CL" sz="4800" i="1" smtClean="0">
                              <a:latin typeface="Cambria Math"/>
                            </a:rPr>
                            <m:t>𝑝</m:t>
                          </m:r>
                        </m:sub>
                      </m:sSub>
                    </m:oMath>
                  </m:oMathPara>
                </a14:m>
                <a:r>
                  <a:rPr lang="es-CL" dirty="0" smtClean="0"/>
                  <a:t/>
                </a:r>
                <a:br>
                  <a:rPr lang="es-CL" dirty="0" smtClean="0"/>
                </a:br>
                <a:r>
                  <a:rPr lang="es-CL" dirty="0" smtClean="0"/>
                  <a:t/>
                </a:r>
                <a:br>
                  <a:rPr lang="es-CL" dirty="0" smtClean="0"/>
                </a:br>
                <a:endParaRPr lang="es-CL" sz="3600" dirty="0" smtClean="0"/>
              </a:p>
              <a:p>
                <a:pPr marL="82296" indent="0">
                  <a:buFont typeface="Wingdings 2"/>
                  <a:buNone/>
                </a:pPr>
                <a:endParaRPr lang="es-CL" sz="4400" dirty="0" smtClean="0"/>
              </a:p>
            </p:txBody>
          </p:sp>
        </mc:Choice>
        <mc:Fallback xmlns="">
          <p:sp>
            <p:nvSpPr>
              <p:cNvPr id="6" name="2 Marcador de contenido"/>
              <p:cNvSpPr txBox="1">
                <a:spLocks noRot="1" noChangeAspect="1" noMove="1" noResize="1" noEditPoints="1" noAdjustHandles="1" noChangeArrowheads="1" noChangeShapeType="1" noTextEdit="1"/>
              </p:cNvSpPr>
              <p:nvPr/>
            </p:nvSpPr>
            <p:spPr>
              <a:xfrm>
                <a:off x="0" y="2132856"/>
                <a:ext cx="3357861" cy="5342126"/>
              </a:xfrm>
              <a:prstGeom prst="rect">
                <a:avLst/>
              </a:prstGeom>
              <a:blipFill rotWithShape="1">
                <a:blip r:embed="rId3"/>
                <a:stretch>
                  <a:fillRect l="-3811" t="-2055" r="-3448"/>
                </a:stretch>
              </a:blipFill>
            </p:spPr>
            <p:txBody>
              <a:bodyPr/>
              <a:lstStyle/>
              <a:p>
                <a:r>
                  <a:rPr lang="es-ES">
                    <a:noFill/>
                  </a:rPr>
                  <a:t> </a:t>
                </a:r>
              </a:p>
            </p:txBody>
          </p:sp>
        </mc:Fallback>
      </mc:AlternateContent>
      <p:sp>
        <p:nvSpPr>
          <p:cNvPr id="7" name="6 Anillo"/>
          <p:cNvSpPr/>
          <p:nvPr/>
        </p:nvSpPr>
        <p:spPr>
          <a:xfrm>
            <a:off x="779314" y="4784370"/>
            <a:ext cx="720080" cy="720080"/>
          </a:xfrm>
          <a:prstGeom prst="donut">
            <a:avLst>
              <a:gd name="adj" fmla="val 7401"/>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8" name="7 CuadroTexto"/>
          <p:cNvSpPr txBox="1"/>
          <p:nvPr/>
        </p:nvSpPr>
        <p:spPr>
          <a:xfrm>
            <a:off x="62962" y="4360748"/>
            <a:ext cx="1584559" cy="584775"/>
          </a:xfrm>
          <a:prstGeom prst="rect">
            <a:avLst/>
          </a:prstGeom>
          <a:noFill/>
          <a:ln>
            <a:solidFill>
              <a:srgbClr val="0070C0"/>
            </a:solidFill>
          </a:ln>
        </p:spPr>
        <p:txBody>
          <a:bodyPr wrap="square" rtlCol="0">
            <a:spAutoFit/>
          </a:bodyPr>
          <a:lstStyle/>
          <a:p>
            <a:r>
              <a:rPr lang="es-CL" sz="3200" dirty="0" smtClean="0">
                <a:solidFill>
                  <a:srgbClr val="0070C0"/>
                </a:solidFill>
              </a:rPr>
              <a:t>AUTO</a:t>
            </a:r>
            <a:endParaRPr lang="es-ES" sz="3200" dirty="0">
              <a:solidFill>
                <a:srgbClr val="0070C0"/>
              </a:solidFill>
            </a:endParaRPr>
          </a:p>
        </p:txBody>
      </p:sp>
      <p:sp>
        <p:nvSpPr>
          <p:cNvPr id="10" name="9 Anillo"/>
          <p:cNvSpPr/>
          <p:nvPr/>
        </p:nvSpPr>
        <p:spPr>
          <a:xfrm>
            <a:off x="1241406" y="4941168"/>
            <a:ext cx="1171885" cy="706434"/>
          </a:xfrm>
          <a:prstGeom prst="donut">
            <a:avLst>
              <a:gd name="adj" fmla="val 7401"/>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1" name="10 CuadroTexto"/>
          <p:cNvSpPr txBox="1"/>
          <p:nvPr/>
        </p:nvSpPr>
        <p:spPr>
          <a:xfrm>
            <a:off x="-116867" y="5718326"/>
            <a:ext cx="1944216" cy="584775"/>
          </a:xfrm>
          <a:prstGeom prst="rect">
            <a:avLst/>
          </a:prstGeom>
          <a:noFill/>
          <a:ln>
            <a:solidFill>
              <a:srgbClr val="00B050"/>
            </a:solidFill>
          </a:ln>
        </p:spPr>
        <p:txBody>
          <a:bodyPr wrap="square" rtlCol="0">
            <a:spAutoFit/>
          </a:bodyPr>
          <a:lstStyle/>
          <a:p>
            <a:r>
              <a:rPr lang="es-CL" sz="3200" dirty="0" smtClean="0">
                <a:solidFill>
                  <a:srgbClr val="00B050"/>
                </a:solidFill>
              </a:rPr>
              <a:t>REGRESO</a:t>
            </a:r>
            <a:endParaRPr lang="es-ES" sz="3200" dirty="0">
              <a:solidFill>
                <a:srgbClr val="00B050"/>
              </a:solidFill>
            </a:endParaRPr>
          </a:p>
        </p:txBody>
      </p:sp>
      <mc:AlternateContent xmlns:mc="http://schemas.openxmlformats.org/markup-compatibility/2006" xmlns:a14="http://schemas.microsoft.com/office/drawing/2010/main">
        <mc:Choice Requires="a14">
          <p:sp>
            <p:nvSpPr>
              <p:cNvPr id="14" name="2 Marcador de contenido"/>
              <p:cNvSpPr txBox="1">
                <a:spLocks/>
              </p:cNvSpPr>
              <p:nvPr/>
            </p:nvSpPr>
            <p:spPr>
              <a:xfrm>
                <a:off x="5476147" y="2260150"/>
                <a:ext cx="3676880" cy="4032448"/>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402336" lvl="1" indent="0">
                  <a:buNone/>
                </a:pPr>
                <a:r>
                  <a:rPr lang="es-CL" sz="3600" dirty="0" err="1" smtClean="0">
                    <a:solidFill>
                      <a:srgbClr val="00B050"/>
                    </a:solidFill>
                  </a:rPr>
                  <a:t>M</a:t>
                </a:r>
                <a:r>
                  <a:rPr lang="es-CL" sz="3600" dirty="0" err="1" smtClean="0"/>
                  <a:t>oving</a:t>
                </a:r>
                <a:r>
                  <a:rPr lang="es-CL" sz="3600" dirty="0" smtClean="0"/>
                  <a:t> </a:t>
                </a:r>
                <a:r>
                  <a:rPr lang="es-CL" sz="3600" dirty="0" err="1" smtClean="0">
                    <a:solidFill>
                      <a:srgbClr val="0070C0"/>
                    </a:solidFill>
                  </a:rPr>
                  <a:t>A</a:t>
                </a:r>
                <a:r>
                  <a:rPr lang="es-CL" sz="3600" dirty="0" err="1" smtClean="0"/>
                  <a:t>verage</a:t>
                </a:r>
                <a:endParaRPr lang="es-CL" sz="1800" i="1" dirty="0" smtClean="0">
                  <a:latin typeface="Cambria Math"/>
                </a:endParaRPr>
              </a:p>
              <a:p>
                <a:pPr marL="402336" lvl="1" indent="0">
                  <a:buNone/>
                </a:pPr>
                <a14:m>
                  <m:oMathPara xmlns:m="http://schemas.openxmlformats.org/officeDocument/2006/math">
                    <m:oMathParaPr>
                      <m:jc m:val="centerGroup"/>
                    </m:oMathParaPr>
                    <m:oMath xmlns:m="http://schemas.openxmlformats.org/officeDocument/2006/math">
                      <m:sSub>
                        <m:sSubPr>
                          <m:ctrlPr>
                            <a:rPr lang="es-CL" sz="2400" i="1">
                              <a:latin typeface="Cambria Math"/>
                            </a:rPr>
                          </m:ctrlPr>
                        </m:sSubPr>
                        <m:e>
                          <m:r>
                            <a:rPr lang="es-CL" sz="2400" i="1">
                              <a:latin typeface="Cambria Math"/>
                            </a:rPr>
                            <m:t> </m:t>
                          </m:r>
                          <m:r>
                            <a:rPr lang="es-CL" sz="2400" i="1">
                              <a:latin typeface="Cambria Math"/>
                            </a:rPr>
                            <m:t>𝑌</m:t>
                          </m:r>
                        </m:e>
                        <m:sub>
                          <m:r>
                            <a:rPr lang="es-CL" sz="2400" i="1">
                              <a:latin typeface="Cambria Math"/>
                            </a:rPr>
                            <m:t>𝑡</m:t>
                          </m:r>
                        </m:sub>
                      </m:sSub>
                      <m:r>
                        <a:rPr lang="es-CL" sz="2400" i="1">
                          <a:latin typeface="Cambria Math"/>
                        </a:rPr>
                        <m:t>=</m:t>
                      </m:r>
                      <m:r>
                        <a:rPr lang="es-CL" sz="2400" i="1">
                          <a:latin typeface="Cambria Math"/>
                        </a:rPr>
                        <m:t>𝜇</m:t>
                      </m:r>
                      <m:r>
                        <a:rPr lang="es-CL" sz="2400" i="1">
                          <a:latin typeface="Cambria Math"/>
                        </a:rPr>
                        <m:t>+</m:t>
                      </m:r>
                      <m:sSub>
                        <m:sSubPr>
                          <m:ctrlPr>
                            <a:rPr lang="es-CL" sz="2400" i="1">
                              <a:latin typeface="Cambria Math"/>
                            </a:rPr>
                          </m:ctrlPr>
                        </m:sSubPr>
                        <m:e>
                          <m:r>
                            <a:rPr lang="es-CL" sz="2400" i="1">
                              <a:latin typeface="Cambria Math"/>
                            </a:rPr>
                            <m:t>𝜀</m:t>
                          </m:r>
                        </m:e>
                        <m:sub>
                          <m:r>
                            <a:rPr lang="es-CL" sz="2400" i="1">
                              <a:latin typeface="Cambria Math"/>
                            </a:rPr>
                            <m:t>𝑡</m:t>
                          </m:r>
                        </m:sub>
                      </m:sSub>
                      <m:r>
                        <a:rPr lang="es-CL" sz="2400" i="1">
                          <a:latin typeface="Cambria Math"/>
                        </a:rPr>
                        <m:t>+</m:t>
                      </m:r>
                      <m:sSub>
                        <m:sSubPr>
                          <m:ctrlPr>
                            <a:rPr lang="es-CL" sz="2400" i="1">
                              <a:latin typeface="Cambria Math"/>
                            </a:rPr>
                          </m:ctrlPr>
                        </m:sSubPr>
                        <m:e>
                          <m:r>
                            <a:rPr lang="es-CL" sz="2400" i="1">
                              <a:latin typeface="Cambria Math"/>
                            </a:rPr>
                            <m:t>𝜀</m:t>
                          </m:r>
                        </m:e>
                        <m:sub>
                          <m:r>
                            <a:rPr lang="es-CL" sz="2400" i="1">
                              <a:latin typeface="Cambria Math"/>
                            </a:rPr>
                            <m:t>𝑡</m:t>
                          </m:r>
                          <m:r>
                            <a:rPr lang="es-CL" sz="2400" i="1">
                              <a:latin typeface="Cambria Math"/>
                            </a:rPr>
                            <m:t>−1</m:t>
                          </m:r>
                        </m:sub>
                      </m:sSub>
                    </m:oMath>
                  </m:oMathPara>
                </a14:m>
                <a:r>
                  <a:rPr lang="es-CL" sz="2400" i="1" dirty="0">
                    <a:latin typeface="Cambria Math"/>
                  </a:rPr>
                  <a:t/>
                </a:r>
                <a:br>
                  <a:rPr lang="es-CL" sz="2400" i="1" dirty="0">
                    <a:latin typeface="Cambria Math"/>
                  </a:rPr>
                </a:br>
                <a:endParaRPr lang="es-CL" sz="2400" i="1" dirty="0">
                  <a:latin typeface="Cambria Math"/>
                </a:endParaRPr>
              </a:p>
              <a:p>
                <a:pPr marL="402336" lvl="1" indent="0">
                  <a:buNone/>
                </a:pPr>
                <a14:m>
                  <m:oMathPara xmlns:m="http://schemas.openxmlformats.org/officeDocument/2006/math">
                    <m:oMathParaPr>
                      <m:jc m:val="centerGroup"/>
                    </m:oMathParaPr>
                    <m:oMath xmlns:m="http://schemas.openxmlformats.org/officeDocument/2006/math">
                      <m:sSub>
                        <m:sSubPr>
                          <m:ctrlPr>
                            <a:rPr lang="es-CL" sz="2400" i="1">
                              <a:latin typeface="Cambria Math"/>
                            </a:rPr>
                          </m:ctrlPr>
                        </m:sSubPr>
                        <m:e>
                          <m:r>
                            <a:rPr lang="es-CL" sz="2400" i="1">
                              <a:latin typeface="Cambria Math"/>
                            </a:rPr>
                            <m:t>𝑌</m:t>
                          </m:r>
                        </m:e>
                        <m:sub>
                          <m:r>
                            <a:rPr lang="es-CL" sz="2400" i="1">
                              <a:latin typeface="Cambria Math"/>
                            </a:rPr>
                            <m:t>𝑡</m:t>
                          </m:r>
                        </m:sub>
                      </m:sSub>
                      <m:r>
                        <a:rPr lang="es-CL" sz="2400" i="1">
                          <a:latin typeface="Cambria Math"/>
                        </a:rPr>
                        <m:t>=</m:t>
                      </m:r>
                      <m:r>
                        <a:rPr lang="es-CL" sz="2400" i="1">
                          <a:latin typeface="Cambria Math"/>
                        </a:rPr>
                        <m:t>𝜇</m:t>
                      </m:r>
                      <m:r>
                        <a:rPr lang="es-CL" sz="2400" i="1">
                          <a:latin typeface="Cambria Math"/>
                        </a:rPr>
                        <m:t>+</m:t>
                      </m:r>
                      <m:sSub>
                        <m:sSubPr>
                          <m:ctrlPr>
                            <a:rPr lang="es-CL" sz="2400" i="1">
                              <a:latin typeface="Cambria Math"/>
                            </a:rPr>
                          </m:ctrlPr>
                        </m:sSubPr>
                        <m:e>
                          <m:r>
                            <a:rPr lang="es-CL" sz="2400" i="1">
                              <a:latin typeface="Cambria Math"/>
                            </a:rPr>
                            <m:t>𝜀</m:t>
                          </m:r>
                        </m:e>
                        <m:sub>
                          <m:r>
                            <a:rPr lang="es-CL" sz="2400" i="1">
                              <a:latin typeface="Cambria Math"/>
                            </a:rPr>
                            <m:t>𝑡</m:t>
                          </m:r>
                        </m:sub>
                      </m:sSub>
                      <m:r>
                        <a:rPr lang="es-CL" sz="2400" i="1">
                          <a:latin typeface="Cambria Math"/>
                        </a:rPr>
                        <m:t>+</m:t>
                      </m:r>
                      <m:sSub>
                        <m:sSubPr>
                          <m:ctrlPr>
                            <a:rPr lang="es-CL" sz="2400" i="1">
                              <a:latin typeface="Cambria Math"/>
                            </a:rPr>
                          </m:ctrlPr>
                        </m:sSubPr>
                        <m:e>
                          <m:r>
                            <a:rPr lang="es-CL" sz="2400" i="1">
                              <a:latin typeface="Cambria Math"/>
                            </a:rPr>
                            <m:t>𝜀</m:t>
                          </m:r>
                        </m:e>
                        <m:sub>
                          <m:r>
                            <a:rPr lang="es-CL" sz="2400" i="1">
                              <a:latin typeface="Cambria Math"/>
                            </a:rPr>
                            <m:t>𝑡</m:t>
                          </m:r>
                          <m:r>
                            <a:rPr lang="es-CL" sz="2400" i="1">
                              <a:latin typeface="Cambria Math"/>
                            </a:rPr>
                            <m:t>−1</m:t>
                          </m:r>
                        </m:sub>
                      </m:sSub>
                      <m:r>
                        <a:rPr lang="es-CL" sz="2400" i="1">
                          <a:latin typeface="Cambria Math"/>
                        </a:rPr>
                        <m:t>+ …</m:t>
                      </m:r>
                      <m:sSub>
                        <m:sSubPr>
                          <m:ctrlPr>
                            <a:rPr lang="es-CL" sz="2400" i="1">
                              <a:latin typeface="Cambria Math"/>
                            </a:rPr>
                          </m:ctrlPr>
                        </m:sSubPr>
                        <m:e>
                          <m:r>
                            <a:rPr lang="es-CL" sz="2400" i="1">
                              <a:latin typeface="Cambria Math"/>
                            </a:rPr>
                            <m:t>+ </m:t>
                          </m:r>
                          <m:r>
                            <a:rPr lang="es-CL" sz="2400" i="1">
                              <a:latin typeface="Cambria Math"/>
                            </a:rPr>
                            <m:t>𝜀</m:t>
                          </m:r>
                        </m:e>
                        <m:sub>
                          <m:r>
                            <a:rPr lang="es-CL" sz="2400" i="1">
                              <a:latin typeface="Cambria Math"/>
                            </a:rPr>
                            <m:t>𝑡</m:t>
                          </m:r>
                          <m:r>
                            <a:rPr lang="es-CL" sz="2400" i="1">
                              <a:latin typeface="Cambria Math"/>
                            </a:rPr>
                            <m:t>−</m:t>
                          </m:r>
                          <m:r>
                            <a:rPr lang="es-CL" sz="2400" i="1">
                              <a:latin typeface="Cambria Math"/>
                            </a:rPr>
                            <m:t>𝑞</m:t>
                          </m:r>
                        </m:sub>
                      </m:sSub>
                    </m:oMath>
                  </m:oMathPara>
                </a14:m>
                <a:endParaRPr lang="es-CL" dirty="0"/>
              </a:p>
              <a:p>
                <a:pPr marL="82296" indent="0">
                  <a:buNone/>
                </a:pPr>
                <a:r>
                  <a:rPr lang="es-CL" sz="3300" dirty="0" smtClean="0"/>
                  <a:t/>
                </a:r>
                <a:br>
                  <a:rPr lang="es-CL" sz="3300" dirty="0" smtClean="0"/>
                </a:br>
                <a:endParaRPr lang="es-CL" sz="3300" dirty="0" smtClean="0"/>
              </a:p>
              <a:p>
                <a:pPr marL="82296" indent="0">
                  <a:buFont typeface="Wingdings 2"/>
                  <a:buNone/>
                </a:pPr>
                <a:endParaRPr lang="es-CL" sz="4400" dirty="0" smtClean="0"/>
              </a:p>
              <a:p>
                <a:endParaRPr lang="es-CL" dirty="0"/>
              </a:p>
            </p:txBody>
          </p:sp>
        </mc:Choice>
        <mc:Fallback xmlns="">
          <p:sp>
            <p:nvSpPr>
              <p:cNvPr id="14" name="2 Marcador de contenido"/>
              <p:cNvSpPr txBox="1">
                <a:spLocks noRot="1" noChangeAspect="1" noMove="1" noResize="1" noEditPoints="1" noAdjustHandles="1" noChangeArrowheads="1" noChangeShapeType="1" noTextEdit="1"/>
              </p:cNvSpPr>
              <p:nvPr/>
            </p:nvSpPr>
            <p:spPr>
              <a:xfrm>
                <a:off x="5476147" y="2260150"/>
                <a:ext cx="3676880" cy="4032448"/>
              </a:xfrm>
              <a:prstGeom prst="rect">
                <a:avLst/>
              </a:prstGeom>
              <a:blipFill rotWithShape="1">
                <a:blip r:embed="rId4"/>
                <a:stretch>
                  <a:fillRect t="-2269" r="-166"/>
                </a:stretch>
              </a:blipFill>
            </p:spPr>
            <p:txBody>
              <a:bodyPr/>
              <a:lstStyle/>
              <a:p>
                <a:r>
                  <a:rPr lang="es-ES">
                    <a:noFill/>
                  </a:rPr>
                  <a:t> </a:t>
                </a:r>
              </a:p>
            </p:txBody>
          </p:sp>
        </mc:Fallback>
      </mc:AlternateContent>
      <p:sp>
        <p:nvSpPr>
          <p:cNvPr id="15" name="14 CuadroTexto"/>
          <p:cNvSpPr txBox="1"/>
          <p:nvPr/>
        </p:nvSpPr>
        <p:spPr>
          <a:xfrm>
            <a:off x="8563312" y="8882231"/>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
        <p:nvSpPr>
          <p:cNvPr id="17" name="16 Anillo"/>
          <p:cNvSpPr/>
          <p:nvPr/>
        </p:nvSpPr>
        <p:spPr>
          <a:xfrm>
            <a:off x="6319616" y="3514173"/>
            <a:ext cx="720080" cy="720080"/>
          </a:xfrm>
          <a:prstGeom prst="donut">
            <a:avLst>
              <a:gd name="adj" fmla="val 7401"/>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8" name="17 CuadroTexto"/>
          <p:cNvSpPr txBox="1"/>
          <p:nvPr/>
        </p:nvSpPr>
        <p:spPr>
          <a:xfrm>
            <a:off x="6165510" y="4516715"/>
            <a:ext cx="1584559" cy="584775"/>
          </a:xfrm>
          <a:prstGeom prst="rect">
            <a:avLst/>
          </a:prstGeom>
          <a:noFill/>
          <a:ln>
            <a:solidFill>
              <a:srgbClr val="0070C0"/>
            </a:solidFill>
          </a:ln>
        </p:spPr>
        <p:txBody>
          <a:bodyPr wrap="square" rtlCol="0">
            <a:spAutoFit/>
          </a:bodyPr>
          <a:lstStyle/>
          <a:p>
            <a:r>
              <a:rPr lang="es-CL" sz="3200" dirty="0" smtClean="0">
                <a:solidFill>
                  <a:srgbClr val="0070C0"/>
                </a:solidFill>
              </a:rPr>
              <a:t>MEDIAS</a:t>
            </a:r>
            <a:endParaRPr lang="es-ES" sz="3200" dirty="0">
              <a:solidFill>
                <a:srgbClr val="0070C0"/>
              </a:solidFill>
            </a:endParaRPr>
          </a:p>
        </p:txBody>
      </p:sp>
      <p:sp>
        <p:nvSpPr>
          <p:cNvPr id="22" name="21 Anillo"/>
          <p:cNvSpPr/>
          <p:nvPr/>
        </p:nvSpPr>
        <p:spPr>
          <a:xfrm>
            <a:off x="7254413" y="3683439"/>
            <a:ext cx="1506970" cy="828092"/>
          </a:xfrm>
          <a:prstGeom prst="donut">
            <a:avLst>
              <a:gd name="adj" fmla="val 7401"/>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23" name="22 CuadroTexto"/>
          <p:cNvSpPr txBox="1"/>
          <p:nvPr/>
        </p:nvSpPr>
        <p:spPr>
          <a:xfrm>
            <a:off x="6119281" y="5504450"/>
            <a:ext cx="3024719" cy="584775"/>
          </a:xfrm>
          <a:prstGeom prst="rect">
            <a:avLst/>
          </a:prstGeom>
          <a:noFill/>
          <a:ln>
            <a:solidFill>
              <a:srgbClr val="00B050"/>
            </a:solidFill>
          </a:ln>
        </p:spPr>
        <p:txBody>
          <a:bodyPr wrap="square" rtlCol="0">
            <a:spAutoFit/>
          </a:bodyPr>
          <a:lstStyle/>
          <a:p>
            <a:r>
              <a:rPr lang="es-CL" sz="3200" dirty="0" smtClean="0">
                <a:solidFill>
                  <a:srgbClr val="00B050"/>
                </a:solidFill>
              </a:rPr>
              <a:t>MOVIMIENTOS</a:t>
            </a:r>
            <a:endParaRPr lang="es-ES" sz="3200" dirty="0">
              <a:solidFill>
                <a:srgbClr val="00B050"/>
              </a:solidFill>
            </a:endParaRPr>
          </a:p>
        </p:txBody>
      </p:sp>
      <mc:AlternateContent xmlns:mc="http://schemas.openxmlformats.org/markup-compatibility/2006" xmlns:a14="http://schemas.microsoft.com/office/drawing/2010/main">
        <mc:Choice Requires="a14">
          <p:sp>
            <p:nvSpPr>
              <p:cNvPr id="27" name="2 Marcador de contenido"/>
              <p:cNvSpPr txBox="1">
                <a:spLocks/>
              </p:cNvSpPr>
              <p:nvPr/>
            </p:nvSpPr>
            <p:spPr>
              <a:xfrm>
                <a:off x="2999328" y="2204864"/>
                <a:ext cx="2796808" cy="4032448"/>
              </a:xfrm>
              <a:prstGeom prst="rect">
                <a:avLst/>
              </a:prstGeom>
            </p:spPr>
            <p:txBody>
              <a:bodyPr>
                <a:normAutofit fontScale="92500"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402336" lvl="1" indent="0">
                  <a:buNone/>
                </a:pPr>
                <a:r>
                  <a:rPr lang="es-CL" sz="3600" dirty="0" smtClean="0">
                    <a:solidFill>
                      <a:srgbClr val="C00000"/>
                    </a:solidFill>
                  </a:rPr>
                  <a:t>I</a:t>
                </a:r>
                <a:r>
                  <a:rPr lang="es-CL" sz="3600" dirty="0" err="1" smtClean="0"/>
                  <a:t>ntegrated</a:t>
                </a:r>
                <a:endParaRPr lang="es-CL" sz="1800" i="1" dirty="0" smtClean="0">
                  <a:latin typeface="Cambria Math"/>
                </a:endParaRPr>
              </a:p>
              <a:p>
                <a:pPr marL="402336" lvl="1" indent="0">
                  <a:buNone/>
                </a:pPr>
                <a14:m>
                  <m:oMathPara xmlns:m="http://schemas.openxmlformats.org/officeDocument/2006/math">
                    <m:oMathParaPr>
                      <m:jc m:val="centerGroup"/>
                    </m:oMathParaPr>
                    <m:oMath xmlns:m="http://schemas.openxmlformats.org/officeDocument/2006/math">
                      <m:sSub>
                        <m:sSubPr>
                          <m:ctrlPr>
                            <a:rPr lang="es-CL" sz="2400" b="0" i="1" smtClean="0">
                              <a:latin typeface="Cambria Math"/>
                            </a:rPr>
                          </m:ctrlPr>
                        </m:sSubPr>
                        <m:e>
                          <m:r>
                            <m:rPr>
                              <m:sty m:val="p"/>
                            </m:rPr>
                            <a:rPr lang="es-CL" sz="2400" b="0" i="0" smtClean="0">
                              <a:latin typeface="Cambria Math"/>
                            </a:rPr>
                            <m:t>Δ</m:t>
                          </m:r>
                          <m:r>
                            <a:rPr lang="es-CL" sz="2400" b="0" i="0" smtClean="0">
                              <a:latin typeface="Cambria Math"/>
                            </a:rPr>
                            <m:t> </m:t>
                          </m:r>
                          <m:r>
                            <m:rPr>
                              <m:sty m:val="p"/>
                            </m:rPr>
                            <a:rPr lang="es-CL" sz="2400" b="0" i="0" smtClean="0">
                              <a:latin typeface="Cambria Math"/>
                            </a:rPr>
                            <m:t>Y</m:t>
                          </m:r>
                        </m:e>
                        <m:sub>
                          <m:r>
                            <a:rPr lang="es-CL" sz="2400" b="0" i="1" smtClean="0">
                              <a:latin typeface="Cambria Math"/>
                            </a:rPr>
                            <m:t>𝑡</m:t>
                          </m:r>
                        </m:sub>
                      </m:sSub>
                      <m:r>
                        <a:rPr lang="es-CL" sz="2400" b="0" i="1" smtClean="0">
                          <a:latin typeface="Cambria Math"/>
                        </a:rPr>
                        <m:t>=</m:t>
                      </m:r>
                      <m:sSub>
                        <m:sSubPr>
                          <m:ctrlPr>
                            <a:rPr lang="es-CL" sz="2400" b="0" i="1" smtClean="0">
                              <a:latin typeface="Cambria Math"/>
                            </a:rPr>
                          </m:ctrlPr>
                        </m:sSubPr>
                        <m:e>
                          <m:r>
                            <a:rPr lang="es-CL" sz="2400" b="0" i="1" smtClean="0">
                              <a:latin typeface="Cambria Math"/>
                            </a:rPr>
                            <m:t>𝑌</m:t>
                          </m:r>
                        </m:e>
                        <m:sub>
                          <m:r>
                            <a:rPr lang="es-CL" sz="2400" b="0" i="1" smtClean="0">
                              <a:latin typeface="Cambria Math"/>
                            </a:rPr>
                            <m:t>𝑡</m:t>
                          </m:r>
                        </m:sub>
                      </m:sSub>
                      <m:r>
                        <a:rPr lang="es-CL" sz="2400" b="0" i="1" smtClean="0">
                          <a:latin typeface="Cambria Math"/>
                        </a:rPr>
                        <m:t>−</m:t>
                      </m:r>
                      <m:sSub>
                        <m:sSubPr>
                          <m:ctrlPr>
                            <a:rPr lang="es-CL" sz="2400" b="0" i="1" smtClean="0">
                              <a:latin typeface="Cambria Math"/>
                            </a:rPr>
                          </m:ctrlPr>
                        </m:sSubPr>
                        <m:e>
                          <m:r>
                            <a:rPr lang="es-CL" sz="2400" b="0" i="1" smtClean="0">
                              <a:latin typeface="Cambria Math"/>
                            </a:rPr>
                            <m:t>𝑌</m:t>
                          </m:r>
                        </m:e>
                        <m:sub>
                          <m:r>
                            <a:rPr lang="es-CL" sz="2400" b="0" i="1" smtClean="0">
                              <a:latin typeface="Cambria Math"/>
                            </a:rPr>
                            <m:t>𝑡</m:t>
                          </m:r>
                          <m:r>
                            <a:rPr lang="es-CL" sz="2400" b="0" i="1" smtClean="0">
                              <a:latin typeface="Cambria Math"/>
                            </a:rPr>
                            <m:t>−1</m:t>
                          </m:r>
                        </m:sub>
                      </m:sSub>
                    </m:oMath>
                    <m:oMath xmlns:m="http://schemas.openxmlformats.org/officeDocument/2006/math">
                      <m:r>
                        <m:rPr>
                          <m:sty m:val="p"/>
                        </m:rPr>
                        <a:rPr lang="es-CL" sz="2400" b="0" i="0" smtClean="0">
                          <a:latin typeface="Cambria Math"/>
                        </a:rPr>
                        <m:t>Δ</m:t>
                      </m:r>
                      <m:sSub>
                        <m:sSubPr>
                          <m:ctrlPr>
                            <a:rPr lang="es-CL" sz="2400" b="0" i="1" smtClean="0">
                              <a:latin typeface="Cambria Math"/>
                            </a:rPr>
                          </m:ctrlPr>
                        </m:sSubPr>
                        <m:e>
                          <m:r>
                            <a:rPr lang="es-CL" sz="2400" b="0" i="1" smtClean="0">
                              <a:latin typeface="Cambria Math"/>
                            </a:rPr>
                            <m:t>𝑌</m:t>
                          </m:r>
                        </m:e>
                        <m:sub>
                          <m:r>
                            <a:rPr lang="es-CL" sz="2400" b="0" i="1" smtClean="0">
                              <a:latin typeface="Cambria Math"/>
                            </a:rPr>
                            <m:t>𝑡</m:t>
                          </m:r>
                        </m:sub>
                      </m:sSub>
                      <m:r>
                        <a:rPr lang="es-CL" sz="2400" b="0" i="1" smtClean="0">
                          <a:latin typeface="Cambria Math"/>
                        </a:rPr>
                        <m:t>=</m:t>
                      </m:r>
                      <m:r>
                        <m:rPr>
                          <m:sty m:val="p"/>
                        </m:rPr>
                        <a:rPr lang="es-CL" sz="2400" b="0" i="0" smtClean="0">
                          <a:latin typeface="Cambria Math"/>
                        </a:rPr>
                        <m:t>Δ</m:t>
                      </m:r>
                      <m:sSub>
                        <m:sSubPr>
                          <m:ctrlPr>
                            <a:rPr lang="es-CL" sz="2400" b="0" i="1" smtClean="0">
                              <a:latin typeface="Cambria Math"/>
                            </a:rPr>
                          </m:ctrlPr>
                        </m:sSubPr>
                        <m:e>
                          <m:r>
                            <a:rPr lang="es-CL" sz="2400" b="0" i="1" smtClean="0">
                              <a:latin typeface="Cambria Math"/>
                            </a:rPr>
                            <m:t>𝑋</m:t>
                          </m:r>
                        </m:e>
                        <m:sub>
                          <m:r>
                            <a:rPr lang="es-CL" sz="2400" b="0" i="1" smtClean="0">
                              <a:latin typeface="Cambria Math"/>
                            </a:rPr>
                            <m:t>𝑡</m:t>
                          </m:r>
                        </m:sub>
                      </m:sSub>
                      <m:r>
                        <a:rPr lang="es-CL" sz="2400" b="0" i="1" smtClean="0">
                          <a:latin typeface="Cambria Math"/>
                        </a:rPr>
                        <m:t>+</m:t>
                      </m:r>
                      <m:r>
                        <m:rPr>
                          <m:sty m:val="p"/>
                        </m:rPr>
                        <a:rPr lang="es-CL" sz="2400" b="0" i="0" smtClean="0">
                          <a:latin typeface="Cambria Math"/>
                        </a:rPr>
                        <m:t>Δ</m:t>
                      </m:r>
                      <m:sSub>
                        <m:sSubPr>
                          <m:ctrlPr>
                            <a:rPr lang="es-CL" sz="2400" b="0" i="1" smtClean="0">
                              <a:latin typeface="Cambria Math"/>
                            </a:rPr>
                          </m:ctrlPr>
                        </m:sSubPr>
                        <m:e>
                          <m:r>
                            <a:rPr lang="es-CL" sz="2400" b="0" i="1" smtClean="0">
                              <a:latin typeface="Cambria Math"/>
                            </a:rPr>
                            <m:t>𝜀</m:t>
                          </m:r>
                        </m:e>
                        <m:sub>
                          <m:r>
                            <a:rPr lang="es-CL" sz="2400" b="0" i="1" smtClean="0">
                              <a:latin typeface="Cambria Math"/>
                            </a:rPr>
                            <m:t>𝑡</m:t>
                          </m:r>
                        </m:sub>
                      </m:sSub>
                    </m:oMath>
                  </m:oMathPara>
                </a14:m>
                <a:endParaRPr lang="es-CL" dirty="0"/>
              </a:p>
              <a:p>
                <a:pPr marL="82296" indent="0" algn="ctr">
                  <a:buNone/>
                </a:pPr>
                <a:r>
                  <a:rPr lang="es-CL" sz="3300" dirty="0" smtClean="0"/>
                  <a:t/>
                </a:r>
                <a:br>
                  <a:rPr lang="es-CL" sz="3300" dirty="0" smtClean="0"/>
                </a:br>
                <a:r>
                  <a:rPr lang="es-CL" sz="3000" dirty="0" smtClean="0"/>
                  <a:t>Es integrada orden </a:t>
                </a:r>
                <a:r>
                  <a:rPr lang="es-CL" sz="3000" i="1" dirty="0" smtClean="0"/>
                  <a:t>d</a:t>
                </a:r>
                <a:r>
                  <a:rPr lang="es-CL" sz="3000" dirty="0" smtClean="0"/>
                  <a:t> si debo diferenciar </a:t>
                </a:r>
                <a:r>
                  <a:rPr lang="es-CL" sz="3000" i="1" dirty="0" smtClean="0"/>
                  <a:t>d</a:t>
                </a:r>
                <a:r>
                  <a:rPr lang="es-CL" sz="3000" dirty="0" smtClean="0"/>
                  <a:t> veces para que sea un modelos no estacionario</a:t>
                </a:r>
              </a:p>
              <a:p>
                <a:pPr marL="82296" indent="0">
                  <a:buFont typeface="Wingdings 2"/>
                  <a:buNone/>
                </a:pPr>
                <a:endParaRPr lang="es-CL" sz="4400" dirty="0" smtClean="0"/>
              </a:p>
              <a:p>
                <a:endParaRPr lang="es-CL" dirty="0"/>
              </a:p>
            </p:txBody>
          </p:sp>
        </mc:Choice>
        <mc:Fallback xmlns="">
          <p:sp>
            <p:nvSpPr>
              <p:cNvPr id="27" name="2 Marcador de contenido"/>
              <p:cNvSpPr txBox="1">
                <a:spLocks noRot="1" noChangeAspect="1" noMove="1" noResize="1" noEditPoints="1" noAdjustHandles="1" noChangeArrowheads="1" noChangeShapeType="1" noTextEdit="1"/>
              </p:cNvSpPr>
              <p:nvPr/>
            </p:nvSpPr>
            <p:spPr>
              <a:xfrm>
                <a:off x="2999328" y="2204864"/>
                <a:ext cx="2796808" cy="4032448"/>
              </a:xfrm>
              <a:prstGeom prst="rect">
                <a:avLst/>
              </a:prstGeom>
              <a:blipFill rotWithShape="1">
                <a:blip r:embed="rId5"/>
                <a:stretch>
                  <a:fillRect t="-3177" r="-3268" b="-4085"/>
                </a:stretch>
              </a:blipFill>
            </p:spPr>
            <p:txBody>
              <a:bodyPr/>
              <a:lstStyle/>
              <a:p>
                <a:r>
                  <a:rPr lang="es-ES">
                    <a:noFill/>
                  </a:rPr>
                  <a:t> </a:t>
                </a:r>
              </a:p>
            </p:txBody>
          </p:sp>
        </mc:Fallback>
      </mc:AlternateContent>
    </p:spTree>
    <p:extLst>
      <p:ext uri="{BB962C8B-B14F-4D97-AF65-F5344CB8AC3E}">
        <p14:creationId xmlns:p14="http://schemas.microsoft.com/office/powerpoint/2010/main" val="37308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7" grpId="0" animBg="1"/>
      <p:bldP spid="18" grpId="0" animBg="1"/>
      <p:bldP spid="22"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8172400" cy="1143000"/>
          </a:xfrm>
        </p:spPr>
        <p:txBody>
          <a:bodyPr>
            <a:normAutofit/>
          </a:bodyPr>
          <a:lstStyle/>
          <a:p>
            <a:r>
              <a:rPr lang="es-CL" dirty="0" smtClean="0"/>
              <a:t>Tratamientos - Notación</a:t>
            </a:r>
            <a:endParaRPr lang="es-CL" dirty="0"/>
          </a:p>
        </p:txBody>
      </p:sp>
      <mc:AlternateContent xmlns:mc="http://schemas.openxmlformats.org/markup-compatibility/2006">
        <mc:Choice xmlns:a14="http://schemas.microsoft.com/office/drawing/2010/main" Requires="a14">
          <p:sp>
            <p:nvSpPr>
              <p:cNvPr id="8" name="2 Marcador de contenido"/>
              <p:cNvSpPr>
                <a:spLocks noGrp="1"/>
              </p:cNvSpPr>
              <p:nvPr>
                <p:ph idx="1"/>
              </p:nvPr>
            </p:nvSpPr>
            <p:spPr>
              <a:xfrm>
                <a:off x="1403648" y="1196752"/>
                <a:ext cx="7498080" cy="4824536"/>
              </a:xfrm>
            </p:spPr>
            <p:txBody>
              <a:bodyPr>
                <a:normAutofit fontScale="92500"/>
              </a:bodyPr>
              <a:lstStyle/>
              <a:p>
                <a:r>
                  <a:rPr lang="es-CL" dirty="0" smtClean="0"/>
                  <a:t>Tratamiento y grupo de control: </a:t>
                </a:r>
              </a:p>
              <a:p>
                <a:pPr marL="82296" indent="0" algn="ctr">
                  <a:buNone/>
                </a:pPr>
                <a14:m>
                  <m:oMath xmlns:m="http://schemas.openxmlformats.org/officeDocument/2006/math">
                    <m:sSub>
                      <m:sSubPr>
                        <m:ctrlPr>
                          <a:rPr lang="es-CL" i="1">
                            <a:latin typeface="Cambria Math"/>
                          </a:rPr>
                        </m:ctrlPr>
                      </m:sSubPr>
                      <m:e>
                        <m:r>
                          <a:rPr lang="es-CL" i="1">
                            <a:latin typeface="Cambria Math"/>
                          </a:rPr>
                          <m:t>𝐷</m:t>
                        </m:r>
                      </m:e>
                      <m:sub>
                        <m:r>
                          <a:rPr lang="es-CL" i="1">
                            <a:latin typeface="Cambria Math"/>
                          </a:rPr>
                          <m:t>𝑖</m:t>
                        </m:r>
                      </m:sub>
                    </m:sSub>
                    <m:r>
                      <a:rPr lang="es-CL" i="1">
                        <a:latin typeface="Cambria Math"/>
                      </a:rPr>
                      <m:t>=1</m:t>
                    </m:r>
                    <m:r>
                      <a:rPr lang="es-CL" b="0" i="1" smtClean="0">
                        <a:latin typeface="Cambria Math"/>
                      </a:rPr>
                      <m:t>  </m:t>
                    </m:r>
                    <m:r>
                      <a:rPr lang="es-CL" b="0" i="1" smtClean="0">
                        <a:latin typeface="Cambria Math"/>
                      </a:rPr>
                      <m:t>𝑜</m:t>
                    </m:r>
                    <m:r>
                      <a:rPr lang="es-CL" b="0" i="1" smtClean="0">
                        <a:latin typeface="Cambria Math"/>
                      </a:rPr>
                      <m:t> </m:t>
                    </m:r>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=0</m:t>
                    </m:r>
                  </m:oMath>
                </a14:m>
                <a:r>
                  <a:rPr lang="es-CL" dirty="0" smtClean="0">
                    <a:latin typeface="Cambria Math"/>
                  </a:rPr>
                  <a:t>                    [¿ejemplo?] </a:t>
                </a:r>
                <a:endParaRPr lang="es-CL" dirty="0">
                  <a:latin typeface="Cambria Math"/>
                </a:endParaRPr>
              </a:p>
              <a:p>
                <a:r>
                  <a:rPr lang="es-CL" dirty="0" smtClean="0"/>
                  <a:t>Variable de resultado:</a:t>
                </a:r>
                <a:endParaRPr lang="es-CL" sz="2800" b="0" i="1" dirty="0" smtClean="0">
                  <a:latin typeface="Cambria Math"/>
                </a:endParaRPr>
              </a:p>
              <a:p>
                <a:pPr marL="82296" indent="0" algn="ctr">
                  <a:buNone/>
                </a:pPr>
                <a14:m>
                  <m:oMath xmlns:m="http://schemas.openxmlformats.org/officeDocument/2006/math">
                    <m:sSub>
                      <m:sSubPr>
                        <m:ctrlPr>
                          <a:rPr lang="es-CL" sz="2800" b="0" i="1" smtClean="0">
                            <a:latin typeface="Cambria Math"/>
                          </a:rPr>
                        </m:ctrlPr>
                      </m:sSubPr>
                      <m:e>
                        <m:r>
                          <a:rPr lang="es-CL" sz="2800" b="0" i="1" smtClean="0">
                            <a:latin typeface="Cambria Math"/>
                          </a:rPr>
                          <m:t>𝑌</m:t>
                        </m:r>
                      </m:e>
                      <m:sub>
                        <m:r>
                          <a:rPr lang="es-CL" sz="2800" b="0" i="1" smtClean="0">
                            <a:latin typeface="Cambria Math"/>
                          </a:rPr>
                          <m:t>𝑖</m:t>
                        </m:r>
                      </m:sub>
                    </m:sSub>
                    <m:r>
                      <a:rPr lang="es-CL" sz="2800" b="0" i="1" smtClean="0">
                        <a:latin typeface="Cambria Math"/>
                      </a:rPr>
                      <m:t> </m:t>
                    </m:r>
                    <m:r>
                      <m:rPr>
                        <m:sty m:val="p"/>
                      </m:rPr>
                      <a:rPr lang="es-CL" sz="2800" b="0" i="0" smtClean="0">
                        <a:latin typeface="Cambria Math"/>
                      </a:rPr>
                      <m:t>para</m:t>
                    </m:r>
                    <m:r>
                      <a:rPr lang="es-CL" sz="2800" b="0" i="0" smtClean="0">
                        <a:latin typeface="Cambria Math"/>
                      </a:rPr>
                      <m:t> </m:t>
                    </m:r>
                    <m:r>
                      <m:rPr>
                        <m:sty m:val="p"/>
                      </m:rPr>
                      <a:rPr lang="es-CL" sz="2800" b="0" i="0" smtClean="0">
                        <a:latin typeface="Cambria Math"/>
                      </a:rPr>
                      <m:t>sujeto</m:t>
                    </m:r>
                    <m:r>
                      <a:rPr lang="es-CL" sz="2800" b="0" i="0" smtClean="0">
                        <a:latin typeface="Cambria Math"/>
                      </a:rPr>
                      <m:t> </m:t>
                    </m:r>
                    <m:r>
                      <a:rPr lang="es-CL" sz="2800" b="0" i="1" smtClean="0">
                        <a:latin typeface="Cambria Math"/>
                      </a:rPr>
                      <m:t>𝑖</m:t>
                    </m:r>
                    <m:r>
                      <a:rPr lang="es-CL" sz="2800" b="0" i="1" smtClean="0">
                        <a:latin typeface="Cambria Math"/>
                      </a:rPr>
                      <m:t> </m:t>
                    </m:r>
                    <m:r>
                      <a:rPr lang="es-CL" sz="2800" b="0" i="1" smtClean="0">
                        <a:latin typeface="Cambria Math"/>
                      </a:rPr>
                      <m:t>𝑑𝑒</m:t>
                    </m:r>
                    <m:r>
                      <a:rPr lang="es-CL" sz="2800" b="0" i="1" smtClean="0">
                        <a:latin typeface="Cambria Math"/>
                      </a:rPr>
                      <m:t> </m:t>
                    </m:r>
                    <m:r>
                      <a:rPr lang="es-CL" sz="2800" b="0" i="1" smtClean="0">
                        <a:latin typeface="Cambria Math"/>
                      </a:rPr>
                      <m:t>𝑎𝑛</m:t>
                    </m:r>
                    <m:r>
                      <a:rPr lang="es-CL" sz="2800" b="0" i="1" smtClean="0">
                        <a:latin typeface="Cambria Math"/>
                      </a:rPr>
                      <m:t>á</m:t>
                    </m:r>
                    <m:r>
                      <a:rPr lang="es-CL" sz="2800" b="0" i="1" smtClean="0">
                        <a:latin typeface="Cambria Math"/>
                      </a:rPr>
                      <m:t>𝑙𝑖𝑠𝑖𝑠</m:t>
                    </m:r>
                    <m:r>
                      <a:rPr lang="es-CL" sz="2800" b="0" i="1" smtClean="0">
                        <a:latin typeface="Cambria Math"/>
                      </a:rPr>
                      <m:t>                  </m:t>
                    </m:r>
                  </m:oMath>
                </a14:m>
                <a:r>
                  <a:rPr lang="es-CL" dirty="0" smtClean="0"/>
                  <a:t>         </a:t>
                </a:r>
                <a:r>
                  <a:rPr lang="es-CL" dirty="0" smtClean="0"/>
                  <a:t> </a:t>
                </a:r>
                <a:endParaRPr lang="es-CL" dirty="0" smtClean="0"/>
              </a:p>
              <a:p>
                <a:r>
                  <a:rPr lang="es-CL" dirty="0" smtClean="0"/>
                  <a:t>Entonces,</a:t>
                </a:r>
              </a:p>
              <a:p>
                <a:pPr marL="82296" indent="0">
                  <a:buNone/>
                </a:pPr>
                <a14:m>
                  <m:oMath xmlns:m="http://schemas.openxmlformats.org/officeDocument/2006/math">
                    <m:sSub>
                      <m:sSubPr>
                        <m:ctrlPr>
                          <a:rPr lang="es-CL" b="1" i="1" smtClean="0">
                            <a:latin typeface="Cambria Math"/>
                          </a:rPr>
                        </m:ctrlPr>
                      </m:sSubPr>
                      <m:e>
                        <m:r>
                          <a:rPr lang="es-CL" b="1" i="1" smtClean="0">
                            <a:latin typeface="Cambria Math"/>
                          </a:rPr>
                          <m:t>𝒀</m:t>
                        </m:r>
                      </m:e>
                      <m:sub>
                        <m:r>
                          <a:rPr lang="es-CL" b="1" i="1" smtClean="0">
                            <a:latin typeface="Cambria Math"/>
                          </a:rPr>
                          <m:t>𝒊</m:t>
                        </m:r>
                      </m:sub>
                    </m:sSub>
                    <m:d>
                      <m:dPr>
                        <m:ctrlPr>
                          <a:rPr lang="es-CL" b="1" i="1" smtClean="0">
                            <a:latin typeface="Cambria Math"/>
                          </a:rPr>
                        </m:ctrlPr>
                      </m:dPr>
                      <m:e>
                        <m:r>
                          <a:rPr lang="es-CL" b="1" i="1" smtClean="0">
                            <a:latin typeface="Cambria Math"/>
                          </a:rPr>
                          <m:t>𝟏</m:t>
                        </m:r>
                      </m:e>
                    </m:d>
                    <m:r>
                      <a:rPr lang="es-CL" b="1" i="1" smtClean="0">
                        <a:latin typeface="Cambria Math"/>
                      </a:rPr>
                      <m:t>:</m:t>
                    </m:r>
                  </m:oMath>
                </a14:m>
                <a:r>
                  <a:rPr lang="es-CL" b="1" dirty="0" smtClean="0"/>
                  <a:t> </a:t>
                </a:r>
                <a:r>
                  <a:rPr lang="es-CL" dirty="0" smtClean="0"/>
                  <a:t>Resultado de ser tratado para sujeto i</a:t>
                </a:r>
              </a:p>
              <a:p>
                <a:endParaRPr lang="es-CL" b="1" dirty="0" smtClean="0">
                  <a:solidFill>
                    <a:srgbClr val="0070C0"/>
                  </a:solidFill>
                </a:endParaRPr>
              </a:p>
              <a:p>
                <a:endParaRPr lang="es-CL" b="1" i="1" dirty="0"/>
              </a:p>
              <a:p>
                <a:endParaRPr lang="es-CL" b="1" i="1" dirty="0" smtClean="0"/>
              </a:p>
              <a:p>
                <a:pPr lvl="1"/>
                <a:endParaRPr lang="es-CL" dirty="0" smtClean="0"/>
              </a:p>
              <a:p>
                <a:pPr marL="402336" lvl="1" indent="0">
                  <a:buNone/>
                </a:pPr>
                <a:endParaRPr lang="es-CL" dirty="0"/>
              </a:p>
            </p:txBody>
          </p:sp>
        </mc:Choice>
        <mc:Fallback>
          <p:sp>
            <p:nvSpPr>
              <p:cNvPr id="8" name="2 Marcador de contenido"/>
              <p:cNvSpPr>
                <a:spLocks noGrp="1" noRot="1" noChangeAspect="1" noMove="1" noResize="1" noEditPoints="1" noAdjustHandles="1" noChangeArrowheads="1" noChangeShapeType="1" noTextEdit="1"/>
              </p:cNvSpPr>
              <p:nvPr>
                <p:ph idx="1"/>
              </p:nvPr>
            </p:nvSpPr>
            <p:spPr>
              <a:xfrm>
                <a:off x="1403648" y="1196752"/>
                <a:ext cx="7498080" cy="4824536"/>
              </a:xfrm>
              <a:blipFill rotWithShape="1">
                <a:blip r:embed="rId3"/>
                <a:stretch>
                  <a:fillRect t="-1641"/>
                </a:stretch>
              </a:blipFill>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4" name="3 CuadroTexto"/>
              <p:cNvSpPr txBox="1"/>
              <p:nvPr/>
            </p:nvSpPr>
            <p:spPr>
              <a:xfrm>
                <a:off x="2769929" y="5157192"/>
                <a:ext cx="4347280" cy="707886"/>
              </a:xfrm>
              <a:prstGeom prst="rect">
                <a:avLst/>
              </a:prstGeom>
              <a:noFill/>
              <a:ln>
                <a:solidFill>
                  <a:schemeClr val="accent3"/>
                </a:solidFill>
              </a:ln>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es-CL" sz="4000" b="0" i="1" smtClean="0">
                              <a:latin typeface="Cambria Math"/>
                            </a:rPr>
                          </m:ctrlPr>
                        </m:sSubPr>
                        <m:e>
                          <m:r>
                            <a:rPr lang="es-CL" sz="4000" b="0" i="1" smtClean="0">
                              <a:latin typeface="Cambria Math"/>
                            </a:rPr>
                            <m:t>𝑌</m:t>
                          </m:r>
                        </m:e>
                        <m:sub>
                          <m:r>
                            <a:rPr lang="es-CL" sz="4000" b="0" i="1" smtClean="0">
                              <a:latin typeface="Cambria Math"/>
                            </a:rPr>
                            <m:t>𝑖</m:t>
                          </m:r>
                        </m:sub>
                      </m:sSub>
                      <m:r>
                        <a:rPr lang="es-CL" sz="4000" b="0" i="1" smtClean="0">
                          <a:latin typeface="Cambria Math"/>
                        </a:rPr>
                        <m:t>=</m:t>
                      </m:r>
                      <m:r>
                        <a:rPr lang="es-CL" sz="4000" b="0" i="1" smtClean="0">
                          <a:latin typeface="Cambria Math"/>
                        </a:rPr>
                        <m:t>𝛼</m:t>
                      </m:r>
                      <m:r>
                        <a:rPr lang="es-CL" sz="4000" b="0" i="1" smtClean="0">
                          <a:latin typeface="Cambria Math"/>
                        </a:rPr>
                        <m:t>+</m:t>
                      </m:r>
                      <m:sSub>
                        <m:sSubPr>
                          <m:ctrlPr>
                            <a:rPr lang="es-CL" sz="4000" b="0" i="1" smtClean="0">
                              <a:latin typeface="Cambria Math"/>
                            </a:rPr>
                          </m:ctrlPr>
                        </m:sSubPr>
                        <m:e>
                          <m:sSub>
                            <m:sSubPr>
                              <m:ctrlPr>
                                <a:rPr lang="es-CL" sz="4000" b="0" i="1" smtClean="0">
                                  <a:latin typeface="Cambria Math"/>
                                </a:rPr>
                              </m:ctrlPr>
                            </m:sSubPr>
                            <m:e>
                              <m:r>
                                <a:rPr lang="es-CL" sz="4000" b="0" i="1" smtClean="0">
                                  <a:latin typeface="Cambria Math"/>
                                </a:rPr>
                                <m:t>𝛼</m:t>
                              </m:r>
                            </m:e>
                            <m:sub>
                              <m:r>
                                <a:rPr lang="es-CL" sz="4000" b="0" i="1" smtClean="0">
                                  <a:latin typeface="Cambria Math"/>
                                </a:rPr>
                                <m:t>1</m:t>
                              </m:r>
                            </m:sub>
                          </m:sSub>
                          <m:r>
                            <a:rPr lang="es-CL" sz="4000" b="0" i="1" smtClean="0">
                              <a:latin typeface="Cambria Math"/>
                            </a:rPr>
                            <m:t>𝐷</m:t>
                          </m:r>
                        </m:e>
                        <m:sub>
                          <m:r>
                            <a:rPr lang="es-CL" sz="4000" b="0" i="1" smtClean="0">
                              <a:latin typeface="Cambria Math"/>
                            </a:rPr>
                            <m:t>𝑖</m:t>
                          </m:r>
                        </m:sub>
                      </m:sSub>
                      <m:r>
                        <a:rPr lang="es-CL" sz="4000" b="0" i="1" smtClean="0">
                          <a:latin typeface="Cambria Math"/>
                        </a:rPr>
                        <m:t>+</m:t>
                      </m:r>
                      <m:sSub>
                        <m:sSubPr>
                          <m:ctrlPr>
                            <a:rPr lang="es-CL" sz="4000" b="0" i="1" smtClean="0">
                              <a:latin typeface="Cambria Math"/>
                            </a:rPr>
                          </m:ctrlPr>
                        </m:sSubPr>
                        <m:e>
                          <m:r>
                            <a:rPr lang="es-CL" sz="4000" b="0" i="1" smtClean="0">
                              <a:latin typeface="Cambria Math"/>
                            </a:rPr>
                            <m:t>𝜀</m:t>
                          </m:r>
                        </m:e>
                        <m:sub>
                          <m:r>
                            <a:rPr lang="es-CL" sz="4000" b="0" i="1" smtClean="0">
                              <a:latin typeface="Cambria Math"/>
                            </a:rPr>
                            <m:t>𝑖</m:t>
                          </m:r>
                        </m:sub>
                      </m:sSub>
                    </m:oMath>
                  </m:oMathPara>
                </a14:m>
                <a:endParaRPr lang="es-CL" dirty="0"/>
              </a:p>
            </p:txBody>
          </p:sp>
        </mc:Choice>
        <mc:Fallback>
          <p:sp>
            <p:nvSpPr>
              <p:cNvPr id="4" name="3 CuadroTexto"/>
              <p:cNvSpPr txBox="1">
                <a:spLocks noRot="1" noChangeAspect="1" noMove="1" noResize="1" noEditPoints="1" noAdjustHandles="1" noChangeArrowheads="1" noChangeShapeType="1" noTextEdit="1"/>
              </p:cNvSpPr>
              <p:nvPr/>
            </p:nvSpPr>
            <p:spPr>
              <a:xfrm>
                <a:off x="2769929" y="5157192"/>
                <a:ext cx="4347280" cy="707886"/>
              </a:xfrm>
              <a:prstGeom prst="rect">
                <a:avLst/>
              </a:prstGeom>
              <a:blipFill rotWithShape="1">
                <a:blip r:embed="rId4"/>
                <a:stretch>
                  <a:fillRect/>
                </a:stretch>
              </a:blipFill>
              <a:ln>
                <a:solidFill>
                  <a:schemeClr val="accent3"/>
                </a:solidFill>
              </a:ln>
            </p:spPr>
            <p:txBody>
              <a:bodyPr/>
              <a:lstStyle/>
              <a:p>
                <a:r>
                  <a:rPr lang="es-CL">
                    <a:noFill/>
                  </a:rPr>
                  <a:t> </a:t>
                </a:r>
              </a:p>
            </p:txBody>
          </p:sp>
        </mc:Fallback>
      </mc:AlternateContent>
    </p:spTree>
    <p:extLst>
      <p:ext uri="{BB962C8B-B14F-4D97-AF65-F5344CB8AC3E}">
        <p14:creationId xmlns:p14="http://schemas.microsoft.com/office/powerpoint/2010/main" val="9658624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Ec</a:t>
            </a:r>
            <a:r>
              <a:rPr lang="es-CL" dirty="0" smtClean="0"/>
              <a:t>. Simultáneas</a:t>
            </a:r>
            <a:endParaRPr lang="es-ES" dirty="0"/>
          </a:p>
        </p:txBody>
      </p:sp>
      <p:sp>
        <p:nvSpPr>
          <p:cNvPr id="3" name="2 Marcador de contenido"/>
          <p:cNvSpPr>
            <a:spLocks noGrp="1"/>
          </p:cNvSpPr>
          <p:nvPr>
            <p:ph idx="1"/>
          </p:nvPr>
        </p:nvSpPr>
        <p:spPr/>
        <p:txBody>
          <a:bodyPr/>
          <a:lstStyle/>
          <a:p>
            <a:r>
              <a:rPr lang="es-CL" dirty="0" smtClean="0"/>
              <a:t>¿Cuándo ocurren y qué características presentan?</a:t>
            </a:r>
          </a:p>
          <a:p>
            <a:endParaRPr lang="es-CL" dirty="0"/>
          </a:p>
          <a:p>
            <a:r>
              <a:rPr lang="es-CL" dirty="0" smtClean="0"/>
              <a:t>¿Qué problemáticas causan y cómo pueden ser solucionadas?</a:t>
            </a:r>
            <a:endParaRPr lang="es-ES" dirty="0"/>
          </a:p>
        </p:txBody>
      </p:sp>
    </p:spTree>
    <p:extLst>
      <p:ext uri="{BB962C8B-B14F-4D97-AF65-F5344CB8AC3E}">
        <p14:creationId xmlns:p14="http://schemas.microsoft.com/office/powerpoint/2010/main" val="34145066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Ecuaciones simultáneas</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92500" lnSpcReduction="10000"/>
              </a:bodyPr>
              <a:lstStyle/>
              <a:p>
                <a:r>
                  <a:rPr lang="es-CL" dirty="0" smtClean="0"/>
                  <a:t>Ecuaciones </a:t>
                </a:r>
                <a:r>
                  <a:rPr lang="es-CL" b="1" dirty="0" smtClean="0"/>
                  <a:t>estructurales </a:t>
                </a:r>
                <a:r>
                  <a:rPr lang="es-CL" dirty="0" smtClean="0"/>
                  <a:t>son aquellas que muestran </a:t>
                </a:r>
                <a:r>
                  <a:rPr lang="es-CL" b="1" i="1" dirty="0" smtClean="0"/>
                  <a:t>toda la estructura del modelo</a:t>
                </a:r>
                <a:r>
                  <a:rPr lang="es-CL" dirty="0" smtClean="0"/>
                  <a:t>.</a:t>
                </a:r>
              </a:p>
              <a:p>
                <a:pPr marL="82296" indent="0" algn="ctr">
                  <a:buNone/>
                </a:pPr>
                <a14:m>
                  <m:oMathPara xmlns:m="http://schemas.openxmlformats.org/officeDocument/2006/math">
                    <m:oMathParaPr>
                      <m:jc m:val="centerGroup"/>
                    </m:oMathParaPr>
                    <m:oMath xmlns:m="http://schemas.openxmlformats.org/officeDocument/2006/math">
                      <m:sSub>
                        <m:sSubPr>
                          <m:ctrlPr>
                            <a:rPr lang="es-CL" i="1" smtClean="0">
                              <a:solidFill>
                                <a:srgbClr val="FF0000"/>
                              </a:solidFill>
                              <a:latin typeface="Cambria Math"/>
                            </a:rPr>
                          </m:ctrlPr>
                        </m:sSubPr>
                        <m:e>
                          <m:r>
                            <a:rPr lang="es-CL" i="1">
                              <a:solidFill>
                                <a:srgbClr val="FF0000"/>
                              </a:solidFill>
                              <a:latin typeface="Cambria Math"/>
                            </a:rPr>
                            <m:t>𝐶</m:t>
                          </m:r>
                        </m:e>
                        <m:sub>
                          <m:r>
                            <a:rPr lang="es-CL" i="1">
                              <a:solidFill>
                                <a:srgbClr val="FF0000"/>
                              </a:solidFill>
                              <a:latin typeface="Cambria Math"/>
                            </a:rPr>
                            <m:t>𝑡</m:t>
                          </m:r>
                        </m:sub>
                      </m:sSub>
                      <m:r>
                        <a:rPr lang="es-CL" i="1">
                          <a:latin typeface="Cambria Math"/>
                        </a:rPr>
                        <m:t>=</m:t>
                      </m:r>
                      <m:sSub>
                        <m:sSubPr>
                          <m:ctrlPr>
                            <a:rPr lang="es-CL" i="1">
                              <a:latin typeface="Cambria Math"/>
                            </a:rPr>
                          </m:ctrlPr>
                        </m:sSubPr>
                        <m:e>
                          <m:r>
                            <a:rPr lang="es-CL" i="1">
                              <a:latin typeface="Cambria Math"/>
                            </a:rPr>
                            <m:t>𝛽</m:t>
                          </m:r>
                        </m:e>
                        <m:sub>
                          <m:r>
                            <a:rPr lang="es-CL" i="1">
                              <a:latin typeface="Cambria Math"/>
                            </a:rPr>
                            <m:t>0</m:t>
                          </m:r>
                        </m:sub>
                      </m:sSub>
                      <m:r>
                        <a:rPr lang="es-CL" i="1">
                          <a:latin typeface="Cambria Math"/>
                        </a:rPr>
                        <m:t>+</m:t>
                      </m:r>
                      <m:sSub>
                        <m:sSubPr>
                          <m:ctrlPr>
                            <a:rPr lang="es-CL" i="1">
                              <a:latin typeface="Cambria Math"/>
                            </a:rPr>
                          </m:ctrlPr>
                        </m:sSubPr>
                        <m:e>
                          <m:r>
                            <a:rPr lang="es-CL" i="1">
                              <a:latin typeface="Cambria Math"/>
                            </a:rPr>
                            <m:t>𝛽</m:t>
                          </m:r>
                        </m:e>
                        <m:sub>
                          <m:r>
                            <a:rPr lang="es-CL" i="1">
                              <a:latin typeface="Cambria Math"/>
                            </a:rPr>
                            <m:t>1</m:t>
                          </m:r>
                        </m:sub>
                      </m:sSub>
                      <m:sSub>
                        <m:sSubPr>
                          <m:ctrlPr>
                            <a:rPr lang="es-CL" i="1" smtClean="0">
                              <a:solidFill>
                                <a:srgbClr val="FF0000"/>
                              </a:solidFill>
                              <a:latin typeface="Cambria Math"/>
                            </a:rPr>
                          </m:ctrlPr>
                        </m:sSubPr>
                        <m:e>
                          <m:r>
                            <a:rPr lang="es-CL" i="1">
                              <a:solidFill>
                                <a:srgbClr val="FF0000"/>
                              </a:solidFill>
                              <a:latin typeface="Cambria Math"/>
                            </a:rPr>
                            <m:t>𝑌</m:t>
                          </m:r>
                        </m:e>
                        <m:sub>
                          <m:r>
                            <a:rPr lang="es-CL" i="1">
                              <a:solidFill>
                                <a:srgbClr val="FF0000"/>
                              </a:solidFill>
                              <a:latin typeface="Cambria Math"/>
                            </a:rPr>
                            <m:t>𝑡</m:t>
                          </m:r>
                        </m:sub>
                      </m:sSub>
                      <m:r>
                        <a:rPr lang="es-CL" i="1">
                          <a:latin typeface="Cambria Math"/>
                        </a:rPr>
                        <m:t>+</m:t>
                      </m:r>
                      <m:sSub>
                        <m:sSubPr>
                          <m:ctrlPr>
                            <a:rPr lang="es-CL" i="1">
                              <a:latin typeface="Cambria Math"/>
                            </a:rPr>
                          </m:ctrlPr>
                        </m:sSubPr>
                        <m:e>
                          <m:r>
                            <a:rPr lang="es-CL" i="1">
                              <a:latin typeface="Cambria Math"/>
                            </a:rPr>
                            <m:t>𝑢</m:t>
                          </m:r>
                        </m:e>
                        <m:sub>
                          <m:r>
                            <a:rPr lang="es-CL" i="1">
                              <a:latin typeface="Cambria Math"/>
                            </a:rPr>
                            <m:t>𝑡</m:t>
                          </m:r>
                        </m:sub>
                      </m:sSub>
                    </m:oMath>
                  </m:oMathPara>
                </a14:m>
                <a:r>
                  <a:rPr lang="es-CL" dirty="0"/>
                  <a:t/>
                </a:r>
                <a:br>
                  <a:rPr lang="es-CL" dirty="0"/>
                </a:br>
                <a14:m>
                  <m:oMath xmlns:m="http://schemas.openxmlformats.org/officeDocument/2006/math">
                    <m:sSub>
                      <m:sSubPr>
                        <m:ctrlPr>
                          <a:rPr lang="es-CL" i="1" smtClean="0">
                            <a:solidFill>
                              <a:srgbClr val="FF0000"/>
                            </a:solidFill>
                            <a:latin typeface="Cambria Math"/>
                          </a:rPr>
                        </m:ctrlPr>
                      </m:sSubPr>
                      <m:e>
                        <m:r>
                          <a:rPr lang="es-CL" i="1">
                            <a:solidFill>
                              <a:srgbClr val="FF0000"/>
                            </a:solidFill>
                            <a:latin typeface="Cambria Math"/>
                          </a:rPr>
                          <m:t>𝑌</m:t>
                        </m:r>
                      </m:e>
                      <m:sub>
                        <m:r>
                          <a:rPr lang="es-CL" i="1">
                            <a:solidFill>
                              <a:srgbClr val="FF0000"/>
                            </a:solidFill>
                            <a:latin typeface="Cambria Math"/>
                          </a:rPr>
                          <m:t>𝑡</m:t>
                        </m:r>
                      </m:sub>
                    </m:sSub>
                    <m:r>
                      <a:rPr lang="es-CL" i="1">
                        <a:latin typeface="Cambria Math"/>
                      </a:rPr>
                      <m:t>=</m:t>
                    </m:r>
                    <m:sSub>
                      <m:sSubPr>
                        <m:ctrlPr>
                          <a:rPr lang="es-CL" i="1" smtClean="0">
                            <a:solidFill>
                              <a:srgbClr val="FF0000"/>
                            </a:solidFill>
                            <a:latin typeface="Cambria Math"/>
                          </a:rPr>
                        </m:ctrlPr>
                      </m:sSubPr>
                      <m:e>
                        <m:r>
                          <a:rPr lang="es-CL" i="1">
                            <a:solidFill>
                              <a:srgbClr val="FF0000"/>
                            </a:solidFill>
                            <a:latin typeface="Cambria Math"/>
                          </a:rPr>
                          <m:t>𝐶</m:t>
                        </m:r>
                      </m:e>
                      <m:sub>
                        <m:r>
                          <a:rPr lang="es-CL" i="1">
                            <a:solidFill>
                              <a:srgbClr val="FF0000"/>
                            </a:solidFill>
                            <a:latin typeface="Cambria Math"/>
                          </a:rPr>
                          <m:t>𝑡</m:t>
                        </m:r>
                      </m:sub>
                    </m:sSub>
                    <m:r>
                      <a:rPr lang="es-CL" i="1">
                        <a:latin typeface="Cambria Math"/>
                      </a:rPr>
                      <m:t>+</m:t>
                    </m:r>
                    <m:sSub>
                      <m:sSubPr>
                        <m:ctrlPr>
                          <a:rPr lang="es-CL" i="1" smtClean="0">
                            <a:solidFill>
                              <a:srgbClr val="0070C0"/>
                            </a:solidFill>
                            <a:latin typeface="Cambria Math"/>
                          </a:rPr>
                        </m:ctrlPr>
                      </m:sSubPr>
                      <m:e>
                        <m:r>
                          <a:rPr lang="es-CL" i="1">
                            <a:solidFill>
                              <a:srgbClr val="0070C0"/>
                            </a:solidFill>
                            <a:latin typeface="Cambria Math"/>
                          </a:rPr>
                          <m:t>𝐼</m:t>
                        </m:r>
                      </m:e>
                      <m:sub>
                        <m:r>
                          <a:rPr lang="es-CL" i="1">
                            <a:solidFill>
                              <a:srgbClr val="0070C0"/>
                            </a:solidFill>
                            <a:latin typeface="Cambria Math"/>
                          </a:rPr>
                          <m:t>𝑡</m:t>
                        </m:r>
                      </m:sub>
                    </m:sSub>
                  </m:oMath>
                </a14:m>
                <a:r>
                  <a:rPr lang="es-CL" b="1" i="1" dirty="0" smtClean="0"/>
                  <a:t>*</a:t>
                </a:r>
              </a:p>
              <a:p>
                <a:endParaRPr lang="es-CL" b="1" i="1" dirty="0" smtClean="0"/>
              </a:p>
              <a:p>
                <a:r>
                  <a:rPr lang="es-CL" dirty="0" smtClean="0"/>
                  <a:t>Ecuaciones </a:t>
                </a:r>
                <a:r>
                  <a:rPr lang="es-CL" b="1" dirty="0" smtClean="0"/>
                  <a:t>reducidas </a:t>
                </a:r>
                <a:r>
                  <a:rPr lang="es-CL" dirty="0" smtClean="0"/>
                  <a:t>son aquellas en que se expresa la variable </a:t>
                </a:r>
                <a:r>
                  <a:rPr lang="es-CL" b="1" i="1" dirty="0" smtClean="0"/>
                  <a:t>endógena </a:t>
                </a:r>
                <a:r>
                  <a:rPr lang="es-CL" dirty="0" smtClean="0"/>
                  <a:t>en función de las </a:t>
                </a:r>
                <a:r>
                  <a:rPr lang="es-CL" b="1" i="1" dirty="0" smtClean="0"/>
                  <a:t>exógenas </a:t>
                </a:r>
                <a:r>
                  <a:rPr lang="es-CL" dirty="0" smtClean="0"/>
                  <a:t>y los errores:</a:t>
                </a:r>
              </a:p>
              <a:p>
                <a:pPr marL="82296" indent="0">
                  <a:buNone/>
                </a:pPr>
                <a14:m>
                  <m:oMathPara xmlns:m="http://schemas.openxmlformats.org/officeDocument/2006/math">
                    <m:oMathParaPr>
                      <m:jc m:val="centerGroup"/>
                    </m:oMathParaPr>
                    <m:oMath xmlns:m="http://schemas.openxmlformats.org/officeDocument/2006/math">
                      <m:sSub>
                        <m:sSubPr>
                          <m:ctrlPr>
                            <a:rPr lang="es-CL" b="0" i="1" smtClean="0">
                              <a:solidFill>
                                <a:srgbClr val="FF0000"/>
                              </a:solidFill>
                              <a:latin typeface="Cambria Math"/>
                            </a:rPr>
                          </m:ctrlPr>
                        </m:sSubPr>
                        <m:e>
                          <m:r>
                            <a:rPr lang="es-CL" b="0" i="1" smtClean="0">
                              <a:solidFill>
                                <a:srgbClr val="FF0000"/>
                              </a:solidFill>
                              <a:latin typeface="Cambria Math"/>
                            </a:rPr>
                            <m:t>𝑌</m:t>
                          </m:r>
                        </m:e>
                        <m:sub>
                          <m:r>
                            <a:rPr lang="es-CL" b="0" i="1" smtClean="0">
                              <a:solidFill>
                                <a:srgbClr val="FF0000"/>
                              </a:solidFill>
                              <a:latin typeface="Cambria Math"/>
                            </a:rPr>
                            <m:t>𝑡</m:t>
                          </m:r>
                        </m:sub>
                      </m:sSub>
                      <m:r>
                        <a:rPr lang="es-CL" b="0" i="1" smtClean="0">
                          <a:latin typeface="Cambria Math"/>
                        </a:rPr>
                        <m:t>=</m:t>
                      </m:r>
                      <m:sSub>
                        <m:sSubPr>
                          <m:ctrlPr>
                            <a:rPr lang="es-CL" b="0" i="1" smtClean="0">
                              <a:latin typeface="Cambria Math"/>
                            </a:rPr>
                          </m:ctrlPr>
                        </m:sSubPr>
                        <m:e>
                          <m:r>
                            <m:rPr>
                              <m:sty m:val="p"/>
                            </m:rPr>
                            <a:rPr lang="es-CL" b="0" i="0" smtClean="0">
                              <a:latin typeface="Cambria Math"/>
                            </a:rPr>
                            <m:t>Π</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m:rPr>
                              <m:sty m:val="p"/>
                            </m:rPr>
                            <a:rPr lang="es-CL" b="0" i="0" smtClean="0">
                              <a:latin typeface="Cambria Math"/>
                            </a:rPr>
                            <m:t>Π</m:t>
                          </m:r>
                        </m:e>
                        <m:sub>
                          <m:r>
                            <a:rPr lang="es-CL" b="0" i="1" smtClean="0">
                              <a:latin typeface="Cambria Math"/>
                            </a:rPr>
                            <m:t>1</m:t>
                          </m:r>
                        </m:sub>
                      </m:sSub>
                      <m:sSub>
                        <m:sSubPr>
                          <m:ctrlPr>
                            <a:rPr lang="es-CL" b="0" i="1" smtClean="0">
                              <a:solidFill>
                                <a:srgbClr val="0070C0"/>
                              </a:solidFill>
                              <a:latin typeface="Cambria Math"/>
                            </a:rPr>
                          </m:ctrlPr>
                        </m:sSubPr>
                        <m:e>
                          <m:r>
                            <a:rPr lang="es-CL" b="0" i="1" smtClean="0">
                              <a:solidFill>
                                <a:srgbClr val="0070C0"/>
                              </a:solidFill>
                              <a:latin typeface="Cambria Math"/>
                            </a:rPr>
                            <m:t>𝐼</m:t>
                          </m:r>
                        </m:e>
                        <m:sub>
                          <m:r>
                            <a:rPr lang="es-CL" b="0" i="1" smtClean="0">
                              <a:solidFill>
                                <a:srgbClr val="0070C0"/>
                              </a:solidFill>
                              <a:latin typeface="Cambria Math"/>
                            </a:rPr>
                            <m:t>𝑡</m:t>
                          </m:r>
                        </m:sub>
                      </m:sSub>
                      <m:r>
                        <a:rPr lang="es-CL" b="0" i="1" smtClean="0">
                          <a:latin typeface="Cambria Math"/>
                        </a:rPr>
                        <m:t>+</m:t>
                      </m:r>
                      <m:sSub>
                        <m:sSubPr>
                          <m:ctrlPr>
                            <a:rPr lang="es-CL" b="0" i="1" smtClean="0">
                              <a:latin typeface="Cambria Math"/>
                            </a:rPr>
                          </m:ctrlPr>
                        </m:sSubPr>
                        <m:e>
                          <m:r>
                            <a:rPr lang="es-CL" b="0" i="1" smtClean="0">
                              <a:latin typeface="Cambria Math"/>
                            </a:rPr>
                            <m:t>𝑤</m:t>
                          </m:r>
                        </m:e>
                        <m:sub>
                          <m:r>
                            <a:rPr lang="es-CL" b="0" i="1" smtClean="0">
                              <a:latin typeface="Cambria Math"/>
                            </a:rPr>
                            <m:t>𝑡</m:t>
                          </m:r>
                        </m:sub>
                      </m:sSub>
                    </m:oMath>
                    <m:oMath xmlns:m="http://schemas.openxmlformats.org/officeDocument/2006/math">
                      <m:sSub>
                        <m:sSubPr>
                          <m:ctrlPr>
                            <a:rPr lang="es-CL" b="0" i="1" smtClean="0">
                              <a:solidFill>
                                <a:srgbClr val="FF0000"/>
                              </a:solidFill>
                              <a:latin typeface="Cambria Math"/>
                            </a:rPr>
                          </m:ctrlPr>
                        </m:sSubPr>
                        <m:e>
                          <m:r>
                            <a:rPr lang="es-CL" b="0" i="1" smtClean="0">
                              <a:solidFill>
                                <a:srgbClr val="FF0000"/>
                              </a:solidFill>
                              <a:latin typeface="Cambria Math"/>
                            </a:rPr>
                            <m:t>𝐶</m:t>
                          </m:r>
                        </m:e>
                        <m:sub>
                          <m:r>
                            <a:rPr lang="es-CL" b="0" i="1" smtClean="0">
                              <a:solidFill>
                                <a:srgbClr val="FF0000"/>
                              </a:solidFill>
                              <a:latin typeface="Cambria Math"/>
                            </a:rPr>
                            <m:t>𝑡</m:t>
                          </m:r>
                        </m:sub>
                      </m:sSub>
                      <m:r>
                        <a:rPr lang="es-CL" b="0" i="1" smtClean="0">
                          <a:latin typeface="Cambria Math"/>
                        </a:rPr>
                        <m:t>=</m:t>
                      </m:r>
                      <m:sSub>
                        <m:sSubPr>
                          <m:ctrlPr>
                            <a:rPr lang="es-CL" b="0" i="1" smtClean="0">
                              <a:latin typeface="Cambria Math"/>
                            </a:rPr>
                          </m:ctrlPr>
                        </m:sSubPr>
                        <m:e>
                          <m:r>
                            <m:rPr>
                              <m:sty m:val="p"/>
                            </m:rPr>
                            <a:rPr lang="es-CL" b="0" i="0" smtClean="0">
                              <a:latin typeface="Cambria Math"/>
                            </a:rPr>
                            <m:t>Π</m:t>
                          </m:r>
                        </m:e>
                        <m:sub>
                          <m:r>
                            <a:rPr lang="es-CL" b="0" i="1" smtClean="0">
                              <a:latin typeface="Cambria Math"/>
                            </a:rPr>
                            <m:t>2</m:t>
                          </m:r>
                        </m:sub>
                      </m:sSub>
                      <m:r>
                        <a:rPr lang="es-CL" b="0" i="1" smtClean="0">
                          <a:latin typeface="Cambria Math"/>
                        </a:rPr>
                        <m:t>+</m:t>
                      </m:r>
                      <m:sSub>
                        <m:sSubPr>
                          <m:ctrlPr>
                            <a:rPr lang="es-CL" b="0" i="1" smtClean="0">
                              <a:latin typeface="Cambria Math"/>
                            </a:rPr>
                          </m:ctrlPr>
                        </m:sSubPr>
                        <m:e>
                          <m:r>
                            <m:rPr>
                              <m:sty m:val="p"/>
                            </m:rPr>
                            <a:rPr lang="es-CL" b="0" i="0" smtClean="0">
                              <a:latin typeface="Cambria Math"/>
                            </a:rPr>
                            <m:t>Π</m:t>
                          </m:r>
                        </m:e>
                        <m:sub>
                          <m:r>
                            <a:rPr lang="es-CL" b="0" i="1" smtClean="0">
                              <a:latin typeface="Cambria Math"/>
                            </a:rPr>
                            <m:t>3</m:t>
                          </m:r>
                        </m:sub>
                      </m:sSub>
                      <m:sSub>
                        <m:sSubPr>
                          <m:ctrlPr>
                            <a:rPr lang="es-CL" b="0" i="1" smtClean="0">
                              <a:solidFill>
                                <a:srgbClr val="0070C0"/>
                              </a:solidFill>
                              <a:latin typeface="Cambria Math"/>
                            </a:rPr>
                          </m:ctrlPr>
                        </m:sSubPr>
                        <m:e>
                          <m:r>
                            <a:rPr lang="es-CL" b="0" i="1" smtClean="0">
                              <a:solidFill>
                                <a:srgbClr val="0070C0"/>
                              </a:solidFill>
                              <a:latin typeface="Cambria Math"/>
                            </a:rPr>
                            <m:t>𝐼</m:t>
                          </m:r>
                        </m:e>
                        <m:sub>
                          <m:r>
                            <a:rPr lang="es-CL" b="0" i="1" smtClean="0">
                              <a:solidFill>
                                <a:srgbClr val="0070C0"/>
                              </a:solidFill>
                              <a:latin typeface="Cambria Math"/>
                            </a:rPr>
                            <m:t>𝑡</m:t>
                          </m:r>
                        </m:sub>
                      </m:sSub>
                      <m:r>
                        <a:rPr lang="es-CL" b="0" i="1" smtClean="0">
                          <a:latin typeface="Cambria Math"/>
                        </a:rPr>
                        <m:t>+</m:t>
                      </m:r>
                      <m:sSub>
                        <m:sSubPr>
                          <m:ctrlPr>
                            <a:rPr lang="es-CL" b="0" i="1" smtClean="0">
                              <a:latin typeface="Cambria Math"/>
                            </a:rPr>
                          </m:ctrlPr>
                        </m:sSubPr>
                        <m:e>
                          <m:r>
                            <a:rPr lang="es-CL" b="0" i="1" smtClean="0">
                              <a:latin typeface="Cambria Math"/>
                            </a:rPr>
                            <m:t>𝑣</m:t>
                          </m:r>
                        </m:e>
                        <m:sub>
                          <m:r>
                            <a:rPr lang="es-CL" b="0" i="1" smtClean="0">
                              <a:latin typeface="Cambria Math"/>
                            </a:rPr>
                            <m:t>𝑡</m:t>
                          </m:r>
                        </m:sub>
                      </m:sSub>
                    </m:oMath>
                  </m:oMathPara>
                </a14:m>
                <a:endParaRPr lang="es-CL" dirty="0" smtClean="0"/>
              </a:p>
              <a:p>
                <a:pPr marL="82296" indent="0">
                  <a:buNone/>
                </a:pPr>
                <a:endParaRPr lang="es-CL" dirty="0" smtClean="0"/>
              </a:p>
              <a:p>
                <a:endParaRPr lang="es-CL"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3"/>
                <a:stretch>
                  <a:fillRect t="-2541" r="-732"/>
                </a:stretch>
              </a:blipFill>
            </p:spPr>
            <p:txBody>
              <a:bodyPr/>
              <a:lstStyle/>
              <a:p>
                <a:r>
                  <a:rPr lang="es-ES">
                    <a:noFill/>
                  </a:rPr>
                  <a:t> </a:t>
                </a:r>
              </a:p>
            </p:txBody>
          </p:sp>
        </mc:Fallback>
      </mc:AlternateContent>
    </p:spTree>
    <p:extLst>
      <p:ext uri="{BB962C8B-B14F-4D97-AF65-F5344CB8AC3E}">
        <p14:creationId xmlns:p14="http://schemas.microsoft.com/office/powerpoint/2010/main" val="9915726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Variables Instrumentales</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pPr marL="402336" lvl="1" indent="0">
                  <a:buNone/>
                </a:pPr>
                <a:r>
                  <a:rPr lang="es-CL" b="1" dirty="0" smtClean="0"/>
                  <a:t>Etapa 0: </a:t>
                </a:r>
                <a:r>
                  <a:rPr lang="es-CL" dirty="0" smtClean="0"/>
                  <a:t>Oh! </a:t>
                </a:r>
                <a:r>
                  <a:rPr lang="es-CL" b="1" dirty="0" err="1" smtClean="0"/>
                  <a:t>Endogeneidad</a:t>
                </a:r>
                <a:endParaRPr lang="es-CL" b="1" dirty="0" smtClean="0"/>
              </a:p>
              <a:p>
                <a:pPr marL="402336" lvl="1" indent="0">
                  <a:buNone/>
                </a:pPr>
                <a:r>
                  <a:rPr lang="es-CL" b="1" dirty="0" smtClean="0"/>
                  <a:t>	</a:t>
                </a:r>
                <a14:m>
                  <m:oMath xmlns:m="http://schemas.openxmlformats.org/officeDocument/2006/math">
                    <m:r>
                      <a:rPr lang="es-CL" i="1" smtClean="0">
                        <a:latin typeface="Cambria Math"/>
                      </a:rPr>
                      <m:t>𝑦</m:t>
                    </m:r>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1</m:t>
                        </m:r>
                      </m:sub>
                    </m:sSub>
                    <m:r>
                      <a:rPr lang="es-CL" b="0" i="1" smtClean="0">
                        <a:latin typeface="Cambria Math"/>
                      </a:rPr>
                      <m:t>𝑥</m:t>
                    </m:r>
                    <m:r>
                      <a:rPr lang="es-CL" b="0" i="1" smtClean="0">
                        <a:latin typeface="Cambria Math"/>
                      </a:rPr>
                      <m:t>+</m:t>
                    </m:r>
                    <m:sSub>
                      <m:sSubPr>
                        <m:ctrlPr>
                          <a:rPr lang="es-CL" b="0" i="1" smtClean="0">
                            <a:latin typeface="Cambria Math"/>
                          </a:rPr>
                        </m:ctrlPr>
                      </m:sSubPr>
                      <m:e>
                        <m:r>
                          <a:rPr lang="es-CL" b="0" i="1" smtClean="0">
                            <a:latin typeface="Cambria Math"/>
                          </a:rPr>
                          <m:t>𝛽</m:t>
                        </m:r>
                      </m:e>
                      <m:sub>
                        <m:r>
                          <a:rPr lang="es-CL" b="0" i="1" smtClean="0">
                            <a:latin typeface="Cambria Math"/>
                          </a:rPr>
                          <m:t>2</m:t>
                        </m:r>
                      </m:sub>
                    </m:sSub>
                    <m:r>
                      <a:rPr lang="es-CL" b="0" i="1" smtClean="0">
                        <a:latin typeface="Cambria Math"/>
                      </a:rPr>
                      <m:t>𝑤</m:t>
                    </m:r>
                    <m:r>
                      <a:rPr lang="es-CL" b="0" i="1" smtClean="0">
                        <a:latin typeface="Cambria Math"/>
                      </a:rPr>
                      <m:t>+</m:t>
                    </m:r>
                    <m:r>
                      <a:rPr lang="es-CL" b="0" i="1" smtClean="0">
                        <a:latin typeface="Cambria Math"/>
                      </a:rPr>
                      <m:t>𝑢</m:t>
                    </m:r>
                  </m:oMath>
                </a14:m>
                <a:endParaRPr lang="es-CL" dirty="0" smtClean="0"/>
              </a:p>
              <a:p>
                <a:pPr marL="402336" lvl="1" indent="0">
                  <a:buNone/>
                </a:pPr>
                <a:r>
                  <a:rPr lang="es-CL" sz="2000" dirty="0" smtClean="0"/>
                  <a:t>Instrumentos:</a:t>
                </a:r>
                <a:r>
                  <a:rPr lang="es-CL" dirty="0" smtClean="0"/>
                  <a:t> </a:t>
                </a:r>
                <a14:m>
                  <m:oMath xmlns:m="http://schemas.openxmlformats.org/officeDocument/2006/math">
                    <m:sSub>
                      <m:sSubPr>
                        <m:ctrlPr>
                          <a:rPr lang="es-CL" i="1">
                            <a:latin typeface="Cambria Math"/>
                          </a:rPr>
                        </m:ctrlPr>
                      </m:sSubPr>
                      <m:e>
                        <m:r>
                          <a:rPr lang="es-CL">
                            <a:latin typeface="Cambria Math"/>
                          </a:rPr>
                          <m:t>𝑧</m:t>
                        </m:r>
                      </m:e>
                      <m:sub>
                        <m:r>
                          <a:rPr lang="es-CL" b="0" i="0" smtClean="0">
                            <a:latin typeface="Cambria Math"/>
                          </a:rPr>
                          <m:t>1</m:t>
                        </m:r>
                      </m:sub>
                    </m:sSub>
                    <m:r>
                      <a:rPr lang="es-CL">
                        <a:latin typeface="Cambria Math"/>
                      </a:rPr>
                      <m:t>,</m:t>
                    </m:r>
                    <m:sSub>
                      <m:sSubPr>
                        <m:ctrlPr>
                          <a:rPr lang="es-CL" i="1">
                            <a:latin typeface="Cambria Math"/>
                          </a:rPr>
                        </m:ctrlPr>
                      </m:sSubPr>
                      <m:e>
                        <m:r>
                          <a:rPr lang="es-CL">
                            <a:latin typeface="Cambria Math"/>
                          </a:rPr>
                          <m:t>𝑧</m:t>
                        </m:r>
                      </m:e>
                      <m:sub>
                        <m:r>
                          <a:rPr lang="es-CL" b="0" i="0" smtClean="0">
                            <a:latin typeface="Cambria Math"/>
                          </a:rPr>
                          <m:t>2</m:t>
                        </m:r>
                      </m:sub>
                    </m:sSub>
                    <m:r>
                      <a:rPr lang="es-CL">
                        <a:latin typeface="Cambria Math"/>
                      </a:rPr>
                      <m:t> </m:t>
                    </m:r>
                  </m:oMath>
                </a14:m>
                <a:r>
                  <a:rPr lang="es-CL" i="0" dirty="0" smtClean="0">
                    <a:latin typeface="+mj-lt"/>
                  </a:rPr>
                  <a:t>y</a:t>
                </a:r>
                <a14:m>
                  <m:oMath xmlns:m="http://schemas.openxmlformats.org/officeDocument/2006/math">
                    <m:r>
                      <a:rPr lang="es-CL">
                        <a:latin typeface="Cambria Math"/>
                      </a:rPr>
                      <m:t> </m:t>
                    </m:r>
                    <m:sSub>
                      <m:sSubPr>
                        <m:ctrlPr>
                          <a:rPr lang="es-CL" i="1">
                            <a:latin typeface="Cambria Math"/>
                          </a:rPr>
                        </m:ctrlPr>
                      </m:sSubPr>
                      <m:e>
                        <m:r>
                          <a:rPr lang="es-CL">
                            <a:latin typeface="Cambria Math"/>
                          </a:rPr>
                          <m:t>𝑧</m:t>
                        </m:r>
                      </m:e>
                      <m:sub>
                        <m:r>
                          <a:rPr lang="es-CL" b="0" i="0" smtClean="0">
                            <a:latin typeface="Cambria Math"/>
                          </a:rPr>
                          <m:t>3</m:t>
                        </m:r>
                      </m:sub>
                    </m:sSub>
                  </m:oMath>
                </a14:m>
                <a:endParaRPr lang="es-CL" dirty="0"/>
              </a:p>
              <a:p>
                <a:pPr marL="402336" lvl="1" indent="0">
                  <a:buNone/>
                </a:pPr>
                <a:r>
                  <a:rPr lang="es-CL" b="1" dirty="0" smtClean="0"/>
                  <a:t>Etapa 1</a:t>
                </a:r>
                <a:r>
                  <a:rPr lang="es-CL" dirty="0" smtClean="0"/>
                  <a:t>: estimación instrumento</a:t>
                </a:r>
              </a:p>
              <a:p>
                <a:pPr marL="402336" lvl="1" indent="0">
                  <a:buNone/>
                </a:pPr>
                <a14:m>
                  <m:oMathPara xmlns:m="http://schemas.openxmlformats.org/officeDocument/2006/math">
                    <m:oMathParaPr>
                      <m:jc m:val="centerGroup"/>
                    </m:oMathParaPr>
                    <m:oMath xmlns:m="http://schemas.openxmlformats.org/officeDocument/2006/math">
                      <m:acc>
                        <m:accPr>
                          <m:chr m:val="̂"/>
                          <m:ctrlPr>
                            <a:rPr lang="es-CL" i="1" smtClean="0">
                              <a:latin typeface="Cambria Math"/>
                            </a:rPr>
                          </m:ctrlPr>
                        </m:accPr>
                        <m:e>
                          <m:r>
                            <a:rPr lang="es-CL" b="0" i="1" smtClean="0">
                              <a:latin typeface="Cambria Math"/>
                            </a:rPr>
                            <m:t>𝑥</m:t>
                          </m:r>
                        </m:e>
                      </m:acc>
                      <m:r>
                        <a:rPr lang="es-CL" b="0" i="1" smtClean="0">
                          <a:latin typeface="Cambria Math"/>
                        </a:rPr>
                        <m:t>=</m:t>
                      </m:r>
                      <m:sSub>
                        <m:sSubPr>
                          <m:ctrlPr>
                            <a:rPr lang="es-CL" b="0" i="1" smtClean="0">
                              <a:latin typeface="Cambria Math"/>
                            </a:rPr>
                          </m:ctrlPr>
                        </m:sSubPr>
                        <m:e>
                          <m:r>
                            <a:rPr lang="es-CL" b="0" i="1" smtClean="0">
                              <a:latin typeface="Cambria Math"/>
                            </a:rPr>
                            <m:t>𝛼</m:t>
                          </m:r>
                        </m:e>
                        <m:sub>
                          <m:r>
                            <a:rPr lang="es-CL" b="0" i="1" smtClean="0">
                              <a:latin typeface="Cambria Math"/>
                            </a:rPr>
                            <m:t>0</m:t>
                          </m:r>
                        </m:sub>
                      </m:sSub>
                      <m:r>
                        <a:rPr lang="es-CL" b="0" i="1" smtClean="0">
                          <a:latin typeface="Cambria Math"/>
                        </a:rPr>
                        <m:t>+</m:t>
                      </m:r>
                      <m:sSub>
                        <m:sSubPr>
                          <m:ctrlPr>
                            <a:rPr lang="es-CL" b="0" i="1" smtClean="0">
                              <a:latin typeface="Cambria Math"/>
                            </a:rPr>
                          </m:ctrlPr>
                        </m:sSubPr>
                        <m:e>
                          <m:r>
                            <a:rPr lang="es-CL" b="0" i="1" smtClean="0">
                              <a:latin typeface="Cambria Math"/>
                            </a:rPr>
                            <m:t>𝛼</m:t>
                          </m:r>
                        </m:e>
                        <m:sub>
                          <m:r>
                            <a:rPr lang="es-CL" b="0" i="1" smtClean="0">
                              <a:latin typeface="Cambria Math"/>
                            </a:rPr>
                            <m:t>1</m:t>
                          </m:r>
                        </m:sub>
                      </m:sSub>
                      <m:sSub>
                        <m:sSubPr>
                          <m:ctrlPr>
                            <a:rPr lang="es-CL" b="0" i="1" smtClean="0">
                              <a:latin typeface="Cambria Math"/>
                            </a:rPr>
                          </m:ctrlPr>
                        </m:sSubPr>
                        <m:e>
                          <m:r>
                            <a:rPr lang="es-CL" b="0" i="1" smtClean="0">
                              <a:latin typeface="Cambria Math"/>
                            </a:rPr>
                            <m:t>𝑧</m:t>
                          </m:r>
                        </m:e>
                        <m:sub>
                          <m:r>
                            <a:rPr lang="es-CL" b="0" i="1" smtClean="0">
                              <a:latin typeface="Cambria Math"/>
                            </a:rPr>
                            <m:t>1</m:t>
                          </m:r>
                        </m:sub>
                      </m:sSub>
                      <m:r>
                        <a:rPr lang="es-CL" b="0" i="1" smtClean="0">
                          <a:latin typeface="Cambria Math"/>
                        </a:rPr>
                        <m:t>+</m:t>
                      </m:r>
                      <m:sSub>
                        <m:sSubPr>
                          <m:ctrlPr>
                            <a:rPr lang="es-CL" b="0" i="1" smtClean="0">
                              <a:latin typeface="Cambria Math"/>
                            </a:rPr>
                          </m:ctrlPr>
                        </m:sSubPr>
                        <m:e>
                          <m:r>
                            <a:rPr lang="es-CL" b="0" i="1" smtClean="0">
                              <a:latin typeface="Cambria Math"/>
                            </a:rPr>
                            <m:t>𝛼</m:t>
                          </m:r>
                        </m:e>
                        <m:sub>
                          <m:r>
                            <a:rPr lang="es-CL" b="0" i="1" smtClean="0">
                              <a:latin typeface="Cambria Math"/>
                            </a:rPr>
                            <m:t>2</m:t>
                          </m:r>
                        </m:sub>
                      </m:sSub>
                      <m:sSub>
                        <m:sSubPr>
                          <m:ctrlPr>
                            <a:rPr lang="es-CL" b="0" i="1" smtClean="0">
                              <a:latin typeface="Cambria Math"/>
                            </a:rPr>
                          </m:ctrlPr>
                        </m:sSubPr>
                        <m:e>
                          <m:r>
                            <a:rPr lang="es-CL" b="0" i="1" smtClean="0">
                              <a:latin typeface="Cambria Math"/>
                            </a:rPr>
                            <m:t>𝑧</m:t>
                          </m:r>
                        </m:e>
                        <m:sub>
                          <m:r>
                            <a:rPr lang="es-CL" b="0" i="1" smtClean="0">
                              <a:latin typeface="Cambria Math"/>
                            </a:rPr>
                            <m:t>2</m:t>
                          </m:r>
                        </m:sub>
                      </m:sSub>
                      <m:r>
                        <a:rPr lang="es-CL" b="0" i="1" smtClean="0">
                          <a:latin typeface="Cambria Math"/>
                        </a:rPr>
                        <m:t>+</m:t>
                      </m:r>
                      <m:sSub>
                        <m:sSubPr>
                          <m:ctrlPr>
                            <a:rPr lang="es-CL" b="0" i="1" smtClean="0">
                              <a:latin typeface="Cambria Math"/>
                            </a:rPr>
                          </m:ctrlPr>
                        </m:sSubPr>
                        <m:e>
                          <m:r>
                            <a:rPr lang="es-CL" b="0" i="1" smtClean="0">
                              <a:latin typeface="Cambria Math"/>
                            </a:rPr>
                            <m:t>𝛼</m:t>
                          </m:r>
                        </m:e>
                        <m:sub>
                          <m:r>
                            <a:rPr lang="es-CL" b="0" i="1" smtClean="0">
                              <a:latin typeface="Cambria Math"/>
                            </a:rPr>
                            <m:t>3</m:t>
                          </m:r>
                        </m:sub>
                      </m:sSub>
                      <m:sSub>
                        <m:sSubPr>
                          <m:ctrlPr>
                            <a:rPr lang="es-CL" b="0" i="1" smtClean="0">
                              <a:latin typeface="Cambria Math"/>
                            </a:rPr>
                          </m:ctrlPr>
                        </m:sSubPr>
                        <m:e>
                          <m:r>
                            <a:rPr lang="es-CL" b="0" i="1" smtClean="0">
                              <a:latin typeface="Cambria Math"/>
                            </a:rPr>
                            <m:t>𝑧</m:t>
                          </m:r>
                        </m:e>
                        <m:sub>
                          <m:r>
                            <a:rPr lang="es-CL" b="0" i="1" smtClean="0">
                              <a:latin typeface="Cambria Math"/>
                            </a:rPr>
                            <m:t>3</m:t>
                          </m:r>
                        </m:sub>
                      </m:sSub>
                    </m:oMath>
                  </m:oMathPara>
                </a14:m>
                <a:endParaRPr lang="es-CL" dirty="0" smtClean="0"/>
              </a:p>
              <a:p>
                <a:pPr marL="402336" lvl="1" indent="0">
                  <a:buNone/>
                </a:pPr>
                <a:endParaRPr lang="es-CL" dirty="0"/>
              </a:p>
              <a:p>
                <a:pPr marL="402336" lvl="1" indent="0">
                  <a:buNone/>
                </a:pPr>
                <a:r>
                  <a:rPr lang="es-CL" b="1" dirty="0" smtClean="0"/>
                  <a:t>Etapa 2: </a:t>
                </a:r>
                <a:r>
                  <a:rPr lang="es-CL" dirty="0" smtClean="0"/>
                  <a:t>uso del instrumento</a:t>
                </a:r>
              </a:p>
              <a:p>
                <a:pPr marL="402336" lvl="1" indent="0">
                  <a:buNone/>
                </a:pPr>
                <a14:m>
                  <m:oMathPara xmlns:m="http://schemas.openxmlformats.org/officeDocument/2006/math">
                    <m:oMathParaPr>
                      <m:jc m:val="centerGroup"/>
                    </m:oMathParaPr>
                    <m:oMath xmlns:m="http://schemas.openxmlformats.org/officeDocument/2006/math">
                      <m:r>
                        <a:rPr lang="es-CL" b="0" i="1" smtClean="0">
                          <a:latin typeface="Cambria Math"/>
                        </a:rPr>
                        <m:t>𝑦</m:t>
                      </m:r>
                      <m:r>
                        <a:rPr lang="es-CL" i="1">
                          <a:latin typeface="Cambria Math"/>
                        </a:rPr>
                        <m:t>=</m:t>
                      </m:r>
                      <m:sSub>
                        <m:sSubPr>
                          <m:ctrlPr>
                            <a:rPr lang="es-CL" i="1">
                              <a:latin typeface="Cambria Math"/>
                            </a:rPr>
                          </m:ctrlPr>
                        </m:sSubPr>
                        <m:e>
                          <m:r>
                            <a:rPr lang="es-CL" i="1">
                              <a:latin typeface="Cambria Math"/>
                            </a:rPr>
                            <m:t>𝛽</m:t>
                          </m:r>
                        </m:e>
                        <m:sub>
                          <m:r>
                            <a:rPr lang="es-CL" i="1">
                              <a:latin typeface="Cambria Math"/>
                            </a:rPr>
                            <m:t>0</m:t>
                          </m:r>
                        </m:sub>
                      </m:sSub>
                      <m:r>
                        <a:rPr lang="es-CL" i="1">
                          <a:latin typeface="Cambria Math"/>
                        </a:rPr>
                        <m:t>+</m:t>
                      </m:r>
                      <m:sSub>
                        <m:sSubPr>
                          <m:ctrlPr>
                            <a:rPr lang="es-CL" i="1">
                              <a:latin typeface="Cambria Math"/>
                            </a:rPr>
                          </m:ctrlPr>
                        </m:sSubPr>
                        <m:e>
                          <m:r>
                            <a:rPr lang="es-CL" i="1">
                              <a:latin typeface="Cambria Math"/>
                            </a:rPr>
                            <m:t>𝛽</m:t>
                          </m:r>
                        </m:e>
                        <m:sub>
                          <m:r>
                            <a:rPr lang="es-CL" i="1">
                              <a:latin typeface="Cambria Math"/>
                            </a:rPr>
                            <m:t>1</m:t>
                          </m:r>
                        </m:sub>
                      </m:sSub>
                      <m:acc>
                        <m:accPr>
                          <m:chr m:val="̂"/>
                          <m:ctrlPr>
                            <a:rPr lang="es-CL" i="1" smtClean="0">
                              <a:latin typeface="Cambria Math"/>
                            </a:rPr>
                          </m:ctrlPr>
                        </m:accPr>
                        <m:e>
                          <m:r>
                            <a:rPr lang="es-CL" b="0" i="1" smtClean="0">
                              <a:latin typeface="Cambria Math"/>
                            </a:rPr>
                            <m:t>𝑥</m:t>
                          </m:r>
                        </m:e>
                      </m:acc>
                      <m:r>
                        <a:rPr lang="es-CL" i="1">
                          <a:latin typeface="Cambria Math"/>
                        </a:rPr>
                        <m:t>+</m:t>
                      </m:r>
                      <m:sSub>
                        <m:sSubPr>
                          <m:ctrlPr>
                            <a:rPr lang="es-CL" i="1">
                              <a:latin typeface="Cambria Math"/>
                            </a:rPr>
                          </m:ctrlPr>
                        </m:sSubPr>
                        <m:e>
                          <m:r>
                            <a:rPr lang="es-CL" i="1">
                              <a:latin typeface="Cambria Math"/>
                            </a:rPr>
                            <m:t>𝛽</m:t>
                          </m:r>
                        </m:e>
                        <m:sub>
                          <m:r>
                            <a:rPr lang="es-CL" i="1">
                              <a:latin typeface="Cambria Math"/>
                            </a:rPr>
                            <m:t>2</m:t>
                          </m:r>
                        </m:sub>
                      </m:sSub>
                      <m:r>
                        <a:rPr lang="es-CL" b="0" i="1" smtClean="0">
                          <a:latin typeface="Cambria Math"/>
                        </a:rPr>
                        <m:t>𝑤</m:t>
                      </m:r>
                      <m:r>
                        <a:rPr lang="es-CL" i="1">
                          <a:latin typeface="Cambria Math"/>
                        </a:rPr>
                        <m:t>+</m:t>
                      </m:r>
                      <m:r>
                        <a:rPr lang="es-CL" i="1">
                          <a:latin typeface="Cambria Math"/>
                        </a:rPr>
                        <m:t>𝑢</m:t>
                      </m:r>
                    </m:oMath>
                  </m:oMathPara>
                </a14:m>
                <a:endParaRPr lang="es-CL" dirty="0"/>
              </a:p>
              <a:p>
                <a:pPr marL="402336" lvl="1" indent="0">
                  <a:buNone/>
                </a:pPr>
                <a:endParaRPr lang="es-CL"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3"/>
                <a:stretch>
                  <a:fillRect t="-1271"/>
                </a:stretch>
              </a:blipFill>
            </p:spPr>
            <p:txBody>
              <a:bodyPr/>
              <a:lstStyle/>
              <a:p>
                <a:r>
                  <a:rPr lang="es-CL">
                    <a:noFill/>
                  </a:rPr>
                  <a:t> </a:t>
                </a:r>
              </a:p>
            </p:txBody>
          </p:sp>
        </mc:Fallback>
      </mc:AlternateContent>
      <p:pic>
        <p:nvPicPr>
          <p:cNvPr id="5" name="Imagen 2"/>
          <p:cNvPicPr>
            <a:picLocks noChangeAspect="1"/>
          </p:cNvPicPr>
          <p:nvPr/>
        </p:nvPicPr>
        <p:blipFill>
          <a:blip r:embed="rId4"/>
          <a:stretch>
            <a:fillRect/>
          </a:stretch>
        </p:blipFill>
        <p:spPr>
          <a:xfrm>
            <a:off x="6660232" y="980728"/>
            <a:ext cx="2304256" cy="1728192"/>
          </a:xfrm>
          <a:prstGeom prst="rect">
            <a:avLst/>
          </a:prstGeom>
        </p:spPr>
      </p:pic>
    </p:spTree>
    <p:extLst>
      <p:ext uri="{BB962C8B-B14F-4D97-AF65-F5344CB8AC3E}">
        <p14:creationId xmlns:p14="http://schemas.microsoft.com/office/powerpoint/2010/main" val="1691581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Sesgo de Selección y RA</a:t>
            </a:r>
            <a:endParaRPr lang="es-CL" dirty="0"/>
          </a:p>
        </p:txBody>
      </p:sp>
      <p:sp>
        <p:nvSpPr>
          <p:cNvPr id="3" name="2 Marcador de contenido"/>
          <p:cNvSpPr>
            <a:spLocks noGrp="1"/>
          </p:cNvSpPr>
          <p:nvPr>
            <p:ph idx="1"/>
          </p:nvPr>
        </p:nvSpPr>
        <p:spPr>
          <a:xfrm>
            <a:off x="1331640" y="2462652"/>
            <a:ext cx="7498080" cy="4800600"/>
          </a:xfrm>
        </p:spPr>
        <p:txBody>
          <a:bodyPr>
            <a:normAutofit/>
          </a:bodyPr>
          <a:lstStyle/>
          <a:p>
            <a:pPr>
              <a:lnSpc>
                <a:spcPct val="120000"/>
              </a:lnSpc>
            </a:pPr>
            <a:endParaRPr lang="es-CL" sz="4800" dirty="0"/>
          </a:p>
          <a:p>
            <a:pPr>
              <a:lnSpc>
                <a:spcPct val="120000"/>
              </a:lnSpc>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3687904"/>
            <a:ext cx="2343128" cy="2170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Anillo"/>
          <p:cNvSpPr/>
          <p:nvPr/>
        </p:nvSpPr>
        <p:spPr>
          <a:xfrm>
            <a:off x="2123728" y="4773142"/>
            <a:ext cx="1296144" cy="1085238"/>
          </a:xfrm>
          <a:prstGeom prst="donut">
            <a:avLst>
              <a:gd name="adj" fmla="val 53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mc:AlternateContent xmlns:mc="http://schemas.openxmlformats.org/markup-compatibility/2006" xmlns:a14="http://schemas.microsoft.com/office/drawing/2010/main">
        <mc:Choice Requires="a14">
          <p:sp>
            <p:nvSpPr>
              <p:cNvPr id="9" name="8 Rectángulo"/>
              <p:cNvSpPr/>
              <p:nvPr/>
            </p:nvSpPr>
            <p:spPr>
              <a:xfrm>
                <a:off x="1621093" y="1336351"/>
                <a:ext cx="7416824" cy="1200329"/>
              </a:xfrm>
              <a:prstGeom prst="rect">
                <a:avLst/>
              </a:prstGeom>
            </p:spPr>
            <p:txBody>
              <a:bodyPr wrap="square">
                <a:spAutoFit/>
              </a:bodyPr>
              <a:lstStyle/>
              <a:p>
                <a:pPr marL="82296" algn="ctr"/>
                <a14:m>
                  <m:oMathPara xmlns:m="http://schemas.openxmlformats.org/officeDocument/2006/math">
                    <m:oMathParaPr>
                      <m:jc m:val="left"/>
                    </m:oMathParaPr>
                    <m:oMath xmlns:m="http://schemas.openxmlformats.org/officeDocument/2006/math">
                      <m:r>
                        <a:rPr lang="es-CL" sz="2400" i="1" smtClean="0">
                          <a:latin typeface="Cambria Math" panose="02040503050406030204" pitchFamily="18" charset="0"/>
                        </a:rPr>
                        <m:t>𝐸</m:t>
                      </m:r>
                      <m:d>
                        <m:dPr>
                          <m:begChr m:val="["/>
                          <m:endChr m:val="]"/>
                          <m:ctrlPr>
                            <a:rPr lang="es-CL" sz="2400" i="1">
                              <a:latin typeface="Cambria Math"/>
                            </a:rPr>
                          </m:ctrlPr>
                        </m:dPr>
                        <m:e>
                          <m:sSub>
                            <m:sSubPr>
                              <m:ctrlPr>
                                <a:rPr lang="es-CL" sz="2400" i="1">
                                  <a:latin typeface="Cambria Math"/>
                                </a:rPr>
                              </m:ctrlPr>
                            </m:sSubPr>
                            <m:e>
                              <m:r>
                                <a:rPr lang="es-CL" sz="2400" i="1">
                                  <a:latin typeface="Cambria Math" panose="02040503050406030204" pitchFamily="18" charset="0"/>
                                </a:rPr>
                                <m:t>𝑌</m:t>
                              </m:r>
                            </m:e>
                            <m:sub>
                              <m:r>
                                <a:rPr lang="es-CL" sz="2400" i="1">
                                  <a:latin typeface="Cambria Math" panose="02040503050406030204" pitchFamily="18" charset="0"/>
                                </a:rPr>
                                <m:t>𝑖</m:t>
                              </m:r>
                            </m:sub>
                          </m:sSub>
                          <m:d>
                            <m:dPr>
                              <m:ctrlPr>
                                <a:rPr lang="es-CL" sz="2400" i="1">
                                  <a:latin typeface="Cambria Math"/>
                                </a:rPr>
                              </m:ctrlPr>
                            </m:dPr>
                            <m:e>
                              <m:r>
                                <a:rPr lang="es-CL" sz="2400" i="1">
                                  <a:latin typeface="Cambria Math" panose="02040503050406030204" pitchFamily="18" charset="0"/>
                                </a:rPr>
                                <m:t>0</m:t>
                              </m:r>
                            </m:e>
                          </m:d>
                        </m:e>
                        <m:e>
                          <m:sSub>
                            <m:sSubPr>
                              <m:ctrlPr>
                                <a:rPr lang="es-CL" sz="2400" i="1">
                                  <a:latin typeface="Cambria Math"/>
                                </a:rPr>
                              </m:ctrlPr>
                            </m:sSubPr>
                            <m:e>
                              <m:r>
                                <a:rPr lang="es-CL" sz="2400" i="1">
                                  <a:latin typeface="Cambria Math" panose="02040503050406030204" pitchFamily="18" charset="0"/>
                                </a:rPr>
                                <m:t>𝐷</m:t>
                              </m:r>
                            </m:e>
                            <m:sub>
                              <m:r>
                                <a:rPr lang="es-CL" sz="2400" i="1">
                                  <a:latin typeface="Cambria Math" panose="02040503050406030204" pitchFamily="18" charset="0"/>
                                </a:rPr>
                                <m:t>𝑖</m:t>
                              </m:r>
                            </m:sub>
                          </m:sSub>
                          <m:r>
                            <a:rPr lang="es-CL" sz="2400" i="1">
                              <a:latin typeface="Cambria Math" panose="02040503050406030204" pitchFamily="18" charset="0"/>
                            </a:rPr>
                            <m:t>=1</m:t>
                          </m:r>
                        </m:e>
                      </m:d>
                      <m:r>
                        <a:rPr lang="es-CL" sz="2400" i="1">
                          <a:latin typeface="Cambria Math" panose="02040503050406030204" pitchFamily="18" charset="0"/>
                        </a:rPr>
                        <m:t>=</m:t>
                      </m:r>
                      <m:r>
                        <a:rPr lang="es-CL" sz="2400" i="1">
                          <a:latin typeface="Cambria Math" panose="02040503050406030204" pitchFamily="18" charset="0"/>
                        </a:rPr>
                        <m:t>𝐸</m:t>
                      </m:r>
                      <m:d>
                        <m:dPr>
                          <m:begChr m:val="["/>
                          <m:endChr m:val="]"/>
                          <m:ctrlPr>
                            <a:rPr lang="es-CL" sz="2400" i="1">
                              <a:latin typeface="Cambria Math"/>
                            </a:rPr>
                          </m:ctrlPr>
                        </m:dPr>
                        <m:e>
                          <m:sSub>
                            <m:sSubPr>
                              <m:ctrlPr>
                                <a:rPr lang="es-CL" sz="2400" i="1">
                                  <a:latin typeface="Cambria Math"/>
                                </a:rPr>
                              </m:ctrlPr>
                            </m:sSubPr>
                            <m:e>
                              <m:r>
                                <a:rPr lang="es-CL" sz="2400" i="1">
                                  <a:latin typeface="Cambria Math" panose="02040503050406030204" pitchFamily="18" charset="0"/>
                                </a:rPr>
                                <m:t>𝑌</m:t>
                              </m:r>
                            </m:e>
                            <m:sub>
                              <m:r>
                                <a:rPr lang="es-CL" sz="2400" i="1">
                                  <a:latin typeface="Cambria Math" panose="02040503050406030204" pitchFamily="18" charset="0"/>
                                </a:rPr>
                                <m:t>𝑖</m:t>
                              </m:r>
                            </m:sub>
                          </m:sSub>
                          <m:d>
                            <m:dPr>
                              <m:ctrlPr>
                                <a:rPr lang="es-CL" sz="2400" i="1">
                                  <a:latin typeface="Cambria Math"/>
                                </a:rPr>
                              </m:ctrlPr>
                            </m:dPr>
                            <m:e>
                              <m:r>
                                <a:rPr lang="es-CL" sz="2400" i="1">
                                  <a:latin typeface="Cambria Math" panose="02040503050406030204" pitchFamily="18" charset="0"/>
                                </a:rPr>
                                <m:t>0</m:t>
                              </m:r>
                            </m:e>
                          </m:d>
                        </m:e>
                        <m:e>
                          <m:sSub>
                            <m:sSubPr>
                              <m:ctrlPr>
                                <a:rPr lang="es-CL" sz="2400" i="1">
                                  <a:latin typeface="Cambria Math"/>
                                </a:rPr>
                              </m:ctrlPr>
                            </m:sSubPr>
                            <m:e>
                              <m:r>
                                <a:rPr lang="es-CL" sz="2400" i="1">
                                  <a:latin typeface="Cambria Math" panose="02040503050406030204" pitchFamily="18" charset="0"/>
                                </a:rPr>
                                <m:t>𝐷</m:t>
                              </m:r>
                            </m:e>
                            <m:sub>
                              <m:r>
                                <a:rPr lang="es-CL" sz="2400" i="1">
                                  <a:latin typeface="Cambria Math" panose="02040503050406030204" pitchFamily="18" charset="0"/>
                                </a:rPr>
                                <m:t>𝑖</m:t>
                              </m:r>
                            </m:sub>
                          </m:sSub>
                          <m:r>
                            <a:rPr lang="es-CL" sz="2400" i="1">
                              <a:latin typeface="Cambria Math" panose="02040503050406030204" pitchFamily="18" charset="0"/>
                            </a:rPr>
                            <m:t>=0</m:t>
                          </m:r>
                        </m:e>
                      </m:d>
                      <m:r>
                        <a:rPr lang="es-CL" sz="2400" b="1" i="1" smtClean="0">
                          <a:latin typeface="Cambria Math"/>
                        </a:rPr>
                        <m:t>= </m:t>
                      </m:r>
                      <m:r>
                        <a:rPr lang="es-CL" sz="2400" b="1" i="1">
                          <a:solidFill>
                            <a:srgbClr val="002060"/>
                          </a:solidFill>
                          <a:latin typeface="Cambria Math" panose="02040503050406030204" pitchFamily="18" charset="0"/>
                        </a:rPr>
                        <m:t>𝑬</m:t>
                      </m:r>
                      <m:d>
                        <m:dPr>
                          <m:begChr m:val="["/>
                          <m:endChr m:val="]"/>
                          <m:ctrlPr>
                            <a:rPr lang="es-CL" sz="2400" b="1" i="1">
                              <a:solidFill>
                                <a:srgbClr val="002060"/>
                              </a:solidFill>
                              <a:latin typeface="Cambria Math"/>
                            </a:rPr>
                          </m:ctrlPr>
                        </m:dPr>
                        <m:e>
                          <m:sSub>
                            <m:sSubPr>
                              <m:ctrlPr>
                                <a:rPr lang="es-CL" sz="2400" b="1" i="1">
                                  <a:solidFill>
                                    <a:srgbClr val="002060"/>
                                  </a:solidFill>
                                  <a:latin typeface="Cambria Math"/>
                                </a:rPr>
                              </m:ctrlPr>
                            </m:sSubPr>
                            <m:e>
                              <m:r>
                                <a:rPr lang="es-CL" sz="2400" b="1" i="1">
                                  <a:solidFill>
                                    <a:srgbClr val="002060"/>
                                  </a:solidFill>
                                  <a:latin typeface="Cambria Math" panose="02040503050406030204" pitchFamily="18" charset="0"/>
                                </a:rPr>
                                <m:t>𝒀</m:t>
                              </m:r>
                            </m:e>
                            <m:sub>
                              <m:r>
                                <a:rPr lang="es-CL" sz="2400" b="1" i="1">
                                  <a:solidFill>
                                    <a:srgbClr val="002060"/>
                                  </a:solidFill>
                                  <a:latin typeface="Cambria Math" panose="02040503050406030204" pitchFamily="18" charset="0"/>
                                </a:rPr>
                                <m:t>𝒊</m:t>
                              </m:r>
                            </m:sub>
                          </m:sSub>
                          <m:d>
                            <m:dPr>
                              <m:ctrlPr>
                                <a:rPr lang="es-CL" sz="2400" b="1" i="1">
                                  <a:solidFill>
                                    <a:srgbClr val="002060"/>
                                  </a:solidFill>
                                  <a:latin typeface="Cambria Math"/>
                                </a:rPr>
                              </m:ctrlPr>
                            </m:dPr>
                            <m:e>
                              <m:r>
                                <a:rPr lang="es-CL" sz="2400" b="1" i="1">
                                  <a:solidFill>
                                    <a:srgbClr val="002060"/>
                                  </a:solidFill>
                                  <a:latin typeface="Cambria Math" panose="02040503050406030204" pitchFamily="18" charset="0"/>
                                </a:rPr>
                                <m:t>𝟎</m:t>
                              </m:r>
                            </m:e>
                          </m:d>
                        </m:e>
                      </m:d>
                    </m:oMath>
                  </m:oMathPara>
                </a14:m>
                <a:r>
                  <a:rPr lang="es-CL" sz="2400" dirty="0"/>
                  <a:t/>
                </a:r>
                <a:br>
                  <a:rPr lang="es-CL" sz="2400" dirty="0"/>
                </a:br>
                <a:r>
                  <a:rPr lang="es-CL" sz="2400" dirty="0"/>
                  <a:t/>
                </a:r>
                <a:br>
                  <a:rPr lang="es-CL" sz="2400" dirty="0"/>
                </a:br>
                <a14:m>
                  <m:oMathPara xmlns:m="http://schemas.openxmlformats.org/officeDocument/2006/math">
                    <m:oMathParaPr>
                      <m:jc m:val="left"/>
                    </m:oMathParaPr>
                    <m:oMath xmlns:m="http://schemas.openxmlformats.org/officeDocument/2006/math">
                      <m:r>
                        <a:rPr lang="es-CL" sz="2400" i="1">
                          <a:latin typeface="Cambria Math" panose="02040503050406030204" pitchFamily="18" charset="0"/>
                        </a:rPr>
                        <m:t>𝐸</m:t>
                      </m:r>
                      <m:d>
                        <m:dPr>
                          <m:begChr m:val="["/>
                          <m:endChr m:val="]"/>
                          <m:ctrlPr>
                            <a:rPr lang="es-CL" sz="2400" i="1">
                              <a:latin typeface="Cambria Math"/>
                            </a:rPr>
                          </m:ctrlPr>
                        </m:dPr>
                        <m:e>
                          <m:sSub>
                            <m:sSubPr>
                              <m:ctrlPr>
                                <a:rPr lang="es-CL" sz="2400" i="1">
                                  <a:latin typeface="Cambria Math"/>
                                </a:rPr>
                              </m:ctrlPr>
                            </m:sSubPr>
                            <m:e>
                              <m:r>
                                <a:rPr lang="es-CL" sz="2400" i="1">
                                  <a:latin typeface="Cambria Math" panose="02040503050406030204" pitchFamily="18" charset="0"/>
                                </a:rPr>
                                <m:t>𝑌</m:t>
                              </m:r>
                            </m:e>
                            <m:sub>
                              <m:r>
                                <a:rPr lang="es-CL" sz="2400" i="1">
                                  <a:latin typeface="Cambria Math" panose="02040503050406030204" pitchFamily="18" charset="0"/>
                                </a:rPr>
                                <m:t>𝑖</m:t>
                              </m:r>
                            </m:sub>
                          </m:sSub>
                          <m:d>
                            <m:dPr>
                              <m:ctrlPr>
                                <a:rPr lang="es-CL" sz="2400" i="1">
                                  <a:latin typeface="Cambria Math"/>
                                </a:rPr>
                              </m:ctrlPr>
                            </m:dPr>
                            <m:e>
                              <m:r>
                                <a:rPr lang="es-CL" sz="2400" i="1">
                                  <a:latin typeface="Cambria Math" panose="02040503050406030204" pitchFamily="18" charset="0"/>
                                </a:rPr>
                                <m:t>1</m:t>
                              </m:r>
                            </m:e>
                          </m:d>
                        </m:e>
                        <m:e>
                          <m:sSub>
                            <m:sSubPr>
                              <m:ctrlPr>
                                <a:rPr lang="es-CL" sz="2400" i="1">
                                  <a:latin typeface="Cambria Math"/>
                                </a:rPr>
                              </m:ctrlPr>
                            </m:sSubPr>
                            <m:e>
                              <m:r>
                                <a:rPr lang="es-CL" sz="2400" i="1">
                                  <a:latin typeface="Cambria Math" panose="02040503050406030204" pitchFamily="18" charset="0"/>
                                </a:rPr>
                                <m:t>𝐷</m:t>
                              </m:r>
                            </m:e>
                            <m:sub>
                              <m:r>
                                <a:rPr lang="es-CL" sz="2400" i="1">
                                  <a:latin typeface="Cambria Math" panose="02040503050406030204" pitchFamily="18" charset="0"/>
                                </a:rPr>
                                <m:t>𝑖</m:t>
                              </m:r>
                            </m:sub>
                          </m:sSub>
                          <m:r>
                            <a:rPr lang="es-CL" sz="2400" i="1">
                              <a:latin typeface="Cambria Math" panose="02040503050406030204" pitchFamily="18" charset="0"/>
                            </a:rPr>
                            <m:t>=1</m:t>
                          </m:r>
                        </m:e>
                      </m:d>
                      <m:r>
                        <a:rPr lang="es-CL" sz="2400" i="1">
                          <a:latin typeface="Cambria Math" panose="02040503050406030204" pitchFamily="18" charset="0"/>
                        </a:rPr>
                        <m:t>=</m:t>
                      </m:r>
                      <m:r>
                        <a:rPr lang="es-CL" sz="2400" i="1">
                          <a:latin typeface="Cambria Math" panose="02040503050406030204" pitchFamily="18" charset="0"/>
                        </a:rPr>
                        <m:t>𝐸</m:t>
                      </m:r>
                      <m:d>
                        <m:dPr>
                          <m:begChr m:val="["/>
                          <m:endChr m:val="]"/>
                          <m:ctrlPr>
                            <a:rPr lang="es-CL" sz="2400" i="1">
                              <a:latin typeface="Cambria Math"/>
                            </a:rPr>
                          </m:ctrlPr>
                        </m:dPr>
                        <m:e>
                          <m:sSub>
                            <m:sSubPr>
                              <m:ctrlPr>
                                <a:rPr lang="es-CL" sz="2400" i="1">
                                  <a:latin typeface="Cambria Math"/>
                                </a:rPr>
                              </m:ctrlPr>
                            </m:sSubPr>
                            <m:e>
                              <m:r>
                                <a:rPr lang="es-CL" sz="2400" i="1">
                                  <a:latin typeface="Cambria Math" panose="02040503050406030204" pitchFamily="18" charset="0"/>
                                </a:rPr>
                                <m:t>𝑌</m:t>
                              </m:r>
                            </m:e>
                            <m:sub>
                              <m:r>
                                <a:rPr lang="es-CL" sz="2400" i="1">
                                  <a:latin typeface="Cambria Math" panose="02040503050406030204" pitchFamily="18" charset="0"/>
                                </a:rPr>
                                <m:t>𝑖</m:t>
                              </m:r>
                            </m:sub>
                          </m:sSub>
                          <m:d>
                            <m:dPr>
                              <m:ctrlPr>
                                <a:rPr lang="es-CL" sz="2400" i="1">
                                  <a:latin typeface="Cambria Math"/>
                                </a:rPr>
                              </m:ctrlPr>
                            </m:dPr>
                            <m:e>
                              <m:r>
                                <a:rPr lang="es-CL" sz="2400" i="1">
                                  <a:latin typeface="Cambria Math" panose="02040503050406030204" pitchFamily="18" charset="0"/>
                                </a:rPr>
                                <m:t>1</m:t>
                              </m:r>
                            </m:e>
                          </m:d>
                        </m:e>
                        <m:e>
                          <m:sSub>
                            <m:sSubPr>
                              <m:ctrlPr>
                                <a:rPr lang="es-CL" sz="2400" i="1">
                                  <a:latin typeface="Cambria Math"/>
                                </a:rPr>
                              </m:ctrlPr>
                            </m:sSubPr>
                            <m:e>
                              <m:r>
                                <a:rPr lang="es-CL" sz="2400" i="1">
                                  <a:latin typeface="Cambria Math" panose="02040503050406030204" pitchFamily="18" charset="0"/>
                                </a:rPr>
                                <m:t>𝐷</m:t>
                              </m:r>
                            </m:e>
                            <m:sub>
                              <m:r>
                                <a:rPr lang="es-CL" sz="2400" i="1">
                                  <a:latin typeface="Cambria Math" panose="02040503050406030204" pitchFamily="18" charset="0"/>
                                </a:rPr>
                                <m:t>𝑖</m:t>
                              </m:r>
                            </m:sub>
                          </m:sSub>
                          <m:r>
                            <a:rPr lang="es-CL" sz="2400" i="1">
                              <a:latin typeface="Cambria Math" panose="02040503050406030204" pitchFamily="18" charset="0"/>
                            </a:rPr>
                            <m:t>=0</m:t>
                          </m:r>
                        </m:e>
                      </m:d>
                      <m:r>
                        <a:rPr lang="es-CL" sz="2400" b="0" i="1" smtClean="0">
                          <a:latin typeface="Cambria Math"/>
                        </a:rPr>
                        <m:t>=</m:t>
                      </m:r>
                      <m:r>
                        <a:rPr lang="es-CL" sz="2400" b="1" i="1">
                          <a:solidFill>
                            <a:schemeClr val="accent3">
                              <a:lumMod val="75000"/>
                            </a:schemeClr>
                          </a:solidFill>
                          <a:latin typeface="Cambria Math" panose="02040503050406030204" pitchFamily="18" charset="0"/>
                        </a:rPr>
                        <m:t>𝑬</m:t>
                      </m:r>
                      <m:d>
                        <m:dPr>
                          <m:begChr m:val="["/>
                          <m:endChr m:val="]"/>
                          <m:ctrlPr>
                            <a:rPr lang="es-CL" sz="2400" b="1" i="1">
                              <a:solidFill>
                                <a:schemeClr val="accent3">
                                  <a:lumMod val="75000"/>
                                </a:schemeClr>
                              </a:solidFill>
                              <a:latin typeface="Cambria Math"/>
                            </a:rPr>
                          </m:ctrlPr>
                        </m:dPr>
                        <m:e>
                          <m:sSub>
                            <m:sSubPr>
                              <m:ctrlPr>
                                <a:rPr lang="es-CL" sz="2400" b="1" i="1">
                                  <a:solidFill>
                                    <a:schemeClr val="accent3">
                                      <a:lumMod val="75000"/>
                                    </a:schemeClr>
                                  </a:solidFill>
                                  <a:latin typeface="Cambria Math"/>
                                </a:rPr>
                              </m:ctrlPr>
                            </m:sSubPr>
                            <m:e>
                              <m:r>
                                <a:rPr lang="es-CL" sz="2400" b="1" i="1">
                                  <a:solidFill>
                                    <a:schemeClr val="accent3">
                                      <a:lumMod val="75000"/>
                                    </a:schemeClr>
                                  </a:solidFill>
                                  <a:latin typeface="Cambria Math" panose="02040503050406030204" pitchFamily="18" charset="0"/>
                                </a:rPr>
                                <m:t>𝒀</m:t>
                              </m:r>
                            </m:e>
                            <m:sub>
                              <m:r>
                                <a:rPr lang="es-CL" sz="2400" b="1" i="1">
                                  <a:solidFill>
                                    <a:schemeClr val="accent3">
                                      <a:lumMod val="75000"/>
                                    </a:schemeClr>
                                  </a:solidFill>
                                  <a:latin typeface="Cambria Math" panose="02040503050406030204" pitchFamily="18" charset="0"/>
                                </a:rPr>
                                <m:t>𝒊</m:t>
                              </m:r>
                            </m:sub>
                          </m:sSub>
                          <m:d>
                            <m:dPr>
                              <m:ctrlPr>
                                <a:rPr lang="es-CL" sz="2400" b="1" i="1">
                                  <a:solidFill>
                                    <a:schemeClr val="accent3">
                                      <a:lumMod val="75000"/>
                                    </a:schemeClr>
                                  </a:solidFill>
                                  <a:latin typeface="Cambria Math"/>
                                </a:rPr>
                              </m:ctrlPr>
                            </m:dPr>
                            <m:e>
                              <m:r>
                                <a:rPr lang="es-CL" sz="2400" b="1" i="1">
                                  <a:solidFill>
                                    <a:schemeClr val="accent3">
                                      <a:lumMod val="75000"/>
                                    </a:schemeClr>
                                  </a:solidFill>
                                  <a:latin typeface="Cambria Math" panose="02040503050406030204" pitchFamily="18" charset="0"/>
                                </a:rPr>
                                <m:t>𝟏</m:t>
                              </m:r>
                            </m:e>
                          </m:d>
                        </m:e>
                      </m:d>
                    </m:oMath>
                  </m:oMathPara>
                </a14:m>
                <a:endParaRPr lang="es-CL" sz="2400" dirty="0"/>
              </a:p>
            </p:txBody>
          </p:sp>
        </mc:Choice>
        <mc:Fallback xmlns="">
          <p:sp>
            <p:nvSpPr>
              <p:cNvPr id="9" name="8 Rectángulo"/>
              <p:cNvSpPr>
                <a:spLocks noRot="1" noChangeAspect="1" noMove="1" noResize="1" noEditPoints="1" noAdjustHandles="1" noChangeArrowheads="1" noChangeShapeType="1" noTextEdit="1"/>
              </p:cNvSpPr>
              <p:nvPr/>
            </p:nvSpPr>
            <p:spPr>
              <a:xfrm>
                <a:off x="1621093" y="1336351"/>
                <a:ext cx="7416824" cy="1200329"/>
              </a:xfrm>
              <a:prstGeom prst="rect">
                <a:avLst/>
              </a:prstGeom>
              <a:blipFill rotWithShape="1">
                <a:blip r:embed="rId4"/>
                <a:stretch>
                  <a:fillRect b="-508"/>
                </a:stretch>
              </a:blipFill>
            </p:spPr>
            <p:txBody>
              <a:bodyPr/>
              <a:lstStyle/>
              <a:p>
                <a:r>
                  <a:rPr lang="es-ES">
                    <a:noFill/>
                  </a:rPr>
                  <a:t> </a:t>
                </a:r>
              </a:p>
            </p:txBody>
          </p:sp>
        </mc:Fallback>
      </mc:AlternateContent>
      <p:sp>
        <p:nvSpPr>
          <p:cNvPr id="10" name="9 Rectángulo"/>
          <p:cNvSpPr/>
          <p:nvPr/>
        </p:nvSpPr>
        <p:spPr>
          <a:xfrm>
            <a:off x="3951140" y="3235024"/>
            <a:ext cx="5086777" cy="3108543"/>
          </a:xfrm>
          <a:prstGeom prst="rect">
            <a:avLst/>
          </a:prstGeom>
        </p:spPr>
        <p:txBody>
          <a:bodyPr wrap="square">
            <a:spAutoFit/>
          </a:bodyPr>
          <a:lstStyle/>
          <a:p>
            <a:pPr algn="ctr"/>
            <a:r>
              <a:rPr lang="es-CL" sz="2800" dirty="0"/>
              <a:t>La </a:t>
            </a:r>
            <a:r>
              <a:rPr lang="es-CL" sz="2800" b="1" dirty="0"/>
              <a:t>asignación aleatoria </a:t>
            </a:r>
            <a:r>
              <a:rPr lang="es-CL" sz="2800" dirty="0"/>
              <a:t>permite que los grupos sean </a:t>
            </a:r>
            <a:r>
              <a:rPr lang="es-CL" sz="2800" dirty="0" err="1"/>
              <a:t>submuestras</a:t>
            </a:r>
            <a:r>
              <a:rPr lang="es-CL" sz="2800" dirty="0"/>
              <a:t> representativas, con los </a:t>
            </a:r>
            <a:r>
              <a:rPr lang="es-CL" sz="2800" b="1" i="1" dirty="0"/>
              <a:t>mismos resultados potenciales esperados </a:t>
            </a:r>
            <a:r>
              <a:rPr lang="es-CL" sz="2800" b="1" i="1" dirty="0" smtClean="0"/>
              <a:t/>
            </a:r>
            <a:br>
              <a:rPr lang="es-CL" sz="2800" b="1" i="1" dirty="0" smtClean="0"/>
            </a:br>
            <a:r>
              <a:rPr lang="es-CL" sz="2800" b="1" i="1" u="sng" dirty="0" smtClean="0"/>
              <a:t>en promedio y con números grandes</a:t>
            </a:r>
            <a:endParaRPr lang="es-CL" sz="2800" i="1" u="sng" dirty="0"/>
          </a:p>
        </p:txBody>
      </p:sp>
    </p:spTree>
    <p:extLst>
      <p:ext uri="{BB962C8B-B14F-4D97-AF65-F5344CB8AC3E}">
        <p14:creationId xmlns:p14="http://schemas.microsoft.com/office/powerpoint/2010/main" val="343018799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Sesgo de Selección y RA</a:t>
            </a:r>
            <a:endParaRPr lang="es-CL" dirty="0"/>
          </a:p>
        </p:txBody>
      </p:sp>
      <p:sp>
        <p:nvSpPr>
          <p:cNvPr id="3" name="2 Marcador de contenido"/>
          <p:cNvSpPr>
            <a:spLocks noGrp="1"/>
          </p:cNvSpPr>
          <p:nvPr>
            <p:ph idx="1"/>
          </p:nvPr>
        </p:nvSpPr>
        <p:spPr>
          <a:xfrm>
            <a:off x="1331640" y="2462652"/>
            <a:ext cx="7498080" cy="4800600"/>
          </a:xfrm>
        </p:spPr>
        <p:txBody>
          <a:bodyPr>
            <a:normAutofit/>
          </a:bodyPr>
          <a:lstStyle/>
          <a:p>
            <a:pPr>
              <a:lnSpc>
                <a:spcPct val="120000"/>
              </a:lnSpc>
            </a:pPr>
            <a:endParaRPr lang="es-CL" sz="4800" dirty="0"/>
          </a:p>
          <a:p>
            <a:pPr>
              <a:lnSpc>
                <a:spcPct val="120000"/>
              </a:lnSpc>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3858291"/>
            <a:ext cx="2155371" cy="2609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Llamada rectangular redondeada"/>
          <p:cNvSpPr/>
          <p:nvPr/>
        </p:nvSpPr>
        <p:spPr>
          <a:xfrm rot="20325853">
            <a:off x="4903621" y="3716397"/>
            <a:ext cx="1689275" cy="804718"/>
          </a:xfrm>
          <a:prstGeom prst="wedgeRoundRectCallout">
            <a:avLst>
              <a:gd name="adj1" fmla="val 44893"/>
              <a:gd name="adj2" fmla="val 82214"/>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800">
              <a:solidFill>
                <a:schemeClr val="tx1"/>
              </a:solidFill>
            </a:endParaRPr>
          </a:p>
        </p:txBody>
      </p:sp>
      <p:sp>
        <p:nvSpPr>
          <p:cNvPr id="8" name="7 CuadroTexto"/>
          <p:cNvSpPr txBox="1"/>
          <p:nvPr/>
        </p:nvSpPr>
        <p:spPr>
          <a:xfrm rot="20180193">
            <a:off x="5324970" y="3764813"/>
            <a:ext cx="846577" cy="707886"/>
          </a:xfrm>
          <a:prstGeom prst="rect">
            <a:avLst/>
          </a:prstGeom>
          <a:noFill/>
        </p:spPr>
        <p:txBody>
          <a:bodyPr wrap="square" rtlCol="0">
            <a:spAutoFit/>
          </a:bodyPr>
          <a:lstStyle/>
          <a:p>
            <a:r>
              <a:rPr lang="es-CL" sz="3200" dirty="0" smtClean="0"/>
              <a:t>Tú</a:t>
            </a:r>
            <a:r>
              <a:rPr lang="es-CL" sz="4000" dirty="0" smtClean="0"/>
              <a:t>!</a:t>
            </a:r>
            <a:endParaRPr lang="es-ES" sz="4000" dirty="0"/>
          </a:p>
        </p:txBody>
      </p:sp>
      <mc:AlternateContent xmlns:mc="http://schemas.openxmlformats.org/markup-compatibility/2006" xmlns:a14="http://schemas.microsoft.com/office/drawing/2010/main">
        <mc:Choice Requires="a14">
          <p:sp>
            <p:nvSpPr>
              <p:cNvPr id="11" name="10 CuadroTexto"/>
              <p:cNvSpPr txBox="1"/>
              <p:nvPr/>
            </p:nvSpPr>
            <p:spPr>
              <a:xfrm>
                <a:off x="1619672" y="1700808"/>
                <a:ext cx="691276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L" sz="3600" b="0" i="1" smtClean="0">
                              <a:latin typeface="Cambria Math"/>
                            </a:rPr>
                          </m:ctrlPr>
                        </m:sSubPr>
                        <m:e>
                          <m:r>
                            <a:rPr lang="es-CL" sz="3600" b="0" i="1" smtClean="0">
                              <a:latin typeface="Cambria Math"/>
                            </a:rPr>
                            <m:t>𝑌</m:t>
                          </m:r>
                        </m:e>
                        <m:sub>
                          <m:r>
                            <a:rPr lang="es-CL" sz="3600" b="0" i="1" smtClean="0">
                              <a:latin typeface="Cambria Math"/>
                            </a:rPr>
                            <m:t>𝑖</m:t>
                          </m:r>
                        </m:sub>
                      </m:sSub>
                      <m:r>
                        <a:rPr lang="es-CL" sz="3600" b="0" i="1" smtClean="0">
                          <a:latin typeface="Cambria Math"/>
                        </a:rPr>
                        <m:t>=</m:t>
                      </m:r>
                      <m:sSub>
                        <m:sSubPr>
                          <m:ctrlPr>
                            <a:rPr lang="es-CL" sz="3600" b="0" i="1" smtClean="0">
                              <a:latin typeface="Cambria Math"/>
                            </a:rPr>
                          </m:ctrlPr>
                        </m:sSubPr>
                        <m:e>
                          <m:r>
                            <a:rPr lang="es-CL" sz="3600" b="0" i="1" smtClean="0">
                              <a:latin typeface="Cambria Math"/>
                            </a:rPr>
                            <m:t>𝛽</m:t>
                          </m:r>
                        </m:e>
                        <m:sub>
                          <m:r>
                            <a:rPr lang="es-CL" sz="3600" b="0" i="1" smtClean="0">
                              <a:latin typeface="Cambria Math"/>
                            </a:rPr>
                            <m:t>0</m:t>
                          </m:r>
                        </m:sub>
                      </m:sSub>
                      <m:r>
                        <a:rPr lang="es-CL" sz="3600" b="0" i="1" smtClean="0">
                          <a:latin typeface="Cambria Math"/>
                        </a:rPr>
                        <m:t>+</m:t>
                      </m:r>
                      <m:sSub>
                        <m:sSubPr>
                          <m:ctrlPr>
                            <a:rPr lang="es-CL" sz="3600" b="0" i="1" smtClean="0">
                              <a:latin typeface="Cambria Math"/>
                            </a:rPr>
                          </m:ctrlPr>
                        </m:sSubPr>
                        <m:e>
                          <m:r>
                            <a:rPr lang="es-CL" sz="3600" b="0" i="1" smtClean="0">
                              <a:latin typeface="Cambria Math"/>
                            </a:rPr>
                            <m:t>𝛽</m:t>
                          </m:r>
                        </m:e>
                        <m:sub>
                          <m:r>
                            <a:rPr lang="es-CL" sz="3600" b="0" i="1" smtClean="0">
                              <a:latin typeface="Cambria Math"/>
                            </a:rPr>
                            <m:t>1</m:t>
                          </m:r>
                        </m:sub>
                      </m:sSub>
                      <m:r>
                        <a:rPr lang="es-CL" sz="3600" b="0" i="1" smtClean="0">
                          <a:latin typeface="Cambria Math"/>
                        </a:rPr>
                        <m:t>𝑅</m:t>
                      </m:r>
                      <m:sSub>
                        <m:sSubPr>
                          <m:ctrlPr>
                            <a:rPr lang="es-CL" sz="3600" b="0" i="1" smtClean="0">
                              <a:latin typeface="Cambria Math"/>
                            </a:rPr>
                          </m:ctrlPr>
                        </m:sSubPr>
                        <m:e>
                          <m:r>
                            <a:rPr lang="es-CL" sz="3600" b="0" i="1" smtClean="0">
                              <a:latin typeface="Cambria Math"/>
                            </a:rPr>
                            <m:t>𝐴</m:t>
                          </m:r>
                        </m:e>
                        <m:sub>
                          <m:r>
                            <a:rPr lang="es-CL" sz="3600" b="0" i="1" smtClean="0">
                              <a:latin typeface="Cambria Math"/>
                            </a:rPr>
                            <m:t>𝑖</m:t>
                          </m:r>
                        </m:sub>
                      </m:sSub>
                      <m:r>
                        <a:rPr lang="es-CL" sz="3600" b="0" i="1" smtClean="0">
                          <a:latin typeface="Cambria Math"/>
                        </a:rPr>
                        <m:t>+</m:t>
                      </m:r>
                      <m:sSub>
                        <m:sSubPr>
                          <m:ctrlPr>
                            <a:rPr lang="es-CL" sz="3600" b="0" i="1" smtClean="0">
                              <a:latin typeface="Cambria Math"/>
                            </a:rPr>
                          </m:ctrlPr>
                        </m:sSubPr>
                        <m:e>
                          <m:r>
                            <a:rPr lang="es-CL" sz="3600" b="0" i="1" smtClean="0">
                              <a:latin typeface="Cambria Math"/>
                            </a:rPr>
                            <m:t>𝛽</m:t>
                          </m:r>
                        </m:e>
                        <m:sub>
                          <m:r>
                            <a:rPr lang="es-CL" sz="3600" b="0" i="1" smtClean="0">
                              <a:latin typeface="Cambria Math"/>
                            </a:rPr>
                            <m:t>2</m:t>
                          </m:r>
                        </m:sub>
                      </m:sSub>
                      <m:sSub>
                        <m:sSubPr>
                          <m:ctrlPr>
                            <a:rPr lang="es-CL" sz="3600" b="0" i="1" smtClean="0">
                              <a:latin typeface="Cambria Math"/>
                            </a:rPr>
                          </m:ctrlPr>
                        </m:sSubPr>
                        <m:e>
                          <m:r>
                            <a:rPr lang="es-CL" sz="3600" b="0" i="1" smtClean="0">
                              <a:latin typeface="Cambria Math"/>
                            </a:rPr>
                            <m:t>𝐸𝑑𝑎𝑑</m:t>
                          </m:r>
                        </m:e>
                        <m:sub>
                          <m:r>
                            <a:rPr lang="es-CL" sz="3600" b="0" i="1" smtClean="0">
                              <a:latin typeface="Cambria Math"/>
                            </a:rPr>
                            <m:t>𝑖</m:t>
                          </m:r>
                        </m:sub>
                      </m:sSub>
                    </m:oMath>
                  </m:oMathPara>
                </a14:m>
                <a:endParaRPr lang="es-ES" dirty="0"/>
              </a:p>
            </p:txBody>
          </p:sp>
        </mc:Choice>
        <mc:Fallback xmlns="">
          <p:sp>
            <p:nvSpPr>
              <p:cNvPr id="11" name="10 CuadroTexto"/>
              <p:cNvSpPr txBox="1">
                <a:spLocks noRot="1" noChangeAspect="1" noMove="1" noResize="1" noEditPoints="1" noAdjustHandles="1" noChangeArrowheads="1" noChangeShapeType="1" noTextEdit="1"/>
              </p:cNvSpPr>
              <p:nvPr/>
            </p:nvSpPr>
            <p:spPr>
              <a:xfrm>
                <a:off x="1619672" y="1700808"/>
                <a:ext cx="6912768" cy="646331"/>
              </a:xfrm>
              <a:prstGeom prst="rect">
                <a:avLst/>
              </a:prstGeom>
              <a:blipFill rotWithShape="1">
                <a:blip r:embed="rId4"/>
                <a:stretch>
                  <a:fillRect/>
                </a:stretch>
              </a:blipFill>
            </p:spPr>
            <p:txBody>
              <a:bodyPr/>
              <a:lstStyle/>
              <a:p>
                <a:r>
                  <a:rPr lang="es-ES">
                    <a:noFill/>
                  </a:rPr>
                  <a:t> </a:t>
                </a:r>
              </a:p>
            </p:txBody>
          </p:sp>
        </mc:Fallback>
      </mc:AlternateContent>
      <p:sp>
        <p:nvSpPr>
          <p:cNvPr id="12" name="11 CuadroTexto"/>
          <p:cNvSpPr txBox="1"/>
          <p:nvPr/>
        </p:nvSpPr>
        <p:spPr>
          <a:xfrm>
            <a:off x="1102361" y="2549096"/>
            <a:ext cx="3744416" cy="1569660"/>
          </a:xfrm>
          <a:prstGeom prst="rect">
            <a:avLst/>
          </a:prstGeom>
          <a:noFill/>
        </p:spPr>
        <p:txBody>
          <a:bodyPr wrap="square" rtlCol="0">
            <a:spAutoFit/>
          </a:bodyPr>
          <a:lstStyle/>
          <a:p>
            <a:pPr algn="ctr"/>
            <a:r>
              <a:rPr lang="es-CL" sz="2400" b="1" dirty="0" smtClean="0"/>
              <a:t>Este modelo presentaría nula </a:t>
            </a:r>
            <a:r>
              <a:rPr lang="es-CL" sz="2400" b="1" dirty="0" err="1" smtClean="0"/>
              <a:t>colinealidad</a:t>
            </a:r>
            <a:r>
              <a:rPr lang="es-CL" sz="2400" b="1" dirty="0" smtClean="0"/>
              <a:t> entre sus variables independientes</a:t>
            </a:r>
            <a:endParaRPr lang="es-ES" sz="2400" b="1" dirty="0"/>
          </a:p>
        </p:txBody>
      </p:sp>
      <p:sp>
        <p:nvSpPr>
          <p:cNvPr id="14" name="13 CuadroTexto"/>
          <p:cNvSpPr txBox="1"/>
          <p:nvPr/>
        </p:nvSpPr>
        <p:spPr>
          <a:xfrm>
            <a:off x="942655" y="4014694"/>
            <a:ext cx="4063828" cy="523220"/>
          </a:xfrm>
          <a:prstGeom prst="rect">
            <a:avLst/>
          </a:prstGeom>
          <a:noFill/>
        </p:spPr>
        <p:txBody>
          <a:bodyPr wrap="square" rtlCol="0">
            <a:spAutoFit/>
          </a:bodyPr>
          <a:lstStyle/>
          <a:p>
            <a:pPr algn="ctr"/>
            <a:r>
              <a:rPr lang="es-CL" sz="2800" b="1" dirty="0" smtClean="0">
                <a:solidFill>
                  <a:srgbClr val="00B050"/>
                </a:solidFill>
              </a:rPr>
              <a:t>Verdadero</a:t>
            </a:r>
            <a:endParaRPr lang="es-ES" sz="2800" b="1" dirty="0">
              <a:solidFill>
                <a:srgbClr val="00B050"/>
              </a:solidFill>
            </a:endParaRPr>
          </a:p>
        </p:txBody>
      </p:sp>
      <p:sp>
        <p:nvSpPr>
          <p:cNvPr id="15" name="14 CuadroTexto"/>
          <p:cNvSpPr txBox="1"/>
          <p:nvPr/>
        </p:nvSpPr>
        <p:spPr>
          <a:xfrm>
            <a:off x="1070819" y="4736406"/>
            <a:ext cx="3935663" cy="1200329"/>
          </a:xfrm>
          <a:prstGeom prst="rect">
            <a:avLst/>
          </a:prstGeom>
          <a:noFill/>
        </p:spPr>
        <p:txBody>
          <a:bodyPr wrap="square" rtlCol="0">
            <a:spAutoFit/>
          </a:bodyPr>
          <a:lstStyle/>
          <a:p>
            <a:pPr algn="ctr"/>
            <a:r>
              <a:rPr lang="es-CL" sz="2400" b="1" dirty="0" smtClean="0"/>
              <a:t>Ya que RA es un </a:t>
            </a:r>
            <a:r>
              <a:rPr lang="es-CL" sz="2400" b="1" dirty="0" err="1" smtClean="0"/>
              <a:t>regresor</a:t>
            </a:r>
            <a:r>
              <a:rPr lang="es-CL" sz="2400" b="1" dirty="0" smtClean="0"/>
              <a:t> causal en el modelo, Edad también lo es</a:t>
            </a:r>
            <a:endParaRPr lang="es-ES" sz="2400" b="1" dirty="0"/>
          </a:p>
        </p:txBody>
      </p:sp>
      <p:sp>
        <p:nvSpPr>
          <p:cNvPr id="16" name="15 CuadroTexto"/>
          <p:cNvSpPr txBox="1"/>
          <p:nvPr/>
        </p:nvSpPr>
        <p:spPr>
          <a:xfrm>
            <a:off x="2841287" y="5879914"/>
            <a:ext cx="4063828" cy="584775"/>
          </a:xfrm>
          <a:prstGeom prst="rect">
            <a:avLst/>
          </a:prstGeom>
          <a:noFill/>
        </p:spPr>
        <p:txBody>
          <a:bodyPr wrap="square" rtlCol="0">
            <a:spAutoFit/>
          </a:bodyPr>
          <a:lstStyle/>
          <a:p>
            <a:pPr algn="ctr"/>
            <a:r>
              <a:rPr lang="es-CL" sz="3200" b="1" dirty="0" smtClean="0">
                <a:solidFill>
                  <a:srgbClr val="C00000"/>
                </a:solidFill>
              </a:rPr>
              <a:t>Falso</a:t>
            </a:r>
            <a:endParaRPr lang="es-ES" sz="3200" b="1" dirty="0">
              <a:solidFill>
                <a:srgbClr val="C00000"/>
              </a:solidFill>
            </a:endParaRPr>
          </a:p>
        </p:txBody>
      </p:sp>
    </p:spTree>
    <p:extLst>
      <p:ext uri="{BB962C8B-B14F-4D97-AF65-F5344CB8AC3E}">
        <p14:creationId xmlns:p14="http://schemas.microsoft.com/office/powerpoint/2010/main" val="392351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Sesgo de Selección</a:t>
            </a:r>
            <a:endParaRPr lang="es-CL" dirty="0"/>
          </a:p>
        </p:txBody>
      </p:sp>
      <p:sp>
        <p:nvSpPr>
          <p:cNvPr id="3" name="2 Marcador de contenido"/>
          <p:cNvSpPr>
            <a:spLocks noGrp="1"/>
          </p:cNvSpPr>
          <p:nvPr>
            <p:ph idx="1"/>
          </p:nvPr>
        </p:nvSpPr>
        <p:spPr>
          <a:xfrm>
            <a:off x="1331640" y="2462652"/>
            <a:ext cx="7498080" cy="4800600"/>
          </a:xfrm>
        </p:spPr>
        <p:txBody>
          <a:bodyPr>
            <a:normAutofit/>
          </a:bodyPr>
          <a:lstStyle/>
          <a:p>
            <a:pPr>
              <a:lnSpc>
                <a:spcPct val="120000"/>
              </a:lnSpc>
            </a:pPr>
            <a:endParaRPr lang="es-CL" sz="4800" dirty="0"/>
          </a:p>
          <a:p>
            <a:pPr>
              <a:lnSpc>
                <a:spcPct val="120000"/>
              </a:lnSpc>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sp>
        <p:nvSpPr>
          <p:cNvPr id="12" name="11 CuadroTexto"/>
          <p:cNvSpPr txBox="1"/>
          <p:nvPr/>
        </p:nvSpPr>
        <p:spPr>
          <a:xfrm>
            <a:off x="1691680" y="2204864"/>
            <a:ext cx="6408712" cy="1569660"/>
          </a:xfrm>
          <a:prstGeom prst="rect">
            <a:avLst/>
          </a:prstGeom>
          <a:noFill/>
        </p:spPr>
        <p:txBody>
          <a:bodyPr wrap="square" rtlCol="0">
            <a:spAutoFit/>
          </a:bodyPr>
          <a:lstStyle/>
          <a:p>
            <a:pPr algn="ctr"/>
            <a:r>
              <a:rPr lang="es-CL" sz="3200" b="1" dirty="0" smtClean="0"/>
              <a:t>El sesgo de selección provoca que OLS sea ineficiente, y la RA logra recuperar su eficiencia</a:t>
            </a:r>
            <a:endParaRPr lang="es-ES" sz="3200" b="1" dirty="0"/>
          </a:p>
        </p:txBody>
      </p:sp>
      <p:sp>
        <p:nvSpPr>
          <p:cNvPr id="16" name="15 CuadroTexto"/>
          <p:cNvSpPr txBox="1"/>
          <p:nvPr/>
        </p:nvSpPr>
        <p:spPr>
          <a:xfrm>
            <a:off x="3131840" y="4005064"/>
            <a:ext cx="4063828" cy="584775"/>
          </a:xfrm>
          <a:prstGeom prst="rect">
            <a:avLst/>
          </a:prstGeom>
          <a:noFill/>
        </p:spPr>
        <p:txBody>
          <a:bodyPr wrap="square" rtlCol="0">
            <a:spAutoFit/>
          </a:bodyPr>
          <a:lstStyle/>
          <a:p>
            <a:pPr algn="ctr"/>
            <a:r>
              <a:rPr lang="es-CL" sz="3200" b="1" dirty="0" smtClean="0">
                <a:solidFill>
                  <a:srgbClr val="C00000"/>
                </a:solidFill>
              </a:rPr>
              <a:t>Falso</a:t>
            </a:r>
            <a:endParaRPr lang="es-ES" sz="3200" b="1" dirty="0">
              <a:solidFill>
                <a:srgbClr val="C00000"/>
              </a:solidFill>
            </a:endParaRPr>
          </a:p>
        </p:txBody>
      </p:sp>
    </p:spTree>
    <p:extLst>
      <p:ext uri="{BB962C8B-B14F-4D97-AF65-F5344CB8AC3E}">
        <p14:creationId xmlns:p14="http://schemas.microsoft.com/office/powerpoint/2010/main" val="612239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Estimador </a:t>
            </a:r>
            <a:r>
              <a:rPr lang="es-CL" dirty="0" err="1" smtClean="0"/>
              <a:t>Dif</a:t>
            </a:r>
            <a:r>
              <a:rPr lang="es-CL" dirty="0" smtClean="0"/>
              <a:t>-in-</a:t>
            </a:r>
            <a:r>
              <a:rPr lang="es-CL" dirty="0" err="1" smtClean="0"/>
              <a:t>Dif</a:t>
            </a:r>
            <a:endParaRPr lang="es-CL"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1403648" y="3645024"/>
                <a:ext cx="7498080" cy="2385392"/>
              </a:xfrm>
            </p:spPr>
            <p:txBody>
              <a:bodyPr>
                <a:normAutofit/>
              </a:bodyPr>
              <a:lstStyle/>
              <a:p>
                <a:pPr>
                  <a:lnSpc>
                    <a:spcPct val="120000"/>
                  </a:lnSpc>
                </a:pPr>
                <a:endParaRPr lang="es-CL" sz="4800" dirty="0" smtClean="0"/>
              </a:p>
              <a:p>
                <a:pPr>
                  <a:lnSpc>
                    <a:spcPct val="120000"/>
                  </a:lnSpc>
                </a:pPr>
                <a14:m>
                  <m:oMath xmlns:m="http://schemas.openxmlformats.org/officeDocument/2006/math">
                    <m:sSub>
                      <m:sSubPr>
                        <m:ctrlPr>
                          <a:rPr lang="es-CL" i="1" smtClean="0">
                            <a:latin typeface="Cambria Math"/>
                          </a:rPr>
                        </m:ctrlPr>
                      </m:sSubPr>
                      <m:e>
                        <m:r>
                          <a:rPr lang="es-CL" b="0" i="1" smtClean="0">
                            <a:latin typeface="Cambria Math"/>
                          </a:rPr>
                          <m:t>𝑌</m:t>
                        </m:r>
                      </m:e>
                      <m:sub>
                        <m:r>
                          <a:rPr lang="es-CL" b="0" i="1" smtClean="0">
                            <a:latin typeface="Cambria Math"/>
                          </a:rPr>
                          <m:t>𝑖</m:t>
                        </m:r>
                      </m:sub>
                    </m:sSub>
                    <m:r>
                      <a:rPr lang="es-CL" b="0" i="1" smtClean="0">
                        <a:latin typeface="Cambria Math"/>
                      </a:rPr>
                      <m:t>=</m:t>
                    </m:r>
                    <m:r>
                      <a:rPr lang="es-CL" b="0" i="1" smtClean="0">
                        <a:latin typeface="Cambria Math"/>
                      </a:rPr>
                      <m:t>𝛼</m:t>
                    </m:r>
                    <m:r>
                      <a:rPr lang="es-CL" b="0" i="1" smtClean="0">
                        <a:latin typeface="Cambria Math"/>
                      </a:rPr>
                      <m:t>+</m:t>
                    </m:r>
                    <m:sSub>
                      <m:sSubPr>
                        <m:ctrlPr>
                          <a:rPr lang="es-CL" i="1" smtClean="0">
                            <a:latin typeface="Cambria Math"/>
                          </a:rPr>
                        </m:ctrlPr>
                      </m:sSubPr>
                      <m:e>
                        <m:r>
                          <a:rPr lang="es-CL" b="0" i="1" smtClean="0">
                            <a:latin typeface="Cambria Math"/>
                          </a:rPr>
                          <m:t>𝛼</m:t>
                        </m:r>
                      </m:e>
                      <m:sub>
                        <m:r>
                          <a:rPr lang="es-CL" b="0" i="1" smtClean="0">
                            <a:latin typeface="Cambria Math"/>
                          </a:rPr>
                          <m:t>1</m:t>
                        </m:r>
                      </m:sub>
                    </m:sSub>
                    <m:sSub>
                      <m:sSubPr>
                        <m:ctrlPr>
                          <a:rPr lang="es-CL" i="1" smtClean="0">
                            <a:latin typeface="Cambria Math"/>
                          </a:rPr>
                        </m:ctrlPr>
                      </m:sSubPr>
                      <m:e>
                        <m:r>
                          <a:rPr lang="es-CL" b="0" i="1" smtClean="0">
                            <a:latin typeface="Cambria Math"/>
                          </a:rPr>
                          <m:t>𝑇</m:t>
                        </m:r>
                      </m:e>
                      <m:sub>
                        <m:r>
                          <a:rPr lang="es-CL" b="0" i="1" smtClean="0">
                            <a:latin typeface="Cambria Math"/>
                          </a:rPr>
                          <m:t>𝑖</m:t>
                        </m:r>
                      </m:sub>
                    </m:sSub>
                    <m:r>
                      <a:rPr lang="es-CL" b="0" i="1" smtClean="0">
                        <a:latin typeface="Cambria Math"/>
                      </a:rPr>
                      <m:t>+</m:t>
                    </m:r>
                    <m:sSub>
                      <m:sSubPr>
                        <m:ctrlPr>
                          <a:rPr lang="es-CL" i="1" smtClean="0">
                            <a:latin typeface="Cambria Math"/>
                          </a:rPr>
                        </m:ctrlPr>
                      </m:sSubPr>
                      <m:e>
                        <m:r>
                          <a:rPr lang="es-CL" b="0" i="1" smtClean="0">
                            <a:latin typeface="Cambria Math"/>
                          </a:rPr>
                          <m:t>𝛼</m:t>
                        </m:r>
                      </m:e>
                      <m:sub>
                        <m:r>
                          <a:rPr lang="es-CL" b="0" i="1" smtClean="0">
                            <a:latin typeface="Cambria Math"/>
                          </a:rPr>
                          <m:t>2</m:t>
                        </m:r>
                      </m:sub>
                    </m:sSub>
                    <m:sSub>
                      <m:sSubPr>
                        <m:ctrlPr>
                          <a:rPr lang="es-CL"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m:t>
                    </m:r>
                    <m:r>
                      <a:rPr lang="es-CL" b="1" i="1" smtClean="0">
                        <a:latin typeface="Cambria Math"/>
                      </a:rPr>
                      <m:t>𝜹</m:t>
                    </m:r>
                    <m:sSub>
                      <m:sSubPr>
                        <m:ctrlPr>
                          <a:rPr lang="es-CL" b="1" i="1" smtClean="0">
                            <a:latin typeface="Cambria Math"/>
                          </a:rPr>
                        </m:ctrlPr>
                      </m:sSubPr>
                      <m:e>
                        <m:r>
                          <a:rPr lang="es-CL" b="1" i="1" smtClean="0">
                            <a:latin typeface="Cambria Math"/>
                          </a:rPr>
                          <m:t>𝑻</m:t>
                        </m:r>
                      </m:e>
                      <m:sub>
                        <m:r>
                          <a:rPr lang="es-CL" b="1" i="1" smtClean="0">
                            <a:latin typeface="Cambria Math"/>
                          </a:rPr>
                          <m:t>𝒊</m:t>
                        </m:r>
                      </m:sub>
                    </m:sSub>
                    <m:r>
                      <a:rPr lang="es-CL" b="1" i="1" smtClean="0">
                        <a:latin typeface="Cambria Math"/>
                      </a:rPr>
                      <m:t>⋅</m:t>
                    </m:r>
                    <m:sSub>
                      <m:sSubPr>
                        <m:ctrlPr>
                          <a:rPr lang="es-CL" b="1" i="1" smtClean="0">
                            <a:latin typeface="Cambria Math"/>
                          </a:rPr>
                        </m:ctrlPr>
                      </m:sSubPr>
                      <m:e>
                        <m:r>
                          <a:rPr lang="es-CL" b="1" i="1" smtClean="0">
                            <a:latin typeface="Cambria Math"/>
                          </a:rPr>
                          <m:t>𝑫</m:t>
                        </m:r>
                      </m:e>
                      <m:sub>
                        <m:r>
                          <a:rPr lang="es-CL" b="1" i="1" smtClean="0">
                            <a:latin typeface="Cambria Math"/>
                          </a:rPr>
                          <m:t>𝒊</m:t>
                        </m:r>
                      </m:sub>
                    </m:sSub>
                    <m:r>
                      <a:rPr lang="es-CL" b="1" i="1" smtClean="0">
                        <a:latin typeface="Cambria Math"/>
                      </a:rPr>
                      <m:t>+</m:t>
                    </m:r>
                    <m:sSub>
                      <m:sSubPr>
                        <m:ctrlPr>
                          <a:rPr lang="es-CL" i="1" smtClean="0">
                            <a:latin typeface="Cambria Math"/>
                          </a:rPr>
                        </m:ctrlPr>
                      </m:sSubPr>
                      <m:e>
                        <m:r>
                          <a:rPr lang="es-CL" b="0" i="1" smtClean="0">
                            <a:latin typeface="Cambria Math"/>
                          </a:rPr>
                          <m:t>𝜀</m:t>
                        </m:r>
                      </m:e>
                      <m:sub>
                        <m:r>
                          <a:rPr lang="es-CL" b="0" i="1" smtClean="0">
                            <a:latin typeface="Cambria Math"/>
                          </a:rPr>
                          <m:t>𝑖</m:t>
                        </m:r>
                      </m:sub>
                    </m:sSub>
                  </m:oMath>
                </a14:m>
                <a:endParaRPr lang="es-CL" sz="5000" dirty="0" smtClean="0"/>
              </a:p>
              <a:p>
                <a:pPr>
                  <a:lnSpc>
                    <a:spcPct val="120000"/>
                  </a:lnSpc>
                </a:pPr>
                <a:endParaRPr lang="es-CL" sz="4800" dirty="0"/>
              </a:p>
              <a:p>
                <a:pPr>
                  <a:lnSpc>
                    <a:spcPct val="120000"/>
                  </a:lnSpc>
                </a:pPr>
                <a:endParaRPr lang="es-CL" sz="4800" dirty="0" smtClean="0"/>
              </a:p>
              <a:p>
                <a:pPr marL="82296" indent="0">
                  <a:lnSpc>
                    <a:spcPct val="120000"/>
                  </a:lnSpc>
                  <a:buNone/>
                </a:pPr>
                <a:endParaRPr lang="es-CL" sz="7700" dirty="0"/>
              </a:p>
              <a:p>
                <a:pPr marL="82296" indent="0">
                  <a:lnSpc>
                    <a:spcPct val="120000"/>
                  </a:lnSpc>
                  <a:buNone/>
                </a:pPr>
                <a:endParaRPr lang="es-CL" sz="7700" dirty="0" smtClean="0"/>
              </a:p>
              <a:p>
                <a:endParaRPr lang="es-CL" dirty="0" smtClean="0"/>
              </a:p>
              <a:p>
                <a:endParaRPr lang="es-CL"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1403648" y="3645024"/>
                <a:ext cx="7498080" cy="2385392"/>
              </a:xfrm>
              <a:blipFill rotWithShape="1">
                <a:blip r:embed="rId3"/>
                <a:stretch>
                  <a:fillRect/>
                </a:stretch>
              </a:blipFill>
            </p:spPr>
            <p:txBody>
              <a:bodyPr/>
              <a:lstStyle/>
              <a:p>
                <a:r>
                  <a:rPr lang="es-CL">
                    <a:noFill/>
                  </a:rPr>
                  <a:t> </a:t>
                </a:r>
              </a:p>
            </p:txBody>
          </p:sp>
        </mc:Fallback>
      </mc:AlternateContent>
      <p:sp>
        <p:nvSpPr>
          <p:cNvPr id="5" name="4 CuadroTexto"/>
          <p:cNvSpPr txBox="1"/>
          <p:nvPr/>
        </p:nvSpPr>
        <p:spPr>
          <a:xfrm>
            <a:off x="4572000" y="6538878"/>
            <a:ext cx="4464496" cy="253916"/>
          </a:xfrm>
          <a:prstGeom prst="rect">
            <a:avLst/>
          </a:prstGeom>
          <a:noFill/>
        </p:spPr>
        <p:txBody>
          <a:bodyPr wrap="square" rtlCol="0">
            <a:spAutoFit/>
          </a:bodyPr>
          <a:lstStyle/>
          <a:p>
            <a:pPr algn="r"/>
            <a:r>
              <a:rPr lang="es-CL" sz="1050" b="1" dirty="0" smtClean="0">
                <a:solidFill>
                  <a:schemeClr val="bg1">
                    <a:lumMod val="75000"/>
                  </a:schemeClr>
                </a:solidFill>
              </a:rPr>
              <a:t>IN4402-1: </a:t>
            </a:r>
            <a:r>
              <a:rPr lang="es-CL" sz="1050" dirty="0" smtClean="0">
                <a:solidFill>
                  <a:schemeClr val="bg1">
                    <a:lumMod val="75000"/>
                  </a:schemeClr>
                </a:solidFill>
              </a:rPr>
              <a:t>Aplicaciones de Probabilidades y Estadística en Gestión</a:t>
            </a:r>
            <a:endParaRPr lang="es-ES" sz="1050" dirty="0">
              <a:solidFill>
                <a:schemeClr val="bg1">
                  <a:lumMod val="75000"/>
                </a:schemeClr>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3103421420"/>
              </p:ext>
            </p:extLst>
          </p:nvPr>
        </p:nvGraphicFramePr>
        <p:xfrm>
          <a:off x="2339752" y="1700808"/>
          <a:ext cx="6384032" cy="1630680"/>
        </p:xfrm>
        <a:graphic>
          <a:graphicData uri="http://schemas.openxmlformats.org/drawingml/2006/table">
            <a:tbl>
              <a:tblPr firstRow="1" firstCol="1" lastRow="1" bandRow="1">
                <a:tableStyleId>{775DCB02-9BB8-47FD-8907-85C794F793BA}</a:tableStyleId>
              </a:tblPr>
              <a:tblGrid>
                <a:gridCol w="1583617"/>
                <a:gridCol w="1608399"/>
                <a:gridCol w="1596008"/>
                <a:gridCol w="1596008"/>
              </a:tblGrid>
              <a:tr h="370840">
                <a:tc>
                  <a:txBody>
                    <a:bodyPr/>
                    <a:lstStyle/>
                    <a:p>
                      <a:r>
                        <a:rPr lang="es-CL" u="sng" dirty="0" smtClean="0"/>
                        <a:t>Puntaje </a:t>
                      </a:r>
                      <a:r>
                        <a:rPr lang="es-CL" u="sng" dirty="0" err="1" smtClean="0"/>
                        <a:t>Obt</a:t>
                      </a:r>
                      <a:r>
                        <a:rPr lang="es-CL" u="sng" dirty="0" smtClean="0"/>
                        <a:t>.</a:t>
                      </a:r>
                      <a:endParaRPr lang="es-ES" u="sng" dirty="0"/>
                    </a:p>
                  </a:txBody>
                  <a:tcPr/>
                </a:tc>
                <a:tc>
                  <a:txBody>
                    <a:bodyPr/>
                    <a:lstStyle/>
                    <a:p>
                      <a:r>
                        <a:rPr lang="es-CL" dirty="0" smtClean="0"/>
                        <a:t>Antes</a:t>
                      </a:r>
                      <a:endParaRPr lang="es-ES" dirty="0"/>
                    </a:p>
                  </a:txBody>
                  <a:tcPr/>
                </a:tc>
                <a:tc>
                  <a:txBody>
                    <a:bodyPr/>
                    <a:lstStyle/>
                    <a:p>
                      <a:r>
                        <a:rPr lang="es-CL" dirty="0" smtClean="0"/>
                        <a:t>Después</a:t>
                      </a:r>
                      <a:endParaRPr lang="es-ES" dirty="0"/>
                    </a:p>
                  </a:txBody>
                  <a:tcPr/>
                </a:tc>
                <a:tc>
                  <a:txBody>
                    <a:bodyPr/>
                    <a:lstStyle/>
                    <a:p>
                      <a:r>
                        <a:rPr lang="es-CL" dirty="0" smtClean="0"/>
                        <a:t>1 </a:t>
                      </a:r>
                      <a:r>
                        <a:rPr lang="es-CL" dirty="0" err="1" smtClean="0"/>
                        <a:t>dif</a:t>
                      </a:r>
                      <a:endParaRPr lang="es-ES" dirty="0"/>
                    </a:p>
                  </a:txBody>
                  <a:tcPr/>
                </a:tc>
              </a:tr>
              <a:tr h="370840">
                <a:tc>
                  <a:txBody>
                    <a:bodyPr/>
                    <a:lstStyle/>
                    <a:p>
                      <a:r>
                        <a:rPr lang="es-CL" dirty="0" smtClean="0"/>
                        <a:t>Control</a:t>
                      </a:r>
                      <a:endParaRPr lang="es-ES" dirty="0"/>
                    </a:p>
                  </a:txBody>
                  <a:tcPr/>
                </a:tc>
                <a:tc>
                  <a:txBody>
                    <a:bodyPr/>
                    <a:lstStyle/>
                    <a:p>
                      <a:r>
                        <a:rPr lang="es-CL" dirty="0" smtClean="0"/>
                        <a:t>13,5</a:t>
                      </a:r>
                      <a:endParaRPr lang="es-ES" dirty="0"/>
                    </a:p>
                  </a:txBody>
                  <a:tcPr/>
                </a:tc>
                <a:tc>
                  <a:txBody>
                    <a:bodyPr/>
                    <a:lstStyle/>
                    <a:p>
                      <a:r>
                        <a:rPr lang="es-CL" dirty="0" smtClean="0"/>
                        <a:t>17,8</a:t>
                      </a:r>
                      <a:endParaRPr lang="es-ES" dirty="0"/>
                    </a:p>
                  </a:txBody>
                  <a:tcPr/>
                </a:tc>
                <a:tc>
                  <a:txBody>
                    <a:bodyPr/>
                    <a:lstStyle/>
                    <a:p>
                      <a:r>
                        <a:rPr lang="es-CL" dirty="0" smtClean="0"/>
                        <a:t>4,3</a:t>
                      </a:r>
                      <a:endParaRPr lang="es-ES" dirty="0"/>
                    </a:p>
                  </a:txBody>
                  <a:tcPr/>
                </a:tc>
              </a:tr>
              <a:tr h="370840">
                <a:tc>
                  <a:txBody>
                    <a:bodyPr/>
                    <a:lstStyle/>
                    <a:p>
                      <a:r>
                        <a:rPr lang="es-CL" dirty="0" smtClean="0"/>
                        <a:t>Tratamiento</a:t>
                      </a:r>
                      <a:endParaRPr lang="es-ES" dirty="0"/>
                    </a:p>
                  </a:txBody>
                  <a:tcPr/>
                </a:tc>
                <a:tc>
                  <a:txBody>
                    <a:bodyPr/>
                    <a:lstStyle/>
                    <a:p>
                      <a:r>
                        <a:rPr lang="es-CL" dirty="0" smtClean="0"/>
                        <a:t>20,8</a:t>
                      </a:r>
                      <a:endParaRPr lang="es-ES" dirty="0"/>
                    </a:p>
                  </a:txBody>
                  <a:tcPr/>
                </a:tc>
                <a:tc>
                  <a:txBody>
                    <a:bodyPr/>
                    <a:lstStyle/>
                    <a:p>
                      <a:r>
                        <a:rPr lang="es-CL" dirty="0" smtClean="0"/>
                        <a:t>22,9</a:t>
                      </a:r>
                      <a:endParaRPr lang="es-ES" dirty="0"/>
                    </a:p>
                  </a:txBody>
                  <a:tcPr/>
                </a:tc>
                <a:tc>
                  <a:txBody>
                    <a:bodyPr/>
                    <a:lstStyle/>
                    <a:p>
                      <a:r>
                        <a:rPr lang="es-CL" dirty="0" smtClean="0"/>
                        <a:t>2,1</a:t>
                      </a:r>
                      <a:endParaRPr lang="es-ES" dirty="0"/>
                    </a:p>
                  </a:txBody>
                  <a:tcPr/>
                </a:tc>
              </a:tr>
              <a:tr h="370840">
                <a:tc>
                  <a:txBody>
                    <a:bodyPr/>
                    <a:lstStyle/>
                    <a:p>
                      <a:r>
                        <a:rPr lang="es-CL" dirty="0" smtClean="0"/>
                        <a:t>2 </a:t>
                      </a:r>
                      <a:r>
                        <a:rPr lang="es-CL" dirty="0" err="1" smtClean="0"/>
                        <a:t>dif</a:t>
                      </a:r>
                      <a:endParaRPr lang="es-ES" dirty="0"/>
                    </a:p>
                  </a:txBody>
                  <a:tcPr/>
                </a:tc>
                <a:tc>
                  <a:txBody>
                    <a:bodyPr/>
                    <a:lstStyle/>
                    <a:p>
                      <a:r>
                        <a:rPr lang="es-CL" b="0" dirty="0" smtClean="0"/>
                        <a:t>7,3</a:t>
                      </a:r>
                      <a:endParaRPr lang="es-ES" b="0" dirty="0"/>
                    </a:p>
                  </a:txBody>
                  <a:tcPr/>
                </a:tc>
                <a:tc>
                  <a:txBody>
                    <a:bodyPr/>
                    <a:lstStyle/>
                    <a:p>
                      <a:r>
                        <a:rPr lang="es-CL" b="0" dirty="0" smtClean="0"/>
                        <a:t>5,1</a:t>
                      </a:r>
                      <a:endParaRPr lang="es-ES" b="0" dirty="0"/>
                    </a:p>
                  </a:txBody>
                  <a:tcPr/>
                </a:tc>
                <a:tc>
                  <a:txBody>
                    <a:bodyPr/>
                    <a:lstStyle/>
                    <a:p>
                      <a:r>
                        <a:rPr lang="es-CL" sz="2800" dirty="0" smtClean="0"/>
                        <a:t>?</a:t>
                      </a:r>
                      <a:endParaRPr lang="es-ES" sz="2800" dirty="0"/>
                    </a:p>
                  </a:txBody>
                  <a:tcPr/>
                </a:tc>
              </a:tr>
            </a:tbl>
          </a:graphicData>
        </a:graphic>
      </p:graphicFrame>
    </p:spTree>
    <p:extLst>
      <p:ext uri="{BB962C8B-B14F-4D97-AF65-F5344CB8AC3E}">
        <p14:creationId xmlns:p14="http://schemas.microsoft.com/office/powerpoint/2010/main" val="70710175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ctr">
              <a:buNone/>
            </a:pPr>
            <a:r>
              <a:rPr lang="es-CL" sz="4400" dirty="0" smtClean="0"/>
              <a:t>Éxito en el examen!</a:t>
            </a:r>
          </a:p>
          <a:p>
            <a:pPr marL="0" indent="0" algn="ctr">
              <a:buNone/>
            </a:pPr>
            <a:endParaRPr lang="es-CL" sz="4400" dirty="0"/>
          </a:p>
          <a:p>
            <a:pPr marL="0" indent="0" algn="ctr">
              <a:buNone/>
            </a:pPr>
            <a:endParaRPr lang="es-CL" sz="4400" dirty="0" smtClean="0"/>
          </a:p>
          <a:p>
            <a:pPr marL="0" indent="0" algn="ctr">
              <a:buNone/>
            </a:pPr>
            <a:endParaRPr lang="es-CL" sz="4400" dirty="0"/>
          </a:p>
          <a:p>
            <a:pPr marL="0" indent="0" algn="ctr">
              <a:buNone/>
            </a:pPr>
            <a:endParaRPr lang="es-CL" sz="4400" dirty="0" smtClean="0"/>
          </a:p>
          <a:p>
            <a:pPr marL="0" indent="0" algn="ctr">
              <a:buNone/>
            </a:pPr>
            <a:endParaRPr lang="es-CL" sz="4400" dirty="0" smtClean="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730" r="15998" b="24104"/>
          <a:stretch/>
        </p:blipFill>
        <p:spPr bwMode="auto">
          <a:xfrm>
            <a:off x="3592286" y="2420888"/>
            <a:ext cx="2988128" cy="2414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0661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Experimentos en regresiones</a:t>
            </a:r>
            <a:endParaRPr lang="es-CL" dirty="0"/>
          </a:p>
        </p:txBody>
      </p:sp>
      <mc:AlternateContent xmlns:mc="http://schemas.openxmlformats.org/markup-compatibility/2006">
        <mc:Choice xmlns:a14="http://schemas.microsoft.com/office/drawing/2010/main" Requires="a14">
          <p:sp>
            <p:nvSpPr>
              <p:cNvPr id="8" name="2 Marcador de contenido"/>
              <p:cNvSpPr txBox="1">
                <a:spLocks/>
              </p:cNvSpPr>
              <p:nvPr/>
            </p:nvSpPr>
            <p:spPr>
              <a:xfrm>
                <a:off x="1115616" y="1484784"/>
                <a:ext cx="8028384" cy="4800600"/>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14:m>
                  <m:oMath xmlns:m="http://schemas.openxmlformats.org/officeDocument/2006/math">
                    <m:sSub>
                      <m:sSubPr>
                        <m:ctrlPr>
                          <a:rPr lang="es-CL" b="0" i="1" smtClean="0">
                            <a:latin typeface="Cambria Math"/>
                          </a:rPr>
                        </m:ctrlPr>
                      </m:sSubPr>
                      <m:e>
                        <m:r>
                          <a:rPr lang="es-CL" b="0" i="1" smtClean="0">
                            <a:latin typeface="Cambria Math"/>
                          </a:rPr>
                          <m:t>𝑌</m:t>
                        </m:r>
                      </m:e>
                      <m:sub>
                        <m:r>
                          <a:rPr lang="es-CL" b="0" i="1" smtClean="0">
                            <a:latin typeface="Cambria Math"/>
                          </a:rPr>
                          <m:t>𝑖</m:t>
                        </m:r>
                      </m:sub>
                    </m:sSub>
                    <m:r>
                      <a:rPr lang="es-CL" b="0" i="1" smtClean="0">
                        <a:latin typeface="Cambria Math"/>
                      </a:rPr>
                      <m:t>=</m:t>
                    </m:r>
                    <m:r>
                      <a:rPr lang="es-CL" b="0" i="1" smtClean="0">
                        <a:latin typeface="Cambria Math"/>
                      </a:rPr>
                      <m:t>𝐸</m:t>
                    </m:r>
                    <m:d>
                      <m:dPr>
                        <m:ctrlPr>
                          <a:rPr lang="es-CL" b="0" i="1" smtClean="0">
                            <a:latin typeface="Cambria Math"/>
                          </a:rPr>
                        </m:ctrlPr>
                      </m:dPr>
                      <m:e>
                        <m:sSub>
                          <m:sSubPr>
                            <m:ctrlPr>
                              <a:rPr lang="es-CL" b="0" i="1" smtClean="0">
                                <a:latin typeface="Cambria Math"/>
                              </a:rPr>
                            </m:ctrlPr>
                          </m:sSubPr>
                          <m:e>
                            <m:r>
                              <a:rPr lang="es-CL" b="0" i="1" smtClean="0">
                                <a:latin typeface="Cambria Math"/>
                              </a:rPr>
                              <m:t>𝑌</m:t>
                            </m:r>
                          </m:e>
                          <m:sub>
                            <m:r>
                              <a:rPr lang="es-CL" b="0" i="1" smtClean="0">
                                <a:latin typeface="Cambria Math"/>
                              </a:rPr>
                              <m:t>0</m:t>
                            </m:r>
                            <m:r>
                              <a:rPr lang="es-CL" b="0" i="1" smtClean="0">
                                <a:latin typeface="Cambria Math"/>
                              </a:rPr>
                              <m:t>𝑖</m:t>
                            </m:r>
                          </m:sub>
                        </m:sSub>
                      </m:e>
                    </m:d>
                    <m:r>
                      <a:rPr lang="es-CL" b="0" i="1" smtClean="0">
                        <a:latin typeface="Cambria Math"/>
                      </a:rPr>
                      <m:t>+</m:t>
                    </m:r>
                    <m:d>
                      <m:dPr>
                        <m:ctrlPr>
                          <a:rPr lang="es-CL" b="0" i="1" smtClean="0">
                            <a:latin typeface="Cambria Math"/>
                          </a:rPr>
                        </m:ctrlPr>
                      </m:dPr>
                      <m:e>
                        <m:sSub>
                          <m:sSubPr>
                            <m:ctrlPr>
                              <a:rPr lang="es-CL" b="0" i="1" smtClean="0">
                                <a:latin typeface="Cambria Math"/>
                              </a:rPr>
                            </m:ctrlPr>
                          </m:sSubPr>
                          <m:e>
                            <m:r>
                              <a:rPr lang="es-CL" b="0" i="1" smtClean="0">
                                <a:latin typeface="Cambria Math"/>
                              </a:rPr>
                              <m:t>𝑌</m:t>
                            </m:r>
                          </m:e>
                          <m:sub>
                            <m:r>
                              <a:rPr lang="es-CL" b="0" i="1" smtClean="0">
                                <a:latin typeface="Cambria Math"/>
                              </a:rPr>
                              <m:t>1</m:t>
                            </m:r>
                            <m:r>
                              <a:rPr lang="es-CL" b="0" i="1" smtClean="0">
                                <a:latin typeface="Cambria Math"/>
                              </a:rPr>
                              <m:t>𝑖</m:t>
                            </m:r>
                          </m:sub>
                        </m:sSub>
                        <m:r>
                          <a:rPr lang="es-CL" b="0" i="1" smtClean="0">
                            <a:latin typeface="Cambria Math"/>
                          </a:rPr>
                          <m:t>−</m:t>
                        </m:r>
                        <m:sSub>
                          <m:sSubPr>
                            <m:ctrlPr>
                              <a:rPr lang="es-CL" b="0" i="1" smtClean="0">
                                <a:latin typeface="Cambria Math"/>
                              </a:rPr>
                            </m:ctrlPr>
                          </m:sSubPr>
                          <m:e>
                            <m:r>
                              <a:rPr lang="es-CL" b="0" i="1" smtClean="0">
                                <a:latin typeface="Cambria Math"/>
                              </a:rPr>
                              <m:t>𝑌</m:t>
                            </m:r>
                          </m:e>
                          <m:sub>
                            <m:r>
                              <a:rPr lang="es-CL" b="0" i="1" smtClean="0">
                                <a:latin typeface="Cambria Math"/>
                              </a:rPr>
                              <m:t>0</m:t>
                            </m:r>
                            <m:r>
                              <a:rPr lang="es-CL" b="0" i="1" smtClean="0">
                                <a:latin typeface="Cambria Math"/>
                              </a:rPr>
                              <m:t>𝑖</m:t>
                            </m:r>
                          </m:sub>
                        </m:sSub>
                      </m:e>
                    </m:d>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m:t>
                    </m:r>
                    <m:d>
                      <m:dPr>
                        <m:ctrlPr>
                          <a:rPr lang="es-CL" b="0" i="1" smtClean="0">
                            <a:latin typeface="Cambria Math"/>
                          </a:rPr>
                        </m:ctrlPr>
                      </m:dPr>
                      <m:e>
                        <m:sSub>
                          <m:sSubPr>
                            <m:ctrlPr>
                              <a:rPr lang="es-CL" b="0" i="1" smtClean="0">
                                <a:latin typeface="Cambria Math"/>
                              </a:rPr>
                            </m:ctrlPr>
                          </m:sSubPr>
                          <m:e>
                            <m:r>
                              <a:rPr lang="es-CL" b="0" i="1" smtClean="0">
                                <a:latin typeface="Cambria Math"/>
                              </a:rPr>
                              <m:t>𝑌</m:t>
                            </m:r>
                          </m:e>
                          <m:sub>
                            <m:r>
                              <a:rPr lang="es-CL" b="0" i="1" smtClean="0">
                                <a:latin typeface="Cambria Math"/>
                              </a:rPr>
                              <m:t>0</m:t>
                            </m:r>
                            <m:r>
                              <a:rPr lang="es-CL" b="0" i="1" smtClean="0">
                                <a:latin typeface="Cambria Math"/>
                              </a:rPr>
                              <m:t>𝑖</m:t>
                            </m:r>
                          </m:sub>
                        </m:sSub>
                        <m:r>
                          <a:rPr lang="es-CL" b="0" i="1" smtClean="0">
                            <a:latin typeface="Cambria Math"/>
                          </a:rPr>
                          <m:t>−</m:t>
                        </m:r>
                        <m:r>
                          <a:rPr lang="es-CL" b="0" i="1" smtClean="0">
                            <a:latin typeface="Cambria Math"/>
                          </a:rPr>
                          <m:t>𝐸</m:t>
                        </m:r>
                        <m:d>
                          <m:dPr>
                            <m:ctrlPr>
                              <a:rPr lang="es-CL" b="0" i="1" smtClean="0">
                                <a:latin typeface="Cambria Math"/>
                              </a:rPr>
                            </m:ctrlPr>
                          </m:dPr>
                          <m:e>
                            <m:sSub>
                              <m:sSubPr>
                                <m:ctrlPr>
                                  <a:rPr lang="es-CL" b="0" i="1" smtClean="0">
                                    <a:latin typeface="Cambria Math"/>
                                  </a:rPr>
                                </m:ctrlPr>
                              </m:sSubPr>
                              <m:e>
                                <m:r>
                                  <a:rPr lang="es-CL" b="0" i="1" smtClean="0">
                                    <a:latin typeface="Cambria Math"/>
                                  </a:rPr>
                                  <m:t>𝑌</m:t>
                                </m:r>
                              </m:e>
                              <m:sub>
                                <m:r>
                                  <a:rPr lang="es-CL" b="0" i="1" smtClean="0">
                                    <a:latin typeface="Cambria Math"/>
                                  </a:rPr>
                                  <m:t>0</m:t>
                                </m:r>
                                <m:r>
                                  <a:rPr lang="es-CL" b="0" i="1" smtClean="0">
                                    <a:latin typeface="Cambria Math"/>
                                  </a:rPr>
                                  <m:t>𝑖</m:t>
                                </m:r>
                              </m:sub>
                            </m:sSub>
                          </m:e>
                        </m:d>
                      </m:e>
                    </m:d>
                  </m:oMath>
                </a14:m>
                <a:r>
                  <a:rPr lang="es-CL" b="0" i="1" dirty="0" smtClean="0"/>
                  <a:t/>
                </a:r>
                <a:br>
                  <a:rPr lang="es-CL" b="0" i="1" dirty="0" smtClean="0"/>
                </a:br>
                <a14:m>
                  <m:oMath xmlns:m="http://schemas.openxmlformats.org/officeDocument/2006/math">
                    <m:sSub>
                      <m:sSubPr>
                        <m:ctrlPr>
                          <a:rPr lang="es-CL" b="0" i="1" smtClean="0">
                            <a:solidFill>
                              <a:srgbClr val="FF0000"/>
                            </a:solidFill>
                            <a:latin typeface="Cambria Math"/>
                          </a:rPr>
                        </m:ctrlPr>
                      </m:sSubPr>
                      <m:e>
                        <m:r>
                          <a:rPr lang="es-CL" b="0" i="1" smtClean="0">
                            <a:solidFill>
                              <a:srgbClr val="FF0000"/>
                            </a:solidFill>
                            <a:latin typeface="Cambria Math"/>
                          </a:rPr>
                          <m:t>𝑌</m:t>
                        </m:r>
                      </m:e>
                      <m:sub>
                        <m:r>
                          <a:rPr lang="es-CL" b="0" i="1" smtClean="0">
                            <a:solidFill>
                              <a:srgbClr val="FF0000"/>
                            </a:solidFill>
                            <a:latin typeface="Cambria Math"/>
                          </a:rPr>
                          <m:t>𝑖</m:t>
                        </m:r>
                      </m:sub>
                    </m:sSub>
                    <m:r>
                      <a:rPr lang="es-CL" b="0" i="1" smtClean="0">
                        <a:solidFill>
                          <a:srgbClr val="FF0000"/>
                        </a:solidFill>
                        <a:latin typeface="Cambria Math"/>
                      </a:rPr>
                      <m:t>=</m:t>
                    </m:r>
                    <m:r>
                      <a:rPr lang="es-CL" b="0" i="1" smtClean="0">
                        <a:solidFill>
                          <a:srgbClr val="FF0000"/>
                        </a:solidFill>
                        <a:latin typeface="Cambria Math"/>
                      </a:rPr>
                      <m:t> </m:t>
                    </m:r>
                    <m:r>
                      <a:rPr lang="es-CL" b="0" i="1" smtClean="0">
                        <a:solidFill>
                          <a:srgbClr val="FF0000"/>
                        </a:solidFill>
                        <a:latin typeface="Cambria Math"/>
                      </a:rPr>
                      <m:t> </m:t>
                    </m:r>
                    <m:r>
                      <a:rPr lang="es-CL" b="0" i="1" smtClean="0">
                        <a:solidFill>
                          <a:srgbClr val="FF0000"/>
                        </a:solidFill>
                        <a:latin typeface="Cambria Math"/>
                      </a:rPr>
                      <m:t>𝛼</m:t>
                    </m:r>
                    <m:r>
                      <a:rPr lang="es-CL" b="0" i="1" smtClean="0">
                        <a:solidFill>
                          <a:srgbClr val="FF0000"/>
                        </a:solidFill>
                        <a:latin typeface="Cambria Math"/>
                      </a:rPr>
                      <m:t>   +   </m:t>
                    </m:r>
                    <m:r>
                      <a:rPr lang="es-CL" b="0" i="1" smtClean="0">
                        <a:solidFill>
                          <a:srgbClr val="FF0000"/>
                        </a:solidFill>
                        <a:latin typeface="Cambria Math"/>
                      </a:rPr>
                      <m:t>   </m:t>
                    </m:r>
                    <m:r>
                      <a:rPr lang="es-CL" b="0" i="1" smtClean="0">
                        <a:solidFill>
                          <a:srgbClr val="FF0000"/>
                        </a:solidFill>
                        <a:latin typeface="Cambria Math"/>
                      </a:rPr>
                      <m:t>  </m:t>
                    </m:r>
                    <m:sSub>
                      <m:sSubPr>
                        <m:ctrlPr>
                          <a:rPr lang="es-CL" b="0" i="1" smtClean="0">
                            <a:solidFill>
                              <a:srgbClr val="FF0000"/>
                            </a:solidFill>
                            <a:latin typeface="Cambria Math"/>
                          </a:rPr>
                        </m:ctrlPr>
                      </m:sSubPr>
                      <m:e>
                        <m:r>
                          <a:rPr lang="es-CL" b="0" i="1" smtClean="0">
                            <a:solidFill>
                              <a:srgbClr val="FF0000"/>
                            </a:solidFill>
                            <a:latin typeface="Cambria Math"/>
                          </a:rPr>
                          <m:t>𝛼</m:t>
                        </m:r>
                      </m:e>
                      <m:sub>
                        <m:r>
                          <a:rPr lang="es-CL" b="0" i="1" smtClean="0">
                            <a:solidFill>
                              <a:srgbClr val="FF0000"/>
                            </a:solidFill>
                            <a:latin typeface="Cambria Math"/>
                          </a:rPr>
                          <m:t>1</m:t>
                        </m:r>
                      </m:sub>
                    </m:sSub>
                    <m:r>
                      <a:rPr lang="es-CL" b="0" i="1" smtClean="0">
                        <a:solidFill>
                          <a:srgbClr val="FF0000"/>
                        </a:solidFill>
                        <a:latin typeface="Cambria Math"/>
                      </a:rPr>
                      <m:t>    </m:t>
                    </m:r>
                    <m:sSub>
                      <m:sSubPr>
                        <m:ctrlPr>
                          <a:rPr lang="es-CL" b="0" i="1" smtClean="0">
                            <a:solidFill>
                              <a:srgbClr val="FF0000"/>
                            </a:solidFill>
                            <a:latin typeface="Cambria Math"/>
                          </a:rPr>
                        </m:ctrlPr>
                      </m:sSubPr>
                      <m:e>
                        <m:r>
                          <a:rPr lang="es-CL" b="0" i="1" smtClean="0">
                            <a:solidFill>
                              <a:srgbClr val="FF0000"/>
                            </a:solidFill>
                            <a:latin typeface="Cambria Math"/>
                          </a:rPr>
                          <m:t>𝐷</m:t>
                        </m:r>
                      </m:e>
                      <m:sub>
                        <m:r>
                          <a:rPr lang="es-CL" b="0" i="1" smtClean="0">
                            <a:solidFill>
                              <a:srgbClr val="FF0000"/>
                            </a:solidFill>
                            <a:latin typeface="Cambria Math"/>
                          </a:rPr>
                          <m:t>𝑖</m:t>
                        </m:r>
                      </m:sub>
                    </m:sSub>
                    <m:r>
                      <a:rPr lang="es-CL" b="0" i="1" smtClean="0">
                        <a:solidFill>
                          <a:srgbClr val="FF0000"/>
                        </a:solidFill>
                        <a:latin typeface="Cambria Math"/>
                      </a:rPr>
                      <m:t> +</m:t>
                    </m:r>
                    <m:sSub>
                      <m:sSubPr>
                        <m:ctrlPr>
                          <a:rPr lang="es-CL" b="0" i="1" smtClean="0">
                            <a:solidFill>
                              <a:srgbClr val="FF0000"/>
                            </a:solidFill>
                            <a:latin typeface="Cambria Math"/>
                          </a:rPr>
                        </m:ctrlPr>
                      </m:sSubPr>
                      <m:e>
                        <m:r>
                          <a:rPr lang="es-CL" b="0" i="1" smtClean="0">
                            <a:solidFill>
                              <a:srgbClr val="FF0000"/>
                            </a:solidFill>
                            <a:latin typeface="Cambria Math"/>
                          </a:rPr>
                          <m:t>           </m:t>
                        </m:r>
                        <m:r>
                          <a:rPr lang="es-CL" b="0" i="1" smtClean="0">
                            <a:solidFill>
                              <a:srgbClr val="FF0000"/>
                            </a:solidFill>
                            <a:latin typeface="Cambria Math"/>
                          </a:rPr>
                          <m:t>𝜀</m:t>
                        </m:r>
                      </m:e>
                      <m:sub>
                        <m:r>
                          <a:rPr lang="es-CL" b="0" i="1" smtClean="0">
                            <a:solidFill>
                              <a:srgbClr val="FF0000"/>
                            </a:solidFill>
                            <a:latin typeface="Cambria Math"/>
                          </a:rPr>
                          <m:t>𝑖</m:t>
                        </m:r>
                      </m:sub>
                    </m:sSub>
                    <m:r>
                      <a:rPr lang="es-CL" b="0" i="1" smtClean="0">
                        <a:latin typeface="Cambria Math"/>
                      </a:rPr>
                      <m:t> </m:t>
                    </m:r>
                  </m:oMath>
                </a14:m>
                <a:endParaRPr lang="es-CL" b="0" i="1" dirty="0" smtClean="0"/>
              </a:p>
              <a:p>
                <a14:m>
                  <m:oMath xmlns:m="http://schemas.openxmlformats.org/officeDocument/2006/math">
                    <m:r>
                      <a:rPr lang="es-CL" b="0" i="1" smtClean="0">
                        <a:latin typeface="Cambria Math"/>
                      </a:rPr>
                      <m:t>𝐸</m:t>
                    </m:r>
                    <m:d>
                      <m:dPr>
                        <m:ctrlPr>
                          <a:rPr lang="es-CL" b="0" i="1" smtClean="0">
                            <a:latin typeface="Cambria Math"/>
                          </a:rPr>
                        </m:ctrlPr>
                      </m:dPr>
                      <m:e>
                        <m:sSub>
                          <m:sSubPr>
                            <m:ctrlPr>
                              <a:rPr lang="es-CL" b="0" i="1" smtClean="0">
                                <a:latin typeface="Cambria Math"/>
                              </a:rPr>
                            </m:ctrlPr>
                          </m:sSubPr>
                          <m:e>
                            <m:r>
                              <a:rPr lang="es-CL" b="0" i="1" smtClean="0">
                                <a:latin typeface="Cambria Math"/>
                              </a:rPr>
                              <m:t>𝑌</m:t>
                            </m:r>
                          </m:e>
                          <m:sub>
                            <m:r>
                              <a:rPr lang="es-CL" b="0" i="1" smtClean="0">
                                <a:latin typeface="Cambria Math"/>
                              </a:rPr>
                              <m:t>𝑖</m:t>
                            </m:r>
                          </m:sub>
                        </m:sSub>
                        <m:r>
                          <a:rPr lang="es-CL" b="0" i="1" smtClean="0">
                            <a:latin typeface="Cambria Math"/>
                          </a:rPr>
                          <m:t>|</m:t>
                        </m:r>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=1)−</m:t>
                        </m:r>
                        <m:r>
                          <a:rPr lang="es-CL" b="0" i="1" smtClean="0">
                            <a:latin typeface="Cambria Math"/>
                          </a:rPr>
                          <m:t>𝐸</m:t>
                        </m:r>
                        <m:r>
                          <a:rPr lang="es-CL" b="0" i="1" smtClean="0">
                            <a:latin typeface="Cambria Math"/>
                          </a:rPr>
                          <m:t>(</m:t>
                        </m:r>
                        <m:sSub>
                          <m:sSubPr>
                            <m:ctrlPr>
                              <a:rPr lang="es-CL" b="0" i="1" smtClean="0">
                                <a:latin typeface="Cambria Math"/>
                              </a:rPr>
                            </m:ctrlPr>
                          </m:sSubPr>
                          <m:e>
                            <m:r>
                              <a:rPr lang="es-CL" b="0" i="1" smtClean="0">
                                <a:latin typeface="Cambria Math"/>
                              </a:rPr>
                              <m:t>𝑌</m:t>
                            </m:r>
                          </m:e>
                          <m:sub>
                            <m:r>
                              <a:rPr lang="es-CL" b="0" i="1" smtClean="0">
                                <a:latin typeface="Cambria Math"/>
                              </a:rPr>
                              <m:t>𝑖</m:t>
                            </m:r>
                          </m:sub>
                        </m:sSub>
                        <m:r>
                          <a:rPr lang="es-CL" b="0" i="1" smtClean="0">
                            <a:latin typeface="Cambria Math"/>
                          </a:rPr>
                          <m:t>|</m:t>
                        </m:r>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=0</m:t>
                        </m:r>
                      </m:e>
                    </m:d>
                    <m:r>
                      <a:rPr lang="es-CL" b="0" i="1" smtClean="0">
                        <a:latin typeface="Cambria Math"/>
                      </a:rPr>
                      <m:t>   =</m:t>
                    </m:r>
                  </m:oMath>
                </a14:m>
                <a:endParaRPr lang="es-CL" b="0" i="1" dirty="0" smtClean="0">
                  <a:latin typeface="Cambria Math"/>
                </a:endParaRPr>
              </a:p>
              <a:p>
                <a:pPr marL="82296" indent="0">
                  <a:buNone/>
                </a:pPr>
                <a:r>
                  <a:rPr lang="es-CL" b="0" dirty="0" smtClean="0"/>
                  <a:t>	</a:t>
                </a:r>
                <a14:m>
                  <m:oMath xmlns:m="http://schemas.openxmlformats.org/officeDocument/2006/math">
                    <m:sSub>
                      <m:sSubPr>
                        <m:ctrlPr>
                          <a:rPr lang="es-CL" b="0" i="1" smtClean="0">
                            <a:latin typeface="Cambria Math"/>
                          </a:rPr>
                        </m:ctrlPr>
                      </m:sSubPr>
                      <m:e>
                        <m:r>
                          <a:rPr lang="es-CL" b="0" i="1" smtClean="0">
                            <a:latin typeface="Cambria Math"/>
                          </a:rPr>
                          <m:t>𝛼</m:t>
                        </m:r>
                      </m:e>
                      <m:sub>
                        <m:r>
                          <a:rPr lang="es-CL" b="0" i="1" smtClean="0">
                            <a:latin typeface="Cambria Math"/>
                          </a:rPr>
                          <m:t>1</m:t>
                        </m:r>
                      </m:sub>
                    </m:sSub>
                    <m:r>
                      <a:rPr lang="es-CL" b="0" i="1" smtClean="0">
                        <a:latin typeface="Cambria Math"/>
                      </a:rPr>
                      <m:t>   +  </m:t>
                    </m:r>
                    <m:r>
                      <a:rPr lang="es-CL" b="0" i="1" smtClean="0">
                        <a:latin typeface="Cambria Math"/>
                      </a:rPr>
                      <m:t>𝐸</m:t>
                    </m:r>
                    <m:d>
                      <m:dPr>
                        <m:ctrlPr>
                          <a:rPr lang="es-CL" b="0" i="1" smtClean="0">
                            <a:latin typeface="Cambria Math"/>
                          </a:rPr>
                        </m:ctrlPr>
                      </m:dPr>
                      <m:e>
                        <m:sSub>
                          <m:sSubPr>
                            <m:ctrlPr>
                              <a:rPr lang="es-CL" b="0" i="1" smtClean="0">
                                <a:latin typeface="Cambria Math"/>
                              </a:rPr>
                            </m:ctrlPr>
                          </m:sSubPr>
                          <m:e>
                            <m:r>
                              <a:rPr lang="es-CL" b="0" i="1" smtClean="0">
                                <a:latin typeface="Cambria Math"/>
                              </a:rPr>
                              <m:t>𝜂</m:t>
                            </m:r>
                          </m:e>
                          <m:sub>
                            <m:r>
                              <a:rPr lang="es-CL" b="0" i="1" smtClean="0">
                                <a:latin typeface="Cambria Math"/>
                              </a:rPr>
                              <m:t>𝑖</m:t>
                            </m:r>
                          </m:sub>
                        </m:sSub>
                      </m:e>
                      <m:e>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=1</m:t>
                        </m:r>
                      </m:e>
                    </m:d>
                    <m:r>
                      <a:rPr lang="es-CL" b="0" i="1" smtClean="0">
                        <a:latin typeface="Cambria Math"/>
                      </a:rPr>
                      <m:t>−</m:t>
                    </m:r>
                    <m:r>
                      <a:rPr lang="es-CL" b="0" i="1" smtClean="0">
                        <a:latin typeface="Cambria Math"/>
                      </a:rPr>
                      <m:t>𝐸</m:t>
                    </m:r>
                    <m:d>
                      <m:dPr>
                        <m:ctrlPr>
                          <a:rPr lang="es-CL" b="0" i="1" smtClean="0">
                            <a:latin typeface="Cambria Math"/>
                          </a:rPr>
                        </m:ctrlPr>
                      </m:dPr>
                      <m:e>
                        <m:sSub>
                          <m:sSubPr>
                            <m:ctrlPr>
                              <a:rPr lang="es-CL" b="0" i="1" smtClean="0">
                                <a:latin typeface="Cambria Math"/>
                              </a:rPr>
                            </m:ctrlPr>
                          </m:sSubPr>
                          <m:e>
                            <m:r>
                              <a:rPr lang="es-CL" b="0" i="1" smtClean="0">
                                <a:latin typeface="Cambria Math"/>
                              </a:rPr>
                              <m:t>𝜂</m:t>
                            </m:r>
                          </m:e>
                          <m:sub>
                            <m:r>
                              <a:rPr lang="es-CL" b="0" i="1" smtClean="0">
                                <a:latin typeface="Cambria Math"/>
                              </a:rPr>
                              <m:t>𝑖</m:t>
                            </m:r>
                          </m:sub>
                        </m:sSub>
                      </m:e>
                      <m:e>
                        <m:sSub>
                          <m:sSubPr>
                            <m:ctrlPr>
                              <a:rPr lang="es-CL" b="0" i="1" smtClean="0">
                                <a:latin typeface="Cambria Math"/>
                              </a:rPr>
                            </m:ctrlPr>
                          </m:sSubPr>
                          <m:e>
                            <m:r>
                              <a:rPr lang="es-CL" b="0" i="1" smtClean="0">
                                <a:latin typeface="Cambria Math"/>
                              </a:rPr>
                              <m:t>𝐷</m:t>
                            </m:r>
                          </m:e>
                          <m:sub>
                            <m:r>
                              <a:rPr lang="es-CL" b="0" i="1" smtClean="0">
                                <a:latin typeface="Cambria Math"/>
                              </a:rPr>
                              <m:t>𝑖</m:t>
                            </m:r>
                          </m:sub>
                        </m:sSub>
                        <m:r>
                          <a:rPr lang="es-CL" b="0" i="1" smtClean="0">
                            <a:latin typeface="Cambria Math"/>
                          </a:rPr>
                          <m:t>=0</m:t>
                        </m:r>
                      </m:e>
                    </m:d>
                  </m:oMath>
                </a14:m>
                <a:endParaRPr lang="es-CL" sz="3600" i="1" dirty="0" smtClean="0"/>
              </a:p>
              <a:p>
                <a:pPr marL="82296" indent="0">
                  <a:buNone/>
                </a:pPr>
                <a:endParaRPr lang="es-CL" sz="3600" i="1" dirty="0"/>
              </a:p>
              <a:p>
                <a:pPr marL="82296" indent="0">
                  <a:buNone/>
                </a:pPr>
                <a:endParaRPr lang="es-CL" sz="3600" i="1" dirty="0" smtClean="0"/>
              </a:p>
              <a:p>
                <a14:m>
                  <m:oMath xmlns:m="http://schemas.openxmlformats.org/officeDocument/2006/math">
                    <m:r>
                      <a:rPr lang="es-CL" sz="3600" b="0" i="1" smtClean="0">
                        <a:latin typeface="Cambria Math"/>
                      </a:rPr>
                      <m:t>=</m:t>
                    </m:r>
                    <m:r>
                      <a:rPr lang="es-CL" sz="3600" b="0" i="1" smtClean="0">
                        <a:latin typeface="Cambria Math"/>
                      </a:rPr>
                      <m:t>𝐸</m:t>
                    </m:r>
                    <m:d>
                      <m:dPr>
                        <m:ctrlPr>
                          <a:rPr lang="es-CL" sz="3600" b="0" i="1" smtClean="0">
                            <a:latin typeface="Cambria Math"/>
                          </a:rPr>
                        </m:ctrlPr>
                      </m:dPr>
                      <m:e>
                        <m:sSub>
                          <m:sSubPr>
                            <m:ctrlPr>
                              <a:rPr lang="es-CL" sz="3600" b="0" i="1" smtClean="0">
                                <a:latin typeface="Cambria Math"/>
                              </a:rPr>
                            </m:ctrlPr>
                          </m:sSubPr>
                          <m:e>
                            <m:r>
                              <a:rPr lang="es-CL" sz="3600" b="0" i="1" smtClean="0">
                                <a:latin typeface="Cambria Math"/>
                              </a:rPr>
                              <m:t>𝑌</m:t>
                            </m:r>
                          </m:e>
                          <m:sub>
                            <m:r>
                              <a:rPr lang="es-CL" sz="3600" b="0" i="1" smtClean="0">
                                <a:latin typeface="Cambria Math"/>
                              </a:rPr>
                              <m:t>0</m:t>
                            </m:r>
                            <m:r>
                              <a:rPr lang="es-CL" sz="3600" b="0" i="1" smtClean="0">
                                <a:latin typeface="Cambria Math"/>
                              </a:rPr>
                              <m:t>𝑖</m:t>
                            </m:r>
                          </m:sub>
                        </m:sSub>
                      </m:e>
                      <m:e>
                        <m:sSub>
                          <m:sSubPr>
                            <m:ctrlPr>
                              <a:rPr lang="es-CL" sz="3600" b="0" i="1" smtClean="0">
                                <a:latin typeface="Cambria Math"/>
                              </a:rPr>
                            </m:ctrlPr>
                          </m:sSubPr>
                          <m:e>
                            <m:r>
                              <a:rPr lang="es-CL" sz="3600" b="0" i="1" smtClean="0">
                                <a:latin typeface="Cambria Math"/>
                              </a:rPr>
                              <m:t>𝐷</m:t>
                            </m:r>
                          </m:e>
                          <m:sub>
                            <m:r>
                              <a:rPr lang="es-CL" sz="3600" b="0" i="1" smtClean="0">
                                <a:latin typeface="Cambria Math"/>
                              </a:rPr>
                              <m:t>𝑖</m:t>
                            </m:r>
                          </m:sub>
                        </m:sSub>
                        <m:r>
                          <a:rPr lang="es-CL" sz="3600" b="0" i="1" smtClean="0">
                            <a:latin typeface="Cambria Math"/>
                          </a:rPr>
                          <m:t>=1 </m:t>
                        </m:r>
                      </m:e>
                    </m:d>
                    <m:r>
                      <a:rPr lang="es-CL" sz="3600" b="0" i="1" smtClean="0">
                        <a:latin typeface="Cambria Math"/>
                      </a:rPr>
                      <m:t>−</m:t>
                    </m:r>
                    <m:r>
                      <a:rPr lang="es-CL" sz="3600" b="0" i="1" smtClean="0">
                        <a:latin typeface="Cambria Math"/>
                      </a:rPr>
                      <m:t>𝐸</m:t>
                    </m:r>
                    <m:r>
                      <a:rPr lang="es-CL" sz="3600" b="0" i="1" smtClean="0">
                        <a:latin typeface="Cambria Math"/>
                      </a:rPr>
                      <m:t>(</m:t>
                    </m:r>
                    <m:sSub>
                      <m:sSubPr>
                        <m:ctrlPr>
                          <a:rPr lang="es-CL" sz="3600" b="0" i="1" smtClean="0">
                            <a:latin typeface="Cambria Math"/>
                          </a:rPr>
                        </m:ctrlPr>
                      </m:sSubPr>
                      <m:e>
                        <m:r>
                          <a:rPr lang="es-CL" sz="3600" b="0" i="1" smtClean="0">
                            <a:latin typeface="Cambria Math"/>
                          </a:rPr>
                          <m:t>𝑌</m:t>
                        </m:r>
                      </m:e>
                      <m:sub>
                        <m:r>
                          <a:rPr lang="es-CL" sz="3600" b="0" i="1" smtClean="0">
                            <a:latin typeface="Cambria Math"/>
                          </a:rPr>
                          <m:t>0</m:t>
                        </m:r>
                        <m:r>
                          <a:rPr lang="es-CL" sz="3600" b="0" i="1" smtClean="0">
                            <a:latin typeface="Cambria Math"/>
                          </a:rPr>
                          <m:t>𝑖</m:t>
                        </m:r>
                      </m:sub>
                    </m:sSub>
                    <m:r>
                      <a:rPr lang="es-CL" sz="3600" b="0" i="1" smtClean="0">
                        <a:latin typeface="Cambria Math"/>
                      </a:rPr>
                      <m:t>|</m:t>
                    </m:r>
                    <m:sSub>
                      <m:sSubPr>
                        <m:ctrlPr>
                          <a:rPr lang="es-CL" sz="3600" b="0" i="1" smtClean="0">
                            <a:latin typeface="Cambria Math"/>
                          </a:rPr>
                        </m:ctrlPr>
                      </m:sSubPr>
                      <m:e>
                        <m:r>
                          <a:rPr lang="es-CL" sz="3600" b="0" i="1" smtClean="0">
                            <a:latin typeface="Cambria Math"/>
                          </a:rPr>
                          <m:t>𝐷</m:t>
                        </m:r>
                      </m:e>
                      <m:sub>
                        <m:r>
                          <a:rPr lang="es-CL" sz="3600" b="0" i="1" smtClean="0">
                            <a:latin typeface="Cambria Math"/>
                          </a:rPr>
                          <m:t>𝑖</m:t>
                        </m:r>
                      </m:sub>
                    </m:sSub>
                    <m:r>
                      <a:rPr lang="es-CL" sz="3600" b="0" i="1" smtClean="0">
                        <a:latin typeface="Cambria Math"/>
                      </a:rPr>
                      <m:t>=0)</m:t>
                    </m:r>
                  </m:oMath>
                </a14:m>
                <a:endParaRPr lang="es-CL" sz="3600" i="1" dirty="0" smtClean="0"/>
              </a:p>
            </p:txBody>
          </p:sp>
        </mc:Choice>
        <mc:Fallback>
          <p:sp>
            <p:nvSpPr>
              <p:cNvPr id="8" name="2 Marcador de contenido"/>
              <p:cNvSpPr txBox="1">
                <a:spLocks noRot="1" noChangeAspect="1" noMove="1" noResize="1" noEditPoints="1" noAdjustHandles="1" noChangeArrowheads="1" noChangeShapeType="1" noTextEdit="1"/>
              </p:cNvSpPr>
              <p:nvPr/>
            </p:nvSpPr>
            <p:spPr>
              <a:xfrm>
                <a:off x="1115616" y="1484784"/>
                <a:ext cx="8028384" cy="4800600"/>
              </a:xfrm>
              <a:prstGeom prst="rect">
                <a:avLst/>
              </a:prstGeom>
              <a:blipFill rotWithShape="1">
                <a:blip r:embed="rId3"/>
                <a:stretch>
                  <a:fillRect/>
                </a:stretch>
              </a:blipFill>
            </p:spPr>
            <p:txBody>
              <a:bodyPr/>
              <a:lstStyle/>
              <a:p>
                <a:r>
                  <a:rPr lang="es-CL">
                    <a:noFill/>
                  </a:rPr>
                  <a:t> </a:t>
                </a:r>
              </a:p>
            </p:txBody>
          </p:sp>
        </mc:Fallback>
      </mc:AlternateContent>
      <p:sp>
        <p:nvSpPr>
          <p:cNvPr id="4" name="3 CuadroTexto"/>
          <p:cNvSpPr txBox="1"/>
          <p:nvPr/>
        </p:nvSpPr>
        <p:spPr>
          <a:xfrm>
            <a:off x="1639557" y="4038889"/>
            <a:ext cx="1152128" cy="523220"/>
          </a:xfrm>
          <a:prstGeom prst="rect">
            <a:avLst/>
          </a:prstGeom>
          <a:noFill/>
        </p:spPr>
        <p:txBody>
          <a:bodyPr wrap="square" rtlCol="0">
            <a:spAutoFit/>
          </a:bodyPr>
          <a:lstStyle/>
          <a:p>
            <a:r>
              <a:rPr lang="es-CL" sz="2800" b="1" dirty="0" smtClean="0">
                <a:solidFill>
                  <a:schemeClr val="accent1"/>
                </a:solidFill>
              </a:rPr>
              <a:t>ATE</a:t>
            </a:r>
            <a:endParaRPr lang="es-CL" sz="2800" b="1" dirty="0">
              <a:solidFill>
                <a:schemeClr val="accent1"/>
              </a:solidFill>
            </a:endParaRPr>
          </a:p>
        </p:txBody>
      </p:sp>
      <p:sp>
        <p:nvSpPr>
          <p:cNvPr id="5" name="4 Cerrar llave"/>
          <p:cNvSpPr/>
          <p:nvPr/>
        </p:nvSpPr>
        <p:spPr>
          <a:xfrm rot="5400000">
            <a:off x="5643119" y="1349771"/>
            <a:ext cx="306034" cy="4896544"/>
          </a:xfrm>
          <a:prstGeom prst="rightBrace">
            <a:avLst/>
          </a:prstGeom>
          <a:noFill/>
          <a:ln>
            <a:solidFill>
              <a:schemeClr val="accent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L"/>
          </a:p>
        </p:txBody>
      </p:sp>
      <p:sp>
        <p:nvSpPr>
          <p:cNvPr id="7" name="6 CuadroTexto"/>
          <p:cNvSpPr txBox="1"/>
          <p:nvPr/>
        </p:nvSpPr>
        <p:spPr>
          <a:xfrm>
            <a:off x="4067944" y="4053943"/>
            <a:ext cx="4536504" cy="400110"/>
          </a:xfrm>
          <a:prstGeom prst="rect">
            <a:avLst/>
          </a:prstGeom>
          <a:noFill/>
        </p:spPr>
        <p:txBody>
          <a:bodyPr wrap="square" rtlCol="0">
            <a:spAutoFit/>
          </a:bodyPr>
          <a:lstStyle/>
          <a:p>
            <a:r>
              <a:rPr lang="es-CL" sz="2000" b="1" dirty="0" smtClean="0">
                <a:solidFill>
                  <a:schemeClr val="accent3"/>
                </a:solidFill>
              </a:rPr>
              <a:t>SESGO DE SELECCIÓN</a:t>
            </a:r>
            <a:endParaRPr lang="es-CL" sz="2000" b="1" dirty="0">
              <a:solidFill>
                <a:schemeClr val="accent3"/>
              </a:solidFill>
            </a:endParaRPr>
          </a:p>
        </p:txBody>
      </p:sp>
      <p:sp>
        <p:nvSpPr>
          <p:cNvPr id="9" name="8 Cerrar llave"/>
          <p:cNvSpPr/>
          <p:nvPr/>
        </p:nvSpPr>
        <p:spPr>
          <a:xfrm rot="5400000">
            <a:off x="2062603" y="3221978"/>
            <a:ext cx="306035" cy="1152128"/>
          </a:xfrm>
          <a:prstGeom prst="rightBrace">
            <a:avLst/>
          </a:prstGeom>
          <a:noFill/>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L"/>
          </a:p>
        </p:txBody>
      </p:sp>
      <p:sp>
        <p:nvSpPr>
          <p:cNvPr id="3" name="2 Rectángulo"/>
          <p:cNvSpPr/>
          <p:nvPr/>
        </p:nvSpPr>
        <p:spPr>
          <a:xfrm>
            <a:off x="1187624" y="3068960"/>
            <a:ext cx="7416824" cy="1656184"/>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744300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p:bldP spid="9"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Una bolsa de casos… aleatorio?</a:t>
            </a:r>
            <a:endParaRPr lang="es-ES" dirty="0"/>
          </a:p>
        </p:txBody>
      </p:sp>
      <p:sp>
        <p:nvSpPr>
          <p:cNvPr id="4" name="3 Elipse"/>
          <p:cNvSpPr/>
          <p:nvPr/>
        </p:nvSpPr>
        <p:spPr>
          <a:xfrm>
            <a:off x="1412335" y="1304678"/>
            <a:ext cx="2520280" cy="2304256"/>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 name="4 Elipse"/>
          <p:cNvSpPr/>
          <p:nvPr/>
        </p:nvSpPr>
        <p:spPr>
          <a:xfrm>
            <a:off x="2062875" y="1880742"/>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 name="5 Elipse"/>
          <p:cNvSpPr/>
          <p:nvPr/>
        </p:nvSpPr>
        <p:spPr>
          <a:xfrm>
            <a:off x="2634721" y="1448694"/>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 name="6 Elipse"/>
          <p:cNvSpPr/>
          <p:nvPr/>
        </p:nvSpPr>
        <p:spPr>
          <a:xfrm>
            <a:off x="3016081" y="2136185"/>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 name="7 Elipse"/>
          <p:cNvSpPr/>
          <p:nvPr/>
        </p:nvSpPr>
        <p:spPr>
          <a:xfrm>
            <a:off x="2051702" y="2473194"/>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8 Elipse"/>
          <p:cNvSpPr/>
          <p:nvPr/>
        </p:nvSpPr>
        <p:spPr>
          <a:xfrm>
            <a:off x="2991706" y="3032870"/>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0" name="9 Elipse"/>
          <p:cNvSpPr/>
          <p:nvPr/>
        </p:nvSpPr>
        <p:spPr>
          <a:xfrm>
            <a:off x="1721422" y="2049589"/>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1" name="10 Elipse"/>
          <p:cNvSpPr/>
          <p:nvPr/>
        </p:nvSpPr>
        <p:spPr>
          <a:xfrm>
            <a:off x="3055156" y="2603198"/>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2" name="11 Elipse"/>
          <p:cNvSpPr/>
          <p:nvPr/>
        </p:nvSpPr>
        <p:spPr>
          <a:xfrm>
            <a:off x="2412481" y="3177607"/>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3" name="12 Elipse"/>
          <p:cNvSpPr/>
          <p:nvPr/>
        </p:nvSpPr>
        <p:spPr>
          <a:xfrm>
            <a:off x="2991705" y="1780665"/>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4" name="13 Elipse"/>
          <p:cNvSpPr/>
          <p:nvPr/>
        </p:nvSpPr>
        <p:spPr>
          <a:xfrm>
            <a:off x="2441680" y="2216577"/>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4 Elipse"/>
          <p:cNvSpPr/>
          <p:nvPr/>
        </p:nvSpPr>
        <p:spPr>
          <a:xfrm>
            <a:off x="3378707" y="2816846"/>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6" name="15 Elipse"/>
          <p:cNvSpPr/>
          <p:nvPr/>
        </p:nvSpPr>
        <p:spPr>
          <a:xfrm>
            <a:off x="2523010" y="2588544"/>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7" name="16 Elipse"/>
          <p:cNvSpPr/>
          <p:nvPr/>
        </p:nvSpPr>
        <p:spPr>
          <a:xfrm>
            <a:off x="2428755" y="1768423"/>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8" name="17 Elipse"/>
          <p:cNvSpPr/>
          <p:nvPr/>
        </p:nvSpPr>
        <p:spPr>
          <a:xfrm>
            <a:off x="3356551" y="1951881"/>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9" name="18 Elipse"/>
          <p:cNvSpPr/>
          <p:nvPr/>
        </p:nvSpPr>
        <p:spPr>
          <a:xfrm>
            <a:off x="3462088" y="2360593"/>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0" name="19 Elipse"/>
          <p:cNvSpPr/>
          <p:nvPr/>
        </p:nvSpPr>
        <p:spPr>
          <a:xfrm>
            <a:off x="2061705" y="2816846"/>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1" name="20 Elipse"/>
          <p:cNvSpPr/>
          <p:nvPr/>
        </p:nvSpPr>
        <p:spPr>
          <a:xfrm>
            <a:off x="1574155" y="2473194"/>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2" name="21 Elipse"/>
          <p:cNvSpPr/>
          <p:nvPr/>
        </p:nvSpPr>
        <p:spPr>
          <a:xfrm>
            <a:off x="2140723" y="1520702"/>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3" name="22 Flecha derecha"/>
          <p:cNvSpPr/>
          <p:nvPr/>
        </p:nvSpPr>
        <p:spPr>
          <a:xfrm>
            <a:off x="4644008" y="1937312"/>
            <a:ext cx="1296144" cy="9361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4" name="23 Elipse"/>
          <p:cNvSpPr/>
          <p:nvPr/>
        </p:nvSpPr>
        <p:spPr>
          <a:xfrm>
            <a:off x="1473132" y="3782939"/>
            <a:ext cx="2520280" cy="2304256"/>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3" name="42 Flecha derecha"/>
          <p:cNvSpPr/>
          <p:nvPr/>
        </p:nvSpPr>
        <p:spPr>
          <a:xfrm>
            <a:off x="4644008" y="4589202"/>
            <a:ext cx="1296144" cy="9361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4" name="43 Elipse"/>
          <p:cNvSpPr/>
          <p:nvPr/>
        </p:nvSpPr>
        <p:spPr>
          <a:xfrm>
            <a:off x="6804248" y="1892057"/>
            <a:ext cx="1260140" cy="1129498"/>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5" name="44 Elipse"/>
          <p:cNvSpPr/>
          <p:nvPr/>
        </p:nvSpPr>
        <p:spPr>
          <a:xfrm>
            <a:off x="6789163" y="4458714"/>
            <a:ext cx="1260140" cy="1129498"/>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45 Elipse"/>
          <p:cNvSpPr/>
          <p:nvPr/>
        </p:nvSpPr>
        <p:spPr>
          <a:xfrm>
            <a:off x="7435886" y="1977600"/>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7" name="46 Elipse"/>
          <p:cNvSpPr/>
          <p:nvPr/>
        </p:nvSpPr>
        <p:spPr>
          <a:xfrm>
            <a:off x="7422318" y="2747214"/>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8" name="47 Elipse"/>
          <p:cNvSpPr/>
          <p:nvPr/>
        </p:nvSpPr>
        <p:spPr>
          <a:xfrm>
            <a:off x="7419233" y="2459182"/>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9" name="48 Elipse"/>
          <p:cNvSpPr/>
          <p:nvPr/>
        </p:nvSpPr>
        <p:spPr>
          <a:xfrm>
            <a:off x="7096583" y="2142398"/>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0" name="49 Elipse"/>
          <p:cNvSpPr/>
          <p:nvPr/>
        </p:nvSpPr>
        <p:spPr>
          <a:xfrm>
            <a:off x="6942815" y="2429959"/>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2" name="51 Elipse"/>
          <p:cNvSpPr/>
          <p:nvPr/>
        </p:nvSpPr>
        <p:spPr>
          <a:xfrm>
            <a:off x="7615353" y="2124562"/>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3" name="52 Elipse"/>
          <p:cNvSpPr/>
          <p:nvPr/>
        </p:nvSpPr>
        <p:spPr>
          <a:xfrm>
            <a:off x="6997911" y="5126886"/>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4" name="53 Elipse"/>
          <p:cNvSpPr/>
          <p:nvPr/>
        </p:nvSpPr>
        <p:spPr>
          <a:xfrm>
            <a:off x="6997912" y="4839023"/>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5" name="54 Elipse"/>
          <p:cNvSpPr/>
          <p:nvPr/>
        </p:nvSpPr>
        <p:spPr>
          <a:xfrm>
            <a:off x="7245688" y="4646166"/>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6" name="55 Elipse"/>
          <p:cNvSpPr/>
          <p:nvPr/>
        </p:nvSpPr>
        <p:spPr>
          <a:xfrm>
            <a:off x="7329884" y="5102785"/>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8" name="57 Elipse"/>
          <p:cNvSpPr/>
          <p:nvPr/>
        </p:nvSpPr>
        <p:spPr>
          <a:xfrm>
            <a:off x="7732765" y="5102785"/>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9" name="58 Elipse"/>
          <p:cNvSpPr/>
          <p:nvPr/>
        </p:nvSpPr>
        <p:spPr>
          <a:xfrm>
            <a:off x="7547828" y="4822750"/>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0" name="59 Elipse"/>
          <p:cNvSpPr/>
          <p:nvPr/>
        </p:nvSpPr>
        <p:spPr>
          <a:xfrm>
            <a:off x="2823315" y="2357951"/>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1" name="60 Elipse"/>
          <p:cNvSpPr/>
          <p:nvPr/>
        </p:nvSpPr>
        <p:spPr>
          <a:xfrm>
            <a:off x="3290799" y="1664248"/>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2" name="61 Elipse"/>
          <p:cNvSpPr/>
          <p:nvPr/>
        </p:nvSpPr>
        <p:spPr>
          <a:xfrm>
            <a:off x="2941343" y="1525121"/>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3" name="62 Elipse"/>
          <p:cNvSpPr/>
          <p:nvPr/>
        </p:nvSpPr>
        <p:spPr>
          <a:xfrm>
            <a:off x="2777584" y="3320298"/>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4" name="63 Elipse"/>
          <p:cNvSpPr/>
          <p:nvPr/>
        </p:nvSpPr>
        <p:spPr>
          <a:xfrm>
            <a:off x="2122121" y="4334798"/>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5" name="64 Elipse"/>
          <p:cNvSpPr/>
          <p:nvPr/>
        </p:nvSpPr>
        <p:spPr>
          <a:xfrm>
            <a:off x="2693967" y="3902750"/>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6" name="65 Elipse"/>
          <p:cNvSpPr/>
          <p:nvPr/>
        </p:nvSpPr>
        <p:spPr>
          <a:xfrm>
            <a:off x="3075327" y="4590241"/>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7" name="66 Elipse"/>
          <p:cNvSpPr/>
          <p:nvPr/>
        </p:nvSpPr>
        <p:spPr>
          <a:xfrm>
            <a:off x="2110948" y="4927250"/>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8" name="67 Elipse"/>
          <p:cNvSpPr/>
          <p:nvPr/>
        </p:nvSpPr>
        <p:spPr>
          <a:xfrm>
            <a:off x="3050952" y="5486926"/>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9" name="68 Elipse"/>
          <p:cNvSpPr/>
          <p:nvPr/>
        </p:nvSpPr>
        <p:spPr>
          <a:xfrm>
            <a:off x="1780668" y="4503645"/>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0" name="69 Elipse"/>
          <p:cNvSpPr/>
          <p:nvPr/>
        </p:nvSpPr>
        <p:spPr>
          <a:xfrm>
            <a:off x="3114402" y="5057254"/>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1" name="70 Elipse"/>
          <p:cNvSpPr/>
          <p:nvPr/>
        </p:nvSpPr>
        <p:spPr>
          <a:xfrm>
            <a:off x="2471727" y="5631663"/>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2" name="71 Elipse"/>
          <p:cNvSpPr/>
          <p:nvPr/>
        </p:nvSpPr>
        <p:spPr>
          <a:xfrm>
            <a:off x="3050951" y="4234721"/>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3" name="72 Elipse"/>
          <p:cNvSpPr/>
          <p:nvPr/>
        </p:nvSpPr>
        <p:spPr>
          <a:xfrm>
            <a:off x="2500926" y="4670633"/>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4" name="73 Elipse"/>
          <p:cNvSpPr/>
          <p:nvPr/>
        </p:nvSpPr>
        <p:spPr>
          <a:xfrm>
            <a:off x="3437953" y="5270902"/>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5" name="74 Elipse"/>
          <p:cNvSpPr/>
          <p:nvPr/>
        </p:nvSpPr>
        <p:spPr>
          <a:xfrm>
            <a:off x="2582256" y="5042600"/>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6" name="75 Elipse"/>
          <p:cNvSpPr/>
          <p:nvPr/>
        </p:nvSpPr>
        <p:spPr>
          <a:xfrm>
            <a:off x="2488001" y="4222479"/>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7" name="76 Elipse"/>
          <p:cNvSpPr/>
          <p:nvPr/>
        </p:nvSpPr>
        <p:spPr>
          <a:xfrm>
            <a:off x="3415797" y="4405937"/>
            <a:ext cx="288032" cy="288032"/>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8" name="77 Elipse"/>
          <p:cNvSpPr/>
          <p:nvPr/>
        </p:nvSpPr>
        <p:spPr>
          <a:xfrm>
            <a:off x="3521334" y="4814649"/>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9" name="78 Elipse"/>
          <p:cNvSpPr/>
          <p:nvPr/>
        </p:nvSpPr>
        <p:spPr>
          <a:xfrm>
            <a:off x="2120951" y="5270902"/>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0" name="79 Elipse"/>
          <p:cNvSpPr/>
          <p:nvPr/>
        </p:nvSpPr>
        <p:spPr>
          <a:xfrm>
            <a:off x="1633401" y="4927250"/>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1" name="80 Elipse"/>
          <p:cNvSpPr/>
          <p:nvPr/>
        </p:nvSpPr>
        <p:spPr>
          <a:xfrm>
            <a:off x="2199969" y="3974758"/>
            <a:ext cx="288032" cy="288032"/>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2" name="81 Elipse"/>
          <p:cNvSpPr/>
          <p:nvPr/>
        </p:nvSpPr>
        <p:spPr>
          <a:xfrm>
            <a:off x="2882561" y="4812007"/>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3" name="82 Elipse"/>
          <p:cNvSpPr/>
          <p:nvPr/>
        </p:nvSpPr>
        <p:spPr>
          <a:xfrm>
            <a:off x="3350045" y="4118304"/>
            <a:ext cx="168391" cy="14401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4" name="83 Elipse"/>
          <p:cNvSpPr/>
          <p:nvPr/>
        </p:nvSpPr>
        <p:spPr>
          <a:xfrm>
            <a:off x="3000589" y="3979177"/>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5" name="84 Elipse"/>
          <p:cNvSpPr/>
          <p:nvPr/>
        </p:nvSpPr>
        <p:spPr>
          <a:xfrm>
            <a:off x="2836830" y="5774354"/>
            <a:ext cx="168391" cy="144016"/>
          </a:xfrm>
          <a:prstGeom prst="ellips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3350492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Variables Instrumentales</a:t>
            </a:r>
            <a:endParaRPr lang="es-ES" dirty="0"/>
          </a:p>
        </p:txBody>
      </p:sp>
      <p:sp>
        <p:nvSpPr>
          <p:cNvPr id="5" name="4 Marcador de contenido"/>
          <p:cNvSpPr>
            <a:spLocks noGrp="1"/>
          </p:cNvSpPr>
          <p:nvPr>
            <p:ph idx="1"/>
          </p:nvPr>
        </p:nvSpPr>
        <p:spPr>
          <a:xfrm>
            <a:off x="1435608" y="1447800"/>
            <a:ext cx="7498080" cy="3349352"/>
          </a:xfrm>
        </p:spPr>
        <p:txBody>
          <a:bodyPr/>
          <a:lstStyle/>
          <a:p>
            <a:r>
              <a:rPr lang="es-CL" dirty="0" smtClean="0"/>
              <a:t>Usamos una variable </a:t>
            </a:r>
            <a:r>
              <a:rPr lang="es-CL" b="1" dirty="0" smtClean="0">
                <a:solidFill>
                  <a:srgbClr val="00B050"/>
                </a:solidFill>
              </a:rPr>
              <a:t>exógena</a:t>
            </a:r>
            <a:r>
              <a:rPr lang="es-CL" dirty="0" smtClean="0"/>
              <a:t> como instrumento de una variable </a:t>
            </a:r>
            <a:r>
              <a:rPr lang="es-CL" b="1" dirty="0" smtClean="0">
                <a:solidFill>
                  <a:schemeClr val="accent3">
                    <a:lumMod val="75000"/>
                  </a:schemeClr>
                </a:solidFill>
              </a:rPr>
              <a:t>endógena</a:t>
            </a:r>
          </a:p>
          <a:p>
            <a:r>
              <a:rPr lang="es-CL" dirty="0" smtClean="0"/>
              <a:t>¿Por qué? Porque la </a:t>
            </a:r>
            <a:r>
              <a:rPr lang="es-CL" dirty="0" smtClean="0"/>
              <a:t>aleatorización</a:t>
            </a:r>
          </a:p>
          <a:p>
            <a:pPr marL="82296" indent="0">
              <a:buNone/>
            </a:pPr>
            <a:r>
              <a:rPr lang="es-CL" dirty="0" smtClean="0"/>
              <a:t> 		NO ES POSIBLE </a:t>
            </a:r>
          </a:p>
          <a:p>
            <a:pPr marL="82296" indent="0">
              <a:buNone/>
            </a:pPr>
            <a:r>
              <a:rPr lang="es-CL" dirty="0" smtClean="0"/>
              <a:t>y por lo tanto habría sesgo de selección</a:t>
            </a:r>
            <a:endParaRPr lang="es-CL" dirty="0" smtClean="0"/>
          </a:p>
        </p:txBody>
      </p:sp>
      <p:pic>
        <p:nvPicPr>
          <p:cNvPr id="12" name="Imagen 2"/>
          <p:cNvPicPr>
            <a:picLocks noChangeAspect="1"/>
          </p:cNvPicPr>
          <p:nvPr/>
        </p:nvPicPr>
        <p:blipFill>
          <a:blip r:embed="rId2"/>
          <a:stretch>
            <a:fillRect/>
          </a:stretch>
        </p:blipFill>
        <p:spPr>
          <a:xfrm>
            <a:off x="3779912" y="4617132"/>
            <a:ext cx="2160240" cy="1620180"/>
          </a:xfrm>
          <a:prstGeom prst="rect">
            <a:avLst/>
          </a:prstGeom>
        </p:spPr>
      </p:pic>
    </p:spTree>
    <p:extLst>
      <p:ext uri="{BB962C8B-B14F-4D97-AF65-F5344CB8AC3E}">
        <p14:creationId xmlns:p14="http://schemas.microsoft.com/office/powerpoint/2010/main" val="2333876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Variables Instrumentales</a:t>
            </a:r>
            <a:endParaRPr lang="es-ES"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p:txBody>
              <a:bodyPr>
                <a:normAutofit fontScale="77500" lnSpcReduction="20000"/>
              </a:bodyPr>
              <a:lstStyle/>
              <a:p>
                <a:r>
                  <a:rPr lang="es-CL" b="1" dirty="0" smtClean="0"/>
                  <a:t>Supuestos clave</a:t>
                </a:r>
              </a:p>
              <a:p>
                <a:pPr lvl="1">
                  <a:lnSpc>
                    <a:spcPct val="120000"/>
                  </a:lnSpc>
                </a:pPr>
                <a:r>
                  <a:rPr lang="es-CL" sz="3600" b="1" dirty="0" smtClean="0">
                    <a:solidFill>
                      <a:srgbClr val="00B050"/>
                    </a:solidFill>
                  </a:rPr>
                  <a:t>Exogeneidad </a:t>
                </a:r>
                <a:r>
                  <a:rPr lang="es-CL" sz="3600" dirty="0" smtClean="0"/>
                  <a:t>(exclusión o </a:t>
                </a:r>
                <a:r>
                  <a:rPr lang="es-CL" sz="3600" dirty="0"/>
                  <a:t>v</a:t>
                </a:r>
                <a:r>
                  <a:rPr lang="es-CL" sz="3600" dirty="0" smtClean="0"/>
                  <a:t>alidez):</a:t>
                </a:r>
                <a:endParaRPr lang="es-CL" sz="3600" dirty="0"/>
              </a:p>
              <a:p>
                <a:pPr marL="402336" lvl="1" indent="0">
                  <a:lnSpc>
                    <a:spcPct val="120000"/>
                  </a:lnSpc>
                  <a:buNone/>
                </a:pPr>
                <a14:m>
                  <m:oMathPara xmlns:m="http://schemas.openxmlformats.org/officeDocument/2006/math">
                    <m:oMathParaPr>
                      <m:jc m:val="centerGroup"/>
                    </m:oMathParaPr>
                    <m:oMath xmlns:m="http://schemas.openxmlformats.org/officeDocument/2006/math">
                      <m:r>
                        <a:rPr lang="es-CL" sz="3600" b="1" i="1" dirty="0" smtClean="0">
                          <a:solidFill>
                            <a:srgbClr val="00B050"/>
                          </a:solidFill>
                          <a:latin typeface="Cambria Math"/>
                        </a:rPr>
                        <m:t>𝑪𝒐𝒗</m:t>
                      </m:r>
                      <m:d>
                        <m:dPr>
                          <m:ctrlPr>
                            <a:rPr lang="es-CL" sz="3600" b="1" i="1" dirty="0" smtClean="0">
                              <a:solidFill>
                                <a:srgbClr val="00B050"/>
                              </a:solidFill>
                              <a:latin typeface="Cambria Math"/>
                            </a:rPr>
                          </m:ctrlPr>
                        </m:dPr>
                        <m:e>
                          <m:r>
                            <a:rPr lang="es-CL" sz="3600" b="1" i="1" dirty="0" err="1" smtClean="0">
                              <a:solidFill>
                                <a:srgbClr val="00B050"/>
                              </a:solidFill>
                              <a:latin typeface="Cambria Math"/>
                            </a:rPr>
                            <m:t>𝒛</m:t>
                          </m:r>
                          <m:r>
                            <a:rPr lang="es-CL" sz="3600" b="1" i="1" dirty="0" err="1" smtClean="0">
                              <a:solidFill>
                                <a:srgbClr val="00B050"/>
                              </a:solidFill>
                              <a:latin typeface="Cambria Math"/>
                            </a:rPr>
                            <m:t>,</m:t>
                          </m:r>
                          <m:r>
                            <a:rPr lang="es-CL" sz="3600" b="1" i="1" dirty="0" smtClean="0">
                              <a:solidFill>
                                <a:srgbClr val="00B050"/>
                              </a:solidFill>
                              <a:latin typeface="Cambria Math"/>
                            </a:rPr>
                            <m:t>𝜺</m:t>
                          </m:r>
                        </m:e>
                      </m:d>
                      <m:r>
                        <a:rPr lang="es-CL" sz="3600" b="1" i="1" dirty="0" smtClean="0">
                          <a:solidFill>
                            <a:srgbClr val="00B050"/>
                          </a:solidFill>
                          <a:latin typeface="Cambria Math"/>
                        </a:rPr>
                        <m:t>= </m:t>
                      </m:r>
                      <m:r>
                        <a:rPr lang="es-CL" sz="3600" b="1" i="1" dirty="0" smtClean="0">
                          <a:solidFill>
                            <a:srgbClr val="00B050"/>
                          </a:solidFill>
                          <a:latin typeface="Cambria Math"/>
                        </a:rPr>
                        <m:t>𝟎</m:t>
                      </m:r>
                    </m:oMath>
                  </m:oMathPara>
                </a14:m>
                <a:endParaRPr lang="es-CL" sz="3600" b="1" i="1" dirty="0" smtClean="0">
                  <a:solidFill>
                    <a:srgbClr val="00B050"/>
                  </a:solidFill>
                  <a:latin typeface="Cambria Math"/>
                </a:endParaRPr>
              </a:p>
              <a:p>
                <a:pPr marL="402336" lvl="1" indent="0">
                  <a:lnSpc>
                    <a:spcPct val="120000"/>
                  </a:lnSpc>
                  <a:buNone/>
                </a:pPr>
                <a:endParaRPr lang="es-CL" b="1" i="1" dirty="0" smtClean="0">
                  <a:solidFill>
                    <a:srgbClr val="00B050"/>
                  </a:solidFill>
                  <a:latin typeface="Cambria Math"/>
                </a:endParaRPr>
              </a:p>
              <a:p>
                <a:pPr lvl="2"/>
                <a:r>
                  <a:rPr lang="es-CL" dirty="0" smtClean="0"/>
                  <a:t>no verificable por error </a:t>
                </a:r>
                <a14:m>
                  <m:oMath xmlns:m="http://schemas.openxmlformats.org/officeDocument/2006/math">
                    <m:r>
                      <a:rPr lang="es-CL" i="1" dirty="0" smtClean="0">
                        <a:latin typeface="Cambria Math"/>
                      </a:rPr>
                      <m:t>𝑢</m:t>
                    </m:r>
                  </m:oMath>
                </a14:m>
                <a:r>
                  <a:rPr lang="es-CL" dirty="0" smtClean="0"/>
                  <a:t>: apoyo en teoría económica </a:t>
                </a:r>
              </a:p>
              <a:p>
                <a:pPr lvl="1">
                  <a:lnSpc>
                    <a:spcPct val="120000"/>
                  </a:lnSpc>
                </a:pPr>
                <a:r>
                  <a:rPr lang="es-CL" sz="3600" b="1" dirty="0" smtClean="0">
                    <a:solidFill>
                      <a:srgbClr val="0070C0"/>
                    </a:solidFill>
                  </a:rPr>
                  <a:t>Relevancia </a:t>
                </a:r>
                <a:r>
                  <a:rPr lang="es-CL" sz="3600" dirty="0" smtClean="0"/>
                  <a:t>(fuerte o débil):</a:t>
                </a:r>
                <a:r>
                  <a:rPr lang="es-CL" sz="3600" b="1" dirty="0">
                    <a:solidFill>
                      <a:srgbClr val="0070C0"/>
                    </a:solidFill>
                  </a:rPr>
                  <a:t/>
                </a:r>
                <a:br>
                  <a:rPr lang="es-CL" sz="3600" b="1" dirty="0">
                    <a:solidFill>
                      <a:srgbClr val="0070C0"/>
                    </a:solidFill>
                  </a:rPr>
                </a:br>
                <a14:m>
                  <m:oMath xmlns:m="http://schemas.openxmlformats.org/officeDocument/2006/math">
                    <m:r>
                      <a:rPr lang="es-CL" sz="3600" b="1" i="1" dirty="0" smtClean="0">
                        <a:solidFill>
                          <a:srgbClr val="0070C0"/>
                        </a:solidFill>
                        <a:latin typeface="Cambria Math"/>
                      </a:rPr>
                      <m:t>𝑪𝒐𝒗</m:t>
                    </m:r>
                    <m:d>
                      <m:dPr>
                        <m:ctrlPr>
                          <a:rPr lang="es-CL" sz="3600" b="1" i="1" dirty="0" smtClean="0">
                            <a:solidFill>
                              <a:srgbClr val="0070C0"/>
                            </a:solidFill>
                            <a:latin typeface="Cambria Math"/>
                          </a:rPr>
                        </m:ctrlPr>
                      </m:dPr>
                      <m:e>
                        <m:r>
                          <a:rPr lang="es-CL" sz="3600" b="1" i="1" dirty="0" err="1">
                            <a:solidFill>
                              <a:srgbClr val="0070C0"/>
                            </a:solidFill>
                            <a:latin typeface="Cambria Math"/>
                          </a:rPr>
                          <m:t>𝒛</m:t>
                        </m:r>
                        <m:r>
                          <a:rPr lang="es-CL" sz="3600" b="1" i="1" dirty="0" err="1">
                            <a:solidFill>
                              <a:srgbClr val="0070C0"/>
                            </a:solidFill>
                            <a:latin typeface="Cambria Math"/>
                          </a:rPr>
                          <m:t>,</m:t>
                        </m:r>
                        <m:r>
                          <a:rPr lang="es-CL" sz="3600" b="1" i="1" dirty="0" smtClean="0">
                            <a:solidFill>
                              <a:srgbClr val="0070C0"/>
                            </a:solidFill>
                            <a:latin typeface="Cambria Math"/>
                          </a:rPr>
                          <m:t>𝑫</m:t>
                        </m:r>
                      </m:e>
                    </m:d>
                    <m:r>
                      <a:rPr lang="es-CL" sz="3600" b="1" i="1" dirty="0" smtClean="0">
                        <a:solidFill>
                          <a:srgbClr val="0070C0"/>
                        </a:solidFill>
                        <a:latin typeface="Cambria Math"/>
                        <a:ea typeface="Cambria Math"/>
                      </a:rPr>
                      <m:t>≠</m:t>
                    </m:r>
                    <m:r>
                      <a:rPr lang="es-CL" sz="3600" b="1" i="1" dirty="0">
                        <a:solidFill>
                          <a:srgbClr val="0070C0"/>
                        </a:solidFill>
                        <a:latin typeface="Cambria Math"/>
                      </a:rPr>
                      <m:t> </m:t>
                    </m:r>
                    <m:r>
                      <a:rPr lang="es-CL" sz="3600" b="1" i="1" dirty="0" smtClean="0">
                        <a:solidFill>
                          <a:srgbClr val="0070C0"/>
                        </a:solidFill>
                        <a:latin typeface="Cambria Math"/>
                      </a:rPr>
                      <m:t>𝟎</m:t>
                    </m:r>
                    <m:r>
                      <a:rPr lang="es-CL" sz="3600" b="1" i="1" dirty="0" smtClean="0">
                        <a:solidFill>
                          <a:srgbClr val="0070C0"/>
                        </a:solidFill>
                        <a:latin typeface="Cambria Math"/>
                      </a:rPr>
                      <m:t> </m:t>
                    </m:r>
                  </m:oMath>
                </a14:m>
                <a:endParaRPr lang="es-CL" sz="3600" b="1" dirty="0" smtClean="0">
                  <a:solidFill>
                    <a:srgbClr val="0070C0"/>
                  </a:solidFill>
                </a:endParaRPr>
              </a:p>
              <a:p>
                <a:pPr lvl="1">
                  <a:lnSpc>
                    <a:spcPct val="120000"/>
                  </a:lnSpc>
                </a:pPr>
                <a:endParaRPr lang="es-CL" b="1" dirty="0" smtClean="0">
                  <a:solidFill>
                    <a:srgbClr val="0070C0"/>
                  </a:solidFill>
                </a:endParaRPr>
              </a:p>
              <a:p>
                <a:pPr lvl="2"/>
                <a:r>
                  <a:rPr lang="es-CL" dirty="0" smtClean="0"/>
                  <a:t>Verificable a través de regresión y test de hipótesis.</a:t>
                </a:r>
              </a:p>
              <a:p>
                <a:pPr lvl="1"/>
                <a:endParaRPr lang="es-CL" dirty="0"/>
              </a:p>
              <a:p>
                <a:pPr marL="402336" lvl="1" indent="0">
                  <a:buNone/>
                </a:pPr>
                <a:r>
                  <a:rPr lang="es-CL" dirty="0" smtClean="0"/>
                  <a:t>Si cumple, </a:t>
                </a:r>
                <a14:m>
                  <m:oMath xmlns:m="http://schemas.openxmlformats.org/officeDocument/2006/math">
                    <m:r>
                      <a:rPr lang="es-CL" b="0" i="0" smtClean="0">
                        <a:latin typeface="Cambria Math"/>
                      </a:rPr>
                      <m:t> </m:t>
                    </m:r>
                    <m:r>
                      <a:rPr lang="es-CL" b="1" i="1" smtClean="0">
                        <a:latin typeface="Cambria Math"/>
                      </a:rPr>
                      <m:t>𝒛</m:t>
                    </m:r>
                  </m:oMath>
                </a14:m>
                <a:r>
                  <a:rPr lang="es-CL" dirty="0" smtClean="0"/>
                  <a:t> es un instrumento. </a:t>
                </a:r>
                <a:r>
                  <a:rPr lang="es-CL" b="1" dirty="0" smtClean="0"/>
                  <a:t>¡Se necesita creatividad!</a:t>
                </a:r>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3"/>
                <a:stretch>
                  <a:fillRect t="-2541"/>
                </a:stretch>
              </a:blipFill>
            </p:spPr>
            <p:txBody>
              <a:bodyPr/>
              <a:lstStyle/>
              <a:p>
                <a:r>
                  <a:rPr lang="es-CL">
                    <a:noFill/>
                  </a:rPr>
                  <a:t> </a:t>
                </a:r>
              </a:p>
            </p:txBody>
          </p:sp>
        </mc:Fallback>
      </mc:AlternateContent>
    </p:spTree>
    <p:extLst>
      <p:ext uri="{BB962C8B-B14F-4D97-AF65-F5344CB8AC3E}">
        <p14:creationId xmlns:p14="http://schemas.microsoft.com/office/powerpoint/2010/main" val="22258821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7881</TotalTime>
  <Words>4223</Words>
  <Application>Microsoft Office PowerPoint</Application>
  <PresentationFormat>Presentación en pantalla (4:3)</PresentationFormat>
  <Paragraphs>526</Paragraphs>
  <Slides>57</Slides>
  <Notes>38</Notes>
  <HiddenSlides>1</HiddenSlides>
  <MMClips>0</MMClips>
  <ScaleCrop>false</ScaleCrop>
  <HeadingPairs>
    <vt:vector size="4" baseType="variant">
      <vt:variant>
        <vt:lpstr>Tema</vt:lpstr>
      </vt:variant>
      <vt:variant>
        <vt:i4>1</vt:i4>
      </vt:variant>
      <vt:variant>
        <vt:lpstr>Títulos de diapositiva</vt:lpstr>
      </vt:variant>
      <vt:variant>
        <vt:i4>57</vt:i4>
      </vt:variant>
    </vt:vector>
  </HeadingPairs>
  <TitlesOfParts>
    <vt:vector size="58" baseType="lpstr">
      <vt:lpstr>Solsticio</vt:lpstr>
      <vt:lpstr>Auxiliar Final</vt:lpstr>
      <vt:lpstr>Cátedras y últimas auxiliares</vt:lpstr>
      <vt:lpstr>Auxiliar de hoy:</vt:lpstr>
      <vt:lpstr>Tratamientos</vt:lpstr>
      <vt:lpstr>Tratamientos - Notación</vt:lpstr>
      <vt:lpstr>Experimentos en regresiones</vt:lpstr>
      <vt:lpstr>Una bolsa de casos… aleatorio?</vt:lpstr>
      <vt:lpstr>Variables Instrumentales</vt:lpstr>
      <vt:lpstr>Variables Instrumentales</vt:lpstr>
      <vt:lpstr>Variables Instrumentales</vt:lpstr>
      <vt:lpstr>¿Ejemplo? – Angrist (1990)</vt:lpstr>
      <vt:lpstr>¿Ejemplo? – Angrist (1990)</vt:lpstr>
      <vt:lpstr>¿Ejemplo? – Call Center</vt:lpstr>
      <vt:lpstr>¿Ejemplo? – Call Center</vt:lpstr>
      <vt:lpstr>No es todo color de rosas: HETEROGENEIDAD</vt:lpstr>
      <vt:lpstr>VI en evaluación: Resumen</vt:lpstr>
      <vt:lpstr>Regression Discontinuity (RD)</vt:lpstr>
      <vt:lpstr>Regression Discontinuity (RD)</vt:lpstr>
      <vt:lpstr>Regression Discontinuity (RD)</vt:lpstr>
      <vt:lpstr>Regression Discontinuity (RD)</vt:lpstr>
      <vt:lpstr>Regression Discontinuity (RD)</vt:lpstr>
      <vt:lpstr>Regression Discontinuity (RD)</vt:lpstr>
      <vt:lpstr>Regression Discontinuity (RD)</vt:lpstr>
      <vt:lpstr>Breve repaso para las neuronas</vt:lpstr>
      <vt:lpstr>Resumen - Contenidos</vt:lpstr>
      <vt:lpstr>Sesgamiento e Inconsistencia</vt:lpstr>
      <vt:lpstr>Estimadores</vt:lpstr>
      <vt:lpstr>Sesgamiento e Inconsistencia</vt:lpstr>
      <vt:lpstr>Sesgamiento e Inconsistencia</vt:lpstr>
      <vt:lpstr>Sesgamiento e Inconsistencia</vt:lpstr>
      <vt:lpstr>Sesgamiento e Inconsistencia</vt:lpstr>
      <vt:lpstr>Sesgamiento e Inconsistencia</vt:lpstr>
      <vt:lpstr>Sesgamiento e Inconsistencia</vt:lpstr>
      <vt:lpstr>Testear Hipótesis</vt:lpstr>
      <vt:lpstr>Testear Hipótesis</vt:lpstr>
      <vt:lpstr>Test de Hipótesis e Interpretación</vt:lpstr>
      <vt:lpstr>Test de Hipótesis e Interpretación</vt:lpstr>
      <vt:lpstr>Test de Hipótesis e Interpretación</vt:lpstr>
      <vt:lpstr>Test de Hipótesis e Interpretación</vt:lpstr>
      <vt:lpstr>OLS</vt:lpstr>
      <vt:lpstr>OLS - ¿Cómo interpreto?</vt:lpstr>
      <vt:lpstr>OLS</vt:lpstr>
      <vt:lpstr>OLS</vt:lpstr>
      <vt:lpstr>Series de Tiempo</vt:lpstr>
      <vt:lpstr>Series de Tiempo</vt:lpstr>
      <vt:lpstr>Series de Tiempo</vt:lpstr>
      <vt:lpstr>Series de Tiempo</vt:lpstr>
      <vt:lpstr>Series de Tiempo</vt:lpstr>
      <vt:lpstr>Series de Tiempo</vt:lpstr>
      <vt:lpstr>Ec. Simultáneas</vt:lpstr>
      <vt:lpstr>Ecuaciones simultáneas</vt:lpstr>
      <vt:lpstr>Variables Instrumentales</vt:lpstr>
      <vt:lpstr>Sesgo de Selección y RA</vt:lpstr>
      <vt:lpstr>Sesgo de Selección y RA</vt:lpstr>
      <vt:lpstr>Sesgo de Selección</vt:lpstr>
      <vt:lpstr>Estimador Dif-in-Dif</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Valor social de la universidad y bienes entregados.</dc:title>
  <dc:creator>Lenovo</dc:creator>
  <cp:lastModifiedBy>Andrés Fernández</cp:lastModifiedBy>
  <cp:revision>210</cp:revision>
  <dcterms:created xsi:type="dcterms:W3CDTF">2013-09-25T18:25:26Z</dcterms:created>
  <dcterms:modified xsi:type="dcterms:W3CDTF">2016-08-09T05:22:13Z</dcterms:modified>
</cp:coreProperties>
</file>