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49"/>
  </p:notesMasterIdLst>
  <p:sldIdLst>
    <p:sldId id="256" r:id="rId2"/>
    <p:sldId id="264" r:id="rId3"/>
    <p:sldId id="341" r:id="rId4"/>
    <p:sldId id="342" r:id="rId5"/>
    <p:sldId id="343" r:id="rId6"/>
    <p:sldId id="347" r:id="rId7"/>
    <p:sldId id="348" r:id="rId8"/>
    <p:sldId id="350" r:id="rId9"/>
    <p:sldId id="345" r:id="rId10"/>
    <p:sldId id="346" r:id="rId11"/>
    <p:sldId id="351" r:id="rId12"/>
    <p:sldId id="352" r:id="rId13"/>
    <p:sldId id="354" r:id="rId14"/>
    <p:sldId id="355" r:id="rId15"/>
    <p:sldId id="344" r:id="rId16"/>
    <p:sldId id="357" r:id="rId17"/>
    <p:sldId id="358" r:id="rId18"/>
    <p:sldId id="359" r:id="rId19"/>
    <p:sldId id="360" r:id="rId20"/>
    <p:sldId id="361" r:id="rId21"/>
    <p:sldId id="362" r:id="rId22"/>
    <p:sldId id="363" r:id="rId23"/>
    <p:sldId id="364" r:id="rId24"/>
    <p:sldId id="365" r:id="rId25"/>
    <p:sldId id="366" r:id="rId26"/>
    <p:sldId id="367" r:id="rId27"/>
    <p:sldId id="368" r:id="rId28"/>
    <p:sldId id="369" r:id="rId29"/>
    <p:sldId id="370" r:id="rId30"/>
    <p:sldId id="371" r:id="rId31"/>
    <p:sldId id="374" r:id="rId32"/>
    <p:sldId id="375" r:id="rId33"/>
    <p:sldId id="379" r:id="rId34"/>
    <p:sldId id="383" r:id="rId35"/>
    <p:sldId id="384" r:id="rId36"/>
    <p:sldId id="385" r:id="rId37"/>
    <p:sldId id="386" r:id="rId38"/>
    <p:sldId id="387" r:id="rId39"/>
    <p:sldId id="388" r:id="rId40"/>
    <p:sldId id="382" r:id="rId41"/>
    <p:sldId id="389" r:id="rId42"/>
    <p:sldId id="376" r:id="rId43"/>
    <p:sldId id="380" r:id="rId44"/>
    <p:sldId id="378" r:id="rId45"/>
    <p:sldId id="381" r:id="rId46"/>
    <p:sldId id="377" r:id="rId47"/>
    <p:sldId id="282" r:id="rId4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134" autoAdjust="0"/>
    <p:restoredTop sz="88615" autoAdjust="0"/>
  </p:normalViewPr>
  <p:slideViewPr>
    <p:cSldViewPr>
      <p:cViewPr varScale="1">
        <p:scale>
          <a:sx n="88" d="100"/>
          <a:sy n="88" d="100"/>
        </p:scale>
        <p:origin x="-672" y="-11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8FA53E5-B8ED-4F9E-A9E7-14FAB771F0EC}" type="datetimeFigureOut">
              <a:rPr lang="es-ES" smtClean="0"/>
              <a:t>06/06/2016</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2C88555-3D3C-406E-96BA-3FB18AF6D6F0}" type="slidenum">
              <a:rPr lang="es-ES" smtClean="0"/>
              <a:t>‹Nº›</a:t>
            </a:fld>
            <a:endParaRPr lang="es-ES"/>
          </a:p>
        </p:txBody>
      </p:sp>
    </p:spTree>
    <p:extLst>
      <p:ext uri="{BB962C8B-B14F-4D97-AF65-F5344CB8AC3E}">
        <p14:creationId xmlns:p14="http://schemas.microsoft.com/office/powerpoint/2010/main" val="13786435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CL" dirty="0" smtClean="0"/>
              <a:t>¿Qué vieron la clase anterior?</a:t>
            </a:r>
            <a:endParaRPr lang="es-ES" dirty="0"/>
          </a:p>
        </p:txBody>
      </p:sp>
      <p:sp>
        <p:nvSpPr>
          <p:cNvPr id="4" name="Marcador de número de diapositiva 3"/>
          <p:cNvSpPr>
            <a:spLocks noGrp="1"/>
          </p:cNvSpPr>
          <p:nvPr>
            <p:ph type="sldNum" sz="quarter" idx="10"/>
          </p:nvPr>
        </p:nvSpPr>
        <p:spPr/>
        <p:txBody>
          <a:bodyPr/>
          <a:lstStyle/>
          <a:p>
            <a:fld id="{42C88555-3D3C-406E-96BA-3FB18AF6D6F0}" type="slidenum">
              <a:rPr lang="es-ES" smtClean="0"/>
              <a:t>2</a:t>
            </a:fld>
            <a:endParaRPr lang="es-ES"/>
          </a:p>
        </p:txBody>
      </p:sp>
    </p:spTree>
    <p:extLst>
      <p:ext uri="{BB962C8B-B14F-4D97-AF65-F5344CB8AC3E}">
        <p14:creationId xmlns:p14="http://schemas.microsoft.com/office/powerpoint/2010/main" val="293610797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CL" dirty="0" smtClean="0"/>
              <a:t>El </a:t>
            </a:r>
            <a:r>
              <a:rPr lang="es-CL" dirty="0" err="1" smtClean="0"/>
              <a:t>Average</a:t>
            </a:r>
            <a:r>
              <a:rPr lang="es-CL" baseline="0" dirty="0" smtClean="0"/>
              <a:t> </a:t>
            </a:r>
            <a:r>
              <a:rPr lang="es-CL" baseline="0" dirty="0" err="1" smtClean="0"/>
              <a:t>Treatment</a:t>
            </a:r>
            <a:r>
              <a:rPr lang="es-CL" baseline="0" dirty="0" smtClean="0"/>
              <a:t> </a:t>
            </a:r>
            <a:r>
              <a:rPr lang="es-CL" baseline="0" dirty="0" err="1" smtClean="0"/>
              <a:t>Effect</a:t>
            </a:r>
            <a:r>
              <a:rPr lang="es-CL" baseline="0" dirty="0" smtClean="0"/>
              <a:t> es el promedio (o valor esperado) de todos los efectos de tratamiento.</a:t>
            </a:r>
            <a:endParaRPr lang="es-ES" dirty="0"/>
          </a:p>
        </p:txBody>
      </p:sp>
      <p:sp>
        <p:nvSpPr>
          <p:cNvPr id="4" name="3 Marcador de número de diapositiva"/>
          <p:cNvSpPr>
            <a:spLocks noGrp="1"/>
          </p:cNvSpPr>
          <p:nvPr>
            <p:ph type="sldNum" sz="quarter" idx="10"/>
          </p:nvPr>
        </p:nvSpPr>
        <p:spPr/>
        <p:txBody>
          <a:bodyPr/>
          <a:lstStyle/>
          <a:p>
            <a:fld id="{42C88555-3D3C-406E-96BA-3FB18AF6D6F0}" type="slidenum">
              <a:rPr lang="es-ES" smtClean="0"/>
              <a:t>11</a:t>
            </a:fld>
            <a:endParaRPr lang="es-ES"/>
          </a:p>
        </p:txBody>
      </p:sp>
    </p:spTree>
    <p:extLst>
      <p:ext uri="{BB962C8B-B14F-4D97-AF65-F5344CB8AC3E}">
        <p14:creationId xmlns:p14="http://schemas.microsoft.com/office/powerpoint/2010/main" val="75131096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CL" dirty="0" smtClean="0"/>
              <a:t>El </a:t>
            </a:r>
            <a:r>
              <a:rPr lang="es-CL" dirty="0" err="1" smtClean="0"/>
              <a:t>Average</a:t>
            </a:r>
            <a:r>
              <a:rPr lang="es-CL" baseline="0" dirty="0" smtClean="0"/>
              <a:t> </a:t>
            </a:r>
            <a:r>
              <a:rPr lang="es-CL" baseline="0" dirty="0" err="1" smtClean="0"/>
              <a:t>Treatment</a:t>
            </a:r>
            <a:r>
              <a:rPr lang="es-CL" baseline="0" dirty="0" smtClean="0"/>
              <a:t> </a:t>
            </a:r>
            <a:r>
              <a:rPr lang="es-CL" baseline="0" dirty="0" err="1" smtClean="0"/>
              <a:t>Effect</a:t>
            </a:r>
            <a:r>
              <a:rPr lang="es-CL" baseline="0" dirty="0" smtClean="0"/>
              <a:t> es el promedio (o valor esperado) de todos los efectos de tratamiento.</a:t>
            </a:r>
            <a:endParaRPr lang="es-ES" dirty="0"/>
          </a:p>
        </p:txBody>
      </p:sp>
      <p:sp>
        <p:nvSpPr>
          <p:cNvPr id="4" name="3 Marcador de número de diapositiva"/>
          <p:cNvSpPr>
            <a:spLocks noGrp="1"/>
          </p:cNvSpPr>
          <p:nvPr>
            <p:ph type="sldNum" sz="quarter" idx="10"/>
          </p:nvPr>
        </p:nvSpPr>
        <p:spPr/>
        <p:txBody>
          <a:bodyPr/>
          <a:lstStyle/>
          <a:p>
            <a:fld id="{42C88555-3D3C-406E-96BA-3FB18AF6D6F0}" type="slidenum">
              <a:rPr lang="es-ES" smtClean="0"/>
              <a:t>12</a:t>
            </a:fld>
            <a:endParaRPr lang="es-ES"/>
          </a:p>
        </p:txBody>
      </p:sp>
    </p:spTree>
    <p:extLst>
      <p:ext uri="{BB962C8B-B14F-4D97-AF65-F5344CB8AC3E}">
        <p14:creationId xmlns:p14="http://schemas.microsoft.com/office/powerpoint/2010/main" val="75131096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CL" dirty="0" smtClean="0"/>
              <a:t>Comenzar con la necesidad de un experimento. Un</a:t>
            </a:r>
            <a:r>
              <a:rPr lang="es-CL" baseline="0" dirty="0" smtClean="0"/>
              <a:t> buen ejemplo es el de las aldeas (tomado de Field </a:t>
            </a:r>
            <a:r>
              <a:rPr lang="es-CL" baseline="0" dirty="0" err="1" smtClean="0"/>
              <a:t>Experiments</a:t>
            </a:r>
            <a:r>
              <a:rPr lang="es-CL" baseline="0" dirty="0" smtClean="0"/>
              <a:t>)</a:t>
            </a:r>
            <a:endParaRPr lang="es-ES" dirty="0"/>
          </a:p>
        </p:txBody>
      </p:sp>
      <p:sp>
        <p:nvSpPr>
          <p:cNvPr id="4" name="3 Marcador de número de diapositiva"/>
          <p:cNvSpPr>
            <a:spLocks noGrp="1"/>
          </p:cNvSpPr>
          <p:nvPr>
            <p:ph type="sldNum" sz="quarter" idx="10"/>
          </p:nvPr>
        </p:nvSpPr>
        <p:spPr/>
        <p:txBody>
          <a:bodyPr/>
          <a:lstStyle/>
          <a:p>
            <a:fld id="{42C88555-3D3C-406E-96BA-3FB18AF6D6F0}" type="slidenum">
              <a:rPr lang="es-ES" smtClean="0"/>
              <a:t>13</a:t>
            </a:fld>
            <a:endParaRPr lang="es-ES"/>
          </a:p>
        </p:txBody>
      </p:sp>
    </p:spTree>
    <p:extLst>
      <p:ext uri="{BB962C8B-B14F-4D97-AF65-F5344CB8AC3E}">
        <p14:creationId xmlns:p14="http://schemas.microsoft.com/office/powerpoint/2010/main" val="306206492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fld id="{A42542BD-4A42-4021-A88D-B308CDD62CED}" type="slidenum">
              <a:rPr lang="es-ES" smtClean="0"/>
              <a:t>14</a:t>
            </a:fld>
            <a:endParaRPr lang="es-ES"/>
          </a:p>
        </p:txBody>
      </p:sp>
    </p:spTree>
    <p:extLst>
      <p:ext uri="{BB962C8B-B14F-4D97-AF65-F5344CB8AC3E}">
        <p14:creationId xmlns:p14="http://schemas.microsoft.com/office/powerpoint/2010/main" val="84332139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Hacer link con definición anterior: fijarse que son ejemplos más acotados, </a:t>
            </a:r>
            <a:endParaRPr lang="es-ES" dirty="0"/>
          </a:p>
        </p:txBody>
      </p:sp>
      <p:sp>
        <p:nvSpPr>
          <p:cNvPr id="4" name="Marcador de número de diapositiva 3"/>
          <p:cNvSpPr>
            <a:spLocks noGrp="1"/>
          </p:cNvSpPr>
          <p:nvPr>
            <p:ph type="sldNum" sz="quarter" idx="10"/>
          </p:nvPr>
        </p:nvSpPr>
        <p:spPr/>
        <p:txBody>
          <a:bodyPr/>
          <a:lstStyle/>
          <a:p>
            <a:fld id="{42C88555-3D3C-406E-96BA-3FB18AF6D6F0}" type="slidenum">
              <a:rPr lang="es-ES" smtClean="0"/>
              <a:t>15</a:t>
            </a:fld>
            <a:endParaRPr lang="es-ES"/>
          </a:p>
        </p:txBody>
      </p:sp>
    </p:spTree>
    <p:extLst>
      <p:ext uri="{BB962C8B-B14F-4D97-AF65-F5344CB8AC3E}">
        <p14:creationId xmlns:p14="http://schemas.microsoft.com/office/powerpoint/2010/main" val="293610797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fld id="{A42542BD-4A42-4021-A88D-B308CDD62CED}" type="slidenum">
              <a:rPr lang="es-ES" smtClean="0"/>
              <a:t>16</a:t>
            </a:fld>
            <a:endParaRPr lang="es-ES"/>
          </a:p>
        </p:txBody>
      </p:sp>
    </p:spTree>
    <p:extLst>
      <p:ext uri="{BB962C8B-B14F-4D97-AF65-F5344CB8AC3E}">
        <p14:creationId xmlns:p14="http://schemas.microsoft.com/office/powerpoint/2010/main" val="84332139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fld id="{A42542BD-4A42-4021-A88D-B308CDD62CED}" type="slidenum">
              <a:rPr lang="es-ES" smtClean="0"/>
              <a:t>17</a:t>
            </a:fld>
            <a:endParaRPr lang="es-ES"/>
          </a:p>
        </p:txBody>
      </p:sp>
    </p:spTree>
    <p:extLst>
      <p:ext uri="{BB962C8B-B14F-4D97-AF65-F5344CB8AC3E}">
        <p14:creationId xmlns:p14="http://schemas.microsoft.com/office/powerpoint/2010/main" val="84332139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fld id="{A42542BD-4A42-4021-A88D-B308CDD62CED}" type="slidenum">
              <a:rPr lang="es-ES" smtClean="0"/>
              <a:t>18</a:t>
            </a:fld>
            <a:endParaRPr lang="es-ES"/>
          </a:p>
        </p:txBody>
      </p:sp>
    </p:spTree>
    <p:extLst>
      <p:ext uri="{BB962C8B-B14F-4D97-AF65-F5344CB8AC3E}">
        <p14:creationId xmlns:p14="http://schemas.microsoft.com/office/powerpoint/2010/main" val="249310377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fld id="{A42542BD-4A42-4021-A88D-B308CDD62CED}" type="slidenum">
              <a:rPr lang="es-ES" smtClean="0"/>
              <a:t>24</a:t>
            </a:fld>
            <a:endParaRPr lang="es-ES"/>
          </a:p>
        </p:txBody>
      </p:sp>
    </p:spTree>
    <p:extLst>
      <p:ext uri="{BB962C8B-B14F-4D97-AF65-F5344CB8AC3E}">
        <p14:creationId xmlns:p14="http://schemas.microsoft.com/office/powerpoint/2010/main" val="128928189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fld id="{A42542BD-4A42-4021-A88D-B308CDD62CED}" type="slidenum">
              <a:rPr lang="es-ES" smtClean="0"/>
              <a:t>25</a:t>
            </a:fld>
            <a:endParaRPr lang="es-ES"/>
          </a:p>
        </p:txBody>
      </p:sp>
    </p:spTree>
    <p:extLst>
      <p:ext uri="{BB962C8B-B14F-4D97-AF65-F5344CB8AC3E}">
        <p14:creationId xmlns:p14="http://schemas.microsoft.com/office/powerpoint/2010/main" val="12892818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42C88555-3D3C-406E-96BA-3FB18AF6D6F0}" type="slidenum">
              <a:rPr lang="es-ES" smtClean="0"/>
              <a:t>3</a:t>
            </a:fld>
            <a:endParaRPr lang="es-ES"/>
          </a:p>
        </p:txBody>
      </p:sp>
    </p:spTree>
    <p:extLst>
      <p:ext uri="{BB962C8B-B14F-4D97-AF65-F5344CB8AC3E}">
        <p14:creationId xmlns:p14="http://schemas.microsoft.com/office/powerpoint/2010/main" val="293610797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fld id="{A42542BD-4A42-4021-A88D-B308CDD62CED}" type="slidenum">
              <a:rPr lang="es-ES" smtClean="0"/>
              <a:t>26</a:t>
            </a:fld>
            <a:endParaRPr lang="es-ES"/>
          </a:p>
        </p:txBody>
      </p:sp>
    </p:spTree>
    <p:extLst>
      <p:ext uri="{BB962C8B-B14F-4D97-AF65-F5344CB8AC3E}">
        <p14:creationId xmlns:p14="http://schemas.microsoft.com/office/powerpoint/2010/main" val="128928189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fld id="{A42542BD-4A42-4021-A88D-B308CDD62CED}" type="slidenum">
              <a:rPr lang="es-ES" smtClean="0"/>
              <a:t>27</a:t>
            </a:fld>
            <a:endParaRPr lang="es-ES"/>
          </a:p>
        </p:txBody>
      </p:sp>
    </p:spTree>
    <p:extLst>
      <p:ext uri="{BB962C8B-B14F-4D97-AF65-F5344CB8AC3E}">
        <p14:creationId xmlns:p14="http://schemas.microsoft.com/office/powerpoint/2010/main" val="128928189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fld id="{A42542BD-4A42-4021-A88D-B308CDD62CED}" type="slidenum">
              <a:rPr lang="es-ES" smtClean="0"/>
              <a:t>28</a:t>
            </a:fld>
            <a:endParaRPr lang="es-ES"/>
          </a:p>
        </p:txBody>
      </p:sp>
    </p:spTree>
    <p:extLst>
      <p:ext uri="{BB962C8B-B14F-4D97-AF65-F5344CB8AC3E}">
        <p14:creationId xmlns:p14="http://schemas.microsoft.com/office/powerpoint/2010/main" val="128928189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fld id="{A42542BD-4A42-4021-A88D-B308CDD62CED}" type="slidenum">
              <a:rPr lang="es-ES" smtClean="0"/>
              <a:t>29</a:t>
            </a:fld>
            <a:endParaRPr lang="es-ES"/>
          </a:p>
        </p:txBody>
      </p:sp>
    </p:spTree>
    <p:extLst>
      <p:ext uri="{BB962C8B-B14F-4D97-AF65-F5344CB8AC3E}">
        <p14:creationId xmlns:p14="http://schemas.microsoft.com/office/powerpoint/2010/main" val="128928189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fld id="{A42542BD-4A42-4021-A88D-B308CDD62CED}" type="slidenum">
              <a:rPr lang="es-ES" smtClean="0"/>
              <a:t>30</a:t>
            </a:fld>
            <a:endParaRPr lang="es-ES"/>
          </a:p>
        </p:txBody>
      </p:sp>
    </p:spTree>
    <p:extLst>
      <p:ext uri="{BB962C8B-B14F-4D97-AF65-F5344CB8AC3E}">
        <p14:creationId xmlns:p14="http://schemas.microsoft.com/office/powerpoint/2010/main" val="128928189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fld id="{A42542BD-4A42-4021-A88D-B308CDD62CED}" type="slidenum">
              <a:rPr lang="es-ES" smtClean="0"/>
              <a:t>31</a:t>
            </a:fld>
            <a:endParaRPr lang="es-ES"/>
          </a:p>
        </p:txBody>
      </p:sp>
    </p:spTree>
    <p:extLst>
      <p:ext uri="{BB962C8B-B14F-4D97-AF65-F5344CB8AC3E}">
        <p14:creationId xmlns:p14="http://schemas.microsoft.com/office/powerpoint/2010/main" val="84332139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fld id="{A42542BD-4A42-4021-A88D-B308CDD62CED}" type="slidenum">
              <a:rPr lang="es-ES" smtClean="0"/>
              <a:t>32</a:t>
            </a:fld>
            <a:endParaRPr lang="es-ES"/>
          </a:p>
        </p:txBody>
      </p:sp>
    </p:spTree>
    <p:extLst>
      <p:ext uri="{BB962C8B-B14F-4D97-AF65-F5344CB8AC3E}">
        <p14:creationId xmlns:p14="http://schemas.microsoft.com/office/powerpoint/2010/main" val="128928189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CL" dirty="0" smtClean="0"/>
              <a:t>Las </a:t>
            </a:r>
            <a:r>
              <a:rPr lang="es-CL" dirty="0" err="1" smtClean="0"/>
              <a:t>ec</a:t>
            </a:r>
            <a:r>
              <a:rPr lang="es-CL" dirty="0" smtClean="0"/>
              <a:t>. Simultáneas ocurren cuando los modelos que quieren ser estudiados y estimados no pueden ser solamente descritos por una única ecuación. Esto genera que exista más de una, generando un modelo estructural de ecuaciones.</a:t>
            </a:r>
            <a:r>
              <a:rPr lang="es-CL" baseline="0" dirty="0" smtClean="0"/>
              <a:t> Para describir estos modelos, se utilizan entonces las nomenclaturas de variables endógenas y exógenas; debiendo necesitar satisfacer las condiciones de identificación, cómo todo modelo analítico de múltiples ecuaciones. </a:t>
            </a:r>
          </a:p>
          <a:p>
            <a:endParaRPr lang="es-CL" baseline="0" dirty="0" smtClean="0"/>
          </a:p>
          <a:p>
            <a:r>
              <a:rPr lang="es-CL" baseline="0" dirty="0" smtClean="0"/>
              <a:t>Una ecuación única que quiera ser estimada, pero que pertenezca realmente a un sistema de ecuaciones, presentará endogeneidad. Para solucionar la endogeneidad, se pueden utilizar diversos estimadores. El estimador MCI redefine el modelo para hacer un nuevo modelo reducido donde las dependencias son claras y permite tener una perspectiva sin endogeneidad. Esta nueva forma entrega valores estimados que deben ser reinterpretados. Otra alternativa es utilizar instrumentos de algunas ecuaciones para estimar una ecuación en particular, mediante el método de MC2E. Otra alternativa es utilizar el método de MC3E para estimar una matriz de varianzas y covarianzas de todas las ecuaciones y así estimar el modelo completo. Las estimaciones pueden realizarse únicamente si existe la identificación necesaria.</a:t>
            </a:r>
          </a:p>
          <a:p>
            <a:endParaRPr lang="es-CL" baseline="0" dirty="0" smtClean="0"/>
          </a:p>
          <a:p>
            <a:endParaRPr lang="es-ES" dirty="0"/>
          </a:p>
        </p:txBody>
      </p:sp>
      <p:sp>
        <p:nvSpPr>
          <p:cNvPr id="4" name="3 Marcador de número de diapositiva"/>
          <p:cNvSpPr>
            <a:spLocks noGrp="1"/>
          </p:cNvSpPr>
          <p:nvPr>
            <p:ph type="sldNum" sz="quarter" idx="10"/>
          </p:nvPr>
        </p:nvSpPr>
        <p:spPr/>
        <p:txBody>
          <a:bodyPr/>
          <a:lstStyle/>
          <a:p>
            <a:fld id="{A42542BD-4A42-4021-A88D-B308CDD62CED}" type="slidenum">
              <a:rPr lang="es-ES" smtClean="0"/>
              <a:t>33</a:t>
            </a:fld>
            <a:endParaRPr lang="es-ES"/>
          </a:p>
        </p:txBody>
      </p:sp>
    </p:spTree>
    <p:extLst>
      <p:ext uri="{BB962C8B-B14F-4D97-AF65-F5344CB8AC3E}">
        <p14:creationId xmlns:p14="http://schemas.microsoft.com/office/powerpoint/2010/main" val="266280908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fld id="{A42542BD-4A42-4021-A88D-B308CDD62CED}" type="slidenum">
              <a:rPr lang="es-ES" smtClean="0"/>
              <a:t>34</a:t>
            </a:fld>
            <a:endParaRPr lang="es-ES"/>
          </a:p>
        </p:txBody>
      </p:sp>
    </p:spTree>
    <p:extLst>
      <p:ext uri="{BB962C8B-B14F-4D97-AF65-F5344CB8AC3E}">
        <p14:creationId xmlns:p14="http://schemas.microsoft.com/office/powerpoint/2010/main" val="142485411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fld id="{A42542BD-4A42-4021-A88D-B308CDD62CED}" type="slidenum">
              <a:rPr lang="es-ES" smtClean="0"/>
              <a:t>35</a:t>
            </a:fld>
            <a:endParaRPr lang="es-ES"/>
          </a:p>
        </p:txBody>
      </p:sp>
    </p:spTree>
    <p:extLst>
      <p:ext uri="{BB962C8B-B14F-4D97-AF65-F5344CB8AC3E}">
        <p14:creationId xmlns:p14="http://schemas.microsoft.com/office/powerpoint/2010/main" val="14248541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42C88555-3D3C-406E-96BA-3FB18AF6D6F0}" type="slidenum">
              <a:rPr lang="es-ES" smtClean="0"/>
              <a:t>4</a:t>
            </a:fld>
            <a:endParaRPr lang="es-ES"/>
          </a:p>
        </p:txBody>
      </p:sp>
    </p:spTree>
    <p:extLst>
      <p:ext uri="{BB962C8B-B14F-4D97-AF65-F5344CB8AC3E}">
        <p14:creationId xmlns:p14="http://schemas.microsoft.com/office/powerpoint/2010/main" val="293610797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CL" dirty="0" smtClean="0"/>
              <a:t>También se consideran errores estructurales.</a:t>
            </a:r>
          </a:p>
          <a:p>
            <a:r>
              <a:rPr lang="es-CL" dirty="0" smtClean="0"/>
              <a:t>La gracia</a:t>
            </a:r>
            <a:r>
              <a:rPr lang="es-CL" baseline="0" dirty="0" smtClean="0"/>
              <a:t> de los rezagos es que tienden a ser exógenos.</a:t>
            </a:r>
            <a:endParaRPr lang="es-ES" dirty="0"/>
          </a:p>
        </p:txBody>
      </p:sp>
      <p:sp>
        <p:nvSpPr>
          <p:cNvPr id="4" name="3 Marcador de número de diapositiva"/>
          <p:cNvSpPr>
            <a:spLocks noGrp="1"/>
          </p:cNvSpPr>
          <p:nvPr>
            <p:ph type="sldNum" sz="quarter" idx="10"/>
          </p:nvPr>
        </p:nvSpPr>
        <p:spPr/>
        <p:txBody>
          <a:bodyPr/>
          <a:lstStyle/>
          <a:p>
            <a:fld id="{A42542BD-4A42-4021-A88D-B308CDD62CED}" type="slidenum">
              <a:rPr lang="es-ES" smtClean="0"/>
              <a:t>36</a:t>
            </a:fld>
            <a:endParaRPr lang="es-ES"/>
          </a:p>
        </p:txBody>
      </p:sp>
    </p:spTree>
    <p:extLst>
      <p:ext uri="{BB962C8B-B14F-4D97-AF65-F5344CB8AC3E}">
        <p14:creationId xmlns:p14="http://schemas.microsoft.com/office/powerpoint/2010/main" val="142485411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CL" dirty="0" smtClean="0"/>
              <a:t>¿Qué sucede cuando</a:t>
            </a:r>
            <a:r>
              <a:rPr lang="es-CL" baseline="0" dirty="0" smtClean="0"/>
              <a:t> no se satisfacen las condiciones de equilibrio? ¿Son supuestos muy fuertes?</a:t>
            </a:r>
            <a:endParaRPr lang="es-ES" dirty="0"/>
          </a:p>
        </p:txBody>
      </p:sp>
      <p:sp>
        <p:nvSpPr>
          <p:cNvPr id="4" name="3 Marcador de número de diapositiva"/>
          <p:cNvSpPr>
            <a:spLocks noGrp="1"/>
          </p:cNvSpPr>
          <p:nvPr>
            <p:ph type="sldNum" sz="quarter" idx="10"/>
          </p:nvPr>
        </p:nvSpPr>
        <p:spPr/>
        <p:txBody>
          <a:bodyPr/>
          <a:lstStyle/>
          <a:p>
            <a:fld id="{A42542BD-4A42-4021-A88D-B308CDD62CED}" type="slidenum">
              <a:rPr lang="es-ES" smtClean="0"/>
              <a:t>37</a:t>
            </a:fld>
            <a:endParaRPr lang="es-ES"/>
          </a:p>
        </p:txBody>
      </p:sp>
    </p:spTree>
    <p:extLst>
      <p:ext uri="{BB962C8B-B14F-4D97-AF65-F5344CB8AC3E}">
        <p14:creationId xmlns:p14="http://schemas.microsoft.com/office/powerpoint/2010/main" val="142485411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CL" dirty="0" smtClean="0"/>
              <a:t>También se consideran errores estructurales.</a:t>
            </a:r>
          </a:p>
          <a:p>
            <a:r>
              <a:rPr lang="es-CL" dirty="0" smtClean="0"/>
              <a:t>La gracia</a:t>
            </a:r>
            <a:r>
              <a:rPr lang="es-CL" baseline="0" dirty="0" smtClean="0"/>
              <a:t> de los rezagos es que tienden a ser exógenos.</a:t>
            </a:r>
            <a:endParaRPr lang="es-ES" dirty="0"/>
          </a:p>
        </p:txBody>
      </p:sp>
      <p:sp>
        <p:nvSpPr>
          <p:cNvPr id="4" name="3 Marcador de número de diapositiva"/>
          <p:cNvSpPr>
            <a:spLocks noGrp="1"/>
          </p:cNvSpPr>
          <p:nvPr>
            <p:ph type="sldNum" sz="quarter" idx="10"/>
          </p:nvPr>
        </p:nvSpPr>
        <p:spPr/>
        <p:txBody>
          <a:bodyPr/>
          <a:lstStyle/>
          <a:p>
            <a:fld id="{A42542BD-4A42-4021-A88D-B308CDD62CED}" type="slidenum">
              <a:rPr lang="es-ES" smtClean="0"/>
              <a:t>38</a:t>
            </a:fld>
            <a:endParaRPr lang="es-ES"/>
          </a:p>
        </p:txBody>
      </p:sp>
    </p:spTree>
    <p:extLst>
      <p:ext uri="{BB962C8B-B14F-4D97-AF65-F5344CB8AC3E}">
        <p14:creationId xmlns:p14="http://schemas.microsoft.com/office/powerpoint/2010/main" val="142485411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CL" dirty="0" smtClean="0"/>
              <a:t>Cita</a:t>
            </a:r>
            <a:endParaRPr lang="es-ES" dirty="0"/>
          </a:p>
        </p:txBody>
      </p:sp>
      <p:sp>
        <p:nvSpPr>
          <p:cNvPr id="4" name="3 Marcador de número de diapositiva"/>
          <p:cNvSpPr>
            <a:spLocks noGrp="1"/>
          </p:cNvSpPr>
          <p:nvPr>
            <p:ph type="sldNum" sz="quarter" idx="10"/>
          </p:nvPr>
        </p:nvSpPr>
        <p:spPr/>
        <p:txBody>
          <a:bodyPr/>
          <a:lstStyle/>
          <a:p>
            <a:fld id="{A42542BD-4A42-4021-A88D-B308CDD62CED}" type="slidenum">
              <a:rPr lang="es-ES" smtClean="0"/>
              <a:t>39</a:t>
            </a:fld>
            <a:endParaRPr lang="es-ES"/>
          </a:p>
        </p:txBody>
      </p:sp>
    </p:spTree>
    <p:extLst>
      <p:ext uri="{BB962C8B-B14F-4D97-AF65-F5344CB8AC3E}">
        <p14:creationId xmlns:p14="http://schemas.microsoft.com/office/powerpoint/2010/main" val="142485411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L" dirty="0" smtClean="0"/>
          </a:p>
          <a:p>
            <a:endParaRPr lang="es-ES" dirty="0"/>
          </a:p>
        </p:txBody>
      </p:sp>
      <p:sp>
        <p:nvSpPr>
          <p:cNvPr id="4" name="3 Marcador de número de diapositiva"/>
          <p:cNvSpPr>
            <a:spLocks noGrp="1"/>
          </p:cNvSpPr>
          <p:nvPr>
            <p:ph type="sldNum" sz="quarter" idx="10"/>
          </p:nvPr>
        </p:nvSpPr>
        <p:spPr/>
        <p:txBody>
          <a:bodyPr/>
          <a:lstStyle/>
          <a:p>
            <a:fld id="{A42542BD-4A42-4021-A88D-B308CDD62CED}" type="slidenum">
              <a:rPr lang="es-ES" smtClean="0"/>
              <a:t>40</a:t>
            </a:fld>
            <a:endParaRPr lang="es-ES"/>
          </a:p>
        </p:txBody>
      </p:sp>
    </p:spTree>
    <p:extLst>
      <p:ext uri="{BB962C8B-B14F-4D97-AF65-F5344CB8AC3E}">
        <p14:creationId xmlns:p14="http://schemas.microsoft.com/office/powerpoint/2010/main" val="285262604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fld id="{A42542BD-4A42-4021-A88D-B308CDD62CED}" type="slidenum">
              <a:rPr lang="es-ES" smtClean="0"/>
              <a:t>41</a:t>
            </a:fld>
            <a:endParaRPr lang="es-ES"/>
          </a:p>
        </p:txBody>
      </p:sp>
    </p:spTree>
    <p:extLst>
      <p:ext uri="{BB962C8B-B14F-4D97-AF65-F5344CB8AC3E}">
        <p14:creationId xmlns:p14="http://schemas.microsoft.com/office/powerpoint/2010/main" val="142485411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CL" dirty="0" smtClean="0"/>
              <a:t>Mientras más fuerte la relevancia, MEJOR!! LA DEBILIDAD </a:t>
            </a:r>
            <a:r>
              <a:rPr lang="es-CL" smtClean="0"/>
              <a:t>AFECTA  EN LA SENSIBILIDAD DEL ESTIMADOR!!</a:t>
            </a:r>
            <a:endParaRPr lang="es-ES" dirty="0"/>
          </a:p>
        </p:txBody>
      </p:sp>
      <p:sp>
        <p:nvSpPr>
          <p:cNvPr id="4" name="3 Marcador de número de diapositiva"/>
          <p:cNvSpPr>
            <a:spLocks noGrp="1"/>
          </p:cNvSpPr>
          <p:nvPr>
            <p:ph type="sldNum" sz="quarter" idx="10"/>
          </p:nvPr>
        </p:nvSpPr>
        <p:spPr/>
        <p:txBody>
          <a:bodyPr/>
          <a:lstStyle/>
          <a:p>
            <a:fld id="{A42542BD-4A42-4021-A88D-B308CDD62CED}" type="slidenum">
              <a:rPr lang="es-ES" smtClean="0"/>
              <a:t>43</a:t>
            </a:fld>
            <a:endParaRPr lang="es-ES"/>
          </a:p>
        </p:txBody>
      </p:sp>
    </p:spTree>
    <p:extLst>
      <p:ext uri="{BB962C8B-B14F-4D97-AF65-F5344CB8AC3E}">
        <p14:creationId xmlns:p14="http://schemas.microsoft.com/office/powerpoint/2010/main" val="285262604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L" dirty="0" smtClean="0"/>
          </a:p>
          <a:p>
            <a:endParaRPr lang="es-ES" dirty="0"/>
          </a:p>
        </p:txBody>
      </p:sp>
      <p:sp>
        <p:nvSpPr>
          <p:cNvPr id="4" name="3 Marcador de número de diapositiva"/>
          <p:cNvSpPr>
            <a:spLocks noGrp="1"/>
          </p:cNvSpPr>
          <p:nvPr>
            <p:ph type="sldNum" sz="quarter" idx="10"/>
          </p:nvPr>
        </p:nvSpPr>
        <p:spPr/>
        <p:txBody>
          <a:bodyPr/>
          <a:lstStyle/>
          <a:p>
            <a:fld id="{A42542BD-4A42-4021-A88D-B308CDD62CED}" type="slidenum">
              <a:rPr lang="es-ES" smtClean="0"/>
              <a:t>45</a:t>
            </a:fld>
            <a:endParaRPr lang="es-ES"/>
          </a:p>
        </p:txBody>
      </p:sp>
    </p:spTree>
    <p:extLst>
      <p:ext uri="{BB962C8B-B14F-4D97-AF65-F5344CB8AC3E}">
        <p14:creationId xmlns:p14="http://schemas.microsoft.com/office/powerpoint/2010/main" val="285262604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fld id="{A42542BD-4A42-4021-A88D-B308CDD62CED}" type="slidenum">
              <a:rPr lang="es-ES" smtClean="0"/>
              <a:t>46</a:t>
            </a:fld>
            <a:endParaRPr lang="es-ES"/>
          </a:p>
        </p:txBody>
      </p:sp>
    </p:spTree>
    <p:extLst>
      <p:ext uri="{BB962C8B-B14F-4D97-AF65-F5344CB8AC3E}">
        <p14:creationId xmlns:p14="http://schemas.microsoft.com/office/powerpoint/2010/main" val="8433213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Hacer link con definición anterior: fijarse que son ejemplos más acotados, </a:t>
            </a:r>
            <a:endParaRPr lang="es-ES" dirty="0"/>
          </a:p>
        </p:txBody>
      </p:sp>
      <p:sp>
        <p:nvSpPr>
          <p:cNvPr id="4" name="Marcador de número de diapositiva 3"/>
          <p:cNvSpPr>
            <a:spLocks noGrp="1"/>
          </p:cNvSpPr>
          <p:nvPr>
            <p:ph type="sldNum" sz="quarter" idx="10"/>
          </p:nvPr>
        </p:nvSpPr>
        <p:spPr/>
        <p:txBody>
          <a:bodyPr/>
          <a:lstStyle/>
          <a:p>
            <a:fld id="{42C88555-3D3C-406E-96BA-3FB18AF6D6F0}" type="slidenum">
              <a:rPr lang="es-ES" smtClean="0"/>
              <a:t>5</a:t>
            </a:fld>
            <a:endParaRPr lang="es-ES"/>
          </a:p>
        </p:txBody>
      </p:sp>
    </p:spTree>
    <p:extLst>
      <p:ext uri="{BB962C8B-B14F-4D97-AF65-F5344CB8AC3E}">
        <p14:creationId xmlns:p14="http://schemas.microsoft.com/office/powerpoint/2010/main" val="29361079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Hacer link con definición anterior: fijarse que son ejemplos más acotados, </a:t>
            </a:r>
            <a:endParaRPr lang="es-ES" dirty="0"/>
          </a:p>
        </p:txBody>
      </p:sp>
      <p:sp>
        <p:nvSpPr>
          <p:cNvPr id="4" name="Marcador de número de diapositiva 3"/>
          <p:cNvSpPr>
            <a:spLocks noGrp="1"/>
          </p:cNvSpPr>
          <p:nvPr>
            <p:ph type="sldNum" sz="quarter" idx="10"/>
          </p:nvPr>
        </p:nvSpPr>
        <p:spPr/>
        <p:txBody>
          <a:bodyPr/>
          <a:lstStyle/>
          <a:p>
            <a:fld id="{42C88555-3D3C-406E-96BA-3FB18AF6D6F0}" type="slidenum">
              <a:rPr lang="es-ES" smtClean="0"/>
              <a:t>6</a:t>
            </a:fld>
            <a:endParaRPr lang="es-ES"/>
          </a:p>
        </p:txBody>
      </p:sp>
    </p:spTree>
    <p:extLst>
      <p:ext uri="{BB962C8B-B14F-4D97-AF65-F5344CB8AC3E}">
        <p14:creationId xmlns:p14="http://schemas.microsoft.com/office/powerpoint/2010/main" val="29361079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Hacer link con definición anterior: fijarse que son ejemplos más acotados, </a:t>
            </a:r>
            <a:endParaRPr lang="es-ES" dirty="0"/>
          </a:p>
        </p:txBody>
      </p:sp>
      <p:sp>
        <p:nvSpPr>
          <p:cNvPr id="4" name="Marcador de número de diapositiva 3"/>
          <p:cNvSpPr>
            <a:spLocks noGrp="1"/>
          </p:cNvSpPr>
          <p:nvPr>
            <p:ph type="sldNum" sz="quarter" idx="10"/>
          </p:nvPr>
        </p:nvSpPr>
        <p:spPr/>
        <p:txBody>
          <a:bodyPr/>
          <a:lstStyle/>
          <a:p>
            <a:fld id="{42C88555-3D3C-406E-96BA-3FB18AF6D6F0}" type="slidenum">
              <a:rPr lang="es-ES" smtClean="0"/>
              <a:t>7</a:t>
            </a:fld>
            <a:endParaRPr lang="es-ES"/>
          </a:p>
        </p:txBody>
      </p:sp>
    </p:spTree>
    <p:extLst>
      <p:ext uri="{BB962C8B-B14F-4D97-AF65-F5344CB8AC3E}">
        <p14:creationId xmlns:p14="http://schemas.microsoft.com/office/powerpoint/2010/main" val="29361079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CL" dirty="0" smtClean="0"/>
              <a:t>Explicar el concepto de </a:t>
            </a:r>
            <a:r>
              <a:rPr lang="es-CL" dirty="0" err="1" smtClean="0"/>
              <a:t>contrafactual</a:t>
            </a:r>
            <a:r>
              <a:rPr lang="es-CL" dirty="0" smtClean="0"/>
              <a:t> o de “</a:t>
            </a:r>
            <a:r>
              <a:rPr lang="es-CL" dirty="0" err="1" smtClean="0"/>
              <a:t>outcomes</a:t>
            </a:r>
            <a:r>
              <a:rPr lang="es-CL" dirty="0" smtClean="0"/>
              <a:t> potenciales”</a:t>
            </a:r>
            <a:endParaRPr lang="es-ES" dirty="0"/>
          </a:p>
        </p:txBody>
      </p:sp>
      <p:sp>
        <p:nvSpPr>
          <p:cNvPr id="4" name="3 Marcador de número de diapositiva"/>
          <p:cNvSpPr>
            <a:spLocks noGrp="1"/>
          </p:cNvSpPr>
          <p:nvPr>
            <p:ph type="sldNum" sz="quarter" idx="10"/>
          </p:nvPr>
        </p:nvSpPr>
        <p:spPr/>
        <p:txBody>
          <a:bodyPr/>
          <a:lstStyle/>
          <a:p>
            <a:fld id="{42C88555-3D3C-406E-96BA-3FB18AF6D6F0}" type="slidenum">
              <a:rPr lang="es-ES" smtClean="0"/>
              <a:t>8</a:t>
            </a:fld>
            <a:endParaRPr lang="es-ES"/>
          </a:p>
        </p:txBody>
      </p:sp>
    </p:spTree>
    <p:extLst>
      <p:ext uri="{BB962C8B-B14F-4D97-AF65-F5344CB8AC3E}">
        <p14:creationId xmlns:p14="http://schemas.microsoft.com/office/powerpoint/2010/main" val="7513109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En el sesgo</a:t>
            </a:r>
            <a:r>
              <a:rPr lang="es-ES" baseline="0" dirty="0" smtClean="0"/>
              <a:t> de selección se visualiza que si las condiciones aleatorias (no observables) de los sujetos son distintas para cada grupo, entonces se genera el sesgo de selección.</a:t>
            </a:r>
            <a:endParaRPr lang="es-ES" dirty="0"/>
          </a:p>
        </p:txBody>
      </p:sp>
      <p:sp>
        <p:nvSpPr>
          <p:cNvPr id="4" name="Marcador de número de diapositiva 3"/>
          <p:cNvSpPr>
            <a:spLocks noGrp="1"/>
          </p:cNvSpPr>
          <p:nvPr>
            <p:ph type="sldNum" sz="quarter" idx="10"/>
          </p:nvPr>
        </p:nvSpPr>
        <p:spPr/>
        <p:txBody>
          <a:bodyPr/>
          <a:lstStyle/>
          <a:p>
            <a:fld id="{42C88555-3D3C-406E-96BA-3FB18AF6D6F0}" type="slidenum">
              <a:rPr lang="es-ES" smtClean="0"/>
              <a:t>9</a:t>
            </a:fld>
            <a:endParaRPr lang="es-ES"/>
          </a:p>
        </p:txBody>
      </p:sp>
    </p:spTree>
    <p:extLst>
      <p:ext uri="{BB962C8B-B14F-4D97-AF65-F5344CB8AC3E}">
        <p14:creationId xmlns:p14="http://schemas.microsoft.com/office/powerpoint/2010/main" val="29361079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En el sesgo</a:t>
            </a:r>
            <a:r>
              <a:rPr lang="es-ES" baseline="0" dirty="0" smtClean="0"/>
              <a:t> de selección se visualiza que si las condiciones aleatorias (no observables) de los sujetos son distintas para cada grupo, entonces se genera el sesgo </a:t>
            </a:r>
            <a:r>
              <a:rPr lang="es-ES" baseline="0" smtClean="0"/>
              <a:t>de selección.</a:t>
            </a:r>
            <a:endParaRPr lang="es-ES" dirty="0"/>
          </a:p>
        </p:txBody>
      </p:sp>
      <p:sp>
        <p:nvSpPr>
          <p:cNvPr id="4" name="Marcador de número de diapositiva 3"/>
          <p:cNvSpPr>
            <a:spLocks noGrp="1"/>
          </p:cNvSpPr>
          <p:nvPr>
            <p:ph type="sldNum" sz="quarter" idx="10"/>
          </p:nvPr>
        </p:nvSpPr>
        <p:spPr/>
        <p:txBody>
          <a:bodyPr/>
          <a:lstStyle/>
          <a:p>
            <a:fld id="{42C88555-3D3C-406E-96BA-3FB18AF6D6F0}" type="slidenum">
              <a:rPr lang="es-ES" smtClean="0"/>
              <a:t>10</a:t>
            </a:fld>
            <a:endParaRPr lang="es-ES"/>
          </a:p>
        </p:txBody>
      </p:sp>
    </p:spTree>
    <p:extLst>
      <p:ext uri="{BB962C8B-B14F-4D97-AF65-F5344CB8AC3E}">
        <p14:creationId xmlns:p14="http://schemas.microsoft.com/office/powerpoint/2010/main" val="29361079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14" name="13 Título"/>
          <p:cNvSpPr>
            <a:spLocks noGrp="1"/>
          </p:cNvSpPr>
          <p:nvPr>
            <p:ph type="ctrTitle"/>
          </p:nvPr>
        </p:nvSpPr>
        <p:spPr>
          <a:xfrm>
            <a:off x="1432560" y="359898"/>
            <a:ext cx="7406640" cy="1472184"/>
          </a:xfrm>
        </p:spPr>
        <p:txBody>
          <a:bodyPr anchor="b"/>
          <a:lstStyle>
            <a:lvl1pPr algn="l">
              <a:defRPr/>
            </a:lvl1pPr>
            <a:extLst/>
          </a:lstStyle>
          <a:p>
            <a:r>
              <a:rPr kumimoji="0" lang="es-ES" smtClean="0"/>
              <a:t>Haga clic para modificar el estilo de título del patrón</a:t>
            </a:r>
            <a:endParaRPr kumimoji="0" lang="en-US"/>
          </a:p>
        </p:txBody>
      </p:sp>
      <p:sp>
        <p:nvSpPr>
          <p:cNvPr id="22" name="21 Subtítulo"/>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smtClean="0"/>
              <a:t>Haga clic para modificar el estilo de subtítulo del patrón</a:t>
            </a:r>
            <a:endParaRPr kumimoji="0" lang="en-US"/>
          </a:p>
        </p:txBody>
      </p:sp>
      <p:sp>
        <p:nvSpPr>
          <p:cNvPr id="7" name="6 Marcador de fecha"/>
          <p:cNvSpPr>
            <a:spLocks noGrp="1"/>
          </p:cNvSpPr>
          <p:nvPr>
            <p:ph type="dt" sz="half" idx="10"/>
          </p:nvPr>
        </p:nvSpPr>
        <p:spPr/>
        <p:txBody>
          <a:bodyPr/>
          <a:lstStyle>
            <a:extLst/>
          </a:lstStyle>
          <a:p>
            <a:pPr eaLnBrk="1" latinLnBrk="0" hangingPunct="1"/>
            <a:fld id="{9D21D778-B565-4D7E-94D7-64010A445B68}" type="datetimeFigureOut">
              <a:rPr lang="en-US" smtClean="0"/>
              <a:pPr eaLnBrk="1" latinLnBrk="0" hangingPunct="1"/>
              <a:t>6/6/2016</a:t>
            </a:fld>
            <a:endParaRPr lang="en-US"/>
          </a:p>
        </p:txBody>
      </p:sp>
      <p:sp>
        <p:nvSpPr>
          <p:cNvPr id="20" name="19 Marcador de pie de página"/>
          <p:cNvSpPr>
            <a:spLocks noGrp="1"/>
          </p:cNvSpPr>
          <p:nvPr>
            <p:ph type="ftr" sz="quarter" idx="11"/>
          </p:nvPr>
        </p:nvSpPr>
        <p:spPr/>
        <p:txBody>
          <a:bodyPr/>
          <a:lstStyle>
            <a:extLst/>
          </a:lstStyle>
          <a:p>
            <a:endParaRPr kumimoji="0" lang="en-US"/>
          </a:p>
        </p:txBody>
      </p:sp>
      <p:sp>
        <p:nvSpPr>
          <p:cNvPr id="10" name="9 Marcador de número de diapositiva"/>
          <p:cNvSpPr>
            <a:spLocks noGrp="1"/>
          </p:cNvSpPr>
          <p:nvPr>
            <p:ph type="sldNum" sz="quarter" idx="12"/>
          </p:nvPr>
        </p:nvSpPr>
        <p:spPr/>
        <p:txBody>
          <a:bodyPr/>
          <a:lstStyle>
            <a:extLst/>
          </a:lstStyle>
          <a:p>
            <a:pPr eaLnBrk="1" latinLnBrk="0" hangingPunct="1"/>
            <a:fld id="{2C6B1FF6-39B9-40F5-8B67-33C6354A3D4F}" type="slidenum">
              <a:rPr kumimoji="0" lang="en-US" smtClean="0"/>
              <a:pPr eaLnBrk="1" latinLnBrk="0" hangingPunct="1"/>
              <a:t>‹Nº›</a:t>
            </a:fld>
            <a:endParaRPr kumimoji="0" lang="en-US" dirty="0">
              <a:solidFill>
                <a:schemeClr val="accent3">
                  <a:shade val="75000"/>
                </a:schemeClr>
              </a:solidFill>
            </a:endParaRPr>
          </a:p>
        </p:txBody>
      </p:sp>
      <p:sp>
        <p:nvSpPr>
          <p:cNvPr id="8" name="7 Elipse"/>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8 Elipse"/>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pPr eaLnBrk="1" latinLnBrk="0" hangingPunct="1"/>
            <a:fld id="{9D21D778-B565-4D7E-94D7-64010A445B68}" type="datetimeFigureOut">
              <a:rPr lang="en-US" smtClean="0"/>
              <a:pPr eaLnBrk="1" latinLnBrk="0" hangingPunct="1"/>
              <a:t>6/6/2016</a:t>
            </a:fld>
            <a:endParaRPr lang="en-US"/>
          </a:p>
        </p:txBody>
      </p:sp>
      <p:sp>
        <p:nvSpPr>
          <p:cNvPr id="5" name="4 Marcador de pie de página"/>
          <p:cNvSpPr>
            <a:spLocks noGrp="1"/>
          </p:cNvSpPr>
          <p:nvPr>
            <p:ph type="ftr" sz="quarter" idx="11"/>
          </p:nvPr>
        </p:nvSpPr>
        <p:spPr/>
        <p:txBody>
          <a:bodyPr/>
          <a:lstStyle>
            <a:extLst/>
          </a:lstStyle>
          <a:p>
            <a:endParaRPr kumimoji="0" lang="en-US"/>
          </a:p>
        </p:txBody>
      </p:sp>
      <p:sp>
        <p:nvSpPr>
          <p:cNvPr id="6" name="5 Marcador de número de diapositiva"/>
          <p:cNvSpPr>
            <a:spLocks noGrp="1"/>
          </p:cNvSpPr>
          <p:nvPr>
            <p:ph type="sldNum" sz="quarter" idx="12"/>
          </p:nvPr>
        </p:nvSpPr>
        <p:spPr/>
        <p:txBody>
          <a:bodyPr/>
          <a:lstStyle>
            <a:extLst/>
          </a:lstStyle>
          <a:p>
            <a:pPr eaLnBrk="1" latinLnBrk="0" hangingPunct="1"/>
            <a:fld id="{2C6B1FF6-39B9-40F5-8B67-33C6354A3D4F}" type="slidenum">
              <a:rPr kumimoji="0" lang="en-US" smtClean="0"/>
              <a:pPr eaLnBrk="1" latinLnBrk="0" hangingPunct="1"/>
              <a:t>‹Nº›</a:t>
            </a:fld>
            <a:endParaRPr kumimoji="0"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58000" y="274639"/>
            <a:ext cx="1828800" cy="5851525"/>
          </a:xfrm>
        </p:spPr>
        <p:txBody>
          <a:bodyPr vert="eaVert"/>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1143000" y="274640"/>
            <a:ext cx="5562600" cy="5851525"/>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pPr eaLnBrk="1" latinLnBrk="0" hangingPunct="1"/>
            <a:fld id="{9D21D778-B565-4D7E-94D7-64010A445B68}" type="datetimeFigureOut">
              <a:rPr lang="en-US" smtClean="0"/>
              <a:pPr eaLnBrk="1" latinLnBrk="0" hangingPunct="1"/>
              <a:t>6/6/2016</a:t>
            </a:fld>
            <a:endParaRPr lang="en-US"/>
          </a:p>
        </p:txBody>
      </p:sp>
      <p:sp>
        <p:nvSpPr>
          <p:cNvPr id="5" name="4 Marcador de pie de página"/>
          <p:cNvSpPr>
            <a:spLocks noGrp="1"/>
          </p:cNvSpPr>
          <p:nvPr>
            <p:ph type="ftr" sz="quarter" idx="11"/>
          </p:nvPr>
        </p:nvSpPr>
        <p:spPr/>
        <p:txBody>
          <a:bodyPr/>
          <a:lstStyle>
            <a:extLst/>
          </a:lstStyle>
          <a:p>
            <a:endParaRPr kumimoji="0" lang="en-US"/>
          </a:p>
        </p:txBody>
      </p:sp>
      <p:sp>
        <p:nvSpPr>
          <p:cNvPr id="6" name="5 Marcador de número de diapositiva"/>
          <p:cNvSpPr>
            <a:spLocks noGrp="1"/>
          </p:cNvSpPr>
          <p:nvPr>
            <p:ph type="sldNum" sz="quarter" idx="12"/>
          </p:nvPr>
        </p:nvSpPr>
        <p:spPr/>
        <p:txBody>
          <a:bodyPr/>
          <a:lstStyle>
            <a:extLst/>
          </a:lstStyle>
          <a:p>
            <a:pPr eaLnBrk="1" latinLnBrk="0" hangingPunct="1"/>
            <a:fld id="{2C6B1FF6-39B9-40F5-8B67-33C6354A3D4F}" type="slidenum">
              <a:rPr kumimoji="0" lang="en-US" smtClean="0"/>
              <a:pPr eaLnBrk="1" latinLnBrk="0" hangingPunct="1"/>
              <a:t>‹Nº›</a:t>
            </a:fld>
            <a:endParaRPr kumimoji="0"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pPr eaLnBrk="1" latinLnBrk="0" hangingPunct="1"/>
            <a:fld id="{9D21D778-B565-4D7E-94D7-64010A445B68}" type="datetimeFigureOut">
              <a:rPr lang="en-US" smtClean="0"/>
              <a:pPr eaLnBrk="1" latinLnBrk="0" hangingPunct="1"/>
              <a:t>6/6/2016</a:t>
            </a:fld>
            <a:endParaRPr lang="en-US"/>
          </a:p>
        </p:txBody>
      </p:sp>
      <p:sp>
        <p:nvSpPr>
          <p:cNvPr id="5" name="4 Marcador de pie de página"/>
          <p:cNvSpPr>
            <a:spLocks noGrp="1"/>
          </p:cNvSpPr>
          <p:nvPr>
            <p:ph type="ftr" sz="quarter" idx="11"/>
          </p:nvPr>
        </p:nvSpPr>
        <p:spPr/>
        <p:txBody>
          <a:bodyPr/>
          <a:lstStyle>
            <a:extLst/>
          </a:lstStyle>
          <a:p>
            <a:endParaRPr kumimoji="0" lang="en-US"/>
          </a:p>
        </p:txBody>
      </p:sp>
      <p:sp>
        <p:nvSpPr>
          <p:cNvPr id="6" name="5 Marcador de número de diapositiva"/>
          <p:cNvSpPr>
            <a:spLocks noGrp="1"/>
          </p:cNvSpPr>
          <p:nvPr>
            <p:ph type="sldNum" sz="quarter" idx="12"/>
          </p:nvPr>
        </p:nvSpPr>
        <p:spPr/>
        <p:txBody>
          <a:bodyPr/>
          <a:lstStyle>
            <a:extLst/>
          </a:lstStyle>
          <a:p>
            <a:pPr eaLnBrk="1" latinLnBrk="0" hangingPunct="1"/>
            <a:fld id="{2C6B1FF6-39B9-40F5-8B67-33C6354A3D4F}" type="slidenum">
              <a:rPr kumimoji="0" lang="en-US" smtClean="0"/>
              <a:pPr eaLnBrk="1" latinLnBrk="0" hangingPunct="1"/>
              <a:t>‹Nº›</a:t>
            </a:fld>
            <a:endParaRPr kumimoji="0" lang="en-US" dirty="0"/>
          </a:p>
        </p:txBody>
      </p:sp>
      <p:pic>
        <p:nvPicPr>
          <p:cNvPr id="7" name="Picture 3"/>
          <p:cNvPicPr>
            <a:picLocks noChangeAspect="1" noChangeArrowheads="1"/>
          </p:cNvPicPr>
          <p:nvPr userDrawn="1"/>
        </p:nvPicPr>
        <p:blipFill>
          <a:blip r:embed="rId2" cstate="print">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1115615" y="6381328"/>
            <a:ext cx="1877069" cy="4114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7 CuadroTexto"/>
          <p:cNvSpPr txBox="1"/>
          <p:nvPr userDrawn="1"/>
        </p:nvSpPr>
        <p:spPr>
          <a:xfrm>
            <a:off x="4355976" y="6538878"/>
            <a:ext cx="4680520" cy="253916"/>
          </a:xfrm>
          <a:prstGeom prst="rect">
            <a:avLst/>
          </a:prstGeom>
          <a:noFill/>
        </p:spPr>
        <p:txBody>
          <a:bodyPr wrap="square" rtlCol="0">
            <a:spAutoFit/>
          </a:bodyPr>
          <a:lstStyle/>
          <a:p>
            <a:pPr algn="r"/>
            <a:r>
              <a:rPr lang="es-CL" sz="1050" b="1" dirty="0" smtClean="0">
                <a:solidFill>
                  <a:schemeClr val="bg1">
                    <a:lumMod val="75000"/>
                  </a:schemeClr>
                </a:solidFill>
              </a:rPr>
              <a:t>IN4402-1: </a:t>
            </a:r>
            <a:r>
              <a:rPr lang="es-CL" sz="1050" dirty="0" smtClean="0">
                <a:solidFill>
                  <a:schemeClr val="bg1">
                    <a:lumMod val="75000"/>
                  </a:schemeClr>
                </a:solidFill>
              </a:rPr>
              <a:t>Aplicaciones de Probabilidades y Estadística en Gestión</a:t>
            </a:r>
            <a:endParaRPr lang="es-ES" sz="1050" dirty="0">
              <a:solidFill>
                <a:schemeClr val="bg1">
                  <a:lumMod val="75000"/>
                </a:schemeClr>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7" name="6 Rectángulo"/>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1 Título"/>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extLst/>
          </a:lstStyle>
          <a:p>
            <a:pPr eaLnBrk="1" latinLnBrk="0" hangingPunct="1"/>
            <a:fld id="{9D21D778-B565-4D7E-94D7-64010A445B68}" type="datetimeFigureOut">
              <a:rPr lang="en-US" smtClean="0"/>
              <a:pPr eaLnBrk="1" latinLnBrk="0" hangingPunct="1"/>
              <a:t>6/6/2016</a:t>
            </a:fld>
            <a:endParaRPr lang="en-US"/>
          </a:p>
        </p:txBody>
      </p:sp>
      <p:sp>
        <p:nvSpPr>
          <p:cNvPr id="5" name="4 Marcador de pie de página"/>
          <p:cNvSpPr>
            <a:spLocks noGrp="1"/>
          </p:cNvSpPr>
          <p:nvPr>
            <p:ph type="ftr" sz="quarter" idx="11"/>
          </p:nvPr>
        </p:nvSpPr>
        <p:spPr/>
        <p:txBody>
          <a:bodyPr/>
          <a:lstStyle>
            <a:extLst/>
          </a:lstStyle>
          <a:p>
            <a:endParaRPr kumimoji="0" lang="en-US"/>
          </a:p>
        </p:txBody>
      </p:sp>
      <p:sp>
        <p:nvSpPr>
          <p:cNvPr id="6" name="5 Marcador de número de diapositiva"/>
          <p:cNvSpPr>
            <a:spLocks noGrp="1"/>
          </p:cNvSpPr>
          <p:nvPr>
            <p:ph type="sldNum" sz="quarter" idx="12"/>
          </p:nvPr>
        </p:nvSpPr>
        <p:spPr/>
        <p:txBody>
          <a:bodyPr/>
          <a:lstStyle>
            <a:extLst/>
          </a:lstStyle>
          <a:p>
            <a:pPr eaLnBrk="1" latinLnBrk="0" hangingPunct="1"/>
            <a:fld id="{2C6B1FF6-39B9-40F5-8B67-33C6354A3D4F}" type="slidenum">
              <a:rPr kumimoji="0" lang="en-US" smtClean="0"/>
              <a:pPr eaLnBrk="1" latinLnBrk="0" hangingPunct="1"/>
              <a:t>‹Nº›</a:t>
            </a:fld>
            <a:endParaRPr kumimoji="0" lang="en-US" dirty="0">
              <a:solidFill>
                <a:schemeClr val="accent3">
                  <a:shade val="75000"/>
                </a:schemeClr>
              </a:solidFill>
            </a:endParaRPr>
          </a:p>
        </p:txBody>
      </p:sp>
      <p:sp>
        <p:nvSpPr>
          <p:cNvPr id="10" name="9 Rectángulo"/>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7 Elipse"/>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8 Elipse"/>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1435608" y="274320"/>
            <a:ext cx="7498080" cy="1143000"/>
          </a:xfrm>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pPr eaLnBrk="1" latinLnBrk="0" hangingPunct="1"/>
            <a:fld id="{9D21D778-B565-4D7E-94D7-64010A445B68}" type="datetimeFigureOut">
              <a:rPr lang="en-US" smtClean="0"/>
              <a:pPr eaLnBrk="1" latinLnBrk="0" hangingPunct="1"/>
              <a:t>6/6/2016</a:t>
            </a:fld>
            <a:endParaRPr lang="en-US"/>
          </a:p>
        </p:txBody>
      </p:sp>
      <p:sp>
        <p:nvSpPr>
          <p:cNvPr id="6" name="5 Marcador de pie de página"/>
          <p:cNvSpPr>
            <a:spLocks noGrp="1"/>
          </p:cNvSpPr>
          <p:nvPr>
            <p:ph type="ftr" sz="quarter" idx="11"/>
          </p:nvPr>
        </p:nvSpPr>
        <p:spPr/>
        <p:txBody>
          <a:bodyPr/>
          <a:lstStyle>
            <a:extLst/>
          </a:lstStyle>
          <a:p>
            <a:endParaRPr kumimoji="0" lang="en-US" dirty="0"/>
          </a:p>
        </p:txBody>
      </p:sp>
      <p:sp>
        <p:nvSpPr>
          <p:cNvPr id="7" name="6 Marcador de número de diapositiva"/>
          <p:cNvSpPr>
            <a:spLocks noGrp="1"/>
          </p:cNvSpPr>
          <p:nvPr>
            <p:ph type="sldNum" sz="quarter" idx="12"/>
          </p:nvPr>
        </p:nvSpPr>
        <p:spPr/>
        <p:txBody>
          <a:bodyPr/>
          <a:lstStyle>
            <a:extLst/>
          </a:lstStyle>
          <a:p>
            <a:pPr eaLnBrk="1" latinLnBrk="0" hangingPunct="1"/>
            <a:fld id="{2C6B1FF6-39B9-40F5-8B67-33C6354A3D4F}" type="slidenum">
              <a:rPr kumimoji="0" lang="en-US" smtClean="0"/>
              <a:pPr eaLnBrk="1" latinLnBrk="0" hangingPunct="1"/>
              <a:t>‹Nº›</a:t>
            </a:fld>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extLst/>
          </a:lstStyle>
          <a:p>
            <a:pPr eaLnBrk="1" latinLnBrk="0" hangingPunct="1"/>
            <a:fld id="{9D21D778-B565-4D7E-94D7-64010A445B68}" type="datetimeFigureOut">
              <a:rPr lang="en-US" smtClean="0"/>
              <a:pPr eaLnBrk="1" latinLnBrk="0" hangingPunct="1"/>
              <a:t>6/6/2016</a:t>
            </a:fld>
            <a:endParaRPr lang="en-US"/>
          </a:p>
        </p:txBody>
      </p:sp>
      <p:sp>
        <p:nvSpPr>
          <p:cNvPr id="8" name="7 Marcador de pie de página"/>
          <p:cNvSpPr>
            <a:spLocks noGrp="1"/>
          </p:cNvSpPr>
          <p:nvPr>
            <p:ph type="ftr" sz="quarter" idx="11"/>
          </p:nvPr>
        </p:nvSpPr>
        <p:spPr/>
        <p:txBody>
          <a:bodyPr/>
          <a:lstStyle>
            <a:extLst/>
          </a:lstStyle>
          <a:p>
            <a:endParaRPr kumimoji="0" lang="en-US"/>
          </a:p>
        </p:txBody>
      </p:sp>
      <p:sp>
        <p:nvSpPr>
          <p:cNvPr id="9" name="8 Marcador de número de diapositiva"/>
          <p:cNvSpPr>
            <a:spLocks noGrp="1"/>
          </p:cNvSpPr>
          <p:nvPr>
            <p:ph type="sldNum" sz="quarter" idx="12"/>
          </p:nvPr>
        </p:nvSpPr>
        <p:spPr/>
        <p:txBody>
          <a:bodyPr/>
          <a:lstStyle>
            <a:extLst/>
          </a:lstStyle>
          <a:p>
            <a:pPr algn="ctr" eaLnBrk="1" latinLnBrk="0" hangingPunct="1"/>
            <a:fld id="{2C6B1FF6-39B9-40F5-8B67-33C6354A3D4F}" type="slidenum">
              <a:rPr kumimoji="0" lang="en-US" smtClean="0"/>
              <a:pPr algn="ctr" eaLnBrk="1" latinLnBrk="0" hangingPunct="1"/>
              <a:t>‹Nº›</a:t>
            </a:fld>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1435608" y="274320"/>
            <a:ext cx="7498080" cy="1143000"/>
          </a:xfrm>
        </p:spPr>
        <p:txBody>
          <a:bodyPr anchor="ctr"/>
          <a:lstStyle>
            <a:extLst/>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extLst/>
          </a:lstStyle>
          <a:p>
            <a:pPr eaLnBrk="1" latinLnBrk="0" hangingPunct="1"/>
            <a:fld id="{9D21D778-B565-4D7E-94D7-64010A445B68}" type="datetimeFigureOut">
              <a:rPr lang="en-US" smtClean="0"/>
              <a:pPr eaLnBrk="1" latinLnBrk="0" hangingPunct="1"/>
              <a:t>6/6/2016</a:t>
            </a:fld>
            <a:endParaRPr lang="en-US"/>
          </a:p>
        </p:txBody>
      </p:sp>
      <p:sp>
        <p:nvSpPr>
          <p:cNvPr id="4" name="3 Marcador de pie de página"/>
          <p:cNvSpPr>
            <a:spLocks noGrp="1"/>
          </p:cNvSpPr>
          <p:nvPr>
            <p:ph type="ftr" sz="quarter" idx="11"/>
          </p:nvPr>
        </p:nvSpPr>
        <p:spPr/>
        <p:txBody>
          <a:bodyPr/>
          <a:lstStyle>
            <a:extLst/>
          </a:lstStyle>
          <a:p>
            <a:endParaRPr kumimoji="0" lang="en-US" dirty="0"/>
          </a:p>
        </p:txBody>
      </p:sp>
      <p:sp>
        <p:nvSpPr>
          <p:cNvPr id="5" name="4 Marcador de número de diapositiva"/>
          <p:cNvSpPr>
            <a:spLocks noGrp="1"/>
          </p:cNvSpPr>
          <p:nvPr>
            <p:ph type="sldNum" sz="quarter" idx="12"/>
          </p:nvPr>
        </p:nvSpPr>
        <p:spPr/>
        <p:txBody>
          <a:bodyPr/>
          <a:lstStyle>
            <a:extLst/>
          </a:lstStyle>
          <a:p>
            <a:pPr eaLnBrk="1" latinLnBrk="0" hangingPunct="1"/>
            <a:fld id="{2C6B1FF6-39B9-40F5-8B67-33C6354A3D4F}" type="slidenum">
              <a:rPr kumimoji="0" lang="en-US" smtClean="0"/>
              <a:pPr eaLnBrk="1" latinLnBrk="0" hangingPunct="1"/>
              <a:t>‹Nº›</a:t>
            </a:fld>
            <a:endParaRPr kumimoji="0"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5" name="4 Rectángulo"/>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1 Marcador de fecha"/>
          <p:cNvSpPr>
            <a:spLocks noGrp="1"/>
          </p:cNvSpPr>
          <p:nvPr>
            <p:ph type="dt" sz="half" idx="10"/>
          </p:nvPr>
        </p:nvSpPr>
        <p:spPr/>
        <p:txBody>
          <a:bodyPr/>
          <a:lstStyle>
            <a:extLst/>
          </a:lstStyle>
          <a:p>
            <a:pPr eaLnBrk="1" latinLnBrk="0" hangingPunct="1"/>
            <a:fld id="{9D21D778-B565-4D7E-94D7-64010A445B68}" type="datetimeFigureOut">
              <a:rPr lang="en-US" smtClean="0"/>
              <a:pPr eaLnBrk="1" latinLnBrk="0" hangingPunct="1"/>
              <a:t>6/6/2016</a:t>
            </a:fld>
            <a:endParaRPr lang="en-US"/>
          </a:p>
        </p:txBody>
      </p:sp>
      <p:sp>
        <p:nvSpPr>
          <p:cNvPr id="3" name="2 Marcador de pie de página"/>
          <p:cNvSpPr>
            <a:spLocks noGrp="1"/>
          </p:cNvSpPr>
          <p:nvPr>
            <p:ph type="ftr" sz="quarter" idx="11"/>
          </p:nvPr>
        </p:nvSpPr>
        <p:spPr/>
        <p:txBody>
          <a:bodyPr/>
          <a:lstStyle>
            <a:extLst/>
          </a:lstStyle>
          <a:p>
            <a:endParaRPr kumimoji="0" lang="en-US"/>
          </a:p>
        </p:txBody>
      </p:sp>
      <p:sp>
        <p:nvSpPr>
          <p:cNvPr id="4" name="3 Marcador de número de diapositiva"/>
          <p:cNvSpPr>
            <a:spLocks noGrp="1"/>
          </p:cNvSpPr>
          <p:nvPr>
            <p:ph type="sldNum" sz="quarter" idx="12"/>
          </p:nvPr>
        </p:nvSpPr>
        <p:spPr/>
        <p:txBody>
          <a:bodyPr/>
          <a:lstStyle>
            <a:extLst/>
          </a:lstStyle>
          <a:p>
            <a:pPr eaLnBrk="1" latinLnBrk="0" hangingPunct="1"/>
            <a:fld id="{2C6B1FF6-39B9-40F5-8B67-33C6354A3D4F}" type="slidenum">
              <a:rPr kumimoji="0" lang="en-US" smtClean="0"/>
              <a:pPr eaLnBrk="1" latinLnBrk="0" hangingPunct="1"/>
              <a:t>‹Nº›</a:t>
            </a:fld>
            <a:endParaRPr kumimoji="0" lang="en-US" dirty="0">
              <a:solidFill>
                <a:srgbClr val="FFFFFF"/>
              </a:solidFill>
            </a:endParaRPr>
          </a:p>
        </p:txBody>
      </p:sp>
      <p:sp>
        <p:nvSpPr>
          <p:cNvPr id="6" name="5 Rectángulo"/>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pPr eaLnBrk="1" latinLnBrk="0" hangingPunct="1"/>
            <a:fld id="{9D21D778-B565-4D7E-94D7-64010A445B68}" type="datetimeFigureOut">
              <a:rPr lang="en-US" smtClean="0"/>
              <a:pPr eaLnBrk="1" latinLnBrk="0" hangingPunct="1"/>
              <a:t>6/6/2016</a:t>
            </a:fld>
            <a:endParaRPr lang="en-US"/>
          </a:p>
        </p:txBody>
      </p:sp>
      <p:sp>
        <p:nvSpPr>
          <p:cNvPr id="6" name="5 Marcador de pie de página"/>
          <p:cNvSpPr>
            <a:spLocks noGrp="1"/>
          </p:cNvSpPr>
          <p:nvPr>
            <p:ph type="ftr" sz="quarter" idx="11"/>
          </p:nvPr>
        </p:nvSpPr>
        <p:spPr/>
        <p:txBody>
          <a:bodyPr/>
          <a:lstStyle>
            <a:extLst/>
          </a:lstStyle>
          <a:p>
            <a:endParaRPr kumimoji="0" lang="en-US" dirty="0"/>
          </a:p>
        </p:txBody>
      </p:sp>
      <p:sp>
        <p:nvSpPr>
          <p:cNvPr id="7" name="6 Marcador de número de diapositiva"/>
          <p:cNvSpPr>
            <a:spLocks noGrp="1"/>
          </p:cNvSpPr>
          <p:nvPr>
            <p:ph type="sldNum" sz="quarter" idx="12"/>
          </p:nvPr>
        </p:nvSpPr>
        <p:spPr/>
        <p:txBody>
          <a:bodyPr/>
          <a:lstStyle>
            <a:extLst/>
          </a:lstStyle>
          <a:p>
            <a:pPr eaLnBrk="1" latinLnBrk="0" hangingPunct="1"/>
            <a:fld id="{2C6B1FF6-39B9-40F5-8B67-33C6354A3D4F}" type="slidenum">
              <a:rPr kumimoji="0" lang="en-US" smtClean="0"/>
              <a:pPr eaLnBrk="1" latinLnBrk="0" hangingPunct="1"/>
              <a:t>‹Nº›</a:t>
            </a:fld>
            <a:endParaRPr kumimoji="0" lang="en-US" dirty="0">
              <a:solidFill>
                <a:schemeClr val="accent3">
                  <a:shade val="75000"/>
                </a:schemeClr>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s-ES" smtClean="0"/>
              <a:t>Haga clic para modificar el estilo de título del patrón</a:t>
            </a:r>
            <a:endParaRPr kumimoji="0" lang="en-US"/>
          </a:p>
        </p:txBody>
      </p:sp>
      <p:sp>
        <p:nvSpPr>
          <p:cNvPr id="5" name="4 Marcador de fecha"/>
          <p:cNvSpPr>
            <a:spLocks noGrp="1"/>
          </p:cNvSpPr>
          <p:nvPr>
            <p:ph type="dt" sz="half" idx="10"/>
          </p:nvPr>
        </p:nvSpPr>
        <p:spPr/>
        <p:txBody>
          <a:bodyPr/>
          <a:lstStyle>
            <a:extLst/>
          </a:lstStyle>
          <a:p>
            <a:pPr eaLnBrk="1" latinLnBrk="0" hangingPunct="1"/>
            <a:fld id="{9D21D778-B565-4D7E-94D7-64010A445B68}" type="datetimeFigureOut">
              <a:rPr lang="en-US" smtClean="0"/>
              <a:pPr eaLnBrk="1" latinLnBrk="0" hangingPunct="1"/>
              <a:t>6/6/2016</a:t>
            </a:fld>
            <a:endParaRPr lang="en-US" dirty="0"/>
          </a:p>
        </p:txBody>
      </p:sp>
      <p:sp>
        <p:nvSpPr>
          <p:cNvPr id="6" name="5 Marcador de pie de página"/>
          <p:cNvSpPr>
            <a:spLocks noGrp="1"/>
          </p:cNvSpPr>
          <p:nvPr>
            <p:ph type="ftr" sz="quarter" idx="11"/>
          </p:nvPr>
        </p:nvSpPr>
        <p:spPr/>
        <p:txBody>
          <a:bodyPr/>
          <a:lstStyle>
            <a:extLst/>
          </a:lstStyle>
          <a:p>
            <a:endParaRPr kumimoji="0" lang="en-US" dirty="0"/>
          </a:p>
        </p:txBody>
      </p:sp>
      <p:sp>
        <p:nvSpPr>
          <p:cNvPr id="7" name="6 Marcador de número de diapositiva"/>
          <p:cNvSpPr>
            <a:spLocks noGrp="1"/>
          </p:cNvSpPr>
          <p:nvPr>
            <p:ph type="sldNum" sz="quarter" idx="12"/>
          </p:nvPr>
        </p:nvSpPr>
        <p:spPr/>
        <p:txBody>
          <a:bodyPr/>
          <a:lstStyle>
            <a:extLst/>
          </a:lstStyle>
          <a:p>
            <a:pPr eaLnBrk="1" latinLnBrk="0" hangingPunct="1"/>
            <a:fld id="{2C6B1FF6-39B9-40F5-8B67-33C6354A3D4F}" type="slidenum">
              <a:rPr kumimoji="0" lang="en-US" smtClean="0"/>
              <a:pPr eaLnBrk="1" latinLnBrk="0" hangingPunct="1"/>
              <a:t>‹Nº›</a:t>
            </a:fld>
            <a:endParaRPr kumimoji="0" lang="en-US" dirty="0"/>
          </a:p>
        </p:txBody>
      </p:sp>
      <p:sp>
        <p:nvSpPr>
          <p:cNvPr id="8" name="7 Rectángulo"/>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2 Marcador de posición de imagen"/>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s-ES" smtClean="0"/>
              <a:t>Haga clic en el icono para agregar una imagen</a:t>
            </a:r>
            <a:endParaRPr kumimoji="0" lang="en-US" dirty="0"/>
          </a:p>
        </p:txBody>
      </p:sp>
      <p:sp>
        <p:nvSpPr>
          <p:cNvPr id="9" name="8 Proceso"/>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9 Proceso"/>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3 Marcador de texto"/>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s-ES" smtClean="0"/>
              <a:t>Haga clic para modificar el estilo de texto del patrón</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6 Circular"/>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7 Elipse"/>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10 Anillo"/>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11 Rectángulo"/>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4 Marcador de título"/>
          <p:cNvSpPr>
            <a:spLocks noGrp="1"/>
          </p:cNvSpPr>
          <p:nvPr>
            <p:ph type="title"/>
          </p:nvPr>
        </p:nvSpPr>
        <p:spPr>
          <a:xfrm>
            <a:off x="1435608" y="274638"/>
            <a:ext cx="7498080" cy="1143000"/>
          </a:xfrm>
          <a:prstGeom prst="rect">
            <a:avLst/>
          </a:prstGeom>
        </p:spPr>
        <p:txBody>
          <a:bodyPr anchor="ctr">
            <a:normAutofit/>
          </a:bodyPr>
          <a:lstStyle>
            <a:extLst/>
          </a:lstStyle>
          <a:p>
            <a:r>
              <a:rPr kumimoji="0" lang="es-ES" smtClean="0"/>
              <a:t>Haga clic para modificar el estilo de título del patrón</a:t>
            </a:r>
            <a:endParaRPr kumimoji="0" lang="en-US"/>
          </a:p>
        </p:txBody>
      </p:sp>
      <p:sp>
        <p:nvSpPr>
          <p:cNvPr id="9" name="8 Marcador de texto"/>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24" name="23 Marcador de fecha"/>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pPr algn="r" eaLnBrk="1" latinLnBrk="0" hangingPunct="1"/>
            <a:fld id="{9D21D778-B565-4D7E-94D7-64010A445B68}" type="datetimeFigureOut">
              <a:rPr lang="en-US" smtClean="0"/>
              <a:pPr algn="r" eaLnBrk="1" latinLnBrk="0" hangingPunct="1"/>
              <a:t>6/6/2016</a:t>
            </a:fld>
            <a:endParaRPr lang="en-US" sz="1400" dirty="0">
              <a:solidFill>
                <a:srgbClr val="FFFFFF"/>
              </a:solidFill>
            </a:endParaRPr>
          </a:p>
        </p:txBody>
      </p:sp>
      <p:sp>
        <p:nvSpPr>
          <p:cNvPr id="10" name="9 Marcador de pie de página"/>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pPr algn="l" eaLnBrk="1" latinLnBrk="0" hangingPunct="1"/>
            <a:endParaRPr kumimoji="0" lang="en-US" dirty="0">
              <a:solidFill>
                <a:srgbClr val="FFFFFF"/>
              </a:solidFill>
            </a:endParaRPr>
          </a:p>
        </p:txBody>
      </p:sp>
      <p:sp>
        <p:nvSpPr>
          <p:cNvPr id="22" name="21 Marcador de número de diapositiva"/>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pPr algn="ctr" eaLnBrk="1" latinLnBrk="0" hangingPunct="1"/>
            <a:fld id="{2C6B1FF6-39B9-40F5-8B67-33C6354A3D4F}" type="slidenum">
              <a:rPr kumimoji="0" lang="en-US" smtClean="0"/>
              <a:pPr algn="ctr" eaLnBrk="1" latinLnBrk="0" hangingPunct="1"/>
              <a:t>‹Nº›</a:t>
            </a:fld>
            <a:endParaRPr kumimoji="0" lang="en-US" sz="1600" dirty="0">
              <a:solidFill>
                <a:schemeClr val="accent3">
                  <a:shade val="75000"/>
                </a:schemeClr>
              </a:solidFill>
            </a:endParaRPr>
          </a:p>
        </p:txBody>
      </p:sp>
      <p:sp>
        <p:nvSpPr>
          <p:cNvPr id="15" name="14 Rectángulo"/>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15.emf"/><Relationship Id="rId5" Type="http://schemas.openxmlformats.org/officeDocument/2006/relationships/image" Target="../media/image14.emf"/><Relationship Id="rId4" Type="http://schemas.openxmlformats.org/officeDocument/2006/relationships/image" Target="../media/image13.emf"/></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33.png"/><Relationship Id="rId4" Type="http://schemas.openxmlformats.org/officeDocument/2006/relationships/image" Target="../media/image32.png"/></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image" Target="../media/image22.em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24.emf"/></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25.emf"/></Relationships>
</file>

<file path=ppt/slides/_rels/slide28.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27.png"/><Relationship Id="rId4" Type="http://schemas.openxmlformats.org/officeDocument/2006/relationships/image" Target="../media/image26.png"/></Relationships>
</file>

<file path=ppt/slides/_rels/slide29.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openxmlformats.org/officeDocument/2006/relationships/image" Target="../media/image29.png"/><Relationship Id="rId4" Type="http://schemas.openxmlformats.org/officeDocument/2006/relationships/image" Target="../media/image28.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24.xml"/><Relationship Id="rId1" Type="http://schemas.openxmlformats.org/officeDocument/2006/relationships/slideLayout" Target="../slideLayouts/slideLayout2.xml"/><Relationship Id="rId5" Type="http://schemas.openxmlformats.org/officeDocument/2006/relationships/image" Target="../media/image30.png"/><Relationship Id="rId4" Type="http://schemas.openxmlformats.org/officeDocument/2006/relationships/image" Target="../media/image28.png"/></Relationships>
</file>

<file path=ppt/slides/_rels/slide3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5.xml"/><Relationship Id="rId1" Type="http://schemas.openxmlformats.org/officeDocument/2006/relationships/slideLayout" Target="../slideLayouts/slideLayout2.xml"/><Relationship Id="rId5" Type="http://schemas.microsoft.com/office/2007/relationships/hdphoto" Target="../media/hdphoto2.wdp"/><Relationship Id="rId4" Type="http://schemas.openxmlformats.org/officeDocument/2006/relationships/image" Target="../media/image35.png"/></Relationships>
</file>

<file path=ppt/slides/_rels/slide3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90.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 Id="rId5" Type="http://schemas.openxmlformats.org/officeDocument/2006/relationships/image" Target="../media/image260.png"/><Relationship Id="rId4" Type="http://schemas.openxmlformats.org/officeDocument/2006/relationships/image" Target="../media/image25.png"/></Relationships>
</file>

<file path=ppt/slides/_rels/slide45.xml.rels><?xml version="1.0" encoding="UTF-8" standalone="yes"?>
<Relationships xmlns="http://schemas.openxmlformats.org/package/2006/relationships"><Relationship Id="rId3" Type="http://schemas.openxmlformats.org/officeDocument/2006/relationships/image" Target="../media/image180.png"/><Relationship Id="rId2" Type="http://schemas.openxmlformats.org/officeDocument/2006/relationships/notesSlide" Target="../notesSlides/notesSlide37.xml"/><Relationship Id="rId1" Type="http://schemas.openxmlformats.org/officeDocument/2006/relationships/slideLayout" Target="../slideLayouts/slideLayout2.xml"/><Relationship Id="rId4" Type="http://schemas.openxmlformats.org/officeDocument/2006/relationships/image" Target="../media/image39.png"/></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ctrTitle"/>
          </p:nvPr>
        </p:nvSpPr>
        <p:spPr>
          <a:xfrm>
            <a:off x="1259632" y="1484784"/>
            <a:ext cx="8784976" cy="2376264"/>
          </a:xfrm>
        </p:spPr>
        <p:txBody>
          <a:bodyPr/>
          <a:lstStyle/>
          <a:p>
            <a:r>
              <a:rPr lang="es-CL" dirty="0" smtClean="0"/>
              <a:t>Auxiliar </a:t>
            </a:r>
            <a:r>
              <a:rPr lang="es-CL" dirty="0" smtClean="0"/>
              <a:t>10</a:t>
            </a:r>
            <a:endParaRPr lang="es-CL" dirty="0"/>
          </a:p>
        </p:txBody>
      </p:sp>
      <p:pic>
        <p:nvPicPr>
          <p:cNvPr id="1027"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15616" y="573095"/>
            <a:ext cx="2736305" cy="5998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descr="C:\Users\Lenovo\Desktop\U\fcfm.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192056" y="5805264"/>
            <a:ext cx="1951944" cy="813310"/>
          </a:xfrm>
          <a:prstGeom prst="rect">
            <a:avLst/>
          </a:prstGeom>
          <a:noFill/>
          <a:extLst>
            <a:ext uri="{909E8E84-426E-40DD-AFC4-6F175D3DCCD1}">
              <a14:hiddenFill xmlns:a14="http://schemas.microsoft.com/office/drawing/2010/main">
                <a:solidFill>
                  <a:srgbClr val="FFFFFF"/>
                </a:solidFill>
              </a14:hiddenFill>
            </a:ext>
          </a:extLst>
        </p:spPr>
      </p:pic>
      <p:grpSp>
        <p:nvGrpSpPr>
          <p:cNvPr id="5" name="4 Grupo"/>
          <p:cNvGrpSpPr/>
          <p:nvPr/>
        </p:nvGrpSpPr>
        <p:grpSpPr>
          <a:xfrm>
            <a:off x="4283968" y="573095"/>
            <a:ext cx="4464496" cy="768690"/>
            <a:chOff x="4283968" y="573095"/>
            <a:chExt cx="4464496" cy="768690"/>
          </a:xfrm>
        </p:grpSpPr>
        <p:sp>
          <p:nvSpPr>
            <p:cNvPr id="4" name="3 CuadroTexto"/>
            <p:cNvSpPr txBox="1"/>
            <p:nvPr/>
          </p:nvSpPr>
          <p:spPr>
            <a:xfrm>
              <a:off x="4283968" y="573095"/>
              <a:ext cx="4464496" cy="253916"/>
            </a:xfrm>
            <a:prstGeom prst="rect">
              <a:avLst/>
            </a:prstGeom>
            <a:noFill/>
          </p:spPr>
          <p:txBody>
            <a:bodyPr wrap="square" rtlCol="0">
              <a:spAutoFit/>
            </a:bodyPr>
            <a:lstStyle/>
            <a:p>
              <a:pPr algn="r"/>
              <a:r>
                <a:rPr lang="es-CL" sz="1050" b="1" dirty="0" smtClean="0"/>
                <a:t>IN4402-1: </a:t>
              </a:r>
              <a:r>
                <a:rPr lang="es-CL" sz="1050" dirty="0" smtClean="0"/>
                <a:t>Aplicaciones de Probabilidades y Estadística en Gestión</a:t>
              </a:r>
              <a:endParaRPr lang="es-ES" sz="1050" dirty="0"/>
            </a:p>
          </p:txBody>
        </p:sp>
        <p:sp>
          <p:nvSpPr>
            <p:cNvPr id="7" name="6 CuadroTexto"/>
            <p:cNvSpPr txBox="1"/>
            <p:nvPr/>
          </p:nvSpPr>
          <p:spPr>
            <a:xfrm>
              <a:off x="4283968" y="764704"/>
              <a:ext cx="4464496" cy="577081"/>
            </a:xfrm>
            <a:prstGeom prst="rect">
              <a:avLst/>
            </a:prstGeom>
            <a:noFill/>
          </p:spPr>
          <p:txBody>
            <a:bodyPr wrap="square" rtlCol="0">
              <a:spAutoFit/>
            </a:bodyPr>
            <a:lstStyle/>
            <a:p>
              <a:pPr algn="r"/>
              <a:r>
                <a:rPr lang="es-CL" sz="1050" b="1" dirty="0" smtClean="0"/>
                <a:t>Profesor</a:t>
              </a:r>
              <a:r>
                <a:rPr lang="es-CL" sz="1050" dirty="0" smtClean="0"/>
                <a:t>: Benjamín Villena.</a:t>
              </a:r>
            </a:p>
            <a:p>
              <a:pPr algn="r"/>
              <a:r>
                <a:rPr lang="es-CL" sz="1050" b="1" dirty="0" smtClean="0"/>
                <a:t>Auxiliares: </a:t>
              </a:r>
              <a:r>
                <a:rPr lang="es-CL" sz="1050" dirty="0" smtClean="0"/>
                <a:t>Andrés E. Fernández V, - Camilo </a:t>
              </a:r>
              <a:r>
                <a:rPr lang="es-CL" sz="1050" dirty="0" err="1" smtClean="0"/>
                <a:t>Levenier</a:t>
              </a:r>
              <a:endParaRPr lang="es-CL" sz="1050" dirty="0" smtClean="0"/>
            </a:p>
            <a:p>
              <a:pPr algn="r"/>
              <a:r>
                <a:rPr lang="es-CL" sz="1050" i="1" dirty="0" smtClean="0"/>
                <a:t>7 de Junio– </a:t>
              </a:r>
              <a:r>
                <a:rPr lang="es-CL" sz="1050" i="1" dirty="0" smtClean="0"/>
                <a:t>Otoño 2016</a:t>
              </a:r>
              <a:endParaRPr lang="es-ES" sz="1050" i="1" dirty="0"/>
            </a:p>
          </p:txBody>
        </p:sp>
      </p:grpSp>
    </p:spTree>
    <p:extLst>
      <p:ext uri="{BB962C8B-B14F-4D97-AF65-F5344CB8AC3E}">
        <p14:creationId xmlns:p14="http://schemas.microsoft.com/office/powerpoint/2010/main" val="21205896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CL" dirty="0" smtClean="0"/>
              <a:t>Experimentos en regresiones</a:t>
            </a:r>
            <a:endParaRPr lang="es-CL" dirty="0"/>
          </a:p>
        </p:txBody>
      </p:sp>
      <mc:AlternateContent xmlns:mc="http://schemas.openxmlformats.org/markup-compatibility/2006" xmlns:a14="http://schemas.microsoft.com/office/drawing/2010/main">
        <mc:Choice Requires="a14">
          <p:sp>
            <p:nvSpPr>
              <p:cNvPr id="8" name="2 Marcador de contenido"/>
              <p:cNvSpPr txBox="1">
                <a:spLocks/>
              </p:cNvSpPr>
              <p:nvPr/>
            </p:nvSpPr>
            <p:spPr>
              <a:xfrm>
                <a:off x="1115616" y="1484784"/>
                <a:ext cx="8028384" cy="4800600"/>
              </a:xfrm>
              <a:prstGeom prst="rect">
                <a:avLst/>
              </a:prstGeom>
            </p:spPr>
            <p:txBody>
              <a:bodyPr>
                <a:normAutofit/>
              </a:bodyPr>
              <a:lst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a:lstStyle>
              <a:p>
                <a14:m>
                  <m:oMath xmlns:m="http://schemas.openxmlformats.org/officeDocument/2006/math">
                    <m:sSub>
                      <m:sSubPr>
                        <m:ctrlPr>
                          <a:rPr lang="es-CL" b="0" i="1" smtClean="0">
                            <a:latin typeface="Cambria Math"/>
                          </a:rPr>
                        </m:ctrlPr>
                      </m:sSubPr>
                      <m:e>
                        <m:r>
                          <a:rPr lang="es-CL" b="0" i="1" smtClean="0">
                            <a:latin typeface="Cambria Math"/>
                          </a:rPr>
                          <m:t>𝑌</m:t>
                        </m:r>
                      </m:e>
                      <m:sub>
                        <m:r>
                          <a:rPr lang="es-CL" b="0" i="1" smtClean="0">
                            <a:latin typeface="Cambria Math"/>
                          </a:rPr>
                          <m:t>𝑖</m:t>
                        </m:r>
                      </m:sub>
                    </m:sSub>
                    <m:r>
                      <a:rPr lang="es-CL" b="0" i="1" smtClean="0">
                        <a:latin typeface="Cambria Math"/>
                      </a:rPr>
                      <m:t>=</m:t>
                    </m:r>
                    <m:r>
                      <a:rPr lang="es-CL" b="0" i="1" smtClean="0">
                        <a:latin typeface="Cambria Math"/>
                      </a:rPr>
                      <m:t>𝐸</m:t>
                    </m:r>
                    <m:d>
                      <m:dPr>
                        <m:ctrlPr>
                          <a:rPr lang="es-CL" b="0" i="1" smtClean="0">
                            <a:latin typeface="Cambria Math"/>
                          </a:rPr>
                        </m:ctrlPr>
                      </m:dPr>
                      <m:e>
                        <m:sSub>
                          <m:sSubPr>
                            <m:ctrlPr>
                              <a:rPr lang="es-CL" b="0" i="1" smtClean="0">
                                <a:latin typeface="Cambria Math"/>
                              </a:rPr>
                            </m:ctrlPr>
                          </m:sSubPr>
                          <m:e>
                            <m:r>
                              <a:rPr lang="es-CL" b="0" i="1" smtClean="0">
                                <a:latin typeface="Cambria Math"/>
                              </a:rPr>
                              <m:t>𝑌</m:t>
                            </m:r>
                          </m:e>
                          <m:sub>
                            <m:r>
                              <a:rPr lang="es-CL" b="0" i="1" smtClean="0">
                                <a:latin typeface="Cambria Math"/>
                              </a:rPr>
                              <m:t>0</m:t>
                            </m:r>
                            <m:r>
                              <a:rPr lang="es-CL" b="0" i="1" smtClean="0">
                                <a:latin typeface="Cambria Math"/>
                              </a:rPr>
                              <m:t>𝑖</m:t>
                            </m:r>
                          </m:sub>
                        </m:sSub>
                      </m:e>
                    </m:d>
                    <m:r>
                      <a:rPr lang="es-CL" b="0" i="1" smtClean="0">
                        <a:latin typeface="Cambria Math"/>
                      </a:rPr>
                      <m:t>+</m:t>
                    </m:r>
                    <m:d>
                      <m:dPr>
                        <m:ctrlPr>
                          <a:rPr lang="es-CL" b="0" i="1" smtClean="0">
                            <a:latin typeface="Cambria Math"/>
                          </a:rPr>
                        </m:ctrlPr>
                      </m:dPr>
                      <m:e>
                        <m:sSub>
                          <m:sSubPr>
                            <m:ctrlPr>
                              <a:rPr lang="es-CL" b="0" i="1" smtClean="0">
                                <a:latin typeface="Cambria Math"/>
                              </a:rPr>
                            </m:ctrlPr>
                          </m:sSubPr>
                          <m:e>
                            <m:r>
                              <a:rPr lang="es-CL" b="0" i="1" smtClean="0">
                                <a:latin typeface="Cambria Math"/>
                              </a:rPr>
                              <m:t>𝑌</m:t>
                            </m:r>
                          </m:e>
                          <m:sub>
                            <m:r>
                              <a:rPr lang="es-CL" b="0" i="1" smtClean="0">
                                <a:latin typeface="Cambria Math"/>
                              </a:rPr>
                              <m:t>1</m:t>
                            </m:r>
                            <m:r>
                              <a:rPr lang="es-CL" b="0" i="1" smtClean="0">
                                <a:latin typeface="Cambria Math"/>
                              </a:rPr>
                              <m:t>𝑖</m:t>
                            </m:r>
                          </m:sub>
                        </m:sSub>
                        <m:r>
                          <a:rPr lang="es-CL" b="0" i="1" smtClean="0">
                            <a:latin typeface="Cambria Math"/>
                          </a:rPr>
                          <m:t>−</m:t>
                        </m:r>
                        <m:sSub>
                          <m:sSubPr>
                            <m:ctrlPr>
                              <a:rPr lang="es-CL" b="0" i="1" smtClean="0">
                                <a:latin typeface="Cambria Math"/>
                              </a:rPr>
                            </m:ctrlPr>
                          </m:sSubPr>
                          <m:e>
                            <m:r>
                              <a:rPr lang="es-CL" b="0" i="1" smtClean="0">
                                <a:latin typeface="Cambria Math"/>
                              </a:rPr>
                              <m:t>𝑌</m:t>
                            </m:r>
                          </m:e>
                          <m:sub>
                            <m:r>
                              <a:rPr lang="es-CL" b="0" i="1" smtClean="0">
                                <a:latin typeface="Cambria Math"/>
                              </a:rPr>
                              <m:t>0</m:t>
                            </m:r>
                            <m:r>
                              <a:rPr lang="es-CL" b="0" i="1" smtClean="0">
                                <a:latin typeface="Cambria Math"/>
                              </a:rPr>
                              <m:t>𝑖</m:t>
                            </m:r>
                          </m:sub>
                        </m:sSub>
                      </m:e>
                    </m:d>
                    <m:sSub>
                      <m:sSubPr>
                        <m:ctrlPr>
                          <a:rPr lang="es-CL" b="0" i="1" smtClean="0">
                            <a:latin typeface="Cambria Math"/>
                          </a:rPr>
                        </m:ctrlPr>
                      </m:sSubPr>
                      <m:e>
                        <m:r>
                          <a:rPr lang="es-CL" b="0" i="1" smtClean="0">
                            <a:latin typeface="Cambria Math"/>
                          </a:rPr>
                          <m:t>𝐷</m:t>
                        </m:r>
                      </m:e>
                      <m:sub>
                        <m:r>
                          <a:rPr lang="es-CL" b="0" i="1" smtClean="0">
                            <a:latin typeface="Cambria Math"/>
                          </a:rPr>
                          <m:t>𝑖</m:t>
                        </m:r>
                      </m:sub>
                    </m:sSub>
                    <m:r>
                      <a:rPr lang="es-CL" b="0" i="1" smtClean="0">
                        <a:latin typeface="Cambria Math"/>
                      </a:rPr>
                      <m:t>+</m:t>
                    </m:r>
                    <m:d>
                      <m:dPr>
                        <m:ctrlPr>
                          <a:rPr lang="es-CL" b="0" i="1" smtClean="0">
                            <a:latin typeface="Cambria Math"/>
                          </a:rPr>
                        </m:ctrlPr>
                      </m:dPr>
                      <m:e>
                        <m:sSub>
                          <m:sSubPr>
                            <m:ctrlPr>
                              <a:rPr lang="es-CL" b="0" i="1" smtClean="0">
                                <a:latin typeface="Cambria Math"/>
                              </a:rPr>
                            </m:ctrlPr>
                          </m:sSubPr>
                          <m:e>
                            <m:r>
                              <a:rPr lang="es-CL" b="0" i="1" smtClean="0">
                                <a:latin typeface="Cambria Math"/>
                              </a:rPr>
                              <m:t>𝑌</m:t>
                            </m:r>
                          </m:e>
                          <m:sub>
                            <m:r>
                              <a:rPr lang="es-CL" b="0" i="1" smtClean="0">
                                <a:latin typeface="Cambria Math"/>
                              </a:rPr>
                              <m:t>0</m:t>
                            </m:r>
                            <m:r>
                              <a:rPr lang="es-CL" b="0" i="1" smtClean="0">
                                <a:latin typeface="Cambria Math"/>
                              </a:rPr>
                              <m:t>𝑖</m:t>
                            </m:r>
                          </m:sub>
                        </m:sSub>
                        <m:r>
                          <a:rPr lang="es-CL" b="0" i="1" smtClean="0">
                            <a:latin typeface="Cambria Math"/>
                          </a:rPr>
                          <m:t>−</m:t>
                        </m:r>
                        <m:r>
                          <a:rPr lang="es-CL" b="0" i="1" smtClean="0">
                            <a:latin typeface="Cambria Math"/>
                          </a:rPr>
                          <m:t>𝐸</m:t>
                        </m:r>
                        <m:d>
                          <m:dPr>
                            <m:ctrlPr>
                              <a:rPr lang="es-CL" b="0" i="1" smtClean="0">
                                <a:latin typeface="Cambria Math"/>
                              </a:rPr>
                            </m:ctrlPr>
                          </m:dPr>
                          <m:e>
                            <m:sSub>
                              <m:sSubPr>
                                <m:ctrlPr>
                                  <a:rPr lang="es-CL" b="0" i="1" smtClean="0">
                                    <a:latin typeface="Cambria Math"/>
                                  </a:rPr>
                                </m:ctrlPr>
                              </m:sSubPr>
                              <m:e>
                                <m:r>
                                  <a:rPr lang="es-CL" b="0" i="1" smtClean="0">
                                    <a:latin typeface="Cambria Math"/>
                                  </a:rPr>
                                  <m:t>𝑌</m:t>
                                </m:r>
                              </m:e>
                              <m:sub>
                                <m:r>
                                  <a:rPr lang="es-CL" b="0" i="1" smtClean="0">
                                    <a:latin typeface="Cambria Math"/>
                                  </a:rPr>
                                  <m:t>0</m:t>
                                </m:r>
                                <m:r>
                                  <a:rPr lang="es-CL" b="0" i="1" smtClean="0">
                                    <a:latin typeface="Cambria Math"/>
                                  </a:rPr>
                                  <m:t>𝑖</m:t>
                                </m:r>
                              </m:sub>
                            </m:sSub>
                          </m:e>
                        </m:d>
                      </m:e>
                    </m:d>
                  </m:oMath>
                </a14:m>
                <a:r>
                  <a:rPr lang="es-CL" b="0" i="1" dirty="0" smtClean="0"/>
                  <a:t/>
                </a:r>
                <a:br>
                  <a:rPr lang="es-CL" b="0" i="1" dirty="0" smtClean="0"/>
                </a:br>
                <a14:m>
                  <m:oMath xmlns:m="http://schemas.openxmlformats.org/officeDocument/2006/math">
                    <m:sSub>
                      <m:sSubPr>
                        <m:ctrlPr>
                          <a:rPr lang="es-CL" b="0" i="1" smtClean="0">
                            <a:latin typeface="Cambria Math"/>
                          </a:rPr>
                        </m:ctrlPr>
                      </m:sSubPr>
                      <m:e>
                        <m:r>
                          <a:rPr lang="es-CL" b="0" i="1" smtClean="0">
                            <a:latin typeface="Cambria Math"/>
                          </a:rPr>
                          <m:t>𝑌</m:t>
                        </m:r>
                      </m:e>
                      <m:sub>
                        <m:r>
                          <a:rPr lang="es-CL" b="0" i="1" smtClean="0">
                            <a:latin typeface="Cambria Math"/>
                          </a:rPr>
                          <m:t>𝑖</m:t>
                        </m:r>
                      </m:sub>
                    </m:sSub>
                    <m:r>
                      <a:rPr lang="es-CL" b="0" i="1" smtClean="0">
                        <a:latin typeface="Cambria Math"/>
                      </a:rPr>
                      <m:t>=    </m:t>
                    </m:r>
                    <m:r>
                      <a:rPr lang="es-CL" b="0" i="1" smtClean="0">
                        <a:latin typeface="Cambria Math"/>
                      </a:rPr>
                      <m:t>𝛼</m:t>
                    </m:r>
                    <m:r>
                      <a:rPr lang="es-CL" b="0" i="1" smtClean="0">
                        <a:latin typeface="Cambria Math"/>
                      </a:rPr>
                      <m:t>         +         </m:t>
                    </m:r>
                    <m:r>
                      <a:rPr lang="es-CL" b="0" i="1" smtClean="0">
                        <a:latin typeface="Cambria Math"/>
                      </a:rPr>
                      <m:t>𝜌</m:t>
                    </m:r>
                    <m:r>
                      <a:rPr lang="es-CL" b="0" i="1" smtClean="0">
                        <a:latin typeface="Cambria Math"/>
                      </a:rPr>
                      <m:t>    </m:t>
                    </m:r>
                    <m:sSub>
                      <m:sSubPr>
                        <m:ctrlPr>
                          <a:rPr lang="es-CL" b="0" i="1" smtClean="0">
                            <a:latin typeface="Cambria Math"/>
                          </a:rPr>
                        </m:ctrlPr>
                      </m:sSubPr>
                      <m:e>
                        <m:r>
                          <a:rPr lang="es-CL" b="0" i="1" smtClean="0">
                            <a:latin typeface="Cambria Math"/>
                          </a:rPr>
                          <m:t>𝐷</m:t>
                        </m:r>
                      </m:e>
                      <m:sub>
                        <m:r>
                          <a:rPr lang="es-CL" b="0" i="1" smtClean="0">
                            <a:latin typeface="Cambria Math"/>
                          </a:rPr>
                          <m:t>𝑖</m:t>
                        </m:r>
                      </m:sub>
                    </m:sSub>
                    <m:r>
                      <a:rPr lang="es-CL" b="0" i="1" smtClean="0">
                        <a:latin typeface="Cambria Math"/>
                      </a:rPr>
                      <m:t> +</m:t>
                    </m:r>
                    <m:sSub>
                      <m:sSubPr>
                        <m:ctrlPr>
                          <a:rPr lang="es-CL" b="0" i="1" smtClean="0">
                            <a:latin typeface="Cambria Math"/>
                          </a:rPr>
                        </m:ctrlPr>
                      </m:sSubPr>
                      <m:e>
                        <m:r>
                          <a:rPr lang="es-CL" b="0" i="1" smtClean="0">
                            <a:latin typeface="Cambria Math"/>
                          </a:rPr>
                          <m:t>           </m:t>
                        </m:r>
                        <m:r>
                          <a:rPr lang="es-CL" b="0" i="1" smtClean="0">
                            <a:latin typeface="Cambria Math"/>
                          </a:rPr>
                          <m:t>𝜂</m:t>
                        </m:r>
                      </m:e>
                      <m:sub>
                        <m:r>
                          <a:rPr lang="es-CL" b="0" i="1" smtClean="0">
                            <a:latin typeface="Cambria Math"/>
                          </a:rPr>
                          <m:t>𝑖</m:t>
                        </m:r>
                      </m:sub>
                    </m:sSub>
                    <m:r>
                      <a:rPr lang="es-CL" b="0" i="1" smtClean="0">
                        <a:latin typeface="Cambria Math"/>
                      </a:rPr>
                      <m:t> </m:t>
                    </m:r>
                  </m:oMath>
                </a14:m>
                <a:endParaRPr lang="es-CL" b="0" i="1" dirty="0" smtClean="0"/>
              </a:p>
              <a:p>
                <a14:m>
                  <m:oMath xmlns:m="http://schemas.openxmlformats.org/officeDocument/2006/math">
                    <m:r>
                      <a:rPr lang="es-CL" b="0" i="1" smtClean="0">
                        <a:latin typeface="Cambria Math"/>
                      </a:rPr>
                      <m:t>𝐸</m:t>
                    </m:r>
                    <m:d>
                      <m:dPr>
                        <m:ctrlPr>
                          <a:rPr lang="es-CL" b="0" i="1" smtClean="0">
                            <a:latin typeface="Cambria Math"/>
                          </a:rPr>
                        </m:ctrlPr>
                      </m:dPr>
                      <m:e>
                        <m:sSub>
                          <m:sSubPr>
                            <m:ctrlPr>
                              <a:rPr lang="es-CL" b="0" i="1" smtClean="0">
                                <a:latin typeface="Cambria Math"/>
                              </a:rPr>
                            </m:ctrlPr>
                          </m:sSubPr>
                          <m:e>
                            <m:r>
                              <a:rPr lang="es-CL" b="0" i="1" smtClean="0">
                                <a:latin typeface="Cambria Math"/>
                              </a:rPr>
                              <m:t>𝑌</m:t>
                            </m:r>
                          </m:e>
                          <m:sub>
                            <m:r>
                              <a:rPr lang="es-CL" b="0" i="1" smtClean="0">
                                <a:latin typeface="Cambria Math"/>
                              </a:rPr>
                              <m:t>𝑖</m:t>
                            </m:r>
                          </m:sub>
                        </m:sSub>
                        <m:r>
                          <a:rPr lang="es-CL" b="0" i="1" smtClean="0">
                            <a:latin typeface="Cambria Math"/>
                          </a:rPr>
                          <m:t>|</m:t>
                        </m:r>
                        <m:sSub>
                          <m:sSubPr>
                            <m:ctrlPr>
                              <a:rPr lang="es-CL" b="0" i="1" smtClean="0">
                                <a:latin typeface="Cambria Math"/>
                              </a:rPr>
                            </m:ctrlPr>
                          </m:sSubPr>
                          <m:e>
                            <m:r>
                              <a:rPr lang="es-CL" b="0" i="1" smtClean="0">
                                <a:latin typeface="Cambria Math"/>
                              </a:rPr>
                              <m:t>𝐷</m:t>
                            </m:r>
                          </m:e>
                          <m:sub>
                            <m:r>
                              <a:rPr lang="es-CL" b="0" i="1" smtClean="0">
                                <a:latin typeface="Cambria Math"/>
                              </a:rPr>
                              <m:t>𝑖</m:t>
                            </m:r>
                          </m:sub>
                        </m:sSub>
                        <m:r>
                          <a:rPr lang="es-CL" b="0" i="1" smtClean="0">
                            <a:latin typeface="Cambria Math"/>
                          </a:rPr>
                          <m:t>=1)−</m:t>
                        </m:r>
                        <m:r>
                          <a:rPr lang="es-CL" b="0" i="1" smtClean="0">
                            <a:latin typeface="Cambria Math"/>
                          </a:rPr>
                          <m:t>𝐸</m:t>
                        </m:r>
                        <m:r>
                          <a:rPr lang="es-CL" b="0" i="1" smtClean="0">
                            <a:latin typeface="Cambria Math"/>
                          </a:rPr>
                          <m:t>(</m:t>
                        </m:r>
                        <m:sSub>
                          <m:sSubPr>
                            <m:ctrlPr>
                              <a:rPr lang="es-CL" b="0" i="1" smtClean="0">
                                <a:latin typeface="Cambria Math"/>
                              </a:rPr>
                            </m:ctrlPr>
                          </m:sSubPr>
                          <m:e>
                            <m:r>
                              <a:rPr lang="es-CL" b="0" i="1" smtClean="0">
                                <a:latin typeface="Cambria Math"/>
                              </a:rPr>
                              <m:t>𝑌</m:t>
                            </m:r>
                          </m:e>
                          <m:sub>
                            <m:r>
                              <a:rPr lang="es-CL" b="0" i="1" smtClean="0">
                                <a:latin typeface="Cambria Math"/>
                              </a:rPr>
                              <m:t>𝑖</m:t>
                            </m:r>
                          </m:sub>
                        </m:sSub>
                        <m:r>
                          <a:rPr lang="es-CL" b="0" i="1" smtClean="0">
                            <a:latin typeface="Cambria Math"/>
                          </a:rPr>
                          <m:t>|</m:t>
                        </m:r>
                        <m:sSub>
                          <m:sSubPr>
                            <m:ctrlPr>
                              <a:rPr lang="es-CL" b="0" i="1" smtClean="0">
                                <a:latin typeface="Cambria Math"/>
                              </a:rPr>
                            </m:ctrlPr>
                          </m:sSubPr>
                          <m:e>
                            <m:r>
                              <a:rPr lang="es-CL" b="0" i="1" smtClean="0">
                                <a:latin typeface="Cambria Math"/>
                              </a:rPr>
                              <m:t>𝐷</m:t>
                            </m:r>
                          </m:e>
                          <m:sub>
                            <m:r>
                              <a:rPr lang="es-CL" b="0" i="1" smtClean="0">
                                <a:latin typeface="Cambria Math"/>
                              </a:rPr>
                              <m:t>𝑖</m:t>
                            </m:r>
                          </m:sub>
                        </m:sSub>
                        <m:r>
                          <a:rPr lang="es-CL" b="0" i="1" smtClean="0">
                            <a:latin typeface="Cambria Math"/>
                          </a:rPr>
                          <m:t>=0</m:t>
                        </m:r>
                      </m:e>
                    </m:d>
                    <m:r>
                      <a:rPr lang="es-CL" b="0" i="1" smtClean="0">
                        <a:latin typeface="Cambria Math"/>
                      </a:rPr>
                      <m:t>   =</m:t>
                    </m:r>
                  </m:oMath>
                </a14:m>
                <a:endParaRPr lang="es-CL" b="0" i="1" dirty="0" smtClean="0">
                  <a:latin typeface="Cambria Math"/>
                </a:endParaRPr>
              </a:p>
              <a:p>
                <a:pPr marL="82296" indent="0">
                  <a:buNone/>
                </a:pPr>
                <a:r>
                  <a:rPr lang="es-CL" b="0" dirty="0" smtClean="0"/>
                  <a:t>	</a:t>
                </a:r>
                <a14:m>
                  <m:oMath xmlns:m="http://schemas.openxmlformats.org/officeDocument/2006/math">
                    <m:r>
                      <a:rPr lang="es-CL" b="0" i="1" smtClean="0">
                        <a:latin typeface="Cambria Math"/>
                      </a:rPr>
                      <m:t>𝜌</m:t>
                    </m:r>
                    <m:r>
                      <a:rPr lang="es-CL" b="0" i="1" smtClean="0">
                        <a:latin typeface="Cambria Math"/>
                      </a:rPr>
                      <m:t>   +  </m:t>
                    </m:r>
                    <m:r>
                      <a:rPr lang="es-CL" b="0" i="1" smtClean="0">
                        <a:latin typeface="Cambria Math"/>
                      </a:rPr>
                      <m:t>𝐸</m:t>
                    </m:r>
                    <m:d>
                      <m:dPr>
                        <m:ctrlPr>
                          <a:rPr lang="es-CL" b="0" i="1" smtClean="0">
                            <a:latin typeface="Cambria Math"/>
                          </a:rPr>
                        </m:ctrlPr>
                      </m:dPr>
                      <m:e>
                        <m:sSub>
                          <m:sSubPr>
                            <m:ctrlPr>
                              <a:rPr lang="es-CL" b="0" i="1" smtClean="0">
                                <a:latin typeface="Cambria Math"/>
                              </a:rPr>
                            </m:ctrlPr>
                          </m:sSubPr>
                          <m:e>
                            <m:r>
                              <a:rPr lang="es-CL" b="0" i="1" smtClean="0">
                                <a:latin typeface="Cambria Math"/>
                              </a:rPr>
                              <m:t>𝜂</m:t>
                            </m:r>
                          </m:e>
                          <m:sub>
                            <m:r>
                              <a:rPr lang="es-CL" b="0" i="1" smtClean="0">
                                <a:latin typeface="Cambria Math"/>
                              </a:rPr>
                              <m:t>𝑖</m:t>
                            </m:r>
                          </m:sub>
                        </m:sSub>
                      </m:e>
                      <m:e>
                        <m:sSub>
                          <m:sSubPr>
                            <m:ctrlPr>
                              <a:rPr lang="es-CL" b="0" i="1" smtClean="0">
                                <a:latin typeface="Cambria Math"/>
                              </a:rPr>
                            </m:ctrlPr>
                          </m:sSubPr>
                          <m:e>
                            <m:r>
                              <a:rPr lang="es-CL" b="0" i="1" smtClean="0">
                                <a:latin typeface="Cambria Math"/>
                              </a:rPr>
                              <m:t>𝐷</m:t>
                            </m:r>
                          </m:e>
                          <m:sub>
                            <m:r>
                              <a:rPr lang="es-CL" b="0" i="1" smtClean="0">
                                <a:latin typeface="Cambria Math"/>
                              </a:rPr>
                              <m:t>𝑖</m:t>
                            </m:r>
                          </m:sub>
                        </m:sSub>
                        <m:r>
                          <a:rPr lang="es-CL" b="0" i="1" smtClean="0">
                            <a:latin typeface="Cambria Math"/>
                          </a:rPr>
                          <m:t>=1</m:t>
                        </m:r>
                      </m:e>
                    </m:d>
                    <m:r>
                      <a:rPr lang="es-CL" b="0" i="1" smtClean="0">
                        <a:latin typeface="Cambria Math"/>
                      </a:rPr>
                      <m:t>−</m:t>
                    </m:r>
                    <m:r>
                      <a:rPr lang="es-CL" b="0" i="1" smtClean="0">
                        <a:latin typeface="Cambria Math"/>
                      </a:rPr>
                      <m:t>𝐸</m:t>
                    </m:r>
                    <m:d>
                      <m:dPr>
                        <m:ctrlPr>
                          <a:rPr lang="es-CL" b="0" i="1" smtClean="0">
                            <a:latin typeface="Cambria Math"/>
                          </a:rPr>
                        </m:ctrlPr>
                      </m:dPr>
                      <m:e>
                        <m:sSub>
                          <m:sSubPr>
                            <m:ctrlPr>
                              <a:rPr lang="es-CL" b="0" i="1" smtClean="0">
                                <a:latin typeface="Cambria Math"/>
                              </a:rPr>
                            </m:ctrlPr>
                          </m:sSubPr>
                          <m:e>
                            <m:r>
                              <a:rPr lang="es-CL" b="0" i="1" smtClean="0">
                                <a:latin typeface="Cambria Math"/>
                              </a:rPr>
                              <m:t>𝜂</m:t>
                            </m:r>
                          </m:e>
                          <m:sub>
                            <m:r>
                              <a:rPr lang="es-CL" b="0" i="1" smtClean="0">
                                <a:latin typeface="Cambria Math"/>
                              </a:rPr>
                              <m:t>𝑖</m:t>
                            </m:r>
                          </m:sub>
                        </m:sSub>
                      </m:e>
                      <m:e>
                        <m:sSub>
                          <m:sSubPr>
                            <m:ctrlPr>
                              <a:rPr lang="es-CL" b="0" i="1" smtClean="0">
                                <a:latin typeface="Cambria Math"/>
                              </a:rPr>
                            </m:ctrlPr>
                          </m:sSubPr>
                          <m:e>
                            <m:r>
                              <a:rPr lang="es-CL" b="0" i="1" smtClean="0">
                                <a:latin typeface="Cambria Math"/>
                              </a:rPr>
                              <m:t>𝐷</m:t>
                            </m:r>
                          </m:e>
                          <m:sub>
                            <m:r>
                              <a:rPr lang="es-CL" b="0" i="1" smtClean="0">
                                <a:latin typeface="Cambria Math"/>
                              </a:rPr>
                              <m:t>𝑖</m:t>
                            </m:r>
                          </m:sub>
                        </m:sSub>
                        <m:r>
                          <a:rPr lang="es-CL" b="0" i="1" smtClean="0">
                            <a:latin typeface="Cambria Math"/>
                          </a:rPr>
                          <m:t>=0</m:t>
                        </m:r>
                      </m:e>
                    </m:d>
                  </m:oMath>
                </a14:m>
                <a:endParaRPr lang="es-CL" sz="3600" i="1" dirty="0" smtClean="0"/>
              </a:p>
              <a:p>
                <a:pPr marL="82296" indent="0">
                  <a:buNone/>
                </a:pPr>
                <a:endParaRPr lang="es-CL" sz="3600" i="1" dirty="0"/>
              </a:p>
              <a:p>
                <a:pPr marL="82296" indent="0">
                  <a:buNone/>
                </a:pPr>
                <a:endParaRPr lang="es-CL" sz="3600" i="1" dirty="0" smtClean="0"/>
              </a:p>
              <a:p>
                <a14:m>
                  <m:oMath xmlns:m="http://schemas.openxmlformats.org/officeDocument/2006/math">
                    <m:r>
                      <a:rPr lang="es-CL" sz="3600" b="0" i="1" smtClean="0">
                        <a:latin typeface="Cambria Math"/>
                      </a:rPr>
                      <m:t>=</m:t>
                    </m:r>
                    <m:r>
                      <a:rPr lang="es-CL" sz="3600" b="0" i="1" smtClean="0">
                        <a:latin typeface="Cambria Math"/>
                      </a:rPr>
                      <m:t>𝐸</m:t>
                    </m:r>
                    <m:d>
                      <m:dPr>
                        <m:ctrlPr>
                          <a:rPr lang="es-CL" sz="3600" b="0" i="1" smtClean="0">
                            <a:latin typeface="Cambria Math"/>
                          </a:rPr>
                        </m:ctrlPr>
                      </m:dPr>
                      <m:e>
                        <m:sSub>
                          <m:sSubPr>
                            <m:ctrlPr>
                              <a:rPr lang="es-CL" sz="3600" b="0" i="1" smtClean="0">
                                <a:latin typeface="Cambria Math"/>
                              </a:rPr>
                            </m:ctrlPr>
                          </m:sSubPr>
                          <m:e>
                            <m:r>
                              <a:rPr lang="es-CL" sz="3600" b="0" i="1" smtClean="0">
                                <a:latin typeface="Cambria Math"/>
                              </a:rPr>
                              <m:t>𝑌</m:t>
                            </m:r>
                          </m:e>
                          <m:sub>
                            <m:r>
                              <a:rPr lang="es-CL" sz="3600" b="0" i="1" smtClean="0">
                                <a:latin typeface="Cambria Math"/>
                              </a:rPr>
                              <m:t>0</m:t>
                            </m:r>
                            <m:r>
                              <a:rPr lang="es-CL" sz="3600" b="0" i="1" smtClean="0">
                                <a:latin typeface="Cambria Math"/>
                              </a:rPr>
                              <m:t>𝑖</m:t>
                            </m:r>
                          </m:sub>
                        </m:sSub>
                      </m:e>
                      <m:e>
                        <m:sSub>
                          <m:sSubPr>
                            <m:ctrlPr>
                              <a:rPr lang="es-CL" sz="3600" b="0" i="1" smtClean="0">
                                <a:latin typeface="Cambria Math"/>
                              </a:rPr>
                            </m:ctrlPr>
                          </m:sSubPr>
                          <m:e>
                            <m:r>
                              <a:rPr lang="es-CL" sz="3600" b="0" i="1" smtClean="0">
                                <a:latin typeface="Cambria Math"/>
                              </a:rPr>
                              <m:t>𝐷</m:t>
                            </m:r>
                          </m:e>
                          <m:sub>
                            <m:r>
                              <a:rPr lang="es-CL" sz="3600" b="0" i="1" smtClean="0">
                                <a:latin typeface="Cambria Math"/>
                              </a:rPr>
                              <m:t>𝑖</m:t>
                            </m:r>
                          </m:sub>
                        </m:sSub>
                        <m:r>
                          <a:rPr lang="es-CL" sz="3600" b="0" i="1" smtClean="0">
                            <a:latin typeface="Cambria Math"/>
                          </a:rPr>
                          <m:t>=1 </m:t>
                        </m:r>
                      </m:e>
                    </m:d>
                    <m:r>
                      <a:rPr lang="es-CL" sz="3600" b="0" i="1" smtClean="0">
                        <a:latin typeface="Cambria Math"/>
                      </a:rPr>
                      <m:t>−</m:t>
                    </m:r>
                    <m:r>
                      <a:rPr lang="es-CL" sz="3600" b="0" i="1" smtClean="0">
                        <a:latin typeface="Cambria Math"/>
                      </a:rPr>
                      <m:t>𝐸</m:t>
                    </m:r>
                    <m:r>
                      <a:rPr lang="es-CL" sz="3600" b="0" i="1" smtClean="0">
                        <a:latin typeface="Cambria Math"/>
                      </a:rPr>
                      <m:t>(</m:t>
                    </m:r>
                    <m:sSub>
                      <m:sSubPr>
                        <m:ctrlPr>
                          <a:rPr lang="es-CL" sz="3600" b="0" i="1" smtClean="0">
                            <a:latin typeface="Cambria Math"/>
                          </a:rPr>
                        </m:ctrlPr>
                      </m:sSubPr>
                      <m:e>
                        <m:r>
                          <a:rPr lang="es-CL" sz="3600" b="0" i="1" smtClean="0">
                            <a:latin typeface="Cambria Math"/>
                          </a:rPr>
                          <m:t>𝑌</m:t>
                        </m:r>
                      </m:e>
                      <m:sub>
                        <m:r>
                          <a:rPr lang="es-CL" sz="3600" b="0" i="1" smtClean="0">
                            <a:latin typeface="Cambria Math"/>
                          </a:rPr>
                          <m:t>0</m:t>
                        </m:r>
                        <m:r>
                          <a:rPr lang="es-CL" sz="3600" b="0" i="1" smtClean="0">
                            <a:latin typeface="Cambria Math"/>
                          </a:rPr>
                          <m:t>𝑖</m:t>
                        </m:r>
                      </m:sub>
                    </m:sSub>
                    <m:r>
                      <a:rPr lang="es-CL" sz="3600" b="0" i="1" smtClean="0">
                        <a:latin typeface="Cambria Math"/>
                      </a:rPr>
                      <m:t>|</m:t>
                    </m:r>
                    <m:sSub>
                      <m:sSubPr>
                        <m:ctrlPr>
                          <a:rPr lang="es-CL" sz="3600" b="0" i="1" smtClean="0">
                            <a:latin typeface="Cambria Math"/>
                          </a:rPr>
                        </m:ctrlPr>
                      </m:sSubPr>
                      <m:e>
                        <m:r>
                          <a:rPr lang="es-CL" sz="3600" b="0" i="1" smtClean="0">
                            <a:latin typeface="Cambria Math"/>
                          </a:rPr>
                          <m:t>𝐷</m:t>
                        </m:r>
                      </m:e>
                      <m:sub>
                        <m:r>
                          <a:rPr lang="es-CL" sz="3600" b="0" i="1" smtClean="0">
                            <a:latin typeface="Cambria Math"/>
                          </a:rPr>
                          <m:t>𝑖</m:t>
                        </m:r>
                      </m:sub>
                    </m:sSub>
                    <m:r>
                      <a:rPr lang="es-CL" sz="3600" b="0" i="1" smtClean="0">
                        <a:latin typeface="Cambria Math"/>
                      </a:rPr>
                      <m:t>=0)</m:t>
                    </m:r>
                  </m:oMath>
                </a14:m>
                <a:endParaRPr lang="es-CL" sz="3600" i="1" dirty="0" smtClean="0"/>
              </a:p>
            </p:txBody>
          </p:sp>
        </mc:Choice>
        <mc:Fallback xmlns="">
          <p:sp>
            <p:nvSpPr>
              <p:cNvPr id="8" name="2 Marcador de contenido"/>
              <p:cNvSpPr txBox="1">
                <a:spLocks noRot="1" noChangeAspect="1" noMove="1" noResize="1" noEditPoints="1" noAdjustHandles="1" noChangeArrowheads="1" noChangeShapeType="1" noTextEdit="1"/>
              </p:cNvSpPr>
              <p:nvPr/>
            </p:nvSpPr>
            <p:spPr>
              <a:xfrm>
                <a:off x="1115616" y="1484784"/>
                <a:ext cx="8028384" cy="4800600"/>
              </a:xfrm>
              <a:prstGeom prst="rect">
                <a:avLst/>
              </a:prstGeom>
              <a:blipFill rotWithShape="1">
                <a:blip r:embed="rId3"/>
                <a:stretch>
                  <a:fillRect/>
                </a:stretch>
              </a:blipFill>
            </p:spPr>
            <p:txBody>
              <a:bodyPr/>
              <a:lstStyle/>
              <a:p>
                <a:r>
                  <a:rPr lang="es-CL">
                    <a:noFill/>
                  </a:rPr>
                  <a:t> </a:t>
                </a:r>
              </a:p>
            </p:txBody>
          </p:sp>
        </mc:Fallback>
      </mc:AlternateContent>
      <p:sp>
        <p:nvSpPr>
          <p:cNvPr id="4" name="3 CuadroTexto"/>
          <p:cNvSpPr txBox="1"/>
          <p:nvPr/>
        </p:nvSpPr>
        <p:spPr>
          <a:xfrm>
            <a:off x="1639557" y="4038889"/>
            <a:ext cx="1152128" cy="523220"/>
          </a:xfrm>
          <a:prstGeom prst="rect">
            <a:avLst/>
          </a:prstGeom>
          <a:noFill/>
        </p:spPr>
        <p:txBody>
          <a:bodyPr wrap="square" rtlCol="0">
            <a:spAutoFit/>
          </a:bodyPr>
          <a:lstStyle/>
          <a:p>
            <a:r>
              <a:rPr lang="es-CL" sz="2800" b="1" dirty="0" smtClean="0">
                <a:solidFill>
                  <a:schemeClr val="accent1"/>
                </a:solidFill>
              </a:rPr>
              <a:t>ATE</a:t>
            </a:r>
            <a:endParaRPr lang="es-CL" sz="2800" b="1" dirty="0">
              <a:solidFill>
                <a:schemeClr val="accent1"/>
              </a:solidFill>
            </a:endParaRPr>
          </a:p>
        </p:txBody>
      </p:sp>
      <p:sp>
        <p:nvSpPr>
          <p:cNvPr id="5" name="4 Cerrar llave"/>
          <p:cNvSpPr/>
          <p:nvPr/>
        </p:nvSpPr>
        <p:spPr>
          <a:xfrm rot="5400000">
            <a:off x="5643119" y="1349771"/>
            <a:ext cx="306034" cy="4896544"/>
          </a:xfrm>
          <a:prstGeom prst="rightBrace">
            <a:avLst/>
          </a:prstGeom>
          <a:noFill/>
          <a:ln>
            <a:solidFill>
              <a:schemeClr val="accent3"/>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s-CL"/>
          </a:p>
        </p:txBody>
      </p:sp>
      <p:sp>
        <p:nvSpPr>
          <p:cNvPr id="7" name="6 CuadroTexto"/>
          <p:cNvSpPr txBox="1"/>
          <p:nvPr/>
        </p:nvSpPr>
        <p:spPr>
          <a:xfrm>
            <a:off x="4067944" y="4053943"/>
            <a:ext cx="4536504" cy="400110"/>
          </a:xfrm>
          <a:prstGeom prst="rect">
            <a:avLst/>
          </a:prstGeom>
          <a:noFill/>
        </p:spPr>
        <p:txBody>
          <a:bodyPr wrap="square" rtlCol="0">
            <a:spAutoFit/>
          </a:bodyPr>
          <a:lstStyle/>
          <a:p>
            <a:r>
              <a:rPr lang="es-CL" sz="2000" b="1" dirty="0" smtClean="0">
                <a:solidFill>
                  <a:schemeClr val="accent3"/>
                </a:solidFill>
              </a:rPr>
              <a:t>SESGO DE SELECCIÓN</a:t>
            </a:r>
            <a:endParaRPr lang="es-CL" sz="2000" b="1" dirty="0">
              <a:solidFill>
                <a:schemeClr val="accent3"/>
              </a:solidFill>
            </a:endParaRPr>
          </a:p>
        </p:txBody>
      </p:sp>
      <p:sp>
        <p:nvSpPr>
          <p:cNvPr id="9" name="8 Cerrar llave"/>
          <p:cNvSpPr/>
          <p:nvPr/>
        </p:nvSpPr>
        <p:spPr>
          <a:xfrm rot="5400000">
            <a:off x="2062603" y="3221978"/>
            <a:ext cx="306035" cy="1152128"/>
          </a:xfrm>
          <a:prstGeom prst="rightBrace">
            <a:avLst/>
          </a:prstGeom>
          <a:noFill/>
          <a:ln>
            <a:solidFill>
              <a:schemeClr val="accent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s-CL"/>
          </a:p>
        </p:txBody>
      </p:sp>
    </p:spTree>
    <p:extLst>
      <p:ext uri="{BB962C8B-B14F-4D97-AF65-F5344CB8AC3E}">
        <p14:creationId xmlns:p14="http://schemas.microsoft.com/office/powerpoint/2010/main" val="7443006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7" grpId="0"/>
      <p:bldP spid="9"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CL" dirty="0" smtClean="0"/>
              <a:t>Una bolsa de casos… aleatorio?</a:t>
            </a:r>
            <a:endParaRPr lang="es-ES" dirty="0"/>
          </a:p>
        </p:txBody>
      </p:sp>
      <p:sp>
        <p:nvSpPr>
          <p:cNvPr id="4" name="3 Elipse"/>
          <p:cNvSpPr/>
          <p:nvPr/>
        </p:nvSpPr>
        <p:spPr>
          <a:xfrm>
            <a:off x="1412335" y="1304678"/>
            <a:ext cx="2520280" cy="2304256"/>
          </a:xfrm>
          <a:prstGeom prst="ellipse">
            <a:avLst/>
          </a:prstGeom>
          <a:solidFill>
            <a:schemeClr val="accent1">
              <a:alpha val="49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5" name="4 Elipse"/>
          <p:cNvSpPr/>
          <p:nvPr/>
        </p:nvSpPr>
        <p:spPr>
          <a:xfrm>
            <a:off x="2062875" y="1880742"/>
            <a:ext cx="168391" cy="144016"/>
          </a:xfrm>
          <a:prstGeom prst="ellipse">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6" name="5 Elipse"/>
          <p:cNvSpPr/>
          <p:nvPr/>
        </p:nvSpPr>
        <p:spPr>
          <a:xfrm>
            <a:off x="2634721" y="1448694"/>
            <a:ext cx="168391" cy="144016"/>
          </a:xfrm>
          <a:prstGeom prst="ellipse">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7" name="6 Elipse"/>
          <p:cNvSpPr/>
          <p:nvPr/>
        </p:nvSpPr>
        <p:spPr>
          <a:xfrm>
            <a:off x="3016081" y="2136185"/>
            <a:ext cx="168391" cy="144016"/>
          </a:xfrm>
          <a:prstGeom prst="ellipse">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8" name="7 Elipse"/>
          <p:cNvSpPr/>
          <p:nvPr/>
        </p:nvSpPr>
        <p:spPr>
          <a:xfrm>
            <a:off x="2051702" y="2473194"/>
            <a:ext cx="168391" cy="144016"/>
          </a:xfrm>
          <a:prstGeom prst="ellipse">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9" name="8 Elipse"/>
          <p:cNvSpPr/>
          <p:nvPr/>
        </p:nvSpPr>
        <p:spPr>
          <a:xfrm>
            <a:off x="2991706" y="3032870"/>
            <a:ext cx="168391" cy="144016"/>
          </a:xfrm>
          <a:prstGeom prst="ellipse">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10" name="9 Elipse"/>
          <p:cNvSpPr/>
          <p:nvPr/>
        </p:nvSpPr>
        <p:spPr>
          <a:xfrm>
            <a:off x="1721422" y="2049589"/>
            <a:ext cx="288032" cy="288032"/>
          </a:xfrm>
          <a:prstGeom prst="ellipse">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11" name="10 Elipse"/>
          <p:cNvSpPr/>
          <p:nvPr/>
        </p:nvSpPr>
        <p:spPr>
          <a:xfrm>
            <a:off x="3055156" y="2603198"/>
            <a:ext cx="168391" cy="144016"/>
          </a:xfrm>
          <a:prstGeom prst="ellipse">
            <a:avLst/>
          </a:prstGeom>
          <a:solidFill>
            <a:srgbClr val="00206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12" name="11 Elipse"/>
          <p:cNvSpPr/>
          <p:nvPr/>
        </p:nvSpPr>
        <p:spPr>
          <a:xfrm>
            <a:off x="2412481" y="3177607"/>
            <a:ext cx="168391" cy="144016"/>
          </a:xfrm>
          <a:prstGeom prst="ellipse">
            <a:avLst/>
          </a:prstGeom>
          <a:solidFill>
            <a:srgbClr val="00206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13" name="12 Elipse"/>
          <p:cNvSpPr/>
          <p:nvPr/>
        </p:nvSpPr>
        <p:spPr>
          <a:xfrm>
            <a:off x="2991705" y="1780665"/>
            <a:ext cx="168391" cy="144016"/>
          </a:xfrm>
          <a:prstGeom prst="ellipse">
            <a:avLst/>
          </a:prstGeom>
          <a:solidFill>
            <a:srgbClr val="00206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14" name="13 Elipse"/>
          <p:cNvSpPr/>
          <p:nvPr/>
        </p:nvSpPr>
        <p:spPr>
          <a:xfrm>
            <a:off x="2441680" y="2216577"/>
            <a:ext cx="168391" cy="144016"/>
          </a:xfrm>
          <a:prstGeom prst="ellipse">
            <a:avLst/>
          </a:prstGeom>
          <a:solidFill>
            <a:srgbClr val="00206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15" name="14 Elipse"/>
          <p:cNvSpPr/>
          <p:nvPr/>
        </p:nvSpPr>
        <p:spPr>
          <a:xfrm>
            <a:off x="3378707" y="2816846"/>
            <a:ext cx="288032" cy="288032"/>
          </a:xfrm>
          <a:prstGeom prst="ellipse">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16" name="15 Elipse"/>
          <p:cNvSpPr/>
          <p:nvPr/>
        </p:nvSpPr>
        <p:spPr>
          <a:xfrm>
            <a:off x="2523010" y="2588544"/>
            <a:ext cx="288032" cy="288032"/>
          </a:xfrm>
          <a:prstGeom prst="ellipse">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17" name="16 Elipse"/>
          <p:cNvSpPr/>
          <p:nvPr/>
        </p:nvSpPr>
        <p:spPr>
          <a:xfrm>
            <a:off x="2428755" y="1768423"/>
            <a:ext cx="288032" cy="288032"/>
          </a:xfrm>
          <a:prstGeom prst="ellipse">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18" name="17 Elipse"/>
          <p:cNvSpPr/>
          <p:nvPr/>
        </p:nvSpPr>
        <p:spPr>
          <a:xfrm>
            <a:off x="3356551" y="1951881"/>
            <a:ext cx="288032" cy="288032"/>
          </a:xfrm>
          <a:prstGeom prst="ellipse">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19" name="18 Elipse"/>
          <p:cNvSpPr/>
          <p:nvPr/>
        </p:nvSpPr>
        <p:spPr>
          <a:xfrm>
            <a:off x="3462088" y="2360593"/>
            <a:ext cx="288032" cy="288032"/>
          </a:xfrm>
          <a:prstGeom prst="ellipse">
            <a:avLst/>
          </a:prstGeom>
          <a:solidFill>
            <a:srgbClr val="00206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20" name="19 Elipse"/>
          <p:cNvSpPr/>
          <p:nvPr/>
        </p:nvSpPr>
        <p:spPr>
          <a:xfrm>
            <a:off x="2061705" y="2816846"/>
            <a:ext cx="288032" cy="288032"/>
          </a:xfrm>
          <a:prstGeom prst="ellipse">
            <a:avLst/>
          </a:prstGeom>
          <a:solidFill>
            <a:srgbClr val="00206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21" name="20 Elipse"/>
          <p:cNvSpPr/>
          <p:nvPr/>
        </p:nvSpPr>
        <p:spPr>
          <a:xfrm>
            <a:off x="1574155" y="2473194"/>
            <a:ext cx="288032" cy="288032"/>
          </a:xfrm>
          <a:prstGeom prst="ellipse">
            <a:avLst/>
          </a:prstGeom>
          <a:solidFill>
            <a:srgbClr val="00206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22" name="21 Elipse"/>
          <p:cNvSpPr/>
          <p:nvPr/>
        </p:nvSpPr>
        <p:spPr>
          <a:xfrm>
            <a:off x="2140723" y="1520702"/>
            <a:ext cx="288032" cy="288032"/>
          </a:xfrm>
          <a:prstGeom prst="ellipse">
            <a:avLst/>
          </a:prstGeom>
          <a:solidFill>
            <a:srgbClr val="00206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23" name="22 Flecha derecha"/>
          <p:cNvSpPr/>
          <p:nvPr/>
        </p:nvSpPr>
        <p:spPr>
          <a:xfrm>
            <a:off x="4644008" y="1937312"/>
            <a:ext cx="1296144" cy="93610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24" name="23 Elipse"/>
          <p:cNvSpPr/>
          <p:nvPr/>
        </p:nvSpPr>
        <p:spPr>
          <a:xfrm>
            <a:off x="1473132" y="3782939"/>
            <a:ext cx="2520280" cy="2304256"/>
          </a:xfrm>
          <a:prstGeom prst="ellipse">
            <a:avLst/>
          </a:prstGeom>
          <a:solidFill>
            <a:schemeClr val="accent1">
              <a:alpha val="49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43" name="42 Flecha derecha"/>
          <p:cNvSpPr/>
          <p:nvPr/>
        </p:nvSpPr>
        <p:spPr>
          <a:xfrm>
            <a:off x="4644008" y="4589202"/>
            <a:ext cx="1296144" cy="93610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44" name="43 Elipse"/>
          <p:cNvSpPr/>
          <p:nvPr/>
        </p:nvSpPr>
        <p:spPr>
          <a:xfrm>
            <a:off x="6804248" y="1892057"/>
            <a:ext cx="1260140" cy="1129498"/>
          </a:xfrm>
          <a:prstGeom prst="ellipse">
            <a:avLst/>
          </a:prstGeom>
          <a:solidFill>
            <a:schemeClr val="accent1">
              <a:alpha val="49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45" name="44 Elipse"/>
          <p:cNvSpPr/>
          <p:nvPr/>
        </p:nvSpPr>
        <p:spPr>
          <a:xfrm>
            <a:off x="6789163" y="4458714"/>
            <a:ext cx="1260140" cy="1129498"/>
          </a:xfrm>
          <a:prstGeom prst="ellipse">
            <a:avLst/>
          </a:prstGeom>
          <a:solidFill>
            <a:schemeClr val="accent1">
              <a:alpha val="49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46" name="45 Elipse"/>
          <p:cNvSpPr/>
          <p:nvPr/>
        </p:nvSpPr>
        <p:spPr>
          <a:xfrm>
            <a:off x="7435886" y="1977600"/>
            <a:ext cx="168391" cy="144016"/>
          </a:xfrm>
          <a:prstGeom prst="ellipse">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47" name="46 Elipse"/>
          <p:cNvSpPr/>
          <p:nvPr/>
        </p:nvSpPr>
        <p:spPr>
          <a:xfrm>
            <a:off x="7422318" y="2747214"/>
            <a:ext cx="168391" cy="144016"/>
          </a:xfrm>
          <a:prstGeom prst="ellipse">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48" name="47 Elipse"/>
          <p:cNvSpPr/>
          <p:nvPr/>
        </p:nvSpPr>
        <p:spPr>
          <a:xfrm>
            <a:off x="7419233" y="2459182"/>
            <a:ext cx="168391" cy="144016"/>
          </a:xfrm>
          <a:prstGeom prst="ellipse">
            <a:avLst/>
          </a:prstGeom>
          <a:solidFill>
            <a:srgbClr val="00206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49" name="48 Elipse"/>
          <p:cNvSpPr/>
          <p:nvPr/>
        </p:nvSpPr>
        <p:spPr>
          <a:xfrm>
            <a:off x="7096583" y="2142398"/>
            <a:ext cx="168391" cy="144016"/>
          </a:xfrm>
          <a:prstGeom prst="ellipse">
            <a:avLst/>
          </a:prstGeom>
          <a:solidFill>
            <a:srgbClr val="00206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50" name="49 Elipse"/>
          <p:cNvSpPr/>
          <p:nvPr/>
        </p:nvSpPr>
        <p:spPr>
          <a:xfrm>
            <a:off x="6942815" y="2429959"/>
            <a:ext cx="288032" cy="288032"/>
          </a:xfrm>
          <a:prstGeom prst="ellipse">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52" name="51 Elipse"/>
          <p:cNvSpPr/>
          <p:nvPr/>
        </p:nvSpPr>
        <p:spPr>
          <a:xfrm>
            <a:off x="7615353" y="2124562"/>
            <a:ext cx="288032" cy="288032"/>
          </a:xfrm>
          <a:prstGeom prst="ellipse">
            <a:avLst/>
          </a:prstGeom>
          <a:solidFill>
            <a:srgbClr val="00206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53" name="52 Elipse"/>
          <p:cNvSpPr/>
          <p:nvPr/>
        </p:nvSpPr>
        <p:spPr>
          <a:xfrm>
            <a:off x="6997911" y="5126886"/>
            <a:ext cx="168391" cy="144016"/>
          </a:xfrm>
          <a:prstGeom prst="ellipse">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54" name="53 Elipse"/>
          <p:cNvSpPr/>
          <p:nvPr/>
        </p:nvSpPr>
        <p:spPr>
          <a:xfrm>
            <a:off x="6997912" y="4839023"/>
            <a:ext cx="168391" cy="144016"/>
          </a:xfrm>
          <a:prstGeom prst="ellipse">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55" name="54 Elipse"/>
          <p:cNvSpPr/>
          <p:nvPr/>
        </p:nvSpPr>
        <p:spPr>
          <a:xfrm>
            <a:off x="7245688" y="4646166"/>
            <a:ext cx="168391" cy="144016"/>
          </a:xfrm>
          <a:prstGeom prst="ellipse">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56" name="55 Elipse"/>
          <p:cNvSpPr/>
          <p:nvPr/>
        </p:nvSpPr>
        <p:spPr>
          <a:xfrm>
            <a:off x="7329884" y="5102785"/>
            <a:ext cx="288032" cy="288032"/>
          </a:xfrm>
          <a:prstGeom prst="ellipse">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58" name="57 Elipse"/>
          <p:cNvSpPr/>
          <p:nvPr/>
        </p:nvSpPr>
        <p:spPr>
          <a:xfrm>
            <a:off x="7732765" y="5102785"/>
            <a:ext cx="168391" cy="144016"/>
          </a:xfrm>
          <a:prstGeom prst="ellipse">
            <a:avLst/>
          </a:prstGeom>
          <a:solidFill>
            <a:srgbClr val="00206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59" name="58 Elipse"/>
          <p:cNvSpPr/>
          <p:nvPr/>
        </p:nvSpPr>
        <p:spPr>
          <a:xfrm>
            <a:off x="7547828" y="4822750"/>
            <a:ext cx="168391" cy="144016"/>
          </a:xfrm>
          <a:prstGeom prst="ellipse">
            <a:avLst/>
          </a:prstGeom>
          <a:solidFill>
            <a:srgbClr val="00206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60" name="59 Elipse"/>
          <p:cNvSpPr/>
          <p:nvPr/>
        </p:nvSpPr>
        <p:spPr>
          <a:xfrm>
            <a:off x="2823315" y="2357951"/>
            <a:ext cx="168391" cy="144016"/>
          </a:xfrm>
          <a:prstGeom prst="ellipse">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61" name="60 Elipse"/>
          <p:cNvSpPr/>
          <p:nvPr/>
        </p:nvSpPr>
        <p:spPr>
          <a:xfrm>
            <a:off x="3290799" y="1664248"/>
            <a:ext cx="168391" cy="144016"/>
          </a:xfrm>
          <a:prstGeom prst="ellipse">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62" name="61 Elipse"/>
          <p:cNvSpPr/>
          <p:nvPr/>
        </p:nvSpPr>
        <p:spPr>
          <a:xfrm>
            <a:off x="2941343" y="1525121"/>
            <a:ext cx="168391" cy="144016"/>
          </a:xfrm>
          <a:prstGeom prst="ellipse">
            <a:avLst/>
          </a:prstGeom>
          <a:solidFill>
            <a:srgbClr val="00206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63" name="62 Elipse"/>
          <p:cNvSpPr/>
          <p:nvPr/>
        </p:nvSpPr>
        <p:spPr>
          <a:xfrm>
            <a:off x="2777584" y="3320298"/>
            <a:ext cx="168391" cy="144016"/>
          </a:xfrm>
          <a:prstGeom prst="ellipse">
            <a:avLst/>
          </a:prstGeom>
          <a:solidFill>
            <a:srgbClr val="00206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64" name="63 Elipse"/>
          <p:cNvSpPr/>
          <p:nvPr/>
        </p:nvSpPr>
        <p:spPr>
          <a:xfrm>
            <a:off x="2122121" y="4334798"/>
            <a:ext cx="168391" cy="144016"/>
          </a:xfrm>
          <a:prstGeom prst="ellipse">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65" name="64 Elipse"/>
          <p:cNvSpPr/>
          <p:nvPr/>
        </p:nvSpPr>
        <p:spPr>
          <a:xfrm>
            <a:off x="2693967" y="3902750"/>
            <a:ext cx="168391" cy="144016"/>
          </a:xfrm>
          <a:prstGeom prst="ellipse">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66" name="65 Elipse"/>
          <p:cNvSpPr/>
          <p:nvPr/>
        </p:nvSpPr>
        <p:spPr>
          <a:xfrm>
            <a:off x="3075327" y="4590241"/>
            <a:ext cx="168391" cy="144016"/>
          </a:xfrm>
          <a:prstGeom prst="ellipse">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67" name="66 Elipse"/>
          <p:cNvSpPr/>
          <p:nvPr/>
        </p:nvSpPr>
        <p:spPr>
          <a:xfrm>
            <a:off x="2110948" y="4927250"/>
            <a:ext cx="168391" cy="144016"/>
          </a:xfrm>
          <a:prstGeom prst="ellipse">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68" name="67 Elipse"/>
          <p:cNvSpPr/>
          <p:nvPr/>
        </p:nvSpPr>
        <p:spPr>
          <a:xfrm>
            <a:off x="3050952" y="5486926"/>
            <a:ext cx="168391" cy="144016"/>
          </a:xfrm>
          <a:prstGeom prst="ellipse">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69" name="68 Elipse"/>
          <p:cNvSpPr/>
          <p:nvPr/>
        </p:nvSpPr>
        <p:spPr>
          <a:xfrm>
            <a:off x="1780668" y="4503645"/>
            <a:ext cx="288032" cy="288032"/>
          </a:xfrm>
          <a:prstGeom prst="ellipse">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70" name="69 Elipse"/>
          <p:cNvSpPr/>
          <p:nvPr/>
        </p:nvSpPr>
        <p:spPr>
          <a:xfrm>
            <a:off x="3114402" y="5057254"/>
            <a:ext cx="168391" cy="144016"/>
          </a:xfrm>
          <a:prstGeom prst="ellipse">
            <a:avLst/>
          </a:prstGeom>
          <a:solidFill>
            <a:srgbClr val="00206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71" name="70 Elipse"/>
          <p:cNvSpPr/>
          <p:nvPr/>
        </p:nvSpPr>
        <p:spPr>
          <a:xfrm>
            <a:off x="2471727" y="5631663"/>
            <a:ext cx="168391" cy="144016"/>
          </a:xfrm>
          <a:prstGeom prst="ellipse">
            <a:avLst/>
          </a:prstGeom>
          <a:solidFill>
            <a:srgbClr val="00206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72" name="71 Elipse"/>
          <p:cNvSpPr/>
          <p:nvPr/>
        </p:nvSpPr>
        <p:spPr>
          <a:xfrm>
            <a:off x="3050951" y="4234721"/>
            <a:ext cx="168391" cy="144016"/>
          </a:xfrm>
          <a:prstGeom prst="ellipse">
            <a:avLst/>
          </a:prstGeom>
          <a:solidFill>
            <a:srgbClr val="00206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73" name="72 Elipse"/>
          <p:cNvSpPr/>
          <p:nvPr/>
        </p:nvSpPr>
        <p:spPr>
          <a:xfrm>
            <a:off x="2500926" y="4670633"/>
            <a:ext cx="168391" cy="144016"/>
          </a:xfrm>
          <a:prstGeom prst="ellipse">
            <a:avLst/>
          </a:prstGeom>
          <a:solidFill>
            <a:srgbClr val="00206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74" name="73 Elipse"/>
          <p:cNvSpPr/>
          <p:nvPr/>
        </p:nvSpPr>
        <p:spPr>
          <a:xfrm>
            <a:off x="3437953" y="5270902"/>
            <a:ext cx="288032" cy="288032"/>
          </a:xfrm>
          <a:prstGeom prst="ellipse">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75" name="74 Elipse"/>
          <p:cNvSpPr/>
          <p:nvPr/>
        </p:nvSpPr>
        <p:spPr>
          <a:xfrm>
            <a:off x="2582256" y="5042600"/>
            <a:ext cx="288032" cy="288032"/>
          </a:xfrm>
          <a:prstGeom prst="ellipse">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76" name="75 Elipse"/>
          <p:cNvSpPr/>
          <p:nvPr/>
        </p:nvSpPr>
        <p:spPr>
          <a:xfrm>
            <a:off x="2488001" y="4222479"/>
            <a:ext cx="288032" cy="288032"/>
          </a:xfrm>
          <a:prstGeom prst="ellipse">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77" name="76 Elipse"/>
          <p:cNvSpPr/>
          <p:nvPr/>
        </p:nvSpPr>
        <p:spPr>
          <a:xfrm>
            <a:off x="3415797" y="4405937"/>
            <a:ext cx="288032" cy="288032"/>
          </a:xfrm>
          <a:prstGeom prst="ellipse">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78" name="77 Elipse"/>
          <p:cNvSpPr/>
          <p:nvPr/>
        </p:nvSpPr>
        <p:spPr>
          <a:xfrm>
            <a:off x="3521334" y="4814649"/>
            <a:ext cx="288032" cy="288032"/>
          </a:xfrm>
          <a:prstGeom prst="ellipse">
            <a:avLst/>
          </a:prstGeom>
          <a:solidFill>
            <a:srgbClr val="00206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79" name="78 Elipse"/>
          <p:cNvSpPr/>
          <p:nvPr/>
        </p:nvSpPr>
        <p:spPr>
          <a:xfrm>
            <a:off x="2120951" y="5270902"/>
            <a:ext cx="288032" cy="288032"/>
          </a:xfrm>
          <a:prstGeom prst="ellipse">
            <a:avLst/>
          </a:prstGeom>
          <a:solidFill>
            <a:srgbClr val="00206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80" name="79 Elipse"/>
          <p:cNvSpPr/>
          <p:nvPr/>
        </p:nvSpPr>
        <p:spPr>
          <a:xfrm>
            <a:off x="1633401" y="4927250"/>
            <a:ext cx="288032" cy="288032"/>
          </a:xfrm>
          <a:prstGeom prst="ellipse">
            <a:avLst/>
          </a:prstGeom>
          <a:solidFill>
            <a:srgbClr val="00206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81" name="80 Elipse"/>
          <p:cNvSpPr/>
          <p:nvPr/>
        </p:nvSpPr>
        <p:spPr>
          <a:xfrm>
            <a:off x="2199969" y="3974758"/>
            <a:ext cx="288032" cy="288032"/>
          </a:xfrm>
          <a:prstGeom prst="ellipse">
            <a:avLst/>
          </a:prstGeom>
          <a:solidFill>
            <a:srgbClr val="00206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82" name="81 Elipse"/>
          <p:cNvSpPr/>
          <p:nvPr/>
        </p:nvSpPr>
        <p:spPr>
          <a:xfrm>
            <a:off x="2882561" y="4812007"/>
            <a:ext cx="168391" cy="144016"/>
          </a:xfrm>
          <a:prstGeom prst="ellipse">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83" name="82 Elipse"/>
          <p:cNvSpPr/>
          <p:nvPr/>
        </p:nvSpPr>
        <p:spPr>
          <a:xfrm>
            <a:off x="3350045" y="4118304"/>
            <a:ext cx="168391" cy="144016"/>
          </a:xfrm>
          <a:prstGeom prst="ellipse">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84" name="83 Elipse"/>
          <p:cNvSpPr/>
          <p:nvPr/>
        </p:nvSpPr>
        <p:spPr>
          <a:xfrm>
            <a:off x="3000589" y="3979177"/>
            <a:ext cx="168391" cy="144016"/>
          </a:xfrm>
          <a:prstGeom prst="ellipse">
            <a:avLst/>
          </a:prstGeom>
          <a:solidFill>
            <a:srgbClr val="00206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85" name="84 Elipse"/>
          <p:cNvSpPr/>
          <p:nvPr/>
        </p:nvSpPr>
        <p:spPr>
          <a:xfrm>
            <a:off x="2836830" y="5774354"/>
            <a:ext cx="168391" cy="144016"/>
          </a:xfrm>
          <a:prstGeom prst="ellipse">
            <a:avLst/>
          </a:prstGeom>
          <a:solidFill>
            <a:srgbClr val="00206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Tree>
    <p:extLst>
      <p:ext uri="{BB962C8B-B14F-4D97-AF65-F5344CB8AC3E}">
        <p14:creationId xmlns:p14="http://schemas.microsoft.com/office/powerpoint/2010/main" val="335049276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049" y="1988840"/>
            <a:ext cx="4696851" cy="34388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0" name="Picture 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984031" y="1749830"/>
            <a:ext cx="5114925" cy="3744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Título"/>
          <p:cNvSpPr>
            <a:spLocks noGrp="1"/>
          </p:cNvSpPr>
          <p:nvPr>
            <p:ph type="title"/>
          </p:nvPr>
        </p:nvSpPr>
        <p:spPr/>
        <p:txBody>
          <a:bodyPr>
            <a:normAutofit/>
          </a:bodyPr>
          <a:lstStyle/>
          <a:p>
            <a:r>
              <a:rPr lang="es-CL" dirty="0" smtClean="0"/>
              <a:t>Muestras… de peso</a:t>
            </a:r>
            <a:endParaRPr lang="es-ES" dirty="0"/>
          </a:p>
        </p:txBody>
      </p:sp>
      <p:pic>
        <p:nvPicPr>
          <p:cNvPr id="1028" name="Picture 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984031" y="1741658"/>
            <a:ext cx="5034460" cy="36860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984031" y="1764346"/>
            <a:ext cx="5075269" cy="37158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5" name="24 CuadroTexto"/>
          <p:cNvSpPr txBox="1"/>
          <p:nvPr/>
        </p:nvSpPr>
        <p:spPr>
          <a:xfrm>
            <a:off x="4355976" y="5661248"/>
            <a:ext cx="4662515" cy="369332"/>
          </a:xfrm>
          <a:prstGeom prst="rect">
            <a:avLst/>
          </a:prstGeom>
          <a:noFill/>
        </p:spPr>
        <p:txBody>
          <a:bodyPr wrap="square" rtlCol="0">
            <a:spAutoFit/>
          </a:bodyPr>
          <a:lstStyle/>
          <a:p>
            <a:r>
              <a:rPr lang="es-CL" dirty="0" smtClean="0"/>
              <a:t>Corte: Quitar 2000 individuos menos pesados</a:t>
            </a:r>
            <a:endParaRPr lang="es-CL" dirty="0"/>
          </a:p>
        </p:txBody>
      </p:sp>
      <p:sp>
        <p:nvSpPr>
          <p:cNvPr id="86" name="85 CuadroTexto"/>
          <p:cNvSpPr txBox="1"/>
          <p:nvPr/>
        </p:nvSpPr>
        <p:spPr>
          <a:xfrm>
            <a:off x="4170003" y="5661248"/>
            <a:ext cx="4662515" cy="369332"/>
          </a:xfrm>
          <a:prstGeom prst="rect">
            <a:avLst/>
          </a:prstGeom>
          <a:solidFill>
            <a:schemeClr val="bg1"/>
          </a:solidFill>
        </p:spPr>
        <p:txBody>
          <a:bodyPr wrap="square" rtlCol="0">
            <a:spAutoFit/>
          </a:bodyPr>
          <a:lstStyle/>
          <a:p>
            <a:r>
              <a:rPr lang="es-CL" dirty="0" smtClean="0"/>
              <a:t>Corte: Quitar individuos con altura sobre 440</a:t>
            </a:r>
            <a:endParaRPr lang="es-CL" dirty="0"/>
          </a:p>
        </p:txBody>
      </p:sp>
      <p:sp>
        <p:nvSpPr>
          <p:cNvPr id="87" name="86 CuadroTexto"/>
          <p:cNvSpPr txBox="1"/>
          <p:nvPr/>
        </p:nvSpPr>
        <p:spPr>
          <a:xfrm>
            <a:off x="4210235" y="5674552"/>
            <a:ext cx="4662515" cy="369332"/>
          </a:xfrm>
          <a:prstGeom prst="rect">
            <a:avLst/>
          </a:prstGeom>
          <a:solidFill>
            <a:schemeClr val="bg1"/>
          </a:solidFill>
        </p:spPr>
        <p:txBody>
          <a:bodyPr wrap="square" rtlCol="0">
            <a:spAutoFit/>
          </a:bodyPr>
          <a:lstStyle/>
          <a:p>
            <a:r>
              <a:rPr lang="es-CL" dirty="0" smtClean="0"/>
              <a:t>Corte: Muestreo del 50% de los datos</a:t>
            </a:r>
            <a:endParaRPr lang="es-CL" dirty="0"/>
          </a:p>
        </p:txBody>
      </p:sp>
    </p:spTree>
    <p:extLst>
      <p:ext uri="{BB962C8B-B14F-4D97-AF65-F5344CB8AC3E}">
        <p14:creationId xmlns:p14="http://schemas.microsoft.com/office/powerpoint/2010/main" val="32874216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3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02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2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8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86" grpId="0" animBg="1"/>
      <p:bldP spid="8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CL" dirty="0" smtClean="0"/>
              <a:t>Resumen</a:t>
            </a:r>
            <a:endParaRPr lang="es-ES" dirty="0"/>
          </a:p>
        </p:txBody>
      </p:sp>
      <p:sp>
        <p:nvSpPr>
          <p:cNvPr id="3" name="2 Marcador de contenido"/>
          <p:cNvSpPr>
            <a:spLocks noGrp="1"/>
          </p:cNvSpPr>
          <p:nvPr>
            <p:ph idx="1"/>
          </p:nvPr>
        </p:nvSpPr>
        <p:spPr>
          <a:xfrm>
            <a:off x="1403648" y="1196752"/>
            <a:ext cx="7498080" cy="4800600"/>
          </a:xfrm>
        </p:spPr>
        <p:txBody>
          <a:bodyPr>
            <a:normAutofit/>
          </a:bodyPr>
          <a:lstStyle/>
          <a:p>
            <a:pPr algn="ctr"/>
            <a:r>
              <a:rPr lang="es-CL" dirty="0" smtClean="0"/>
              <a:t>El sesgo de selección es una </a:t>
            </a:r>
            <a:r>
              <a:rPr lang="es-CL" b="1" dirty="0" smtClean="0">
                <a:solidFill>
                  <a:schemeClr val="accent1">
                    <a:lumMod val="75000"/>
                  </a:schemeClr>
                </a:solidFill>
              </a:rPr>
              <a:t>diferencia importante</a:t>
            </a:r>
            <a:r>
              <a:rPr lang="es-CL" dirty="0" smtClean="0"/>
              <a:t> entre los grupos de control y de tratamiento </a:t>
            </a:r>
            <a:br>
              <a:rPr lang="es-CL" dirty="0" smtClean="0"/>
            </a:br>
            <a:r>
              <a:rPr lang="es-CL" dirty="0" smtClean="0"/>
              <a:t>(comparar peras con manzanas)</a:t>
            </a:r>
          </a:p>
          <a:p>
            <a:pPr algn="ctr"/>
            <a:endParaRPr lang="es-CL" dirty="0"/>
          </a:p>
          <a:p>
            <a:pPr algn="ctr"/>
            <a:r>
              <a:rPr lang="es-CL" dirty="0"/>
              <a:t>La </a:t>
            </a:r>
            <a:r>
              <a:rPr lang="es-CL" b="1" i="1" dirty="0">
                <a:solidFill>
                  <a:srgbClr val="0070C0"/>
                </a:solidFill>
              </a:rPr>
              <a:t>asignación aleatoria </a:t>
            </a:r>
            <a:r>
              <a:rPr lang="es-CL" dirty="0"/>
              <a:t>permite que la variable </a:t>
            </a:r>
            <a:r>
              <a:rPr lang="es-CL" b="1" dirty="0">
                <a:solidFill>
                  <a:srgbClr val="FF0000"/>
                </a:solidFill>
              </a:rPr>
              <a:t>causal de asignación</a:t>
            </a:r>
            <a:r>
              <a:rPr lang="es-CL" dirty="0"/>
              <a:t> sea </a:t>
            </a:r>
            <a:r>
              <a:rPr lang="es-CL" b="1" i="1" dirty="0">
                <a:solidFill>
                  <a:srgbClr val="0070C0"/>
                </a:solidFill>
              </a:rPr>
              <a:t>independiente</a:t>
            </a:r>
            <a:r>
              <a:rPr lang="es-CL" dirty="0"/>
              <a:t> de sus resultados potenciales.</a:t>
            </a:r>
          </a:p>
          <a:p>
            <a:pPr algn="ctr"/>
            <a:endParaRPr lang="es-CL" dirty="0" smtClean="0"/>
          </a:p>
          <a:p>
            <a:pPr algn="ctr"/>
            <a:endParaRPr lang="es-CL" b="1" i="1" dirty="0"/>
          </a:p>
          <a:p>
            <a:pPr lvl="1"/>
            <a:endParaRPr lang="es-CL" dirty="0" smtClean="0"/>
          </a:p>
          <a:p>
            <a:pPr marL="402336" lvl="1" indent="0">
              <a:buNone/>
            </a:pPr>
            <a:endParaRPr lang="es-CL" dirty="0"/>
          </a:p>
        </p:txBody>
      </p:sp>
    </p:spTree>
    <p:extLst>
      <p:ext uri="{BB962C8B-B14F-4D97-AF65-F5344CB8AC3E}">
        <p14:creationId xmlns:p14="http://schemas.microsoft.com/office/powerpoint/2010/main" val="41420752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Estimador </a:t>
            </a:r>
            <a:r>
              <a:rPr lang="es-CL" dirty="0" err="1" smtClean="0"/>
              <a:t>Dif</a:t>
            </a:r>
            <a:r>
              <a:rPr lang="es-CL" dirty="0" smtClean="0"/>
              <a:t>-in-</a:t>
            </a:r>
            <a:r>
              <a:rPr lang="es-CL" dirty="0" err="1" smtClean="0"/>
              <a:t>Dif</a:t>
            </a:r>
            <a:endParaRPr lang="es-CL" dirty="0"/>
          </a:p>
        </p:txBody>
      </p:sp>
      <p:sp>
        <p:nvSpPr>
          <p:cNvPr id="3" name="2 Marcador de contenido"/>
          <p:cNvSpPr>
            <a:spLocks noGrp="1"/>
          </p:cNvSpPr>
          <p:nvPr>
            <p:ph idx="1"/>
          </p:nvPr>
        </p:nvSpPr>
        <p:spPr>
          <a:xfrm>
            <a:off x="1331640" y="3717032"/>
            <a:ext cx="7498080" cy="2385392"/>
          </a:xfrm>
        </p:spPr>
        <p:txBody>
          <a:bodyPr>
            <a:normAutofit fontScale="55000" lnSpcReduction="20000"/>
          </a:bodyPr>
          <a:lstStyle/>
          <a:p>
            <a:pPr>
              <a:lnSpc>
                <a:spcPct val="120000"/>
              </a:lnSpc>
            </a:pPr>
            <a:endParaRPr lang="es-CL" sz="4800" dirty="0" smtClean="0"/>
          </a:p>
          <a:p>
            <a:pPr>
              <a:lnSpc>
                <a:spcPct val="120000"/>
              </a:lnSpc>
            </a:pPr>
            <a:r>
              <a:rPr lang="es-CL" sz="5000" b="1" dirty="0" smtClean="0"/>
              <a:t>Muestre que el cálculo de </a:t>
            </a:r>
            <a:r>
              <a:rPr lang="es-CL" sz="5000" b="1" dirty="0" err="1" smtClean="0"/>
              <a:t>Dif</a:t>
            </a:r>
            <a:r>
              <a:rPr lang="es-CL" sz="5000" b="1" dirty="0" smtClean="0"/>
              <a:t>-in-</a:t>
            </a:r>
            <a:r>
              <a:rPr lang="es-CL" sz="5000" b="1" dirty="0" err="1" smtClean="0"/>
              <a:t>dif</a:t>
            </a:r>
            <a:r>
              <a:rPr lang="es-CL" sz="5000" b="1" dirty="0" smtClean="0"/>
              <a:t> queda expresado en un modelo de regresión que utilice una interacción de </a:t>
            </a:r>
            <a:r>
              <a:rPr lang="es-CL" sz="5000" b="1" dirty="0" err="1" smtClean="0"/>
              <a:t>dummies</a:t>
            </a:r>
            <a:r>
              <a:rPr lang="es-CL" sz="5000" b="1" dirty="0" smtClean="0"/>
              <a:t> (exprese también esas </a:t>
            </a:r>
            <a:r>
              <a:rPr lang="es-CL" sz="5000" b="1" dirty="0" err="1" smtClean="0"/>
              <a:t>dummies</a:t>
            </a:r>
            <a:r>
              <a:rPr lang="es-CL" sz="5000" b="1" dirty="0" smtClean="0"/>
              <a:t>)</a:t>
            </a:r>
          </a:p>
          <a:p>
            <a:pPr>
              <a:lnSpc>
                <a:spcPct val="120000"/>
              </a:lnSpc>
            </a:pPr>
            <a:endParaRPr lang="es-CL" sz="4800" dirty="0"/>
          </a:p>
          <a:p>
            <a:pPr>
              <a:lnSpc>
                <a:spcPct val="120000"/>
              </a:lnSpc>
            </a:pPr>
            <a:endParaRPr lang="es-CL" sz="4800" dirty="0" smtClean="0"/>
          </a:p>
          <a:p>
            <a:pPr marL="82296" indent="0">
              <a:lnSpc>
                <a:spcPct val="120000"/>
              </a:lnSpc>
              <a:buNone/>
            </a:pPr>
            <a:endParaRPr lang="es-CL" sz="7700" dirty="0"/>
          </a:p>
          <a:p>
            <a:pPr marL="82296" indent="0">
              <a:lnSpc>
                <a:spcPct val="120000"/>
              </a:lnSpc>
              <a:buNone/>
            </a:pPr>
            <a:endParaRPr lang="es-CL" sz="7700" dirty="0" smtClean="0"/>
          </a:p>
          <a:p>
            <a:endParaRPr lang="es-CL" dirty="0" smtClean="0"/>
          </a:p>
          <a:p>
            <a:endParaRPr lang="es-CL" dirty="0"/>
          </a:p>
        </p:txBody>
      </p:sp>
      <p:sp>
        <p:nvSpPr>
          <p:cNvPr id="5" name="4 CuadroTexto"/>
          <p:cNvSpPr txBox="1"/>
          <p:nvPr/>
        </p:nvSpPr>
        <p:spPr>
          <a:xfrm>
            <a:off x="4572000" y="6538878"/>
            <a:ext cx="4464496" cy="253916"/>
          </a:xfrm>
          <a:prstGeom prst="rect">
            <a:avLst/>
          </a:prstGeom>
          <a:noFill/>
        </p:spPr>
        <p:txBody>
          <a:bodyPr wrap="square" rtlCol="0">
            <a:spAutoFit/>
          </a:bodyPr>
          <a:lstStyle/>
          <a:p>
            <a:pPr algn="r"/>
            <a:r>
              <a:rPr lang="es-CL" sz="1050" b="1" dirty="0" smtClean="0">
                <a:solidFill>
                  <a:schemeClr val="bg1">
                    <a:lumMod val="75000"/>
                  </a:schemeClr>
                </a:solidFill>
              </a:rPr>
              <a:t>IN4402-1: </a:t>
            </a:r>
            <a:r>
              <a:rPr lang="es-CL" sz="1050" dirty="0" smtClean="0">
                <a:solidFill>
                  <a:schemeClr val="bg1">
                    <a:lumMod val="75000"/>
                  </a:schemeClr>
                </a:solidFill>
              </a:rPr>
              <a:t>Aplicaciones de Probabilidades y Estadística en Gestión</a:t>
            </a:r>
            <a:endParaRPr lang="es-ES" sz="1050" dirty="0">
              <a:solidFill>
                <a:schemeClr val="bg1">
                  <a:lumMod val="75000"/>
                </a:schemeClr>
              </a:solidFill>
            </a:endParaRPr>
          </a:p>
        </p:txBody>
      </p:sp>
      <p:graphicFrame>
        <p:nvGraphicFramePr>
          <p:cNvPr id="4" name="3 Tabla"/>
          <p:cNvGraphicFramePr>
            <a:graphicFrameLocks noGrp="1"/>
          </p:cNvGraphicFramePr>
          <p:nvPr>
            <p:extLst>
              <p:ext uri="{D42A27DB-BD31-4B8C-83A1-F6EECF244321}">
                <p14:modId xmlns:p14="http://schemas.microsoft.com/office/powerpoint/2010/main" val="1334401463"/>
              </p:ext>
            </p:extLst>
          </p:nvPr>
        </p:nvGraphicFramePr>
        <p:xfrm>
          <a:off x="2339752" y="1700808"/>
          <a:ext cx="6384032" cy="1630680"/>
        </p:xfrm>
        <a:graphic>
          <a:graphicData uri="http://schemas.openxmlformats.org/drawingml/2006/table">
            <a:tbl>
              <a:tblPr firstRow="1" firstCol="1" lastRow="1" bandRow="1">
                <a:tableStyleId>{775DCB02-9BB8-47FD-8907-85C794F793BA}</a:tableStyleId>
              </a:tblPr>
              <a:tblGrid>
                <a:gridCol w="1583617"/>
                <a:gridCol w="1608399"/>
                <a:gridCol w="1596008"/>
                <a:gridCol w="1596008"/>
              </a:tblGrid>
              <a:tr h="370840">
                <a:tc>
                  <a:txBody>
                    <a:bodyPr/>
                    <a:lstStyle/>
                    <a:p>
                      <a:r>
                        <a:rPr lang="es-CL" u="sng" dirty="0" smtClean="0"/>
                        <a:t>Puntaje </a:t>
                      </a:r>
                      <a:r>
                        <a:rPr lang="es-CL" u="sng" dirty="0" err="1" smtClean="0"/>
                        <a:t>Obt</a:t>
                      </a:r>
                      <a:r>
                        <a:rPr lang="es-CL" u="sng" dirty="0" smtClean="0"/>
                        <a:t>.</a:t>
                      </a:r>
                      <a:endParaRPr lang="es-ES" u="sng" dirty="0"/>
                    </a:p>
                  </a:txBody>
                  <a:tcPr/>
                </a:tc>
                <a:tc>
                  <a:txBody>
                    <a:bodyPr/>
                    <a:lstStyle/>
                    <a:p>
                      <a:r>
                        <a:rPr lang="es-CL" dirty="0" smtClean="0"/>
                        <a:t>Antes</a:t>
                      </a:r>
                      <a:endParaRPr lang="es-ES" dirty="0"/>
                    </a:p>
                  </a:txBody>
                  <a:tcPr/>
                </a:tc>
                <a:tc>
                  <a:txBody>
                    <a:bodyPr/>
                    <a:lstStyle/>
                    <a:p>
                      <a:r>
                        <a:rPr lang="es-CL" dirty="0" smtClean="0"/>
                        <a:t>Después</a:t>
                      </a:r>
                      <a:endParaRPr lang="es-ES" dirty="0"/>
                    </a:p>
                  </a:txBody>
                  <a:tcPr/>
                </a:tc>
                <a:tc>
                  <a:txBody>
                    <a:bodyPr/>
                    <a:lstStyle/>
                    <a:p>
                      <a:r>
                        <a:rPr lang="es-CL" dirty="0" smtClean="0"/>
                        <a:t>1 </a:t>
                      </a:r>
                      <a:r>
                        <a:rPr lang="es-CL" dirty="0" err="1" smtClean="0"/>
                        <a:t>dif</a:t>
                      </a:r>
                      <a:endParaRPr lang="es-ES" dirty="0"/>
                    </a:p>
                  </a:txBody>
                  <a:tcPr/>
                </a:tc>
              </a:tr>
              <a:tr h="370840">
                <a:tc>
                  <a:txBody>
                    <a:bodyPr/>
                    <a:lstStyle/>
                    <a:p>
                      <a:r>
                        <a:rPr lang="es-CL" dirty="0" smtClean="0"/>
                        <a:t>Control</a:t>
                      </a:r>
                      <a:endParaRPr lang="es-ES" dirty="0"/>
                    </a:p>
                  </a:txBody>
                  <a:tcPr/>
                </a:tc>
                <a:tc>
                  <a:txBody>
                    <a:bodyPr/>
                    <a:lstStyle/>
                    <a:p>
                      <a:r>
                        <a:rPr lang="es-CL" dirty="0" smtClean="0"/>
                        <a:t>13,5</a:t>
                      </a:r>
                      <a:endParaRPr lang="es-ES" dirty="0"/>
                    </a:p>
                  </a:txBody>
                  <a:tcPr/>
                </a:tc>
                <a:tc>
                  <a:txBody>
                    <a:bodyPr/>
                    <a:lstStyle/>
                    <a:p>
                      <a:r>
                        <a:rPr lang="es-CL" dirty="0" smtClean="0"/>
                        <a:t>17,8</a:t>
                      </a:r>
                      <a:endParaRPr lang="es-ES" dirty="0"/>
                    </a:p>
                  </a:txBody>
                  <a:tcPr/>
                </a:tc>
                <a:tc>
                  <a:txBody>
                    <a:bodyPr/>
                    <a:lstStyle/>
                    <a:p>
                      <a:r>
                        <a:rPr lang="es-CL" dirty="0" smtClean="0"/>
                        <a:t>4,3</a:t>
                      </a:r>
                      <a:endParaRPr lang="es-ES" dirty="0"/>
                    </a:p>
                  </a:txBody>
                  <a:tcPr/>
                </a:tc>
              </a:tr>
              <a:tr h="370840">
                <a:tc>
                  <a:txBody>
                    <a:bodyPr/>
                    <a:lstStyle/>
                    <a:p>
                      <a:r>
                        <a:rPr lang="es-CL" dirty="0" smtClean="0"/>
                        <a:t>Tratamiento</a:t>
                      </a:r>
                      <a:endParaRPr lang="es-ES" dirty="0"/>
                    </a:p>
                  </a:txBody>
                  <a:tcPr/>
                </a:tc>
                <a:tc>
                  <a:txBody>
                    <a:bodyPr/>
                    <a:lstStyle/>
                    <a:p>
                      <a:r>
                        <a:rPr lang="es-CL" dirty="0" smtClean="0"/>
                        <a:t>20,8</a:t>
                      </a:r>
                      <a:endParaRPr lang="es-ES" dirty="0"/>
                    </a:p>
                  </a:txBody>
                  <a:tcPr/>
                </a:tc>
                <a:tc>
                  <a:txBody>
                    <a:bodyPr/>
                    <a:lstStyle/>
                    <a:p>
                      <a:r>
                        <a:rPr lang="es-CL" dirty="0" smtClean="0"/>
                        <a:t>22,9</a:t>
                      </a:r>
                      <a:endParaRPr lang="es-ES" dirty="0"/>
                    </a:p>
                  </a:txBody>
                  <a:tcPr/>
                </a:tc>
                <a:tc>
                  <a:txBody>
                    <a:bodyPr/>
                    <a:lstStyle/>
                    <a:p>
                      <a:r>
                        <a:rPr lang="es-CL" dirty="0" smtClean="0"/>
                        <a:t>2,1</a:t>
                      </a:r>
                      <a:endParaRPr lang="es-ES" dirty="0"/>
                    </a:p>
                  </a:txBody>
                  <a:tcPr/>
                </a:tc>
              </a:tr>
              <a:tr h="370840">
                <a:tc>
                  <a:txBody>
                    <a:bodyPr/>
                    <a:lstStyle/>
                    <a:p>
                      <a:r>
                        <a:rPr lang="es-CL" dirty="0" smtClean="0"/>
                        <a:t>2 </a:t>
                      </a:r>
                      <a:r>
                        <a:rPr lang="es-CL" dirty="0" err="1" smtClean="0"/>
                        <a:t>dif</a:t>
                      </a:r>
                      <a:endParaRPr lang="es-ES" dirty="0"/>
                    </a:p>
                  </a:txBody>
                  <a:tcPr/>
                </a:tc>
                <a:tc>
                  <a:txBody>
                    <a:bodyPr/>
                    <a:lstStyle/>
                    <a:p>
                      <a:r>
                        <a:rPr lang="es-CL" b="0" dirty="0" smtClean="0"/>
                        <a:t>7,3</a:t>
                      </a:r>
                      <a:endParaRPr lang="es-ES" b="0" dirty="0"/>
                    </a:p>
                  </a:txBody>
                  <a:tcPr/>
                </a:tc>
                <a:tc>
                  <a:txBody>
                    <a:bodyPr/>
                    <a:lstStyle/>
                    <a:p>
                      <a:r>
                        <a:rPr lang="es-CL" b="0" dirty="0" smtClean="0"/>
                        <a:t>5,1</a:t>
                      </a:r>
                      <a:endParaRPr lang="es-ES" b="0" dirty="0"/>
                    </a:p>
                  </a:txBody>
                  <a:tcPr/>
                </a:tc>
                <a:tc>
                  <a:txBody>
                    <a:bodyPr/>
                    <a:lstStyle/>
                    <a:p>
                      <a:r>
                        <a:rPr lang="es-CL" sz="2800" dirty="0" smtClean="0"/>
                        <a:t>?</a:t>
                      </a:r>
                      <a:endParaRPr lang="es-ES" sz="2800" dirty="0"/>
                    </a:p>
                  </a:txBody>
                  <a:tcPr/>
                </a:tc>
              </a:tr>
            </a:tbl>
          </a:graphicData>
        </a:graphic>
      </p:graphicFrame>
    </p:spTree>
    <p:extLst>
      <p:ext uri="{BB962C8B-B14F-4D97-AF65-F5344CB8AC3E}">
        <p14:creationId xmlns:p14="http://schemas.microsoft.com/office/powerpoint/2010/main" val="254932886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71600" y="274638"/>
            <a:ext cx="8172400" cy="1143000"/>
          </a:xfrm>
        </p:spPr>
        <p:txBody>
          <a:bodyPr>
            <a:normAutofit/>
          </a:bodyPr>
          <a:lstStyle/>
          <a:p>
            <a:r>
              <a:rPr lang="es-CL" dirty="0" smtClean="0"/>
              <a:t>Breve Repaso y Ejercicios</a:t>
            </a:r>
            <a:endParaRPr lang="es-CL" dirty="0"/>
          </a:p>
        </p:txBody>
      </p:sp>
      <p:sp>
        <p:nvSpPr>
          <p:cNvPr id="4" name="3 Marcador de contenido"/>
          <p:cNvSpPr>
            <a:spLocks noGrp="1"/>
          </p:cNvSpPr>
          <p:nvPr>
            <p:ph idx="1"/>
          </p:nvPr>
        </p:nvSpPr>
        <p:spPr/>
        <p:txBody>
          <a:bodyPr/>
          <a:lstStyle/>
          <a:p>
            <a:r>
              <a:rPr lang="es-CL" dirty="0" smtClean="0"/>
              <a:t>Temas visto hasta ahora después de C1</a:t>
            </a:r>
          </a:p>
          <a:p>
            <a:pPr lvl="1"/>
            <a:r>
              <a:rPr lang="es-CL" dirty="0" smtClean="0"/>
              <a:t>Series de tiempo</a:t>
            </a:r>
          </a:p>
          <a:p>
            <a:pPr lvl="2"/>
            <a:r>
              <a:rPr lang="es-CL" dirty="0" smtClean="0"/>
              <a:t>Modelos varios</a:t>
            </a:r>
          </a:p>
          <a:p>
            <a:pPr lvl="2"/>
            <a:r>
              <a:rPr lang="es-CL" dirty="0" smtClean="0"/>
              <a:t>Predicción</a:t>
            </a:r>
          </a:p>
          <a:p>
            <a:pPr lvl="1"/>
            <a:r>
              <a:rPr lang="es-CL" dirty="0" smtClean="0"/>
              <a:t>Ecuaciones simultáneas</a:t>
            </a:r>
          </a:p>
          <a:p>
            <a:pPr lvl="2"/>
            <a:r>
              <a:rPr lang="es-CL" dirty="0" smtClean="0"/>
              <a:t>Por qué complican el uso de MCO</a:t>
            </a:r>
          </a:p>
          <a:p>
            <a:pPr lvl="2"/>
            <a:r>
              <a:rPr lang="es-CL" dirty="0" smtClean="0"/>
              <a:t>Modelos de estimación</a:t>
            </a:r>
          </a:p>
          <a:p>
            <a:pPr lvl="1"/>
            <a:r>
              <a:rPr lang="es-CL" dirty="0" smtClean="0"/>
              <a:t>Variables instrumentales</a:t>
            </a:r>
          </a:p>
          <a:p>
            <a:pPr lvl="2"/>
            <a:r>
              <a:rPr lang="es-CL" dirty="0" smtClean="0"/>
              <a:t>Solución a todos nuestros problemas</a:t>
            </a:r>
          </a:p>
          <a:p>
            <a:pPr lvl="2"/>
            <a:r>
              <a:rPr lang="es-CL" dirty="0" smtClean="0"/>
              <a:t>Estimadores en 2 etapas</a:t>
            </a:r>
            <a:endParaRPr lang="es-CL" dirty="0"/>
          </a:p>
        </p:txBody>
      </p:sp>
    </p:spTree>
    <p:extLst>
      <p:ext uri="{BB962C8B-B14F-4D97-AF65-F5344CB8AC3E}">
        <p14:creationId xmlns:p14="http://schemas.microsoft.com/office/powerpoint/2010/main" val="158582844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Series de Tiempo</a:t>
            </a:r>
            <a:endParaRPr lang="es-CL" dirty="0"/>
          </a:p>
        </p:txBody>
      </p:sp>
      <p:sp>
        <p:nvSpPr>
          <p:cNvPr id="3" name="2 Marcador de contenido"/>
          <p:cNvSpPr>
            <a:spLocks noGrp="1"/>
          </p:cNvSpPr>
          <p:nvPr>
            <p:ph idx="1"/>
          </p:nvPr>
        </p:nvSpPr>
        <p:spPr>
          <a:xfrm>
            <a:off x="899592" y="1556792"/>
            <a:ext cx="8244408" cy="4464496"/>
          </a:xfrm>
        </p:spPr>
        <p:txBody>
          <a:bodyPr>
            <a:normAutofit fontScale="70000" lnSpcReduction="20000"/>
          </a:bodyPr>
          <a:lstStyle/>
          <a:p>
            <a:pPr>
              <a:lnSpc>
                <a:spcPct val="120000"/>
              </a:lnSpc>
            </a:pPr>
            <a:r>
              <a:rPr lang="es-CL" sz="4600" dirty="0" smtClean="0"/>
              <a:t>Tenemos las series, queremos </a:t>
            </a:r>
            <a:r>
              <a:rPr lang="es-CL" sz="4600" u="sng" dirty="0" smtClean="0"/>
              <a:t>modelarlas</a:t>
            </a:r>
            <a:r>
              <a:rPr lang="es-CL" sz="4600" dirty="0" smtClean="0"/>
              <a:t>: ARIMA</a:t>
            </a:r>
          </a:p>
          <a:p>
            <a:pPr>
              <a:lnSpc>
                <a:spcPct val="120000"/>
              </a:lnSpc>
            </a:pPr>
            <a:r>
              <a:rPr lang="es-CL" sz="4600" dirty="0" smtClean="0"/>
              <a:t>Qué más modelar? </a:t>
            </a:r>
          </a:p>
          <a:p>
            <a:pPr lvl="1">
              <a:lnSpc>
                <a:spcPct val="120000"/>
              </a:lnSpc>
            </a:pPr>
            <a:r>
              <a:rPr lang="es-CL" sz="4600" dirty="0" smtClean="0"/>
              <a:t>Estacion</a:t>
            </a:r>
            <a:r>
              <a:rPr lang="es-CL" sz="4600" b="1" dirty="0" smtClean="0"/>
              <a:t>ali</a:t>
            </a:r>
            <a:r>
              <a:rPr lang="es-CL" sz="4600" dirty="0" smtClean="0"/>
              <a:t>dad y Tendencias</a:t>
            </a:r>
          </a:p>
          <a:p>
            <a:pPr>
              <a:lnSpc>
                <a:spcPct val="120000"/>
              </a:lnSpc>
            </a:pPr>
            <a:r>
              <a:rPr lang="es-CL" sz="4600" dirty="0" smtClean="0"/>
              <a:t>Tener ojo al modelarlas y estimar:</a:t>
            </a:r>
          </a:p>
          <a:p>
            <a:pPr lvl="1">
              <a:lnSpc>
                <a:spcPct val="120000"/>
              </a:lnSpc>
            </a:pPr>
            <a:r>
              <a:rPr lang="es-CL" sz="4600" dirty="0" err="1" smtClean="0"/>
              <a:t>Estacion</a:t>
            </a:r>
            <a:r>
              <a:rPr lang="es-CL" sz="4600" b="1" dirty="0" err="1" smtClean="0"/>
              <a:t>arie</a:t>
            </a:r>
            <a:r>
              <a:rPr lang="es-CL" sz="4600" dirty="0" err="1" smtClean="0"/>
              <a:t>dad</a:t>
            </a:r>
            <a:endParaRPr lang="es-CL" sz="4600" dirty="0" smtClean="0"/>
          </a:p>
          <a:p>
            <a:pPr lvl="1">
              <a:lnSpc>
                <a:spcPct val="120000"/>
              </a:lnSpc>
            </a:pPr>
            <a:r>
              <a:rPr lang="es-CL" sz="4600" dirty="0" err="1" smtClean="0"/>
              <a:t>Autocorrelación</a:t>
            </a:r>
            <a:endParaRPr lang="es-CL" sz="4600" dirty="0" smtClean="0"/>
          </a:p>
          <a:p>
            <a:pPr>
              <a:lnSpc>
                <a:spcPct val="120000"/>
              </a:lnSpc>
            </a:pPr>
            <a:r>
              <a:rPr lang="es-CL" sz="4600" dirty="0" smtClean="0"/>
              <a:t>Y ahora qué? </a:t>
            </a:r>
            <a:r>
              <a:rPr lang="es-CL" sz="4600" u="sng" dirty="0" smtClean="0"/>
              <a:t>Predecimos</a:t>
            </a:r>
          </a:p>
          <a:p>
            <a:pPr lvl="1">
              <a:lnSpc>
                <a:spcPct val="120000"/>
              </a:lnSpc>
            </a:pPr>
            <a:endParaRPr lang="es-CL" sz="4400" dirty="0"/>
          </a:p>
          <a:p>
            <a:pPr algn="ctr">
              <a:lnSpc>
                <a:spcPct val="120000"/>
              </a:lnSpc>
            </a:pPr>
            <a:endParaRPr lang="es-CL" sz="4800" dirty="0" smtClean="0"/>
          </a:p>
          <a:p>
            <a:pPr marL="82296" indent="0" algn="ctr">
              <a:lnSpc>
                <a:spcPct val="120000"/>
              </a:lnSpc>
              <a:buNone/>
            </a:pPr>
            <a:endParaRPr lang="es-CL" sz="7700" dirty="0"/>
          </a:p>
          <a:p>
            <a:pPr marL="82296" indent="0" algn="ctr">
              <a:lnSpc>
                <a:spcPct val="120000"/>
              </a:lnSpc>
              <a:buNone/>
            </a:pPr>
            <a:endParaRPr lang="es-CL" sz="7700" dirty="0" smtClean="0"/>
          </a:p>
          <a:p>
            <a:pPr algn="ctr"/>
            <a:endParaRPr lang="es-CL" dirty="0" smtClean="0"/>
          </a:p>
          <a:p>
            <a:pPr algn="ctr"/>
            <a:endParaRPr lang="es-CL" dirty="0"/>
          </a:p>
        </p:txBody>
      </p:sp>
      <p:sp>
        <p:nvSpPr>
          <p:cNvPr id="5" name="4 CuadroTexto"/>
          <p:cNvSpPr txBox="1"/>
          <p:nvPr/>
        </p:nvSpPr>
        <p:spPr>
          <a:xfrm>
            <a:off x="4572000" y="6538878"/>
            <a:ext cx="4464496" cy="253916"/>
          </a:xfrm>
          <a:prstGeom prst="rect">
            <a:avLst/>
          </a:prstGeom>
          <a:noFill/>
        </p:spPr>
        <p:txBody>
          <a:bodyPr wrap="square" rtlCol="0">
            <a:spAutoFit/>
          </a:bodyPr>
          <a:lstStyle/>
          <a:p>
            <a:pPr algn="r"/>
            <a:r>
              <a:rPr lang="es-CL" sz="1050" b="1" dirty="0" smtClean="0">
                <a:solidFill>
                  <a:schemeClr val="bg1">
                    <a:lumMod val="75000"/>
                  </a:schemeClr>
                </a:solidFill>
              </a:rPr>
              <a:t>IN4402-1: </a:t>
            </a:r>
            <a:r>
              <a:rPr lang="es-CL" sz="1050" dirty="0" smtClean="0">
                <a:solidFill>
                  <a:schemeClr val="bg1">
                    <a:lumMod val="75000"/>
                  </a:schemeClr>
                </a:solidFill>
              </a:rPr>
              <a:t>Aplicaciones de Probabilidades y Estadística en Gestión</a:t>
            </a:r>
            <a:endParaRPr lang="es-ES" sz="1050" dirty="0">
              <a:solidFill>
                <a:schemeClr val="bg1">
                  <a:lumMod val="75000"/>
                </a:schemeClr>
              </a:solidFill>
            </a:endParaRPr>
          </a:p>
        </p:txBody>
      </p:sp>
    </p:spTree>
    <p:extLst>
      <p:ext uri="{BB962C8B-B14F-4D97-AF65-F5344CB8AC3E}">
        <p14:creationId xmlns:p14="http://schemas.microsoft.com/office/powerpoint/2010/main" val="412732653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35608" y="274638"/>
            <a:ext cx="7600888" cy="1143000"/>
          </a:xfrm>
        </p:spPr>
        <p:txBody>
          <a:bodyPr>
            <a:normAutofit/>
          </a:bodyPr>
          <a:lstStyle/>
          <a:p>
            <a:r>
              <a:rPr lang="es-CL" dirty="0" smtClean="0"/>
              <a:t>Series de Tiempo</a:t>
            </a:r>
            <a:endParaRPr lang="es-CL" dirty="0"/>
          </a:p>
        </p:txBody>
      </p:sp>
      <p:sp>
        <p:nvSpPr>
          <p:cNvPr id="3" name="2 Marcador de contenido"/>
          <p:cNvSpPr>
            <a:spLocks noGrp="1"/>
          </p:cNvSpPr>
          <p:nvPr>
            <p:ph idx="1"/>
          </p:nvPr>
        </p:nvSpPr>
        <p:spPr>
          <a:xfrm>
            <a:off x="1263303" y="1210113"/>
            <a:ext cx="7498080" cy="4800600"/>
          </a:xfrm>
        </p:spPr>
        <p:txBody>
          <a:bodyPr>
            <a:normAutofit/>
          </a:bodyPr>
          <a:lstStyle/>
          <a:p>
            <a:pPr marL="82296" indent="0" algn="ctr">
              <a:lnSpc>
                <a:spcPct val="120000"/>
              </a:lnSpc>
              <a:buNone/>
            </a:pPr>
            <a:r>
              <a:rPr lang="es-CL" sz="4800" dirty="0" smtClean="0"/>
              <a:t>AR       I         MA</a:t>
            </a:r>
          </a:p>
          <a:p>
            <a:pPr>
              <a:lnSpc>
                <a:spcPct val="120000"/>
              </a:lnSpc>
            </a:pPr>
            <a:endParaRPr lang="es-CL" sz="4800" dirty="0"/>
          </a:p>
          <a:p>
            <a:pPr>
              <a:lnSpc>
                <a:spcPct val="120000"/>
              </a:lnSpc>
            </a:pPr>
            <a:endParaRPr lang="es-CL" sz="4800" dirty="0" smtClean="0"/>
          </a:p>
          <a:p>
            <a:pPr marL="82296" indent="0">
              <a:lnSpc>
                <a:spcPct val="120000"/>
              </a:lnSpc>
              <a:buNone/>
            </a:pPr>
            <a:endParaRPr lang="es-CL" sz="7700" dirty="0"/>
          </a:p>
          <a:p>
            <a:pPr marL="82296" indent="0">
              <a:lnSpc>
                <a:spcPct val="120000"/>
              </a:lnSpc>
              <a:buNone/>
            </a:pPr>
            <a:endParaRPr lang="es-CL" sz="7700" dirty="0" smtClean="0"/>
          </a:p>
          <a:p>
            <a:endParaRPr lang="es-CL" dirty="0" smtClean="0"/>
          </a:p>
          <a:p>
            <a:endParaRPr lang="es-CL" dirty="0"/>
          </a:p>
        </p:txBody>
      </p:sp>
      <p:sp>
        <p:nvSpPr>
          <p:cNvPr id="5" name="4 CuadroTexto"/>
          <p:cNvSpPr txBox="1"/>
          <p:nvPr/>
        </p:nvSpPr>
        <p:spPr>
          <a:xfrm>
            <a:off x="4572000" y="6538878"/>
            <a:ext cx="4464496" cy="253916"/>
          </a:xfrm>
          <a:prstGeom prst="rect">
            <a:avLst/>
          </a:prstGeom>
          <a:noFill/>
        </p:spPr>
        <p:txBody>
          <a:bodyPr wrap="square" rtlCol="0">
            <a:spAutoFit/>
          </a:bodyPr>
          <a:lstStyle/>
          <a:p>
            <a:pPr algn="r"/>
            <a:r>
              <a:rPr lang="es-CL" sz="1050" b="1" dirty="0" smtClean="0">
                <a:solidFill>
                  <a:schemeClr val="bg1">
                    <a:lumMod val="75000"/>
                  </a:schemeClr>
                </a:solidFill>
              </a:rPr>
              <a:t>IN4402-1: </a:t>
            </a:r>
            <a:r>
              <a:rPr lang="es-CL" sz="1050" dirty="0" smtClean="0">
                <a:solidFill>
                  <a:schemeClr val="bg1">
                    <a:lumMod val="75000"/>
                  </a:schemeClr>
                </a:solidFill>
              </a:rPr>
              <a:t>Aplicaciones de Probabilidades y Estadística en Gestión</a:t>
            </a:r>
            <a:endParaRPr lang="es-ES" sz="1050" dirty="0">
              <a:solidFill>
                <a:schemeClr val="bg1">
                  <a:lumMod val="75000"/>
                </a:schemeClr>
              </a:solidFill>
            </a:endParaRPr>
          </a:p>
        </p:txBody>
      </p:sp>
      <mc:AlternateContent xmlns:mc="http://schemas.openxmlformats.org/markup-compatibility/2006" xmlns:a14="http://schemas.microsoft.com/office/drawing/2010/main">
        <mc:Choice Requires="a14">
          <p:sp>
            <p:nvSpPr>
              <p:cNvPr id="6" name="2 Marcador de contenido"/>
              <p:cNvSpPr txBox="1">
                <a:spLocks/>
              </p:cNvSpPr>
              <p:nvPr/>
            </p:nvSpPr>
            <p:spPr>
              <a:xfrm>
                <a:off x="0" y="2132856"/>
                <a:ext cx="3357861" cy="5342126"/>
              </a:xfrm>
              <a:prstGeom prst="rect">
                <a:avLst/>
              </a:prstGeom>
            </p:spPr>
            <p:txBody>
              <a:bodyPr>
                <a:normAutofit/>
              </a:bodyPr>
              <a:lst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a:lstStyle>
              <a:p>
                <a:pPr marL="82296" indent="0">
                  <a:buNone/>
                </a:pPr>
                <a:r>
                  <a:rPr lang="es-CL" sz="4000" dirty="0" err="1" smtClean="0">
                    <a:solidFill>
                      <a:srgbClr val="0070C0"/>
                    </a:solidFill>
                  </a:rPr>
                  <a:t>A</a:t>
                </a:r>
                <a:r>
                  <a:rPr lang="es-CL" sz="4000" dirty="0" err="1" smtClean="0"/>
                  <a:t>uto</a:t>
                </a:r>
                <a:r>
                  <a:rPr lang="es-CL" sz="4000" dirty="0" err="1" smtClean="0">
                    <a:solidFill>
                      <a:srgbClr val="00B050"/>
                    </a:solidFill>
                  </a:rPr>
                  <a:t>R</a:t>
                </a:r>
                <a:r>
                  <a:rPr lang="es-CL" sz="4000" dirty="0" err="1" smtClean="0"/>
                  <a:t>egresive</a:t>
                </a:r>
                <a:r>
                  <a:rPr lang="es-CL" sz="4000" dirty="0" smtClean="0"/>
                  <a:t> </a:t>
                </a:r>
              </a:p>
              <a:p>
                <a:pPr marL="402336" lvl="1" indent="0">
                  <a:buNone/>
                </a:pPr>
                <a14:m>
                  <m:oMathPara xmlns:m="http://schemas.openxmlformats.org/officeDocument/2006/math">
                    <m:oMathParaPr>
                      <m:jc m:val="left"/>
                    </m:oMathParaPr>
                    <m:oMath xmlns:m="http://schemas.openxmlformats.org/officeDocument/2006/math">
                      <m:sSub>
                        <m:sSubPr>
                          <m:ctrlPr>
                            <a:rPr lang="es-CL" sz="2400" i="1" smtClean="0">
                              <a:latin typeface="Cambria Math"/>
                            </a:rPr>
                          </m:ctrlPr>
                        </m:sSubPr>
                        <m:e>
                          <m:r>
                            <a:rPr lang="es-CL" sz="2400" i="1" smtClean="0">
                              <a:latin typeface="Cambria Math"/>
                            </a:rPr>
                            <m:t>𝑌</m:t>
                          </m:r>
                        </m:e>
                        <m:sub>
                          <m:r>
                            <a:rPr lang="es-CL" sz="2400" i="1" smtClean="0">
                              <a:latin typeface="Cambria Math"/>
                            </a:rPr>
                            <m:t>𝑡</m:t>
                          </m:r>
                        </m:sub>
                      </m:sSub>
                      <m:r>
                        <a:rPr lang="es-CL" sz="2400" i="1" smtClean="0">
                          <a:latin typeface="Cambria Math"/>
                        </a:rPr>
                        <m:t>=</m:t>
                      </m:r>
                      <m:r>
                        <a:rPr lang="es-CL" sz="2400" i="1" smtClean="0">
                          <a:latin typeface="Cambria Math"/>
                        </a:rPr>
                        <m:t>𝛾</m:t>
                      </m:r>
                      <m:sSub>
                        <m:sSubPr>
                          <m:ctrlPr>
                            <a:rPr lang="es-CL" sz="2400" i="1" smtClean="0">
                              <a:latin typeface="Cambria Math"/>
                            </a:rPr>
                          </m:ctrlPr>
                        </m:sSubPr>
                        <m:e>
                          <m:r>
                            <a:rPr lang="es-CL" sz="2400" i="1" smtClean="0">
                              <a:latin typeface="Cambria Math"/>
                            </a:rPr>
                            <m:t>𝑌</m:t>
                          </m:r>
                        </m:e>
                        <m:sub>
                          <m:r>
                            <a:rPr lang="es-CL" sz="2400" i="1" smtClean="0">
                              <a:latin typeface="Cambria Math"/>
                            </a:rPr>
                            <m:t>𝑡</m:t>
                          </m:r>
                          <m:r>
                            <a:rPr lang="es-CL" sz="2400" i="1" smtClean="0">
                              <a:latin typeface="Cambria Math"/>
                            </a:rPr>
                            <m:t>−1</m:t>
                          </m:r>
                        </m:sub>
                      </m:sSub>
                      <m:r>
                        <a:rPr lang="es-CL" sz="2400" i="1" smtClean="0">
                          <a:latin typeface="Cambria Math"/>
                        </a:rPr>
                        <m:t>+</m:t>
                      </m:r>
                      <m:sSub>
                        <m:sSubPr>
                          <m:ctrlPr>
                            <a:rPr lang="es-CL" sz="2400" i="1" smtClean="0">
                              <a:latin typeface="Cambria Math"/>
                            </a:rPr>
                          </m:ctrlPr>
                        </m:sSubPr>
                        <m:e>
                          <m:r>
                            <a:rPr lang="es-CL" sz="2400" i="1" smtClean="0">
                              <a:latin typeface="Cambria Math"/>
                            </a:rPr>
                            <m:t>𝜀</m:t>
                          </m:r>
                        </m:e>
                        <m:sub>
                          <m:r>
                            <a:rPr lang="es-CL" sz="2400" i="1" smtClean="0">
                              <a:latin typeface="Cambria Math"/>
                            </a:rPr>
                            <m:t>𝑡</m:t>
                          </m:r>
                        </m:sub>
                      </m:sSub>
                    </m:oMath>
                  </m:oMathPara>
                </a14:m>
                <a:endParaRPr lang="es-CL" sz="2400" i="1" dirty="0" smtClean="0">
                  <a:latin typeface="Cambria Math"/>
                </a:endParaRPr>
              </a:p>
              <a:p>
                <a:pPr marL="402336" lvl="1" indent="0">
                  <a:buNone/>
                </a:pPr>
                <a14:m>
                  <m:oMathPara xmlns:m="http://schemas.openxmlformats.org/officeDocument/2006/math">
                    <m:oMathParaPr>
                      <m:jc m:val="centerGroup"/>
                    </m:oMathParaPr>
                    <m:oMath xmlns:m="http://schemas.openxmlformats.org/officeDocument/2006/math">
                      <m:sSub>
                        <m:sSubPr>
                          <m:ctrlPr>
                            <a:rPr lang="es-CL" sz="2400" i="1" smtClean="0">
                              <a:latin typeface="Cambria Math"/>
                            </a:rPr>
                          </m:ctrlPr>
                        </m:sSubPr>
                        <m:e>
                          <m:r>
                            <a:rPr lang="es-CL" sz="2400" i="1" smtClean="0">
                              <a:latin typeface="Cambria Math"/>
                            </a:rPr>
                            <m:t>𝑌</m:t>
                          </m:r>
                        </m:e>
                        <m:sub>
                          <m:r>
                            <a:rPr lang="es-CL" sz="2400" i="1" smtClean="0">
                              <a:latin typeface="Cambria Math"/>
                            </a:rPr>
                            <m:t>𝑡</m:t>
                          </m:r>
                        </m:sub>
                      </m:sSub>
                      <m:r>
                        <a:rPr lang="es-CL" sz="2400" i="1" smtClean="0">
                          <a:latin typeface="Cambria Math"/>
                        </a:rPr>
                        <m:t>=</m:t>
                      </m:r>
                      <m:sSub>
                        <m:sSubPr>
                          <m:ctrlPr>
                            <a:rPr lang="es-CL" sz="2400" i="1" smtClean="0">
                              <a:latin typeface="Cambria Math"/>
                            </a:rPr>
                          </m:ctrlPr>
                        </m:sSubPr>
                        <m:e>
                          <m:r>
                            <a:rPr lang="es-CL" sz="2400" i="1" smtClean="0">
                              <a:latin typeface="Cambria Math"/>
                            </a:rPr>
                            <m:t>𝛾</m:t>
                          </m:r>
                        </m:e>
                        <m:sub>
                          <m:r>
                            <a:rPr lang="es-CL" sz="2400" i="1" smtClean="0">
                              <a:latin typeface="Cambria Math"/>
                            </a:rPr>
                            <m:t>1</m:t>
                          </m:r>
                        </m:sub>
                      </m:sSub>
                      <m:sSub>
                        <m:sSubPr>
                          <m:ctrlPr>
                            <a:rPr lang="es-CL" sz="2400" i="1" smtClean="0">
                              <a:latin typeface="Cambria Math"/>
                            </a:rPr>
                          </m:ctrlPr>
                        </m:sSubPr>
                        <m:e>
                          <m:r>
                            <a:rPr lang="es-CL" sz="2400" i="1" smtClean="0">
                              <a:latin typeface="Cambria Math"/>
                            </a:rPr>
                            <m:t>𝑌</m:t>
                          </m:r>
                        </m:e>
                        <m:sub>
                          <m:r>
                            <a:rPr lang="es-CL" sz="2400" i="1" smtClean="0">
                              <a:latin typeface="Cambria Math"/>
                            </a:rPr>
                            <m:t>𝑡</m:t>
                          </m:r>
                          <m:r>
                            <a:rPr lang="es-CL" sz="2400" i="1" smtClean="0">
                              <a:latin typeface="Cambria Math"/>
                            </a:rPr>
                            <m:t>−1</m:t>
                          </m:r>
                        </m:sub>
                      </m:sSub>
                      <m:r>
                        <a:rPr lang="es-CL" sz="2400" i="1" smtClean="0">
                          <a:latin typeface="Cambria Math"/>
                        </a:rPr>
                        <m:t>+</m:t>
                      </m:r>
                      <m:sSub>
                        <m:sSubPr>
                          <m:ctrlPr>
                            <a:rPr lang="es-CL" sz="2400" i="1" smtClean="0">
                              <a:latin typeface="Cambria Math"/>
                            </a:rPr>
                          </m:ctrlPr>
                        </m:sSubPr>
                        <m:e>
                          <m:r>
                            <a:rPr lang="es-CL" sz="2400" i="1" smtClean="0">
                              <a:latin typeface="Cambria Math"/>
                            </a:rPr>
                            <m:t>𝛾</m:t>
                          </m:r>
                        </m:e>
                        <m:sub>
                          <m:r>
                            <a:rPr lang="es-CL" sz="2400" i="1" smtClean="0">
                              <a:latin typeface="Cambria Math"/>
                            </a:rPr>
                            <m:t>2</m:t>
                          </m:r>
                        </m:sub>
                      </m:sSub>
                      <m:sSub>
                        <m:sSubPr>
                          <m:ctrlPr>
                            <a:rPr lang="es-CL" sz="2400" i="1" smtClean="0">
                              <a:latin typeface="Cambria Math"/>
                            </a:rPr>
                          </m:ctrlPr>
                        </m:sSubPr>
                        <m:e>
                          <m:r>
                            <a:rPr lang="es-CL" sz="2400" i="1" smtClean="0">
                              <a:latin typeface="Cambria Math"/>
                            </a:rPr>
                            <m:t>𝑌</m:t>
                          </m:r>
                        </m:e>
                        <m:sub>
                          <m:r>
                            <a:rPr lang="es-CL" sz="2400" i="1" smtClean="0">
                              <a:latin typeface="Cambria Math"/>
                            </a:rPr>
                            <m:t>𝑡</m:t>
                          </m:r>
                          <m:r>
                            <a:rPr lang="es-CL" sz="2400" i="1" smtClean="0">
                              <a:latin typeface="Cambria Math"/>
                            </a:rPr>
                            <m:t>−2</m:t>
                          </m:r>
                        </m:sub>
                      </m:sSub>
                      <m:r>
                        <a:rPr lang="es-CL" sz="2400" i="1" smtClean="0">
                          <a:latin typeface="Cambria Math"/>
                        </a:rPr>
                        <m:t>+ …+</m:t>
                      </m:r>
                      <m:sSub>
                        <m:sSubPr>
                          <m:ctrlPr>
                            <a:rPr lang="es-CL" sz="2400" i="1" smtClean="0">
                              <a:latin typeface="Cambria Math"/>
                            </a:rPr>
                          </m:ctrlPr>
                        </m:sSubPr>
                        <m:e>
                          <m:r>
                            <a:rPr lang="es-CL" sz="2400" i="1" smtClean="0">
                              <a:latin typeface="Cambria Math"/>
                            </a:rPr>
                            <m:t>𝛾</m:t>
                          </m:r>
                        </m:e>
                        <m:sub>
                          <m:r>
                            <a:rPr lang="es-CL" sz="2400" i="1" smtClean="0">
                              <a:latin typeface="Cambria Math"/>
                            </a:rPr>
                            <m:t>𝑝</m:t>
                          </m:r>
                        </m:sub>
                      </m:sSub>
                      <m:sSub>
                        <m:sSubPr>
                          <m:ctrlPr>
                            <a:rPr lang="es-CL" sz="2400" i="1" smtClean="0">
                              <a:latin typeface="Cambria Math"/>
                            </a:rPr>
                          </m:ctrlPr>
                        </m:sSubPr>
                        <m:e>
                          <m:r>
                            <a:rPr lang="es-CL" sz="2400" i="1" smtClean="0">
                              <a:latin typeface="Cambria Math"/>
                            </a:rPr>
                            <m:t>𝑌</m:t>
                          </m:r>
                        </m:e>
                        <m:sub>
                          <m:r>
                            <a:rPr lang="es-CL" sz="2400" i="1" smtClean="0">
                              <a:latin typeface="Cambria Math"/>
                            </a:rPr>
                            <m:t>𝑡</m:t>
                          </m:r>
                          <m:r>
                            <a:rPr lang="es-CL" sz="2400" i="1" smtClean="0">
                              <a:latin typeface="Cambria Math"/>
                            </a:rPr>
                            <m:t>−</m:t>
                          </m:r>
                          <m:r>
                            <a:rPr lang="es-CL" sz="2400" i="1" smtClean="0">
                              <a:latin typeface="Cambria Math"/>
                            </a:rPr>
                            <m:t>𝑝</m:t>
                          </m:r>
                        </m:sub>
                      </m:sSub>
                    </m:oMath>
                  </m:oMathPara>
                </a14:m>
                <a:r>
                  <a:rPr lang="es-CL" sz="4800" dirty="0" smtClean="0"/>
                  <a:t/>
                </a:r>
                <a:br>
                  <a:rPr lang="es-CL" sz="4800" dirty="0" smtClean="0"/>
                </a:br>
                <a:endParaRPr lang="es-CL" sz="4800" dirty="0" smtClean="0"/>
              </a:p>
              <a:p>
                <a:pPr marL="402336" lvl="1" indent="0">
                  <a:buFont typeface="Verdana"/>
                  <a:buNone/>
                </a:pPr>
                <a14:m>
                  <m:oMathPara xmlns:m="http://schemas.openxmlformats.org/officeDocument/2006/math">
                    <m:oMathParaPr>
                      <m:jc m:val="centerGroup"/>
                    </m:oMathParaPr>
                    <m:oMath xmlns:m="http://schemas.openxmlformats.org/officeDocument/2006/math">
                      <m:sSub>
                        <m:sSubPr>
                          <m:ctrlPr>
                            <a:rPr lang="es-CL" sz="4800" i="1" smtClean="0">
                              <a:latin typeface="Cambria Math"/>
                            </a:rPr>
                          </m:ctrlPr>
                        </m:sSubPr>
                        <m:e>
                          <m:r>
                            <a:rPr lang="es-CL" sz="4800" i="1" smtClean="0">
                              <a:latin typeface="Cambria Math"/>
                            </a:rPr>
                            <m:t>𝑌</m:t>
                          </m:r>
                        </m:e>
                        <m:sub>
                          <m:r>
                            <a:rPr lang="es-CL" sz="4800" i="1" smtClean="0">
                              <a:latin typeface="Cambria Math"/>
                            </a:rPr>
                            <m:t>𝑡</m:t>
                          </m:r>
                          <m:r>
                            <a:rPr lang="es-CL" sz="4800" i="1" smtClean="0">
                              <a:latin typeface="Cambria Math"/>
                            </a:rPr>
                            <m:t>−</m:t>
                          </m:r>
                          <m:r>
                            <a:rPr lang="es-CL" sz="4800" i="1" smtClean="0">
                              <a:latin typeface="Cambria Math"/>
                            </a:rPr>
                            <m:t>𝑝</m:t>
                          </m:r>
                        </m:sub>
                      </m:sSub>
                    </m:oMath>
                  </m:oMathPara>
                </a14:m>
                <a:r>
                  <a:rPr lang="es-CL" dirty="0" smtClean="0"/>
                  <a:t/>
                </a:r>
                <a:br>
                  <a:rPr lang="es-CL" dirty="0" smtClean="0"/>
                </a:br>
                <a:r>
                  <a:rPr lang="es-CL" dirty="0" smtClean="0"/>
                  <a:t/>
                </a:r>
                <a:br>
                  <a:rPr lang="es-CL" dirty="0" smtClean="0"/>
                </a:br>
                <a:endParaRPr lang="es-CL" sz="3600" dirty="0" smtClean="0"/>
              </a:p>
              <a:p>
                <a:pPr marL="82296" indent="0">
                  <a:buFont typeface="Wingdings 2"/>
                  <a:buNone/>
                </a:pPr>
                <a:endParaRPr lang="es-CL" sz="4400" dirty="0" smtClean="0"/>
              </a:p>
            </p:txBody>
          </p:sp>
        </mc:Choice>
        <mc:Fallback xmlns="">
          <p:sp>
            <p:nvSpPr>
              <p:cNvPr id="6" name="2 Marcador de contenido"/>
              <p:cNvSpPr txBox="1">
                <a:spLocks noRot="1" noChangeAspect="1" noMove="1" noResize="1" noEditPoints="1" noAdjustHandles="1" noChangeArrowheads="1" noChangeShapeType="1" noTextEdit="1"/>
              </p:cNvSpPr>
              <p:nvPr/>
            </p:nvSpPr>
            <p:spPr>
              <a:xfrm>
                <a:off x="0" y="2132856"/>
                <a:ext cx="3357861" cy="5342126"/>
              </a:xfrm>
              <a:prstGeom prst="rect">
                <a:avLst/>
              </a:prstGeom>
              <a:blipFill rotWithShape="1">
                <a:blip r:embed="rId3"/>
                <a:stretch>
                  <a:fillRect l="-3811" t="-2055" r="-3448"/>
                </a:stretch>
              </a:blipFill>
            </p:spPr>
            <p:txBody>
              <a:bodyPr/>
              <a:lstStyle/>
              <a:p>
                <a:r>
                  <a:rPr lang="es-ES">
                    <a:noFill/>
                  </a:rPr>
                  <a:t> </a:t>
                </a:r>
              </a:p>
            </p:txBody>
          </p:sp>
        </mc:Fallback>
      </mc:AlternateContent>
      <p:sp>
        <p:nvSpPr>
          <p:cNvPr id="7" name="6 Anillo"/>
          <p:cNvSpPr/>
          <p:nvPr/>
        </p:nvSpPr>
        <p:spPr>
          <a:xfrm>
            <a:off x="611560" y="4585483"/>
            <a:ext cx="720080" cy="720080"/>
          </a:xfrm>
          <a:prstGeom prst="donut">
            <a:avLst>
              <a:gd name="adj" fmla="val 7401"/>
            </a:avLst>
          </a:prstGeom>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solidFill>
                <a:schemeClr val="tx1"/>
              </a:solidFill>
            </a:endParaRPr>
          </a:p>
        </p:txBody>
      </p:sp>
      <p:sp>
        <p:nvSpPr>
          <p:cNvPr id="8" name="7 CuadroTexto"/>
          <p:cNvSpPr txBox="1"/>
          <p:nvPr/>
        </p:nvSpPr>
        <p:spPr>
          <a:xfrm>
            <a:off x="0" y="4097485"/>
            <a:ext cx="1584559" cy="584775"/>
          </a:xfrm>
          <a:prstGeom prst="rect">
            <a:avLst/>
          </a:prstGeom>
          <a:noFill/>
          <a:ln>
            <a:solidFill>
              <a:srgbClr val="0070C0"/>
            </a:solidFill>
          </a:ln>
        </p:spPr>
        <p:txBody>
          <a:bodyPr wrap="square" rtlCol="0">
            <a:spAutoFit/>
          </a:bodyPr>
          <a:lstStyle/>
          <a:p>
            <a:r>
              <a:rPr lang="es-CL" sz="3200" dirty="0" smtClean="0">
                <a:solidFill>
                  <a:srgbClr val="0070C0"/>
                </a:solidFill>
              </a:rPr>
              <a:t>AUTO</a:t>
            </a:r>
            <a:endParaRPr lang="es-ES" sz="3200" dirty="0">
              <a:solidFill>
                <a:srgbClr val="0070C0"/>
              </a:solidFill>
            </a:endParaRPr>
          </a:p>
        </p:txBody>
      </p:sp>
      <p:sp>
        <p:nvSpPr>
          <p:cNvPr id="10" name="9 Anillo"/>
          <p:cNvSpPr/>
          <p:nvPr/>
        </p:nvSpPr>
        <p:spPr>
          <a:xfrm>
            <a:off x="1061578" y="4941168"/>
            <a:ext cx="1171885" cy="706434"/>
          </a:xfrm>
          <a:prstGeom prst="donut">
            <a:avLst>
              <a:gd name="adj" fmla="val 7401"/>
            </a:avLst>
          </a:prstGeom>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solidFill>
                <a:schemeClr val="tx1"/>
              </a:solidFill>
            </a:endParaRPr>
          </a:p>
        </p:txBody>
      </p:sp>
      <p:sp>
        <p:nvSpPr>
          <p:cNvPr id="11" name="10 CuadroTexto"/>
          <p:cNvSpPr txBox="1"/>
          <p:nvPr/>
        </p:nvSpPr>
        <p:spPr>
          <a:xfrm>
            <a:off x="-116867" y="5718326"/>
            <a:ext cx="1944216" cy="584775"/>
          </a:xfrm>
          <a:prstGeom prst="rect">
            <a:avLst/>
          </a:prstGeom>
          <a:noFill/>
          <a:ln>
            <a:solidFill>
              <a:srgbClr val="00B050"/>
            </a:solidFill>
          </a:ln>
        </p:spPr>
        <p:txBody>
          <a:bodyPr wrap="square" rtlCol="0">
            <a:spAutoFit/>
          </a:bodyPr>
          <a:lstStyle/>
          <a:p>
            <a:r>
              <a:rPr lang="es-CL" sz="3200" dirty="0" smtClean="0">
                <a:solidFill>
                  <a:srgbClr val="00B050"/>
                </a:solidFill>
              </a:rPr>
              <a:t>REGRESO</a:t>
            </a:r>
            <a:endParaRPr lang="es-ES" sz="3200" dirty="0">
              <a:solidFill>
                <a:srgbClr val="00B050"/>
              </a:solidFill>
            </a:endParaRPr>
          </a:p>
        </p:txBody>
      </p:sp>
      <mc:AlternateContent xmlns:mc="http://schemas.openxmlformats.org/markup-compatibility/2006" xmlns:a14="http://schemas.microsoft.com/office/drawing/2010/main">
        <mc:Choice Requires="a14">
          <p:sp>
            <p:nvSpPr>
              <p:cNvPr id="14" name="2 Marcador de contenido"/>
              <p:cNvSpPr txBox="1">
                <a:spLocks/>
              </p:cNvSpPr>
              <p:nvPr/>
            </p:nvSpPr>
            <p:spPr>
              <a:xfrm>
                <a:off x="5476147" y="2260150"/>
                <a:ext cx="3676880" cy="4032448"/>
              </a:xfrm>
              <a:prstGeom prst="rect">
                <a:avLst/>
              </a:prstGeom>
            </p:spPr>
            <p:txBody>
              <a:bodyPr>
                <a:normAutofit/>
              </a:bodyPr>
              <a:lst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a:lstStyle>
              <a:p>
                <a:pPr marL="402336" lvl="1" indent="0">
                  <a:buNone/>
                </a:pPr>
                <a:r>
                  <a:rPr lang="es-CL" sz="3600" dirty="0" err="1" smtClean="0">
                    <a:solidFill>
                      <a:srgbClr val="00B050"/>
                    </a:solidFill>
                  </a:rPr>
                  <a:t>M</a:t>
                </a:r>
                <a:r>
                  <a:rPr lang="es-CL" sz="3600" dirty="0" err="1" smtClean="0"/>
                  <a:t>oving</a:t>
                </a:r>
                <a:r>
                  <a:rPr lang="es-CL" sz="3600" dirty="0" smtClean="0"/>
                  <a:t> </a:t>
                </a:r>
                <a:r>
                  <a:rPr lang="es-CL" sz="3600" dirty="0" err="1" smtClean="0">
                    <a:solidFill>
                      <a:srgbClr val="0070C0"/>
                    </a:solidFill>
                  </a:rPr>
                  <a:t>A</a:t>
                </a:r>
                <a:r>
                  <a:rPr lang="es-CL" sz="3600" dirty="0" err="1" smtClean="0"/>
                  <a:t>verage</a:t>
                </a:r>
                <a:endParaRPr lang="es-CL" sz="1800" i="1" dirty="0" smtClean="0">
                  <a:latin typeface="Cambria Math"/>
                </a:endParaRPr>
              </a:p>
              <a:p>
                <a:pPr marL="402336" lvl="1" indent="0">
                  <a:buNone/>
                </a:pPr>
                <a14:m>
                  <m:oMathPara xmlns:m="http://schemas.openxmlformats.org/officeDocument/2006/math">
                    <m:oMathParaPr>
                      <m:jc m:val="centerGroup"/>
                    </m:oMathParaPr>
                    <m:oMath xmlns:m="http://schemas.openxmlformats.org/officeDocument/2006/math">
                      <m:sSub>
                        <m:sSubPr>
                          <m:ctrlPr>
                            <a:rPr lang="es-CL" sz="2400" i="1">
                              <a:latin typeface="Cambria Math"/>
                            </a:rPr>
                          </m:ctrlPr>
                        </m:sSubPr>
                        <m:e>
                          <m:r>
                            <a:rPr lang="es-CL" sz="2400" i="1">
                              <a:latin typeface="Cambria Math"/>
                            </a:rPr>
                            <m:t> </m:t>
                          </m:r>
                          <m:r>
                            <a:rPr lang="es-CL" sz="2400" i="1">
                              <a:latin typeface="Cambria Math"/>
                            </a:rPr>
                            <m:t>𝑌</m:t>
                          </m:r>
                        </m:e>
                        <m:sub>
                          <m:r>
                            <a:rPr lang="es-CL" sz="2400" i="1">
                              <a:latin typeface="Cambria Math"/>
                            </a:rPr>
                            <m:t>𝑡</m:t>
                          </m:r>
                        </m:sub>
                      </m:sSub>
                      <m:r>
                        <a:rPr lang="es-CL" sz="2400" i="1">
                          <a:latin typeface="Cambria Math"/>
                        </a:rPr>
                        <m:t>=</m:t>
                      </m:r>
                      <m:r>
                        <a:rPr lang="es-CL" sz="2400" i="1">
                          <a:latin typeface="Cambria Math"/>
                        </a:rPr>
                        <m:t>𝜇</m:t>
                      </m:r>
                      <m:r>
                        <a:rPr lang="es-CL" sz="2400" i="1">
                          <a:latin typeface="Cambria Math"/>
                        </a:rPr>
                        <m:t>+</m:t>
                      </m:r>
                      <m:sSub>
                        <m:sSubPr>
                          <m:ctrlPr>
                            <a:rPr lang="es-CL" sz="2400" i="1">
                              <a:latin typeface="Cambria Math"/>
                            </a:rPr>
                          </m:ctrlPr>
                        </m:sSubPr>
                        <m:e>
                          <m:r>
                            <a:rPr lang="es-CL" sz="2400" i="1">
                              <a:latin typeface="Cambria Math"/>
                            </a:rPr>
                            <m:t>𝜀</m:t>
                          </m:r>
                        </m:e>
                        <m:sub>
                          <m:r>
                            <a:rPr lang="es-CL" sz="2400" i="1">
                              <a:latin typeface="Cambria Math"/>
                            </a:rPr>
                            <m:t>𝑡</m:t>
                          </m:r>
                        </m:sub>
                      </m:sSub>
                      <m:r>
                        <a:rPr lang="es-CL" sz="2400" i="1">
                          <a:latin typeface="Cambria Math"/>
                        </a:rPr>
                        <m:t>+</m:t>
                      </m:r>
                      <m:sSub>
                        <m:sSubPr>
                          <m:ctrlPr>
                            <a:rPr lang="es-CL" sz="2400" i="1">
                              <a:latin typeface="Cambria Math"/>
                            </a:rPr>
                          </m:ctrlPr>
                        </m:sSubPr>
                        <m:e>
                          <m:r>
                            <a:rPr lang="es-CL" sz="2400" i="1">
                              <a:latin typeface="Cambria Math"/>
                            </a:rPr>
                            <m:t>𝜀</m:t>
                          </m:r>
                        </m:e>
                        <m:sub>
                          <m:r>
                            <a:rPr lang="es-CL" sz="2400" i="1">
                              <a:latin typeface="Cambria Math"/>
                            </a:rPr>
                            <m:t>𝑡</m:t>
                          </m:r>
                          <m:r>
                            <a:rPr lang="es-CL" sz="2400" i="1">
                              <a:latin typeface="Cambria Math"/>
                            </a:rPr>
                            <m:t>−1</m:t>
                          </m:r>
                        </m:sub>
                      </m:sSub>
                    </m:oMath>
                  </m:oMathPara>
                </a14:m>
                <a:r>
                  <a:rPr lang="es-CL" sz="2400" i="1" dirty="0">
                    <a:latin typeface="Cambria Math"/>
                  </a:rPr>
                  <a:t/>
                </a:r>
                <a:br>
                  <a:rPr lang="es-CL" sz="2400" i="1" dirty="0">
                    <a:latin typeface="Cambria Math"/>
                  </a:rPr>
                </a:br>
                <a:endParaRPr lang="es-CL" sz="2400" i="1" dirty="0">
                  <a:latin typeface="Cambria Math"/>
                </a:endParaRPr>
              </a:p>
              <a:p>
                <a:pPr marL="402336" lvl="1" indent="0">
                  <a:buNone/>
                </a:pPr>
                <a14:m>
                  <m:oMathPara xmlns:m="http://schemas.openxmlformats.org/officeDocument/2006/math">
                    <m:oMathParaPr>
                      <m:jc m:val="centerGroup"/>
                    </m:oMathParaPr>
                    <m:oMath xmlns:m="http://schemas.openxmlformats.org/officeDocument/2006/math">
                      <m:sSub>
                        <m:sSubPr>
                          <m:ctrlPr>
                            <a:rPr lang="es-CL" sz="2400" i="1">
                              <a:latin typeface="Cambria Math"/>
                            </a:rPr>
                          </m:ctrlPr>
                        </m:sSubPr>
                        <m:e>
                          <m:r>
                            <a:rPr lang="es-CL" sz="2400" i="1">
                              <a:latin typeface="Cambria Math"/>
                            </a:rPr>
                            <m:t>𝑌</m:t>
                          </m:r>
                        </m:e>
                        <m:sub>
                          <m:r>
                            <a:rPr lang="es-CL" sz="2400" i="1">
                              <a:latin typeface="Cambria Math"/>
                            </a:rPr>
                            <m:t>𝑡</m:t>
                          </m:r>
                        </m:sub>
                      </m:sSub>
                      <m:r>
                        <a:rPr lang="es-CL" sz="2400" i="1">
                          <a:latin typeface="Cambria Math"/>
                        </a:rPr>
                        <m:t>=</m:t>
                      </m:r>
                      <m:r>
                        <a:rPr lang="es-CL" sz="2400" i="1">
                          <a:latin typeface="Cambria Math"/>
                        </a:rPr>
                        <m:t>𝜇</m:t>
                      </m:r>
                      <m:r>
                        <a:rPr lang="es-CL" sz="2400" i="1">
                          <a:latin typeface="Cambria Math"/>
                        </a:rPr>
                        <m:t>+</m:t>
                      </m:r>
                      <m:sSub>
                        <m:sSubPr>
                          <m:ctrlPr>
                            <a:rPr lang="es-CL" sz="2400" i="1">
                              <a:latin typeface="Cambria Math"/>
                            </a:rPr>
                          </m:ctrlPr>
                        </m:sSubPr>
                        <m:e>
                          <m:r>
                            <a:rPr lang="es-CL" sz="2400" i="1">
                              <a:latin typeface="Cambria Math"/>
                            </a:rPr>
                            <m:t>𝜀</m:t>
                          </m:r>
                        </m:e>
                        <m:sub>
                          <m:r>
                            <a:rPr lang="es-CL" sz="2400" i="1">
                              <a:latin typeface="Cambria Math"/>
                            </a:rPr>
                            <m:t>𝑡</m:t>
                          </m:r>
                        </m:sub>
                      </m:sSub>
                      <m:r>
                        <a:rPr lang="es-CL" sz="2400" i="1">
                          <a:latin typeface="Cambria Math"/>
                        </a:rPr>
                        <m:t>+</m:t>
                      </m:r>
                      <m:sSub>
                        <m:sSubPr>
                          <m:ctrlPr>
                            <a:rPr lang="es-CL" sz="2400" i="1">
                              <a:latin typeface="Cambria Math"/>
                            </a:rPr>
                          </m:ctrlPr>
                        </m:sSubPr>
                        <m:e>
                          <m:r>
                            <a:rPr lang="es-CL" sz="2400" i="1">
                              <a:latin typeface="Cambria Math"/>
                            </a:rPr>
                            <m:t>𝜀</m:t>
                          </m:r>
                        </m:e>
                        <m:sub>
                          <m:r>
                            <a:rPr lang="es-CL" sz="2400" i="1">
                              <a:latin typeface="Cambria Math"/>
                            </a:rPr>
                            <m:t>𝑡</m:t>
                          </m:r>
                          <m:r>
                            <a:rPr lang="es-CL" sz="2400" i="1">
                              <a:latin typeface="Cambria Math"/>
                            </a:rPr>
                            <m:t>−1</m:t>
                          </m:r>
                        </m:sub>
                      </m:sSub>
                      <m:r>
                        <a:rPr lang="es-CL" sz="2400" i="1">
                          <a:latin typeface="Cambria Math"/>
                        </a:rPr>
                        <m:t>+ …</m:t>
                      </m:r>
                      <m:sSub>
                        <m:sSubPr>
                          <m:ctrlPr>
                            <a:rPr lang="es-CL" sz="2400" i="1">
                              <a:latin typeface="Cambria Math"/>
                            </a:rPr>
                          </m:ctrlPr>
                        </m:sSubPr>
                        <m:e>
                          <m:r>
                            <a:rPr lang="es-CL" sz="2400" i="1">
                              <a:latin typeface="Cambria Math"/>
                            </a:rPr>
                            <m:t>+ </m:t>
                          </m:r>
                          <m:r>
                            <a:rPr lang="es-CL" sz="2400" i="1">
                              <a:latin typeface="Cambria Math"/>
                            </a:rPr>
                            <m:t>𝜀</m:t>
                          </m:r>
                        </m:e>
                        <m:sub>
                          <m:r>
                            <a:rPr lang="es-CL" sz="2400" i="1">
                              <a:latin typeface="Cambria Math"/>
                            </a:rPr>
                            <m:t>𝑡</m:t>
                          </m:r>
                          <m:r>
                            <a:rPr lang="es-CL" sz="2400" i="1">
                              <a:latin typeface="Cambria Math"/>
                            </a:rPr>
                            <m:t>−</m:t>
                          </m:r>
                          <m:r>
                            <a:rPr lang="es-CL" sz="2400" i="1">
                              <a:latin typeface="Cambria Math"/>
                            </a:rPr>
                            <m:t>𝑞</m:t>
                          </m:r>
                        </m:sub>
                      </m:sSub>
                    </m:oMath>
                  </m:oMathPara>
                </a14:m>
                <a:endParaRPr lang="es-CL" dirty="0"/>
              </a:p>
              <a:p>
                <a:pPr marL="82296" indent="0">
                  <a:buNone/>
                </a:pPr>
                <a:r>
                  <a:rPr lang="es-CL" sz="3300" dirty="0" smtClean="0"/>
                  <a:t/>
                </a:r>
                <a:br>
                  <a:rPr lang="es-CL" sz="3300" dirty="0" smtClean="0"/>
                </a:br>
                <a:endParaRPr lang="es-CL" sz="3300" dirty="0" smtClean="0"/>
              </a:p>
              <a:p>
                <a:pPr marL="82296" indent="0">
                  <a:buFont typeface="Wingdings 2"/>
                  <a:buNone/>
                </a:pPr>
                <a:endParaRPr lang="es-CL" sz="4400" dirty="0" smtClean="0"/>
              </a:p>
              <a:p>
                <a:endParaRPr lang="es-CL" dirty="0"/>
              </a:p>
            </p:txBody>
          </p:sp>
        </mc:Choice>
        <mc:Fallback xmlns="">
          <p:sp>
            <p:nvSpPr>
              <p:cNvPr id="14" name="2 Marcador de contenido"/>
              <p:cNvSpPr txBox="1">
                <a:spLocks noRot="1" noChangeAspect="1" noMove="1" noResize="1" noEditPoints="1" noAdjustHandles="1" noChangeArrowheads="1" noChangeShapeType="1" noTextEdit="1"/>
              </p:cNvSpPr>
              <p:nvPr/>
            </p:nvSpPr>
            <p:spPr>
              <a:xfrm>
                <a:off x="5476147" y="2260150"/>
                <a:ext cx="3676880" cy="4032448"/>
              </a:xfrm>
              <a:prstGeom prst="rect">
                <a:avLst/>
              </a:prstGeom>
              <a:blipFill rotWithShape="1">
                <a:blip r:embed="rId4"/>
                <a:stretch>
                  <a:fillRect t="-2269" r="-166"/>
                </a:stretch>
              </a:blipFill>
            </p:spPr>
            <p:txBody>
              <a:bodyPr/>
              <a:lstStyle/>
              <a:p>
                <a:r>
                  <a:rPr lang="es-ES">
                    <a:noFill/>
                  </a:rPr>
                  <a:t> </a:t>
                </a:r>
              </a:p>
            </p:txBody>
          </p:sp>
        </mc:Fallback>
      </mc:AlternateContent>
      <p:sp>
        <p:nvSpPr>
          <p:cNvPr id="15" name="14 CuadroTexto"/>
          <p:cNvSpPr txBox="1"/>
          <p:nvPr/>
        </p:nvSpPr>
        <p:spPr>
          <a:xfrm>
            <a:off x="8563312" y="8882231"/>
            <a:ext cx="4464496" cy="253916"/>
          </a:xfrm>
          <a:prstGeom prst="rect">
            <a:avLst/>
          </a:prstGeom>
          <a:noFill/>
        </p:spPr>
        <p:txBody>
          <a:bodyPr wrap="square" rtlCol="0">
            <a:spAutoFit/>
          </a:bodyPr>
          <a:lstStyle/>
          <a:p>
            <a:pPr algn="r"/>
            <a:r>
              <a:rPr lang="es-CL" sz="1050" b="1" dirty="0" smtClean="0">
                <a:solidFill>
                  <a:schemeClr val="bg1">
                    <a:lumMod val="75000"/>
                  </a:schemeClr>
                </a:solidFill>
              </a:rPr>
              <a:t>IN4402-1: </a:t>
            </a:r>
            <a:r>
              <a:rPr lang="es-CL" sz="1050" dirty="0" smtClean="0">
                <a:solidFill>
                  <a:schemeClr val="bg1">
                    <a:lumMod val="75000"/>
                  </a:schemeClr>
                </a:solidFill>
              </a:rPr>
              <a:t>Aplicaciones de Probabilidades y Estadística en Gestión</a:t>
            </a:r>
            <a:endParaRPr lang="es-ES" sz="1050" dirty="0">
              <a:solidFill>
                <a:schemeClr val="bg1">
                  <a:lumMod val="75000"/>
                </a:schemeClr>
              </a:solidFill>
            </a:endParaRPr>
          </a:p>
        </p:txBody>
      </p:sp>
      <p:sp>
        <p:nvSpPr>
          <p:cNvPr id="17" name="16 Anillo"/>
          <p:cNvSpPr/>
          <p:nvPr/>
        </p:nvSpPr>
        <p:spPr>
          <a:xfrm>
            <a:off x="6319616" y="3545996"/>
            <a:ext cx="720080" cy="720080"/>
          </a:xfrm>
          <a:prstGeom prst="donut">
            <a:avLst>
              <a:gd name="adj" fmla="val 7401"/>
            </a:avLst>
          </a:prstGeom>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solidFill>
                <a:schemeClr val="tx1"/>
              </a:solidFill>
            </a:endParaRPr>
          </a:p>
        </p:txBody>
      </p:sp>
      <p:sp>
        <p:nvSpPr>
          <p:cNvPr id="18" name="17 CuadroTexto"/>
          <p:cNvSpPr txBox="1"/>
          <p:nvPr/>
        </p:nvSpPr>
        <p:spPr>
          <a:xfrm>
            <a:off x="6165510" y="4516715"/>
            <a:ext cx="1584559" cy="584775"/>
          </a:xfrm>
          <a:prstGeom prst="rect">
            <a:avLst/>
          </a:prstGeom>
          <a:noFill/>
          <a:ln>
            <a:solidFill>
              <a:srgbClr val="0070C0"/>
            </a:solidFill>
          </a:ln>
        </p:spPr>
        <p:txBody>
          <a:bodyPr wrap="square" rtlCol="0">
            <a:spAutoFit/>
          </a:bodyPr>
          <a:lstStyle/>
          <a:p>
            <a:r>
              <a:rPr lang="es-CL" sz="3200" dirty="0" smtClean="0">
                <a:solidFill>
                  <a:srgbClr val="0070C0"/>
                </a:solidFill>
              </a:rPr>
              <a:t>MEDIAS</a:t>
            </a:r>
            <a:endParaRPr lang="es-ES" sz="3200" dirty="0">
              <a:solidFill>
                <a:srgbClr val="0070C0"/>
              </a:solidFill>
            </a:endParaRPr>
          </a:p>
        </p:txBody>
      </p:sp>
      <p:sp>
        <p:nvSpPr>
          <p:cNvPr id="22" name="21 Anillo"/>
          <p:cNvSpPr/>
          <p:nvPr/>
        </p:nvSpPr>
        <p:spPr>
          <a:xfrm>
            <a:off x="7254413" y="3683439"/>
            <a:ext cx="1506970" cy="828092"/>
          </a:xfrm>
          <a:prstGeom prst="donut">
            <a:avLst>
              <a:gd name="adj" fmla="val 7401"/>
            </a:avLst>
          </a:prstGeom>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solidFill>
                <a:schemeClr val="tx1"/>
              </a:solidFill>
            </a:endParaRPr>
          </a:p>
        </p:txBody>
      </p:sp>
      <p:sp>
        <p:nvSpPr>
          <p:cNvPr id="23" name="22 CuadroTexto"/>
          <p:cNvSpPr txBox="1"/>
          <p:nvPr/>
        </p:nvSpPr>
        <p:spPr>
          <a:xfrm>
            <a:off x="6119281" y="5504450"/>
            <a:ext cx="3024719" cy="584775"/>
          </a:xfrm>
          <a:prstGeom prst="rect">
            <a:avLst/>
          </a:prstGeom>
          <a:noFill/>
          <a:ln>
            <a:solidFill>
              <a:srgbClr val="00B050"/>
            </a:solidFill>
          </a:ln>
        </p:spPr>
        <p:txBody>
          <a:bodyPr wrap="square" rtlCol="0">
            <a:spAutoFit/>
          </a:bodyPr>
          <a:lstStyle/>
          <a:p>
            <a:r>
              <a:rPr lang="es-CL" sz="3200" dirty="0" smtClean="0">
                <a:solidFill>
                  <a:srgbClr val="00B050"/>
                </a:solidFill>
              </a:rPr>
              <a:t>MOVIMIENTOS</a:t>
            </a:r>
            <a:endParaRPr lang="es-ES" sz="3200" dirty="0">
              <a:solidFill>
                <a:srgbClr val="00B050"/>
              </a:solidFill>
            </a:endParaRPr>
          </a:p>
        </p:txBody>
      </p:sp>
      <mc:AlternateContent xmlns:mc="http://schemas.openxmlformats.org/markup-compatibility/2006" xmlns:a14="http://schemas.microsoft.com/office/drawing/2010/main">
        <mc:Choice Requires="a14">
          <p:sp>
            <p:nvSpPr>
              <p:cNvPr id="27" name="2 Marcador de contenido"/>
              <p:cNvSpPr txBox="1">
                <a:spLocks/>
              </p:cNvSpPr>
              <p:nvPr/>
            </p:nvSpPr>
            <p:spPr>
              <a:xfrm>
                <a:off x="2999328" y="2204864"/>
                <a:ext cx="2796808" cy="4032448"/>
              </a:xfrm>
              <a:prstGeom prst="rect">
                <a:avLst/>
              </a:prstGeom>
            </p:spPr>
            <p:txBody>
              <a:bodyPr>
                <a:normAutofit fontScale="92500" lnSpcReduction="10000"/>
              </a:bodyPr>
              <a:lst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a:lstStyle>
              <a:p>
                <a:pPr marL="402336" lvl="1" indent="0">
                  <a:buNone/>
                </a:pPr>
                <a:r>
                  <a:rPr lang="es-CL" sz="3600" dirty="0" smtClean="0">
                    <a:solidFill>
                      <a:srgbClr val="C00000"/>
                    </a:solidFill>
                  </a:rPr>
                  <a:t>I</a:t>
                </a:r>
                <a:r>
                  <a:rPr lang="es-CL" sz="3600" dirty="0" err="1" smtClean="0"/>
                  <a:t>ntegrated</a:t>
                </a:r>
                <a:endParaRPr lang="es-CL" sz="1800" i="1" dirty="0" smtClean="0">
                  <a:latin typeface="Cambria Math"/>
                </a:endParaRPr>
              </a:p>
              <a:p>
                <a:pPr marL="402336" lvl="1" indent="0">
                  <a:buNone/>
                </a:pPr>
                <a14:m>
                  <m:oMathPara xmlns:m="http://schemas.openxmlformats.org/officeDocument/2006/math">
                    <m:oMathParaPr>
                      <m:jc m:val="centerGroup"/>
                    </m:oMathParaPr>
                    <m:oMath xmlns:m="http://schemas.openxmlformats.org/officeDocument/2006/math">
                      <m:sSub>
                        <m:sSubPr>
                          <m:ctrlPr>
                            <a:rPr lang="es-CL" sz="2400" b="0" i="1" smtClean="0">
                              <a:latin typeface="Cambria Math"/>
                            </a:rPr>
                          </m:ctrlPr>
                        </m:sSubPr>
                        <m:e>
                          <m:r>
                            <m:rPr>
                              <m:sty m:val="p"/>
                            </m:rPr>
                            <a:rPr lang="es-CL" sz="2400" b="0" i="0" smtClean="0">
                              <a:latin typeface="Cambria Math"/>
                            </a:rPr>
                            <m:t>Δ</m:t>
                          </m:r>
                          <m:r>
                            <a:rPr lang="es-CL" sz="2400" b="0" i="0" smtClean="0">
                              <a:latin typeface="Cambria Math"/>
                            </a:rPr>
                            <m:t> </m:t>
                          </m:r>
                          <m:r>
                            <m:rPr>
                              <m:sty m:val="p"/>
                            </m:rPr>
                            <a:rPr lang="es-CL" sz="2400" b="0" i="0" smtClean="0">
                              <a:latin typeface="Cambria Math"/>
                            </a:rPr>
                            <m:t>Y</m:t>
                          </m:r>
                        </m:e>
                        <m:sub>
                          <m:r>
                            <a:rPr lang="es-CL" sz="2400" b="0" i="1" smtClean="0">
                              <a:latin typeface="Cambria Math"/>
                            </a:rPr>
                            <m:t>𝑡</m:t>
                          </m:r>
                        </m:sub>
                      </m:sSub>
                      <m:r>
                        <a:rPr lang="es-CL" sz="2400" b="0" i="1" smtClean="0">
                          <a:latin typeface="Cambria Math"/>
                        </a:rPr>
                        <m:t>=</m:t>
                      </m:r>
                      <m:sSub>
                        <m:sSubPr>
                          <m:ctrlPr>
                            <a:rPr lang="es-CL" sz="2400" b="0" i="1" smtClean="0">
                              <a:latin typeface="Cambria Math"/>
                            </a:rPr>
                          </m:ctrlPr>
                        </m:sSubPr>
                        <m:e>
                          <m:r>
                            <a:rPr lang="es-CL" sz="2400" b="0" i="1" smtClean="0">
                              <a:latin typeface="Cambria Math"/>
                            </a:rPr>
                            <m:t>𝑌</m:t>
                          </m:r>
                        </m:e>
                        <m:sub>
                          <m:r>
                            <a:rPr lang="es-CL" sz="2400" b="0" i="1" smtClean="0">
                              <a:latin typeface="Cambria Math"/>
                            </a:rPr>
                            <m:t>𝑡</m:t>
                          </m:r>
                        </m:sub>
                      </m:sSub>
                      <m:r>
                        <a:rPr lang="es-CL" sz="2400" b="0" i="1" smtClean="0">
                          <a:latin typeface="Cambria Math"/>
                        </a:rPr>
                        <m:t>−</m:t>
                      </m:r>
                      <m:sSub>
                        <m:sSubPr>
                          <m:ctrlPr>
                            <a:rPr lang="es-CL" sz="2400" b="0" i="1" smtClean="0">
                              <a:latin typeface="Cambria Math"/>
                            </a:rPr>
                          </m:ctrlPr>
                        </m:sSubPr>
                        <m:e>
                          <m:r>
                            <a:rPr lang="es-CL" sz="2400" b="0" i="1" smtClean="0">
                              <a:latin typeface="Cambria Math"/>
                            </a:rPr>
                            <m:t>𝑌</m:t>
                          </m:r>
                        </m:e>
                        <m:sub>
                          <m:r>
                            <a:rPr lang="es-CL" sz="2400" b="0" i="1" smtClean="0">
                              <a:latin typeface="Cambria Math"/>
                            </a:rPr>
                            <m:t>𝑡</m:t>
                          </m:r>
                          <m:r>
                            <a:rPr lang="es-CL" sz="2400" b="0" i="1" smtClean="0">
                              <a:latin typeface="Cambria Math"/>
                            </a:rPr>
                            <m:t>−1</m:t>
                          </m:r>
                        </m:sub>
                      </m:sSub>
                    </m:oMath>
                    <m:oMath xmlns:m="http://schemas.openxmlformats.org/officeDocument/2006/math">
                      <m:r>
                        <m:rPr>
                          <m:sty m:val="p"/>
                        </m:rPr>
                        <a:rPr lang="es-CL" sz="2400" b="0" i="0" smtClean="0">
                          <a:latin typeface="Cambria Math"/>
                        </a:rPr>
                        <m:t>Δ</m:t>
                      </m:r>
                      <m:sSub>
                        <m:sSubPr>
                          <m:ctrlPr>
                            <a:rPr lang="es-CL" sz="2400" b="0" i="1" smtClean="0">
                              <a:latin typeface="Cambria Math"/>
                            </a:rPr>
                          </m:ctrlPr>
                        </m:sSubPr>
                        <m:e>
                          <m:r>
                            <a:rPr lang="es-CL" sz="2400" b="0" i="1" smtClean="0">
                              <a:latin typeface="Cambria Math"/>
                            </a:rPr>
                            <m:t>𝑌</m:t>
                          </m:r>
                        </m:e>
                        <m:sub>
                          <m:r>
                            <a:rPr lang="es-CL" sz="2400" b="0" i="1" smtClean="0">
                              <a:latin typeface="Cambria Math"/>
                            </a:rPr>
                            <m:t>𝑡</m:t>
                          </m:r>
                        </m:sub>
                      </m:sSub>
                      <m:r>
                        <a:rPr lang="es-CL" sz="2400" b="0" i="1" smtClean="0">
                          <a:latin typeface="Cambria Math"/>
                        </a:rPr>
                        <m:t>=</m:t>
                      </m:r>
                      <m:r>
                        <m:rPr>
                          <m:sty m:val="p"/>
                        </m:rPr>
                        <a:rPr lang="es-CL" sz="2400" b="0" i="0" smtClean="0">
                          <a:latin typeface="Cambria Math"/>
                        </a:rPr>
                        <m:t>Δ</m:t>
                      </m:r>
                      <m:sSub>
                        <m:sSubPr>
                          <m:ctrlPr>
                            <a:rPr lang="es-CL" sz="2400" b="0" i="1" smtClean="0">
                              <a:latin typeface="Cambria Math"/>
                            </a:rPr>
                          </m:ctrlPr>
                        </m:sSubPr>
                        <m:e>
                          <m:r>
                            <a:rPr lang="es-CL" sz="2400" b="0" i="1" smtClean="0">
                              <a:latin typeface="Cambria Math"/>
                            </a:rPr>
                            <m:t>𝑋</m:t>
                          </m:r>
                        </m:e>
                        <m:sub>
                          <m:r>
                            <a:rPr lang="es-CL" sz="2400" b="0" i="1" smtClean="0">
                              <a:latin typeface="Cambria Math"/>
                            </a:rPr>
                            <m:t>𝑡</m:t>
                          </m:r>
                        </m:sub>
                      </m:sSub>
                      <m:r>
                        <a:rPr lang="es-CL" sz="2400" b="0" i="1" smtClean="0">
                          <a:latin typeface="Cambria Math"/>
                        </a:rPr>
                        <m:t>+</m:t>
                      </m:r>
                      <m:r>
                        <m:rPr>
                          <m:sty m:val="p"/>
                        </m:rPr>
                        <a:rPr lang="es-CL" sz="2400" b="0" i="0" smtClean="0">
                          <a:latin typeface="Cambria Math"/>
                        </a:rPr>
                        <m:t>Δ</m:t>
                      </m:r>
                      <m:sSub>
                        <m:sSubPr>
                          <m:ctrlPr>
                            <a:rPr lang="es-CL" sz="2400" b="0" i="1" smtClean="0">
                              <a:latin typeface="Cambria Math"/>
                            </a:rPr>
                          </m:ctrlPr>
                        </m:sSubPr>
                        <m:e>
                          <m:r>
                            <a:rPr lang="es-CL" sz="2400" b="0" i="1" smtClean="0">
                              <a:latin typeface="Cambria Math"/>
                            </a:rPr>
                            <m:t>𝜀</m:t>
                          </m:r>
                        </m:e>
                        <m:sub>
                          <m:r>
                            <a:rPr lang="es-CL" sz="2400" b="0" i="1" smtClean="0">
                              <a:latin typeface="Cambria Math"/>
                            </a:rPr>
                            <m:t>𝑡</m:t>
                          </m:r>
                        </m:sub>
                      </m:sSub>
                    </m:oMath>
                  </m:oMathPara>
                </a14:m>
                <a:endParaRPr lang="es-CL" dirty="0"/>
              </a:p>
              <a:p>
                <a:pPr marL="82296" indent="0" algn="ctr">
                  <a:buNone/>
                </a:pPr>
                <a:r>
                  <a:rPr lang="es-CL" sz="3300" dirty="0" smtClean="0"/>
                  <a:t/>
                </a:r>
                <a:br>
                  <a:rPr lang="es-CL" sz="3300" dirty="0" smtClean="0"/>
                </a:br>
                <a:r>
                  <a:rPr lang="es-CL" sz="3000" dirty="0" smtClean="0"/>
                  <a:t>Es integrada orden </a:t>
                </a:r>
                <a:r>
                  <a:rPr lang="es-CL" sz="3000" i="1" dirty="0" smtClean="0"/>
                  <a:t>d</a:t>
                </a:r>
                <a:r>
                  <a:rPr lang="es-CL" sz="3000" dirty="0" smtClean="0"/>
                  <a:t> si debo diferenciar </a:t>
                </a:r>
                <a:r>
                  <a:rPr lang="es-CL" sz="3000" i="1" dirty="0" smtClean="0"/>
                  <a:t>d</a:t>
                </a:r>
                <a:r>
                  <a:rPr lang="es-CL" sz="3000" dirty="0" smtClean="0"/>
                  <a:t> veces para que sea un modelos no estacionario</a:t>
                </a:r>
              </a:p>
              <a:p>
                <a:pPr marL="82296" indent="0">
                  <a:buFont typeface="Wingdings 2"/>
                  <a:buNone/>
                </a:pPr>
                <a:endParaRPr lang="es-CL" sz="4400" dirty="0" smtClean="0"/>
              </a:p>
              <a:p>
                <a:endParaRPr lang="es-CL" dirty="0"/>
              </a:p>
            </p:txBody>
          </p:sp>
        </mc:Choice>
        <mc:Fallback xmlns="">
          <p:sp>
            <p:nvSpPr>
              <p:cNvPr id="27" name="2 Marcador de contenido"/>
              <p:cNvSpPr txBox="1">
                <a:spLocks noRot="1" noChangeAspect="1" noMove="1" noResize="1" noEditPoints="1" noAdjustHandles="1" noChangeArrowheads="1" noChangeShapeType="1" noTextEdit="1"/>
              </p:cNvSpPr>
              <p:nvPr/>
            </p:nvSpPr>
            <p:spPr>
              <a:xfrm>
                <a:off x="2999328" y="2204864"/>
                <a:ext cx="2796808" cy="4032448"/>
              </a:xfrm>
              <a:prstGeom prst="rect">
                <a:avLst/>
              </a:prstGeom>
              <a:blipFill rotWithShape="1">
                <a:blip r:embed="rId5"/>
                <a:stretch>
                  <a:fillRect t="-3177" r="-3268" b="-4085"/>
                </a:stretch>
              </a:blipFill>
            </p:spPr>
            <p:txBody>
              <a:bodyPr/>
              <a:lstStyle/>
              <a:p>
                <a:r>
                  <a:rPr lang="es-ES">
                    <a:noFill/>
                  </a:rPr>
                  <a:t> </a:t>
                </a:r>
              </a:p>
            </p:txBody>
          </p:sp>
        </mc:Fallback>
      </mc:AlternateContent>
    </p:spTree>
    <p:extLst>
      <p:ext uri="{BB962C8B-B14F-4D97-AF65-F5344CB8AC3E}">
        <p14:creationId xmlns:p14="http://schemas.microsoft.com/office/powerpoint/2010/main" val="16099561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8"/>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2"/>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10" grpId="0" animBg="1"/>
      <p:bldP spid="11" grpId="0" animBg="1"/>
      <p:bldP spid="17" grpId="0" animBg="1"/>
      <p:bldP spid="18" grpId="0" animBg="1"/>
      <p:bldP spid="22" grpId="0" animBg="1"/>
      <p:bldP spid="23"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403648" y="1196752"/>
            <a:ext cx="7498080" cy="4392488"/>
          </a:xfrm>
        </p:spPr>
        <p:txBody>
          <a:bodyPr>
            <a:normAutofit/>
          </a:bodyPr>
          <a:lstStyle/>
          <a:p>
            <a:endParaRPr lang="es-CL" i="1" dirty="0"/>
          </a:p>
          <a:p>
            <a:endParaRPr lang="es-CL" sz="4400" dirty="0"/>
          </a:p>
          <a:p>
            <a:pPr marL="82296" indent="0">
              <a:buNone/>
            </a:pPr>
            <a:endParaRPr lang="es-CL" sz="4400" dirty="0" smtClean="0"/>
          </a:p>
        </p:txBody>
      </p:sp>
      <p:pic>
        <p:nvPicPr>
          <p:cNvPr id="102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79712" y="764704"/>
            <a:ext cx="6162929" cy="44821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6154954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Modelo AR(p)</a:t>
            </a:r>
            <a:endParaRPr lang="es-CL" dirty="0"/>
          </a:p>
        </p:txBody>
      </p:sp>
      <p:pic>
        <p:nvPicPr>
          <p:cNvPr id="1331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54515" y="548680"/>
            <a:ext cx="4554506" cy="33123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31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99991" y="188640"/>
            <a:ext cx="4740771" cy="34478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31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61653" y="3636473"/>
            <a:ext cx="4429600" cy="32215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807696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3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3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CL" dirty="0" smtClean="0"/>
              <a:t>Cátedras y </a:t>
            </a:r>
            <a:r>
              <a:rPr lang="es-CL" dirty="0" smtClean="0"/>
              <a:t>últimas auxiliares</a:t>
            </a:r>
            <a:endParaRPr lang="es-CL" dirty="0"/>
          </a:p>
        </p:txBody>
      </p:sp>
      <p:sp>
        <p:nvSpPr>
          <p:cNvPr id="3" name="2 Marcador de contenido"/>
          <p:cNvSpPr>
            <a:spLocks noGrp="1"/>
          </p:cNvSpPr>
          <p:nvPr>
            <p:ph idx="1"/>
          </p:nvPr>
        </p:nvSpPr>
        <p:spPr>
          <a:xfrm>
            <a:off x="1403648" y="1196752"/>
            <a:ext cx="7498080" cy="4800600"/>
          </a:xfrm>
        </p:spPr>
        <p:txBody>
          <a:bodyPr>
            <a:normAutofit/>
          </a:bodyPr>
          <a:lstStyle/>
          <a:p>
            <a:endParaRPr lang="es-CL" sz="3000" dirty="0" smtClean="0"/>
          </a:p>
          <a:p>
            <a:r>
              <a:rPr lang="es-CL" sz="4000" dirty="0" smtClean="0"/>
              <a:t>Recapitulación…</a:t>
            </a:r>
          </a:p>
          <a:p>
            <a:r>
              <a:rPr lang="es-CL" sz="4000" dirty="0" smtClean="0"/>
              <a:t>Tomar </a:t>
            </a:r>
            <a:endParaRPr lang="es-CL" sz="4000" dirty="0" smtClean="0"/>
          </a:p>
          <a:p>
            <a:pPr marL="82296" indent="0">
              <a:buNone/>
            </a:pPr>
            <a:r>
              <a:rPr lang="es-CL" sz="4000" dirty="0"/>
              <a:t>	</a:t>
            </a:r>
            <a:r>
              <a:rPr lang="es-CL" sz="4000" dirty="0" smtClean="0"/>
              <a:t>el </a:t>
            </a:r>
            <a:endParaRPr lang="es-CL" sz="4000" dirty="0"/>
          </a:p>
          <a:p>
            <a:pPr marL="82296" indent="0">
              <a:buNone/>
            </a:pPr>
            <a:r>
              <a:rPr lang="es-CL" sz="4000" dirty="0" smtClean="0"/>
              <a:t>	cuaderno</a:t>
            </a:r>
            <a:endParaRPr lang="es-CL" sz="4400" dirty="0"/>
          </a:p>
        </p:txBody>
      </p:sp>
      <p:sp>
        <p:nvSpPr>
          <p:cNvPr id="5" name="4 CuadroTexto"/>
          <p:cNvSpPr txBox="1"/>
          <p:nvPr/>
        </p:nvSpPr>
        <p:spPr>
          <a:xfrm>
            <a:off x="4572000" y="6538878"/>
            <a:ext cx="4464496" cy="253916"/>
          </a:xfrm>
          <a:prstGeom prst="rect">
            <a:avLst/>
          </a:prstGeom>
          <a:noFill/>
        </p:spPr>
        <p:txBody>
          <a:bodyPr wrap="square" rtlCol="0">
            <a:spAutoFit/>
          </a:bodyPr>
          <a:lstStyle/>
          <a:p>
            <a:pPr algn="r"/>
            <a:r>
              <a:rPr lang="es-CL" sz="1050" b="1" dirty="0" smtClean="0">
                <a:solidFill>
                  <a:schemeClr val="bg1">
                    <a:lumMod val="75000"/>
                  </a:schemeClr>
                </a:solidFill>
              </a:rPr>
              <a:t>IN4402-1: </a:t>
            </a:r>
            <a:r>
              <a:rPr lang="es-CL" sz="1050" dirty="0" smtClean="0">
                <a:solidFill>
                  <a:schemeClr val="bg1">
                    <a:lumMod val="75000"/>
                  </a:schemeClr>
                </a:solidFill>
              </a:rPr>
              <a:t>Aplicaciones de Probabilidades y Estadística en Gestión</a:t>
            </a:r>
            <a:endParaRPr lang="es-ES" sz="1050" dirty="0">
              <a:solidFill>
                <a:schemeClr val="bg1">
                  <a:lumMod val="75000"/>
                </a:schemeClr>
              </a:solidFill>
            </a:endParaRPr>
          </a:p>
        </p:txBody>
      </p:sp>
      <p:pic>
        <p:nvPicPr>
          <p:cNvPr id="1026" name="Picture 2" descr="https://s-media-cache-ak0.pinimg.com/236x/b9/83/55/b983551e0435ec63bb58964e07e952aa.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03673" y="2708920"/>
            <a:ext cx="3832823" cy="31344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8686178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Modelos ARIMA</a:t>
            </a:r>
            <a:endParaRPr lang="es-ES" dirty="0"/>
          </a:p>
        </p:txBody>
      </p:sp>
      <p:sp>
        <p:nvSpPr>
          <p:cNvPr id="3" name="2 Marcador de contenido"/>
          <p:cNvSpPr>
            <a:spLocks noGrp="1"/>
          </p:cNvSpPr>
          <p:nvPr>
            <p:ph idx="1"/>
          </p:nvPr>
        </p:nvSpPr>
        <p:spPr/>
        <p:txBody>
          <a:bodyPr/>
          <a:lstStyle/>
          <a:p>
            <a:pPr algn="ctr"/>
            <a:r>
              <a:rPr lang="es-CL" b="1" dirty="0" smtClean="0"/>
              <a:t>¿Qué es una raíz unitaria y cómo puedo testearlas?</a:t>
            </a:r>
          </a:p>
          <a:p>
            <a:pPr algn="ctr"/>
            <a:endParaRPr lang="es-CL" b="1" dirty="0"/>
          </a:p>
          <a:p>
            <a:pPr algn="ctr"/>
            <a:r>
              <a:rPr lang="es-CL" dirty="0" smtClean="0"/>
              <a:t>Ud. entra a trabajar a la bolsa de Santiago y cree que tiene el secreto de predecir precios:</a:t>
            </a:r>
          </a:p>
          <a:p>
            <a:pPr algn="ctr"/>
            <a:r>
              <a:rPr lang="es-CL" b="1" dirty="0" smtClean="0"/>
              <a:t>¿Los precios de una acción qué modelo seguirían?</a:t>
            </a:r>
          </a:p>
          <a:p>
            <a:pPr algn="ctr"/>
            <a:r>
              <a:rPr lang="es-CL" b="1" dirty="0" smtClean="0"/>
              <a:t>¿Y sus retornos?</a:t>
            </a:r>
            <a:endParaRPr lang="es-ES" b="1" dirty="0"/>
          </a:p>
        </p:txBody>
      </p:sp>
    </p:spTree>
    <p:extLst>
      <p:ext uri="{BB962C8B-B14F-4D97-AF65-F5344CB8AC3E}">
        <p14:creationId xmlns:p14="http://schemas.microsoft.com/office/powerpoint/2010/main" val="283974390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Modelos ARIMA</a:t>
            </a:r>
            <a:endParaRPr lang="es-ES" dirty="0"/>
          </a:p>
        </p:txBody>
      </p:sp>
      <p:sp>
        <p:nvSpPr>
          <p:cNvPr id="4" name="3 Marcador de contenido"/>
          <p:cNvSpPr>
            <a:spLocks noGrp="1"/>
          </p:cNvSpPr>
          <p:nvPr>
            <p:ph idx="1"/>
          </p:nvPr>
        </p:nvSpPr>
        <p:spPr/>
        <p:txBody>
          <a:bodyPr/>
          <a:lstStyle/>
          <a:p>
            <a:r>
              <a:rPr lang="es-CL" dirty="0" smtClean="0"/>
              <a:t> </a:t>
            </a:r>
            <a:endParaRPr lang="es-ES" dirty="0"/>
          </a:p>
        </p:txBody>
      </p:sp>
      <p:pic>
        <p:nvPicPr>
          <p:cNvPr id="1536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19672" y="1268760"/>
            <a:ext cx="7056784" cy="51628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2184891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Modelos ARIMA</a:t>
            </a:r>
            <a:endParaRPr lang="es-ES" dirty="0"/>
          </a:p>
        </p:txBody>
      </p:sp>
      <p:sp>
        <p:nvSpPr>
          <p:cNvPr id="4" name="3 Marcador de contenido"/>
          <p:cNvSpPr>
            <a:spLocks noGrp="1"/>
          </p:cNvSpPr>
          <p:nvPr>
            <p:ph idx="1"/>
          </p:nvPr>
        </p:nvSpPr>
        <p:spPr/>
        <p:txBody>
          <a:bodyPr/>
          <a:lstStyle/>
          <a:p>
            <a:r>
              <a:rPr lang="es-CL" dirty="0" smtClean="0"/>
              <a:t> </a:t>
            </a:r>
            <a:endParaRPr lang="es-ES" dirty="0"/>
          </a:p>
        </p:txBody>
      </p:sp>
      <p:pic>
        <p:nvPicPr>
          <p:cNvPr id="1638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03648" y="1196752"/>
            <a:ext cx="6912768" cy="50574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737006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Modelos ARIMA</a:t>
            </a:r>
            <a:endParaRPr lang="es-ES" dirty="0"/>
          </a:p>
        </p:txBody>
      </p:sp>
      <p:sp>
        <p:nvSpPr>
          <p:cNvPr id="4" name="3 Marcador de contenido"/>
          <p:cNvSpPr>
            <a:spLocks noGrp="1"/>
          </p:cNvSpPr>
          <p:nvPr>
            <p:ph idx="1"/>
          </p:nvPr>
        </p:nvSpPr>
        <p:spPr/>
        <p:txBody>
          <a:bodyPr/>
          <a:lstStyle/>
          <a:p>
            <a:r>
              <a:rPr lang="es-CL" dirty="0" smtClean="0"/>
              <a:t> </a:t>
            </a:r>
            <a:endParaRPr lang="es-ES" dirty="0"/>
          </a:p>
        </p:txBody>
      </p:sp>
      <p:pic>
        <p:nvPicPr>
          <p:cNvPr id="1741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124744"/>
            <a:ext cx="4788024" cy="3502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411"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88024" y="3671096"/>
            <a:ext cx="4355976" cy="31869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4740409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87624" y="274638"/>
            <a:ext cx="7746064" cy="1143000"/>
          </a:xfrm>
        </p:spPr>
        <p:txBody>
          <a:bodyPr>
            <a:normAutofit fontScale="90000"/>
          </a:bodyPr>
          <a:lstStyle/>
          <a:p>
            <a:r>
              <a:rPr lang="es-CL" dirty="0" smtClean="0"/>
              <a:t>Tendencia y Estacionalidad </a:t>
            </a:r>
            <a:r>
              <a:rPr lang="es-CL" sz="3100" dirty="0" smtClean="0"/>
              <a:t>(</a:t>
            </a:r>
            <a:r>
              <a:rPr lang="es-CL" sz="3100" dirty="0" err="1" smtClean="0"/>
              <a:t>season-ality</a:t>
            </a:r>
            <a:r>
              <a:rPr lang="es-CL" sz="3100" dirty="0"/>
              <a:t>)</a:t>
            </a:r>
            <a:endParaRPr lang="es-CL" dirty="0"/>
          </a:p>
        </p:txBody>
      </p:sp>
      <p:sp>
        <p:nvSpPr>
          <p:cNvPr id="3" name="2 Marcador de contenido"/>
          <p:cNvSpPr>
            <a:spLocks noGrp="1"/>
          </p:cNvSpPr>
          <p:nvPr>
            <p:ph idx="1"/>
          </p:nvPr>
        </p:nvSpPr>
        <p:spPr>
          <a:xfrm>
            <a:off x="1403648" y="1196752"/>
            <a:ext cx="7498080" cy="4800600"/>
          </a:xfrm>
        </p:spPr>
        <p:txBody>
          <a:bodyPr>
            <a:normAutofit/>
          </a:bodyPr>
          <a:lstStyle/>
          <a:p>
            <a:endParaRPr lang="es-CL" sz="4800" dirty="0" smtClean="0"/>
          </a:p>
          <a:p>
            <a:endParaRPr lang="es-CL" dirty="0"/>
          </a:p>
        </p:txBody>
      </p:sp>
      <p:sp>
        <p:nvSpPr>
          <p:cNvPr id="5" name="4 CuadroTexto"/>
          <p:cNvSpPr txBox="1"/>
          <p:nvPr/>
        </p:nvSpPr>
        <p:spPr>
          <a:xfrm>
            <a:off x="4572000" y="6538878"/>
            <a:ext cx="4464496" cy="253916"/>
          </a:xfrm>
          <a:prstGeom prst="rect">
            <a:avLst/>
          </a:prstGeom>
          <a:noFill/>
        </p:spPr>
        <p:txBody>
          <a:bodyPr wrap="square" rtlCol="0">
            <a:spAutoFit/>
          </a:bodyPr>
          <a:lstStyle/>
          <a:p>
            <a:pPr algn="r"/>
            <a:r>
              <a:rPr lang="es-CL" sz="1050" b="1" dirty="0" smtClean="0">
                <a:solidFill>
                  <a:schemeClr val="bg1">
                    <a:lumMod val="75000"/>
                  </a:schemeClr>
                </a:solidFill>
              </a:rPr>
              <a:t>IN4402-1: </a:t>
            </a:r>
            <a:r>
              <a:rPr lang="es-CL" sz="1050" dirty="0" smtClean="0">
                <a:solidFill>
                  <a:schemeClr val="bg1">
                    <a:lumMod val="75000"/>
                  </a:schemeClr>
                </a:solidFill>
              </a:rPr>
              <a:t>Aplicaciones de Probabilidades y Estadística en Gestión</a:t>
            </a:r>
            <a:endParaRPr lang="es-ES" sz="1050" dirty="0">
              <a:solidFill>
                <a:schemeClr val="bg1">
                  <a:lumMod val="75000"/>
                </a:schemeClr>
              </a:solidFill>
            </a:endParaRPr>
          </a:p>
        </p:txBody>
      </p:sp>
      <mc:AlternateContent xmlns:mc="http://schemas.openxmlformats.org/markup-compatibility/2006" xmlns:a14="http://schemas.microsoft.com/office/drawing/2010/main">
        <mc:Choice Requires="a14">
          <p:sp>
            <p:nvSpPr>
              <p:cNvPr id="7" name="2 Marcador de contenido"/>
              <p:cNvSpPr txBox="1">
                <a:spLocks/>
              </p:cNvSpPr>
              <p:nvPr/>
            </p:nvSpPr>
            <p:spPr>
              <a:xfrm>
                <a:off x="899592" y="1502696"/>
                <a:ext cx="8244408" cy="4800600"/>
              </a:xfrm>
              <a:prstGeom prst="rect">
                <a:avLst/>
              </a:prstGeom>
            </p:spPr>
            <p:txBody>
              <a:bodyPr>
                <a:normAutofit/>
              </a:bodyPr>
              <a:lst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a:lstStyle>
              <a:p>
                <a:r>
                  <a:rPr lang="es-CL" sz="2800" b="1" dirty="0" smtClean="0"/>
                  <a:t>Modelo de Precios: ¿Qué se espera de la tendencia de precios y retornos de </a:t>
                </a:r>
                <a:r>
                  <a:rPr lang="es-CL" sz="2800" b="1" dirty="0" err="1" smtClean="0"/>
                  <a:t>AzulAzul</a:t>
                </a:r>
                <a:r>
                  <a:rPr lang="es-CL" sz="2800" b="1" dirty="0" smtClean="0"/>
                  <a:t>?</a:t>
                </a:r>
              </a:p>
              <a:p>
                <a:endParaRPr lang="es-CL" sz="2400" dirty="0" smtClean="0"/>
              </a:p>
              <a:p>
                <a:endParaRPr lang="es-CL" sz="2400" dirty="0"/>
              </a:p>
              <a:p>
                <a:endParaRPr lang="es-CL" sz="2400" dirty="0"/>
              </a:p>
              <a:p>
                <a:pPr marL="82296" indent="0">
                  <a:buNone/>
                </a:pPr>
                <a14:m>
                  <m:oMathPara xmlns:m="http://schemas.openxmlformats.org/officeDocument/2006/math">
                    <m:oMathParaPr>
                      <m:jc m:val="centerGroup"/>
                    </m:oMathParaPr>
                    <m:oMath xmlns:m="http://schemas.openxmlformats.org/officeDocument/2006/math">
                      <m:r>
                        <a:rPr lang="es-CL" sz="2400" b="0" i="1" smtClean="0">
                          <a:latin typeface="Cambria Math"/>
                        </a:rPr>
                        <m:t>𝑃𝑟𝑒𝑐𝑖</m:t>
                      </m:r>
                      <m:sSub>
                        <m:sSubPr>
                          <m:ctrlPr>
                            <a:rPr lang="es-CL" sz="2400" b="0" i="1" smtClean="0">
                              <a:latin typeface="Cambria Math"/>
                            </a:rPr>
                          </m:ctrlPr>
                        </m:sSubPr>
                        <m:e>
                          <m:r>
                            <a:rPr lang="es-CL" sz="2400" b="0" i="1" smtClean="0">
                              <a:latin typeface="Cambria Math"/>
                            </a:rPr>
                            <m:t>𝑜</m:t>
                          </m:r>
                        </m:e>
                        <m:sub>
                          <m:r>
                            <a:rPr lang="es-CL" sz="2400" b="0" i="1" smtClean="0">
                              <a:latin typeface="Cambria Math"/>
                            </a:rPr>
                            <m:t>𝑡</m:t>
                          </m:r>
                        </m:sub>
                      </m:sSub>
                      <m:r>
                        <a:rPr lang="es-CL" sz="2400" b="0" i="1" smtClean="0">
                          <a:latin typeface="Cambria Math"/>
                        </a:rPr>
                        <m:t>=</m:t>
                      </m:r>
                      <m:sSub>
                        <m:sSubPr>
                          <m:ctrlPr>
                            <a:rPr lang="es-CL" sz="2400" b="0" i="1" smtClean="0">
                              <a:latin typeface="Cambria Math"/>
                            </a:rPr>
                          </m:ctrlPr>
                        </m:sSubPr>
                        <m:e>
                          <m:r>
                            <a:rPr lang="es-CL" sz="2400" b="0" i="1" smtClean="0">
                              <a:latin typeface="Cambria Math"/>
                            </a:rPr>
                            <m:t>𝛽</m:t>
                          </m:r>
                        </m:e>
                        <m:sub>
                          <m:r>
                            <a:rPr lang="es-CL" sz="2400" b="0" i="1" smtClean="0">
                              <a:latin typeface="Cambria Math"/>
                            </a:rPr>
                            <m:t>0</m:t>
                          </m:r>
                        </m:sub>
                      </m:sSub>
                      <m:r>
                        <a:rPr lang="es-CL" sz="2400" b="0" i="1" smtClean="0">
                          <a:latin typeface="Cambria Math"/>
                        </a:rPr>
                        <m:t>+</m:t>
                      </m:r>
                      <m:sSub>
                        <m:sSubPr>
                          <m:ctrlPr>
                            <a:rPr lang="es-CL" sz="2400" b="0" i="1" smtClean="0">
                              <a:latin typeface="Cambria Math"/>
                            </a:rPr>
                          </m:ctrlPr>
                        </m:sSubPr>
                        <m:e>
                          <m:r>
                            <a:rPr lang="es-CL" sz="2400" b="0" i="1" smtClean="0">
                              <a:latin typeface="Cambria Math"/>
                            </a:rPr>
                            <m:t>𝛽</m:t>
                          </m:r>
                        </m:e>
                        <m:sub>
                          <m:r>
                            <a:rPr lang="es-CL" sz="2400" b="0" i="1" smtClean="0">
                              <a:latin typeface="Cambria Math"/>
                            </a:rPr>
                            <m:t>1</m:t>
                          </m:r>
                        </m:sub>
                      </m:sSub>
                      <m:r>
                        <a:rPr lang="es-CL" sz="2400" b="0" i="1" smtClean="0">
                          <a:latin typeface="Cambria Math"/>
                        </a:rPr>
                        <m:t>𝑃𝑟𝑒𝑐𝑖</m:t>
                      </m:r>
                      <m:sSub>
                        <m:sSubPr>
                          <m:ctrlPr>
                            <a:rPr lang="es-CL" sz="2400" b="0" i="1" smtClean="0">
                              <a:latin typeface="Cambria Math"/>
                            </a:rPr>
                          </m:ctrlPr>
                        </m:sSubPr>
                        <m:e>
                          <m:r>
                            <a:rPr lang="es-CL" sz="2400" b="0" i="1" smtClean="0">
                              <a:latin typeface="Cambria Math"/>
                            </a:rPr>
                            <m:t>𝑜</m:t>
                          </m:r>
                        </m:e>
                        <m:sub>
                          <m:r>
                            <a:rPr lang="es-CL" sz="2400" b="0" i="1" smtClean="0">
                              <a:latin typeface="Cambria Math"/>
                            </a:rPr>
                            <m:t>𝑡</m:t>
                          </m:r>
                          <m:r>
                            <a:rPr lang="es-CL" sz="2400" b="0" i="1" smtClean="0">
                              <a:latin typeface="Cambria Math"/>
                            </a:rPr>
                            <m:t>−1</m:t>
                          </m:r>
                        </m:sub>
                      </m:sSub>
                      <m:r>
                        <a:rPr lang="es-CL" sz="2400" b="0" i="1" smtClean="0">
                          <a:latin typeface="Cambria Math"/>
                        </a:rPr>
                        <m:t>+</m:t>
                      </m:r>
                      <m:r>
                        <a:rPr lang="es-CL" sz="2400" b="0" i="1" smtClean="0">
                          <a:latin typeface="Cambria Math"/>
                        </a:rPr>
                        <m:t>𝑡</m:t>
                      </m:r>
                      <m:r>
                        <a:rPr lang="es-CL" sz="2400" b="0" i="1" smtClean="0">
                          <a:latin typeface="Cambria Math"/>
                        </a:rPr>
                        <m:t>+</m:t>
                      </m:r>
                      <m:sSub>
                        <m:sSubPr>
                          <m:ctrlPr>
                            <a:rPr lang="es-CL" sz="2400" b="0" i="1" smtClean="0">
                              <a:latin typeface="Cambria Math"/>
                            </a:rPr>
                          </m:ctrlPr>
                        </m:sSubPr>
                        <m:e>
                          <m:r>
                            <a:rPr lang="es-CL" sz="2400" b="0" i="1" smtClean="0">
                              <a:latin typeface="Cambria Math"/>
                            </a:rPr>
                            <m:t>𝑢</m:t>
                          </m:r>
                        </m:e>
                        <m:sub>
                          <m:r>
                            <a:rPr lang="es-CL" sz="2400" b="0" i="1" smtClean="0">
                              <a:latin typeface="Cambria Math"/>
                            </a:rPr>
                            <m:t>𝑡</m:t>
                          </m:r>
                        </m:sub>
                      </m:sSub>
                    </m:oMath>
                    <m:oMath xmlns:m="http://schemas.openxmlformats.org/officeDocument/2006/math">
                      <m:r>
                        <a:rPr lang="es-CL" sz="2400" b="0" i="1" smtClean="0">
                          <a:latin typeface="Cambria Math"/>
                        </a:rPr>
                        <m:t>𝑅𝑒𝑡𝑜𝑟𝑛</m:t>
                      </m:r>
                      <m:sSub>
                        <m:sSubPr>
                          <m:ctrlPr>
                            <a:rPr lang="es-CL" sz="2400" b="0" i="1" smtClean="0">
                              <a:latin typeface="Cambria Math"/>
                            </a:rPr>
                          </m:ctrlPr>
                        </m:sSubPr>
                        <m:e>
                          <m:r>
                            <a:rPr lang="es-CL" sz="2400" b="0" i="1" smtClean="0">
                              <a:latin typeface="Cambria Math"/>
                            </a:rPr>
                            <m:t>𝑜</m:t>
                          </m:r>
                        </m:e>
                        <m:sub>
                          <m:r>
                            <a:rPr lang="es-CL" sz="2400" b="0" i="1" smtClean="0">
                              <a:latin typeface="Cambria Math"/>
                            </a:rPr>
                            <m:t>𝑡</m:t>
                          </m:r>
                        </m:sub>
                      </m:sSub>
                      <m:r>
                        <a:rPr lang="es-CL" sz="2400" b="0" i="1" smtClean="0">
                          <a:latin typeface="Cambria Math"/>
                        </a:rPr>
                        <m:t>=</m:t>
                      </m:r>
                      <m:sSub>
                        <m:sSubPr>
                          <m:ctrlPr>
                            <a:rPr lang="es-CL" sz="2400" b="0" i="1" smtClean="0">
                              <a:latin typeface="Cambria Math"/>
                            </a:rPr>
                          </m:ctrlPr>
                        </m:sSubPr>
                        <m:e>
                          <m:r>
                            <a:rPr lang="es-CL" sz="2400" b="0" i="1" smtClean="0">
                              <a:latin typeface="Cambria Math"/>
                            </a:rPr>
                            <m:t>𝛼</m:t>
                          </m:r>
                        </m:e>
                        <m:sub>
                          <m:r>
                            <a:rPr lang="es-CL" sz="2400" b="0" i="1" smtClean="0">
                              <a:latin typeface="Cambria Math"/>
                            </a:rPr>
                            <m:t>0</m:t>
                          </m:r>
                        </m:sub>
                      </m:sSub>
                      <m:r>
                        <a:rPr lang="es-CL" sz="2400" b="0" i="1" smtClean="0">
                          <a:latin typeface="Cambria Math"/>
                        </a:rPr>
                        <m:t>+</m:t>
                      </m:r>
                      <m:sSub>
                        <m:sSubPr>
                          <m:ctrlPr>
                            <a:rPr lang="es-CL" sz="2400" b="0" i="1" smtClean="0">
                              <a:latin typeface="Cambria Math"/>
                            </a:rPr>
                          </m:ctrlPr>
                        </m:sSubPr>
                        <m:e>
                          <m:r>
                            <a:rPr lang="es-CL" sz="2400" b="0" i="1" smtClean="0">
                              <a:latin typeface="Cambria Math"/>
                            </a:rPr>
                            <m:t>𝛼</m:t>
                          </m:r>
                        </m:e>
                        <m:sub>
                          <m:r>
                            <a:rPr lang="es-CL" sz="2400" b="0" i="1" smtClean="0">
                              <a:latin typeface="Cambria Math"/>
                            </a:rPr>
                            <m:t>1</m:t>
                          </m:r>
                        </m:sub>
                      </m:sSub>
                      <m:r>
                        <a:rPr lang="es-CL" sz="2400" b="0" i="1" smtClean="0">
                          <a:latin typeface="Cambria Math"/>
                        </a:rPr>
                        <m:t>𝑅𝑒𝑡𝑜𝑟𝑛</m:t>
                      </m:r>
                      <m:sSub>
                        <m:sSubPr>
                          <m:ctrlPr>
                            <a:rPr lang="es-CL" sz="2400" b="0" i="1" smtClean="0">
                              <a:latin typeface="Cambria Math"/>
                            </a:rPr>
                          </m:ctrlPr>
                        </m:sSubPr>
                        <m:e>
                          <m:r>
                            <a:rPr lang="es-CL" sz="2400" b="0" i="1" smtClean="0">
                              <a:latin typeface="Cambria Math"/>
                            </a:rPr>
                            <m:t>𝑜</m:t>
                          </m:r>
                        </m:e>
                        <m:sub>
                          <m:r>
                            <a:rPr lang="es-CL" sz="2400" b="0" i="1" smtClean="0">
                              <a:latin typeface="Cambria Math"/>
                            </a:rPr>
                            <m:t>𝑡</m:t>
                          </m:r>
                          <m:r>
                            <a:rPr lang="es-CL" sz="2400" b="0" i="1" smtClean="0">
                              <a:latin typeface="Cambria Math"/>
                            </a:rPr>
                            <m:t>−1</m:t>
                          </m:r>
                        </m:sub>
                      </m:sSub>
                      <m:r>
                        <a:rPr lang="es-CL" sz="2400" b="0" i="1" smtClean="0">
                          <a:latin typeface="Cambria Math"/>
                        </a:rPr>
                        <m:t>+</m:t>
                      </m:r>
                      <m:r>
                        <a:rPr lang="es-CL" sz="2400" b="0" i="1" smtClean="0">
                          <a:latin typeface="Cambria Math"/>
                        </a:rPr>
                        <m:t>𝑡</m:t>
                      </m:r>
                      <m:r>
                        <a:rPr lang="es-CL" sz="2400" b="0" i="1" smtClean="0">
                          <a:latin typeface="Cambria Math"/>
                        </a:rPr>
                        <m:t>+ </m:t>
                      </m:r>
                      <m:sSub>
                        <m:sSubPr>
                          <m:ctrlPr>
                            <a:rPr lang="es-CL" sz="2400" b="0" i="1" smtClean="0">
                              <a:latin typeface="Cambria Math"/>
                            </a:rPr>
                          </m:ctrlPr>
                        </m:sSubPr>
                        <m:e>
                          <m:r>
                            <a:rPr lang="es-CL" sz="2400" b="0" i="1" smtClean="0">
                              <a:latin typeface="Cambria Math"/>
                            </a:rPr>
                            <m:t>𝑣</m:t>
                          </m:r>
                        </m:e>
                        <m:sub>
                          <m:r>
                            <a:rPr lang="es-CL" sz="2400" b="0" i="1" smtClean="0">
                              <a:latin typeface="Cambria Math"/>
                            </a:rPr>
                            <m:t>𝑡</m:t>
                          </m:r>
                        </m:sub>
                      </m:sSub>
                    </m:oMath>
                    <m:oMath xmlns:m="http://schemas.openxmlformats.org/officeDocument/2006/math">
                      <m:r>
                        <a:rPr lang="es-CL" sz="2400" b="0" i="1" smtClean="0">
                          <a:latin typeface="Cambria Math"/>
                        </a:rPr>
                        <m:t> </m:t>
                      </m:r>
                    </m:oMath>
                  </m:oMathPara>
                </a14:m>
                <a:endParaRPr lang="es-CL" sz="2400" dirty="0" smtClean="0"/>
              </a:p>
              <a:p>
                <a:endParaRPr lang="es-CL" sz="4800" dirty="0" smtClean="0"/>
              </a:p>
              <a:p>
                <a:endParaRPr lang="es-CL" dirty="0"/>
              </a:p>
            </p:txBody>
          </p:sp>
        </mc:Choice>
        <mc:Fallback xmlns="">
          <p:sp>
            <p:nvSpPr>
              <p:cNvPr id="7" name="2 Marcador de contenido"/>
              <p:cNvSpPr txBox="1">
                <a:spLocks noRot="1" noChangeAspect="1" noMove="1" noResize="1" noEditPoints="1" noAdjustHandles="1" noChangeArrowheads="1" noChangeShapeType="1" noTextEdit="1"/>
              </p:cNvSpPr>
              <p:nvPr/>
            </p:nvSpPr>
            <p:spPr>
              <a:xfrm>
                <a:off x="899592" y="1502696"/>
                <a:ext cx="8244408" cy="4800600"/>
              </a:xfrm>
              <a:prstGeom prst="rect">
                <a:avLst/>
              </a:prstGeom>
              <a:blipFill rotWithShape="1">
                <a:blip r:embed="rId3"/>
                <a:stretch>
                  <a:fillRect t="-1271"/>
                </a:stretch>
              </a:blipFill>
            </p:spPr>
            <p:txBody>
              <a:bodyPr/>
              <a:lstStyle/>
              <a:p>
                <a:r>
                  <a:rPr lang="es-ES">
                    <a:noFill/>
                  </a:rPr>
                  <a:t> </a:t>
                </a:r>
              </a:p>
            </p:txBody>
          </p:sp>
        </mc:Fallback>
      </mc:AlternateContent>
    </p:spTree>
    <p:extLst>
      <p:ext uri="{BB962C8B-B14F-4D97-AF65-F5344CB8AC3E}">
        <p14:creationId xmlns:p14="http://schemas.microsoft.com/office/powerpoint/2010/main" val="256992874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87624" y="274638"/>
            <a:ext cx="7746064" cy="1143000"/>
          </a:xfrm>
        </p:spPr>
        <p:txBody>
          <a:bodyPr>
            <a:normAutofit fontScale="90000"/>
          </a:bodyPr>
          <a:lstStyle/>
          <a:p>
            <a:r>
              <a:rPr lang="es-CL" dirty="0" smtClean="0"/>
              <a:t>Tendencia y Estacionalidad </a:t>
            </a:r>
            <a:r>
              <a:rPr lang="es-CL" sz="3100" dirty="0" smtClean="0"/>
              <a:t>(</a:t>
            </a:r>
            <a:r>
              <a:rPr lang="es-CL" sz="3100" dirty="0" err="1" smtClean="0"/>
              <a:t>season-ality</a:t>
            </a:r>
            <a:r>
              <a:rPr lang="es-CL" sz="3100" dirty="0"/>
              <a:t>)</a:t>
            </a:r>
            <a:endParaRPr lang="es-CL" dirty="0"/>
          </a:p>
        </p:txBody>
      </p:sp>
      <p:sp>
        <p:nvSpPr>
          <p:cNvPr id="3" name="2 Marcador de contenido"/>
          <p:cNvSpPr>
            <a:spLocks noGrp="1"/>
          </p:cNvSpPr>
          <p:nvPr>
            <p:ph idx="1"/>
          </p:nvPr>
        </p:nvSpPr>
        <p:spPr>
          <a:xfrm>
            <a:off x="1403648" y="1196752"/>
            <a:ext cx="7498080" cy="4800600"/>
          </a:xfrm>
        </p:spPr>
        <p:txBody>
          <a:bodyPr>
            <a:normAutofit/>
          </a:bodyPr>
          <a:lstStyle/>
          <a:p>
            <a:endParaRPr lang="es-CL" sz="4800" dirty="0" smtClean="0"/>
          </a:p>
          <a:p>
            <a:endParaRPr lang="es-CL" dirty="0"/>
          </a:p>
        </p:txBody>
      </p:sp>
      <p:sp>
        <p:nvSpPr>
          <p:cNvPr id="5" name="4 CuadroTexto"/>
          <p:cNvSpPr txBox="1"/>
          <p:nvPr/>
        </p:nvSpPr>
        <p:spPr>
          <a:xfrm>
            <a:off x="4572000" y="6538878"/>
            <a:ext cx="4464496" cy="253916"/>
          </a:xfrm>
          <a:prstGeom prst="rect">
            <a:avLst/>
          </a:prstGeom>
          <a:noFill/>
        </p:spPr>
        <p:txBody>
          <a:bodyPr wrap="square" rtlCol="0">
            <a:spAutoFit/>
          </a:bodyPr>
          <a:lstStyle/>
          <a:p>
            <a:pPr algn="r"/>
            <a:r>
              <a:rPr lang="es-CL" sz="1050" b="1" dirty="0" smtClean="0">
                <a:solidFill>
                  <a:schemeClr val="bg1">
                    <a:lumMod val="75000"/>
                  </a:schemeClr>
                </a:solidFill>
              </a:rPr>
              <a:t>IN4402-1: </a:t>
            </a:r>
            <a:r>
              <a:rPr lang="es-CL" sz="1050" dirty="0" smtClean="0">
                <a:solidFill>
                  <a:schemeClr val="bg1">
                    <a:lumMod val="75000"/>
                  </a:schemeClr>
                </a:solidFill>
              </a:rPr>
              <a:t>Aplicaciones de Probabilidades y Estadística en Gestión</a:t>
            </a:r>
            <a:endParaRPr lang="es-ES" sz="1050" dirty="0">
              <a:solidFill>
                <a:schemeClr val="bg1">
                  <a:lumMod val="75000"/>
                </a:schemeClr>
              </a:solidFill>
            </a:endParaRPr>
          </a:p>
        </p:txBody>
      </p:sp>
      <mc:AlternateContent xmlns:mc="http://schemas.openxmlformats.org/markup-compatibility/2006" xmlns:a14="http://schemas.microsoft.com/office/drawing/2010/main">
        <mc:Choice Requires="a14">
          <p:sp>
            <p:nvSpPr>
              <p:cNvPr id="7" name="2 Marcador de contenido"/>
              <p:cNvSpPr txBox="1">
                <a:spLocks/>
              </p:cNvSpPr>
              <p:nvPr/>
            </p:nvSpPr>
            <p:spPr>
              <a:xfrm>
                <a:off x="899592" y="1502696"/>
                <a:ext cx="8244408" cy="4800600"/>
              </a:xfrm>
              <a:prstGeom prst="rect">
                <a:avLst/>
              </a:prstGeom>
            </p:spPr>
            <p:txBody>
              <a:bodyPr>
                <a:normAutofit/>
              </a:bodyPr>
              <a:lst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a:lstStyle>
              <a:p>
                <a:r>
                  <a:rPr lang="es-CL" sz="2800" b="1" dirty="0" smtClean="0"/>
                  <a:t>Modelo de Precios: ¿Qué se espera de la tendencia de precios y retornos de </a:t>
                </a:r>
                <a:r>
                  <a:rPr lang="es-CL" sz="2800" b="1" dirty="0" err="1" smtClean="0"/>
                  <a:t>AzulAzul</a:t>
                </a:r>
                <a:r>
                  <a:rPr lang="es-CL" sz="2800" b="1" dirty="0" smtClean="0"/>
                  <a:t>?</a:t>
                </a:r>
                <a:endParaRPr lang="es-CL" sz="2800" b="1" dirty="0"/>
              </a:p>
              <a:p>
                <a:pPr marL="82296" indent="0">
                  <a:buNone/>
                </a:pPr>
                <a:r>
                  <a:rPr lang="es-CL" sz="2400" b="0" i="1" dirty="0" smtClean="0">
                    <a:latin typeface="Cambria Math"/>
                  </a:rPr>
                  <a:t/>
                </a:r>
                <a:br>
                  <a:rPr lang="es-CL" sz="2400" b="0" i="1" dirty="0" smtClean="0">
                    <a:latin typeface="Cambria Math"/>
                  </a:rPr>
                </a:br>
                <a14:m>
                  <m:oMathPara xmlns:m="http://schemas.openxmlformats.org/officeDocument/2006/math">
                    <m:oMathParaPr>
                      <m:jc m:val="centerGroup"/>
                    </m:oMathParaPr>
                    <m:oMath xmlns:m="http://schemas.openxmlformats.org/officeDocument/2006/math">
                      <m:r>
                        <a:rPr lang="es-CL" sz="2400" b="0" i="1" smtClean="0">
                          <a:latin typeface="Cambria Math"/>
                        </a:rPr>
                        <m:t> </m:t>
                      </m:r>
                    </m:oMath>
                  </m:oMathPara>
                </a14:m>
                <a:endParaRPr lang="es-CL" sz="2400" dirty="0" smtClean="0"/>
              </a:p>
              <a:p>
                <a:endParaRPr lang="es-CL" sz="4800" dirty="0" smtClean="0"/>
              </a:p>
              <a:p>
                <a:endParaRPr lang="es-CL" dirty="0"/>
              </a:p>
            </p:txBody>
          </p:sp>
        </mc:Choice>
        <mc:Fallback xmlns="">
          <p:sp>
            <p:nvSpPr>
              <p:cNvPr id="7" name="2 Marcador de contenido"/>
              <p:cNvSpPr txBox="1">
                <a:spLocks noRot="1" noChangeAspect="1" noMove="1" noResize="1" noEditPoints="1" noAdjustHandles="1" noChangeArrowheads="1" noChangeShapeType="1" noTextEdit="1"/>
              </p:cNvSpPr>
              <p:nvPr/>
            </p:nvSpPr>
            <p:spPr>
              <a:xfrm>
                <a:off x="899592" y="1502696"/>
                <a:ext cx="8244408" cy="4800600"/>
              </a:xfrm>
              <a:prstGeom prst="rect">
                <a:avLst/>
              </a:prstGeom>
              <a:blipFill rotWithShape="1">
                <a:blip r:embed="rId3"/>
                <a:stretch>
                  <a:fillRect t="-1271"/>
                </a:stretch>
              </a:blipFill>
            </p:spPr>
            <p:txBody>
              <a:bodyPr/>
              <a:lstStyle/>
              <a:p>
                <a:r>
                  <a:rPr lang="es-ES">
                    <a:noFill/>
                  </a:rPr>
                  <a:t> </a:t>
                </a:r>
              </a:p>
            </p:txBody>
          </p:sp>
        </mc:Fallback>
      </mc:AlternateContent>
      <p:pic>
        <p:nvPicPr>
          <p:cNvPr id="18434"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11390" r="9884"/>
          <a:stretch/>
        </p:blipFill>
        <p:spPr bwMode="auto">
          <a:xfrm>
            <a:off x="1053268" y="2636912"/>
            <a:ext cx="8092964" cy="39019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2023018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87624" y="274638"/>
            <a:ext cx="7746064" cy="1143000"/>
          </a:xfrm>
        </p:spPr>
        <p:txBody>
          <a:bodyPr>
            <a:normAutofit/>
          </a:bodyPr>
          <a:lstStyle/>
          <a:p>
            <a:r>
              <a:rPr lang="es-CL" dirty="0" err="1" smtClean="0"/>
              <a:t>Autocorrelación</a:t>
            </a:r>
            <a:r>
              <a:rPr lang="es-CL" dirty="0" smtClean="0"/>
              <a:t> de Errores</a:t>
            </a:r>
            <a:endParaRPr lang="es-CL" dirty="0"/>
          </a:p>
        </p:txBody>
      </p:sp>
      <p:sp>
        <p:nvSpPr>
          <p:cNvPr id="3" name="2 Marcador de contenido"/>
          <p:cNvSpPr>
            <a:spLocks noGrp="1"/>
          </p:cNvSpPr>
          <p:nvPr>
            <p:ph idx="1"/>
          </p:nvPr>
        </p:nvSpPr>
        <p:spPr>
          <a:xfrm>
            <a:off x="899592" y="1196752"/>
            <a:ext cx="8244408" cy="5112568"/>
          </a:xfrm>
        </p:spPr>
        <p:txBody>
          <a:bodyPr>
            <a:normAutofit/>
          </a:bodyPr>
          <a:lstStyle/>
          <a:p>
            <a:r>
              <a:rPr lang="es-CL" sz="4800" dirty="0" smtClean="0"/>
              <a:t> </a:t>
            </a:r>
            <a:r>
              <a:rPr lang="es-CL" sz="2800" dirty="0" smtClean="0"/>
              <a:t>En estimador OLS se pierde </a:t>
            </a:r>
            <a:r>
              <a:rPr lang="es-CL" sz="2800" b="1" u="sng" dirty="0" smtClean="0"/>
              <a:t>eficiencia y puntería</a:t>
            </a:r>
          </a:p>
          <a:p>
            <a:pPr marL="82296" indent="0">
              <a:buNone/>
            </a:pPr>
            <a:endParaRPr lang="es-CL" sz="2800" b="1" u="sng" dirty="0"/>
          </a:p>
          <a:p>
            <a:pPr algn="ctr"/>
            <a:r>
              <a:rPr lang="es-CL" sz="2800" dirty="0" smtClean="0"/>
              <a:t>Su compañero de tarea le propone estudiar las compras de Terremotos de todos los viernes durante todo un año. </a:t>
            </a:r>
          </a:p>
          <a:p>
            <a:pPr algn="ctr"/>
            <a:r>
              <a:rPr lang="es-CL" sz="2800" dirty="0" smtClean="0"/>
              <a:t>Él le propone que cada viernes vayan al patio y mientras toman terremotos (1 por hora) cuenten durante 3 horas las ventas.</a:t>
            </a:r>
          </a:p>
          <a:p>
            <a:pPr algn="ctr"/>
            <a:endParaRPr lang="es-CL" sz="2800" b="1" u="sng" dirty="0"/>
          </a:p>
          <a:p>
            <a:pPr algn="ctr"/>
            <a:r>
              <a:rPr lang="es-CL" sz="2800" b="1" u="sng" dirty="0" smtClean="0"/>
              <a:t>¿Qué opinaría Ud. de dicha propuesta?</a:t>
            </a:r>
            <a:endParaRPr lang="es-CL" sz="2800" b="1" u="sng" dirty="0"/>
          </a:p>
          <a:p>
            <a:endParaRPr lang="es-CL" sz="2800" b="1" u="sng" dirty="0" smtClean="0"/>
          </a:p>
          <a:p>
            <a:endParaRPr lang="es-CL" dirty="0"/>
          </a:p>
        </p:txBody>
      </p:sp>
      <p:sp>
        <p:nvSpPr>
          <p:cNvPr id="5" name="4 CuadroTexto"/>
          <p:cNvSpPr txBox="1"/>
          <p:nvPr/>
        </p:nvSpPr>
        <p:spPr>
          <a:xfrm>
            <a:off x="4572000" y="6538878"/>
            <a:ext cx="4464496" cy="253916"/>
          </a:xfrm>
          <a:prstGeom prst="rect">
            <a:avLst/>
          </a:prstGeom>
          <a:noFill/>
        </p:spPr>
        <p:txBody>
          <a:bodyPr wrap="square" rtlCol="0">
            <a:spAutoFit/>
          </a:bodyPr>
          <a:lstStyle/>
          <a:p>
            <a:pPr algn="r"/>
            <a:r>
              <a:rPr lang="es-CL" sz="1050" b="1" dirty="0" smtClean="0">
                <a:solidFill>
                  <a:schemeClr val="bg1">
                    <a:lumMod val="75000"/>
                  </a:schemeClr>
                </a:solidFill>
              </a:rPr>
              <a:t>IN4402-1: </a:t>
            </a:r>
            <a:r>
              <a:rPr lang="es-CL" sz="1050" dirty="0" smtClean="0">
                <a:solidFill>
                  <a:schemeClr val="bg1">
                    <a:lumMod val="75000"/>
                  </a:schemeClr>
                </a:solidFill>
              </a:rPr>
              <a:t>Aplicaciones de Probabilidades y Estadística en Gestión</a:t>
            </a:r>
            <a:endParaRPr lang="es-ES" sz="1050" dirty="0">
              <a:solidFill>
                <a:schemeClr val="bg1">
                  <a:lumMod val="75000"/>
                </a:schemeClr>
              </a:solidFill>
            </a:endParaRPr>
          </a:p>
        </p:txBody>
      </p:sp>
    </p:spTree>
    <p:extLst>
      <p:ext uri="{BB962C8B-B14F-4D97-AF65-F5344CB8AC3E}">
        <p14:creationId xmlns:p14="http://schemas.microsoft.com/office/powerpoint/2010/main" val="38256298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87624" y="274638"/>
            <a:ext cx="7746064" cy="1143000"/>
          </a:xfrm>
        </p:spPr>
        <p:txBody>
          <a:bodyPr>
            <a:normAutofit/>
          </a:bodyPr>
          <a:lstStyle/>
          <a:p>
            <a:r>
              <a:rPr lang="es-CL" dirty="0" err="1" smtClean="0"/>
              <a:t>Autocorrelación</a:t>
            </a:r>
            <a:r>
              <a:rPr lang="es-CL" dirty="0" smtClean="0"/>
              <a:t> de Errores</a:t>
            </a:r>
            <a:endParaRPr lang="es-CL" dirty="0"/>
          </a:p>
        </p:txBody>
      </p:sp>
      <mc:AlternateContent xmlns:mc="http://schemas.openxmlformats.org/markup-compatibility/2006" xmlns:a14="http://schemas.microsoft.com/office/drawing/2010/main">
        <mc:Choice Requires="a14">
          <p:sp>
            <p:nvSpPr>
              <p:cNvPr id="3" name="2 Marcador de contenido"/>
              <p:cNvSpPr>
                <a:spLocks noGrp="1"/>
              </p:cNvSpPr>
              <p:nvPr>
                <p:ph idx="1"/>
              </p:nvPr>
            </p:nvSpPr>
            <p:spPr>
              <a:xfrm>
                <a:off x="899592" y="1196752"/>
                <a:ext cx="8244408" cy="5112568"/>
              </a:xfrm>
            </p:spPr>
            <p:txBody>
              <a:bodyPr>
                <a:normAutofit/>
              </a:bodyPr>
              <a:lstStyle/>
              <a:p>
                <a:r>
                  <a:rPr lang="es-CL" sz="4400" dirty="0" smtClean="0"/>
                  <a:t>Modelos de errores temporales: </a:t>
                </a:r>
              </a:p>
              <a:p>
                <a:pPr marL="82296" indent="0" algn="ctr">
                  <a:buNone/>
                </a:pPr>
                <a:r>
                  <a:rPr lang="es-CL" sz="3600" b="1" dirty="0" smtClean="0"/>
                  <a:t>AR(1):     </a:t>
                </a:r>
                <a14:m>
                  <m:oMath xmlns:m="http://schemas.openxmlformats.org/officeDocument/2006/math">
                    <m:sSub>
                      <m:sSubPr>
                        <m:ctrlPr>
                          <a:rPr lang="es-CL" sz="3600" b="1" i="1" smtClean="0">
                            <a:latin typeface="Cambria Math"/>
                          </a:rPr>
                        </m:ctrlPr>
                      </m:sSubPr>
                      <m:e>
                        <m:r>
                          <a:rPr lang="es-CL" sz="3600" b="1" i="1" smtClean="0">
                            <a:latin typeface="Cambria Math"/>
                          </a:rPr>
                          <m:t>  </m:t>
                        </m:r>
                        <m:r>
                          <a:rPr lang="es-CL" sz="3600" b="1" i="1" smtClean="0">
                            <a:latin typeface="Cambria Math"/>
                          </a:rPr>
                          <m:t>𝒖</m:t>
                        </m:r>
                      </m:e>
                      <m:sub>
                        <m:r>
                          <a:rPr lang="es-CL" sz="3600" b="1" i="1" smtClean="0">
                            <a:latin typeface="Cambria Math"/>
                          </a:rPr>
                          <m:t>𝒕</m:t>
                        </m:r>
                      </m:sub>
                    </m:sSub>
                    <m:r>
                      <a:rPr lang="es-CL" sz="3600" b="1" i="1" smtClean="0">
                        <a:latin typeface="Cambria Math"/>
                      </a:rPr>
                      <m:t>=</m:t>
                    </m:r>
                    <m:r>
                      <a:rPr lang="es-CL" sz="3600" b="1" i="1" smtClean="0">
                        <a:latin typeface="Cambria Math"/>
                      </a:rPr>
                      <m:t>𝝆</m:t>
                    </m:r>
                    <m:sSub>
                      <m:sSubPr>
                        <m:ctrlPr>
                          <a:rPr lang="es-CL" sz="3600" b="1" i="1" smtClean="0">
                            <a:latin typeface="Cambria Math"/>
                          </a:rPr>
                        </m:ctrlPr>
                      </m:sSubPr>
                      <m:e>
                        <m:r>
                          <a:rPr lang="es-CL" sz="3600" b="1" i="1" smtClean="0">
                            <a:latin typeface="Cambria Math"/>
                          </a:rPr>
                          <m:t>𝒖</m:t>
                        </m:r>
                      </m:e>
                      <m:sub>
                        <m:r>
                          <a:rPr lang="es-CL" sz="3600" b="1" i="1" smtClean="0">
                            <a:latin typeface="Cambria Math"/>
                          </a:rPr>
                          <m:t>𝒕</m:t>
                        </m:r>
                        <m:r>
                          <a:rPr lang="es-CL" sz="3600" b="1" i="1" smtClean="0">
                            <a:latin typeface="Cambria Math"/>
                          </a:rPr>
                          <m:t>−</m:t>
                        </m:r>
                        <m:r>
                          <a:rPr lang="es-CL" sz="3600" b="1" i="1" smtClean="0">
                            <a:latin typeface="Cambria Math"/>
                          </a:rPr>
                          <m:t>𝟏</m:t>
                        </m:r>
                      </m:sub>
                    </m:sSub>
                    <m:r>
                      <a:rPr lang="es-CL" sz="3600" b="1" i="1" smtClean="0">
                        <a:latin typeface="Cambria Math"/>
                      </a:rPr>
                      <m:t>+</m:t>
                    </m:r>
                    <m:sSub>
                      <m:sSubPr>
                        <m:ctrlPr>
                          <a:rPr lang="es-CL" sz="3600" b="1" i="1" smtClean="0">
                            <a:latin typeface="Cambria Math"/>
                          </a:rPr>
                        </m:ctrlPr>
                      </m:sSubPr>
                      <m:e>
                        <m:r>
                          <a:rPr lang="es-CL" sz="3600" b="1" i="1" smtClean="0">
                            <a:latin typeface="Cambria Math"/>
                          </a:rPr>
                          <m:t>𝜺</m:t>
                        </m:r>
                      </m:e>
                      <m:sub>
                        <m:r>
                          <a:rPr lang="es-CL" sz="3600" b="1" i="1" smtClean="0">
                            <a:latin typeface="Cambria Math"/>
                          </a:rPr>
                          <m:t>𝒕</m:t>
                        </m:r>
                      </m:sub>
                    </m:sSub>
                  </m:oMath>
                </a14:m>
                <a:endParaRPr lang="es-CL" sz="2800" b="1" u="sng" dirty="0" smtClean="0"/>
              </a:p>
              <a:p>
                <a:endParaRPr lang="es-CL" dirty="0" smtClean="0"/>
              </a:p>
              <a:p>
                <a:r>
                  <a:rPr lang="es-CL" dirty="0" smtClean="0"/>
                  <a:t>Para detectar:</a:t>
                </a:r>
              </a:p>
              <a:p>
                <a:pPr lvl="1"/>
                <a:r>
                  <a:rPr lang="es-CL" dirty="0" smtClean="0"/>
                  <a:t>Gráficamente</a:t>
                </a:r>
                <a:endParaRPr lang="es-CL" dirty="0"/>
              </a:p>
            </p:txBody>
          </p:sp>
        </mc:Choice>
        <mc:Fallback xmlns="">
          <p:sp>
            <p:nvSpPr>
              <p:cNvPr id="3" name="2 Marcador de contenido"/>
              <p:cNvSpPr>
                <a:spLocks noGrp="1" noRot="1" noChangeAspect="1" noMove="1" noResize="1" noEditPoints="1" noAdjustHandles="1" noChangeArrowheads="1" noChangeShapeType="1" noTextEdit="1"/>
              </p:cNvSpPr>
              <p:nvPr>
                <p:ph idx="1"/>
              </p:nvPr>
            </p:nvSpPr>
            <p:spPr>
              <a:xfrm>
                <a:off x="899592" y="1196752"/>
                <a:ext cx="8244408" cy="5112568"/>
              </a:xfrm>
              <a:blipFill rotWithShape="1">
                <a:blip r:embed="rId3"/>
                <a:stretch>
                  <a:fillRect l="-740" t="-2384"/>
                </a:stretch>
              </a:blipFill>
            </p:spPr>
            <p:txBody>
              <a:bodyPr/>
              <a:lstStyle/>
              <a:p>
                <a:r>
                  <a:rPr lang="es-ES">
                    <a:noFill/>
                  </a:rPr>
                  <a:t> </a:t>
                </a:r>
              </a:p>
            </p:txBody>
          </p:sp>
        </mc:Fallback>
      </mc:AlternateContent>
      <p:sp>
        <p:nvSpPr>
          <p:cNvPr id="5" name="4 CuadroTexto"/>
          <p:cNvSpPr txBox="1"/>
          <p:nvPr/>
        </p:nvSpPr>
        <p:spPr>
          <a:xfrm>
            <a:off x="4572000" y="6538878"/>
            <a:ext cx="4464496" cy="253916"/>
          </a:xfrm>
          <a:prstGeom prst="rect">
            <a:avLst/>
          </a:prstGeom>
          <a:noFill/>
        </p:spPr>
        <p:txBody>
          <a:bodyPr wrap="square" rtlCol="0">
            <a:spAutoFit/>
          </a:bodyPr>
          <a:lstStyle/>
          <a:p>
            <a:pPr algn="r"/>
            <a:r>
              <a:rPr lang="es-CL" sz="1050" b="1" dirty="0" smtClean="0">
                <a:solidFill>
                  <a:schemeClr val="bg1">
                    <a:lumMod val="75000"/>
                  </a:schemeClr>
                </a:solidFill>
              </a:rPr>
              <a:t>IN4402-1: </a:t>
            </a:r>
            <a:r>
              <a:rPr lang="es-CL" sz="1050" dirty="0" smtClean="0">
                <a:solidFill>
                  <a:schemeClr val="bg1">
                    <a:lumMod val="75000"/>
                  </a:schemeClr>
                </a:solidFill>
              </a:rPr>
              <a:t>Aplicaciones de Probabilidades y Estadística en Gestión</a:t>
            </a:r>
            <a:endParaRPr lang="es-ES" sz="1050" dirty="0">
              <a:solidFill>
                <a:schemeClr val="bg1">
                  <a:lumMod val="75000"/>
                </a:schemeClr>
              </a:solidFill>
            </a:endParaRPr>
          </a:p>
        </p:txBody>
      </p:sp>
      <p:pic>
        <p:nvPicPr>
          <p:cNvPr id="19459"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427984" y="3134579"/>
            <a:ext cx="4108401" cy="30057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5390008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87624" y="274638"/>
            <a:ext cx="7746064" cy="1143000"/>
          </a:xfrm>
        </p:spPr>
        <p:txBody>
          <a:bodyPr>
            <a:normAutofit/>
          </a:bodyPr>
          <a:lstStyle/>
          <a:p>
            <a:r>
              <a:rPr lang="es-CL" dirty="0" err="1" smtClean="0"/>
              <a:t>Autocorrelación</a:t>
            </a:r>
            <a:r>
              <a:rPr lang="es-CL" dirty="0" smtClean="0"/>
              <a:t> de Errores</a:t>
            </a:r>
            <a:endParaRPr lang="es-CL" dirty="0"/>
          </a:p>
        </p:txBody>
      </p:sp>
      <mc:AlternateContent xmlns:mc="http://schemas.openxmlformats.org/markup-compatibility/2006" xmlns:a14="http://schemas.microsoft.com/office/drawing/2010/main">
        <mc:Choice Requires="a14">
          <p:sp>
            <p:nvSpPr>
              <p:cNvPr id="3" name="2 Marcador de contenido"/>
              <p:cNvSpPr>
                <a:spLocks noGrp="1"/>
              </p:cNvSpPr>
              <p:nvPr>
                <p:ph idx="1"/>
              </p:nvPr>
            </p:nvSpPr>
            <p:spPr>
              <a:xfrm>
                <a:off x="899592" y="1196752"/>
                <a:ext cx="8244408" cy="5112568"/>
              </a:xfrm>
            </p:spPr>
            <p:txBody>
              <a:bodyPr>
                <a:normAutofit/>
              </a:bodyPr>
              <a:lstStyle/>
              <a:p>
                <a:r>
                  <a:rPr lang="es-CL" sz="4400" dirty="0" smtClean="0"/>
                  <a:t>Modelos de errores temporales: </a:t>
                </a:r>
              </a:p>
              <a:p>
                <a:pPr marL="82296" indent="0" algn="ctr">
                  <a:buNone/>
                </a:pPr>
                <a:r>
                  <a:rPr lang="es-CL" sz="3600" b="1" dirty="0" smtClean="0"/>
                  <a:t>AR(1):     </a:t>
                </a:r>
                <a14:m>
                  <m:oMath xmlns:m="http://schemas.openxmlformats.org/officeDocument/2006/math">
                    <m:sSub>
                      <m:sSubPr>
                        <m:ctrlPr>
                          <a:rPr lang="es-CL" sz="3600" b="1" i="1" smtClean="0">
                            <a:latin typeface="Cambria Math"/>
                          </a:rPr>
                        </m:ctrlPr>
                      </m:sSubPr>
                      <m:e>
                        <m:r>
                          <a:rPr lang="es-CL" sz="3600" b="1" i="1" smtClean="0">
                            <a:latin typeface="Cambria Math"/>
                          </a:rPr>
                          <m:t>  </m:t>
                        </m:r>
                        <m:r>
                          <a:rPr lang="es-CL" sz="3600" b="1" i="1" smtClean="0">
                            <a:latin typeface="Cambria Math"/>
                          </a:rPr>
                          <m:t>𝒖</m:t>
                        </m:r>
                      </m:e>
                      <m:sub>
                        <m:r>
                          <a:rPr lang="es-CL" sz="3600" b="1" i="1" smtClean="0">
                            <a:latin typeface="Cambria Math"/>
                          </a:rPr>
                          <m:t>𝒕</m:t>
                        </m:r>
                      </m:sub>
                    </m:sSub>
                    <m:r>
                      <a:rPr lang="es-CL" sz="3600" b="1" i="1" smtClean="0">
                        <a:latin typeface="Cambria Math"/>
                      </a:rPr>
                      <m:t>=</m:t>
                    </m:r>
                    <m:r>
                      <a:rPr lang="es-CL" sz="3600" b="1" i="1" smtClean="0">
                        <a:latin typeface="Cambria Math"/>
                      </a:rPr>
                      <m:t>𝝆</m:t>
                    </m:r>
                    <m:sSub>
                      <m:sSubPr>
                        <m:ctrlPr>
                          <a:rPr lang="es-CL" sz="3600" b="1" i="1" smtClean="0">
                            <a:latin typeface="Cambria Math"/>
                          </a:rPr>
                        </m:ctrlPr>
                      </m:sSubPr>
                      <m:e>
                        <m:r>
                          <a:rPr lang="es-CL" sz="3600" b="1" i="1" smtClean="0">
                            <a:latin typeface="Cambria Math"/>
                          </a:rPr>
                          <m:t>𝒖</m:t>
                        </m:r>
                      </m:e>
                      <m:sub>
                        <m:r>
                          <a:rPr lang="es-CL" sz="3600" b="1" i="1" smtClean="0">
                            <a:latin typeface="Cambria Math"/>
                          </a:rPr>
                          <m:t>𝒕</m:t>
                        </m:r>
                        <m:r>
                          <a:rPr lang="es-CL" sz="3600" b="1" i="1" smtClean="0">
                            <a:latin typeface="Cambria Math"/>
                          </a:rPr>
                          <m:t>−</m:t>
                        </m:r>
                        <m:r>
                          <a:rPr lang="es-CL" sz="3600" b="1" i="1" smtClean="0">
                            <a:latin typeface="Cambria Math"/>
                          </a:rPr>
                          <m:t>𝟏</m:t>
                        </m:r>
                      </m:sub>
                    </m:sSub>
                    <m:r>
                      <a:rPr lang="es-CL" sz="3600" b="1" i="1" smtClean="0">
                        <a:latin typeface="Cambria Math"/>
                      </a:rPr>
                      <m:t>+</m:t>
                    </m:r>
                    <m:sSub>
                      <m:sSubPr>
                        <m:ctrlPr>
                          <a:rPr lang="es-CL" sz="3600" b="1" i="1" smtClean="0">
                            <a:latin typeface="Cambria Math"/>
                          </a:rPr>
                        </m:ctrlPr>
                      </m:sSubPr>
                      <m:e>
                        <m:r>
                          <a:rPr lang="es-CL" sz="3600" b="1" i="1" smtClean="0">
                            <a:latin typeface="Cambria Math"/>
                          </a:rPr>
                          <m:t>𝜺</m:t>
                        </m:r>
                      </m:e>
                      <m:sub>
                        <m:r>
                          <a:rPr lang="es-CL" sz="3600" b="1" i="1" smtClean="0">
                            <a:latin typeface="Cambria Math"/>
                          </a:rPr>
                          <m:t>𝒕</m:t>
                        </m:r>
                      </m:sub>
                    </m:sSub>
                  </m:oMath>
                </a14:m>
                <a:endParaRPr lang="es-CL" sz="2800" b="1" u="sng" dirty="0" smtClean="0"/>
              </a:p>
              <a:p>
                <a:endParaRPr lang="es-CL" dirty="0" smtClean="0"/>
              </a:p>
              <a:p>
                <a:r>
                  <a:rPr lang="es-CL" dirty="0" smtClean="0"/>
                  <a:t>Para detectar:</a:t>
                </a:r>
              </a:p>
              <a:p>
                <a:pPr lvl="1"/>
                <a:r>
                  <a:rPr lang="es-CL" dirty="0" err="1" smtClean="0"/>
                  <a:t>Durbin</a:t>
                </a:r>
                <a:r>
                  <a:rPr lang="es-CL" dirty="0" smtClean="0"/>
                  <a:t>-Watson</a:t>
                </a:r>
                <a:endParaRPr lang="es-CL" dirty="0"/>
              </a:p>
            </p:txBody>
          </p:sp>
        </mc:Choice>
        <mc:Fallback xmlns="">
          <p:sp>
            <p:nvSpPr>
              <p:cNvPr id="3" name="2 Marcador de contenido"/>
              <p:cNvSpPr>
                <a:spLocks noGrp="1" noRot="1" noChangeAspect="1" noMove="1" noResize="1" noEditPoints="1" noAdjustHandles="1" noChangeArrowheads="1" noChangeShapeType="1" noTextEdit="1"/>
              </p:cNvSpPr>
              <p:nvPr>
                <p:ph idx="1"/>
              </p:nvPr>
            </p:nvSpPr>
            <p:spPr>
              <a:xfrm>
                <a:off x="899592" y="1196752"/>
                <a:ext cx="8244408" cy="5112568"/>
              </a:xfrm>
              <a:blipFill rotWithShape="1">
                <a:blip r:embed="rId3"/>
                <a:stretch>
                  <a:fillRect l="-740" t="-2384"/>
                </a:stretch>
              </a:blipFill>
            </p:spPr>
            <p:txBody>
              <a:bodyPr/>
              <a:lstStyle/>
              <a:p>
                <a:r>
                  <a:rPr lang="es-ES">
                    <a:noFill/>
                  </a:rPr>
                  <a:t> </a:t>
                </a:r>
              </a:p>
            </p:txBody>
          </p:sp>
        </mc:Fallback>
      </mc:AlternateContent>
      <p:sp>
        <p:nvSpPr>
          <p:cNvPr id="5" name="4 CuadroTexto"/>
          <p:cNvSpPr txBox="1"/>
          <p:nvPr/>
        </p:nvSpPr>
        <p:spPr>
          <a:xfrm>
            <a:off x="4572000" y="6538878"/>
            <a:ext cx="4464496" cy="253916"/>
          </a:xfrm>
          <a:prstGeom prst="rect">
            <a:avLst/>
          </a:prstGeom>
          <a:noFill/>
        </p:spPr>
        <p:txBody>
          <a:bodyPr wrap="square" rtlCol="0">
            <a:spAutoFit/>
          </a:bodyPr>
          <a:lstStyle/>
          <a:p>
            <a:pPr algn="r"/>
            <a:r>
              <a:rPr lang="es-CL" sz="1050" b="1" dirty="0" smtClean="0">
                <a:solidFill>
                  <a:schemeClr val="bg1">
                    <a:lumMod val="75000"/>
                  </a:schemeClr>
                </a:solidFill>
              </a:rPr>
              <a:t>IN4402-1: </a:t>
            </a:r>
            <a:r>
              <a:rPr lang="es-CL" sz="1050" dirty="0" smtClean="0">
                <a:solidFill>
                  <a:schemeClr val="bg1">
                    <a:lumMod val="75000"/>
                  </a:schemeClr>
                </a:solidFill>
              </a:rPr>
              <a:t>Aplicaciones de Probabilidades y Estadística en Gestión</a:t>
            </a:r>
            <a:endParaRPr lang="es-ES" sz="1050" dirty="0">
              <a:solidFill>
                <a:schemeClr val="bg1">
                  <a:lumMod val="75000"/>
                </a:schemeClr>
              </a:solidFill>
            </a:endParaRPr>
          </a:p>
        </p:txBody>
      </p:sp>
      <p:pic>
        <p:nvPicPr>
          <p:cNvPr id="2048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14175" y="3284984"/>
            <a:ext cx="4076700" cy="1524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483"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81788" y="4775313"/>
            <a:ext cx="6580423" cy="15121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1482768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87624" y="274638"/>
            <a:ext cx="7746064" cy="1143000"/>
          </a:xfrm>
        </p:spPr>
        <p:txBody>
          <a:bodyPr>
            <a:normAutofit/>
          </a:bodyPr>
          <a:lstStyle/>
          <a:p>
            <a:r>
              <a:rPr lang="es-CL" dirty="0" err="1" smtClean="0"/>
              <a:t>Autocorrelación</a:t>
            </a:r>
            <a:r>
              <a:rPr lang="es-CL" dirty="0" smtClean="0"/>
              <a:t> de Errores</a:t>
            </a:r>
            <a:endParaRPr lang="es-CL" dirty="0"/>
          </a:p>
        </p:txBody>
      </p:sp>
      <mc:AlternateContent xmlns:mc="http://schemas.openxmlformats.org/markup-compatibility/2006" xmlns:a14="http://schemas.microsoft.com/office/drawing/2010/main">
        <mc:Choice Requires="a14">
          <p:sp>
            <p:nvSpPr>
              <p:cNvPr id="3" name="2 Marcador de contenido"/>
              <p:cNvSpPr>
                <a:spLocks noGrp="1"/>
              </p:cNvSpPr>
              <p:nvPr>
                <p:ph idx="1"/>
              </p:nvPr>
            </p:nvSpPr>
            <p:spPr>
              <a:xfrm>
                <a:off x="899592" y="1196752"/>
                <a:ext cx="8244408" cy="5112568"/>
              </a:xfrm>
            </p:spPr>
            <p:txBody>
              <a:bodyPr>
                <a:normAutofit/>
              </a:bodyPr>
              <a:lstStyle/>
              <a:p>
                <a:r>
                  <a:rPr lang="es-CL" sz="4400" dirty="0" smtClean="0"/>
                  <a:t>Modelos de errores temporales: </a:t>
                </a:r>
              </a:p>
              <a:p>
                <a:pPr marL="82296" indent="0" algn="ctr">
                  <a:buNone/>
                </a:pPr>
                <a:r>
                  <a:rPr lang="es-CL" sz="3600" b="1" dirty="0" smtClean="0"/>
                  <a:t>AR(1):     </a:t>
                </a:r>
                <a14:m>
                  <m:oMath xmlns:m="http://schemas.openxmlformats.org/officeDocument/2006/math">
                    <m:sSub>
                      <m:sSubPr>
                        <m:ctrlPr>
                          <a:rPr lang="es-CL" sz="3600" b="1" i="1" smtClean="0">
                            <a:latin typeface="Cambria Math"/>
                          </a:rPr>
                        </m:ctrlPr>
                      </m:sSubPr>
                      <m:e>
                        <m:r>
                          <a:rPr lang="es-CL" sz="3600" b="1" i="1" smtClean="0">
                            <a:latin typeface="Cambria Math"/>
                          </a:rPr>
                          <m:t>  </m:t>
                        </m:r>
                        <m:r>
                          <a:rPr lang="es-CL" sz="3600" b="1" i="1" smtClean="0">
                            <a:latin typeface="Cambria Math"/>
                          </a:rPr>
                          <m:t>𝒖</m:t>
                        </m:r>
                      </m:e>
                      <m:sub>
                        <m:r>
                          <a:rPr lang="es-CL" sz="3600" b="1" i="1" smtClean="0">
                            <a:latin typeface="Cambria Math"/>
                          </a:rPr>
                          <m:t>𝒕</m:t>
                        </m:r>
                      </m:sub>
                    </m:sSub>
                    <m:r>
                      <a:rPr lang="es-CL" sz="3600" b="1" i="1" smtClean="0">
                        <a:latin typeface="Cambria Math"/>
                      </a:rPr>
                      <m:t>=</m:t>
                    </m:r>
                    <m:r>
                      <a:rPr lang="es-CL" sz="3600" b="1" i="1" smtClean="0">
                        <a:latin typeface="Cambria Math"/>
                      </a:rPr>
                      <m:t>𝝆</m:t>
                    </m:r>
                    <m:sSub>
                      <m:sSubPr>
                        <m:ctrlPr>
                          <a:rPr lang="es-CL" sz="3600" b="1" i="1" smtClean="0">
                            <a:latin typeface="Cambria Math"/>
                          </a:rPr>
                        </m:ctrlPr>
                      </m:sSubPr>
                      <m:e>
                        <m:r>
                          <a:rPr lang="es-CL" sz="3600" b="1" i="1" smtClean="0">
                            <a:latin typeface="Cambria Math"/>
                          </a:rPr>
                          <m:t>𝒖</m:t>
                        </m:r>
                      </m:e>
                      <m:sub>
                        <m:r>
                          <a:rPr lang="es-CL" sz="3600" b="1" i="1" smtClean="0">
                            <a:latin typeface="Cambria Math"/>
                          </a:rPr>
                          <m:t>𝒕</m:t>
                        </m:r>
                        <m:r>
                          <a:rPr lang="es-CL" sz="3600" b="1" i="1" smtClean="0">
                            <a:latin typeface="Cambria Math"/>
                          </a:rPr>
                          <m:t>−</m:t>
                        </m:r>
                        <m:r>
                          <a:rPr lang="es-CL" sz="3600" b="1" i="1" smtClean="0">
                            <a:latin typeface="Cambria Math"/>
                          </a:rPr>
                          <m:t>𝟏</m:t>
                        </m:r>
                      </m:sub>
                    </m:sSub>
                    <m:r>
                      <a:rPr lang="es-CL" sz="3600" b="1" i="1" smtClean="0">
                        <a:latin typeface="Cambria Math"/>
                      </a:rPr>
                      <m:t>+</m:t>
                    </m:r>
                    <m:sSub>
                      <m:sSubPr>
                        <m:ctrlPr>
                          <a:rPr lang="es-CL" sz="3600" b="1" i="1" smtClean="0">
                            <a:latin typeface="Cambria Math"/>
                          </a:rPr>
                        </m:ctrlPr>
                      </m:sSubPr>
                      <m:e>
                        <m:r>
                          <a:rPr lang="es-CL" sz="3600" b="1" i="1" smtClean="0">
                            <a:latin typeface="Cambria Math"/>
                          </a:rPr>
                          <m:t>𝜺</m:t>
                        </m:r>
                      </m:e>
                      <m:sub>
                        <m:r>
                          <a:rPr lang="es-CL" sz="3600" b="1" i="1" smtClean="0">
                            <a:latin typeface="Cambria Math"/>
                          </a:rPr>
                          <m:t>𝒕</m:t>
                        </m:r>
                      </m:sub>
                    </m:sSub>
                  </m:oMath>
                </a14:m>
                <a:endParaRPr lang="es-CL" sz="2800" b="1" u="sng" dirty="0" smtClean="0"/>
              </a:p>
              <a:p>
                <a:endParaRPr lang="es-CL" dirty="0" smtClean="0"/>
              </a:p>
              <a:p>
                <a:r>
                  <a:rPr lang="es-CL" dirty="0" smtClean="0"/>
                  <a:t>Para detectar:</a:t>
                </a:r>
              </a:p>
              <a:p>
                <a:pPr lvl="1"/>
                <a:r>
                  <a:rPr lang="es-CL" dirty="0" err="1" smtClean="0"/>
                  <a:t>Breusch-Godfrey</a:t>
                </a:r>
                <a:endParaRPr lang="es-CL" dirty="0"/>
              </a:p>
            </p:txBody>
          </p:sp>
        </mc:Choice>
        <mc:Fallback xmlns="">
          <p:sp>
            <p:nvSpPr>
              <p:cNvPr id="3" name="2 Marcador de contenido"/>
              <p:cNvSpPr>
                <a:spLocks noGrp="1" noRot="1" noChangeAspect="1" noMove="1" noResize="1" noEditPoints="1" noAdjustHandles="1" noChangeArrowheads="1" noChangeShapeType="1" noTextEdit="1"/>
              </p:cNvSpPr>
              <p:nvPr>
                <p:ph idx="1"/>
              </p:nvPr>
            </p:nvSpPr>
            <p:spPr>
              <a:xfrm>
                <a:off x="899592" y="1196752"/>
                <a:ext cx="8244408" cy="5112568"/>
              </a:xfrm>
              <a:blipFill rotWithShape="1">
                <a:blip r:embed="rId3"/>
                <a:stretch>
                  <a:fillRect l="-740" t="-2384"/>
                </a:stretch>
              </a:blipFill>
            </p:spPr>
            <p:txBody>
              <a:bodyPr/>
              <a:lstStyle/>
              <a:p>
                <a:r>
                  <a:rPr lang="es-ES">
                    <a:noFill/>
                  </a:rPr>
                  <a:t> </a:t>
                </a:r>
              </a:p>
            </p:txBody>
          </p:sp>
        </mc:Fallback>
      </mc:AlternateContent>
      <p:sp>
        <p:nvSpPr>
          <p:cNvPr id="5" name="4 CuadroTexto"/>
          <p:cNvSpPr txBox="1"/>
          <p:nvPr/>
        </p:nvSpPr>
        <p:spPr>
          <a:xfrm>
            <a:off x="4572000" y="6538878"/>
            <a:ext cx="4464496" cy="253916"/>
          </a:xfrm>
          <a:prstGeom prst="rect">
            <a:avLst/>
          </a:prstGeom>
          <a:noFill/>
        </p:spPr>
        <p:txBody>
          <a:bodyPr wrap="square" rtlCol="0">
            <a:spAutoFit/>
          </a:bodyPr>
          <a:lstStyle/>
          <a:p>
            <a:pPr algn="r"/>
            <a:r>
              <a:rPr lang="es-CL" sz="1050" b="1" dirty="0" smtClean="0">
                <a:solidFill>
                  <a:schemeClr val="bg1">
                    <a:lumMod val="75000"/>
                  </a:schemeClr>
                </a:solidFill>
              </a:rPr>
              <a:t>IN4402-1: </a:t>
            </a:r>
            <a:r>
              <a:rPr lang="es-CL" sz="1050" dirty="0" smtClean="0">
                <a:solidFill>
                  <a:schemeClr val="bg1">
                    <a:lumMod val="75000"/>
                  </a:schemeClr>
                </a:solidFill>
              </a:rPr>
              <a:t>Aplicaciones de Probabilidades y Estadística en Gestión</a:t>
            </a:r>
            <a:endParaRPr lang="es-ES" sz="1050" dirty="0">
              <a:solidFill>
                <a:schemeClr val="bg1">
                  <a:lumMod val="75000"/>
                </a:schemeClr>
              </a:solidFill>
            </a:endParaRPr>
          </a:p>
        </p:txBody>
      </p:sp>
      <p:pic>
        <p:nvPicPr>
          <p:cNvPr id="2150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59633" y="5511820"/>
            <a:ext cx="7674126" cy="85809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1507" name="Picture 3"/>
          <p:cNvPicPr>
            <a:picLocks noChangeAspect="1" noChangeArrowheads="1"/>
          </p:cNvPicPr>
          <p:nvPr/>
        </p:nvPicPr>
        <p:blipFill rotWithShape="1">
          <a:blip r:embed="rId5">
            <a:extLst>
              <a:ext uri="{28A0092B-C50C-407E-A947-70E740481C1C}">
                <a14:useLocalDpi xmlns:a14="http://schemas.microsoft.com/office/drawing/2010/main" val="0"/>
              </a:ext>
            </a:extLst>
          </a:blip>
          <a:srcRect r="59025" b="17239"/>
          <a:stretch/>
        </p:blipFill>
        <p:spPr bwMode="auto">
          <a:xfrm>
            <a:off x="4463422" y="3212976"/>
            <a:ext cx="4573074" cy="18869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3"/>
          <p:cNvPicPr>
            <a:picLocks noChangeAspect="1" noChangeArrowheads="1"/>
          </p:cNvPicPr>
          <p:nvPr/>
        </p:nvPicPr>
        <p:blipFill rotWithShape="1">
          <a:blip r:embed="rId5">
            <a:extLst>
              <a:ext uri="{28A0092B-C50C-407E-A947-70E740481C1C}">
                <a14:useLocalDpi xmlns:a14="http://schemas.microsoft.com/office/drawing/2010/main" val="0"/>
              </a:ext>
            </a:extLst>
          </a:blip>
          <a:srcRect l="79007" t="23427" b="8181"/>
          <a:stretch/>
        </p:blipFill>
        <p:spPr bwMode="auto">
          <a:xfrm>
            <a:off x="1907704" y="4343757"/>
            <a:ext cx="1755098" cy="11680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4044077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71600" y="274638"/>
            <a:ext cx="8172400" cy="1143000"/>
          </a:xfrm>
        </p:spPr>
        <p:txBody>
          <a:bodyPr>
            <a:normAutofit fontScale="90000"/>
          </a:bodyPr>
          <a:lstStyle/>
          <a:p>
            <a:r>
              <a:rPr lang="es-CL" dirty="0" smtClean="0"/>
              <a:t>Auxiliar de </a:t>
            </a:r>
            <a:r>
              <a:rPr lang="es-CL" dirty="0" smtClean="0"/>
              <a:t>hoy: Repaso y Tratamiento</a:t>
            </a:r>
            <a:endParaRPr lang="es-CL" dirty="0"/>
          </a:p>
        </p:txBody>
      </p:sp>
      <p:sp>
        <p:nvSpPr>
          <p:cNvPr id="3" name="2 Marcador de contenido"/>
          <p:cNvSpPr>
            <a:spLocks noGrp="1"/>
          </p:cNvSpPr>
          <p:nvPr>
            <p:ph idx="1"/>
          </p:nvPr>
        </p:nvSpPr>
        <p:spPr>
          <a:xfrm>
            <a:off x="1403648" y="1196752"/>
            <a:ext cx="7498080" cy="4800600"/>
          </a:xfrm>
        </p:spPr>
        <p:txBody>
          <a:bodyPr>
            <a:normAutofit/>
          </a:bodyPr>
          <a:lstStyle/>
          <a:p>
            <a:r>
              <a:rPr lang="es-CL" sz="3000" dirty="0" smtClean="0"/>
              <a:t>Tratamientos: cuando asumimos </a:t>
            </a:r>
            <a:r>
              <a:rPr lang="es-CL" sz="3000" b="1" dirty="0" smtClean="0"/>
              <a:t>causalidad</a:t>
            </a:r>
            <a:endParaRPr lang="es-CL" sz="3000" dirty="0"/>
          </a:p>
          <a:p>
            <a:pPr lvl="1"/>
            <a:r>
              <a:rPr lang="es-CL" sz="2600" dirty="0" smtClean="0"/>
              <a:t>Evaluaciones, experimentos y cuasi experimentos.</a:t>
            </a:r>
          </a:p>
          <a:p>
            <a:pPr lvl="1"/>
            <a:r>
              <a:rPr lang="es-CL" sz="2600" dirty="0" smtClean="0"/>
              <a:t>Modelos experimentales</a:t>
            </a:r>
          </a:p>
          <a:p>
            <a:pPr lvl="1"/>
            <a:r>
              <a:rPr lang="es-CL" sz="2600" dirty="0" smtClean="0"/>
              <a:t>Asignación aleatoria, ATE y </a:t>
            </a:r>
            <a:r>
              <a:rPr lang="es-CL" sz="2600" dirty="0" err="1" smtClean="0"/>
              <a:t>Dif</a:t>
            </a:r>
            <a:r>
              <a:rPr lang="es-CL" sz="2600" dirty="0" smtClean="0"/>
              <a:t> in </a:t>
            </a:r>
            <a:r>
              <a:rPr lang="es-CL" sz="2600" dirty="0" err="1" smtClean="0"/>
              <a:t>Dif</a:t>
            </a:r>
            <a:r>
              <a:rPr lang="es-CL" sz="2600" dirty="0" smtClean="0"/>
              <a:t>. </a:t>
            </a:r>
            <a:endParaRPr lang="es-CL" sz="1800" dirty="0" smtClean="0"/>
          </a:p>
          <a:p>
            <a:pPr marL="82296" indent="0">
              <a:buNone/>
            </a:pPr>
            <a:endParaRPr lang="es-CL" sz="3000" dirty="0"/>
          </a:p>
          <a:p>
            <a:r>
              <a:rPr lang="es-CL" sz="3000" dirty="0" smtClean="0"/>
              <a:t>Repaso Control 2</a:t>
            </a:r>
            <a:endParaRPr lang="es-CL" sz="3000" dirty="0" smtClean="0"/>
          </a:p>
          <a:p>
            <a:pPr lvl="1"/>
            <a:r>
              <a:rPr lang="es-CL" sz="2200" dirty="0" smtClean="0"/>
              <a:t>Breve repaso materia: “saber lo que no sé”</a:t>
            </a:r>
          </a:p>
          <a:p>
            <a:pPr lvl="1"/>
            <a:r>
              <a:rPr lang="es-CL" sz="2200" dirty="0" smtClean="0"/>
              <a:t>Preguntas conceptuales</a:t>
            </a:r>
            <a:endParaRPr lang="es-CL" sz="2600" dirty="0" smtClean="0"/>
          </a:p>
        </p:txBody>
      </p:sp>
      <p:sp>
        <p:nvSpPr>
          <p:cNvPr id="5" name="4 CuadroTexto"/>
          <p:cNvSpPr txBox="1"/>
          <p:nvPr/>
        </p:nvSpPr>
        <p:spPr>
          <a:xfrm>
            <a:off x="4572000" y="6538878"/>
            <a:ext cx="4464496" cy="253916"/>
          </a:xfrm>
          <a:prstGeom prst="rect">
            <a:avLst/>
          </a:prstGeom>
          <a:noFill/>
        </p:spPr>
        <p:txBody>
          <a:bodyPr wrap="square" rtlCol="0">
            <a:spAutoFit/>
          </a:bodyPr>
          <a:lstStyle/>
          <a:p>
            <a:pPr algn="r"/>
            <a:r>
              <a:rPr lang="es-CL" sz="1050" b="1" dirty="0" smtClean="0">
                <a:solidFill>
                  <a:schemeClr val="bg1">
                    <a:lumMod val="75000"/>
                  </a:schemeClr>
                </a:solidFill>
              </a:rPr>
              <a:t>IN4402-1: </a:t>
            </a:r>
            <a:r>
              <a:rPr lang="es-CL" sz="1050" dirty="0" smtClean="0">
                <a:solidFill>
                  <a:schemeClr val="bg1">
                    <a:lumMod val="75000"/>
                  </a:schemeClr>
                </a:solidFill>
              </a:rPr>
              <a:t>Aplicaciones de Probabilidades y Estadística en Gestión</a:t>
            </a:r>
            <a:endParaRPr lang="es-ES" sz="1050" dirty="0">
              <a:solidFill>
                <a:schemeClr val="bg1">
                  <a:lumMod val="75000"/>
                </a:schemeClr>
              </a:solidFill>
            </a:endParaRPr>
          </a:p>
        </p:txBody>
      </p:sp>
    </p:spTree>
    <p:extLst>
      <p:ext uri="{BB962C8B-B14F-4D97-AF65-F5344CB8AC3E}">
        <p14:creationId xmlns:p14="http://schemas.microsoft.com/office/powerpoint/2010/main" val="24874517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87624" y="274638"/>
            <a:ext cx="7746064" cy="1143000"/>
          </a:xfrm>
        </p:spPr>
        <p:txBody>
          <a:bodyPr>
            <a:normAutofit/>
          </a:bodyPr>
          <a:lstStyle/>
          <a:p>
            <a:r>
              <a:rPr lang="es-CL" dirty="0" err="1" smtClean="0"/>
              <a:t>Autocorrelación</a:t>
            </a:r>
            <a:r>
              <a:rPr lang="es-CL" dirty="0" smtClean="0"/>
              <a:t> de Errores</a:t>
            </a:r>
            <a:endParaRPr lang="es-CL" dirty="0"/>
          </a:p>
        </p:txBody>
      </p:sp>
      <mc:AlternateContent xmlns:mc="http://schemas.openxmlformats.org/markup-compatibility/2006" xmlns:a14="http://schemas.microsoft.com/office/drawing/2010/main">
        <mc:Choice Requires="a14">
          <p:sp>
            <p:nvSpPr>
              <p:cNvPr id="3" name="2 Marcador de contenido"/>
              <p:cNvSpPr>
                <a:spLocks noGrp="1"/>
              </p:cNvSpPr>
              <p:nvPr>
                <p:ph idx="1"/>
              </p:nvPr>
            </p:nvSpPr>
            <p:spPr>
              <a:xfrm>
                <a:off x="899592" y="1196752"/>
                <a:ext cx="8244408" cy="5112568"/>
              </a:xfrm>
            </p:spPr>
            <p:txBody>
              <a:bodyPr>
                <a:normAutofit/>
              </a:bodyPr>
              <a:lstStyle/>
              <a:p>
                <a:r>
                  <a:rPr lang="es-CL" sz="4400" dirty="0" smtClean="0"/>
                  <a:t>Modelos de errores temporales: </a:t>
                </a:r>
              </a:p>
              <a:p>
                <a:pPr marL="82296" indent="0" algn="ctr">
                  <a:buNone/>
                </a:pPr>
                <a:r>
                  <a:rPr lang="es-CL" sz="3600" b="1" dirty="0" smtClean="0"/>
                  <a:t>AR(1):     </a:t>
                </a:r>
                <a14:m>
                  <m:oMath xmlns:m="http://schemas.openxmlformats.org/officeDocument/2006/math">
                    <m:sSub>
                      <m:sSubPr>
                        <m:ctrlPr>
                          <a:rPr lang="es-CL" sz="3600" b="1" i="1" smtClean="0">
                            <a:latin typeface="Cambria Math"/>
                          </a:rPr>
                        </m:ctrlPr>
                      </m:sSubPr>
                      <m:e>
                        <m:r>
                          <a:rPr lang="es-CL" sz="3600" b="1" i="1" smtClean="0">
                            <a:latin typeface="Cambria Math"/>
                          </a:rPr>
                          <m:t>  </m:t>
                        </m:r>
                        <m:r>
                          <a:rPr lang="es-CL" sz="3600" b="1" i="1" smtClean="0">
                            <a:latin typeface="Cambria Math"/>
                          </a:rPr>
                          <m:t>𝒖</m:t>
                        </m:r>
                      </m:e>
                      <m:sub>
                        <m:r>
                          <a:rPr lang="es-CL" sz="3600" b="1" i="1" smtClean="0">
                            <a:latin typeface="Cambria Math"/>
                          </a:rPr>
                          <m:t>𝒕</m:t>
                        </m:r>
                      </m:sub>
                    </m:sSub>
                    <m:r>
                      <a:rPr lang="es-CL" sz="3600" b="1" i="1" smtClean="0">
                        <a:latin typeface="Cambria Math"/>
                      </a:rPr>
                      <m:t>=</m:t>
                    </m:r>
                    <m:r>
                      <a:rPr lang="es-CL" sz="3600" b="1" i="1" smtClean="0">
                        <a:latin typeface="Cambria Math"/>
                      </a:rPr>
                      <m:t>𝝆</m:t>
                    </m:r>
                    <m:sSub>
                      <m:sSubPr>
                        <m:ctrlPr>
                          <a:rPr lang="es-CL" sz="3600" b="1" i="1" smtClean="0">
                            <a:latin typeface="Cambria Math"/>
                          </a:rPr>
                        </m:ctrlPr>
                      </m:sSubPr>
                      <m:e>
                        <m:r>
                          <a:rPr lang="es-CL" sz="3600" b="1" i="1" smtClean="0">
                            <a:latin typeface="Cambria Math"/>
                          </a:rPr>
                          <m:t>𝒖</m:t>
                        </m:r>
                      </m:e>
                      <m:sub>
                        <m:r>
                          <a:rPr lang="es-CL" sz="3600" b="1" i="1" smtClean="0">
                            <a:latin typeface="Cambria Math"/>
                          </a:rPr>
                          <m:t>𝒕</m:t>
                        </m:r>
                        <m:r>
                          <a:rPr lang="es-CL" sz="3600" b="1" i="1" smtClean="0">
                            <a:latin typeface="Cambria Math"/>
                          </a:rPr>
                          <m:t>−</m:t>
                        </m:r>
                        <m:r>
                          <a:rPr lang="es-CL" sz="3600" b="1" i="1" smtClean="0">
                            <a:latin typeface="Cambria Math"/>
                          </a:rPr>
                          <m:t>𝟏</m:t>
                        </m:r>
                      </m:sub>
                    </m:sSub>
                    <m:r>
                      <a:rPr lang="es-CL" sz="3600" b="1" i="1" smtClean="0">
                        <a:latin typeface="Cambria Math"/>
                      </a:rPr>
                      <m:t>+</m:t>
                    </m:r>
                    <m:sSub>
                      <m:sSubPr>
                        <m:ctrlPr>
                          <a:rPr lang="es-CL" sz="3600" b="1" i="1" smtClean="0">
                            <a:latin typeface="Cambria Math"/>
                          </a:rPr>
                        </m:ctrlPr>
                      </m:sSubPr>
                      <m:e>
                        <m:r>
                          <a:rPr lang="es-CL" sz="3600" b="1" i="1" smtClean="0">
                            <a:latin typeface="Cambria Math"/>
                          </a:rPr>
                          <m:t>𝜺</m:t>
                        </m:r>
                      </m:e>
                      <m:sub>
                        <m:r>
                          <a:rPr lang="es-CL" sz="3600" b="1" i="1" smtClean="0">
                            <a:latin typeface="Cambria Math"/>
                          </a:rPr>
                          <m:t>𝒕</m:t>
                        </m:r>
                      </m:sub>
                    </m:sSub>
                  </m:oMath>
                </a14:m>
                <a:endParaRPr lang="es-CL" sz="2800" b="1" u="sng" dirty="0" smtClean="0"/>
              </a:p>
              <a:p>
                <a:endParaRPr lang="es-CL" dirty="0" smtClean="0"/>
              </a:p>
              <a:p>
                <a:r>
                  <a:rPr lang="es-CL" dirty="0" smtClean="0"/>
                  <a:t>Para detectar:</a:t>
                </a:r>
              </a:p>
              <a:p>
                <a:pPr lvl="1"/>
                <a:r>
                  <a:rPr lang="es-CL" dirty="0" err="1" smtClean="0"/>
                  <a:t>Breusch-Godfrey</a:t>
                </a:r>
                <a:endParaRPr lang="es-CL" dirty="0"/>
              </a:p>
            </p:txBody>
          </p:sp>
        </mc:Choice>
        <mc:Fallback xmlns="">
          <p:sp>
            <p:nvSpPr>
              <p:cNvPr id="3" name="2 Marcador de contenido"/>
              <p:cNvSpPr>
                <a:spLocks noGrp="1" noRot="1" noChangeAspect="1" noMove="1" noResize="1" noEditPoints="1" noAdjustHandles="1" noChangeArrowheads="1" noChangeShapeType="1" noTextEdit="1"/>
              </p:cNvSpPr>
              <p:nvPr>
                <p:ph idx="1"/>
              </p:nvPr>
            </p:nvSpPr>
            <p:spPr>
              <a:xfrm>
                <a:off x="899592" y="1196752"/>
                <a:ext cx="8244408" cy="5112568"/>
              </a:xfrm>
              <a:blipFill rotWithShape="1">
                <a:blip r:embed="rId3"/>
                <a:stretch>
                  <a:fillRect l="-740" t="-2384"/>
                </a:stretch>
              </a:blipFill>
            </p:spPr>
            <p:txBody>
              <a:bodyPr/>
              <a:lstStyle/>
              <a:p>
                <a:r>
                  <a:rPr lang="es-ES">
                    <a:noFill/>
                  </a:rPr>
                  <a:t> </a:t>
                </a:r>
              </a:p>
            </p:txBody>
          </p:sp>
        </mc:Fallback>
      </mc:AlternateContent>
      <p:sp>
        <p:nvSpPr>
          <p:cNvPr id="5" name="4 CuadroTexto"/>
          <p:cNvSpPr txBox="1"/>
          <p:nvPr/>
        </p:nvSpPr>
        <p:spPr>
          <a:xfrm>
            <a:off x="4572000" y="6538878"/>
            <a:ext cx="4464496" cy="253916"/>
          </a:xfrm>
          <a:prstGeom prst="rect">
            <a:avLst/>
          </a:prstGeom>
          <a:noFill/>
        </p:spPr>
        <p:txBody>
          <a:bodyPr wrap="square" rtlCol="0">
            <a:spAutoFit/>
          </a:bodyPr>
          <a:lstStyle/>
          <a:p>
            <a:pPr algn="r"/>
            <a:r>
              <a:rPr lang="es-CL" sz="1050" b="1" dirty="0" smtClean="0">
                <a:solidFill>
                  <a:schemeClr val="bg1">
                    <a:lumMod val="75000"/>
                  </a:schemeClr>
                </a:solidFill>
              </a:rPr>
              <a:t>IN4402-1: </a:t>
            </a:r>
            <a:r>
              <a:rPr lang="es-CL" sz="1050" dirty="0" smtClean="0">
                <a:solidFill>
                  <a:schemeClr val="bg1">
                    <a:lumMod val="75000"/>
                  </a:schemeClr>
                </a:solidFill>
              </a:rPr>
              <a:t>Aplicaciones de Probabilidades y Estadística en Gestión</a:t>
            </a:r>
            <a:endParaRPr lang="es-ES" sz="1050" dirty="0">
              <a:solidFill>
                <a:schemeClr val="bg1">
                  <a:lumMod val="75000"/>
                </a:schemeClr>
              </a:solidFill>
            </a:endParaRPr>
          </a:p>
        </p:txBody>
      </p:sp>
      <p:pic>
        <p:nvPicPr>
          <p:cNvPr id="2150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59633" y="5511820"/>
            <a:ext cx="7674126" cy="85809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2530" name="Picture 2"/>
          <p:cNvPicPr>
            <a:picLocks noChangeAspect="1" noChangeArrowheads="1"/>
          </p:cNvPicPr>
          <p:nvPr/>
        </p:nvPicPr>
        <p:blipFill rotWithShape="1">
          <a:blip r:embed="rId5">
            <a:extLst>
              <a:ext uri="{28A0092B-C50C-407E-A947-70E740481C1C}">
                <a14:useLocalDpi xmlns:a14="http://schemas.microsoft.com/office/drawing/2010/main" val="0"/>
              </a:ext>
            </a:extLst>
          </a:blip>
          <a:srcRect r="60065" b="15060"/>
          <a:stretch/>
        </p:blipFill>
        <p:spPr bwMode="auto">
          <a:xfrm>
            <a:off x="4352821" y="3176375"/>
            <a:ext cx="4593819" cy="20528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2531" name="Picture 3"/>
          <p:cNvPicPr>
            <a:picLocks noChangeAspect="1" noChangeArrowheads="1"/>
          </p:cNvPicPr>
          <p:nvPr/>
        </p:nvPicPr>
        <p:blipFill rotWithShape="1">
          <a:blip r:embed="rId5">
            <a:extLst>
              <a:ext uri="{28A0092B-C50C-407E-A947-70E740481C1C}">
                <a14:useLocalDpi xmlns:a14="http://schemas.microsoft.com/office/drawing/2010/main" val="0"/>
              </a:ext>
            </a:extLst>
          </a:blip>
          <a:srcRect l="77920" t="18106" b="18106"/>
          <a:stretch/>
        </p:blipFill>
        <p:spPr bwMode="auto">
          <a:xfrm>
            <a:off x="1962267" y="4365513"/>
            <a:ext cx="1841418" cy="111765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0534305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Predicciones</a:t>
            </a:r>
            <a:endParaRPr lang="es-CL" dirty="0"/>
          </a:p>
        </p:txBody>
      </p:sp>
      <p:sp>
        <p:nvSpPr>
          <p:cNvPr id="3" name="2 Marcador de contenido"/>
          <p:cNvSpPr>
            <a:spLocks noGrp="1"/>
          </p:cNvSpPr>
          <p:nvPr>
            <p:ph idx="1"/>
          </p:nvPr>
        </p:nvSpPr>
        <p:spPr>
          <a:xfrm>
            <a:off x="-972616" y="-99392"/>
            <a:ext cx="7498080" cy="4800600"/>
          </a:xfrm>
        </p:spPr>
        <p:txBody>
          <a:bodyPr>
            <a:normAutofit/>
          </a:bodyPr>
          <a:lstStyle/>
          <a:p>
            <a:pPr>
              <a:lnSpc>
                <a:spcPct val="120000"/>
              </a:lnSpc>
            </a:pPr>
            <a:endParaRPr lang="es-CL" sz="4800" dirty="0" smtClean="0"/>
          </a:p>
          <a:p>
            <a:pPr marL="82296" indent="0">
              <a:lnSpc>
                <a:spcPct val="120000"/>
              </a:lnSpc>
              <a:buNone/>
            </a:pPr>
            <a:endParaRPr lang="es-CL" sz="7700" dirty="0"/>
          </a:p>
          <a:p>
            <a:pPr marL="82296" indent="0">
              <a:lnSpc>
                <a:spcPct val="120000"/>
              </a:lnSpc>
              <a:buNone/>
            </a:pPr>
            <a:endParaRPr lang="es-CL" sz="7700" dirty="0" smtClean="0"/>
          </a:p>
          <a:p>
            <a:endParaRPr lang="es-CL" dirty="0" smtClean="0"/>
          </a:p>
          <a:p>
            <a:endParaRPr lang="es-CL" dirty="0"/>
          </a:p>
        </p:txBody>
      </p:sp>
      <p:sp>
        <p:nvSpPr>
          <p:cNvPr id="5" name="4 CuadroTexto"/>
          <p:cNvSpPr txBox="1"/>
          <p:nvPr/>
        </p:nvSpPr>
        <p:spPr>
          <a:xfrm>
            <a:off x="4572000" y="6538878"/>
            <a:ext cx="4464496" cy="253916"/>
          </a:xfrm>
          <a:prstGeom prst="rect">
            <a:avLst/>
          </a:prstGeom>
          <a:noFill/>
        </p:spPr>
        <p:txBody>
          <a:bodyPr wrap="square" rtlCol="0">
            <a:spAutoFit/>
          </a:bodyPr>
          <a:lstStyle/>
          <a:p>
            <a:pPr algn="r"/>
            <a:r>
              <a:rPr lang="es-CL" sz="1050" b="1" dirty="0" smtClean="0">
                <a:solidFill>
                  <a:schemeClr val="bg1">
                    <a:lumMod val="75000"/>
                  </a:schemeClr>
                </a:solidFill>
              </a:rPr>
              <a:t>IN4402-1: </a:t>
            </a:r>
            <a:r>
              <a:rPr lang="es-CL" sz="1050" dirty="0" smtClean="0">
                <a:solidFill>
                  <a:schemeClr val="bg1">
                    <a:lumMod val="75000"/>
                  </a:schemeClr>
                </a:solidFill>
              </a:rPr>
              <a:t>Aplicaciones de Probabilidades y Estadística en Gestión</a:t>
            </a:r>
            <a:endParaRPr lang="es-ES" sz="1050" dirty="0">
              <a:solidFill>
                <a:schemeClr val="bg1">
                  <a:lumMod val="75000"/>
                </a:schemeClr>
              </a:solidFill>
            </a:endParaRPr>
          </a:p>
        </p:txBody>
      </p:sp>
      <p:pic>
        <p:nvPicPr>
          <p:cNvPr id="102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b="15722"/>
          <a:stretch/>
        </p:blipFill>
        <p:spPr bwMode="auto">
          <a:xfrm>
            <a:off x="1735073" y="2006376"/>
            <a:ext cx="7408927" cy="39418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7 CuadroTexto"/>
          <p:cNvSpPr txBox="1"/>
          <p:nvPr/>
        </p:nvSpPr>
        <p:spPr>
          <a:xfrm>
            <a:off x="1835696" y="1412776"/>
            <a:ext cx="6192688" cy="369332"/>
          </a:xfrm>
          <a:prstGeom prst="rect">
            <a:avLst/>
          </a:prstGeom>
          <a:noFill/>
        </p:spPr>
        <p:txBody>
          <a:bodyPr wrap="square" rtlCol="0">
            <a:spAutoFit/>
          </a:bodyPr>
          <a:lstStyle/>
          <a:p>
            <a:r>
              <a:rPr lang="es-CL" dirty="0" smtClean="0"/>
              <a:t>Predicción precio acción HP con tasa de cambio USD/CLP</a:t>
            </a:r>
            <a:endParaRPr lang="es-CL" dirty="0"/>
          </a:p>
        </p:txBody>
      </p:sp>
      <p:pic>
        <p:nvPicPr>
          <p:cNvPr id="1027" name="Picture 3"/>
          <p:cNvPicPr>
            <a:picLocks noChangeAspect="1" noChangeArrowheads="1"/>
          </p:cNvPicPr>
          <p:nvPr/>
        </p:nvPicPr>
        <p:blipFill rotWithShape="1">
          <a:blip r:embed="rId4">
            <a:extLst>
              <a:ext uri="{BEBA8EAE-BF5A-486C-A8C5-ECC9F3942E4B}">
                <a14:imgProps xmlns:a14="http://schemas.microsoft.com/office/drawing/2010/main">
                  <a14:imgLayer r:embed="rId5">
                    <a14:imgEffect>
                      <a14:backgroundRemoval t="0" b="100000" l="2000" r="51000">
                        <a14:foregroundMark x1="24222" y1="11270" x2="24222" y2="11270"/>
                        <a14:foregroundMark x1="49778" y1="34016" x2="49778" y2="34016"/>
                        <a14:foregroundMark x1="49778" y1="40369" x2="49778" y2="40369"/>
                        <a14:foregroundMark x1="50000" y1="48156" x2="50000" y2="48156"/>
                        <a14:foregroundMark x1="31889" y1="27869" x2="31889" y2="27869"/>
                        <a14:foregroundMark x1="22222" y1="20082" x2="22222" y2="20082"/>
                        <a14:foregroundMark x1="35444" y1="33197" x2="35444" y2="33197"/>
                        <a14:foregroundMark x1="48667" y1="30738" x2="48667" y2="30738"/>
                        <a14:foregroundMark x1="25556" y1="25000" x2="25556" y2="25000"/>
                        <a14:foregroundMark x1="23111" y1="19262" x2="23111" y2="19262"/>
                        <a14:backgroundMark x1="20667" y1="46926" x2="20667" y2="46926"/>
                        <a14:backgroundMark x1="27444" y1="89344" x2="27444" y2="89344"/>
                      </a14:backgroundRemoval>
                    </a14:imgEffect>
                  </a14:imgLayer>
                </a14:imgProps>
              </a:ext>
              <a:ext uri="{28A0092B-C50C-407E-A947-70E740481C1C}">
                <a14:useLocalDpi xmlns:a14="http://schemas.microsoft.com/office/drawing/2010/main" val="0"/>
              </a:ext>
            </a:extLst>
          </a:blip>
          <a:srcRect r="48809"/>
          <a:stretch/>
        </p:blipFill>
        <p:spPr bwMode="auto">
          <a:xfrm>
            <a:off x="-317113" y="3212976"/>
            <a:ext cx="2160240" cy="22881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691836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87624" y="274638"/>
            <a:ext cx="7746064" cy="1143000"/>
          </a:xfrm>
        </p:spPr>
        <p:txBody>
          <a:bodyPr>
            <a:normAutofit/>
          </a:bodyPr>
          <a:lstStyle/>
          <a:p>
            <a:r>
              <a:rPr lang="es-CL" dirty="0" smtClean="0"/>
              <a:t>Predicciones</a:t>
            </a:r>
            <a:endParaRPr lang="es-CL" dirty="0"/>
          </a:p>
        </p:txBody>
      </p:sp>
      <mc:AlternateContent xmlns:mc="http://schemas.openxmlformats.org/markup-compatibility/2006">
        <mc:Choice xmlns:a14="http://schemas.microsoft.com/office/drawing/2010/main" Requires="a14">
          <p:sp>
            <p:nvSpPr>
              <p:cNvPr id="3" name="2 Marcador de contenido"/>
              <p:cNvSpPr>
                <a:spLocks noGrp="1"/>
              </p:cNvSpPr>
              <p:nvPr>
                <p:ph idx="1"/>
              </p:nvPr>
            </p:nvSpPr>
            <p:spPr>
              <a:xfrm>
                <a:off x="971600" y="1196752"/>
                <a:ext cx="8388424" cy="3600400"/>
              </a:xfrm>
            </p:spPr>
            <p:txBody>
              <a:bodyPr>
                <a:normAutofit lnSpcReduction="10000"/>
              </a:bodyPr>
              <a:lstStyle/>
              <a:p>
                <a:r>
                  <a:rPr lang="es-CL" sz="4400" dirty="0" smtClean="0"/>
                  <a:t>¿Cómo predecir? </a:t>
                </a:r>
              </a:p>
              <a:p>
                <a:r>
                  <a:rPr lang="es-CL" dirty="0"/>
                  <a:t>Simples:</a:t>
                </a:r>
              </a:p>
              <a:p>
                <a:pPr lvl="1"/>
                <a14:m>
                  <m:oMath xmlns:m="http://schemas.openxmlformats.org/officeDocument/2006/math">
                    <m:acc>
                      <m:accPr>
                        <m:chr m:val="̂"/>
                        <m:ctrlPr>
                          <a:rPr lang="es-CL" i="1">
                            <a:latin typeface="Cambria Math"/>
                          </a:rPr>
                        </m:ctrlPr>
                      </m:accPr>
                      <m:e>
                        <m:sSub>
                          <m:sSubPr>
                            <m:ctrlPr>
                              <a:rPr lang="es-CL" i="1">
                                <a:latin typeface="Cambria Math"/>
                              </a:rPr>
                            </m:ctrlPr>
                          </m:sSubPr>
                          <m:e>
                            <m:r>
                              <a:rPr lang="es-CL" i="1">
                                <a:latin typeface="Cambria Math"/>
                              </a:rPr>
                              <m:t> </m:t>
                            </m:r>
                            <m:r>
                              <a:rPr lang="es-CL" i="1">
                                <a:latin typeface="Cambria Math"/>
                              </a:rPr>
                              <m:t>𝑌</m:t>
                            </m:r>
                          </m:e>
                          <m:sub>
                            <m:r>
                              <a:rPr lang="es-CL" i="1">
                                <a:latin typeface="Cambria Math"/>
                              </a:rPr>
                              <m:t>𝑡</m:t>
                            </m:r>
                            <m:r>
                              <a:rPr lang="es-CL" i="1">
                                <a:latin typeface="Cambria Math"/>
                              </a:rPr>
                              <m:t>+1</m:t>
                            </m:r>
                          </m:sub>
                        </m:sSub>
                      </m:e>
                    </m:acc>
                    <m:r>
                      <a:rPr lang="es-CL" i="1">
                        <a:latin typeface="Cambria Math"/>
                      </a:rPr>
                      <m:t>=</m:t>
                    </m:r>
                    <m:acc>
                      <m:accPr>
                        <m:chr m:val="̂"/>
                        <m:ctrlPr>
                          <a:rPr lang="es-CL" i="1">
                            <a:latin typeface="Cambria Math"/>
                          </a:rPr>
                        </m:ctrlPr>
                      </m:accPr>
                      <m:e>
                        <m:r>
                          <a:rPr lang="es-CL" i="1">
                            <a:latin typeface="Cambria Math"/>
                          </a:rPr>
                          <m:t>𝛽</m:t>
                        </m:r>
                      </m:e>
                    </m:acc>
                    <m:sSub>
                      <m:sSubPr>
                        <m:ctrlPr>
                          <a:rPr lang="es-CL" i="1">
                            <a:latin typeface="Cambria Math"/>
                          </a:rPr>
                        </m:ctrlPr>
                      </m:sSubPr>
                      <m:e>
                        <m:r>
                          <a:rPr lang="es-CL" i="1">
                            <a:latin typeface="Cambria Math"/>
                          </a:rPr>
                          <m:t>𝑌</m:t>
                        </m:r>
                      </m:e>
                      <m:sub>
                        <m:r>
                          <a:rPr lang="es-CL" i="1">
                            <a:latin typeface="Cambria Math"/>
                          </a:rPr>
                          <m:t>𝑡</m:t>
                        </m:r>
                      </m:sub>
                    </m:sSub>
                  </m:oMath>
                </a14:m>
                <a:endParaRPr lang="es-ES" dirty="0"/>
              </a:p>
              <a:p>
                <a:pPr lvl="1"/>
                <a14:m>
                  <m:oMath xmlns:m="http://schemas.openxmlformats.org/officeDocument/2006/math">
                    <m:acc>
                      <m:accPr>
                        <m:chr m:val="̂"/>
                        <m:ctrlPr>
                          <a:rPr lang="es-CL" i="1">
                            <a:latin typeface="Cambria Math"/>
                          </a:rPr>
                        </m:ctrlPr>
                      </m:accPr>
                      <m:e>
                        <m:sSub>
                          <m:sSubPr>
                            <m:ctrlPr>
                              <a:rPr lang="es-CL" i="1">
                                <a:latin typeface="Cambria Math"/>
                              </a:rPr>
                            </m:ctrlPr>
                          </m:sSubPr>
                          <m:e>
                            <m:r>
                              <a:rPr lang="es-CL" i="1">
                                <a:latin typeface="Cambria Math"/>
                              </a:rPr>
                              <m:t>𝑌</m:t>
                            </m:r>
                          </m:e>
                          <m:sub>
                            <m:r>
                              <a:rPr lang="es-CL" i="1">
                                <a:latin typeface="Cambria Math"/>
                              </a:rPr>
                              <m:t>𝑡</m:t>
                            </m:r>
                            <m:r>
                              <a:rPr lang="es-CL" i="1">
                                <a:latin typeface="Cambria Math"/>
                              </a:rPr>
                              <m:t>+1</m:t>
                            </m:r>
                          </m:sub>
                        </m:sSub>
                      </m:e>
                    </m:acc>
                    <m:r>
                      <a:rPr lang="es-CL" i="1" dirty="0">
                        <a:latin typeface="Cambria Math"/>
                      </a:rPr>
                      <m:t> =</m:t>
                    </m:r>
                    <m:bar>
                      <m:barPr>
                        <m:pos m:val="top"/>
                        <m:ctrlPr>
                          <a:rPr lang="es-CL" i="1" dirty="0">
                            <a:latin typeface="Cambria Math"/>
                          </a:rPr>
                        </m:ctrlPr>
                      </m:barPr>
                      <m:e>
                        <m:r>
                          <a:rPr lang="es-CL" i="1" dirty="0">
                            <a:latin typeface="Cambria Math"/>
                          </a:rPr>
                          <m:t>𝑌</m:t>
                        </m:r>
                      </m:e>
                    </m:bar>
                    <m:r>
                      <a:rPr lang="es-CL" i="1" dirty="0">
                        <a:latin typeface="Cambria Math"/>
                      </a:rPr>
                      <m:t>+</m:t>
                    </m:r>
                    <m:sSub>
                      <m:sSubPr>
                        <m:ctrlPr>
                          <a:rPr lang="es-CL" i="1" dirty="0">
                            <a:latin typeface="Cambria Math"/>
                          </a:rPr>
                        </m:ctrlPr>
                      </m:sSubPr>
                      <m:e>
                        <m:r>
                          <a:rPr lang="es-CL" i="1" dirty="0">
                            <a:latin typeface="Cambria Math"/>
                          </a:rPr>
                          <m:t>𝑦</m:t>
                        </m:r>
                      </m:e>
                      <m:sub>
                        <m:r>
                          <a:rPr lang="es-CL" i="1" dirty="0">
                            <a:latin typeface="Cambria Math"/>
                          </a:rPr>
                          <m:t>𝑡</m:t>
                        </m:r>
                      </m:sub>
                    </m:sSub>
                    <m:acc>
                      <m:accPr>
                        <m:chr m:val="̂"/>
                        <m:ctrlPr>
                          <a:rPr lang="es-CL" i="1" dirty="0">
                            <a:latin typeface="Cambria Math"/>
                          </a:rPr>
                        </m:ctrlPr>
                      </m:accPr>
                      <m:e>
                        <m:r>
                          <a:rPr lang="es-CL" i="1" dirty="0">
                            <a:latin typeface="Cambria Math"/>
                          </a:rPr>
                          <m:t>𝛽</m:t>
                        </m:r>
                      </m:e>
                    </m:acc>
                  </m:oMath>
                </a14:m>
                <a:endParaRPr lang="es-ES" dirty="0"/>
              </a:p>
              <a:p>
                <a:r>
                  <a:rPr lang="es-ES" dirty="0"/>
                  <a:t>Dinámicos</a:t>
                </a:r>
              </a:p>
              <a:p>
                <a:pPr lvl="1"/>
                <a14:m>
                  <m:oMath xmlns:m="http://schemas.openxmlformats.org/officeDocument/2006/math">
                    <m:acc>
                      <m:accPr>
                        <m:chr m:val="̂"/>
                        <m:ctrlPr>
                          <a:rPr lang="es-CL" i="1">
                            <a:latin typeface="Cambria Math"/>
                          </a:rPr>
                        </m:ctrlPr>
                      </m:accPr>
                      <m:e>
                        <m:sSub>
                          <m:sSubPr>
                            <m:ctrlPr>
                              <a:rPr lang="es-CL" i="1">
                                <a:latin typeface="Cambria Math"/>
                              </a:rPr>
                            </m:ctrlPr>
                          </m:sSubPr>
                          <m:e>
                            <m:r>
                              <a:rPr lang="es-CL" i="1">
                                <a:latin typeface="Cambria Math"/>
                              </a:rPr>
                              <m:t>𝑌</m:t>
                            </m:r>
                          </m:e>
                          <m:sub>
                            <m:r>
                              <a:rPr lang="es-CL" i="1">
                                <a:latin typeface="Cambria Math"/>
                              </a:rPr>
                              <m:t>𝑡</m:t>
                            </m:r>
                            <m:r>
                              <a:rPr lang="es-CL" i="1">
                                <a:latin typeface="Cambria Math"/>
                              </a:rPr>
                              <m:t>+</m:t>
                            </m:r>
                            <m:r>
                              <a:rPr lang="es-CL" i="1">
                                <a:latin typeface="Cambria Math"/>
                              </a:rPr>
                              <m:t>𝑘</m:t>
                            </m:r>
                          </m:sub>
                        </m:sSub>
                      </m:e>
                    </m:acc>
                    <m:r>
                      <a:rPr lang="es-CL" i="1" dirty="0">
                        <a:latin typeface="Cambria Math"/>
                      </a:rPr>
                      <m:t>=</m:t>
                    </m:r>
                    <m:f>
                      <m:fPr>
                        <m:ctrlPr>
                          <a:rPr lang="es-CL" i="1" dirty="0">
                            <a:latin typeface="Cambria Math"/>
                          </a:rPr>
                        </m:ctrlPr>
                      </m:fPr>
                      <m:num>
                        <m:r>
                          <a:rPr lang="es-CL" i="1" dirty="0">
                            <a:latin typeface="Cambria Math"/>
                          </a:rPr>
                          <m:t>𝛼</m:t>
                        </m:r>
                      </m:num>
                      <m:den>
                        <m:r>
                          <a:rPr lang="es-CL" i="1" dirty="0">
                            <a:latin typeface="Cambria Math"/>
                          </a:rPr>
                          <m:t>1−</m:t>
                        </m:r>
                        <m:r>
                          <a:rPr lang="es-CL" i="1" dirty="0">
                            <a:latin typeface="Cambria Math"/>
                          </a:rPr>
                          <m:t>𝜌</m:t>
                        </m:r>
                      </m:den>
                    </m:f>
                    <m:r>
                      <a:rPr lang="es-CL" i="1" dirty="0">
                        <a:latin typeface="Cambria Math"/>
                      </a:rPr>
                      <m:t>+</m:t>
                    </m:r>
                    <m:sSup>
                      <m:sSupPr>
                        <m:ctrlPr>
                          <a:rPr lang="es-CL" i="1" dirty="0">
                            <a:latin typeface="Cambria Math"/>
                          </a:rPr>
                        </m:ctrlPr>
                      </m:sSupPr>
                      <m:e>
                        <m:r>
                          <a:rPr lang="es-CL" i="1" dirty="0">
                            <a:latin typeface="Cambria Math"/>
                          </a:rPr>
                          <m:t>𝜌</m:t>
                        </m:r>
                      </m:e>
                      <m:sup>
                        <m:r>
                          <a:rPr lang="es-CL" i="1" dirty="0">
                            <a:latin typeface="Cambria Math"/>
                          </a:rPr>
                          <m:t>𝑘</m:t>
                        </m:r>
                      </m:sup>
                    </m:sSup>
                    <m:d>
                      <m:dPr>
                        <m:ctrlPr>
                          <a:rPr lang="es-CL" i="1" dirty="0">
                            <a:latin typeface="Cambria Math"/>
                          </a:rPr>
                        </m:ctrlPr>
                      </m:dPr>
                      <m:e>
                        <m:sSub>
                          <m:sSubPr>
                            <m:ctrlPr>
                              <a:rPr lang="es-CL" i="1" dirty="0">
                                <a:latin typeface="Cambria Math"/>
                              </a:rPr>
                            </m:ctrlPr>
                          </m:sSubPr>
                          <m:e>
                            <m:r>
                              <a:rPr lang="es-CL" i="1" dirty="0">
                                <a:latin typeface="Cambria Math"/>
                              </a:rPr>
                              <m:t>𝑌</m:t>
                            </m:r>
                          </m:e>
                          <m:sub>
                            <m:r>
                              <a:rPr lang="es-CL" i="1" dirty="0">
                                <a:latin typeface="Cambria Math"/>
                              </a:rPr>
                              <m:t>𝑡</m:t>
                            </m:r>
                          </m:sub>
                        </m:sSub>
                        <m:r>
                          <a:rPr lang="es-CL" i="1" dirty="0">
                            <a:latin typeface="Cambria Math"/>
                          </a:rPr>
                          <m:t>−</m:t>
                        </m:r>
                        <m:f>
                          <m:fPr>
                            <m:ctrlPr>
                              <a:rPr lang="es-CL" i="1" dirty="0">
                                <a:latin typeface="Cambria Math"/>
                              </a:rPr>
                            </m:ctrlPr>
                          </m:fPr>
                          <m:num>
                            <m:r>
                              <a:rPr lang="es-CL" i="1" dirty="0">
                                <a:latin typeface="Cambria Math"/>
                              </a:rPr>
                              <m:t>𝛼</m:t>
                            </m:r>
                          </m:num>
                          <m:den>
                            <m:r>
                              <a:rPr lang="es-CL" i="1" dirty="0">
                                <a:latin typeface="Cambria Math"/>
                              </a:rPr>
                              <m:t>1−</m:t>
                            </m:r>
                            <m:r>
                              <a:rPr lang="es-CL" i="1" dirty="0">
                                <a:latin typeface="Cambria Math"/>
                              </a:rPr>
                              <m:t>𝜌</m:t>
                            </m:r>
                          </m:den>
                        </m:f>
                      </m:e>
                    </m:d>
                  </m:oMath>
                </a14:m>
                <a:endParaRPr lang="es-CL" sz="3200" dirty="0" smtClean="0"/>
              </a:p>
              <a:p>
                <a:pPr marL="82296" indent="0" algn="ctr">
                  <a:buNone/>
                </a:pPr>
                <a:endParaRPr lang="es-CL" sz="2800" b="1" u="sng" dirty="0" smtClean="0"/>
              </a:p>
              <a:p>
                <a:pPr marL="82296" indent="0" algn="ctr">
                  <a:buNone/>
                </a:pPr>
                <a:endParaRPr lang="es-CL" sz="2800" b="1" u="sng" dirty="0" smtClean="0"/>
              </a:p>
            </p:txBody>
          </p:sp>
        </mc:Choice>
        <mc:Fallback>
          <p:sp>
            <p:nvSpPr>
              <p:cNvPr id="3" name="2 Marcador de contenido"/>
              <p:cNvSpPr>
                <a:spLocks noGrp="1" noRot="1" noChangeAspect="1" noMove="1" noResize="1" noEditPoints="1" noAdjustHandles="1" noChangeArrowheads="1" noChangeShapeType="1" noTextEdit="1"/>
              </p:cNvSpPr>
              <p:nvPr>
                <p:ph idx="1"/>
              </p:nvPr>
            </p:nvSpPr>
            <p:spPr>
              <a:xfrm>
                <a:off x="971600" y="1196752"/>
                <a:ext cx="8388424" cy="3600400"/>
              </a:xfrm>
              <a:blipFill rotWithShape="1">
                <a:blip r:embed="rId3"/>
                <a:stretch>
                  <a:fillRect l="-654" t="-5245"/>
                </a:stretch>
              </a:blipFill>
            </p:spPr>
            <p:txBody>
              <a:bodyPr/>
              <a:lstStyle/>
              <a:p>
                <a:r>
                  <a:rPr lang="es-CL">
                    <a:noFill/>
                  </a:rPr>
                  <a:t> </a:t>
                </a:r>
              </a:p>
            </p:txBody>
          </p:sp>
        </mc:Fallback>
      </mc:AlternateContent>
      <p:sp>
        <p:nvSpPr>
          <p:cNvPr id="5" name="4 CuadroTexto"/>
          <p:cNvSpPr txBox="1"/>
          <p:nvPr/>
        </p:nvSpPr>
        <p:spPr>
          <a:xfrm>
            <a:off x="4572000" y="6538878"/>
            <a:ext cx="4464496" cy="253916"/>
          </a:xfrm>
          <a:prstGeom prst="rect">
            <a:avLst/>
          </a:prstGeom>
          <a:noFill/>
        </p:spPr>
        <p:txBody>
          <a:bodyPr wrap="square" rtlCol="0">
            <a:spAutoFit/>
          </a:bodyPr>
          <a:lstStyle/>
          <a:p>
            <a:pPr algn="r"/>
            <a:r>
              <a:rPr lang="es-CL" sz="1050" b="1" dirty="0" smtClean="0">
                <a:solidFill>
                  <a:schemeClr val="bg1">
                    <a:lumMod val="75000"/>
                  </a:schemeClr>
                </a:solidFill>
              </a:rPr>
              <a:t>IN4402-1: </a:t>
            </a:r>
            <a:r>
              <a:rPr lang="es-CL" sz="1050" dirty="0" smtClean="0">
                <a:solidFill>
                  <a:schemeClr val="bg1">
                    <a:lumMod val="75000"/>
                  </a:schemeClr>
                </a:solidFill>
              </a:rPr>
              <a:t>Aplicaciones de Probabilidades y Estadística en Gestión</a:t>
            </a:r>
            <a:endParaRPr lang="es-ES" sz="1050" dirty="0">
              <a:solidFill>
                <a:schemeClr val="bg1">
                  <a:lumMod val="75000"/>
                </a:schemeClr>
              </a:solidFill>
            </a:endParaRPr>
          </a:p>
        </p:txBody>
      </p:sp>
      <p:sp>
        <p:nvSpPr>
          <p:cNvPr id="6" name="2 Marcador de contenido"/>
          <p:cNvSpPr txBox="1">
            <a:spLocks/>
          </p:cNvSpPr>
          <p:nvPr/>
        </p:nvSpPr>
        <p:spPr>
          <a:xfrm>
            <a:off x="971600" y="4653136"/>
            <a:ext cx="8388424" cy="2520280"/>
          </a:xfrm>
          <a:prstGeom prst="rect">
            <a:avLst/>
          </a:prstGeom>
        </p:spPr>
        <p:txBody>
          <a:bodyPr>
            <a:normAutofit/>
          </a:bodyPr>
          <a:lst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a:lstStyle>
          <a:p>
            <a:r>
              <a:rPr lang="es-CL" dirty="0" smtClean="0"/>
              <a:t>¿Cómo evaluar? </a:t>
            </a:r>
          </a:p>
          <a:p>
            <a:pPr lvl="1"/>
            <a:r>
              <a:rPr lang="es-CL" sz="2400" dirty="0" smtClean="0"/>
              <a:t>Usamos </a:t>
            </a:r>
            <a:r>
              <a:rPr lang="es-CL" sz="2400" dirty="0" smtClean="0"/>
              <a:t>valores conocidos para evaluar la precisión de la predicción</a:t>
            </a:r>
            <a:endParaRPr lang="es-CL" sz="2400" dirty="0" smtClean="0"/>
          </a:p>
          <a:p>
            <a:pPr lvl="1"/>
            <a:r>
              <a:rPr lang="es-CL" sz="2400" b="1" u="sng" dirty="0" smtClean="0"/>
              <a:t>Error Cuadrático Medio,  o MAPE.</a:t>
            </a:r>
            <a:endParaRPr lang="es-CL" sz="1800" b="1" u="sng" dirty="0" smtClean="0"/>
          </a:p>
          <a:p>
            <a:pPr marL="82296" indent="0" algn="ctr">
              <a:buFont typeface="Wingdings 2"/>
              <a:buNone/>
            </a:pPr>
            <a:endParaRPr lang="es-CL" sz="2800" b="1" u="sng" dirty="0" smtClean="0"/>
          </a:p>
        </p:txBody>
      </p:sp>
    </p:spTree>
    <p:extLst>
      <p:ext uri="{BB962C8B-B14F-4D97-AF65-F5344CB8AC3E}">
        <p14:creationId xmlns:p14="http://schemas.microsoft.com/office/powerpoint/2010/main" val="381600344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err="1" smtClean="0"/>
              <a:t>Ec</a:t>
            </a:r>
            <a:r>
              <a:rPr lang="es-CL" dirty="0" smtClean="0"/>
              <a:t>. Simultáneas</a:t>
            </a:r>
            <a:endParaRPr lang="es-ES" dirty="0"/>
          </a:p>
        </p:txBody>
      </p:sp>
      <p:sp>
        <p:nvSpPr>
          <p:cNvPr id="3" name="2 Marcador de contenido"/>
          <p:cNvSpPr>
            <a:spLocks noGrp="1"/>
          </p:cNvSpPr>
          <p:nvPr>
            <p:ph idx="1"/>
          </p:nvPr>
        </p:nvSpPr>
        <p:spPr/>
        <p:txBody>
          <a:bodyPr/>
          <a:lstStyle/>
          <a:p>
            <a:r>
              <a:rPr lang="es-CL" b="1" dirty="0" smtClean="0"/>
              <a:t>¿Cuándo ocurren y qué características presentan?</a:t>
            </a:r>
          </a:p>
          <a:p>
            <a:endParaRPr lang="es-CL" b="1" dirty="0"/>
          </a:p>
          <a:p>
            <a:r>
              <a:rPr lang="es-CL" b="1" dirty="0" smtClean="0"/>
              <a:t>¿Qué problemáticas causan y cómo pueden ser solucionadas?</a:t>
            </a:r>
            <a:endParaRPr lang="es-ES" b="1" dirty="0"/>
          </a:p>
        </p:txBody>
      </p:sp>
    </p:spTree>
    <p:extLst>
      <p:ext uri="{BB962C8B-B14F-4D97-AF65-F5344CB8AC3E}">
        <p14:creationId xmlns:p14="http://schemas.microsoft.com/office/powerpoint/2010/main" val="73451575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err="1"/>
              <a:t>Ec</a:t>
            </a:r>
            <a:r>
              <a:rPr lang="es-CL" dirty="0"/>
              <a:t>. Simultáneas</a:t>
            </a:r>
            <a:endParaRPr lang="es-ES" dirty="0"/>
          </a:p>
        </p:txBody>
      </p:sp>
      <p:sp>
        <p:nvSpPr>
          <p:cNvPr id="3" name="2 Marcador de contenido"/>
          <p:cNvSpPr>
            <a:spLocks noGrp="1"/>
          </p:cNvSpPr>
          <p:nvPr>
            <p:ph idx="1"/>
          </p:nvPr>
        </p:nvSpPr>
        <p:spPr/>
        <p:txBody>
          <a:bodyPr>
            <a:normAutofit/>
          </a:bodyPr>
          <a:lstStyle/>
          <a:p>
            <a:r>
              <a:rPr lang="es-CL" dirty="0" smtClean="0"/>
              <a:t>Son ecuaciones que modelan variables que poseen causalidad o simultaneidades entre sí.</a:t>
            </a:r>
          </a:p>
          <a:p>
            <a:endParaRPr lang="es-CL" dirty="0"/>
          </a:p>
          <a:p>
            <a:r>
              <a:rPr lang="es-CL" dirty="0" smtClean="0"/>
              <a:t>Si se sospecha que Y causa a X y simultáneamente X causa Y. </a:t>
            </a:r>
          </a:p>
          <a:p>
            <a:r>
              <a:rPr lang="es-CL" dirty="0" smtClean="0"/>
              <a:t>Si hay alguna tercera variable Z que afecta a ambas</a:t>
            </a:r>
          </a:p>
          <a:p>
            <a:endParaRPr lang="es-CL" dirty="0"/>
          </a:p>
          <a:p>
            <a:endParaRPr lang="es-CL" dirty="0" smtClean="0"/>
          </a:p>
        </p:txBody>
      </p:sp>
    </p:spTree>
    <p:extLst>
      <p:ext uri="{BB962C8B-B14F-4D97-AF65-F5344CB8AC3E}">
        <p14:creationId xmlns:p14="http://schemas.microsoft.com/office/powerpoint/2010/main" val="263624731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Ecuaciones simultáneas</a:t>
            </a:r>
            <a:endParaRPr lang="es-ES" dirty="0"/>
          </a:p>
        </p:txBody>
      </p:sp>
      <mc:AlternateContent xmlns:mc="http://schemas.openxmlformats.org/markup-compatibility/2006" xmlns:a14="http://schemas.microsoft.com/office/drawing/2010/main">
        <mc:Choice Requires="a14">
          <p:sp>
            <p:nvSpPr>
              <p:cNvPr id="3" name="2 Marcador de contenido"/>
              <p:cNvSpPr>
                <a:spLocks noGrp="1"/>
              </p:cNvSpPr>
              <p:nvPr>
                <p:ph idx="1"/>
              </p:nvPr>
            </p:nvSpPr>
            <p:spPr/>
            <p:txBody>
              <a:bodyPr>
                <a:normAutofit fontScale="85000" lnSpcReduction="10000"/>
              </a:bodyPr>
              <a:lstStyle/>
              <a:p>
                <a:r>
                  <a:rPr lang="es-CL" dirty="0" smtClean="0"/>
                  <a:t>La típica en </a:t>
                </a:r>
                <a:r>
                  <a:rPr lang="es-CL" dirty="0" err="1" smtClean="0"/>
                  <a:t>Econo</a:t>
                </a:r>
                <a:r>
                  <a:rPr lang="es-CL" dirty="0" smtClean="0"/>
                  <a:t>… oferta y demanda</a:t>
                </a:r>
              </a:p>
              <a:p>
                <a:pPr marL="82296" indent="0">
                  <a:buNone/>
                </a:pPr>
                <a14:m>
                  <m:oMathPara xmlns:m="http://schemas.openxmlformats.org/officeDocument/2006/math">
                    <m:oMathParaPr>
                      <m:jc m:val="centerGroup"/>
                    </m:oMathParaPr>
                    <m:oMath xmlns:m="http://schemas.openxmlformats.org/officeDocument/2006/math">
                      <m:sSubSup>
                        <m:sSubSupPr>
                          <m:ctrlPr>
                            <a:rPr lang="es-CL" b="0" i="1" smtClean="0">
                              <a:latin typeface="Cambria Math"/>
                            </a:rPr>
                          </m:ctrlPr>
                        </m:sSubSupPr>
                        <m:e>
                          <m:r>
                            <a:rPr lang="es-CL" b="0" i="1" smtClean="0">
                              <a:latin typeface="Cambria Math"/>
                            </a:rPr>
                            <m:t>𝑄</m:t>
                          </m:r>
                        </m:e>
                        <m:sub/>
                        <m:sup>
                          <m:r>
                            <a:rPr lang="es-CL" b="0" i="1" smtClean="0">
                              <a:latin typeface="Cambria Math"/>
                            </a:rPr>
                            <m:t>𝑂</m:t>
                          </m:r>
                        </m:sup>
                      </m:sSubSup>
                      <m:r>
                        <a:rPr lang="es-CL" b="0" i="1" smtClean="0">
                          <a:latin typeface="Cambria Math"/>
                        </a:rPr>
                        <m:t>=100+</m:t>
                      </m:r>
                      <m:r>
                        <a:rPr lang="es-CL" b="0" i="1" smtClean="0">
                          <a:latin typeface="Cambria Math"/>
                        </a:rPr>
                        <m:t>𝑃</m:t>
                      </m:r>
                    </m:oMath>
                    <m:oMath xmlns:m="http://schemas.openxmlformats.org/officeDocument/2006/math">
                      <m:sSup>
                        <m:sSupPr>
                          <m:ctrlPr>
                            <a:rPr lang="es-CL" b="0" i="1" smtClean="0">
                              <a:latin typeface="Cambria Math"/>
                            </a:rPr>
                          </m:ctrlPr>
                        </m:sSupPr>
                        <m:e>
                          <m:r>
                            <a:rPr lang="es-CL" b="0" i="1" smtClean="0">
                              <a:latin typeface="Cambria Math"/>
                            </a:rPr>
                            <m:t>𝑄</m:t>
                          </m:r>
                        </m:e>
                        <m:sup>
                          <m:r>
                            <a:rPr lang="es-CL" b="0" i="1" smtClean="0">
                              <a:latin typeface="Cambria Math"/>
                            </a:rPr>
                            <m:t>𝐷</m:t>
                          </m:r>
                        </m:sup>
                      </m:sSup>
                      <m:r>
                        <a:rPr lang="es-CL" b="0" i="1" smtClean="0">
                          <a:latin typeface="Cambria Math"/>
                        </a:rPr>
                        <m:t>=25 −</m:t>
                      </m:r>
                      <m:r>
                        <a:rPr lang="es-CL" b="0" i="1" smtClean="0">
                          <a:latin typeface="Cambria Math"/>
                        </a:rPr>
                        <m:t>𝑃</m:t>
                      </m:r>
                    </m:oMath>
                  </m:oMathPara>
                </a14:m>
                <a:endParaRPr lang="es-CL" dirty="0" smtClean="0"/>
              </a:p>
              <a:p>
                <a:r>
                  <a:rPr lang="es-CL" dirty="0" smtClean="0"/>
                  <a:t>Y si queremos estimarla con datos?</a:t>
                </a:r>
              </a:p>
              <a:p>
                <a:pPr marL="82296" indent="0" algn="ctr">
                  <a:buNone/>
                </a:pPr>
                <a14:m>
                  <m:oMathPara xmlns:m="http://schemas.openxmlformats.org/officeDocument/2006/math">
                    <m:oMathParaPr>
                      <m:jc m:val="centerGroup"/>
                    </m:oMathParaPr>
                    <m:oMath xmlns:m="http://schemas.openxmlformats.org/officeDocument/2006/math">
                      <m:sSubSup>
                        <m:sSubSupPr>
                          <m:ctrlPr>
                            <a:rPr lang="es-CL" b="0" i="1" smtClean="0">
                              <a:latin typeface="Cambria Math"/>
                            </a:rPr>
                          </m:ctrlPr>
                        </m:sSubSupPr>
                        <m:e>
                          <m:r>
                            <a:rPr lang="es-CL" b="0" i="1" smtClean="0">
                              <a:latin typeface="Cambria Math"/>
                            </a:rPr>
                            <m:t>𝑄</m:t>
                          </m:r>
                        </m:e>
                        <m:sub>
                          <m:r>
                            <a:rPr lang="es-CL" b="0" i="1" smtClean="0">
                              <a:latin typeface="Cambria Math"/>
                            </a:rPr>
                            <m:t>𝑡</m:t>
                          </m:r>
                        </m:sub>
                        <m:sup>
                          <m:r>
                            <a:rPr lang="es-CL" b="0" i="1" smtClean="0">
                              <a:latin typeface="Cambria Math"/>
                            </a:rPr>
                            <m:t>𝑂</m:t>
                          </m:r>
                        </m:sup>
                      </m:sSubSup>
                      <m:r>
                        <a:rPr lang="es-CL" b="0" i="1" smtClean="0">
                          <a:latin typeface="Cambria Math"/>
                        </a:rPr>
                        <m:t>=</m:t>
                      </m:r>
                      <m:sSub>
                        <m:sSubPr>
                          <m:ctrlPr>
                            <a:rPr lang="es-CL" b="0" i="1" smtClean="0">
                              <a:latin typeface="Cambria Math"/>
                            </a:rPr>
                          </m:ctrlPr>
                        </m:sSubPr>
                        <m:e>
                          <m:r>
                            <a:rPr lang="es-CL" b="0" i="1" smtClean="0">
                              <a:latin typeface="Cambria Math"/>
                            </a:rPr>
                            <m:t>𝛼</m:t>
                          </m:r>
                        </m:e>
                        <m:sub>
                          <m:r>
                            <a:rPr lang="es-CL" b="0" i="1" smtClean="0">
                              <a:latin typeface="Cambria Math"/>
                            </a:rPr>
                            <m:t>0</m:t>
                          </m:r>
                        </m:sub>
                      </m:sSub>
                      <m:r>
                        <a:rPr lang="es-CL" b="0" i="1" smtClean="0">
                          <a:latin typeface="Cambria Math"/>
                        </a:rPr>
                        <m:t>+</m:t>
                      </m:r>
                      <m:sSub>
                        <m:sSubPr>
                          <m:ctrlPr>
                            <a:rPr lang="es-CL" b="0" i="1" smtClean="0">
                              <a:latin typeface="Cambria Math"/>
                            </a:rPr>
                          </m:ctrlPr>
                        </m:sSubPr>
                        <m:e>
                          <m:r>
                            <a:rPr lang="es-CL" b="0" i="1" smtClean="0">
                              <a:latin typeface="Cambria Math"/>
                            </a:rPr>
                            <m:t>𝛼</m:t>
                          </m:r>
                        </m:e>
                        <m:sub>
                          <m:r>
                            <a:rPr lang="es-CL" b="0" i="1" smtClean="0">
                              <a:latin typeface="Cambria Math"/>
                            </a:rPr>
                            <m:t>1</m:t>
                          </m:r>
                        </m:sub>
                      </m:sSub>
                      <m:sSub>
                        <m:sSubPr>
                          <m:ctrlPr>
                            <a:rPr lang="es-CL" b="0" i="1" smtClean="0">
                              <a:latin typeface="Cambria Math"/>
                            </a:rPr>
                          </m:ctrlPr>
                        </m:sSubPr>
                        <m:e>
                          <m:r>
                            <a:rPr lang="es-CL" b="0" i="1" smtClean="0">
                              <a:latin typeface="Cambria Math"/>
                            </a:rPr>
                            <m:t>𝑃</m:t>
                          </m:r>
                        </m:e>
                        <m:sub>
                          <m:r>
                            <a:rPr lang="es-CL" b="0" i="1" smtClean="0">
                              <a:latin typeface="Cambria Math"/>
                            </a:rPr>
                            <m:t>𝑡</m:t>
                          </m:r>
                        </m:sub>
                      </m:sSub>
                      <m:r>
                        <a:rPr lang="es-CL" b="0" i="1" smtClean="0">
                          <a:latin typeface="Cambria Math"/>
                        </a:rPr>
                        <m:t>+</m:t>
                      </m:r>
                      <m:sSub>
                        <m:sSubPr>
                          <m:ctrlPr>
                            <a:rPr lang="es-CL" b="0" i="1" smtClean="0">
                              <a:latin typeface="Cambria Math"/>
                            </a:rPr>
                          </m:ctrlPr>
                        </m:sSubPr>
                        <m:e>
                          <m:r>
                            <a:rPr lang="es-CL" b="0" i="1" smtClean="0">
                              <a:latin typeface="Cambria Math"/>
                            </a:rPr>
                            <m:t>𝑢</m:t>
                          </m:r>
                        </m:e>
                        <m:sub>
                          <m:r>
                            <a:rPr lang="es-CL" b="0" i="1" smtClean="0">
                              <a:latin typeface="Cambria Math"/>
                            </a:rPr>
                            <m:t>𝑡</m:t>
                          </m:r>
                        </m:sub>
                      </m:sSub>
                    </m:oMath>
                    <m:oMath xmlns:m="http://schemas.openxmlformats.org/officeDocument/2006/math">
                      <m:sSubSup>
                        <m:sSubSupPr>
                          <m:ctrlPr>
                            <a:rPr lang="es-CL" b="0" i="1" smtClean="0">
                              <a:latin typeface="Cambria Math"/>
                            </a:rPr>
                          </m:ctrlPr>
                        </m:sSubSupPr>
                        <m:e>
                          <m:r>
                            <a:rPr lang="es-CL" b="0" i="1" smtClean="0">
                              <a:latin typeface="Cambria Math"/>
                            </a:rPr>
                            <m:t>𝑄</m:t>
                          </m:r>
                        </m:e>
                        <m:sub>
                          <m:r>
                            <a:rPr lang="es-CL" b="0" i="1" smtClean="0">
                              <a:latin typeface="Cambria Math"/>
                            </a:rPr>
                            <m:t>𝑡</m:t>
                          </m:r>
                        </m:sub>
                        <m:sup>
                          <m:r>
                            <a:rPr lang="es-CL" b="0" i="1" smtClean="0">
                              <a:latin typeface="Cambria Math"/>
                            </a:rPr>
                            <m:t>𝐷</m:t>
                          </m:r>
                        </m:sup>
                      </m:sSubSup>
                      <m:r>
                        <a:rPr lang="es-CL" b="0" i="1" smtClean="0">
                          <a:latin typeface="Cambria Math"/>
                        </a:rPr>
                        <m:t>=</m:t>
                      </m:r>
                      <m:sSub>
                        <m:sSubPr>
                          <m:ctrlPr>
                            <a:rPr lang="es-CL" b="0" i="1" smtClean="0">
                              <a:latin typeface="Cambria Math"/>
                            </a:rPr>
                          </m:ctrlPr>
                        </m:sSubPr>
                        <m:e>
                          <m:r>
                            <a:rPr lang="es-CL" b="0" i="1" smtClean="0">
                              <a:latin typeface="Cambria Math"/>
                            </a:rPr>
                            <m:t>𝛽</m:t>
                          </m:r>
                        </m:e>
                        <m:sub>
                          <m:r>
                            <a:rPr lang="es-CL" b="0" i="1" smtClean="0">
                              <a:latin typeface="Cambria Math"/>
                            </a:rPr>
                            <m:t>0</m:t>
                          </m:r>
                        </m:sub>
                      </m:sSub>
                      <m:r>
                        <a:rPr lang="es-CL" b="0" i="1" smtClean="0">
                          <a:latin typeface="Cambria Math"/>
                        </a:rPr>
                        <m:t>+</m:t>
                      </m:r>
                      <m:sSub>
                        <m:sSubPr>
                          <m:ctrlPr>
                            <a:rPr lang="es-CL" b="0" i="1" smtClean="0">
                              <a:latin typeface="Cambria Math"/>
                            </a:rPr>
                          </m:ctrlPr>
                        </m:sSubPr>
                        <m:e>
                          <m:r>
                            <a:rPr lang="es-CL" b="0" i="1" smtClean="0">
                              <a:latin typeface="Cambria Math"/>
                            </a:rPr>
                            <m:t>𝛽</m:t>
                          </m:r>
                        </m:e>
                        <m:sub>
                          <m:r>
                            <a:rPr lang="es-CL" b="0" i="1" smtClean="0">
                              <a:latin typeface="Cambria Math"/>
                            </a:rPr>
                            <m:t>1</m:t>
                          </m:r>
                        </m:sub>
                      </m:sSub>
                      <m:sSub>
                        <m:sSubPr>
                          <m:ctrlPr>
                            <a:rPr lang="es-CL" b="0" i="1" smtClean="0">
                              <a:latin typeface="Cambria Math"/>
                            </a:rPr>
                          </m:ctrlPr>
                        </m:sSubPr>
                        <m:e>
                          <m:r>
                            <a:rPr lang="es-CL" b="0" i="1" smtClean="0">
                              <a:latin typeface="Cambria Math"/>
                            </a:rPr>
                            <m:t>𝑃</m:t>
                          </m:r>
                        </m:e>
                        <m:sub>
                          <m:r>
                            <a:rPr lang="es-CL" b="0" i="1" smtClean="0">
                              <a:latin typeface="Cambria Math"/>
                            </a:rPr>
                            <m:t>𝑡</m:t>
                          </m:r>
                        </m:sub>
                      </m:sSub>
                      <m:r>
                        <a:rPr lang="es-CL" b="0" i="1" smtClean="0">
                          <a:latin typeface="Cambria Math"/>
                        </a:rPr>
                        <m:t>+</m:t>
                      </m:r>
                      <m:sSub>
                        <m:sSubPr>
                          <m:ctrlPr>
                            <a:rPr lang="es-CL" b="0" i="1" smtClean="0">
                              <a:latin typeface="Cambria Math"/>
                            </a:rPr>
                          </m:ctrlPr>
                        </m:sSubPr>
                        <m:e>
                          <m:r>
                            <a:rPr lang="es-CL" b="0" i="1" smtClean="0">
                              <a:latin typeface="Cambria Math"/>
                            </a:rPr>
                            <m:t>𝑣</m:t>
                          </m:r>
                        </m:e>
                        <m:sub>
                          <m:r>
                            <a:rPr lang="es-CL" b="0" i="1" smtClean="0">
                              <a:latin typeface="Cambria Math"/>
                            </a:rPr>
                            <m:t>𝑡</m:t>
                          </m:r>
                        </m:sub>
                      </m:sSub>
                    </m:oMath>
                    <m:oMath xmlns:m="http://schemas.openxmlformats.org/officeDocument/2006/math">
                      <m:sSup>
                        <m:sSupPr>
                          <m:ctrlPr>
                            <a:rPr lang="es-CL" b="0" i="1" smtClean="0">
                              <a:latin typeface="Cambria Math"/>
                            </a:rPr>
                          </m:ctrlPr>
                        </m:sSupPr>
                        <m:e>
                          <m:r>
                            <a:rPr lang="es-CL" b="0" i="1" smtClean="0">
                              <a:latin typeface="Cambria Math"/>
                            </a:rPr>
                            <m:t>𝑄</m:t>
                          </m:r>
                        </m:e>
                        <m:sup>
                          <m:r>
                            <a:rPr lang="es-CL" b="0" i="1" smtClean="0">
                              <a:latin typeface="Cambria Math"/>
                            </a:rPr>
                            <m:t>𝐷</m:t>
                          </m:r>
                        </m:sup>
                      </m:sSup>
                      <m:r>
                        <a:rPr lang="es-CL" b="0" i="1" smtClean="0">
                          <a:latin typeface="Cambria Math"/>
                        </a:rPr>
                        <m:t>=</m:t>
                      </m:r>
                      <m:sSup>
                        <m:sSupPr>
                          <m:ctrlPr>
                            <a:rPr lang="es-CL" b="0" i="1" smtClean="0">
                              <a:latin typeface="Cambria Math"/>
                            </a:rPr>
                          </m:ctrlPr>
                        </m:sSupPr>
                        <m:e>
                          <m:r>
                            <a:rPr lang="es-CL" b="0" i="1" smtClean="0">
                              <a:latin typeface="Cambria Math"/>
                            </a:rPr>
                            <m:t>𝑄</m:t>
                          </m:r>
                        </m:e>
                        <m:sup>
                          <m:r>
                            <a:rPr lang="es-CL" b="0" i="1" smtClean="0">
                              <a:latin typeface="Cambria Math"/>
                            </a:rPr>
                            <m:t>𝑂</m:t>
                          </m:r>
                        </m:sup>
                      </m:sSup>
                    </m:oMath>
                  </m:oMathPara>
                </a14:m>
                <a:endParaRPr lang="es-CL" b="0" dirty="0" smtClean="0"/>
              </a:p>
              <a:p>
                <a:pPr marL="82296" indent="0" algn="ctr">
                  <a:buNone/>
                </a:pPr>
                <a:endParaRPr lang="es-CL" dirty="0" smtClean="0"/>
              </a:p>
              <a:p>
                <a:r>
                  <a:rPr lang="es-CL" dirty="0" smtClean="0"/>
                  <a:t>¿Cuáles se esperan que sean los signos?</a:t>
                </a:r>
              </a:p>
              <a:p>
                <a:r>
                  <a:rPr lang="es-CL" dirty="0" smtClean="0"/>
                  <a:t>¿Cuáles son los datos si asumimos equilibrio?</a:t>
                </a:r>
                <a:endParaRPr lang="es-CL" dirty="0"/>
              </a:p>
              <a:p>
                <a:pPr marL="82296" indent="0">
                  <a:buNone/>
                </a:pPr>
                <a:endParaRPr lang="es-CL" dirty="0"/>
              </a:p>
              <a:p>
                <a:pPr marL="82296" indent="0">
                  <a:buNone/>
                </a:pPr>
                <a:endParaRPr lang="es-CL" dirty="0"/>
              </a:p>
              <a:p>
                <a:endParaRPr lang="es-CL" dirty="0" smtClean="0"/>
              </a:p>
            </p:txBody>
          </p:sp>
        </mc:Choice>
        <mc:Fallback xmlns="">
          <p:sp>
            <p:nvSpPr>
              <p:cNvPr id="3" name="2 Marcador de contenido"/>
              <p:cNvSpPr>
                <a:spLocks noGrp="1" noRot="1" noChangeAspect="1" noMove="1" noResize="1" noEditPoints="1" noAdjustHandles="1" noChangeArrowheads="1" noChangeShapeType="1" noTextEdit="1"/>
              </p:cNvSpPr>
              <p:nvPr>
                <p:ph idx="1"/>
              </p:nvPr>
            </p:nvSpPr>
            <p:spPr>
              <a:blipFill rotWithShape="1">
                <a:blip r:embed="rId3"/>
                <a:stretch>
                  <a:fillRect t="-2033"/>
                </a:stretch>
              </a:blipFill>
            </p:spPr>
            <p:txBody>
              <a:bodyPr/>
              <a:lstStyle/>
              <a:p>
                <a:r>
                  <a:rPr lang="es-ES">
                    <a:noFill/>
                  </a:rPr>
                  <a:t> </a:t>
                </a:r>
              </a:p>
            </p:txBody>
          </p:sp>
        </mc:Fallback>
      </mc:AlternateContent>
    </p:spTree>
    <p:extLst>
      <p:ext uri="{BB962C8B-B14F-4D97-AF65-F5344CB8AC3E}">
        <p14:creationId xmlns:p14="http://schemas.microsoft.com/office/powerpoint/2010/main" val="68392749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err="1"/>
              <a:t>Ec</a:t>
            </a:r>
            <a:r>
              <a:rPr lang="es-CL" dirty="0"/>
              <a:t>. Simultáneas</a:t>
            </a:r>
            <a:endParaRPr lang="es-ES" dirty="0"/>
          </a:p>
        </p:txBody>
      </p:sp>
      <p:sp>
        <p:nvSpPr>
          <p:cNvPr id="3" name="2 Marcador de contenido"/>
          <p:cNvSpPr>
            <a:spLocks noGrp="1"/>
          </p:cNvSpPr>
          <p:nvPr>
            <p:ph idx="1"/>
          </p:nvPr>
        </p:nvSpPr>
        <p:spPr/>
        <p:txBody>
          <a:bodyPr>
            <a:normAutofit/>
          </a:bodyPr>
          <a:lstStyle/>
          <a:p>
            <a:r>
              <a:rPr lang="es-CL" dirty="0" smtClean="0"/>
              <a:t>Variables </a:t>
            </a:r>
            <a:r>
              <a:rPr lang="es-CL" b="1" dirty="0" smtClean="0">
                <a:solidFill>
                  <a:srgbClr val="FF0000"/>
                </a:solidFill>
              </a:rPr>
              <a:t>endógenas</a:t>
            </a:r>
            <a:r>
              <a:rPr lang="es-CL" dirty="0" smtClean="0"/>
              <a:t> son las dependientes, pues se espera que estén </a:t>
            </a:r>
            <a:r>
              <a:rPr lang="es-CL" b="1" i="1" dirty="0" smtClean="0"/>
              <a:t>determinadas por dentro del modelo.</a:t>
            </a:r>
          </a:p>
          <a:p>
            <a:endParaRPr lang="es-CL" b="1" i="1" dirty="0" smtClean="0"/>
          </a:p>
          <a:p>
            <a:r>
              <a:rPr lang="es-CL" dirty="0" smtClean="0"/>
              <a:t>Variable </a:t>
            </a:r>
            <a:r>
              <a:rPr lang="es-CL" b="1" dirty="0" smtClean="0">
                <a:solidFill>
                  <a:srgbClr val="0070C0"/>
                </a:solidFill>
              </a:rPr>
              <a:t>exógenas</a:t>
            </a:r>
            <a:r>
              <a:rPr lang="es-CL" b="1" dirty="0" smtClean="0"/>
              <a:t> o predeterminadas</a:t>
            </a:r>
            <a:r>
              <a:rPr lang="es-CL" dirty="0" smtClean="0"/>
              <a:t> son aquellas que se espera que vengan determinadas </a:t>
            </a:r>
            <a:r>
              <a:rPr lang="es-CL" b="1" i="1" dirty="0" smtClean="0"/>
              <a:t>por factores externos.</a:t>
            </a:r>
            <a:endParaRPr lang="es-CL" dirty="0" smtClean="0"/>
          </a:p>
          <a:p>
            <a:endParaRPr lang="es-CL" dirty="0" smtClean="0"/>
          </a:p>
        </p:txBody>
      </p:sp>
    </p:spTree>
    <p:extLst>
      <p:ext uri="{BB962C8B-B14F-4D97-AF65-F5344CB8AC3E}">
        <p14:creationId xmlns:p14="http://schemas.microsoft.com/office/powerpoint/2010/main" val="310196687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err="1"/>
              <a:t>Ec</a:t>
            </a:r>
            <a:r>
              <a:rPr lang="es-CL" dirty="0"/>
              <a:t>. Simultáneas</a:t>
            </a:r>
            <a:endParaRPr lang="es-ES" dirty="0"/>
          </a:p>
        </p:txBody>
      </p:sp>
      <mc:AlternateContent xmlns:mc="http://schemas.openxmlformats.org/markup-compatibility/2006" xmlns:a14="http://schemas.microsoft.com/office/drawing/2010/main">
        <mc:Choice Requires="a14">
          <p:sp>
            <p:nvSpPr>
              <p:cNvPr id="3" name="2 Marcador de contenido"/>
              <p:cNvSpPr>
                <a:spLocks noGrp="1"/>
              </p:cNvSpPr>
              <p:nvPr>
                <p:ph idx="1"/>
              </p:nvPr>
            </p:nvSpPr>
            <p:spPr/>
            <p:txBody>
              <a:bodyPr>
                <a:normAutofit fontScale="92500" lnSpcReduction="10000"/>
              </a:bodyPr>
              <a:lstStyle/>
              <a:p>
                <a:r>
                  <a:rPr lang="es-CL" dirty="0" smtClean="0"/>
                  <a:t>Ecuaciones </a:t>
                </a:r>
                <a:r>
                  <a:rPr lang="es-CL" b="1" dirty="0" smtClean="0"/>
                  <a:t>estructurales </a:t>
                </a:r>
                <a:r>
                  <a:rPr lang="es-CL" dirty="0" smtClean="0"/>
                  <a:t>son aquellas que muestran </a:t>
                </a:r>
                <a:r>
                  <a:rPr lang="es-CL" b="1" i="1" dirty="0" smtClean="0"/>
                  <a:t>toda la estructura del modelo</a:t>
                </a:r>
                <a:r>
                  <a:rPr lang="es-CL" dirty="0" smtClean="0"/>
                  <a:t>.</a:t>
                </a:r>
              </a:p>
              <a:p>
                <a:pPr marL="82296" indent="0" algn="ctr">
                  <a:buNone/>
                </a:pPr>
                <a14:m>
                  <m:oMathPara xmlns:m="http://schemas.openxmlformats.org/officeDocument/2006/math">
                    <m:oMathParaPr>
                      <m:jc m:val="centerGroup"/>
                    </m:oMathParaPr>
                    <m:oMath xmlns:m="http://schemas.openxmlformats.org/officeDocument/2006/math">
                      <m:sSub>
                        <m:sSubPr>
                          <m:ctrlPr>
                            <a:rPr lang="es-CL" i="1" smtClean="0">
                              <a:solidFill>
                                <a:srgbClr val="FF0000"/>
                              </a:solidFill>
                              <a:latin typeface="Cambria Math"/>
                            </a:rPr>
                          </m:ctrlPr>
                        </m:sSubPr>
                        <m:e>
                          <m:r>
                            <a:rPr lang="es-CL" i="1">
                              <a:solidFill>
                                <a:srgbClr val="FF0000"/>
                              </a:solidFill>
                              <a:latin typeface="Cambria Math"/>
                            </a:rPr>
                            <m:t>𝐶</m:t>
                          </m:r>
                        </m:e>
                        <m:sub>
                          <m:r>
                            <a:rPr lang="es-CL" i="1">
                              <a:solidFill>
                                <a:srgbClr val="FF0000"/>
                              </a:solidFill>
                              <a:latin typeface="Cambria Math"/>
                            </a:rPr>
                            <m:t>𝑡</m:t>
                          </m:r>
                        </m:sub>
                      </m:sSub>
                      <m:r>
                        <a:rPr lang="es-CL" i="1">
                          <a:latin typeface="Cambria Math"/>
                        </a:rPr>
                        <m:t>=</m:t>
                      </m:r>
                      <m:sSub>
                        <m:sSubPr>
                          <m:ctrlPr>
                            <a:rPr lang="es-CL" i="1">
                              <a:latin typeface="Cambria Math"/>
                            </a:rPr>
                          </m:ctrlPr>
                        </m:sSubPr>
                        <m:e>
                          <m:r>
                            <a:rPr lang="es-CL" i="1">
                              <a:latin typeface="Cambria Math"/>
                            </a:rPr>
                            <m:t>𝛽</m:t>
                          </m:r>
                        </m:e>
                        <m:sub>
                          <m:r>
                            <a:rPr lang="es-CL" i="1">
                              <a:latin typeface="Cambria Math"/>
                            </a:rPr>
                            <m:t>0</m:t>
                          </m:r>
                        </m:sub>
                      </m:sSub>
                      <m:r>
                        <a:rPr lang="es-CL" i="1">
                          <a:latin typeface="Cambria Math"/>
                        </a:rPr>
                        <m:t>+</m:t>
                      </m:r>
                      <m:sSub>
                        <m:sSubPr>
                          <m:ctrlPr>
                            <a:rPr lang="es-CL" i="1">
                              <a:latin typeface="Cambria Math"/>
                            </a:rPr>
                          </m:ctrlPr>
                        </m:sSubPr>
                        <m:e>
                          <m:r>
                            <a:rPr lang="es-CL" i="1">
                              <a:latin typeface="Cambria Math"/>
                            </a:rPr>
                            <m:t>𝛽</m:t>
                          </m:r>
                        </m:e>
                        <m:sub>
                          <m:r>
                            <a:rPr lang="es-CL" i="1">
                              <a:latin typeface="Cambria Math"/>
                            </a:rPr>
                            <m:t>1</m:t>
                          </m:r>
                        </m:sub>
                      </m:sSub>
                      <m:sSub>
                        <m:sSubPr>
                          <m:ctrlPr>
                            <a:rPr lang="es-CL" i="1" smtClean="0">
                              <a:solidFill>
                                <a:srgbClr val="FF0000"/>
                              </a:solidFill>
                              <a:latin typeface="Cambria Math"/>
                            </a:rPr>
                          </m:ctrlPr>
                        </m:sSubPr>
                        <m:e>
                          <m:r>
                            <a:rPr lang="es-CL" i="1">
                              <a:solidFill>
                                <a:srgbClr val="FF0000"/>
                              </a:solidFill>
                              <a:latin typeface="Cambria Math"/>
                            </a:rPr>
                            <m:t>𝑌</m:t>
                          </m:r>
                        </m:e>
                        <m:sub>
                          <m:r>
                            <a:rPr lang="es-CL" i="1">
                              <a:solidFill>
                                <a:srgbClr val="FF0000"/>
                              </a:solidFill>
                              <a:latin typeface="Cambria Math"/>
                            </a:rPr>
                            <m:t>𝑡</m:t>
                          </m:r>
                        </m:sub>
                      </m:sSub>
                      <m:r>
                        <a:rPr lang="es-CL" i="1">
                          <a:latin typeface="Cambria Math"/>
                        </a:rPr>
                        <m:t>+</m:t>
                      </m:r>
                      <m:sSub>
                        <m:sSubPr>
                          <m:ctrlPr>
                            <a:rPr lang="es-CL" i="1">
                              <a:latin typeface="Cambria Math"/>
                            </a:rPr>
                          </m:ctrlPr>
                        </m:sSubPr>
                        <m:e>
                          <m:r>
                            <a:rPr lang="es-CL" i="1">
                              <a:latin typeface="Cambria Math"/>
                            </a:rPr>
                            <m:t>𝑢</m:t>
                          </m:r>
                        </m:e>
                        <m:sub>
                          <m:r>
                            <a:rPr lang="es-CL" i="1">
                              <a:latin typeface="Cambria Math"/>
                            </a:rPr>
                            <m:t>𝑡</m:t>
                          </m:r>
                        </m:sub>
                      </m:sSub>
                    </m:oMath>
                  </m:oMathPara>
                </a14:m>
                <a:r>
                  <a:rPr lang="es-CL" dirty="0"/>
                  <a:t/>
                </a:r>
                <a:br>
                  <a:rPr lang="es-CL" dirty="0"/>
                </a:br>
                <a14:m>
                  <m:oMath xmlns:m="http://schemas.openxmlformats.org/officeDocument/2006/math">
                    <m:sSub>
                      <m:sSubPr>
                        <m:ctrlPr>
                          <a:rPr lang="es-CL" i="1" smtClean="0">
                            <a:solidFill>
                              <a:srgbClr val="FF0000"/>
                            </a:solidFill>
                            <a:latin typeface="Cambria Math"/>
                          </a:rPr>
                        </m:ctrlPr>
                      </m:sSubPr>
                      <m:e>
                        <m:r>
                          <a:rPr lang="es-CL" i="1">
                            <a:solidFill>
                              <a:srgbClr val="FF0000"/>
                            </a:solidFill>
                            <a:latin typeface="Cambria Math"/>
                          </a:rPr>
                          <m:t>𝑌</m:t>
                        </m:r>
                      </m:e>
                      <m:sub>
                        <m:r>
                          <a:rPr lang="es-CL" i="1">
                            <a:solidFill>
                              <a:srgbClr val="FF0000"/>
                            </a:solidFill>
                            <a:latin typeface="Cambria Math"/>
                          </a:rPr>
                          <m:t>𝑡</m:t>
                        </m:r>
                      </m:sub>
                    </m:sSub>
                    <m:r>
                      <a:rPr lang="es-CL" i="1">
                        <a:latin typeface="Cambria Math"/>
                      </a:rPr>
                      <m:t>=</m:t>
                    </m:r>
                    <m:sSub>
                      <m:sSubPr>
                        <m:ctrlPr>
                          <a:rPr lang="es-CL" i="1" smtClean="0">
                            <a:solidFill>
                              <a:srgbClr val="FF0000"/>
                            </a:solidFill>
                            <a:latin typeface="Cambria Math"/>
                          </a:rPr>
                        </m:ctrlPr>
                      </m:sSubPr>
                      <m:e>
                        <m:r>
                          <a:rPr lang="es-CL" i="1">
                            <a:solidFill>
                              <a:srgbClr val="FF0000"/>
                            </a:solidFill>
                            <a:latin typeface="Cambria Math"/>
                          </a:rPr>
                          <m:t>𝐶</m:t>
                        </m:r>
                      </m:e>
                      <m:sub>
                        <m:r>
                          <a:rPr lang="es-CL" i="1">
                            <a:solidFill>
                              <a:srgbClr val="FF0000"/>
                            </a:solidFill>
                            <a:latin typeface="Cambria Math"/>
                          </a:rPr>
                          <m:t>𝑡</m:t>
                        </m:r>
                      </m:sub>
                    </m:sSub>
                    <m:r>
                      <a:rPr lang="es-CL" i="1">
                        <a:latin typeface="Cambria Math"/>
                      </a:rPr>
                      <m:t>+</m:t>
                    </m:r>
                    <m:sSub>
                      <m:sSubPr>
                        <m:ctrlPr>
                          <a:rPr lang="es-CL" i="1" smtClean="0">
                            <a:solidFill>
                              <a:srgbClr val="0070C0"/>
                            </a:solidFill>
                            <a:latin typeface="Cambria Math"/>
                          </a:rPr>
                        </m:ctrlPr>
                      </m:sSubPr>
                      <m:e>
                        <m:r>
                          <a:rPr lang="es-CL" i="1">
                            <a:solidFill>
                              <a:srgbClr val="0070C0"/>
                            </a:solidFill>
                            <a:latin typeface="Cambria Math"/>
                          </a:rPr>
                          <m:t>𝐼</m:t>
                        </m:r>
                      </m:e>
                      <m:sub>
                        <m:r>
                          <a:rPr lang="es-CL" i="1">
                            <a:solidFill>
                              <a:srgbClr val="0070C0"/>
                            </a:solidFill>
                            <a:latin typeface="Cambria Math"/>
                          </a:rPr>
                          <m:t>𝑡</m:t>
                        </m:r>
                      </m:sub>
                    </m:sSub>
                  </m:oMath>
                </a14:m>
                <a:r>
                  <a:rPr lang="es-CL" b="1" i="1" dirty="0" smtClean="0"/>
                  <a:t>*</a:t>
                </a:r>
              </a:p>
              <a:p>
                <a:endParaRPr lang="es-CL" b="1" i="1" dirty="0" smtClean="0"/>
              </a:p>
              <a:p>
                <a:r>
                  <a:rPr lang="es-CL" dirty="0" smtClean="0"/>
                  <a:t>Ecuaciones </a:t>
                </a:r>
                <a:r>
                  <a:rPr lang="es-CL" b="1" dirty="0" smtClean="0"/>
                  <a:t>reducidas </a:t>
                </a:r>
                <a:r>
                  <a:rPr lang="es-CL" dirty="0" smtClean="0"/>
                  <a:t>son aquellas en que se expresa la variable </a:t>
                </a:r>
                <a:r>
                  <a:rPr lang="es-CL" b="1" i="1" dirty="0" smtClean="0"/>
                  <a:t>endógena </a:t>
                </a:r>
                <a:r>
                  <a:rPr lang="es-CL" dirty="0" smtClean="0"/>
                  <a:t>en función de las </a:t>
                </a:r>
                <a:r>
                  <a:rPr lang="es-CL" b="1" i="1" dirty="0" smtClean="0"/>
                  <a:t>exógenas </a:t>
                </a:r>
                <a:r>
                  <a:rPr lang="es-CL" dirty="0" smtClean="0"/>
                  <a:t>y los errores:</a:t>
                </a:r>
              </a:p>
              <a:p>
                <a:pPr marL="82296" indent="0">
                  <a:buNone/>
                </a:pPr>
                <a14:m>
                  <m:oMathPara xmlns:m="http://schemas.openxmlformats.org/officeDocument/2006/math">
                    <m:oMathParaPr>
                      <m:jc m:val="centerGroup"/>
                    </m:oMathParaPr>
                    <m:oMath xmlns:m="http://schemas.openxmlformats.org/officeDocument/2006/math">
                      <m:sSub>
                        <m:sSubPr>
                          <m:ctrlPr>
                            <a:rPr lang="es-CL" b="0" i="1" smtClean="0">
                              <a:solidFill>
                                <a:srgbClr val="FF0000"/>
                              </a:solidFill>
                              <a:latin typeface="Cambria Math"/>
                            </a:rPr>
                          </m:ctrlPr>
                        </m:sSubPr>
                        <m:e>
                          <m:r>
                            <a:rPr lang="es-CL" b="0" i="1" smtClean="0">
                              <a:solidFill>
                                <a:srgbClr val="FF0000"/>
                              </a:solidFill>
                              <a:latin typeface="Cambria Math"/>
                            </a:rPr>
                            <m:t>𝑌</m:t>
                          </m:r>
                        </m:e>
                        <m:sub>
                          <m:r>
                            <a:rPr lang="es-CL" b="0" i="1" smtClean="0">
                              <a:solidFill>
                                <a:srgbClr val="FF0000"/>
                              </a:solidFill>
                              <a:latin typeface="Cambria Math"/>
                            </a:rPr>
                            <m:t>𝑡</m:t>
                          </m:r>
                        </m:sub>
                      </m:sSub>
                      <m:r>
                        <a:rPr lang="es-CL" b="0" i="1" smtClean="0">
                          <a:latin typeface="Cambria Math"/>
                        </a:rPr>
                        <m:t>=</m:t>
                      </m:r>
                      <m:sSub>
                        <m:sSubPr>
                          <m:ctrlPr>
                            <a:rPr lang="es-CL" b="0" i="1" smtClean="0">
                              <a:latin typeface="Cambria Math"/>
                            </a:rPr>
                          </m:ctrlPr>
                        </m:sSubPr>
                        <m:e>
                          <m:r>
                            <m:rPr>
                              <m:sty m:val="p"/>
                            </m:rPr>
                            <a:rPr lang="es-CL" b="0" i="0" smtClean="0">
                              <a:latin typeface="Cambria Math"/>
                            </a:rPr>
                            <m:t>Π</m:t>
                          </m:r>
                        </m:e>
                        <m:sub>
                          <m:r>
                            <a:rPr lang="es-CL" b="0" i="1" smtClean="0">
                              <a:latin typeface="Cambria Math"/>
                            </a:rPr>
                            <m:t>0</m:t>
                          </m:r>
                        </m:sub>
                      </m:sSub>
                      <m:r>
                        <a:rPr lang="es-CL" b="0" i="1" smtClean="0">
                          <a:latin typeface="Cambria Math"/>
                        </a:rPr>
                        <m:t>+</m:t>
                      </m:r>
                      <m:sSub>
                        <m:sSubPr>
                          <m:ctrlPr>
                            <a:rPr lang="es-CL" b="0" i="1" smtClean="0">
                              <a:latin typeface="Cambria Math"/>
                            </a:rPr>
                          </m:ctrlPr>
                        </m:sSubPr>
                        <m:e>
                          <m:r>
                            <m:rPr>
                              <m:sty m:val="p"/>
                            </m:rPr>
                            <a:rPr lang="es-CL" b="0" i="0" smtClean="0">
                              <a:latin typeface="Cambria Math"/>
                            </a:rPr>
                            <m:t>Π</m:t>
                          </m:r>
                        </m:e>
                        <m:sub>
                          <m:r>
                            <a:rPr lang="es-CL" b="0" i="1" smtClean="0">
                              <a:latin typeface="Cambria Math"/>
                            </a:rPr>
                            <m:t>1</m:t>
                          </m:r>
                        </m:sub>
                      </m:sSub>
                      <m:sSub>
                        <m:sSubPr>
                          <m:ctrlPr>
                            <a:rPr lang="es-CL" b="0" i="1" smtClean="0">
                              <a:solidFill>
                                <a:srgbClr val="0070C0"/>
                              </a:solidFill>
                              <a:latin typeface="Cambria Math"/>
                            </a:rPr>
                          </m:ctrlPr>
                        </m:sSubPr>
                        <m:e>
                          <m:r>
                            <a:rPr lang="es-CL" b="0" i="1" smtClean="0">
                              <a:solidFill>
                                <a:srgbClr val="0070C0"/>
                              </a:solidFill>
                              <a:latin typeface="Cambria Math"/>
                            </a:rPr>
                            <m:t>𝐼</m:t>
                          </m:r>
                        </m:e>
                        <m:sub>
                          <m:r>
                            <a:rPr lang="es-CL" b="0" i="1" smtClean="0">
                              <a:solidFill>
                                <a:srgbClr val="0070C0"/>
                              </a:solidFill>
                              <a:latin typeface="Cambria Math"/>
                            </a:rPr>
                            <m:t>𝑡</m:t>
                          </m:r>
                        </m:sub>
                      </m:sSub>
                      <m:r>
                        <a:rPr lang="es-CL" b="0" i="1" smtClean="0">
                          <a:latin typeface="Cambria Math"/>
                        </a:rPr>
                        <m:t>+</m:t>
                      </m:r>
                      <m:sSub>
                        <m:sSubPr>
                          <m:ctrlPr>
                            <a:rPr lang="es-CL" b="0" i="1" smtClean="0">
                              <a:latin typeface="Cambria Math"/>
                            </a:rPr>
                          </m:ctrlPr>
                        </m:sSubPr>
                        <m:e>
                          <m:r>
                            <a:rPr lang="es-CL" b="0" i="1" smtClean="0">
                              <a:latin typeface="Cambria Math"/>
                            </a:rPr>
                            <m:t>𝑤</m:t>
                          </m:r>
                        </m:e>
                        <m:sub>
                          <m:r>
                            <a:rPr lang="es-CL" b="0" i="1" smtClean="0">
                              <a:latin typeface="Cambria Math"/>
                            </a:rPr>
                            <m:t>𝑡</m:t>
                          </m:r>
                        </m:sub>
                      </m:sSub>
                    </m:oMath>
                    <m:oMath xmlns:m="http://schemas.openxmlformats.org/officeDocument/2006/math">
                      <m:sSub>
                        <m:sSubPr>
                          <m:ctrlPr>
                            <a:rPr lang="es-CL" b="0" i="1" smtClean="0">
                              <a:solidFill>
                                <a:srgbClr val="FF0000"/>
                              </a:solidFill>
                              <a:latin typeface="Cambria Math"/>
                            </a:rPr>
                          </m:ctrlPr>
                        </m:sSubPr>
                        <m:e>
                          <m:r>
                            <a:rPr lang="es-CL" b="0" i="1" smtClean="0">
                              <a:solidFill>
                                <a:srgbClr val="FF0000"/>
                              </a:solidFill>
                              <a:latin typeface="Cambria Math"/>
                            </a:rPr>
                            <m:t>𝐶</m:t>
                          </m:r>
                        </m:e>
                        <m:sub>
                          <m:r>
                            <a:rPr lang="es-CL" b="0" i="1" smtClean="0">
                              <a:solidFill>
                                <a:srgbClr val="FF0000"/>
                              </a:solidFill>
                              <a:latin typeface="Cambria Math"/>
                            </a:rPr>
                            <m:t>𝑡</m:t>
                          </m:r>
                        </m:sub>
                      </m:sSub>
                      <m:r>
                        <a:rPr lang="es-CL" b="0" i="1" smtClean="0">
                          <a:latin typeface="Cambria Math"/>
                        </a:rPr>
                        <m:t>=</m:t>
                      </m:r>
                      <m:sSub>
                        <m:sSubPr>
                          <m:ctrlPr>
                            <a:rPr lang="es-CL" b="0" i="1" smtClean="0">
                              <a:latin typeface="Cambria Math"/>
                            </a:rPr>
                          </m:ctrlPr>
                        </m:sSubPr>
                        <m:e>
                          <m:r>
                            <m:rPr>
                              <m:sty m:val="p"/>
                            </m:rPr>
                            <a:rPr lang="es-CL" b="0" i="0" smtClean="0">
                              <a:latin typeface="Cambria Math"/>
                            </a:rPr>
                            <m:t>Π</m:t>
                          </m:r>
                        </m:e>
                        <m:sub>
                          <m:r>
                            <a:rPr lang="es-CL" b="0" i="1" smtClean="0">
                              <a:latin typeface="Cambria Math"/>
                            </a:rPr>
                            <m:t>2</m:t>
                          </m:r>
                        </m:sub>
                      </m:sSub>
                      <m:r>
                        <a:rPr lang="es-CL" b="0" i="1" smtClean="0">
                          <a:latin typeface="Cambria Math"/>
                        </a:rPr>
                        <m:t>+</m:t>
                      </m:r>
                      <m:sSub>
                        <m:sSubPr>
                          <m:ctrlPr>
                            <a:rPr lang="es-CL" b="0" i="1" smtClean="0">
                              <a:latin typeface="Cambria Math"/>
                            </a:rPr>
                          </m:ctrlPr>
                        </m:sSubPr>
                        <m:e>
                          <m:r>
                            <m:rPr>
                              <m:sty m:val="p"/>
                            </m:rPr>
                            <a:rPr lang="es-CL" b="0" i="0" smtClean="0">
                              <a:latin typeface="Cambria Math"/>
                            </a:rPr>
                            <m:t>Π</m:t>
                          </m:r>
                        </m:e>
                        <m:sub>
                          <m:r>
                            <a:rPr lang="es-CL" b="0" i="1" smtClean="0">
                              <a:latin typeface="Cambria Math"/>
                            </a:rPr>
                            <m:t>3</m:t>
                          </m:r>
                        </m:sub>
                      </m:sSub>
                      <m:sSub>
                        <m:sSubPr>
                          <m:ctrlPr>
                            <a:rPr lang="es-CL" b="0" i="1" smtClean="0">
                              <a:solidFill>
                                <a:srgbClr val="0070C0"/>
                              </a:solidFill>
                              <a:latin typeface="Cambria Math"/>
                            </a:rPr>
                          </m:ctrlPr>
                        </m:sSubPr>
                        <m:e>
                          <m:r>
                            <a:rPr lang="es-CL" b="0" i="1" smtClean="0">
                              <a:solidFill>
                                <a:srgbClr val="0070C0"/>
                              </a:solidFill>
                              <a:latin typeface="Cambria Math"/>
                            </a:rPr>
                            <m:t>𝐼</m:t>
                          </m:r>
                        </m:e>
                        <m:sub>
                          <m:r>
                            <a:rPr lang="es-CL" b="0" i="1" smtClean="0">
                              <a:solidFill>
                                <a:srgbClr val="0070C0"/>
                              </a:solidFill>
                              <a:latin typeface="Cambria Math"/>
                            </a:rPr>
                            <m:t>𝑡</m:t>
                          </m:r>
                        </m:sub>
                      </m:sSub>
                      <m:r>
                        <a:rPr lang="es-CL" b="0" i="1" smtClean="0">
                          <a:latin typeface="Cambria Math"/>
                        </a:rPr>
                        <m:t>+</m:t>
                      </m:r>
                      <m:sSub>
                        <m:sSubPr>
                          <m:ctrlPr>
                            <a:rPr lang="es-CL" b="0" i="1" smtClean="0">
                              <a:latin typeface="Cambria Math"/>
                            </a:rPr>
                          </m:ctrlPr>
                        </m:sSubPr>
                        <m:e>
                          <m:r>
                            <a:rPr lang="es-CL" b="0" i="1" smtClean="0">
                              <a:latin typeface="Cambria Math"/>
                            </a:rPr>
                            <m:t>𝑣</m:t>
                          </m:r>
                        </m:e>
                        <m:sub>
                          <m:r>
                            <a:rPr lang="es-CL" b="0" i="1" smtClean="0">
                              <a:latin typeface="Cambria Math"/>
                            </a:rPr>
                            <m:t>𝑡</m:t>
                          </m:r>
                        </m:sub>
                      </m:sSub>
                    </m:oMath>
                  </m:oMathPara>
                </a14:m>
                <a:endParaRPr lang="es-CL" dirty="0" smtClean="0"/>
              </a:p>
              <a:p>
                <a:pPr marL="82296" indent="0">
                  <a:buNone/>
                </a:pPr>
                <a:endParaRPr lang="es-CL" dirty="0" smtClean="0"/>
              </a:p>
              <a:p>
                <a:endParaRPr lang="es-CL" dirty="0" smtClean="0"/>
              </a:p>
            </p:txBody>
          </p:sp>
        </mc:Choice>
        <mc:Fallback xmlns="">
          <p:sp>
            <p:nvSpPr>
              <p:cNvPr id="3" name="2 Marcador de contenido"/>
              <p:cNvSpPr>
                <a:spLocks noGrp="1" noRot="1" noChangeAspect="1" noMove="1" noResize="1" noEditPoints="1" noAdjustHandles="1" noChangeArrowheads="1" noChangeShapeType="1" noTextEdit="1"/>
              </p:cNvSpPr>
              <p:nvPr>
                <p:ph idx="1"/>
              </p:nvPr>
            </p:nvSpPr>
            <p:spPr>
              <a:blipFill rotWithShape="1">
                <a:blip r:embed="rId3"/>
                <a:stretch>
                  <a:fillRect t="-2541" r="-732"/>
                </a:stretch>
              </a:blipFill>
            </p:spPr>
            <p:txBody>
              <a:bodyPr/>
              <a:lstStyle/>
              <a:p>
                <a:r>
                  <a:rPr lang="es-ES">
                    <a:noFill/>
                  </a:rPr>
                  <a:t> </a:t>
                </a:r>
              </a:p>
            </p:txBody>
          </p:sp>
        </mc:Fallback>
      </mc:AlternateContent>
    </p:spTree>
    <p:extLst>
      <p:ext uri="{BB962C8B-B14F-4D97-AF65-F5344CB8AC3E}">
        <p14:creationId xmlns:p14="http://schemas.microsoft.com/office/powerpoint/2010/main" val="208365045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Identificación</a:t>
            </a:r>
            <a:endParaRPr lang="es-ES" dirty="0"/>
          </a:p>
        </p:txBody>
      </p:sp>
      <mc:AlternateContent xmlns:mc="http://schemas.openxmlformats.org/markup-compatibility/2006" xmlns:a14="http://schemas.microsoft.com/office/drawing/2010/main">
        <mc:Choice Requires="a14">
          <p:sp>
            <p:nvSpPr>
              <p:cNvPr id="3" name="2 Marcador de contenido"/>
              <p:cNvSpPr>
                <a:spLocks noGrp="1"/>
              </p:cNvSpPr>
              <p:nvPr>
                <p:ph idx="1"/>
              </p:nvPr>
            </p:nvSpPr>
            <p:spPr>
              <a:xfrm>
                <a:off x="1259632" y="1447800"/>
                <a:ext cx="7884368" cy="4800600"/>
              </a:xfrm>
            </p:spPr>
            <p:txBody>
              <a:bodyPr>
                <a:normAutofit fontScale="92500" lnSpcReduction="10000"/>
              </a:bodyPr>
              <a:lstStyle/>
              <a:p>
                <a:r>
                  <a:rPr lang="es-CL" dirty="0" smtClean="0"/>
                  <a:t>El problema: </a:t>
                </a:r>
              </a:p>
              <a:p>
                <a:pPr marL="82296" indent="0">
                  <a:buNone/>
                </a:pPr>
                <a:r>
                  <a:rPr lang="es-CL" dirty="0" smtClean="0"/>
                  <a:t>los parámetros son incógnitas, </a:t>
                </a:r>
              </a:p>
              <a:p>
                <a:pPr marL="82296" indent="0">
                  <a:buNone/>
                </a:pPr>
                <a:r>
                  <a:rPr lang="es-CL" dirty="0" smtClean="0"/>
                  <a:t>los datos son ecuaciones </a:t>
                </a:r>
                <a:r>
                  <a:rPr lang="es-CL" sz="2600" dirty="0" smtClean="0"/>
                  <a:t>(en la forma reducida).</a:t>
                </a:r>
                <a:endParaRPr lang="es-ES" dirty="0"/>
              </a:p>
              <a:p>
                <a:pPr marL="82296" indent="0">
                  <a:buNone/>
                </a:pPr>
                <a:endParaRPr lang="es-CL" dirty="0"/>
              </a:p>
              <a:p>
                <a:pPr marL="82296" indent="0">
                  <a:buNone/>
                </a:pPr>
                <a:r>
                  <a:rPr lang="es-CL" dirty="0" smtClean="0"/>
                  <a:t>Cuando estimamos MCO normalmente: </a:t>
                </a:r>
                <a:endParaRPr lang="es-CL" dirty="0"/>
              </a:p>
              <a:p>
                <a:pPr marL="82296" indent="0" algn="ctr">
                  <a:buNone/>
                </a:pPr>
                <a14:m>
                  <m:oMathPara xmlns:m="http://schemas.openxmlformats.org/officeDocument/2006/math">
                    <m:oMathParaPr>
                      <m:jc m:val="centerGroup"/>
                    </m:oMathParaPr>
                    <m:oMath xmlns:m="http://schemas.openxmlformats.org/officeDocument/2006/math">
                      <m:sSub>
                        <m:sSubPr>
                          <m:ctrlPr>
                            <a:rPr lang="es-CL" b="0" i="1" smtClean="0">
                              <a:latin typeface="Cambria Math"/>
                            </a:rPr>
                          </m:ctrlPr>
                        </m:sSubPr>
                        <m:e>
                          <m:eqArr>
                            <m:eqArrPr>
                              <m:ctrlPr>
                                <a:rPr lang="es-CL" b="0" i="1" smtClean="0">
                                  <a:latin typeface="Cambria Math"/>
                                </a:rPr>
                              </m:ctrlPr>
                            </m:eqArrPr>
                            <m:e>
                              <m:sSub>
                                <m:sSubPr>
                                  <m:ctrlPr>
                                    <a:rPr lang="es-CL" b="0" i="1" dirty="0" smtClean="0">
                                      <a:latin typeface="Cambria Math"/>
                                    </a:rPr>
                                  </m:ctrlPr>
                                </m:sSubPr>
                                <m:e>
                                  <m:acc>
                                    <m:accPr>
                                      <m:chr m:val="̂"/>
                                      <m:ctrlPr>
                                        <a:rPr lang="es-CL" b="0" i="1" smtClean="0">
                                          <a:latin typeface="Cambria Math"/>
                                        </a:rPr>
                                      </m:ctrlPr>
                                    </m:accPr>
                                    <m:e>
                                      <m:r>
                                        <a:rPr lang="es-CL" i="1">
                                          <a:latin typeface="Cambria Math"/>
                                        </a:rPr>
                                        <m:t>𝛽</m:t>
                                      </m:r>
                                    </m:e>
                                  </m:acc>
                                </m:e>
                                <m:sub>
                                  <m:r>
                                    <a:rPr lang="es-CL" b="0" i="1" dirty="0" smtClean="0">
                                      <a:latin typeface="Cambria Math"/>
                                    </a:rPr>
                                    <m:t>0</m:t>
                                  </m:r>
                                </m:sub>
                              </m:sSub>
                              <m:r>
                                <a:rPr lang="es-CL" b="0" i="1" dirty="0" smtClean="0">
                                  <a:latin typeface="Cambria Math"/>
                                </a:rPr>
                                <m:t>=</m:t>
                              </m:r>
                              <m:acc>
                                <m:accPr>
                                  <m:chr m:val="̂"/>
                                  <m:ctrlPr>
                                    <a:rPr lang="es-CL" b="0" i="1" dirty="0" smtClean="0">
                                      <a:latin typeface="Cambria Math"/>
                                    </a:rPr>
                                  </m:ctrlPr>
                                </m:accPr>
                                <m:e>
                                  <m:sSub>
                                    <m:sSubPr>
                                      <m:ctrlPr>
                                        <a:rPr lang="es-CL" b="0" i="1" dirty="0" smtClean="0">
                                          <a:latin typeface="Cambria Math"/>
                                        </a:rPr>
                                      </m:ctrlPr>
                                    </m:sSubPr>
                                    <m:e>
                                      <m:r>
                                        <a:rPr lang="es-CL" b="0" i="1" dirty="0" smtClean="0">
                                          <a:latin typeface="Cambria Math"/>
                                        </a:rPr>
                                        <m:t>𝛽</m:t>
                                      </m:r>
                                    </m:e>
                                    <m:sub>
                                      <m:r>
                                        <a:rPr lang="es-CL" b="0" i="1" dirty="0" smtClean="0">
                                          <a:latin typeface="Cambria Math"/>
                                        </a:rPr>
                                        <m:t>0</m:t>
                                      </m:r>
                                    </m:sub>
                                  </m:sSub>
                                </m:e>
                              </m:acc>
                              <m:r>
                                <a:rPr lang="es-CL" b="0" i="1" dirty="0" smtClean="0">
                                  <a:latin typeface="Cambria Math"/>
                                </a:rPr>
                                <m:t>(</m:t>
                              </m:r>
                              <m:sSub>
                                <m:sSubPr>
                                  <m:ctrlPr>
                                    <a:rPr lang="es-CL" b="0" i="1" dirty="0" smtClean="0">
                                      <a:latin typeface="Cambria Math"/>
                                    </a:rPr>
                                  </m:ctrlPr>
                                </m:sSubPr>
                                <m:e>
                                  <m:r>
                                    <a:rPr lang="es-CL" b="0" i="1" dirty="0" smtClean="0">
                                      <a:latin typeface="Cambria Math"/>
                                    </a:rPr>
                                    <m:t>𝑋</m:t>
                                  </m:r>
                                </m:e>
                                <m:sub>
                                  <m:r>
                                    <a:rPr lang="es-CL" b="0" i="1" dirty="0" smtClean="0">
                                      <a:latin typeface="Cambria Math"/>
                                    </a:rPr>
                                    <m:t>𝑖</m:t>
                                  </m:r>
                                </m:sub>
                              </m:sSub>
                              <m:r>
                                <a:rPr lang="es-CL" b="0" i="1" dirty="0" smtClean="0">
                                  <a:latin typeface="Cambria Math"/>
                                </a:rPr>
                                <m:t>, </m:t>
                              </m:r>
                              <m:sSub>
                                <m:sSubPr>
                                  <m:ctrlPr>
                                    <a:rPr lang="es-CL" b="0" i="1" dirty="0" smtClean="0">
                                      <a:latin typeface="Cambria Math"/>
                                    </a:rPr>
                                  </m:ctrlPr>
                                </m:sSubPr>
                                <m:e>
                                  <m:r>
                                    <a:rPr lang="es-CL" b="0" i="1" dirty="0" smtClean="0">
                                      <a:latin typeface="Cambria Math"/>
                                    </a:rPr>
                                    <m:t>𝑌</m:t>
                                  </m:r>
                                </m:e>
                                <m:sub>
                                  <m:r>
                                    <a:rPr lang="es-CL" b="0" i="1" dirty="0" smtClean="0">
                                      <a:latin typeface="Cambria Math"/>
                                    </a:rPr>
                                    <m:t>𝑖</m:t>
                                  </m:r>
                                </m:sub>
                              </m:sSub>
                              <m:r>
                                <a:rPr lang="es-CL" b="0" i="1" dirty="0" smtClean="0">
                                  <a:latin typeface="Cambria Math"/>
                                </a:rPr>
                                <m:t>)</m:t>
                              </m:r>
                            </m:e>
                            <m:e>
                              <m:acc>
                                <m:accPr>
                                  <m:chr m:val="̂"/>
                                  <m:ctrlPr>
                                    <a:rPr lang="es-CL" b="0" i="1" smtClean="0">
                                      <a:latin typeface="Cambria Math"/>
                                    </a:rPr>
                                  </m:ctrlPr>
                                </m:accPr>
                                <m:e>
                                  <m:sSub>
                                    <m:sSubPr>
                                      <m:ctrlPr>
                                        <a:rPr lang="es-CL" i="1">
                                          <a:latin typeface="Cambria Math"/>
                                        </a:rPr>
                                      </m:ctrlPr>
                                    </m:sSubPr>
                                    <m:e>
                                      <m:r>
                                        <a:rPr lang="es-CL" i="1">
                                          <a:latin typeface="Cambria Math"/>
                                        </a:rPr>
                                        <m:t>𝛽</m:t>
                                      </m:r>
                                    </m:e>
                                    <m:sub>
                                      <m:r>
                                        <a:rPr lang="es-CL" i="1">
                                          <a:latin typeface="Cambria Math"/>
                                        </a:rPr>
                                        <m:t>1</m:t>
                                      </m:r>
                                    </m:sub>
                                  </m:sSub>
                                </m:e>
                              </m:acc>
                              <m:r>
                                <a:rPr lang="es-CL" b="0" i="1" smtClean="0">
                                  <a:latin typeface="Cambria Math"/>
                                </a:rPr>
                                <m:t>=</m:t>
                              </m:r>
                              <m:acc>
                                <m:accPr>
                                  <m:chr m:val="̂"/>
                                  <m:ctrlPr>
                                    <a:rPr lang="es-CL" b="0" i="1" smtClean="0">
                                      <a:latin typeface="Cambria Math"/>
                                    </a:rPr>
                                  </m:ctrlPr>
                                </m:accPr>
                                <m:e>
                                  <m:sSub>
                                    <m:sSubPr>
                                      <m:ctrlPr>
                                        <a:rPr lang="es-CL" b="0" i="1" smtClean="0">
                                          <a:latin typeface="Cambria Math"/>
                                        </a:rPr>
                                      </m:ctrlPr>
                                    </m:sSubPr>
                                    <m:e>
                                      <m:r>
                                        <a:rPr lang="es-CL" b="0" i="1" smtClean="0">
                                          <a:latin typeface="Cambria Math"/>
                                        </a:rPr>
                                        <m:t>𝛽</m:t>
                                      </m:r>
                                    </m:e>
                                    <m:sub>
                                      <m:r>
                                        <a:rPr lang="es-CL" b="0" i="1" smtClean="0">
                                          <a:latin typeface="Cambria Math"/>
                                        </a:rPr>
                                        <m:t>1</m:t>
                                      </m:r>
                                    </m:sub>
                                  </m:sSub>
                                </m:e>
                              </m:acc>
                              <m:r>
                                <a:rPr lang="es-CL" b="0" i="1" smtClean="0">
                                  <a:latin typeface="Cambria Math"/>
                                </a:rPr>
                                <m:t>(</m:t>
                              </m:r>
                              <m:sSub>
                                <m:sSubPr>
                                  <m:ctrlPr>
                                    <a:rPr lang="es-CL" b="0" i="1" smtClean="0">
                                      <a:latin typeface="Cambria Math"/>
                                    </a:rPr>
                                  </m:ctrlPr>
                                </m:sSubPr>
                                <m:e>
                                  <m:r>
                                    <a:rPr lang="es-CL" b="0" i="1" smtClean="0">
                                      <a:latin typeface="Cambria Math"/>
                                    </a:rPr>
                                    <m:t>𝑋</m:t>
                                  </m:r>
                                </m:e>
                                <m:sub>
                                  <m:r>
                                    <a:rPr lang="es-CL" b="0" i="1" smtClean="0">
                                      <a:latin typeface="Cambria Math"/>
                                    </a:rPr>
                                    <m:t>𝑖</m:t>
                                  </m:r>
                                </m:sub>
                              </m:sSub>
                              <m:r>
                                <a:rPr lang="es-CL" b="0" i="1" smtClean="0">
                                  <a:latin typeface="Cambria Math"/>
                                </a:rPr>
                                <m:t>, </m:t>
                              </m:r>
                              <m:sSub>
                                <m:sSubPr>
                                  <m:ctrlPr>
                                    <a:rPr lang="es-CL" b="0" i="1" smtClean="0">
                                      <a:latin typeface="Cambria Math"/>
                                    </a:rPr>
                                  </m:ctrlPr>
                                </m:sSubPr>
                                <m:e>
                                  <m:r>
                                    <a:rPr lang="es-CL" b="0" i="1" smtClean="0">
                                      <a:latin typeface="Cambria Math"/>
                                    </a:rPr>
                                    <m:t>𝑌</m:t>
                                  </m:r>
                                </m:e>
                                <m:sub>
                                  <m:r>
                                    <a:rPr lang="es-CL" b="0" i="1" smtClean="0">
                                      <a:latin typeface="Cambria Math"/>
                                    </a:rPr>
                                    <m:t>𝑖</m:t>
                                  </m:r>
                                </m:sub>
                              </m:sSub>
                              <m:r>
                                <a:rPr lang="es-CL" b="0" i="1" smtClean="0">
                                  <a:latin typeface="Cambria Math"/>
                                </a:rPr>
                                <m:t>)</m:t>
                              </m:r>
                            </m:e>
                          </m:eqArr>
                        </m:e>
                        <m:sub>
                          <m:r>
                            <a:rPr lang="es-CL" b="0" i="1" smtClean="0">
                              <a:latin typeface="Cambria Math"/>
                            </a:rPr>
                            <m:t> </m:t>
                          </m:r>
                        </m:sub>
                      </m:sSub>
                    </m:oMath>
                  </m:oMathPara>
                </a14:m>
                <a:endParaRPr lang="es-CL" b="0" dirty="0" smtClean="0"/>
              </a:p>
              <a:p>
                <a:pPr marL="82296" indent="0" algn="ctr">
                  <a:buNone/>
                </a:pPr>
                <a:endParaRPr lang="es-CL" b="0" dirty="0" smtClean="0"/>
              </a:p>
              <a:p>
                <a:pPr marL="82296" indent="0" algn="ctr">
                  <a:buNone/>
                </a:pPr>
                <a:r>
                  <a:rPr lang="es-CL" dirty="0" smtClean="0"/>
                  <a:t>Hay 2 incógnitas y 2 “ecuaciones”</a:t>
                </a:r>
              </a:p>
            </p:txBody>
          </p:sp>
        </mc:Choice>
        <mc:Fallback xmlns="">
          <p:sp>
            <p:nvSpPr>
              <p:cNvPr id="3" name="2 Marcador de contenido"/>
              <p:cNvSpPr>
                <a:spLocks noGrp="1" noRot="1" noChangeAspect="1" noMove="1" noResize="1" noEditPoints="1" noAdjustHandles="1" noChangeArrowheads="1" noChangeShapeType="1" noTextEdit="1"/>
              </p:cNvSpPr>
              <p:nvPr>
                <p:ph idx="1"/>
              </p:nvPr>
            </p:nvSpPr>
            <p:spPr>
              <a:xfrm>
                <a:off x="1259632" y="1447800"/>
                <a:ext cx="7884368" cy="4800600"/>
              </a:xfrm>
              <a:blipFill rotWithShape="1">
                <a:blip r:embed="rId3"/>
                <a:stretch>
                  <a:fillRect l="-773" t="-2541"/>
                </a:stretch>
              </a:blipFill>
            </p:spPr>
            <p:txBody>
              <a:bodyPr/>
              <a:lstStyle/>
              <a:p>
                <a:r>
                  <a:rPr lang="es-ES">
                    <a:noFill/>
                  </a:rPr>
                  <a:t> </a:t>
                </a:r>
              </a:p>
            </p:txBody>
          </p:sp>
        </mc:Fallback>
      </mc:AlternateContent>
    </p:spTree>
    <p:extLst>
      <p:ext uri="{BB962C8B-B14F-4D97-AF65-F5344CB8AC3E}">
        <p14:creationId xmlns:p14="http://schemas.microsoft.com/office/powerpoint/2010/main" val="208488586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Identificación</a:t>
            </a:r>
            <a:endParaRPr lang="es-ES" dirty="0"/>
          </a:p>
        </p:txBody>
      </p:sp>
      <mc:AlternateContent xmlns:mc="http://schemas.openxmlformats.org/markup-compatibility/2006">
        <mc:Choice xmlns:a14="http://schemas.microsoft.com/office/drawing/2010/main" Requires="a14">
          <p:sp>
            <p:nvSpPr>
              <p:cNvPr id="3" name="2 Marcador de contenido"/>
              <p:cNvSpPr>
                <a:spLocks noGrp="1"/>
              </p:cNvSpPr>
              <p:nvPr>
                <p:ph idx="1"/>
              </p:nvPr>
            </p:nvSpPr>
            <p:spPr/>
            <p:txBody>
              <a:bodyPr>
                <a:normAutofit fontScale="92500" lnSpcReduction="20000"/>
              </a:bodyPr>
              <a:lstStyle/>
              <a:p>
                <a:r>
                  <a:rPr lang="es-CL" dirty="0" smtClean="0"/>
                  <a:t>Condición de orden: </a:t>
                </a:r>
                <a:r>
                  <a:rPr lang="es-CL" i="1" dirty="0" smtClean="0"/>
                  <a:t>(necesaria, no </a:t>
                </a:r>
                <a:r>
                  <a:rPr lang="es-CL" i="1" dirty="0" err="1" smtClean="0"/>
                  <a:t>suf</a:t>
                </a:r>
                <a:r>
                  <a:rPr lang="es-CL" i="1" dirty="0" smtClean="0"/>
                  <a:t>.)</a:t>
                </a:r>
              </a:p>
              <a:p>
                <a:pPr marL="82296" indent="0">
                  <a:buNone/>
                </a:pPr>
                <a:r>
                  <a:rPr lang="es-CL" dirty="0" smtClean="0"/>
                  <a:t>“en un sistema de </a:t>
                </a:r>
                <a:r>
                  <a:rPr lang="es-CL" b="1" i="1" dirty="0" smtClean="0"/>
                  <a:t>M</a:t>
                </a:r>
                <a:r>
                  <a:rPr lang="es-CL" dirty="0" smtClean="0"/>
                  <a:t> ecuaciones, para que una ecuación esté identificada, </a:t>
                </a:r>
                <a:r>
                  <a:rPr lang="es-CL" b="1" i="1" dirty="0" smtClean="0"/>
                  <a:t>debe</a:t>
                </a:r>
                <a:r>
                  <a:rPr lang="es-CL" dirty="0" smtClean="0"/>
                  <a:t> </a:t>
                </a:r>
                <a:r>
                  <a:rPr lang="es-CL" b="1" i="1" dirty="0" smtClean="0"/>
                  <a:t>excluir</a:t>
                </a:r>
                <a:r>
                  <a:rPr lang="es-CL" dirty="0" smtClean="0"/>
                  <a:t> al menos </a:t>
                </a:r>
                <a:r>
                  <a:rPr lang="es-CL" b="1" i="1" dirty="0" smtClean="0"/>
                  <a:t>M-1</a:t>
                </a:r>
                <a:r>
                  <a:rPr lang="es-CL" dirty="0" smtClean="0"/>
                  <a:t> de las variables del modelo</a:t>
                </a:r>
                <a:r>
                  <a:rPr lang="es-CL" sz="1500" dirty="0" smtClean="0"/>
                  <a:t>.</a:t>
                </a:r>
                <a:r>
                  <a:rPr lang="es-CL" dirty="0"/>
                  <a:t>”</a:t>
                </a:r>
              </a:p>
              <a:p>
                <a:pPr marL="82296" indent="0">
                  <a:buNone/>
                </a:pPr>
                <a:r>
                  <a:rPr lang="es-CL" sz="1500" dirty="0" smtClean="0"/>
                  <a:t>(D. Gujarati, (1997). </a:t>
                </a:r>
                <a:r>
                  <a:rPr lang="es-CL" sz="1500" i="1" dirty="0" smtClean="0"/>
                  <a:t>Econometría, </a:t>
                </a:r>
                <a:r>
                  <a:rPr lang="es-CL" sz="1500" dirty="0" smtClean="0"/>
                  <a:t>McGraw Hill. p.651)</a:t>
                </a:r>
              </a:p>
              <a:p>
                <a:pPr marL="82296" indent="0">
                  <a:buNone/>
                </a:pPr>
                <a:endParaRPr lang="es-CL" dirty="0" smtClean="0"/>
              </a:p>
              <a:p>
                <a:pPr marL="82296" indent="0">
                  <a:buNone/>
                </a:pPr>
                <a:r>
                  <a:rPr lang="es-CL" dirty="0" smtClean="0"/>
                  <a:t>O bien, debe cumplir que:</a:t>
                </a:r>
              </a:p>
              <a:p>
                <a:pPr marL="82296" indent="0" algn="ctr">
                  <a:buNone/>
                </a:pPr>
                <a14:m>
                  <m:oMathPara xmlns:m="http://schemas.openxmlformats.org/officeDocument/2006/math">
                    <m:oMathParaPr>
                      <m:jc m:val="centerGroup"/>
                    </m:oMathParaPr>
                    <m:oMath xmlns:m="http://schemas.openxmlformats.org/officeDocument/2006/math">
                      <m:r>
                        <a:rPr lang="es-CL" b="0" i="1" smtClean="0">
                          <a:solidFill>
                            <a:srgbClr val="00B050"/>
                          </a:solidFill>
                          <a:latin typeface="Cambria Math"/>
                        </a:rPr>
                        <m:t>𝐾</m:t>
                      </m:r>
                      <m:r>
                        <a:rPr lang="es-CL" b="0" i="1" smtClean="0">
                          <a:latin typeface="Cambria Math"/>
                        </a:rPr>
                        <m:t>−</m:t>
                      </m:r>
                      <m:r>
                        <a:rPr lang="es-CL" b="0" i="1" smtClean="0">
                          <a:solidFill>
                            <a:srgbClr val="00B050"/>
                          </a:solidFill>
                          <a:latin typeface="Cambria Math"/>
                        </a:rPr>
                        <m:t>𝑘</m:t>
                      </m:r>
                      <m:r>
                        <a:rPr lang="es-CL" b="0" i="1" smtClean="0">
                          <a:latin typeface="Cambria Math"/>
                        </a:rPr>
                        <m:t>≥</m:t>
                      </m:r>
                      <m:r>
                        <a:rPr lang="es-CL" b="0" i="1" smtClean="0">
                          <a:solidFill>
                            <a:srgbClr val="FF0000"/>
                          </a:solidFill>
                          <a:latin typeface="Cambria Math"/>
                        </a:rPr>
                        <m:t>𝑚</m:t>
                      </m:r>
                      <m:r>
                        <a:rPr lang="es-CL" b="0" i="1" smtClean="0">
                          <a:latin typeface="Cambria Math"/>
                        </a:rPr>
                        <m:t> −1</m:t>
                      </m:r>
                    </m:oMath>
                  </m:oMathPara>
                </a14:m>
                <a:endParaRPr lang="es-ES" dirty="0" smtClean="0"/>
              </a:p>
              <a:p>
                <a:pPr marL="82296" indent="0">
                  <a:buNone/>
                </a:pPr>
                <a:r>
                  <a:rPr lang="es-CL" sz="2600" dirty="0" smtClean="0"/>
                  <a:t>Donde</a:t>
                </a:r>
                <a:r>
                  <a:rPr lang="es-CL" dirty="0" smtClean="0"/>
                  <a:t> </a:t>
                </a:r>
                <a:br>
                  <a:rPr lang="es-CL" dirty="0" smtClean="0"/>
                </a:br>
                <a:r>
                  <a:rPr lang="es-CL" sz="2600" dirty="0" smtClean="0"/>
                  <a:t>- </a:t>
                </a:r>
                <a:r>
                  <a:rPr lang="es-CL" sz="2600" b="1" i="1" dirty="0" smtClean="0">
                    <a:solidFill>
                      <a:srgbClr val="00B050"/>
                    </a:solidFill>
                  </a:rPr>
                  <a:t>K</a:t>
                </a:r>
                <a:r>
                  <a:rPr lang="es-CL" sz="2600" dirty="0" smtClean="0"/>
                  <a:t> es el total de variables </a:t>
                </a:r>
                <a:r>
                  <a:rPr lang="es-CL" sz="2600" dirty="0" smtClean="0">
                    <a:solidFill>
                      <a:srgbClr val="00B050"/>
                    </a:solidFill>
                  </a:rPr>
                  <a:t>exógenas</a:t>
                </a:r>
                <a:r>
                  <a:rPr lang="es-CL" sz="2600" dirty="0" smtClean="0"/>
                  <a:t> del modelo</a:t>
                </a:r>
              </a:p>
              <a:p>
                <a:pPr marL="82296" indent="0">
                  <a:buNone/>
                </a:pPr>
                <a:r>
                  <a:rPr lang="es-CL" sz="2600" dirty="0" smtClean="0"/>
                  <a:t>- </a:t>
                </a:r>
                <a:r>
                  <a:rPr lang="es-CL" sz="2600" b="1" i="1" dirty="0" smtClean="0">
                    <a:solidFill>
                      <a:srgbClr val="00B050"/>
                    </a:solidFill>
                  </a:rPr>
                  <a:t>k</a:t>
                </a:r>
                <a:r>
                  <a:rPr lang="es-CL" sz="2600" dirty="0" smtClean="0"/>
                  <a:t> es el número de </a:t>
                </a:r>
                <a:r>
                  <a:rPr lang="es-CL" sz="2600" dirty="0" smtClean="0">
                    <a:solidFill>
                      <a:srgbClr val="00B050"/>
                    </a:solidFill>
                  </a:rPr>
                  <a:t>exógenas</a:t>
                </a:r>
                <a:r>
                  <a:rPr lang="es-CL" sz="2600" dirty="0" smtClean="0"/>
                  <a:t> incluidas</a:t>
                </a:r>
                <a:br>
                  <a:rPr lang="es-CL" sz="2600" dirty="0" smtClean="0"/>
                </a:br>
                <a:r>
                  <a:rPr lang="es-CL" sz="2600" dirty="0" smtClean="0"/>
                  <a:t>- </a:t>
                </a:r>
                <a:r>
                  <a:rPr lang="es-CL" sz="2600" b="1" i="1" dirty="0" smtClean="0">
                    <a:solidFill>
                      <a:srgbClr val="FF0000"/>
                    </a:solidFill>
                  </a:rPr>
                  <a:t>m</a:t>
                </a:r>
                <a:r>
                  <a:rPr lang="es-CL" sz="2600" dirty="0" smtClean="0"/>
                  <a:t> es el número de </a:t>
                </a:r>
                <a:r>
                  <a:rPr lang="es-CL" sz="2600" dirty="0" smtClean="0">
                    <a:solidFill>
                      <a:srgbClr val="FF0000"/>
                    </a:solidFill>
                  </a:rPr>
                  <a:t>endógenas</a:t>
                </a:r>
                <a:r>
                  <a:rPr lang="es-CL" sz="2600" dirty="0" smtClean="0"/>
                  <a:t> incluidas</a:t>
                </a:r>
                <a:endParaRPr lang="es-ES" sz="2600" dirty="0"/>
              </a:p>
            </p:txBody>
          </p:sp>
        </mc:Choice>
        <mc:Fallback>
          <p:sp>
            <p:nvSpPr>
              <p:cNvPr id="3" name="2 Marcador de contenido"/>
              <p:cNvSpPr>
                <a:spLocks noGrp="1" noRot="1" noChangeAspect="1" noMove="1" noResize="1" noEditPoints="1" noAdjustHandles="1" noChangeArrowheads="1" noChangeShapeType="1" noTextEdit="1"/>
              </p:cNvSpPr>
              <p:nvPr>
                <p:ph idx="1"/>
              </p:nvPr>
            </p:nvSpPr>
            <p:spPr>
              <a:blipFill rotWithShape="1">
                <a:blip r:embed="rId3"/>
                <a:stretch>
                  <a:fillRect l="-813" t="-3558" r="-2195"/>
                </a:stretch>
              </a:blipFill>
            </p:spPr>
            <p:txBody>
              <a:bodyPr/>
              <a:lstStyle/>
              <a:p>
                <a:r>
                  <a:rPr lang="es-CL">
                    <a:noFill/>
                  </a:rPr>
                  <a:t> </a:t>
                </a:r>
              </a:p>
            </p:txBody>
          </p:sp>
        </mc:Fallback>
      </mc:AlternateContent>
    </p:spTree>
    <p:extLst>
      <p:ext uri="{BB962C8B-B14F-4D97-AF65-F5344CB8AC3E}">
        <p14:creationId xmlns:p14="http://schemas.microsoft.com/office/powerpoint/2010/main" val="139105527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2"/>
          <p:cNvPicPr>
            <a:picLocks noChangeAspect="1"/>
          </p:cNvPicPr>
          <p:nvPr/>
        </p:nvPicPr>
        <p:blipFill>
          <a:blip r:embed="rId3"/>
          <a:stretch>
            <a:fillRect/>
          </a:stretch>
        </p:blipFill>
        <p:spPr>
          <a:xfrm>
            <a:off x="6216997" y="2204864"/>
            <a:ext cx="2945192" cy="2880320"/>
          </a:xfrm>
          <a:prstGeom prst="rect">
            <a:avLst/>
          </a:prstGeom>
        </p:spPr>
      </p:pic>
      <p:sp>
        <p:nvSpPr>
          <p:cNvPr id="2" name="1 Título"/>
          <p:cNvSpPr>
            <a:spLocks noGrp="1"/>
          </p:cNvSpPr>
          <p:nvPr>
            <p:ph type="title"/>
          </p:nvPr>
        </p:nvSpPr>
        <p:spPr>
          <a:xfrm>
            <a:off x="971600" y="274638"/>
            <a:ext cx="8172400" cy="1143000"/>
          </a:xfrm>
        </p:spPr>
        <p:txBody>
          <a:bodyPr>
            <a:normAutofit/>
          </a:bodyPr>
          <a:lstStyle/>
          <a:p>
            <a:r>
              <a:rPr lang="es-CL" dirty="0" smtClean="0"/>
              <a:t>Tratamientos</a:t>
            </a:r>
            <a:endParaRPr lang="es-CL" dirty="0"/>
          </a:p>
        </p:txBody>
      </p:sp>
      <p:sp>
        <p:nvSpPr>
          <p:cNvPr id="3" name="2 Marcador de contenido"/>
          <p:cNvSpPr>
            <a:spLocks noGrp="1"/>
          </p:cNvSpPr>
          <p:nvPr>
            <p:ph idx="1"/>
          </p:nvPr>
        </p:nvSpPr>
        <p:spPr>
          <a:xfrm>
            <a:off x="1403648" y="1196752"/>
            <a:ext cx="5184576" cy="4800600"/>
          </a:xfrm>
        </p:spPr>
        <p:txBody>
          <a:bodyPr>
            <a:normAutofit fontScale="92500"/>
          </a:bodyPr>
          <a:lstStyle/>
          <a:p>
            <a:r>
              <a:rPr lang="es-CL" sz="3000" dirty="0" smtClean="0"/>
              <a:t>A diferencia de los modelos </a:t>
            </a:r>
            <a:r>
              <a:rPr lang="es-CL" sz="3000" b="1" dirty="0" smtClean="0"/>
              <a:t>econométricos</a:t>
            </a:r>
            <a:r>
              <a:rPr lang="es-CL" sz="3000" dirty="0" smtClean="0"/>
              <a:t>, los tratamientos observan datos </a:t>
            </a:r>
            <a:r>
              <a:rPr lang="es-CL" sz="3000" b="1" dirty="0" smtClean="0">
                <a:solidFill>
                  <a:schemeClr val="accent3">
                    <a:lumMod val="75000"/>
                  </a:schemeClr>
                </a:solidFill>
              </a:rPr>
              <a:t>locales</a:t>
            </a:r>
            <a:r>
              <a:rPr lang="es-CL" sz="3000" dirty="0" smtClean="0"/>
              <a:t> y </a:t>
            </a:r>
            <a:r>
              <a:rPr lang="es-CL" sz="3000" b="1" dirty="0" smtClean="0">
                <a:solidFill>
                  <a:schemeClr val="accent3">
                    <a:lumMod val="75000"/>
                  </a:schemeClr>
                </a:solidFill>
              </a:rPr>
              <a:t>acotados</a:t>
            </a:r>
            <a:r>
              <a:rPr lang="es-CL" sz="3000" dirty="0" smtClean="0"/>
              <a:t> a un fenómeno particular.</a:t>
            </a:r>
          </a:p>
          <a:p>
            <a:endParaRPr lang="es-CL" sz="3000" dirty="0"/>
          </a:p>
          <a:p>
            <a:r>
              <a:rPr lang="es-CL" sz="3000" dirty="0" smtClean="0"/>
              <a:t>Es más fácil asumir </a:t>
            </a:r>
            <a:r>
              <a:rPr lang="es-CL" sz="3000" b="1" dirty="0" smtClean="0">
                <a:solidFill>
                  <a:schemeClr val="accent1">
                    <a:lumMod val="75000"/>
                  </a:schemeClr>
                </a:solidFill>
              </a:rPr>
              <a:t>causalidad</a:t>
            </a:r>
            <a:r>
              <a:rPr lang="es-CL" sz="3000" dirty="0" smtClean="0"/>
              <a:t>, pues:</a:t>
            </a:r>
          </a:p>
          <a:p>
            <a:pPr lvl="1"/>
            <a:r>
              <a:rPr lang="es-CL" sz="2200" dirty="0" smtClean="0"/>
              <a:t>Permite asignación aleatoria.</a:t>
            </a:r>
          </a:p>
          <a:p>
            <a:pPr lvl="1"/>
            <a:r>
              <a:rPr lang="es-CL" sz="2200" dirty="0" smtClean="0"/>
              <a:t>Se puede descartar otros factores controlando por variables observables.</a:t>
            </a:r>
            <a:endParaRPr lang="es-CL" sz="2200" dirty="0" smtClean="0"/>
          </a:p>
        </p:txBody>
      </p:sp>
    </p:spTree>
    <p:extLst>
      <p:ext uri="{BB962C8B-B14F-4D97-AF65-F5344CB8AC3E}">
        <p14:creationId xmlns:p14="http://schemas.microsoft.com/office/powerpoint/2010/main" val="187719253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Variables instrumentales</a:t>
            </a:r>
            <a:endParaRPr lang="es-ES" dirty="0"/>
          </a:p>
        </p:txBody>
      </p:sp>
      <mc:AlternateContent xmlns:mc="http://schemas.openxmlformats.org/markup-compatibility/2006" xmlns:a14="http://schemas.microsoft.com/office/drawing/2010/main">
        <mc:Choice Requires="a14">
          <p:sp>
            <p:nvSpPr>
              <p:cNvPr id="3" name="2 Marcador de contenido"/>
              <p:cNvSpPr>
                <a:spLocks noGrp="1"/>
              </p:cNvSpPr>
              <p:nvPr>
                <p:ph idx="1"/>
              </p:nvPr>
            </p:nvSpPr>
            <p:spPr>
              <a:xfrm>
                <a:off x="971600" y="1447800"/>
                <a:ext cx="8172400" cy="4800600"/>
              </a:xfrm>
            </p:spPr>
            <p:txBody>
              <a:bodyPr>
                <a:normAutofit/>
              </a:bodyPr>
              <a:lstStyle/>
              <a:p>
                <a:pPr marL="402336" lvl="1" indent="0">
                  <a:buNone/>
                </a:pPr>
                <a:r>
                  <a:rPr lang="es-CL" b="1" dirty="0" smtClean="0"/>
                  <a:t>Identificación</a:t>
                </a:r>
              </a:p>
              <a:p>
                <a:pPr marL="402336" lvl="1" indent="0">
                  <a:buNone/>
                </a:pPr>
                <a:r>
                  <a:rPr lang="es-CL" sz="2000" dirty="0" smtClean="0"/>
                  <a:t>Sea el modelo,</a:t>
                </a:r>
              </a:p>
              <a:p>
                <a:pPr marL="402336" lvl="1" indent="0">
                  <a:buNone/>
                </a:pPr>
                <a14:m>
                  <m:oMathPara xmlns:m="http://schemas.openxmlformats.org/officeDocument/2006/math">
                    <m:oMathParaPr>
                      <m:jc m:val="centerGroup"/>
                    </m:oMathParaPr>
                    <m:oMath xmlns:m="http://schemas.openxmlformats.org/officeDocument/2006/math">
                      <m:r>
                        <a:rPr lang="es-CL" sz="2400" i="1" smtClean="0">
                          <a:latin typeface="Cambria Math"/>
                        </a:rPr>
                        <m:t>𝑦</m:t>
                      </m:r>
                      <m:r>
                        <a:rPr lang="es-CL" sz="2400" b="0" i="1" smtClean="0">
                          <a:latin typeface="Cambria Math"/>
                        </a:rPr>
                        <m:t>=</m:t>
                      </m:r>
                      <m:sSub>
                        <m:sSubPr>
                          <m:ctrlPr>
                            <a:rPr lang="es-CL" sz="2400" b="0" i="1" smtClean="0">
                              <a:latin typeface="Cambria Math"/>
                            </a:rPr>
                          </m:ctrlPr>
                        </m:sSubPr>
                        <m:e>
                          <m:r>
                            <a:rPr lang="es-CL" sz="2400" b="0" i="1" smtClean="0">
                              <a:latin typeface="Cambria Math"/>
                            </a:rPr>
                            <m:t>𝛽</m:t>
                          </m:r>
                        </m:e>
                        <m:sub>
                          <m:r>
                            <a:rPr lang="es-CL" sz="2400" b="0" i="1" smtClean="0">
                              <a:latin typeface="Cambria Math"/>
                            </a:rPr>
                            <m:t>0</m:t>
                          </m:r>
                        </m:sub>
                      </m:sSub>
                      <m:r>
                        <a:rPr lang="es-CL" sz="2400" b="0" i="1" smtClean="0">
                          <a:latin typeface="Cambria Math"/>
                        </a:rPr>
                        <m:t>+</m:t>
                      </m:r>
                      <m:sSub>
                        <m:sSubPr>
                          <m:ctrlPr>
                            <a:rPr lang="es-CL" sz="2400" b="0" i="1" smtClean="0">
                              <a:latin typeface="Cambria Math"/>
                            </a:rPr>
                          </m:ctrlPr>
                        </m:sSubPr>
                        <m:e>
                          <m:r>
                            <a:rPr lang="es-CL" sz="2400" b="0" i="1" smtClean="0">
                              <a:latin typeface="Cambria Math"/>
                            </a:rPr>
                            <m:t>𝛽</m:t>
                          </m:r>
                        </m:e>
                        <m:sub>
                          <m:r>
                            <a:rPr lang="es-CL" sz="2400" b="0" i="1" smtClean="0">
                              <a:latin typeface="Cambria Math"/>
                            </a:rPr>
                            <m:t>1</m:t>
                          </m:r>
                        </m:sub>
                      </m:sSub>
                      <m:sSub>
                        <m:sSubPr>
                          <m:ctrlPr>
                            <a:rPr lang="es-CL" sz="2400" b="0" i="1" smtClean="0">
                              <a:latin typeface="Cambria Math"/>
                            </a:rPr>
                          </m:ctrlPr>
                        </m:sSubPr>
                        <m:e>
                          <m:r>
                            <a:rPr lang="es-CL" sz="2400" b="0" i="1" smtClean="0">
                              <a:latin typeface="Cambria Math"/>
                            </a:rPr>
                            <m:t>𝑥</m:t>
                          </m:r>
                        </m:e>
                        <m:sub>
                          <m:r>
                            <a:rPr lang="es-CL" sz="2400" b="0" i="1" smtClean="0">
                              <a:latin typeface="Cambria Math"/>
                            </a:rPr>
                            <m:t>1</m:t>
                          </m:r>
                        </m:sub>
                      </m:sSub>
                      <m:r>
                        <a:rPr lang="es-CL" sz="2400" b="0" i="1" smtClean="0">
                          <a:latin typeface="Cambria Math"/>
                        </a:rPr>
                        <m:t>+ …+</m:t>
                      </m:r>
                      <m:sSub>
                        <m:sSubPr>
                          <m:ctrlPr>
                            <a:rPr lang="es-CL" sz="2400" b="0" i="1" smtClean="0">
                              <a:latin typeface="Cambria Math"/>
                            </a:rPr>
                          </m:ctrlPr>
                        </m:sSubPr>
                        <m:e>
                          <m:r>
                            <a:rPr lang="es-CL" sz="2400" b="0" i="1" smtClean="0">
                              <a:latin typeface="Cambria Math"/>
                            </a:rPr>
                            <m:t>𝛽</m:t>
                          </m:r>
                        </m:e>
                        <m:sub>
                          <m:r>
                            <a:rPr lang="es-CL" sz="2400" b="0" i="1" smtClean="0">
                              <a:latin typeface="Cambria Math"/>
                            </a:rPr>
                            <m:t>𝑘</m:t>
                          </m:r>
                        </m:sub>
                      </m:sSub>
                      <m:sSub>
                        <m:sSubPr>
                          <m:ctrlPr>
                            <a:rPr lang="es-CL" sz="2400" b="0" i="1" smtClean="0">
                              <a:latin typeface="Cambria Math"/>
                            </a:rPr>
                          </m:ctrlPr>
                        </m:sSubPr>
                        <m:e>
                          <m:r>
                            <a:rPr lang="es-CL" sz="2400" b="0" i="1" smtClean="0">
                              <a:latin typeface="Cambria Math"/>
                            </a:rPr>
                            <m:t>𝑥</m:t>
                          </m:r>
                        </m:e>
                        <m:sub>
                          <m:r>
                            <a:rPr lang="es-CL" sz="2400" b="0" i="1" smtClean="0">
                              <a:latin typeface="Cambria Math"/>
                            </a:rPr>
                            <m:t>𝑘</m:t>
                          </m:r>
                        </m:sub>
                      </m:sSub>
                      <m:r>
                        <a:rPr lang="es-CL" sz="2400" b="0" i="1" smtClean="0">
                          <a:latin typeface="Cambria Math"/>
                        </a:rPr>
                        <m:t>+</m:t>
                      </m:r>
                      <m:sSub>
                        <m:sSubPr>
                          <m:ctrlPr>
                            <a:rPr lang="es-CL" sz="2400" b="0" i="1" smtClean="0">
                              <a:latin typeface="Cambria Math"/>
                            </a:rPr>
                          </m:ctrlPr>
                        </m:sSubPr>
                        <m:e>
                          <m:sSub>
                            <m:sSubPr>
                              <m:ctrlPr>
                                <a:rPr lang="es-CL" sz="2400" b="0" i="1" smtClean="0">
                                  <a:latin typeface="Cambria Math"/>
                                </a:rPr>
                              </m:ctrlPr>
                            </m:sSubPr>
                            <m:e>
                              <m:r>
                                <a:rPr lang="es-CL" sz="2400" b="0" i="1" smtClean="0">
                                  <a:latin typeface="Cambria Math"/>
                                </a:rPr>
                                <m:t>𝛽</m:t>
                              </m:r>
                            </m:e>
                            <m:sub>
                              <m:r>
                                <a:rPr lang="es-CL" sz="2400" b="0" i="1" smtClean="0">
                                  <a:latin typeface="Cambria Math"/>
                                </a:rPr>
                                <m:t>𝑘</m:t>
                              </m:r>
                              <m:r>
                                <a:rPr lang="es-CL" sz="2400" b="0" i="1" smtClean="0">
                                  <a:latin typeface="Cambria Math"/>
                                </a:rPr>
                                <m:t>+1</m:t>
                              </m:r>
                            </m:sub>
                          </m:sSub>
                          <m:sSub>
                            <m:sSubPr>
                              <m:ctrlPr>
                                <a:rPr lang="es-CL" sz="2400" b="0" i="1" smtClean="0">
                                  <a:latin typeface="Cambria Math"/>
                                </a:rPr>
                              </m:ctrlPr>
                            </m:sSubPr>
                            <m:e>
                              <m:r>
                                <a:rPr lang="es-CL" sz="2400" b="0" i="1" smtClean="0">
                                  <a:latin typeface="Cambria Math"/>
                                </a:rPr>
                                <m:t>𝑤</m:t>
                              </m:r>
                            </m:e>
                            <m:sub>
                              <m:r>
                                <a:rPr lang="es-CL" sz="2400" b="0" i="1" smtClean="0">
                                  <a:latin typeface="Cambria Math"/>
                                </a:rPr>
                                <m:t>1</m:t>
                              </m:r>
                            </m:sub>
                          </m:sSub>
                          <m:r>
                            <a:rPr lang="es-CL" sz="2400" b="0" i="1" smtClean="0">
                              <a:latin typeface="Cambria Math"/>
                            </a:rPr>
                            <m:t>+…+</m:t>
                          </m:r>
                          <m:r>
                            <a:rPr lang="es-CL" sz="2400" b="0" i="1" smtClean="0">
                              <a:latin typeface="Cambria Math"/>
                            </a:rPr>
                            <m:t>𝛽</m:t>
                          </m:r>
                        </m:e>
                        <m:sub>
                          <m:r>
                            <a:rPr lang="es-CL" sz="2400" b="0" i="1" smtClean="0">
                              <a:latin typeface="Cambria Math"/>
                            </a:rPr>
                            <m:t>𝑘</m:t>
                          </m:r>
                          <m:r>
                            <a:rPr lang="es-CL" sz="2400" b="0" i="1" smtClean="0">
                              <a:latin typeface="Cambria Math"/>
                            </a:rPr>
                            <m:t>+</m:t>
                          </m:r>
                          <m:r>
                            <a:rPr lang="es-CL" sz="2400" b="0" i="1" smtClean="0">
                              <a:latin typeface="Cambria Math"/>
                            </a:rPr>
                            <m:t>𝑗</m:t>
                          </m:r>
                        </m:sub>
                      </m:sSub>
                      <m:sSub>
                        <m:sSubPr>
                          <m:ctrlPr>
                            <a:rPr lang="es-CL" sz="2400" b="0" i="1" smtClean="0">
                              <a:latin typeface="Cambria Math"/>
                            </a:rPr>
                          </m:ctrlPr>
                        </m:sSubPr>
                        <m:e>
                          <m:r>
                            <a:rPr lang="es-CL" sz="2400" b="0" i="1" smtClean="0">
                              <a:latin typeface="Cambria Math"/>
                            </a:rPr>
                            <m:t>𝑤</m:t>
                          </m:r>
                        </m:e>
                        <m:sub>
                          <m:r>
                            <a:rPr lang="es-CL" sz="2400" b="0" i="1" smtClean="0">
                              <a:latin typeface="Cambria Math"/>
                            </a:rPr>
                            <m:t>𝑗</m:t>
                          </m:r>
                        </m:sub>
                      </m:sSub>
                      <m:r>
                        <a:rPr lang="es-CL" sz="2400" b="0" i="1" smtClean="0">
                          <a:latin typeface="Cambria Math"/>
                        </a:rPr>
                        <m:t>+</m:t>
                      </m:r>
                      <m:r>
                        <a:rPr lang="es-CL" sz="2400" b="0" i="1" smtClean="0">
                          <a:latin typeface="Cambria Math"/>
                        </a:rPr>
                        <m:t>𝑢</m:t>
                      </m:r>
                    </m:oMath>
                  </m:oMathPara>
                </a14:m>
                <a:endParaRPr lang="es-CL" sz="2000" dirty="0" smtClean="0"/>
              </a:p>
              <a:p>
                <a:pPr marL="402336" lvl="1" indent="0">
                  <a:buNone/>
                </a:pPr>
                <a:r>
                  <a:rPr lang="es-CL" sz="2000" dirty="0" smtClean="0"/>
                  <a:t>Con instrumentos:</a:t>
                </a:r>
                <a:r>
                  <a:rPr lang="es-CL" dirty="0" smtClean="0"/>
                  <a:t> </a:t>
                </a:r>
                <a14:m>
                  <m:oMath xmlns:m="http://schemas.openxmlformats.org/officeDocument/2006/math">
                    <m:sSub>
                      <m:sSubPr>
                        <m:ctrlPr>
                          <a:rPr lang="es-CL" b="0" i="1" smtClean="0">
                            <a:latin typeface="Cambria Math"/>
                          </a:rPr>
                        </m:ctrlPr>
                      </m:sSubPr>
                      <m:e>
                        <m:r>
                          <a:rPr lang="es-CL" i="1" smtClean="0">
                            <a:latin typeface="Cambria Math"/>
                          </a:rPr>
                          <m:t>𝑧</m:t>
                        </m:r>
                      </m:e>
                      <m:sub>
                        <m:r>
                          <a:rPr lang="es-CL" b="0" i="1" smtClean="0">
                            <a:latin typeface="Cambria Math"/>
                          </a:rPr>
                          <m:t>1</m:t>
                        </m:r>
                      </m:sub>
                    </m:sSub>
                    <m:r>
                      <a:rPr lang="es-CL" b="0" i="1" smtClean="0">
                        <a:latin typeface="Cambria Math"/>
                      </a:rPr>
                      <m:t>, …, </m:t>
                    </m:r>
                    <m:sSub>
                      <m:sSubPr>
                        <m:ctrlPr>
                          <a:rPr lang="es-CL" b="0" i="1" smtClean="0">
                            <a:latin typeface="Cambria Math"/>
                          </a:rPr>
                        </m:ctrlPr>
                      </m:sSubPr>
                      <m:e>
                        <m:r>
                          <a:rPr lang="es-CL" b="0" i="1" smtClean="0">
                            <a:latin typeface="Cambria Math"/>
                          </a:rPr>
                          <m:t>𝑧</m:t>
                        </m:r>
                      </m:e>
                      <m:sub>
                        <m:r>
                          <a:rPr lang="es-CL" b="0" i="1" smtClean="0">
                            <a:latin typeface="Cambria Math"/>
                          </a:rPr>
                          <m:t>𝑚</m:t>
                        </m:r>
                      </m:sub>
                    </m:sSub>
                  </m:oMath>
                </a14:m>
                <a:r>
                  <a:rPr lang="es-CL" b="0" dirty="0" smtClean="0"/>
                  <a:t/>
                </a:r>
                <a:br>
                  <a:rPr lang="es-CL" b="0" dirty="0" smtClean="0"/>
                </a:br>
                <a:r>
                  <a:rPr lang="es-CL" sz="2200" b="0" dirty="0" smtClean="0"/>
                  <a:t>el N° de instrumentos es </a:t>
                </a:r>
                <a:r>
                  <a:rPr lang="es-CL" sz="2200" b="1" i="1" dirty="0" smtClean="0"/>
                  <a:t>m</a:t>
                </a:r>
                <a:r>
                  <a:rPr lang="es-CL" sz="2200" b="0" dirty="0" smtClean="0"/>
                  <a:t/>
                </a:r>
                <a:br>
                  <a:rPr lang="es-CL" sz="2200" b="0" dirty="0" smtClean="0"/>
                </a:br>
                <a:r>
                  <a:rPr lang="es-CL" sz="2200" b="0" dirty="0" smtClean="0"/>
                  <a:t>el N° de variables endógenas es </a:t>
                </a:r>
                <a:r>
                  <a:rPr lang="es-CL" sz="2200" b="1" i="1" dirty="0" smtClean="0"/>
                  <a:t>k</a:t>
                </a:r>
                <a:r>
                  <a:rPr lang="es-CL" sz="2200" b="0" dirty="0" smtClean="0"/>
                  <a:t/>
                </a:r>
                <a:br>
                  <a:rPr lang="es-CL" sz="2200" b="0" dirty="0" smtClean="0"/>
                </a:br>
                <a:endParaRPr lang="es-CL" sz="2200" b="0" dirty="0" smtClean="0"/>
              </a:p>
              <a:p>
                <a:pPr marL="402336" lvl="1" indent="0">
                  <a:buNone/>
                </a:pPr>
                <a:r>
                  <a:rPr lang="es-CL" sz="2400" dirty="0" smtClean="0"/>
                  <a:t>Entonces se tiene que</a:t>
                </a:r>
                <a:br>
                  <a:rPr lang="es-CL" sz="2400" dirty="0" smtClean="0"/>
                </a:br>
                <a:r>
                  <a:rPr lang="es-CL" sz="2400" dirty="0" smtClean="0"/>
                  <a:t>Si </a:t>
                </a:r>
                <a:r>
                  <a:rPr lang="es-CL" sz="2400" b="1" i="1" dirty="0" smtClean="0"/>
                  <a:t>m = k </a:t>
                </a:r>
                <a:r>
                  <a:rPr lang="es-CL" sz="2400" dirty="0" smtClean="0"/>
                  <a:t> el modelo está </a:t>
                </a:r>
                <a:r>
                  <a:rPr lang="es-CL" sz="2400" b="1" i="1" dirty="0" smtClean="0"/>
                  <a:t>exactamente identificado.</a:t>
                </a:r>
              </a:p>
              <a:p>
                <a:pPr marL="402336" lvl="1" indent="0">
                  <a:buNone/>
                </a:pPr>
                <a:r>
                  <a:rPr lang="es-CL" sz="2400" dirty="0" smtClean="0"/>
                  <a:t>Si </a:t>
                </a:r>
                <a:r>
                  <a:rPr lang="es-CL" sz="2400" b="1" i="1" dirty="0" smtClean="0"/>
                  <a:t>m &lt; k </a:t>
                </a:r>
                <a:r>
                  <a:rPr lang="es-CL" sz="2400" dirty="0" smtClean="0"/>
                  <a:t> el modelo está </a:t>
                </a:r>
                <a:r>
                  <a:rPr lang="es-CL" sz="2400" b="1" i="1" dirty="0" err="1" smtClean="0"/>
                  <a:t>subidentificado</a:t>
                </a:r>
                <a:r>
                  <a:rPr lang="es-CL" sz="2400" b="1" i="1" dirty="0" smtClean="0"/>
                  <a:t>.</a:t>
                </a:r>
              </a:p>
              <a:p>
                <a:pPr marL="402336" lvl="1" indent="0">
                  <a:buNone/>
                </a:pPr>
                <a:r>
                  <a:rPr lang="es-CL" sz="2400" dirty="0" smtClean="0"/>
                  <a:t>Si </a:t>
                </a:r>
                <a:r>
                  <a:rPr lang="es-CL" sz="2400" b="1" i="1" dirty="0" smtClean="0"/>
                  <a:t>m &gt; k </a:t>
                </a:r>
                <a:r>
                  <a:rPr lang="es-CL" sz="2400" dirty="0" smtClean="0"/>
                  <a:t>el modelo está </a:t>
                </a:r>
                <a:r>
                  <a:rPr lang="es-CL" sz="2400" b="1" i="1" dirty="0" err="1" smtClean="0"/>
                  <a:t>sobreidentificado</a:t>
                </a:r>
                <a:endParaRPr lang="es-CL" sz="2400" dirty="0" smtClean="0"/>
              </a:p>
            </p:txBody>
          </p:sp>
        </mc:Choice>
        <mc:Fallback xmlns="">
          <p:sp>
            <p:nvSpPr>
              <p:cNvPr id="3" name="2 Marcador de contenido"/>
              <p:cNvSpPr>
                <a:spLocks noGrp="1" noRot="1" noChangeAspect="1" noMove="1" noResize="1" noEditPoints="1" noAdjustHandles="1" noChangeArrowheads="1" noChangeShapeType="1" noTextEdit="1"/>
              </p:cNvSpPr>
              <p:nvPr>
                <p:ph idx="1"/>
              </p:nvPr>
            </p:nvSpPr>
            <p:spPr>
              <a:xfrm>
                <a:off x="971600" y="1447800"/>
                <a:ext cx="8172400" cy="4800600"/>
              </a:xfrm>
              <a:blipFill rotWithShape="1">
                <a:blip r:embed="rId3"/>
                <a:stretch>
                  <a:fillRect t="-1271"/>
                </a:stretch>
              </a:blipFill>
            </p:spPr>
            <p:txBody>
              <a:bodyPr/>
              <a:lstStyle/>
              <a:p>
                <a:r>
                  <a:rPr lang="es-ES">
                    <a:noFill/>
                  </a:rPr>
                  <a:t> </a:t>
                </a:r>
              </a:p>
            </p:txBody>
          </p:sp>
        </mc:Fallback>
      </mc:AlternateContent>
    </p:spTree>
    <p:extLst>
      <p:ext uri="{BB962C8B-B14F-4D97-AF65-F5344CB8AC3E}">
        <p14:creationId xmlns:p14="http://schemas.microsoft.com/office/powerpoint/2010/main" val="139453554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Identificación</a:t>
            </a:r>
            <a:endParaRPr lang="es-ES" dirty="0"/>
          </a:p>
        </p:txBody>
      </p:sp>
      <p:pic>
        <p:nvPicPr>
          <p:cNvPr id="2050" name="Picture 2" descr="LOS TENGO A TODOS... SOBREIDENTIFICADOS | image tagged in pinochet o ditador bonzinho | made w/ Imgflip meme mak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59832" y="1293416"/>
            <a:ext cx="3744416" cy="48906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5672964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CL" dirty="0" smtClean="0"/>
              <a:t>Variables Instrumentales</a:t>
            </a:r>
            <a:endParaRPr lang="es-ES" dirty="0"/>
          </a:p>
        </p:txBody>
      </p:sp>
      <p:sp>
        <p:nvSpPr>
          <p:cNvPr id="5" name="4 Marcador de contenido"/>
          <p:cNvSpPr>
            <a:spLocks noGrp="1"/>
          </p:cNvSpPr>
          <p:nvPr>
            <p:ph idx="1"/>
          </p:nvPr>
        </p:nvSpPr>
        <p:spPr>
          <a:xfrm>
            <a:off x="1435608" y="1447800"/>
            <a:ext cx="7498080" cy="3349352"/>
          </a:xfrm>
        </p:spPr>
        <p:txBody>
          <a:bodyPr/>
          <a:lstStyle/>
          <a:p>
            <a:r>
              <a:rPr lang="es-CL" dirty="0" smtClean="0"/>
              <a:t>Usamos una variable </a:t>
            </a:r>
            <a:r>
              <a:rPr lang="es-CL" b="1" dirty="0" smtClean="0">
                <a:solidFill>
                  <a:srgbClr val="00B050"/>
                </a:solidFill>
              </a:rPr>
              <a:t>exógena</a:t>
            </a:r>
            <a:r>
              <a:rPr lang="es-CL" dirty="0" smtClean="0"/>
              <a:t> como instrumento de una variable </a:t>
            </a:r>
            <a:r>
              <a:rPr lang="es-CL" b="1" dirty="0" smtClean="0">
                <a:solidFill>
                  <a:schemeClr val="accent3">
                    <a:lumMod val="75000"/>
                  </a:schemeClr>
                </a:solidFill>
              </a:rPr>
              <a:t>endógena</a:t>
            </a:r>
          </a:p>
          <a:p>
            <a:r>
              <a:rPr lang="es-CL" dirty="0" smtClean="0"/>
              <a:t>¿Por qué? Porque la </a:t>
            </a:r>
            <a:r>
              <a:rPr lang="es-CL" dirty="0" err="1" smtClean="0"/>
              <a:t>endogeneidad</a:t>
            </a:r>
            <a:r>
              <a:rPr lang="es-CL" dirty="0" smtClean="0"/>
              <a:t> es mala</a:t>
            </a:r>
          </a:p>
          <a:p>
            <a:r>
              <a:rPr lang="es-CL" dirty="0" smtClean="0"/>
              <a:t>Porque mata el alma</a:t>
            </a:r>
          </a:p>
          <a:p>
            <a:pPr marL="82296" indent="0">
              <a:buNone/>
            </a:pPr>
            <a:r>
              <a:rPr lang="es-CL" dirty="0" smtClean="0"/>
              <a:t>Y la envenena</a:t>
            </a:r>
          </a:p>
        </p:txBody>
      </p:sp>
      <p:pic>
        <p:nvPicPr>
          <p:cNvPr id="12" name="Imagen 2"/>
          <p:cNvPicPr>
            <a:picLocks noChangeAspect="1"/>
          </p:cNvPicPr>
          <p:nvPr/>
        </p:nvPicPr>
        <p:blipFill>
          <a:blip r:embed="rId2"/>
          <a:stretch>
            <a:fillRect/>
          </a:stretch>
        </p:blipFill>
        <p:spPr>
          <a:xfrm>
            <a:off x="5724128" y="3861048"/>
            <a:ext cx="2880320" cy="2160240"/>
          </a:xfrm>
          <a:prstGeom prst="rect">
            <a:avLst/>
          </a:prstGeom>
        </p:spPr>
      </p:pic>
      <p:sp>
        <p:nvSpPr>
          <p:cNvPr id="6" name="5 Rectángulo"/>
          <p:cNvSpPr/>
          <p:nvPr/>
        </p:nvSpPr>
        <p:spPr>
          <a:xfrm>
            <a:off x="1619672" y="4429227"/>
            <a:ext cx="3629202" cy="1569660"/>
          </a:xfrm>
          <a:prstGeom prst="rect">
            <a:avLst/>
          </a:prstGeom>
          <a:ln>
            <a:solidFill>
              <a:schemeClr val="tx1"/>
            </a:solidFill>
          </a:ln>
        </p:spPr>
        <p:txBody>
          <a:bodyPr wrap="square">
            <a:spAutoFit/>
          </a:bodyPr>
          <a:lstStyle/>
          <a:p>
            <a:pPr marL="82296" indent="0">
              <a:buNone/>
            </a:pPr>
            <a:r>
              <a:rPr lang="es-CL" sz="3200" dirty="0"/>
              <a:t>Y porque </a:t>
            </a:r>
            <a:r>
              <a:rPr lang="es-CL" sz="3200" b="1" dirty="0">
                <a:solidFill>
                  <a:srgbClr val="FF0000"/>
                </a:solidFill>
              </a:rPr>
              <a:t>sesga</a:t>
            </a:r>
            <a:r>
              <a:rPr lang="es-CL" sz="3200" dirty="0"/>
              <a:t> el estimador y lo hace </a:t>
            </a:r>
            <a:r>
              <a:rPr lang="es-CL" sz="3200" b="1" dirty="0">
                <a:solidFill>
                  <a:srgbClr val="FF0000"/>
                </a:solidFill>
              </a:rPr>
              <a:t>inconsistente</a:t>
            </a:r>
          </a:p>
        </p:txBody>
      </p:sp>
    </p:spTree>
    <p:extLst>
      <p:ext uri="{BB962C8B-B14F-4D97-AF65-F5344CB8AC3E}">
        <p14:creationId xmlns:p14="http://schemas.microsoft.com/office/powerpoint/2010/main" val="23338761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CL" dirty="0" smtClean="0"/>
              <a:t>Variables Instrumentales</a:t>
            </a:r>
            <a:endParaRPr lang="es-ES" dirty="0"/>
          </a:p>
        </p:txBody>
      </p:sp>
      <mc:AlternateContent xmlns:mc="http://schemas.openxmlformats.org/markup-compatibility/2006" xmlns:a14="http://schemas.microsoft.com/office/drawing/2010/main">
        <mc:Choice Requires="a14">
          <p:sp>
            <p:nvSpPr>
              <p:cNvPr id="3" name="2 Marcador de contenido"/>
              <p:cNvSpPr>
                <a:spLocks noGrp="1"/>
              </p:cNvSpPr>
              <p:nvPr>
                <p:ph idx="1"/>
              </p:nvPr>
            </p:nvSpPr>
            <p:spPr/>
            <p:txBody>
              <a:bodyPr>
                <a:normAutofit fontScale="77500" lnSpcReduction="20000"/>
              </a:bodyPr>
              <a:lstStyle/>
              <a:p>
                <a:r>
                  <a:rPr lang="es-CL" b="1" dirty="0" smtClean="0"/>
                  <a:t>Supuestos clave</a:t>
                </a:r>
              </a:p>
              <a:p>
                <a:pPr lvl="1">
                  <a:lnSpc>
                    <a:spcPct val="120000"/>
                  </a:lnSpc>
                </a:pPr>
                <a:r>
                  <a:rPr lang="es-CL" sz="3600" b="1" dirty="0" smtClean="0">
                    <a:solidFill>
                      <a:srgbClr val="00B050"/>
                    </a:solidFill>
                  </a:rPr>
                  <a:t>Exogeneidad </a:t>
                </a:r>
                <a:r>
                  <a:rPr lang="es-CL" sz="3600" dirty="0" smtClean="0"/>
                  <a:t>(exclusión o </a:t>
                </a:r>
                <a:r>
                  <a:rPr lang="es-CL" sz="3600" dirty="0"/>
                  <a:t>v</a:t>
                </a:r>
                <a:r>
                  <a:rPr lang="es-CL" sz="3600" dirty="0" smtClean="0"/>
                  <a:t>alidez):</a:t>
                </a:r>
                <a:endParaRPr lang="es-CL" sz="3600" dirty="0"/>
              </a:p>
              <a:p>
                <a:pPr marL="402336" lvl="1" indent="0">
                  <a:lnSpc>
                    <a:spcPct val="120000"/>
                  </a:lnSpc>
                  <a:buNone/>
                </a:pPr>
                <a14:m>
                  <m:oMathPara xmlns:m="http://schemas.openxmlformats.org/officeDocument/2006/math">
                    <m:oMathParaPr>
                      <m:jc m:val="centerGroup"/>
                    </m:oMathParaPr>
                    <m:oMath xmlns:m="http://schemas.openxmlformats.org/officeDocument/2006/math">
                      <m:r>
                        <a:rPr lang="es-CL" sz="3600" b="1" i="1" dirty="0" smtClean="0">
                          <a:solidFill>
                            <a:srgbClr val="00B050"/>
                          </a:solidFill>
                          <a:latin typeface="Cambria Math"/>
                        </a:rPr>
                        <m:t>𝑪𝒐𝒗</m:t>
                      </m:r>
                      <m:d>
                        <m:dPr>
                          <m:ctrlPr>
                            <a:rPr lang="es-CL" sz="3600" b="1" i="1" dirty="0" smtClean="0">
                              <a:solidFill>
                                <a:srgbClr val="00B050"/>
                              </a:solidFill>
                              <a:latin typeface="Cambria Math"/>
                            </a:rPr>
                          </m:ctrlPr>
                        </m:dPr>
                        <m:e>
                          <m:r>
                            <a:rPr lang="es-CL" sz="3600" b="1" i="1" dirty="0" err="1" smtClean="0">
                              <a:solidFill>
                                <a:srgbClr val="00B050"/>
                              </a:solidFill>
                              <a:latin typeface="Cambria Math"/>
                            </a:rPr>
                            <m:t>𝒛</m:t>
                          </m:r>
                          <m:r>
                            <a:rPr lang="es-CL" sz="3600" b="1" i="1" dirty="0" err="1" smtClean="0">
                              <a:solidFill>
                                <a:srgbClr val="00B050"/>
                              </a:solidFill>
                              <a:latin typeface="Cambria Math"/>
                            </a:rPr>
                            <m:t>,</m:t>
                          </m:r>
                          <m:r>
                            <a:rPr lang="es-CL" sz="3600" b="1" i="1" dirty="0" err="1" smtClean="0">
                              <a:solidFill>
                                <a:srgbClr val="00B050"/>
                              </a:solidFill>
                              <a:latin typeface="Cambria Math"/>
                            </a:rPr>
                            <m:t>𝒖</m:t>
                          </m:r>
                        </m:e>
                      </m:d>
                      <m:r>
                        <a:rPr lang="es-CL" sz="3600" b="1" i="1" dirty="0" smtClean="0">
                          <a:solidFill>
                            <a:srgbClr val="00B050"/>
                          </a:solidFill>
                          <a:latin typeface="Cambria Math"/>
                        </a:rPr>
                        <m:t>= </m:t>
                      </m:r>
                      <m:r>
                        <a:rPr lang="es-CL" sz="3600" b="1" i="1" dirty="0" smtClean="0">
                          <a:solidFill>
                            <a:srgbClr val="00B050"/>
                          </a:solidFill>
                          <a:latin typeface="Cambria Math"/>
                        </a:rPr>
                        <m:t>𝟎</m:t>
                      </m:r>
                    </m:oMath>
                  </m:oMathPara>
                </a14:m>
                <a:endParaRPr lang="es-CL" sz="3600" b="1" i="1" dirty="0" smtClean="0">
                  <a:solidFill>
                    <a:srgbClr val="00B050"/>
                  </a:solidFill>
                  <a:latin typeface="Cambria Math"/>
                </a:endParaRPr>
              </a:p>
              <a:p>
                <a:pPr marL="402336" lvl="1" indent="0">
                  <a:lnSpc>
                    <a:spcPct val="120000"/>
                  </a:lnSpc>
                  <a:buNone/>
                </a:pPr>
                <a:endParaRPr lang="es-CL" b="1" i="1" dirty="0" smtClean="0">
                  <a:solidFill>
                    <a:srgbClr val="00B050"/>
                  </a:solidFill>
                  <a:latin typeface="Cambria Math"/>
                </a:endParaRPr>
              </a:p>
              <a:p>
                <a:pPr lvl="2"/>
                <a:r>
                  <a:rPr lang="es-CL" dirty="0" smtClean="0"/>
                  <a:t>no verificable por error </a:t>
                </a:r>
                <a14:m>
                  <m:oMath xmlns:m="http://schemas.openxmlformats.org/officeDocument/2006/math">
                    <m:r>
                      <a:rPr lang="es-CL" i="1" dirty="0" smtClean="0">
                        <a:latin typeface="Cambria Math"/>
                      </a:rPr>
                      <m:t>𝑢</m:t>
                    </m:r>
                  </m:oMath>
                </a14:m>
                <a:r>
                  <a:rPr lang="es-CL" dirty="0" smtClean="0"/>
                  <a:t>: apoyo en teoría económica </a:t>
                </a:r>
              </a:p>
              <a:p>
                <a:pPr lvl="1">
                  <a:lnSpc>
                    <a:spcPct val="120000"/>
                  </a:lnSpc>
                </a:pPr>
                <a:r>
                  <a:rPr lang="es-CL" sz="3600" b="1" dirty="0" smtClean="0">
                    <a:solidFill>
                      <a:srgbClr val="0070C0"/>
                    </a:solidFill>
                  </a:rPr>
                  <a:t>Relevancia </a:t>
                </a:r>
                <a:r>
                  <a:rPr lang="es-CL" sz="3600" dirty="0" smtClean="0"/>
                  <a:t>(fuerte o débil):</a:t>
                </a:r>
                <a:r>
                  <a:rPr lang="es-CL" sz="3600" b="1" dirty="0">
                    <a:solidFill>
                      <a:srgbClr val="0070C0"/>
                    </a:solidFill>
                  </a:rPr>
                  <a:t/>
                </a:r>
                <a:br>
                  <a:rPr lang="es-CL" sz="3600" b="1" dirty="0">
                    <a:solidFill>
                      <a:srgbClr val="0070C0"/>
                    </a:solidFill>
                  </a:rPr>
                </a:br>
                <a14:m>
                  <m:oMath xmlns:m="http://schemas.openxmlformats.org/officeDocument/2006/math">
                    <m:r>
                      <a:rPr lang="es-CL" sz="3600" b="1" i="1" dirty="0" smtClean="0">
                        <a:solidFill>
                          <a:srgbClr val="0070C0"/>
                        </a:solidFill>
                        <a:latin typeface="Cambria Math"/>
                      </a:rPr>
                      <m:t>𝑪𝒐𝒗</m:t>
                    </m:r>
                    <m:d>
                      <m:dPr>
                        <m:ctrlPr>
                          <a:rPr lang="es-CL" sz="3600" b="1" i="1" dirty="0" smtClean="0">
                            <a:solidFill>
                              <a:srgbClr val="0070C0"/>
                            </a:solidFill>
                            <a:latin typeface="Cambria Math"/>
                          </a:rPr>
                        </m:ctrlPr>
                      </m:dPr>
                      <m:e>
                        <m:r>
                          <a:rPr lang="es-CL" sz="3600" b="1" i="1" dirty="0" err="1">
                            <a:solidFill>
                              <a:srgbClr val="0070C0"/>
                            </a:solidFill>
                            <a:latin typeface="Cambria Math"/>
                          </a:rPr>
                          <m:t>𝒛</m:t>
                        </m:r>
                        <m:r>
                          <a:rPr lang="es-CL" sz="3600" b="1" i="1" dirty="0" err="1">
                            <a:solidFill>
                              <a:srgbClr val="0070C0"/>
                            </a:solidFill>
                            <a:latin typeface="Cambria Math"/>
                          </a:rPr>
                          <m:t>,</m:t>
                        </m:r>
                        <m:r>
                          <a:rPr lang="es-CL" sz="3600" b="1" i="1" dirty="0" err="1">
                            <a:solidFill>
                              <a:srgbClr val="0070C0"/>
                            </a:solidFill>
                            <a:latin typeface="Cambria Math"/>
                          </a:rPr>
                          <m:t>𝒙</m:t>
                        </m:r>
                      </m:e>
                    </m:d>
                    <m:r>
                      <a:rPr lang="es-CL" sz="3600" b="1" i="1" dirty="0" smtClean="0">
                        <a:solidFill>
                          <a:srgbClr val="0070C0"/>
                        </a:solidFill>
                        <a:latin typeface="Cambria Math"/>
                        <a:ea typeface="Cambria Math"/>
                      </a:rPr>
                      <m:t>≠</m:t>
                    </m:r>
                    <m:r>
                      <a:rPr lang="es-CL" sz="3600" b="1" i="1" dirty="0">
                        <a:solidFill>
                          <a:srgbClr val="0070C0"/>
                        </a:solidFill>
                        <a:latin typeface="Cambria Math"/>
                      </a:rPr>
                      <m:t> </m:t>
                    </m:r>
                    <m:r>
                      <a:rPr lang="es-CL" sz="3600" b="1" i="1" dirty="0" smtClean="0">
                        <a:solidFill>
                          <a:srgbClr val="0070C0"/>
                        </a:solidFill>
                        <a:latin typeface="Cambria Math"/>
                      </a:rPr>
                      <m:t>𝟎</m:t>
                    </m:r>
                    <m:r>
                      <a:rPr lang="es-CL" sz="3600" b="1" i="1" dirty="0" smtClean="0">
                        <a:solidFill>
                          <a:srgbClr val="0070C0"/>
                        </a:solidFill>
                        <a:latin typeface="Cambria Math"/>
                      </a:rPr>
                      <m:t> </m:t>
                    </m:r>
                  </m:oMath>
                </a14:m>
                <a:endParaRPr lang="es-CL" sz="3600" b="1" dirty="0" smtClean="0">
                  <a:solidFill>
                    <a:srgbClr val="0070C0"/>
                  </a:solidFill>
                </a:endParaRPr>
              </a:p>
              <a:p>
                <a:pPr lvl="1">
                  <a:lnSpc>
                    <a:spcPct val="120000"/>
                  </a:lnSpc>
                </a:pPr>
                <a:endParaRPr lang="es-CL" b="1" dirty="0" smtClean="0">
                  <a:solidFill>
                    <a:srgbClr val="0070C0"/>
                  </a:solidFill>
                </a:endParaRPr>
              </a:p>
              <a:p>
                <a:pPr lvl="2"/>
                <a:r>
                  <a:rPr lang="es-CL" dirty="0" smtClean="0"/>
                  <a:t>Verificable a través de regresión y test de hipótesis.</a:t>
                </a:r>
              </a:p>
              <a:p>
                <a:pPr lvl="1"/>
                <a:endParaRPr lang="es-CL" dirty="0"/>
              </a:p>
              <a:p>
                <a:pPr marL="402336" lvl="1" indent="0">
                  <a:buNone/>
                </a:pPr>
                <a:r>
                  <a:rPr lang="es-CL" dirty="0" smtClean="0"/>
                  <a:t>Si cumple, </a:t>
                </a:r>
                <a14:m>
                  <m:oMath xmlns:m="http://schemas.openxmlformats.org/officeDocument/2006/math">
                    <m:r>
                      <a:rPr lang="es-CL" b="0" i="0" smtClean="0">
                        <a:latin typeface="Cambria Math"/>
                      </a:rPr>
                      <m:t> </m:t>
                    </m:r>
                    <m:r>
                      <a:rPr lang="es-CL" b="1" i="1" smtClean="0">
                        <a:latin typeface="Cambria Math"/>
                      </a:rPr>
                      <m:t>𝒛</m:t>
                    </m:r>
                  </m:oMath>
                </a14:m>
                <a:r>
                  <a:rPr lang="es-CL" dirty="0" smtClean="0"/>
                  <a:t> es un instrumento. </a:t>
                </a:r>
                <a:r>
                  <a:rPr lang="es-CL" b="1" dirty="0" smtClean="0"/>
                  <a:t>¡Se necesita creatividad!</a:t>
                </a:r>
              </a:p>
            </p:txBody>
          </p:sp>
        </mc:Choice>
        <mc:Fallback xmlns="">
          <p:sp>
            <p:nvSpPr>
              <p:cNvPr id="3" name="2 Marcador de contenido"/>
              <p:cNvSpPr>
                <a:spLocks noGrp="1" noRot="1" noChangeAspect="1" noMove="1" noResize="1" noEditPoints="1" noAdjustHandles="1" noChangeArrowheads="1" noChangeShapeType="1" noTextEdit="1"/>
              </p:cNvSpPr>
              <p:nvPr>
                <p:ph idx="1"/>
              </p:nvPr>
            </p:nvSpPr>
            <p:spPr>
              <a:blipFill rotWithShape="0">
                <a:blip r:embed="rId3"/>
                <a:stretch>
                  <a:fillRect t="-2668"/>
                </a:stretch>
              </a:blipFill>
            </p:spPr>
            <p:txBody>
              <a:bodyPr/>
              <a:lstStyle/>
              <a:p>
                <a:r>
                  <a:rPr lang="es-CL">
                    <a:noFill/>
                  </a:rPr>
                  <a:t> </a:t>
                </a:r>
              </a:p>
            </p:txBody>
          </p:sp>
        </mc:Fallback>
      </mc:AlternateContent>
    </p:spTree>
    <p:extLst>
      <p:ext uri="{BB962C8B-B14F-4D97-AF65-F5344CB8AC3E}">
        <p14:creationId xmlns:p14="http://schemas.microsoft.com/office/powerpoint/2010/main" val="2225882107"/>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CL" dirty="0" smtClean="0"/>
              <a:t>Variables Instrumentales</a:t>
            </a:r>
            <a:endParaRPr lang="es-ES" dirty="0"/>
          </a:p>
        </p:txBody>
      </p:sp>
      <mc:AlternateContent xmlns:mc="http://schemas.openxmlformats.org/markup-compatibility/2006" xmlns:a14="http://schemas.microsoft.com/office/drawing/2010/main">
        <mc:Choice Requires="a14">
          <p:sp>
            <p:nvSpPr>
              <p:cNvPr id="3" name="2 Marcador de contenido"/>
              <p:cNvSpPr>
                <a:spLocks noGrp="1"/>
              </p:cNvSpPr>
              <p:nvPr>
                <p:ph idx="1"/>
              </p:nvPr>
            </p:nvSpPr>
            <p:spPr>
              <a:xfrm>
                <a:off x="899592" y="1393231"/>
                <a:ext cx="7498080" cy="1909192"/>
              </a:xfrm>
            </p:spPr>
            <p:txBody>
              <a:bodyPr/>
              <a:lstStyle/>
              <a:p>
                <a:r>
                  <a:rPr lang="es-CL" dirty="0" smtClean="0"/>
                  <a:t>De manera “gráfica”</a:t>
                </a:r>
              </a:p>
              <a:p>
                <a:pPr marL="82296" indent="0">
                  <a:buNone/>
                </a:pPr>
                <a:endParaRPr lang="es-CL" i="1" dirty="0" smtClean="0">
                  <a:latin typeface="Cambria Math"/>
                </a:endParaRPr>
              </a:p>
              <a:p>
                <a:pPr marL="82296" indent="0">
                  <a:buNone/>
                </a:pPr>
                <a14:m>
                  <m:oMathPara xmlns:m="http://schemas.openxmlformats.org/officeDocument/2006/math">
                    <m:oMathParaPr>
                      <m:jc m:val="centerGroup"/>
                    </m:oMathParaPr>
                    <m:oMath xmlns:m="http://schemas.openxmlformats.org/officeDocument/2006/math">
                      <m:r>
                        <a:rPr lang="es-CL" sz="4400" b="0" i="1" smtClean="0">
                          <a:latin typeface="Cambria Math"/>
                        </a:rPr>
                        <m:t>𝑦</m:t>
                      </m:r>
                      <m:r>
                        <a:rPr lang="es-CL" sz="4400" b="0" i="1" smtClean="0">
                          <a:latin typeface="Cambria Math"/>
                        </a:rPr>
                        <m:t>=</m:t>
                      </m:r>
                      <m:r>
                        <a:rPr lang="es-CL" sz="4400" b="0" i="1" smtClean="0">
                          <a:latin typeface="Cambria Math" panose="02040503050406030204" pitchFamily="18" charset="0"/>
                        </a:rPr>
                        <m:t>𝛽</m:t>
                      </m:r>
                      <m:r>
                        <a:rPr lang="es-CL" sz="4400" b="0" i="1" smtClean="0">
                          <a:latin typeface="Cambria Math"/>
                        </a:rPr>
                        <m:t>𝑥</m:t>
                      </m:r>
                      <m:r>
                        <a:rPr lang="es-CL" sz="4400" b="0" i="1" smtClean="0">
                          <a:latin typeface="Cambria Math"/>
                        </a:rPr>
                        <m:t>+</m:t>
                      </m:r>
                      <m:r>
                        <a:rPr lang="es-CL" sz="4400" b="0" i="1" smtClean="0">
                          <a:latin typeface="Cambria Math"/>
                        </a:rPr>
                        <m:t>𝑢</m:t>
                      </m:r>
                    </m:oMath>
                  </m:oMathPara>
                </a14:m>
                <a:endParaRPr lang="es-ES" dirty="0"/>
              </a:p>
            </p:txBody>
          </p:sp>
        </mc:Choice>
        <mc:Fallback xmlns="">
          <p:sp>
            <p:nvSpPr>
              <p:cNvPr id="3" name="2 Marcador de contenido"/>
              <p:cNvSpPr>
                <a:spLocks noGrp="1" noRot="1" noChangeAspect="1" noMove="1" noResize="1" noEditPoints="1" noAdjustHandles="1" noChangeArrowheads="1" noChangeShapeType="1" noTextEdit="1"/>
              </p:cNvSpPr>
              <p:nvPr>
                <p:ph idx="1"/>
              </p:nvPr>
            </p:nvSpPr>
            <p:spPr>
              <a:xfrm>
                <a:off x="899592" y="1393231"/>
                <a:ext cx="7498080" cy="1909192"/>
              </a:xfrm>
              <a:blipFill rotWithShape="1">
                <a:blip r:embed="rId2"/>
                <a:stretch>
                  <a:fillRect t="-4153"/>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4" name="3 CuadroTexto"/>
              <p:cNvSpPr txBox="1"/>
              <p:nvPr/>
            </p:nvSpPr>
            <p:spPr>
              <a:xfrm>
                <a:off x="3978289" y="4142334"/>
                <a:ext cx="782907" cy="1015663"/>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s-CL" sz="6000" b="0" i="1" smtClean="0">
                          <a:latin typeface="Cambria Math"/>
                        </a:rPr>
                        <m:t>𝑧</m:t>
                      </m:r>
                    </m:oMath>
                  </m:oMathPara>
                </a14:m>
                <a:endParaRPr lang="es-ES" sz="6000" dirty="0"/>
              </a:p>
            </p:txBody>
          </p:sp>
        </mc:Choice>
        <mc:Fallback xmlns="">
          <p:sp>
            <p:nvSpPr>
              <p:cNvPr id="4" name="3 CuadroTexto"/>
              <p:cNvSpPr txBox="1">
                <a:spLocks noRot="1" noChangeAspect="1" noMove="1" noResize="1" noEditPoints="1" noAdjustHandles="1" noChangeArrowheads="1" noChangeShapeType="1" noTextEdit="1"/>
              </p:cNvSpPr>
              <p:nvPr/>
            </p:nvSpPr>
            <p:spPr>
              <a:xfrm>
                <a:off x="3978289" y="4142334"/>
                <a:ext cx="782907" cy="1015663"/>
              </a:xfrm>
              <a:prstGeom prst="rect">
                <a:avLst/>
              </a:prstGeom>
              <a:blipFill rotWithShape="1">
                <a:blip r:embed="rId3"/>
                <a:stretch>
                  <a:fillRect/>
                </a:stretch>
              </a:blipFill>
            </p:spPr>
            <p:txBody>
              <a:bodyPr/>
              <a:lstStyle/>
              <a:p>
                <a:r>
                  <a:rPr lang="es-ES">
                    <a:noFill/>
                  </a:rPr>
                  <a:t> </a:t>
                </a:r>
              </a:p>
            </p:txBody>
          </p:sp>
        </mc:Fallback>
      </mc:AlternateContent>
      <p:sp>
        <p:nvSpPr>
          <p:cNvPr id="15" name="14 Flecha curvada hacia abajo"/>
          <p:cNvSpPr/>
          <p:nvPr/>
        </p:nvSpPr>
        <p:spPr>
          <a:xfrm rot="16806225" flipV="1">
            <a:off x="4308711" y="3728943"/>
            <a:ext cx="1603659" cy="488546"/>
          </a:xfrm>
          <a:prstGeom prst="curvedDownArrow">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solidFill>
                <a:schemeClr val="tx1"/>
              </a:solidFill>
            </a:endParaRPr>
          </a:p>
        </p:txBody>
      </p:sp>
      <p:sp>
        <p:nvSpPr>
          <p:cNvPr id="16" name="15 Flecha curvada hacia abajo"/>
          <p:cNvSpPr/>
          <p:nvPr/>
        </p:nvSpPr>
        <p:spPr>
          <a:xfrm rot="4109716" flipH="1" flipV="1">
            <a:off x="2663574" y="3834890"/>
            <a:ext cx="1603659" cy="508606"/>
          </a:xfrm>
          <a:prstGeom prst="curvedDownArrow">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solidFill>
                <a:schemeClr val="tx1"/>
              </a:solidFill>
            </a:endParaRPr>
          </a:p>
        </p:txBody>
      </p:sp>
      <mc:AlternateContent xmlns:mc="http://schemas.openxmlformats.org/markup-compatibility/2006" xmlns:a14="http://schemas.microsoft.com/office/drawing/2010/main">
        <mc:Choice Requires="a14">
          <p:sp>
            <p:nvSpPr>
              <p:cNvPr id="17" name="16 CuadroTexto"/>
              <p:cNvSpPr txBox="1"/>
              <p:nvPr/>
            </p:nvSpPr>
            <p:spPr>
              <a:xfrm>
                <a:off x="5110540" y="5157997"/>
                <a:ext cx="2592288" cy="1231106"/>
              </a:xfrm>
              <a:prstGeom prst="rect">
                <a:avLst/>
              </a:prstGeom>
              <a:noFill/>
              <a:ln>
                <a:solidFill>
                  <a:srgbClr val="0070C0"/>
                </a:solidFill>
              </a:ln>
            </p:spPr>
            <p:txBody>
              <a:bodyPr wrap="square" rtlCol="0">
                <a:spAutoFit/>
              </a:bodyPr>
              <a:lstStyle/>
              <a:p>
                <a:pPr marL="0" lvl="1" algn="ctr"/>
                <a:r>
                  <a:rPr lang="es-CL" sz="2800" b="1" dirty="0" smtClean="0">
                    <a:solidFill>
                      <a:srgbClr val="0070C0"/>
                    </a:solidFill>
                  </a:rPr>
                  <a:t>Relevancia</a:t>
                </a:r>
                <a:r>
                  <a:rPr lang="es-CL" sz="2800" b="1" dirty="0">
                    <a:solidFill>
                      <a:srgbClr val="0070C0"/>
                    </a:solidFill>
                  </a:rPr>
                  <a:t/>
                </a:r>
                <a:br>
                  <a:rPr lang="es-CL" sz="2800" b="1" dirty="0">
                    <a:solidFill>
                      <a:srgbClr val="0070C0"/>
                    </a:solidFill>
                  </a:rPr>
                </a:br>
                <a14:m>
                  <m:oMathPara xmlns:m="http://schemas.openxmlformats.org/officeDocument/2006/math">
                    <m:oMathParaPr>
                      <m:jc m:val="centerGroup"/>
                    </m:oMathParaPr>
                    <m:oMath xmlns:m="http://schemas.openxmlformats.org/officeDocument/2006/math">
                      <m:r>
                        <a:rPr lang="es-CL" sz="2800" b="1" i="1" dirty="0">
                          <a:solidFill>
                            <a:srgbClr val="0070C0"/>
                          </a:solidFill>
                          <a:latin typeface="Cambria Math"/>
                        </a:rPr>
                        <m:t>𝑪𝒐𝒗</m:t>
                      </m:r>
                      <m:d>
                        <m:dPr>
                          <m:ctrlPr>
                            <a:rPr lang="es-CL" sz="2800" b="1" i="1" dirty="0">
                              <a:solidFill>
                                <a:srgbClr val="0070C0"/>
                              </a:solidFill>
                              <a:latin typeface="Cambria Math"/>
                            </a:rPr>
                          </m:ctrlPr>
                        </m:dPr>
                        <m:e>
                          <m:r>
                            <a:rPr lang="es-CL" sz="2800" b="1" i="1" dirty="0" err="1">
                              <a:solidFill>
                                <a:srgbClr val="0070C0"/>
                              </a:solidFill>
                              <a:latin typeface="Cambria Math"/>
                            </a:rPr>
                            <m:t>𝒛</m:t>
                          </m:r>
                          <m:r>
                            <a:rPr lang="es-CL" sz="2800" b="1" i="1" dirty="0" err="1">
                              <a:solidFill>
                                <a:srgbClr val="0070C0"/>
                              </a:solidFill>
                              <a:latin typeface="Cambria Math"/>
                            </a:rPr>
                            <m:t>,</m:t>
                          </m:r>
                          <m:r>
                            <a:rPr lang="es-CL" sz="2800" b="1" i="1" dirty="0" err="1">
                              <a:solidFill>
                                <a:srgbClr val="0070C0"/>
                              </a:solidFill>
                              <a:latin typeface="Cambria Math"/>
                            </a:rPr>
                            <m:t>𝒙</m:t>
                          </m:r>
                        </m:e>
                      </m:d>
                      <m:r>
                        <a:rPr lang="es-CL" sz="2800" b="1" i="1" dirty="0">
                          <a:solidFill>
                            <a:srgbClr val="0070C0"/>
                          </a:solidFill>
                          <a:latin typeface="Cambria Math"/>
                          <a:ea typeface="Cambria Math"/>
                        </a:rPr>
                        <m:t>≠</m:t>
                      </m:r>
                      <m:r>
                        <a:rPr lang="es-CL" sz="2800" b="1" i="1" dirty="0">
                          <a:solidFill>
                            <a:srgbClr val="0070C0"/>
                          </a:solidFill>
                          <a:latin typeface="Cambria Math"/>
                        </a:rPr>
                        <m:t> </m:t>
                      </m:r>
                      <m:r>
                        <a:rPr lang="es-CL" sz="2800" b="1" i="1" dirty="0">
                          <a:solidFill>
                            <a:srgbClr val="0070C0"/>
                          </a:solidFill>
                          <a:latin typeface="Cambria Math"/>
                        </a:rPr>
                        <m:t>𝟎</m:t>
                      </m:r>
                      <m:r>
                        <a:rPr lang="es-CL" sz="2800" b="1" i="1" dirty="0">
                          <a:solidFill>
                            <a:srgbClr val="0070C0"/>
                          </a:solidFill>
                          <a:latin typeface="Cambria Math"/>
                        </a:rPr>
                        <m:t> </m:t>
                      </m:r>
                    </m:oMath>
                  </m:oMathPara>
                </a14:m>
                <a:endParaRPr lang="es-CL" sz="2800" b="1" dirty="0">
                  <a:solidFill>
                    <a:srgbClr val="0070C0"/>
                  </a:solidFill>
                </a:endParaRPr>
              </a:p>
              <a:p>
                <a:endParaRPr lang="es-ES" dirty="0"/>
              </a:p>
            </p:txBody>
          </p:sp>
        </mc:Choice>
        <mc:Fallback xmlns="">
          <p:sp>
            <p:nvSpPr>
              <p:cNvPr id="17" name="16 CuadroTexto"/>
              <p:cNvSpPr txBox="1">
                <a:spLocks noRot="1" noChangeAspect="1" noMove="1" noResize="1" noEditPoints="1" noAdjustHandles="1" noChangeArrowheads="1" noChangeShapeType="1" noTextEdit="1"/>
              </p:cNvSpPr>
              <p:nvPr/>
            </p:nvSpPr>
            <p:spPr>
              <a:xfrm>
                <a:off x="5110540" y="5157997"/>
                <a:ext cx="2592288" cy="1231106"/>
              </a:xfrm>
              <a:prstGeom prst="rect">
                <a:avLst/>
              </a:prstGeom>
              <a:blipFill rotWithShape="1">
                <a:blip r:embed="rId4"/>
                <a:stretch>
                  <a:fillRect t="-4412"/>
                </a:stretch>
              </a:blipFill>
              <a:ln>
                <a:solidFill>
                  <a:srgbClr val="0070C0"/>
                </a:solid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8" name="17 CuadroTexto"/>
              <p:cNvSpPr txBox="1"/>
              <p:nvPr/>
            </p:nvSpPr>
            <p:spPr>
              <a:xfrm>
                <a:off x="1187624" y="5022891"/>
                <a:ext cx="2473827" cy="1126462"/>
              </a:xfrm>
              <a:prstGeom prst="rect">
                <a:avLst/>
              </a:prstGeom>
              <a:noFill/>
              <a:ln>
                <a:solidFill>
                  <a:srgbClr val="00B050"/>
                </a:solidFill>
              </a:ln>
            </p:spPr>
            <p:txBody>
              <a:bodyPr wrap="square" rtlCol="0">
                <a:spAutoFit/>
              </a:bodyPr>
              <a:lstStyle/>
              <a:p>
                <a:pPr algn="ctr">
                  <a:lnSpc>
                    <a:spcPct val="120000"/>
                  </a:lnSpc>
                </a:pPr>
                <a:r>
                  <a:rPr lang="es-CL" sz="2800" b="1" dirty="0" err="1" smtClean="0">
                    <a:solidFill>
                      <a:srgbClr val="00B050"/>
                    </a:solidFill>
                  </a:rPr>
                  <a:t>Exogeneidad</a:t>
                </a:r>
                <a:endParaRPr lang="es-CL" sz="2800" b="1" dirty="0" smtClean="0">
                  <a:solidFill>
                    <a:srgbClr val="00B050"/>
                  </a:solidFill>
                </a:endParaRPr>
              </a:p>
              <a:p>
                <a:pPr algn="ctr">
                  <a:lnSpc>
                    <a:spcPct val="120000"/>
                  </a:lnSpc>
                </a:pPr>
                <a14:m>
                  <m:oMathPara xmlns:m="http://schemas.openxmlformats.org/officeDocument/2006/math">
                    <m:oMathParaPr>
                      <m:jc m:val="centerGroup"/>
                    </m:oMathParaPr>
                    <m:oMath xmlns:m="http://schemas.openxmlformats.org/officeDocument/2006/math">
                      <m:r>
                        <a:rPr lang="es-CL" sz="2800" b="1" i="1" dirty="0">
                          <a:solidFill>
                            <a:srgbClr val="00B050"/>
                          </a:solidFill>
                          <a:latin typeface="Cambria Math"/>
                        </a:rPr>
                        <m:t>𝑪𝒐𝒗</m:t>
                      </m:r>
                      <m:d>
                        <m:dPr>
                          <m:ctrlPr>
                            <a:rPr lang="es-CL" sz="2800" b="1" i="1" dirty="0">
                              <a:solidFill>
                                <a:srgbClr val="00B050"/>
                              </a:solidFill>
                              <a:latin typeface="Cambria Math"/>
                            </a:rPr>
                          </m:ctrlPr>
                        </m:dPr>
                        <m:e>
                          <m:r>
                            <a:rPr lang="es-CL" sz="2800" b="1" i="1" dirty="0" err="1">
                              <a:solidFill>
                                <a:srgbClr val="00B050"/>
                              </a:solidFill>
                              <a:latin typeface="Cambria Math"/>
                            </a:rPr>
                            <m:t>𝒛</m:t>
                          </m:r>
                          <m:r>
                            <a:rPr lang="es-CL" sz="2800" b="1" i="1" dirty="0" err="1">
                              <a:solidFill>
                                <a:srgbClr val="00B050"/>
                              </a:solidFill>
                              <a:latin typeface="Cambria Math"/>
                            </a:rPr>
                            <m:t>,</m:t>
                          </m:r>
                          <m:r>
                            <a:rPr lang="es-CL" sz="2800" b="1" i="1" dirty="0" err="1">
                              <a:solidFill>
                                <a:srgbClr val="00B050"/>
                              </a:solidFill>
                              <a:latin typeface="Cambria Math"/>
                            </a:rPr>
                            <m:t>𝒖</m:t>
                          </m:r>
                        </m:e>
                      </m:d>
                      <m:r>
                        <a:rPr lang="es-CL" sz="2800" b="1" i="1" dirty="0">
                          <a:solidFill>
                            <a:srgbClr val="00B050"/>
                          </a:solidFill>
                          <a:latin typeface="Cambria Math"/>
                        </a:rPr>
                        <m:t>= </m:t>
                      </m:r>
                      <m:r>
                        <a:rPr lang="es-CL" sz="2800" b="1" i="1" dirty="0">
                          <a:solidFill>
                            <a:srgbClr val="00B050"/>
                          </a:solidFill>
                          <a:latin typeface="Cambria Math"/>
                        </a:rPr>
                        <m:t>𝟎</m:t>
                      </m:r>
                    </m:oMath>
                  </m:oMathPara>
                </a14:m>
                <a:endParaRPr lang="es-ES" sz="2800" dirty="0"/>
              </a:p>
            </p:txBody>
          </p:sp>
        </mc:Choice>
        <mc:Fallback xmlns="">
          <p:sp>
            <p:nvSpPr>
              <p:cNvPr id="18" name="17 CuadroTexto"/>
              <p:cNvSpPr txBox="1">
                <a:spLocks noRot="1" noChangeAspect="1" noMove="1" noResize="1" noEditPoints="1" noAdjustHandles="1" noChangeArrowheads="1" noChangeShapeType="1" noTextEdit="1"/>
              </p:cNvSpPr>
              <p:nvPr/>
            </p:nvSpPr>
            <p:spPr>
              <a:xfrm>
                <a:off x="1187624" y="5022891"/>
                <a:ext cx="2473827" cy="1126462"/>
              </a:xfrm>
              <a:prstGeom prst="rect">
                <a:avLst/>
              </a:prstGeom>
              <a:blipFill rotWithShape="1">
                <a:blip r:embed="rId5"/>
                <a:stretch>
                  <a:fillRect l="-1225" t="-1070" r="-735"/>
                </a:stretch>
              </a:blipFill>
              <a:ln>
                <a:solidFill>
                  <a:srgbClr val="00B050"/>
                </a:solidFill>
              </a:ln>
            </p:spPr>
            <p:txBody>
              <a:bodyPr/>
              <a:lstStyle/>
              <a:p>
                <a:r>
                  <a:rPr lang="es-ES">
                    <a:noFill/>
                  </a:rPr>
                  <a:t> </a:t>
                </a:r>
              </a:p>
            </p:txBody>
          </p:sp>
        </mc:Fallback>
      </mc:AlternateContent>
      <p:sp>
        <p:nvSpPr>
          <p:cNvPr id="19" name="18 Señal de prohibido"/>
          <p:cNvSpPr/>
          <p:nvPr/>
        </p:nvSpPr>
        <p:spPr>
          <a:xfrm>
            <a:off x="2788426" y="3745613"/>
            <a:ext cx="873025" cy="792088"/>
          </a:xfrm>
          <a:prstGeom prst="noSmoking">
            <a:avLst>
              <a:gd name="adj" fmla="val 5969"/>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solidFill>
                <a:schemeClr val="tx1"/>
              </a:solidFill>
            </a:endParaRPr>
          </a:p>
        </p:txBody>
      </p:sp>
      <p:sp>
        <p:nvSpPr>
          <p:cNvPr id="10" name="2 Marcador de contenido"/>
          <p:cNvSpPr txBox="1">
            <a:spLocks/>
          </p:cNvSpPr>
          <p:nvPr/>
        </p:nvSpPr>
        <p:spPr>
          <a:xfrm>
            <a:off x="6127655" y="3302423"/>
            <a:ext cx="3014013" cy="1909192"/>
          </a:xfrm>
          <a:prstGeom prst="rect">
            <a:avLst/>
          </a:prstGeom>
        </p:spPr>
        <p:txBody>
          <a:bodyPr>
            <a:normAutofit/>
          </a:bodyPr>
          <a:lst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a:lstStyle>
          <a:p>
            <a:pPr algn="ctr"/>
            <a:r>
              <a:rPr lang="es-CL" b="1" dirty="0" smtClean="0"/>
              <a:t>¿Cuál puede ser testeado?</a:t>
            </a:r>
            <a:endParaRPr lang="es-ES" b="1" dirty="0"/>
          </a:p>
        </p:txBody>
      </p:sp>
    </p:spTree>
    <p:extLst>
      <p:ext uri="{BB962C8B-B14F-4D97-AF65-F5344CB8AC3E}">
        <p14:creationId xmlns:p14="http://schemas.microsoft.com/office/powerpoint/2010/main" val="42125538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6"/>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9"/>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5" grpId="0" animBg="1"/>
      <p:bldP spid="16" grpId="0" animBg="1"/>
      <p:bldP spid="17" grpId="0" animBg="1"/>
      <p:bldP spid="18" grpId="0" animBg="1"/>
      <p:bldP spid="19" grpId="0" animBg="1"/>
      <p:bldP spid="10"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Variables Instrumentales</a:t>
            </a:r>
            <a:endParaRPr lang="es-ES" dirty="0"/>
          </a:p>
        </p:txBody>
      </p:sp>
      <mc:AlternateContent xmlns:mc="http://schemas.openxmlformats.org/markup-compatibility/2006" xmlns:a14="http://schemas.microsoft.com/office/drawing/2010/main">
        <mc:Choice Requires="a14">
          <p:sp>
            <p:nvSpPr>
              <p:cNvPr id="3" name="2 Marcador de contenido"/>
              <p:cNvSpPr>
                <a:spLocks noGrp="1"/>
              </p:cNvSpPr>
              <p:nvPr>
                <p:ph idx="1"/>
              </p:nvPr>
            </p:nvSpPr>
            <p:spPr/>
            <p:txBody>
              <a:bodyPr>
                <a:normAutofit/>
              </a:bodyPr>
              <a:lstStyle/>
              <a:p>
                <a:pPr marL="402336" lvl="1" indent="0">
                  <a:buNone/>
                </a:pPr>
                <a:r>
                  <a:rPr lang="es-CL" b="1" dirty="0" smtClean="0"/>
                  <a:t>Etapa 0: </a:t>
                </a:r>
                <a:r>
                  <a:rPr lang="es-CL" dirty="0" smtClean="0"/>
                  <a:t>Oh! </a:t>
                </a:r>
                <a:r>
                  <a:rPr lang="es-CL" b="1" dirty="0" err="1" smtClean="0"/>
                  <a:t>Endogeneidad</a:t>
                </a:r>
                <a:endParaRPr lang="es-CL" b="1" dirty="0" smtClean="0"/>
              </a:p>
              <a:p>
                <a:pPr marL="402336" lvl="1" indent="0">
                  <a:buNone/>
                </a:pPr>
                <a:r>
                  <a:rPr lang="es-CL" b="1" dirty="0" smtClean="0"/>
                  <a:t>	</a:t>
                </a:r>
                <a14:m>
                  <m:oMath xmlns:m="http://schemas.openxmlformats.org/officeDocument/2006/math">
                    <m:r>
                      <a:rPr lang="es-CL" i="1" smtClean="0">
                        <a:latin typeface="Cambria Math"/>
                      </a:rPr>
                      <m:t>𝑦</m:t>
                    </m:r>
                    <m:r>
                      <a:rPr lang="es-CL" b="0" i="1" smtClean="0">
                        <a:latin typeface="Cambria Math"/>
                      </a:rPr>
                      <m:t>=</m:t>
                    </m:r>
                    <m:sSub>
                      <m:sSubPr>
                        <m:ctrlPr>
                          <a:rPr lang="es-CL" b="0" i="1" smtClean="0">
                            <a:latin typeface="Cambria Math"/>
                          </a:rPr>
                        </m:ctrlPr>
                      </m:sSubPr>
                      <m:e>
                        <m:r>
                          <a:rPr lang="es-CL" b="0" i="1" smtClean="0">
                            <a:latin typeface="Cambria Math"/>
                          </a:rPr>
                          <m:t>𝛽</m:t>
                        </m:r>
                      </m:e>
                      <m:sub>
                        <m:r>
                          <a:rPr lang="es-CL" b="0" i="1" smtClean="0">
                            <a:latin typeface="Cambria Math"/>
                          </a:rPr>
                          <m:t>0</m:t>
                        </m:r>
                      </m:sub>
                    </m:sSub>
                    <m:r>
                      <a:rPr lang="es-CL" b="0" i="1" smtClean="0">
                        <a:latin typeface="Cambria Math"/>
                      </a:rPr>
                      <m:t>+</m:t>
                    </m:r>
                    <m:sSub>
                      <m:sSubPr>
                        <m:ctrlPr>
                          <a:rPr lang="es-CL" b="0" i="1" smtClean="0">
                            <a:latin typeface="Cambria Math"/>
                          </a:rPr>
                        </m:ctrlPr>
                      </m:sSubPr>
                      <m:e>
                        <m:r>
                          <a:rPr lang="es-CL" b="0" i="1" smtClean="0">
                            <a:latin typeface="Cambria Math"/>
                          </a:rPr>
                          <m:t>𝛽</m:t>
                        </m:r>
                      </m:e>
                      <m:sub>
                        <m:r>
                          <a:rPr lang="es-CL" b="0" i="1" smtClean="0">
                            <a:latin typeface="Cambria Math"/>
                          </a:rPr>
                          <m:t>1</m:t>
                        </m:r>
                      </m:sub>
                    </m:sSub>
                    <m:r>
                      <a:rPr lang="es-CL" b="0" i="1" smtClean="0">
                        <a:latin typeface="Cambria Math"/>
                      </a:rPr>
                      <m:t>𝑥</m:t>
                    </m:r>
                    <m:r>
                      <a:rPr lang="es-CL" b="0" i="1" smtClean="0">
                        <a:latin typeface="Cambria Math"/>
                      </a:rPr>
                      <m:t>+</m:t>
                    </m:r>
                    <m:sSub>
                      <m:sSubPr>
                        <m:ctrlPr>
                          <a:rPr lang="es-CL" b="0" i="1" smtClean="0">
                            <a:latin typeface="Cambria Math"/>
                          </a:rPr>
                        </m:ctrlPr>
                      </m:sSubPr>
                      <m:e>
                        <m:r>
                          <a:rPr lang="es-CL" b="0" i="1" smtClean="0">
                            <a:latin typeface="Cambria Math"/>
                          </a:rPr>
                          <m:t>𝛽</m:t>
                        </m:r>
                      </m:e>
                      <m:sub>
                        <m:r>
                          <a:rPr lang="es-CL" b="0" i="1" smtClean="0">
                            <a:latin typeface="Cambria Math"/>
                          </a:rPr>
                          <m:t>2</m:t>
                        </m:r>
                      </m:sub>
                    </m:sSub>
                    <m:r>
                      <a:rPr lang="es-CL" b="0" i="1" smtClean="0">
                        <a:latin typeface="Cambria Math"/>
                      </a:rPr>
                      <m:t>𝑤</m:t>
                    </m:r>
                    <m:r>
                      <a:rPr lang="es-CL" b="0" i="1" smtClean="0">
                        <a:latin typeface="Cambria Math"/>
                      </a:rPr>
                      <m:t>+</m:t>
                    </m:r>
                    <m:r>
                      <a:rPr lang="es-CL" b="0" i="1" smtClean="0">
                        <a:latin typeface="Cambria Math"/>
                      </a:rPr>
                      <m:t>𝑢</m:t>
                    </m:r>
                  </m:oMath>
                </a14:m>
                <a:endParaRPr lang="es-CL" dirty="0" smtClean="0"/>
              </a:p>
              <a:p>
                <a:pPr marL="402336" lvl="1" indent="0">
                  <a:buNone/>
                </a:pPr>
                <a:r>
                  <a:rPr lang="es-CL" sz="2000" dirty="0" smtClean="0"/>
                  <a:t>Instrumentos:</a:t>
                </a:r>
                <a:r>
                  <a:rPr lang="es-CL" dirty="0" smtClean="0"/>
                  <a:t> </a:t>
                </a:r>
                <a14:m>
                  <m:oMath xmlns:m="http://schemas.openxmlformats.org/officeDocument/2006/math">
                    <m:sSub>
                      <m:sSubPr>
                        <m:ctrlPr>
                          <a:rPr lang="es-CL" i="1">
                            <a:latin typeface="Cambria Math"/>
                          </a:rPr>
                        </m:ctrlPr>
                      </m:sSubPr>
                      <m:e>
                        <m:r>
                          <a:rPr lang="es-CL">
                            <a:latin typeface="Cambria Math"/>
                          </a:rPr>
                          <m:t>𝑧</m:t>
                        </m:r>
                      </m:e>
                      <m:sub>
                        <m:r>
                          <a:rPr lang="es-CL" b="0" i="0" smtClean="0">
                            <a:latin typeface="Cambria Math"/>
                          </a:rPr>
                          <m:t>1</m:t>
                        </m:r>
                      </m:sub>
                    </m:sSub>
                    <m:r>
                      <a:rPr lang="es-CL">
                        <a:latin typeface="Cambria Math"/>
                      </a:rPr>
                      <m:t>,</m:t>
                    </m:r>
                    <m:sSub>
                      <m:sSubPr>
                        <m:ctrlPr>
                          <a:rPr lang="es-CL" i="1">
                            <a:latin typeface="Cambria Math"/>
                          </a:rPr>
                        </m:ctrlPr>
                      </m:sSubPr>
                      <m:e>
                        <m:r>
                          <a:rPr lang="es-CL">
                            <a:latin typeface="Cambria Math"/>
                          </a:rPr>
                          <m:t>𝑧</m:t>
                        </m:r>
                      </m:e>
                      <m:sub>
                        <m:r>
                          <a:rPr lang="es-CL" b="0" i="0" smtClean="0">
                            <a:latin typeface="Cambria Math"/>
                          </a:rPr>
                          <m:t>2</m:t>
                        </m:r>
                      </m:sub>
                    </m:sSub>
                    <m:r>
                      <a:rPr lang="es-CL">
                        <a:latin typeface="Cambria Math"/>
                      </a:rPr>
                      <m:t> </m:t>
                    </m:r>
                  </m:oMath>
                </a14:m>
                <a:r>
                  <a:rPr lang="es-CL" i="0" dirty="0" smtClean="0">
                    <a:latin typeface="+mj-lt"/>
                  </a:rPr>
                  <a:t>y</a:t>
                </a:r>
                <a14:m>
                  <m:oMath xmlns:m="http://schemas.openxmlformats.org/officeDocument/2006/math">
                    <m:r>
                      <a:rPr lang="es-CL">
                        <a:latin typeface="Cambria Math"/>
                      </a:rPr>
                      <m:t> </m:t>
                    </m:r>
                    <m:sSub>
                      <m:sSubPr>
                        <m:ctrlPr>
                          <a:rPr lang="es-CL" i="1">
                            <a:latin typeface="Cambria Math"/>
                          </a:rPr>
                        </m:ctrlPr>
                      </m:sSubPr>
                      <m:e>
                        <m:r>
                          <a:rPr lang="es-CL">
                            <a:latin typeface="Cambria Math"/>
                          </a:rPr>
                          <m:t>𝑧</m:t>
                        </m:r>
                      </m:e>
                      <m:sub>
                        <m:r>
                          <a:rPr lang="es-CL" b="0" i="0" smtClean="0">
                            <a:latin typeface="Cambria Math"/>
                          </a:rPr>
                          <m:t>3</m:t>
                        </m:r>
                      </m:sub>
                    </m:sSub>
                  </m:oMath>
                </a14:m>
                <a:endParaRPr lang="es-CL" dirty="0"/>
              </a:p>
              <a:p>
                <a:pPr marL="402336" lvl="1" indent="0">
                  <a:buNone/>
                </a:pPr>
                <a:r>
                  <a:rPr lang="es-CL" b="1" dirty="0" smtClean="0"/>
                  <a:t>Etapa 1</a:t>
                </a:r>
                <a:r>
                  <a:rPr lang="es-CL" dirty="0" smtClean="0"/>
                  <a:t>: estimación instrumento</a:t>
                </a:r>
              </a:p>
              <a:p>
                <a:pPr marL="402336" lvl="1" indent="0">
                  <a:buNone/>
                </a:pPr>
                <a14:m>
                  <m:oMathPara xmlns:m="http://schemas.openxmlformats.org/officeDocument/2006/math">
                    <m:oMathParaPr>
                      <m:jc m:val="centerGroup"/>
                    </m:oMathParaPr>
                    <m:oMath xmlns:m="http://schemas.openxmlformats.org/officeDocument/2006/math">
                      <m:acc>
                        <m:accPr>
                          <m:chr m:val="̂"/>
                          <m:ctrlPr>
                            <a:rPr lang="es-CL" i="1" smtClean="0">
                              <a:latin typeface="Cambria Math"/>
                            </a:rPr>
                          </m:ctrlPr>
                        </m:accPr>
                        <m:e>
                          <m:r>
                            <a:rPr lang="es-CL" b="0" i="1" smtClean="0">
                              <a:latin typeface="Cambria Math"/>
                            </a:rPr>
                            <m:t>𝑥</m:t>
                          </m:r>
                        </m:e>
                      </m:acc>
                      <m:r>
                        <a:rPr lang="es-CL" b="0" i="1" smtClean="0">
                          <a:latin typeface="Cambria Math"/>
                        </a:rPr>
                        <m:t>=</m:t>
                      </m:r>
                      <m:sSub>
                        <m:sSubPr>
                          <m:ctrlPr>
                            <a:rPr lang="es-CL" b="0" i="1" smtClean="0">
                              <a:latin typeface="Cambria Math"/>
                            </a:rPr>
                          </m:ctrlPr>
                        </m:sSubPr>
                        <m:e>
                          <m:r>
                            <a:rPr lang="es-CL" b="0" i="1" smtClean="0">
                              <a:latin typeface="Cambria Math"/>
                            </a:rPr>
                            <m:t>𝛼</m:t>
                          </m:r>
                        </m:e>
                        <m:sub>
                          <m:r>
                            <a:rPr lang="es-CL" b="0" i="1" smtClean="0">
                              <a:latin typeface="Cambria Math"/>
                            </a:rPr>
                            <m:t>0</m:t>
                          </m:r>
                        </m:sub>
                      </m:sSub>
                      <m:r>
                        <a:rPr lang="es-CL" b="0" i="1" smtClean="0">
                          <a:latin typeface="Cambria Math"/>
                        </a:rPr>
                        <m:t>+</m:t>
                      </m:r>
                      <m:sSub>
                        <m:sSubPr>
                          <m:ctrlPr>
                            <a:rPr lang="es-CL" b="0" i="1" smtClean="0">
                              <a:latin typeface="Cambria Math"/>
                            </a:rPr>
                          </m:ctrlPr>
                        </m:sSubPr>
                        <m:e>
                          <m:r>
                            <a:rPr lang="es-CL" b="0" i="1" smtClean="0">
                              <a:latin typeface="Cambria Math"/>
                            </a:rPr>
                            <m:t>𝛼</m:t>
                          </m:r>
                        </m:e>
                        <m:sub>
                          <m:r>
                            <a:rPr lang="es-CL" b="0" i="1" smtClean="0">
                              <a:latin typeface="Cambria Math"/>
                            </a:rPr>
                            <m:t>1</m:t>
                          </m:r>
                        </m:sub>
                      </m:sSub>
                      <m:sSub>
                        <m:sSubPr>
                          <m:ctrlPr>
                            <a:rPr lang="es-CL" b="0" i="1" smtClean="0">
                              <a:latin typeface="Cambria Math"/>
                            </a:rPr>
                          </m:ctrlPr>
                        </m:sSubPr>
                        <m:e>
                          <m:r>
                            <a:rPr lang="es-CL" b="0" i="1" smtClean="0">
                              <a:latin typeface="Cambria Math"/>
                            </a:rPr>
                            <m:t>𝑧</m:t>
                          </m:r>
                        </m:e>
                        <m:sub>
                          <m:r>
                            <a:rPr lang="es-CL" b="0" i="1" smtClean="0">
                              <a:latin typeface="Cambria Math"/>
                            </a:rPr>
                            <m:t>1</m:t>
                          </m:r>
                        </m:sub>
                      </m:sSub>
                      <m:r>
                        <a:rPr lang="es-CL" b="0" i="1" smtClean="0">
                          <a:latin typeface="Cambria Math"/>
                        </a:rPr>
                        <m:t>+</m:t>
                      </m:r>
                      <m:sSub>
                        <m:sSubPr>
                          <m:ctrlPr>
                            <a:rPr lang="es-CL" b="0" i="1" smtClean="0">
                              <a:latin typeface="Cambria Math"/>
                            </a:rPr>
                          </m:ctrlPr>
                        </m:sSubPr>
                        <m:e>
                          <m:r>
                            <a:rPr lang="es-CL" b="0" i="1" smtClean="0">
                              <a:latin typeface="Cambria Math"/>
                            </a:rPr>
                            <m:t>𝛼</m:t>
                          </m:r>
                        </m:e>
                        <m:sub>
                          <m:r>
                            <a:rPr lang="es-CL" b="0" i="1" smtClean="0">
                              <a:latin typeface="Cambria Math"/>
                            </a:rPr>
                            <m:t>2</m:t>
                          </m:r>
                        </m:sub>
                      </m:sSub>
                      <m:sSub>
                        <m:sSubPr>
                          <m:ctrlPr>
                            <a:rPr lang="es-CL" b="0" i="1" smtClean="0">
                              <a:latin typeface="Cambria Math"/>
                            </a:rPr>
                          </m:ctrlPr>
                        </m:sSubPr>
                        <m:e>
                          <m:r>
                            <a:rPr lang="es-CL" b="0" i="1" smtClean="0">
                              <a:latin typeface="Cambria Math"/>
                            </a:rPr>
                            <m:t>𝑧</m:t>
                          </m:r>
                        </m:e>
                        <m:sub>
                          <m:r>
                            <a:rPr lang="es-CL" b="0" i="1" smtClean="0">
                              <a:latin typeface="Cambria Math"/>
                            </a:rPr>
                            <m:t>2</m:t>
                          </m:r>
                        </m:sub>
                      </m:sSub>
                      <m:r>
                        <a:rPr lang="es-CL" b="0" i="1" smtClean="0">
                          <a:latin typeface="Cambria Math"/>
                        </a:rPr>
                        <m:t>+</m:t>
                      </m:r>
                      <m:sSub>
                        <m:sSubPr>
                          <m:ctrlPr>
                            <a:rPr lang="es-CL" b="0" i="1" smtClean="0">
                              <a:latin typeface="Cambria Math"/>
                            </a:rPr>
                          </m:ctrlPr>
                        </m:sSubPr>
                        <m:e>
                          <m:r>
                            <a:rPr lang="es-CL" b="0" i="1" smtClean="0">
                              <a:latin typeface="Cambria Math"/>
                            </a:rPr>
                            <m:t>𝛼</m:t>
                          </m:r>
                        </m:e>
                        <m:sub>
                          <m:r>
                            <a:rPr lang="es-CL" b="0" i="1" smtClean="0">
                              <a:latin typeface="Cambria Math"/>
                            </a:rPr>
                            <m:t>3</m:t>
                          </m:r>
                        </m:sub>
                      </m:sSub>
                      <m:sSub>
                        <m:sSubPr>
                          <m:ctrlPr>
                            <a:rPr lang="es-CL" b="0" i="1" smtClean="0">
                              <a:latin typeface="Cambria Math"/>
                            </a:rPr>
                          </m:ctrlPr>
                        </m:sSubPr>
                        <m:e>
                          <m:r>
                            <a:rPr lang="es-CL" b="0" i="1" smtClean="0">
                              <a:latin typeface="Cambria Math"/>
                            </a:rPr>
                            <m:t>𝑧</m:t>
                          </m:r>
                        </m:e>
                        <m:sub>
                          <m:r>
                            <a:rPr lang="es-CL" b="0" i="1" smtClean="0">
                              <a:latin typeface="Cambria Math"/>
                            </a:rPr>
                            <m:t>3</m:t>
                          </m:r>
                        </m:sub>
                      </m:sSub>
                    </m:oMath>
                  </m:oMathPara>
                </a14:m>
                <a:endParaRPr lang="es-CL" dirty="0" smtClean="0"/>
              </a:p>
              <a:p>
                <a:pPr marL="402336" lvl="1" indent="0">
                  <a:buNone/>
                </a:pPr>
                <a:endParaRPr lang="es-CL" dirty="0"/>
              </a:p>
              <a:p>
                <a:pPr marL="402336" lvl="1" indent="0">
                  <a:buNone/>
                </a:pPr>
                <a:r>
                  <a:rPr lang="es-CL" b="1" dirty="0" smtClean="0"/>
                  <a:t>Etapa 2: </a:t>
                </a:r>
                <a:r>
                  <a:rPr lang="es-CL" dirty="0" smtClean="0"/>
                  <a:t>uso del instrumento</a:t>
                </a:r>
              </a:p>
              <a:p>
                <a:pPr marL="402336" lvl="1" indent="0">
                  <a:buNone/>
                </a:pPr>
                <a14:m>
                  <m:oMathPara xmlns:m="http://schemas.openxmlformats.org/officeDocument/2006/math">
                    <m:oMathParaPr>
                      <m:jc m:val="centerGroup"/>
                    </m:oMathParaPr>
                    <m:oMath xmlns:m="http://schemas.openxmlformats.org/officeDocument/2006/math">
                      <m:r>
                        <a:rPr lang="es-CL" b="0" i="1" smtClean="0">
                          <a:latin typeface="Cambria Math"/>
                        </a:rPr>
                        <m:t>𝑦</m:t>
                      </m:r>
                      <m:r>
                        <a:rPr lang="es-CL" i="1">
                          <a:latin typeface="Cambria Math"/>
                        </a:rPr>
                        <m:t>=</m:t>
                      </m:r>
                      <m:sSub>
                        <m:sSubPr>
                          <m:ctrlPr>
                            <a:rPr lang="es-CL" i="1">
                              <a:latin typeface="Cambria Math"/>
                            </a:rPr>
                          </m:ctrlPr>
                        </m:sSubPr>
                        <m:e>
                          <m:r>
                            <a:rPr lang="es-CL" i="1">
                              <a:latin typeface="Cambria Math"/>
                            </a:rPr>
                            <m:t>𝛽</m:t>
                          </m:r>
                        </m:e>
                        <m:sub>
                          <m:r>
                            <a:rPr lang="es-CL" i="1">
                              <a:latin typeface="Cambria Math"/>
                            </a:rPr>
                            <m:t>0</m:t>
                          </m:r>
                        </m:sub>
                      </m:sSub>
                      <m:r>
                        <a:rPr lang="es-CL" i="1">
                          <a:latin typeface="Cambria Math"/>
                        </a:rPr>
                        <m:t>+</m:t>
                      </m:r>
                      <m:sSub>
                        <m:sSubPr>
                          <m:ctrlPr>
                            <a:rPr lang="es-CL" i="1">
                              <a:latin typeface="Cambria Math"/>
                            </a:rPr>
                          </m:ctrlPr>
                        </m:sSubPr>
                        <m:e>
                          <m:r>
                            <a:rPr lang="es-CL" i="1">
                              <a:latin typeface="Cambria Math"/>
                            </a:rPr>
                            <m:t>𝛽</m:t>
                          </m:r>
                        </m:e>
                        <m:sub>
                          <m:r>
                            <a:rPr lang="es-CL" i="1">
                              <a:latin typeface="Cambria Math"/>
                            </a:rPr>
                            <m:t>1</m:t>
                          </m:r>
                        </m:sub>
                      </m:sSub>
                      <m:acc>
                        <m:accPr>
                          <m:chr m:val="̂"/>
                          <m:ctrlPr>
                            <a:rPr lang="es-CL" i="1" smtClean="0">
                              <a:latin typeface="Cambria Math"/>
                            </a:rPr>
                          </m:ctrlPr>
                        </m:accPr>
                        <m:e>
                          <m:r>
                            <a:rPr lang="es-CL" b="0" i="1" smtClean="0">
                              <a:latin typeface="Cambria Math"/>
                            </a:rPr>
                            <m:t>𝑥</m:t>
                          </m:r>
                        </m:e>
                      </m:acc>
                      <m:r>
                        <a:rPr lang="es-CL" i="1">
                          <a:latin typeface="Cambria Math"/>
                        </a:rPr>
                        <m:t>+</m:t>
                      </m:r>
                      <m:sSub>
                        <m:sSubPr>
                          <m:ctrlPr>
                            <a:rPr lang="es-CL" i="1">
                              <a:latin typeface="Cambria Math"/>
                            </a:rPr>
                          </m:ctrlPr>
                        </m:sSubPr>
                        <m:e>
                          <m:r>
                            <a:rPr lang="es-CL" i="1">
                              <a:latin typeface="Cambria Math"/>
                            </a:rPr>
                            <m:t>𝛽</m:t>
                          </m:r>
                        </m:e>
                        <m:sub>
                          <m:r>
                            <a:rPr lang="es-CL" i="1">
                              <a:latin typeface="Cambria Math"/>
                            </a:rPr>
                            <m:t>2</m:t>
                          </m:r>
                        </m:sub>
                      </m:sSub>
                      <m:r>
                        <a:rPr lang="es-CL" b="0" i="1" smtClean="0">
                          <a:latin typeface="Cambria Math"/>
                        </a:rPr>
                        <m:t>𝑤</m:t>
                      </m:r>
                      <m:r>
                        <a:rPr lang="es-CL" i="1">
                          <a:latin typeface="Cambria Math"/>
                        </a:rPr>
                        <m:t>+</m:t>
                      </m:r>
                      <m:r>
                        <a:rPr lang="es-CL" i="1">
                          <a:latin typeface="Cambria Math"/>
                        </a:rPr>
                        <m:t>𝑢</m:t>
                      </m:r>
                    </m:oMath>
                  </m:oMathPara>
                </a14:m>
                <a:endParaRPr lang="es-CL" dirty="0"/>
              </a:p>
              <a:p>
                <a:pPr marL="402336" lvl="1" indent="0">
                  <a:buNone/>
                </a:pPr>
                <a:endParaRPr lang="es-CL" dirty="0" smtClean="0"/>
              </a:p>
            </p:txBody>
          </p:sp>
        </mc:Choice>
        <mc:Fallback xmlns="">
          <p:sp>
            <p:nvSpPr>
              <p:cNvPr id="3" name="2 Marcador de contenido"/>
              <p:cNvSpPr>
                <a:spLocks noGrp="1" noRot="1" noChangeAspect="1" noMove="1" noResize="1" noEditPoints="1" noAdjustHandles="1" noChangeArrowheads="1" noChangeShapeType="1" noTextEdit="1"/>
              </p:cNvSpPr>
              <p:nvPr>
                <p:ph idx="1"/>
              </p:nvPr>
            </p:nvSpPr>
            <p:spPr>
              <a:blipFill rotWithShape="1">
                <a:blip r:embed="rId3"/>
                <a:stretch>
                  <a:fillRect t="-1271"/>
                </a:stretch>
              </a:blipFill>
            </p:spPr>
            <p:txBody>
              <a:bodyPr/>
              <a:lstStyle/>
              <a:p>
                <a:r>
                  <a:rPr lang="es-CL">
                    <a:noFill/>
                  </a:rPr>
                  <a:t> </a:t>
                </a:r>
              </a:p>
            </p:txBody>
          </p:sp>
        </mc:Fallback>
      </mc:AlternateContent>
      <p:pic>
        <p:nvPicPr>
          <p:cNvPr id="5" name="Imagen 2"/>
          <p:cNvPicPr>
            <a:picLocks noChangeAspect="1"/>
          </p:cNvPicPr>
          <p:nvPr/>
        </p:nvPicPr>
        <p:blipFill>
          <a:blip r:embed="rId4"/>
          <a:stretch>
            <a:fillRect/>
          </a:stretch>
        </p:blipFill>
        <p:spPr>
          <a:xfrm>
            <a:off x="6660232" y="980728"/>
            <a:ext cx="2304256" cy="1728192"/>
          </a:xfrm>
          <a:prstGeom prst="rect">
            <a:avLst/>
          </a:prstGeom>
        </p:spPr>
      </p:pic>
    </p:spTree>
    <p:extLst>
      <p:ext uri="{BB962C8B-B14F-4D97-AF65-F5344CB8AC3E}">
        <p14:creationId xmlns:p14="http://schemas.microsoft.com/office/powerpoint/2010/main" val="38564112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Variables Instrumentales</a:t>
            </a:r>
            <a:endParaRPr lang="es-CL" dirty="0"/>
          </a:p>
        </p:txBody>
      </p:sp>
      <p:sp>
        <p:nvSpPr>
          <p:cNvPr id="3" name="2 Marcador de contenido"/>
          <p:cNvSpPr>
            <a:spLocks noGrp="1"/>
          </p:cNvSpPr>
          <p:nvPr>
            <p:ph idx="1"/>
          </p:nvPr>
        </p:nvSpPr>
        <p:spPr>
          <a:xfrm>
            <a:off x="1403648" y="1196752"/>
            <a:ext cx="7498080" cy="4800600"/>
          </a:xfrm>
        </p:spPr>
        <p:txBody>
          <a:bodyPr>
            <a:normAutofit/>
          </a:bodyPr>
          <a:lstStyle/>
          <a:p>
            <a:pPr>
              <a:lnSpc>
                <a:spcPct val="120000"/>
              </a:lnSpc>
            </a:pPr>
            <a:endParaRPr lang="es-CL" sz="4800" dirty="0" smtClean="0"/>
          </a:p>
          <a:p>
            <a:pPr>
              <a:lnSpc>
                <a:spcPct val="120000"/>
              </a:lnSpc>
            </a:pPr>
            <a:endParaRPr lang="es-CL" sz="4800" dirty="0"/>
          </a:p>
          <a:p>
            <a:pPr>
              <a:lnSpc>
                <a:spcPct val="120000"/>
              </a:lnSpc>
            </a:pPr>
            <a:endParaRPr lang="es-CL" sz="4800" dirty="0" smtClean="0"/>
          </a:p>
          <a:p>
            <a:pPr marL="82296" indent="0">
              <a:lnSpc>
                <a:spcPct val="120000"/>
              </a:lnSpc>
              <a:buNone/>
            </a:pPr>
            <a:endParaRPr lang="es-CL" sz="7700" dirty="0"/>
          </a:p>
          <a:p>
            <a:pPr marL="82296" indent="0">
              <a:lnSpc>
                <a:spcPct val="120000"/>
              </a:lnSpc>
              <a:buNone/>
            </a:pPr>
            <a:endParaRPr lang="es-CL" sz="7700" dirty="0" smtClean="0"/>
          </a:p>
          <a:p>
            <a:endParaRPr lang="es-CL" dirty="0" smtClean="0"/>
          </a:p>
          <a:p>
            <a:endParaRPr lang="es-CL" dirty="0"/>
          </a:p>
        </p:txBody>
      </p:sp>
      <p:sp>
        <p:nvSpPr>
          <p:cNvPr id="5" name="4 CuadroTexto"/>
          <p:cNvSpPr txBox="1"/>
          <p:nvPr/>
        </p:nvSpPr>
        <p:spPr>
          <a:xfrm>
            <a:off x="4572000" y="6538878"/>
            <a:ext cx="4464496" cy="253916"/>
          </a:xfrm>
          <a:prstGeom prst="rect">
            <a:avLst/>
          </a:prstGeom>
          <a:noFill/>
        </p:spPr>
        <p:txBody>
          <a:bodyPr wrap="square" rtlCol="0">
            <a:spAutoFit/>
          </a:bodyPr>
          <a:lstStyle/>
          <a:p>
            <a:pPr algn="r"/>
            <a:r>
              <a:rPr lang="es-CL" sz="1050" b="1" dirty="0" smtClean="0">
                <a:solidFill>
                  <a:schemeClr val="bg1">
                    <a:lumMod val="75000"/>
                  </a:schemeClr>
                </a:solidFill>
              </a:rPr>
              <a:t>IN4402-1: </a:t>
            </a:r>
            <a:r>
              <a:rPr lang="es-CL" sz="1050" dirty="0" smtClean="0">
                <a:solidFill>
                  <a:schemeClr val="bg1">
                    <a:lumMod val="75000"/>
                  </a:schemeClr>
                </a:solidFill>
              </a:rPr>
              <a:t>Aplicaciones de Probabilidades y Estadística en Gestión</a:t>
            </a:r>
            <a:endParaRPr lang="es-ES" sz="1050" dirty="0">
              <a:solidFill>
                <a:schemeClr val="bg1">
                  <a:lumMod val="75000"/>
                </a:schemeClr>
              </a:solidFill>
            </a:endParaRPr>
          </a:p>
        </p:txBody>
      </p:sp>
      <p:sp>
        <p:nvSpPr>
          <p:cNvPr id="6" name="2 Marcador de contenido"/>
          <p:cNvSpPr txBox="1">
            <a:spLocks/>
          </p:cNvSpPr>
          <p:nvPr/>
        </p:nvSpPr>
        <p:spPr>
          <a:xfrm>
            <a:off x="1556048" y="1349152"/>
            <a:ext cx="7498080" cy="4800600"/>
          </a:xfrm>
          <a:prstGeom prst="rect">
            <a:avLst/>
          </a:prstGeom>
        </p:spPr>
        <p:txBody>
          <a:bodyPr>
            <a:normAutofit fontScale="77500" lnSpcReduction="20000"/>
          </a:bodyPr>
          <a:lst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a:lstStyle>
          <a:p>
            <a:pPr algn="ctr">
              <a:lnSpc>
                <a:spcPct val="120000"/>
              </a:lnSpc>
            </a:pPr>
            <a:r>
              <a:rPr lang="es-CL" sz="4600" dirty="0" smtClean="0"/>
              <a:t>Se quiere evaluar el efecto de la escolaridad en los salarios de la población. Se sabe que existe endogeneidad producto de la correlación con la variable de “habilidad”. </a:t>
            </a:r>
          </a:p>
          <a:p>
            <a:pPr algn="ctr">
              <a:lnSpc>
                <a:spcPct val="120000"/>
              </a:lnSpc>
            </a:pPr>
            <a:r>
              <a:rPr lang="es-CL" sz="4800" b="1" dirty="0" smtClean="0"/>
              <a:t>Proponga 2 instrumentos y discuta los supuestos </a:t>
            </a:r>
          </a:p>
          <a:p>
            <a:pPr>
              <a:lnSpc>
                <a:spcPct val="120000"/>
              </a:lnSpc>
            </a:pPr>
            <a:endParaRPr lang="es-CL" sz="4800" dirty="0" smtClean="0"/>
          </a:p>
          <a:p>
            <a:pPr>
              <a:lnSpc>
                <a:spcPct val="120000"/>
              </a:lnSpc>
            </a:pPr>
            <a:endParaRPr lang="es-CL" sz="4800" dirty="0" smtClean="0"/>
          </a:p>
          <a:p>
            <a:pPr marL="82296" indent="0">
              <a:lnSpc>
                <a:spcPct val="120000"/>
              </a:lnSpc>
              <a:buFont typeface="Wingdings 2"/>
              <a:buNone/>
            </a:pPr>
            <a:endParaRPr lang="es-CL" sz="7700" dirty="0" smtClean="0"/>
          </a:p>
          <a:p>
            <a:pPr marL="82296" indent="0">
              <a:lnSpc>
                <a:spcPct val="120000"/>
              </a:lnSpc>
              <a:buFont typeface="Wingdings 2"/>
              <a:buNone/>
            </a:pPr>
            <a:endParaRPr lang="es-CL" sz="7700" dirty="0" smtClean="0"/>
          </a:p>
          <a:p>
            <a:endParaRPr lang="es-CL" dirty="0" smtClean="0"/>
          </a:p>
          <a:p>
            <a:endParaRPr lang="es-CL" dirty="0"/>
          </a:p>
        </p:txBody>
      </p:sp>
    </p:spTree>
    <p:extLst>
      <p:ext uri="{BB962C8B-B14F-4D97-AF65-F5344CB8AC3E}">
        <p14:creationId xmlns:p14="http://schemas.microsoft.com/office/powerpoint/2010/main" val="409414896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63195" y="2492896"/>
            <a:ext cx="7498080" cy="1143000"/>
          </a:xfrm>
        </p:spPr>
        <p:txBody>
          <a:bodyPr>
            <a:normAutofit fontScale="90000"/>
          </a:bodyPr>
          <a:lstStyle/>
          <a:p>
            <a:pPr algn="ctr"/>
            <a:r>
              <a:rPr lang="es-CL" dirty="0" err="1" smtClean="0"/>
              <a:t>Uff</a:t>
            </a:r>
            <a:r>
              <a:rPr lang="es-CL" dirty="0" smtClean="0"/>
              <a:t>… ¿Dudas</a:t>
            </a:r>
            <a:r>
              <a:rPr lang="es-CL" dirty="0" smtClean="0"/>
              <a:t>?</a:t>
            </a:r>
            <a:br>
              <a:rPr lang="es-CL" dirty="0" smtClean="0"/>
            </a:br>
            <a:r>
              <a:rPr lang="es-CL" dirty="0" smtClean="0"/>
              <a:t/>
            </a:r>
            <a:br>
              <a:rPr lang="es-CL" dirty="0" smtClean="0"/>
            </a:br>
            <a:r>
              <a:rPr lang="es-CL" dirty="0" smtClean="0">
                <a:sym typeface="Wingdings" panose="05000000000000000000" pitchFamily="2" charset="2"/>
              </a:rPr>
              <a:t></a:t>
            </a:r>
            <a:br>
              <a:rPr lang="es-CL" dirty="0" smtClean="0">
                <a:sym typeface="Wingdings" panose="05000000000000000000" pitchFamily="2" charset="2"/>
              </a:rPr>
            </a:br>
            <a:r>
              <a:rPr lang="es-CL" dirty="0">
                <a:sym typeface="Wingdings" panose="05000000000000000000" pitchFamily="2" charset="2"/>
              </a:rPr>
              <a:t/>
            </a:r>
            <a:br>
              <a:rPr lang="es-CL" dirty="0">
                <a:sym typeface="Wingdings" panose="05000000000000000000" pitchFamily="2" charset="2"/>
              </a:rPr>
            </a:br>
            <a:r>
              <a:rPr lang="es-CL" dirty="0" smtClean="0">
                <a:sym typeface="Wingdings" panose="05000000000000000000" pitchFamily="2" charset="2"/>
              </a:rPr>
              <a:t/>
            </a:r>
            <a:br>
              <a:rPr lang="es-CL" dirty="0" smtClean="0">
                <a:sym typeface="Wingdings" panose="05000000000000000000" pitchFamily="2" charset="2"/>
              </a:rPr>
            </a:br>
            <a:r>
              <a:rPr lang="es-CL" dirty="0" smtClean="0">
                <a:sym typeface="Wingdings" panose="05000000000000000000" pitchFamily="2" charset="2"/>
              </a:rPr>
              <a:t/>
            </a:r>
            <a:br>
              <a:rPr lang="es-CL" dirty="0" smtClean="0">
                <a:sym typeface="Wingdings" panose="05000000000000000000" pitchFamily="2" charset="2"/>
              </a:rPr>
            </a:br>
            <a:r>
              <a:rPr lang="es-CL" dirty="0">
                <a:sym typeface="Wingdings" panose="05000000000000000000" pitchFamily="2" charset="2"/>
              </a:rPr>
              <a:t/>
            </a:r>
            <a:br>
              <a:rPr lang="es-CL" dirty="0">
                <a:sym typeface="Wingdings" panose="05000000000000000000" pitchFamily="2" charset="2"/>
              </a:rPr>
            </a:br>
            <a:r>
              <a:rPr lang="es-CL" dirty="0" smtClean="0">
                <a:sym typeface="Wingdings" panose="05000000000000000000" pitchFamily="2" charset="2"/>
              </a:rPr>
              <a:t>¿Qué aprendí hoy?</a:t>
            </a:r>
            <a:endParaRPr lang="es-ES" dirty="0"/>
          </a:p>
        </p:txBody>
      </p:sp>
      <p:pic>
        <p:nvPicPr>
          <p:cNvPr id="3074" name="Picture 2" descr="https://encrypted-tbn2.gstatic.com/images?q=tbn:ANd9GcT26wLiE6fFGWnMFOs8KW619XTrswK1SQvX_ItRk7-HFTMJkYpSJ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63888" y="1628800"/>
            <a:ext cx="3048000" cy="27336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895409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2"/>
          <p:cNvPicPr>
            <a:picLocks noChangeAspect="1"/>
          </p:cNvPicPr>
          <p:nvPr/>
        </p:nvPicPr>
        <p:blipFill>
          <a:blip r:embed="rId3"/>
          <a:stretch>
            <a:fillRect/>
          </a:stretch>
        </p:blipFill>
        <p:spPr>
          <a:xfrm>
            <a:off x="6216997" y="2204864"/>
            <a:ext cx="2945192" cy="2880320"/>
          </a:xfrm>
          <a:prstGeom prst="rect">
            <a:avLst/>
          </a:prstGeom>
        </p:spPr>
      </p:pic>
      <p:sp>
        <p:nvSpPr>
          <p:cNvPr id="2" name="1 Título"/>
          <p:cNvSpPr>
            <a:spLocks noGrp="1"/>
          </p:cNvSpPr>
          <p:nvPr>
            <p:ph type="title"/>
          </p:nvPr>
        </p:nvSpPr>
        <p:spPr>
          <a:xfrm>
            <a:off x="971600" y="274638"/>
            <a:ext cx="8172400" cy="1143000"/>
          </a:xfrm>
        </p:spPr>
        <p:txBody>
          <a:bodyPr>
            <a:normAutofit/>
          </a:bodyPr>
          <a:lstStyle/>
          <a:p>
            <a:r>
              <a:rPr lang="es-CL" dirty="0" smtClean="0"/>
              <a:t>Tratamientos - Ejemplos</a:t>
            </a:r>
            <a:endParaRPr lang="es-CL" dirty="0"/>
          </a:p>
        </p:txBody>
      </p:sp>
      <p:sp>
        <p:nvSpPr>
          <p:cNvPr id="3" name="2 Marcador de contenido"/>
          <p:cNvSpPr>
            <a:spLocks noGrp="1"/>
          </p:cNvSpPr>
          <p:nvPr>
            <p:ph idx="1"/>
          </p:nvPr>
        </p:nvSpPr>
        <p:spPr>
          <a:xfrm>
            <a:off x="1403648" y="1196752"/>
            <a:ext cx="5184576" cy="4800600"/>
          </a:xfrm>
        </p:spPr>
        <p:txBody>
          <a:bodyPr>
            <a:normAutofit/>
          </a:bodyPr>
          <a:lstStyle/>
          <a:p>
            <a:r>
              <a:rPr lang="es-CL" sz="3000" dirty="0" smtClean="0"/>
              <a:t>Experimentos de laboratorio</a:t>
            </a:r>
          </a:p>
          <a:p>
            <a:endParaRPr lang="es-CL" sz="3000" dirty="0" smtClean="0"/>
          </a:p>
          <a:p>
            <a:endParaRPr lang="es-CL" sz="3000" dirty="0"/>
          </a:p>
          <a:p>
            <a:r>
              <a:rPr lang="es-CL" sz="3000" dirty="0" smtClean="0"/>
              <a:t>Experimentos “naturales”</a:t>
            </a:r>
          </a:p>
          <a:p>
            <a:pPr marL="82296" indent="0">
              <a:buNone/>
            </a:pPr>
            <a:endParaRPr lang="es-CL" sz="3000" dirty="0"/>
          </a:p>
          <a:p>
            <a:endParaRPr lang="es-CL" sz="3000" dirty="0"/>
          </a:p>
          <a:p>
            <a:r>
              <a:rPr lang="es-CL" sz="3000" dirty="0" smtClean="0"/>
              <a:t>Evaluación de un programa</a:t>
            </a:r>
          </a:p>
          <a:p>
            <a:endParaRPr lang="es-CL" sz="3000" dirty="0"/>
          </a:p>
          <a:p>
            <a:endParaRPr lang="es-CL" sz="2200" dirty="0" smtClean="0"/>
          </a:p>
        </p:txBody>
      </p:sp>
    </p:spTree>
    <p:extLst>
      <p:ext uri="{BB962C8B-B14F-4D97-AF65-F5344CB8AC3E}">
        <p14:creationId xmlns:p14="http://schemas.microsoft.com/office/powerpoint/2010/main" val="162235403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71600" y="274638"/>
            <a:ext cx="8172400" cy="1143000"/>
          </a:xfrm>
        </p:spPr>
        <p:txBody>
          <a:bodyPr>
            <a:normAutofit/>
          </a:bodyPr>
          <a:lstStyle/>
          <a:p>
            <a:r>
              <a:rPr lang="es-CL" dirty="0" smtClean="0"/>
              <a:t>Tratamientos - Notación</a:t>
            </a:r>
            <a:endParaRPr lang="es-CL" dirty="0"/>
          </a:p>
        </p:txBody>
      </p:sp>
      <mc:AlternateContent xmlns:mc="http://schemas.openxmlformats.org/markup-compatibility/2006">
        <mc:Choice xmlns:a14="http://schemas.microsoft.com/office/drawing/2010/main" Requires="a14">
          <p:sp>
            <p:nvSpPr>
              <p:cNvPr id="8" name="2 Marcador de contenido"/>
              <p:cNvSpPr>
                <a:spLocks noGrp="1"/>
              </p:cNvSpPr>
              <p:nvPr>
                <p:ph idx="1"/>
              </p:nvPr>
            </p:nvSpPr>
            <p:spPr>
              <a:xfrm>
                <a:off x="1403648" y="1196752"/>
                <a:ext cx="7498080" cy="4824536"/>
              </a:xfrm>
            </p:spPr>
            <p:txBody>
              <a:bodyPr>
                <a:normAutofit fontScale="92500"/>
              </a:bodyPr>
              <a:lstStyle/>
              <a:p>
                <a:r>
                  <a:rPr lang="es-CL" dirty="0" smtClean="0"/>
                  <a:t>Tratamiento y grupo de control: </a:t>
                </a:r>
              </a:p>
              <a:p>
                <a:pPr marL="82296" indent="0" algn="ctr">
                  <a:buNone/>
                </a:pPr>
                <a14:m>
                  <m:oMath xmlns:m="http://schemas.openxmlformats.org/officeDocument/2006/math">
                    <m:sSub>
                      <m:sSubPr>
                        <m:ctrlPr>
                          <a:rPr lang="es-CL" i="1">
                            <a:latin typeface="Cambria Math"/>
                          </a:rPr>
                        </m:ctrlPr>
                      </m:sSubPr>
                      <m:e>
                        <m:r>
                          <a:rPr lang="es-CL" i="1">
                            <a:latin typeface="Cambria Math"/>
                          </a:rPr>
                          <m:t>𝐷</m:t>
                        </m:r>
                      </m:e>
                      <m:sub>
                        <m:r>
                          <a:rPr lang="es-CL" i="1">
                            <a:latin typeface="Cambria Math"/>
                          </a:rPr>
                          <m:t>𝑖</m:t>
                        </m:r>
                      </m:sub>
                    </m:sSub>
                    <m:r>
                      <a:rPr lang="es-CL" i="1">
                        <a:latin typeface="Cambria Math"/>
                      </a:rPr>
                      <m:t>=1</m:t>
                    </m:r>
                    <m:r>
                      <a:rPr lang="es-CL" b="0" i="1" smtClean="0">
                        <a:latin typeface="Cambria Math"/>
                      </a:rPr>
                      <m:t>  </m:t>
                    </m:r>
                    <m:r>
                      <a:rPr lang="es-CL" b="0" i="1" smtClean="0">
                        <a:latin typeface="Cambria Math"/>
                      </a:rPr>
                      <m:t>𝑜</m:t>
                    </m:r>
                    <m:r>
                      <a:rPr lang="es-CL" b="0" i="1" smtClean="0">
                        <a:latin typeface="Cambria Math"/>
                      </a:rPr>
                      <m:t> </m:t>
                    </m:r>
                    <m:sSub>
                      <m:sSubPr>
                        <m:ctrlPr>
                          <a:rPr lang="es-CL" b="0" i="1" smtClean="0">
                            <a:latin typeface="Cambria Math"/>
                          </a:rPr>
                        </m:ctrlPr>
                      </m:sSubPr>
                      <m:e>
                        <m:r>
                          <a:rPr lang="es-CL" b="0" i="1" smtClean="0">
                            <a:latin typeface="Cambria Math"/>
                          </a:rPr>
                          <m:t>𝐷</m:t>
                        </m:r>
                      </m:e>
                      <m:sub>
                        <m:r>
                          <a:rPr lang="es-CL" b="0" i="1" smtClean="0">
                            <a:latin typeface="Cambria Math"/>
                          </a:rPr>
                          <m:t>𝑖</m:t>
                        </m:r>
                      </m:sub>
                    </m:sSub>
                    <m:r>
                      <a:rPr lang="es-CL" b="0" i="1" smtClean="0">
                        <a:latin typeface="Cambria Math"/>
                      </a:rPr>
                      <m:t>=0</m:t>
                    </m:r>
                  </m:oMath>
                </a14:m>
                <a:r>
                  <a:rPr lang="es-CL" dirty="0" smtClean="0">
                    <a:latin typeface="Cambria Math"/>
                  </a:rPr>
                  <a:t>                    [¿ejemplo?] </a:t>
                </a:r>
              </a:p>
              <a:p>
                <a:pPr marL="82296" indent="0" algn="ctr">
                  <a:buNone/>
                </a:pPr>
                <a:endParaRPr lang="es-CL" dirty="0">
                  <a:latin typeface="Cambria Math"/>
                </a:endParaRPr>
              </a:p>
              <a:p>
                <a:r>
                  <a:rPr lang="es-CL" dirty="0" smtClean="0"/>
                  <a:t>Variable de resultado:</a:t>
                </a:r>
                <a:endParaRPr lang="es-CL" sz="2800" b="0" i="1" dirty="0" smtClean="0">
                  <a:latin typeface="Cambria Math"/>
                </a:endParaRPr>
              </a:p>
              <a:p>
                <a:pPr marL="82296" indent="0" algn="ctr">
                  <a:buNone/>
                </a:pPr>
                <a14:m>
                  <m:oMath xmlns:m="http://schemas.openxmlformats.org/officeDocument/2006/math">
                    <m:sSub>
                      <m:sSubPr>
                        <m:ctrlPr>
                          <a:rPr lang="es-CL" sz="2800" b="0" i="1" smtClean="0">
                            <a:latin typeface="Cambria Math"/>
                          </a:rPr>
                        </m:ctrlPr>
                      </m:sSubPr>
                      <m:e>
                        <m:r>
                          <a:rPr lang="es-CL" sz="2800" b="0" i="1" smtClean="0">
                            <a:latin typeface="Cambria Math"/>
                          </a:rPr>
                          <m:t>𝑌</m:t>
                        </m:r>
                      </m:e>
                      <m:sub>
                        <m:r>
                          <a:rPr lang="es-CL" sz="2800" b="0" i="1" smtClean="0">
                            <a:latin typeface="Cambria Math"/>
                          </a:rPr>
                          <m:t>𝑖</m:t>
                        </m:r>
                      </m:sub>
                    </m:sSub>
                    <m:r>
                      <a:rPr lang="es-CL" sz="2800" b="0" i="1" smtClean="0">
                        <a:latin typeface="Cambria Math"/>
                      </a:rPr>
                      <m:t> </m:t>
                    </m:r>
                    <m:r>
                      <m:rPr>
                        <m:sty m:val="p"/>
                      </m:rPr>
                      <a:rPr lang="es-CL" sz="2800" b="0" i="0" smtClean="0">
                        <a:latin typeface="Cambria Math"/>
                      </a:rPr>
                      <m:t>para</m:t>
                    </m:r>
                    <m:r>
                      <a:rPr lang="es-CL" sz="2800" b="0" i="0" smtClean="0">
                        <a:latin typeface="Cambria Math"/>
                      </a:rPr>
                      <m:t> </m:t>
                    </m:r>
                    <m:r>
                      <m:rPr>
                        <m:sty m:val="p"/>
                      </m:rPr>
                      <a:rPr lang="es-CL" sz="2800" b="0" i="0" smtClean="0">
                        <a:latin typeface="Cambria Math"/>
                      </a:rPr>
                      <m:t>sujeto</m:t>
                    </m:r>
                    <m:r>
                      <a:rPr lang="es-CL" sz="2800" b="0" i="0" smtClean="0">
                        <a:latin typeface="Cambria Math"/>
                      </a:rPr>
                      <m:t> </m:t>
                    </m:r>
                    <m:r>
                      <a:rPr lang="es-CL" sz="2800" b="0" i="1" smtClean="0">
                        <a:latin typeface="Cambria Math"/>
                      </a:rPr>
                      <m:t>𝑖</m:t>
                    </m:r>
                    <m:r>
                      <a:rPr lang="es-CL" sz="2800" b="0" i="1" smtClean="0">
                        <a:latin typeface="Cambria Math"/>
                      </a:rPr>
                      <m:t> </m:t>
                    </m:r>
                    <m:r>
                      <a:rPr lang="es-CL" sz="2800" b="0" i="1" smtClean="0">
                        <a:latin typeface="Cambria Math"/>
                      </a:rPr>
                      <m:t>𝑑𝑒</m:t>
                    </m:r>
                    <m:r>
                      <a:rPr lang="es-CL" sz="2800" b="0" i="1" smtClean="0">
                        <a:latin typeface="Cambria Math"/>
                      </a:rPr>
                      <m:t> </m:t>
                    </m:r>
                    <m:r>
                      <a:rPr lang="es-CL" sz="2800" b="0" i="1" smtClean="0">
                        <a:latin typeface="Cambria Math"/>
                      </a:rPr>
                      <m:t>𝑎𝑛</m:t>
                    </m:r>
                    <m:r>
                      <a:rPr lang="es-CL" sz="2800" b="0" i="1" smtClean="0">
                        <a:latin typeface="Cambria Math"/>
                      </a:rPr>
                      <m:t>á</m:t>
                    </m:r>
                    <m:r>
                      <a:rPr lang="es-CL" sz="2800" b="0" i="1" smtClean="0">
                        <a:latin typeface="Cambria Math"/>
                      </a:rPr>
                      <m:t>𝑙𝑖𝑠𝑖𝑠</m:t>
                    </m:r>
                    <m:r>
                      <a:rPr lang="es-CL" sz="2800" b="0" i="1" smtClean="0">
                        <a:latin typeface="Cambria Math"/>
                      </a:rPr>
                      <m:t>                  </m:t>
                    </m:r>
                  </m:oMath>
                </a14:m>
                <a:r>
                  <a:rPr lang="es-CL" dirty="0" smtClean="0"/>
                  <a:t>          </a:t>
                </a:r>
                <a:r>
                  <a:rPr lang="es-CL" dirty="0" smtClean="0"/>
                  <a:t/>
                </a:r>
                <a:br>
                  <a:rPr lang="es-CL" dirty="0" smtClean="0"/>
                </a:br>
                <a:endParaRPr lang="es-CL" dirty="0" smtClean="0"/>
              </a:p>
              <a:p>
                <a:r>
                  <a:rPr lang="es-CL" dirty="0" smtClean="0"/>
                  <a:t>Entonces,</a:t>
                </a:r>
              </a:p>
              <a:p>
                <a:pPr marL="82296" indent="0">
                  <a:buNone/>
                </a:pPr>
                <a14:m>
                  <m:oMath xmlns:m="http://schemas.openxmlformats.org/officeDocument/2006/math">
                    <m:sSub>
                      <m:sSubPr>
                        <m:ctrlPr>
                          <a:rPr lang="es-CL" b="1" i="1" smtClean="0">
                            <a:latin typeface="Cambria Math"/>
                          </a:rPr>
                        </m:ctrlPr>
                      </m:sSubPr>
                      <m:e>
                        <m:r>
                          <a:rPr lang="es-CL" b="1" i="1" smtClean="0">
                            <a:latin typeface="Cambria Math"/>
                          </a:rPr>
                          <m:t>𝒀</m:t>
                        </m:r>
                      </m:e>
                      <m:sub>
                        <m:r>
                          <a:rPr lang="es-CL" b="1" i="1" smtClean="0">
                            <a:latin typeface="Cambria Math"/>
                          </a:rPr>
                          <m:t>𝒊</m:t>
                        </m:r>
                      </m:sub>
                    </m:sSub>
                    <m:d>
                      <m:dPr>
                        <m:ctrlPr>
                          <a:rPr lang="es-CL" b="1" i="1" smtClean="0">
                            <a:latin typeface="Cambria Math"/>
                          </a:rPr>
                        </m:ctrlPr>
                      </m:dPr>
                      <m:e>
                        <m:r>
                          <a:rPr lang="es-CL" b="1" i="1" smtClean="0">
                            <a:latin typeface="Cambria Math"/>
                          </a:rPr>
                          <m:t>𝟏</m:t>
                        </m:r>
                      </m:e>
                    </m:d>
                    <m:r>
                      <a:rPr lang="es-CL" b="1" i="1" smtClean="0">
                        <a:latin typeface="Cambria Math"/>
                      </a:rPr>
                      <m:t>:</m:t>
                    </m:r>
                  </m:oMath>
                </a14:m>
                <a:r>
                  <a:rPr lang="es-CL" b="1" dirty="0" smtClean="0"/>
                  <a:t> </a:t>
                </a:r>
                <a:r>
                  <a:rPr lang="es-CL" dirty="0" smtClean="0"/>
                  <a:t>Resultado de ser tratado para sujeto i</a:t>
                </a:r>
                <a:endParaRPr lang="es-CL" dirty="0" smtClean="0"/>
              </a:p>
              <a:p>
                <a:endParaRPr lang="es-CL" b="1" dirty="0" smtClean="0">
                  <a:solidFill>
                    <a:srgbClr val="0070C0"/>
                  </a:solidFill>
                </a:endParaRPr>
              </a:p>
              <a:p>
                <a:endParaRPr lang="es-CL" b="1" i="1" dirty="0"/>
              </a:p>
              <a:p>
                <a:endParaRPr lang="es-CL" b="1" i="1" dirty="0" smtClean="0"/>
              </a:p>
              <a:p>
                <a:pPr lvl="1"/>
                <a:endParaRPr lang="es-CL" dirty="0" smtClean="0"/>
              </a:p>
              <a:p>
                <a:pPr marL="402336" lvl="1" indent="0">
                  <a:buNone/>
                </a:pPr>
                <a:endParaRPr lang="es-CL" dirty="0"/>
              </a:p>
            </p:txBody>
          </p:sp>
        </mc:Choice>
        <mc:Fallback>
          <p:sp>
            <p:nvSpPr>
              <p:cNvPr id="8" name="2 Marcador de contenido"/>
              <p:cNvSpPr>
                <a:spLocks noGrp="1" noRot="1" noChangeAspect="1" noMove="1" noResize="1" noEditPoints="1" noAdjustHandles="1" noChangeArrowheads="1" noChangeShapeType="1" noTextEdit="1"/>
              </p:cNvSpPr>
              <p:nvPr>
                <p:ph idx="1"/>
              </p:nvPr>
            </p:nvSpPr>
            <p:spPr>
              <a:xfrm>
                <a:off x="1403648" y="1196752"/>
                <a:ext cx="7498080" cy="4824536"/>
              </a:xfrm>
              <a:blipFill rotWithShape="1">
                <a:blip r:embed="rId3"/>
                <a:stretch>
                  <a:fillRect t="-1641"/>
                </a:stretch>
              </a:blipFill>
            </p:spPr>
            <p:txBody>
              <a:bodyPr/>
              <a:lstStyle/>
              <a:p>
                <a:r>
                  <a:rPr lang="es-CL">
                    <a:noFill/>
                  </a:rPr>
                  <a:t> </a:t>
                </a:r>
              </a:p>
            </p:txBody>
          </p:sp>
        </mc:Fallback>
      </mc:AlternateContent>
    </p:spTree>
    <p:extLst>
      <p:ext uri="{BB962C8B-B14F-4D97-AF65-F5344CB8AC3E}">
        <p14:creationId xmlns:p14="http://schemas.microsoft.com/office/powerpoint/2010/main" val="96586241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71600" y="274638"/>
            <a:ext cx="8172400" cy="1143000"/>
          </a:xfrm>
        </p:spPr>
        <p:txBody>
          <a:bodyPr>
            <a:normAutofit/>
          </a:bodyPr>
          <a:lstStyle/>
          <a:p>
            <a:r>
              <a:rPr lang="es-CL" dirty="0" smtClean="0"/>
              <a:t>Tratamientos - Notación</a:t>
            </a:r>
            <a:endParaRPr lang="es-CL" dirty="0"/>
          </a:p>
        </p:txBody>
      </p:sp>
      <p:sp>
        <p:nvSpPr>
          <p:cNvPr id="8" name="2 Marcador de contenido"/>
          <p:cNvSpPr>
            <a:spLocks noGrp="1"/>
          </p:cNvSpPr>
          <p:nvPr>
            <p:ph idx="1"/>
          </p:nvPr>
        </p:nvSpPr>
        <p:spPr>
          <a:xfrm>
            <a:off x="1403648" y="1196752"/>
            <a:ext cx="7498080" cy="4824536"/>
          </a:xfrm>
        </p:spPr>
        <p:txBody>
          <a:bodyPr>
            <a:normAutofit/>
          </a:bodyPr>
          <a:lstStyle/>
          <a:p>
            <a:r>
              <a:rPr lang="es-CL" dirty="0"/>
              <a:t>Si nos vamos en </a:t>
            </a:r>
            <a:r>
              <a:rPr lang="es-CL" dirty="0" err="1"/>
              <a:t>volá</a:t>
            </a:r>
            <a:r>
              <a:rPr lang="es-CL" dirty="0"/>
              <a:t> podemos </a:t>
            </a:r>
            <a:r>
              <a:rPr lang="es-CL" dirty="0" smtClean="0"/>
              <a:t>pensar:</a:t>
            </a:r>
          </a:p>
          <a:p>
            <a:pPr marL="82296" indent="0" algn="ctr">
              <a:lnSpc>
                <a:spcPct val="150000"/>
              </a:lnSpc>
              <a:buNone/>
            </a:pPr>
            <a:r>
              <a:rPr lang="es-CL" dirty="0" smtClean="0"/>
              <a:t> </a:t>
            </a:r>
            <a:r>
              <a:rPr lang="es-CL" dirty="0"/>
              <a:t>“antes de saber el resultado real, todo individuo i tiene </a:t>
            </a:r>
            <a:r>
              <a:rPr lang="es-CL" b="1" dirty="0">
                <a:solidFill>
                  <a:schemeClr val="accent1">
                    <a:lumMod val="75000"/>
                  </a:schemeClr>
                </a:solidFill>
              </a:rPr>
              <a:t>potencialmente</a:t>
            </a:r>
            <a:r>
              <a:rPr lang="es-CL" dirty="0"/>
              <a:t> 2 resultados”</a:t>
            </a:r>
          </a:p>
          <a:p>
            <a:endParaRPr lang="es-CL" b="1" dirty="0" smtClean="0">
              <a:solidFill>
                <a:srgbClr val="0070C0"/>
              </a:solidFill>
            </a:endParaRPr>
          </a:p>
          <a:p>
            <a:endParaRPr lang="es-CL" b="1" i="1" dirty="0"/>
          </a:p>
          <a:p>
            <a:endParaRPr lang="es-CL" b="1" i="1" dirty="0" smtClean="0"/>
          </a:p>
          <a:p>
            <a:pPr lvl="1"/>
            <a:endParaRPr lang="es-CL" dirty="0" smtClean="0"/>
          </a:p>
          <a:p>
            <a:pPr marL="402336" lvl="1" indent="0">
              <a:buNone/>
            </a:pPr>
            <a:endParaRPr lang="es-CL" dirty="0"/>
          </a:p>
        </p:txBody>
      </p:sp>
      <p:pic>
        <p:nvPicPr>
          <p:cNvPr id="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35895" y="4221088"/>
            <a:ext cx="3067775" cy="23008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770552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15616" y="312109"/>
            <a:ext cx="8028384" cy="1143000"/>
          </a:xfrm>
        </p:spPr>
        <p:txBody>
          <a:bodyPr>
            <a:normAutofit/>
          </a:bodyPr>
          <a:lstStyle/>
          <a:p>
            <a:r>
              <a:rPr lang="es-CL" sz="3600" dirty="0" smtClean="0"/>
              <a:t>Resultados potenciales: “El </a:t>
            </a:r>
            <a:r>
              <a:rPr lang="es-CL" sz="3600" dirty="0" err="1" smtClean="0"/>
              <a:t>contrafactual</a:t>
            </a:r>
            <a:r>
              <a:rPr lang="es-CL" sz="3600" dirty="0" smtClean="0"/>
              <a:t>”</a:t>
            </a:r>
            <a:endParaRPr lang="es-ES" sz="3600" dirty="0"/>
          </a:p>
        </p:txBody>
      </p:sp>
      <mc:AlternateContent xmlns:mc="http://schemas.openxmlformats.org/markup-compatibility/2006">
        <mc:Choice xmlns:a14="http://schemas.microsoft.com/office/drawing/2010/main" Requires="a14">
          <p:sp>
            <p:nvSpPr>
              <p:cNvPr id="3" name="2 Marcador de contenido"/>
              <p:cNvSpPr>
                <a:spLocks noGrp="1"/>
              </p:cNvSpPr>
              <p:nvPr>
                <p:ph idx="1"/>
              </p:nvPr>
            </p:nvSpPr>
            <p:spPr>
              <a:xfrm>
                <a:off x="1403648" y="1196752"/>
                <a:ext cx="7498080" cy="4800600"/>
              </a:xfrm>
            </p:spPr>
            <p:txBody>
              <a:bodyPr>
                <a:normAutofit/>
              </a:bodyPr>
              <a:lstStyle/>
              <a:p>
                <a:r>
                  <a:rPr lang="es-CL" dirty="0" smtClean="0"/>
                  <a:t>Si </a:t>
                </a:r>
                <a14:m>
                  <m:oMath xmlns:m="http://schemas.openxmlformats.org/officeDocument/2006/math">
                    <m:sSub>
                      <m:sSubPr>
                        <m:ctrlPr>
                          <a:rPr lang="es-CL" b="0" i="1" smtClean="0">
                            <a:latin typeface="Cambria Math"/>
                          </a:rPr>
                        </m:ctrlPr>
                      </m:sSubPr>
                      <m:e>
                        <m:r>
                          <a:rPr lang="es-CL" b="0" i="1" smtClean="0">
                            <a:latin typeface="Cambria Math"/>
                          </a:rPr>
                          <m:t>𝑌</m:t>
                        </m:r>
                      </m:e>
                      <m:sub>
                        <m:r>
                          <a:rPr lang="es-CL" b="0" i="1" smtClean="0">
                            <a:latin typeface="Cambria Math"/>
                          </a:rPr>
                          <m:t>𝑖</m:t>
                        </m:r>
                      </m:sub>
                    </m:sSub>
                    <m:r>
                      <a:rPr lang="es-CL" b="0" i="1" smtClean="0">
                        <a:latin typeface="Cambria Math"/>
                      </a:rPr>
                      <m:t>:</m:t>
                    </m:r>
                  </m:oMath>
                </a14:m>
                <a:r>
                  <a:rPr lang="es-CL" b="0" dirty="0" smtClean="0"/>
                  <a:t> cantidad de fotografías</a:t>
                </a:r>
              </a:p>
              <a:p>
                <a:r>
                  <a:rPr lang="es-CL" dirty="0" smtClean="0"/>
                  <a:t>Y  </a:t>
                </a:r>
                <a14:m>
                  <m:oMath xmlns:m="http://schemas.openxmlformats.org/officeDocument/2006/math">
                    <m:sSub>
                      <m:sSubPr>
                        <m:ctrlPr>
                          <a:rPr lang="es-CL" b="0" i="1" smtClean="0">
                            <a:latin typeface="Cambria Math"/>
                          </a:rPr>
                        </m:ctrlPr>
                      </m:sSubPr>
                      <m:e>
                        <m:r>
                          <a:rPr lang="es-CL" b="0" i="1" smtClean="0">
                            <a:latin typeface="Cambria Math"/>
                          </a:rPr>
                          <m:t>𝐷</m:t>
                        </m:r>
                      </m:e>
                      <m:sub>
                        <m:r>
                          <a:rPr lang="es-CL" b="0" i="1" smtClean="0">
                            <a:latin typeface="Cambria Math"/>
                          </a:rPr>
                          <m:t>𝑖</m:t>
                        </m:r>
                      </m:sub>
                    </m:sSub>
                    <m:r>
                      <a:rPr lang="es-CL" b="0" i="1" smtClean="0">
                        <a:latin typeface="Cambria Math"/>
                      </a:rPr>
                      <m:t>:</m:t>
                    </m:r>
                  </m:oMath>
                </a14:m>
                <a:r>
                  <a:rPr lang="es-CL" dirty="0" smtClean="0"/>
                  <a:t> tomar camino de arriba o abajo</a:t>
                </a:r>
                <a:endParaRPr lang="es-CL" dirty="0"/>
              </a:p>
              <a:p>
                <a:endParaRPr lang="es-CL" b="1" dirty="0" smtClean="0">
                  <a:solidFill>
                    <a:srgbClr val="0070C0"/>
                  </a:solidFill>
                </a:endParaRPr>
              </a:p>
              <a:p>
                <a:endParaRPr lang="es-CL" b="1" i="1" dirty="0"/>
              </a:p>
              <a:p>
                <a:endParaRPr lang="es-CL" b="1" i="1" dirty="0" smtClean="0"/>
              </a:p>
              <a:p>
                <a:pPr lvl="1"/>
                <a:endParaRPr lang="es-CL" dirty="0" smtClean="0"/>
              </a:p>
              <a:p>
                <a:pPr marL="402336" lvl="1" indent="0">
                  <a:buNone/>
                </a:pPr>
                <a:endParaRPr lang="es-CL" dirty="0"/>
              </a:p>
            </p:txBody>
          </p:sp>
        </mc:Choice>
        <mc:Fallback>
          <p:sp>
            <p:nvSpPr>
              <p:cNvPr id="3" name="2 Marcador de contenido"/>
              <p:cNvSpPr>
                <a:spLocks noGrp="1" noRot="1" noChangeAspect="1" noMove="1" noResize="1" noEditPoints="1" noAdjustHandles="1" noChangeArrowheads="1" noChangeShapeType="1" noTextEdit="1"/>
              </p:cNvSpPr>
              <p:nvPr>
                <p:ph idx="1"/>
              </p:nvPr>
            </p:nvSpPr>
            <p:spPr>
              <a:xfrm>
                <a:off x="1403648" y="1196752"/>
                <a:ext cx="7498080" cy="4800600"/>
              </a:xfrm>
              <a:blipFill rotWithShape="1">
                <a:blip r:embed="rId3"/>
                <a:stretch>
                  <a:fillRect t="-1650"/>
                </a:stretch>
              </a:blipFill>
            </p:spPr>
            <p:txBody>
              <a:bodyPr/>
              <a:lstStyle/>
              <a:p>
                <a:r>
                  <a:rPr lang="es-CL">
                    <a:noFill/>
                  </a:rPr>
                  <a:t> </a:t>
                </a:r>
              </a:p>
            </p:txBody>
          </p:sp>
        </mc:Fallback>
      </mc:AlternateContent>
      <p:sp>
        <p:nvSpPr>
          <p:cNvPr id="14" name="13 Flecha derecha"/>
          <p:cNvSpPr/>
          <p:nvPr/>
        </p:nvSpPr>
        <p:spPr>
          <a:xfrm rot="20247518">
            <a:off x="2879635" y="4496266"/>
            <a:ext cx="2116073" cy="21055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7" name="6 CuadroTexto"/>
          <p:cNvSpPr txBox="1"/>
          <p:nvPr/>
        </p:nvSpPr>
        <p:spPr>
          <a:xfrm>
            <a:off x="5027379" y="3914044"/>
            <a:ext cx="4081260" cy="369332"/>
          </a:xfrm>
          <a:prstGeom prst="rect">
            <a:avLst/>
          </a:prstGeom>
          <a:noFill/>
        </p:spPr>
        <p:txBody>
          <a:bodyPr wrap="square" rtlCol="0">
            <a:spAutoFit/>
          </a:bodyPr>
          <a:lstStyle/>
          <a:p>
            <a:r>
              <a:rPr lang="es-CL" b="1" dirty="0" smtClean="0"/>
              <a:t>Cantidad de fotos    | arriba</a:t>
            </a:r>
            <a:endParaRPr lang="es-ES" b="1" dirty="0"/>
          </a:p>
        </p:txBody>
      </p:sp>
      <p:sp>
        <p:nvSpPr>
          <p:cNvPr id="18" name="17 Flecha derecha"/>
          <p:cNvSpPr/>
          <p:nvPr/>
        </p:nvSpPr>
        <p:spPr>
          <a:xfrm rot="592804">
            <a:off x="2952442" y="5079678"/>
            <a:ext cx="645916" cy="17705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9" name="18 Flecha derecha"/>
          <p:cNvSpPr/>
          <p:nvPr/>
        </p:nvSpPr>
        <p:spPr>
          <a:xfrm rot="592804">
            <a:off x="3797502" y="5232078"/>
            <a:ext cx="645916" cy="17705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0" name="19 Flecha derecha"/>
          <p:cNvSpPr/>
          <p:nvPr/>
        </p:nvSpPr>
        <p:spPr>
          <a:xfrm rot="592804">
            <a:off x="4541750" y="5387768"/>
            <a:ext cx="645916" cy="17705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4" name="23 CuadroTexto"/>
          <p:cNvSpPr txBox="1"/>
          <p:nvPr/>
        </p:nvSpPr>
        <p:spPr>
          <a:xfrm>
            <a:off x="5090545" y="5601586"/>
            <a:ext cx="3495381" cy="369332"/>
          </a:xfrm>
          <a:prstGeom prst="rect">
            <a:avLst/>
          </a:prstGeom>
          <a:noFill/>
        </p:spPr>
        <p:txBody>
          <a:bodyPr wrap="square" rtlCol="0">
            <a:spAutoFit/>
          </a:bodyPr>
          <a:lstStyle/>
          <a:p>
            <a:r>
              <a:rPr lang="es-CL" b="1" i="1" dirty="0" smtClean="0">
                <a:solidFill>
                  <a:srgbClr val="0070C0"/>
                </a:solidFill>
              </a:rPr>
              <a:t>“Cantidad de fotos    | abajo”</a:t>
            </a:r>
            <a:endParaRPr lang="es-ES" b="1" i="1" dirty="0">
              <a:solidFill>
                <a:srgbClr val="0070C0"/>
              </a:solidFill>
            </a:endParaRPr>
          </a:p>
        </p:txBody>
      </p:sp>
      <p:sp>
        <p:nvSpPr>
          <p:cNvPr id="4" name="AutoShape 2" descr="data:image/png;base64,iVBORw0KGgoAAAANSUhEUgAAAKoAAAEoCAMAAAD/p5rXAAAAjVBMVEX///8AAAD8/Pz19fXm5ub4+Pj29vbg4OBaWlrr6+vv7+/y8vIpKSnDw8PS0tLMzMzFxcVERESLi4uurq6SkpLa2tphYWF3d3cRERF+fn6lpaU7Ozs2NjaYmJhLS0tQUFC2trYeHh5vb28PDw8YGBiGhoYvLy+goKAkJCSqqqpwcHBnZ2d5eXk5OTlWVlZFAkGBAAAOUUlEQVR4nNVd6ZqiOhA1iI0LIIvYbiCIu92+/+NdRNtlJKnKAvGeP3e+npE+N1Zqr6LVekHftCIvDXe7NHUtc9D6UHS8Q3DekgfscRD2dbOqwNcoycg7/Lijm9k/GIwqaF6RDw3d7J7RH1OZFlyDtm5+D3x1GUxJPh/qJniHMWUxJWT6ORLgsZkSEutmeMccokos3RRvcECmZKWb4w2s23+D7eomWcLLYKpkpptliRjBlJy+dNMs0D9jqG4/wXOxMEw/Qwcg7v8F3Q/gGuCoEl8/V6b5f0Gkmypsqu7nqttzzdBUiaOZao5mutYtAfhD1W6xfCzTg26mLRcrAboltQA9AHzFTjfRIrBa4qjaHxAMRhii2eETHBaUCHyApF7AzAJcsdHN8Q/uGnOon+BdF1yhc41bVjze6XYCSnRGkzxjcc0+SAy81DuBItvTzfIPfSAh9AnG9Q9tWGQ/BkOAqqmb4BMWTKapbnrPoCYFJ8lp9jm5ywt6+0qi68D5mMv/h3a1wvJ086pAP6mkevqs776EmVWLaqiFTZTGO4d2SiblVq2bV1Ppd2IXwdTa//Yq2VI1gL3zXLMx38p0Xu/MqcJdZiVbJ/5qNPMaCAa84OnG7Cflf96/VdBjmWz90yxqd9TfM8O4+JhGP/Ynz79wYXmrLSHdt8jOhqjeMD8eCoGQp9e5lMrdoeek8XS82LlhxVn5Uyv1yej1k70NkmmJ/fI7CHmSQ4Oe5Q6dND3MdvEo2Gw2P8fVeOkv9n9BiJ29/ZLkYpO6nSGZv9gg5/1fgsgz/zs0++0qgTA6g37f9Gab4ziZb/dZtp7k+BRZiZHRsgKfHFsvefPOjp/oHUkQOtFz70CvOL5gPJ/AH2Vj6hYmNCPB7zPVb9mnLs7fo3SYhrvR5me1rHYm+LHf9FuFXG6fBOBH0aPVYpkVRiC0MtJ9nClYEtaCbWcYFHdutUvO98tgfOahrgsrFR0J+T08FKOrm9QN593pWpzIt8vVpaKyKU5zUPzhkYKQuf0qUZyilQbT+JC6Rss4FAY2KNj1lw8LYKBz1/Vie9Obf7z6xREeLxqfnP9+1NbN8YZ3B8raljnoOPiw++9XZJvDsg5p3P8Gm2SvGZXJmzF5aUha6SZZwq921ZwXFxnVE1A7EoxXWR2nNg5MFv9DdBWm3vQhVN+jkg+j+uRuI7JNWqiub353bt8jOoSwKqa6Po1GP6dkyy7c5PHu2oM8sf9aPRBdcqo0QLZIVrF7j7wNw2hbw3QX/Jy6yVMwvL/+OfdavXh5obs/nssjzmCq+AYWOsvlJg6HDGFzw9GVjx+40e6qyS9fuDWbLgqnZFr+BG7oO8pTzedwZrMXOaulUyr6nnupkUzS8vAt75vYo4sjCqsrVLMdiG5k9jmyLkY63j+4Dacb6xuRHVUVBKyT6Sx18Qlud5fEd13a6bWcKdjN1VFEtYSdjKcHbNalN3whNwBro3VEAevxrJaBjZl6qiV+T/HBsZSmDeuMWNeL5WnkKEsjI7oXpBl346FrKZiJUaOuQGzHwS6VbNyOsma4Fsj3/jj4J1FfmmAnHAXBCG4+VWBbOXEODrtR8LMan/3Fc95wngJsPyS+LrHYMNVr51c3wQcmJGHKc6ib4APdlU1YI2kWvj+4ZmTEP57IkSGxH5JiISQMJiQIiU3n2pOuMaiBTWaeTQ6bR/bvHR+SuU6PZOquSdhlONq9xll1//A0lDo1jA05OvZitM+pEayBHWf4B5ko0+XTpb67oYVO7YzIT0jGZ0YOw8WWWF/xbXmBkMP7fGjXRupFcV9+SlmM16RwoejejVhJ4JpR7oXTsU8trO3T958tXv0A03UHraFdPq9vk4CsHYYhMLbvD4TxKCqbXhifqr6aPK3o6q/shfMWJHMvnl4Rq9OJttBzQjSqFwxMK139SzeoGEDIqsdjo+RSAbL2QeXfPh0rV5mddTru7qc7/0ucnVp/yabkIdS0rM+MjAsRTcEoJxIQAZr6MyInDC798efL7SjTIln06Oakfb8OOeGa5QVuFmtixOj3opl1f/Dwyc5QPzPDDk7zey24rtbhVTrvtXxIFhHg97Fx/WJuqUedu4ApmDPiv1kp6rnRZPYcxCPlkQ2T3cQqSrXn3Gd75glNU/GCNx5A92FG5SHYM88nqlYOcCaxsXG9eXGIt6FRqFhlXaacSQHkBbGKG3UqNLsxVdkPy+cN4qiaPhmX5dJQaefugEu5oqj25+Prvxsq7jGucNnkqBrhTaJNW/E8lMGTF0JRvXkfg7Hyya2IIyDgsDvGqIYZM44sJgfVtI5pOAvf1IefcY9qWTbzhZcA9KkOamoux/vYumex/09U8f6Vdqp4g6V9wgV/qnqmRh5o4zXAVDNVB99rvoSfVivA6csHcr1MuVwrvVPDXBU3rWPufR6meu8VX7VlqXPNAV/MqiioF4IDLgx4xQh+ZF3grbZttU259pBLQx7QpgP4k4G2LqoCfXe6jpWfqa75YaHOgFQLVaFGpqWOXSciRRaix8EWHGiaNG9dB6KNbApKJpxALWKqwrpxT0CkdHnFuWmFJcy08Q0y0OoVFrJml0lKDQkrqZthYcq1MjepXLki1Qo0t/OiIzsk3m0s0JbvYGtMC8h3sudNGQLeonUF/GYMAW1DDBea2c8lblSf0cT2y4GaedYsrZ+qp6iDNa9du4p2Wr5jXjfXvqqtHoSMa460LM5MFQu1v2HA3E3PauR1XDfV1mWsLDxybsepwKmhmNAYRMGvlDA0xfQKS2JpyLLhOob4aGO36UVtwltDto2Xh8UXnHw3nWdpi+uBLvx0tVQlFGy32Td4DcSZFhag0TqGcO6qRNJkulVyXHTeoB6A9zGz4TfHVXr+bt5UBouy35brXBuyWhwNIVQ0tF1cNnlVoqHXYqnYbmA3Y2KVjOCmjVBtqwgKm6FqKNhukP9/qDaUvzJkzdUFzdSyDCW7436bcAcNBYuDSDM9WIb07tgrGsi4Q+8TxWJbv8kSmhOtQvL/odpAw5iybOuidmdQ3cKI2osD6nbx7OuOBxQu5a27V0TljqtNvUZLkV69YVYjWdXbuGoMtLgbQwHUV8hAh4HYXrdxbals9KVykX3Z9CUqTVFdtnrIcGFZVw9OusH5AAd8aJPWRLWNlNaLizfAbRda1ES11UdlrW95KZwRrus1qbggYHNr/5hhSnJJTblsnBK6HxRKXL7r6WtBBaz7RzQSYbIx9QQvqJyV//SBCJGQqyd+RS3ierGWJry/rx7PtYMR1lcLhEjIHOuQVkzKIvvHAA1gs5HWQBUjrG/pCLhTZ12H3woP3XQr9OQBUrB1tIoMwcJFZYAPbe/a11DPGoKW9bfyPkONZTXkXIewrTxVfjBiK62FeoU1zECq62rVAyQ71DdkuzBVUk0V6C3dqqeKMOoUhQ5MwStfKIChSimhAYmZahGvmSpF8VjsTykf0cVQpUShA8AZCBR7AphrRbvMgATYijOuUQJzpalzaOeoyozrlxeGQQLaK6rQAV3bKhc1dKwZYu9GRpU5yHNVnGrpBRnwC+nmHHJ2VTe4daB0FL18BiVnM8VmoA85LPRTBbPzivUVGAnSqRrQRzm2YGEA9toxXE8wk6y28AZmTBhJKPCzE6VUgZhukTI+a4G6Tmmyja0c18ysDjy6p3Qig53ZAUomB4hqrlJfsV0rwOCYYHbmR52+6rBdAMg2wml3df5VxE4EQFThjKu6qhvwuyCqsBXIldVc2PUguEsdzgsq01dstQrHR4ikl6pcG9M7QsgZ4h0kitxWZvsaaoER3P2yUqOvmEuNUtQjYK5q/KuIMdWM7Pj+Aql+K6HKSq8hfwNcHLCVVN1YOV1segR+q4OSbCvLAmCfEYFK4KziWFnhEfohcKVWgX/FbApFPwV2BBR0N3YYCRJ8FI8YMJMvY7D2GnMYGXjj5FGaKmOMkUfDwI6AfHWIkQSYcpjDfgZyldZXjGVBKcdjBnBvk/SwE11XcT0aQZWkklTpLiBX/0EHUQCfS1KlX10++4JpFpLsE6GaRMbb3KqA6b+RrA5Rw3hOS4ihakvpK5OWr+CNhxClWsm0ILXEzjvoATtXBbYy+or2vXE3+fdQTaMy1WyaWuXPiDgrxD4nmWwrLYIT+aZSxEyshNtKsQBC+9Z7iL428e4b2iuaxWrOYN/+ejkTbsWmLOETzNwAjft54Ej0jFNeGSNaxmUynZrvTuUX/k5Uu4ALwfCS3QjnP1IsZjQ7XcxkVtwK7BdY7bz/iDFtOezA9Raq9dLNs9j9ILlWn4OwTQH2TwbFvwjf1C8ylq1umcT+j74DcAUrm8iQ1oaiq86iLpDDv8UFub7JoNnCXHAsFazXvwEbazJKDlMxIeCd30QPvlVRTUap58ULkghdLs6NMzN0/F714Kv6N3qzk5B1XRfh3gg5GsmTxXAWyZs39MgstEUy+PEp7LQMlMieuKJ3M31rBpHsNWiX9TTMG39HnMs63qMANWVG0Mnap7yPfI8CtkqaDk3AzV7y5wQqOnszJQUxdsswl5jeUKkHDwoqYm1GBJuLOJmd6lLgSAFXepXZTkWe16OkrBSUxKhdmL5Y6opayj3Llxqr7UAuegr0Pls7lhUCo8rly4STFqwF913ZWbSKh+fiXxa79ehHMiX+JgIyCxuBGs48laLa/yd+OUjE1nCLzFiql+NFBH6lzCDiXQz7UOZ6PQVEkjtQURsXBOOBEtHdcZNddYLbuTKX+Ob+btZCthYITHbcIS4Et+zgXHoIF70nVtweXBzibSxv+/A7N8Qd7mSvpCvUsbfYN4emor/DUtO41LYsK13Yx9D10kMcTFfjZEvJj/g6329Ih2FGTrjp+nslx9oE+sMwPt7do4bfFMSPL9NyTna+7lpNCcB/uZzy7/BgmLYAAAAASUVORK5CYII="/>
          <p:cNvSpPr>
            <a:spLocks noChangeAspect="1" noChangeArrowheads="1"/>
          </p:cNvSpPr>
          <p:nvPr/>
        </p:nvSpPr>
        <p:spPr bwMode="auto">
          <a:xfrm>
            <a:off x="155575" y="-1828800"/>
            <a:ext cx="2190750" cy="38100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CL"/>
          </a:p>
        </p:txBody>
      </p:sp>
      <p:sp>
        <p:nvSpPr>
          <p:cNvPr id="5" name="AutoShape 4" descr="data:image/png;base64,iVBORw0KGgoAAAANSUhEUgAAAKoAAAEoCAMAAAD/p5rXAAAAjVBMVEX///8AAAD8/Pz19fXm5ub4+Pj29vbg4OBaWlrr6+vv7+/y8vIpKSnDw8PS0tLMzMzFxcVERESLi4uurq6SkpLa2tphYWF3d3cRERF+fn6lpaU7Ozs2NjaYmJhLS0tQUFC2trYeHh5vb28PDw8YGBiGhoYvLy+goKAkJCSqqqpwcHBnZ2d5eXk5OTlWVlZFAkGBAAAOUUlEQVR4nNVd6ZqiOhA1iI0LIIvYbiCIu92+/+NdRNtlJKnKAvGeP3e+npE+N1Zqr6LVekHftCIvDXe7NHUtc9D6UHS8Q3DekgfscRD2dbOqwNcoycg7/Lijm9k/GIwqaF6RDw3d7J7RH1OZFlyDtm5+D3x1GUxJPh/qJniHMWUxJWT6ORLgsZkSEutmeMccokos3RRvcECmZKWb4w2s23+D7eomWcLLYKpkpptliRjBlJy+dNMs0D9jqG4/wXOxMEw/Qwcg7v8F3Q/gGuCoEl8/V6b5f0Gkmypsqu7nqttzzdBUiaOZao5mutYtAfhD1W6xfCzTg26mLRcrAboltQA9AHzFTjfRIrBa4qjaHxAMRhii2eETHBaUCHyApF7AzAJcsdHN8Q/uGnOon+BdF1yhc41bVjze6XYCSnRGkzxjcc0+SAy81DuBItvTzfIPfSAh9AnG9Q9tWGQ/BkOAqqmb4BMWTKapbnrPoCYFJ8lp9jm5ywt6+0qi68D5mMv/h3a1wvJ086pAP6mkevqs776EmVWLaqiFTZTGO4d2SiblVq2bV1Ppd2IXwdTa//Yq2VI1gL3zXLMx38p0Xu/MqcJdZiVbJ/5qNPMaCAa84OnG7Cflf96/VdBjmWz90yxqd9TfM8O4+JhGP/Ynz79wYXmrLSHdt8jOhqjeMD8eCoGQp9e5lMrdoeek8XS82LlhxVn5Uyv1yej1k70NkmmJ/fI7CHmSQ4Oe5Q6dND3MdvEo2Gw2P8fVeOkv9n9BiJ29/ZLkYpO6nSGZv9gg5/1fgsgz/zs0++0qgTA6g37f9Gab4ziZb/dZtp7k+BRZiZHRsgKfHFsvefPOjp/oHUkQOtFz70CvOL5gPJ/AH2Vj6hYmNCPB7zPVb9mnLs7fo3SYhrvR5me1rHYm+LHf9FuFXG6fBOBH0aPVYpkVRiC0MtJ9nClYEtaCbWcYFHdutUvO98tgfOahrgsrFR0J+T08FKOrm9QN593pWpzIt8vVpaKyKU5zUPzhkYKQuf0qUZyilQbT+JC6Rss4FAY2KNj1lw8LYKBz1/Vie9Obf7z6xREeLxqfnP9+1NbN8YZ3B8raljnoOPiw++9XZJvDsg5p3P8Gm2SvGZXJmzF5aUha6SZZwq921ZwXFxnVE1A7EoxXWR2nNg5MFv9DdBWm3vQhVN+jkg+j+uRuI7JNWqiub353bt8jOoSwKqa6Po1GP6dkyy7c5PHu2oM8sf9aPRBdcqo0QLZIVrF7j7wNw2hbw3QX/Jy6yVMwvL/+OfdavXh5obs/nssjzmCq+AYWOsvlJg6HDGFzw9GVjx+40e6qyS9fuDWbLgqnZFr+BG7oO8pTzedwZrMXOaulUyr6nnupkUzS8vAt75vYo4sjCqsrVLMdiG5k9jmyLkY63j+4Dacb6xuRHVUVBKyT6Sx18Qlud5fEd13a6bWcKdjN1VFEtYSdjKcHbNalN3whNwBro3VEAevxrJaBjZl6qiV+T/HBsZSmDeuMWNeL5WnkKEsjI7oXpBl346FrKZiJUaOuQGzHwS6VbNyOsma4Fsj3/jj4J1FfmmAnHAXBCG4+VWBbOXEODrtR8LMan/3Fc95wngJsPyS+LrHYMNVr51c3wQcmJGHKc6ib4APdlU1YI2kWvj+4ZmTEP57IkSGxH5JiISQMJiQIiU3n2pOuMaiBTWaeTQ6bR/bvHR+SuU6PZOquSdhlONq9xll1//A0lDo1jA05OvZitM+pEayBHWf4B5ko0+XTpb67oYVO7YzIT0jGZ0YOw8WWWF/xbXmBkMP7fGjXRupFcV9+SlmM16RwoejejVhJ4JpR7oXTsU8trO3T958tXv0A03UHraFdPq9vk4CsHYYhMLbvD4TxKCqbXhifqr6aPK3o6q/shfMWJHMvnl4Rq9OJttBzQjSqFwxMK139SzeoGEDIqsdjo+RSAbL2QeXfPh0rV5mddTru7qc7/0ucnVp/yabkIdS0rM+MjAsRTcEoJxIQAZr6MyInDC798efL7SjTIln06Oakfb8OOeGa5QVuFmtixOj3opl1f/Dwyc5QPzPDDk7zey24rtbhVTrvtXxIFhHg97Fx/WJuqUedu4ApmDPiv1kp6rnRZPYcxCPlkQ2T3cQqSrXn3Gd75glNU/GCNx5A92FG5SHYM88nqlYOcCaxsXG9eXGIt6FRqFhlXaacSQHkBbGKG3UqNLsxVdkPy+cN4qiaPhmX5dJQaefugEu5oqj25+Prvxsq7jGucNnkqBrhTaJNW/E8lMGTF0JRvXkfg7Hyya2IIyDgsDvGqIYZM44sJgfVtI5pOAvf1IefcY9qWTbzhZcA9KkOamoux/vYumex/09U8f6Vdqp4g6V9wgV/qnqmRh5o4zXAVDNVB99rvoSfVivA6csHcr1MuVwrvVPDXBU3rWPufR6meu8VX7VlqXPNAV/MqiioF4IDLgx4xQh+ZF3grbZttU259pBLQx7QpgP4k4G2LqoCfXe6jpWfqa75YaHOgFQLVaFGpqWOXSciRRaix8EWHGiaNG9dB6KNbApKJpxALWKqwrpxT0CkdHnFuWmFJcy08Q0y0OoVFrJml0lKDQkrqZthYcq1MjepXLki1Qo0t/OiIzsk3m0s0JbvYGtMC8h3sudNGQLeonUF/GYMAW1DDBea2c8lblSf0cT2y4GaedYsrZ+qp6iDNa9du4p2Wr5jXjfXvqqtHoSMa460LM5MFQu1v2HA3E3PauR1XDfV1mWsLDxybsepwKmhmNAYRMGvlDA0xfQKS2JpyLLhOob4aGO36UVtwltDto2Xh8UXnHw3nWdpi+uBLvx0tVQlFGy32Td4DcSZFhag0TqGcO6qRNJkulVyXHTeoB6A9zGz4TfHVXr+bt5UBouy35brXBuyWhwNIVQ0tF1cNnlVoqHXYqnYbmA3Y2KVjOCmjVBtqwgKm6FqKNhukP9/qDaUvzJkzdUFzdSyDCW7436bcAcNBYuDSDM9WIb07tgrGsi4Q+8TxWJbv8kSmhOtQvL/odpAw5iybOuidmdQ3cKI2osD6nbx7OuOBxQu5a27V0TljqtNvUZLkV69YVYjWdXbuGoMtLgbQwHUV8hAh4HYXrdxbals9KVykX3Z9CUqTVFdtnrIcGFZVw9OusH5AAd8aJPWRLWNlNaLizfAbRda1ES11UdlrW95KZwRrus1qbggYHNr/5hhSnJJTblsnBK6HxRKXL7r6WtBBaz7RzQSYbIx9QQvqJyV//SBCJGQqyd+RS3ierGWJry/rx7PtYMR1lcLhEjIHOuQVkzKIvvHAA1gs5HWQBUjrG/pCLhTZ12H3woP3XQr9OQBUrB1tIoMwcJFZYAPbe/a11DPGoKW9bfyPkONZTXkXIewrTxVfjBiK62FeoU1zECq62rVAyQ71DdkuzBVUk0V6C3dqqeKMOoUhQ5MwStfKIChSimhAYmZahGvmSpF8VjsTykf0cVQpUShA8AZCBR7AphrRbvMgATYijOuUQJzpalzaOeoyozrlxeGQQLaK6rQAV3bKhc1dKwZYu9GRpU5yHNVnGrpBRnwC+nmHHJ2VTe4daB0FL18BiVnM8VmoA85LPRTBbPzivUVGAnSqRrQRzm2YGEA9toxXE8wk6y28AZmTBhJKPCzE6VUgZhukTI+a4G6Tmmyja0c18ysDjy6p3Qig53ZAUomB4hqrlJfsV0rwOCYYHbmR52+6rBdAMg2wml3df5VxE4EQFThjKu6qhvwuyCqsBXIldVc2PUguEsdzgsq01dstQrHR4ikl6pcG9M7QsgZ4h0kitxWZvsaaoER3P2yUqOvmEuNUtQjYK5q/KuIMdWM7Pj+Aql+K6HKSq8hfwNcHLCVVN1YOV1segR+q4OSbCvLAmCfEYFK4KziWFnhEfohcKVWgX/FbApFPwV2BBR0N3YYCRJ8FI8YMJMvY7D2GnMYGXjj5FGaKmOMkUfDwI6AfHWIkQSYcpjDfgZyldZXjGVBKcdjBnBvk/SwE11XcT0aQZWkklTpLiBX/0EHUQCfS1KlX10++4JpFpLsE6GaRMbb3KqA6b+RrA5Rw3hOS4ihakvpK5OWr+CNhxClWsm0ILXEzjvoATtXBbYy+or2vXE3+fdQTaMy1WyaWuXPiDgrxD4nmWwrLYIT+aZSxEyshNtKsQBC+9Z7iL428e4b2iuaxWrOYN/+ejkTbsWmLOETzNwAjft54Ej0jFNeGSNaxmUynZrvTuUX/k5Uu4ALwfCS3QjnP1IsZjQ7XcxkVtwK7BdY7bz/iDFtOezA9Raq9dLNs9j9ILlWn4OwTQH2TwbFvwjf1C8ylq1umcT+j74DcAUrm8iQ1oaiq86iLpDDv8UFub7JoNnCXHAsFazXvwEbazJKDlMxIeCd30QPvlVRTUap58ULkghdLs6NMzN0/F714Kv6N3qzk5B1XRfh3gg5GsmTxXAWyZs39MgstEUy+PEp7LQMlMieuKJ3M31rBpHsNWiX9TTMG39HnMs63qMANWVG0Mnap7yPfI8CtkqaDk3AzV7y5wQqOnszJQUxdsswl5jeUKkHDwoqYm1GBJuLOJmd6lLgSAFXepXZTkWe16OkrBSUxKhdmL5Y6opayj3Llxqr7UAuegr0Pls7lhUCo8rly4STFqwF913ZWbSKh+fiXxa79ehHMiX+JgIyCxuBGs48laLa/yd+OUjE1nCLzFiql+NFBH6lzCDiXQz7UOZ6PQVEkjtQURsXBOOBEtHdcZNddYLbuTKX+Ob+btZCthYITHbcIS4Et+zgXHoIF70nVtweXBzibSxv+/A7N8Qd7mSvpCvUsbfYN4emor/DUtO41LYsK13Yx9D10kMcTFfjZEvJj/g6329Ih2FGTrjp+nslx9oE+sMwPt7do4bfFMSPL9NyTna+7lpNCcB/uZzy7/BgmLYAAAAASUVORK5CYII="/>
          <p:cNvSpPr>
            <a:spLocks noChangeAspect="1" noChangeArrowheads="1"/>
          </p:cNvSpPr>
          <p:nvPr/>
        </p:nvSpPr>
        <p:spPr bwMode="auto">
          <a:xfrm>
            <a:off x="307975" y="-1676400"/>
            <a:ext cx="2190750" cy="38100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CL"/>
          </a:p>
        </p:txBody>
      </p:sp>
      <p:pic>
        <p:nvPicPr>
          <p:cNvPr id="2054" name="Picture 6" descr="http://www.wpclipart.com/holiday/halloween/zombie/zombie_walking.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87624" y="3565705"/>
            <a:ext cx="1450772" cy="2523082"/>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http://timerime.com/user_files/96/96848/media/Camara-digital-KODAK-EASYSHARE-M853.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273023" y="3565705"/>
            <a:ext cx="1184516" cy="8791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289854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0"/>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7" grpId="0"/>
      <p:bldP spid="18" grpId="0" animBg="1"/>
      <p:bldP spid="19" grpId="0" animBg="1"/>
      <p:bldP spid="20" grpId="0" animBg="1"/>
      <p:bldP spid="2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CL" dirty="0" smtClean="0"/>
              <a:t>Experimentos en regresiones</a:t>
            </a:r>
            <a:endParaRPr lang="es-CL" dirty="0"/>
          </a:p>
        </p:txBody>
      </p:sp>
      <p:sp>
        <p:nvSpPr>
          <p:cNvPr id="8" name="2 Marcador de contenido"/>
          <p:cNvSpPr txBox="1">
            <a:spLocks/>
          </p:cNvSpPr>
          <p:nvPr/>
        </p:nvSpPr>
        <p:spPr>
          <a:xfrm>
            <a:off x="1115616" y="1484784"/>
            <a:ext cx="8028384" cy="4800600"/>
          </a:xfrm>
          <a:prstGeom prst="rect">
            <a:avLst/>
          </a:prstGeom>
        </p:spPr>
        <p:txBody>
          <a:bodyPr>
            <a:normAutofit/>
          </a:bodyPr>
          <a:lst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a:lstStyle>
          <a:p>
            <a:r>
              <a:rPr lang="es-CL" dirty="0" smtClean="0">
                <a:latin typeface="Arial" panose="020B0604020202020204" pitchFamily="34" charset="0"/>
                <a:cs typeface="Arial" panose="020B0604020202020204" pitchFamily="34" charset="0"/>
              </a:rPr>
              <a:t>Escriba el resultado de un experimento causal como regresión</a:t>
            </a:r>
          </a:p>
          <a:p>
            <a:endParaRPr lang="es-CL" dirty="0">
              <a:latin typeface="Arial" panose="020B0604020202020204" pitchFamily="34" charset="0"/>
              <a:cs typeface="Arial" panose="020B0604020202020204" pitchFamily="34" charset="0"/>
            </a:endParaRPr>
          </a:p>
          <a:p>
            <a:r>
              <a:rPr lang="es-CL" dirty="0" smtClean="0">
                <a:latin typeface="Arial" panose="020B0604020202020204" pitchFamily="34" charset="0"/>
                <a:cs typeface="Arial" panose="020B0604020202020204" pitchFamily="34" charset="0"/>
              </a:rPr>
              <a:t>Muestre que el sesgo de selección es una diferencia (no observable) entre los grupos de control y tratamiento</a:t>
            </a:r>
          </a:p>
          <a:p>
            <a:endParaRPr lang="es-CL" dirty="0">
              <a:latin typeface="Arial" panose="020B0604020202020204" pitchFamily="34" charset="0"/>
              <a:cs typeface="Arial" panose="020B0604020202020204" pitchFamily="34" charset="0"/>
            </a:endParaRPr>
          </a:p>
          <a:p>
            <a:r>
              <a:rPr lang="es-CL" dirty="0" smtClean="0">
                <a:latin typeface="Arial" panose="020B0604020202020204" pitchFamily="34" charset="0"/>
                <a:cs typeface="Arial" panose="020B0604020202020204" pitchFamily="34" charset="0"/>
              </a:rPr>
              <a:t>Concluya respecto a la relación entre la variable de asignación y la de resultados</a:t>
            </a:r>
          </a:p>
        </p:txBody>
      </p:sp>
    </p:spTree>
    <p:extLst>
      <p:ext uri="{BB962C8B-B14F-4D97-AF65-F5344CB8AC3E}">
        <p14:creationId xmlns:p14="http://schemas.microsoft.com/office/powerpoint/2010/main" val="3886311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io">
  <a:themeElements>
    <a:clrScheme name="Solsticio">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io">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io">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7794</TotalTime>
  <Words>2192</Words>
  <Application>Microsoft Office PowerPoint</Application>
  <PresentationFormat>Presentación en pantalla (4:3)</PresentationFormat>
  <Paragraphs>399</Paragraphs>
  <Slides>47</Slides>
  <Notes>38</Notes>
  <HiddenSlides>0</HiddenSlides>
  <MMClips>0</MMClips>
  <ScaleCrop>false</ScaleCrop>
  <HeadingPairs>
    <vt:vector size="4" baseType="variant">
      <vt:variant>
        <vt:lpstr>Tema</vt:lpstr>
      </vt:variant>
      <vt:variant>
        <vt:i4>1</vt:i4>
      </vt:variant>
      <vt:variant>
        <vt:lpstr>Títulos de diapositiva</vt:lpstr>
      </vt:variant>
      <vt:variant>
        <vt:i4>47</vt:i4>
      </vt:variant>
    </vt:vector>
  </HeadingPairs>
  <TitlesOfParts>
    <vt:vector size="48" baseType="lpstr">
      <vt:lpstr>Solsticio</vt:lpstr>
      <vt:lpstr>Auxiliar 10</vt:lpstr>
      <vt:lpstr>Cátedras y últimas auxiliares</vt:lpstr>
      <vt:lpstr>Auxiliar de hoy: Repaso y Tratamiento</vt:lpstr>
      <vt:lpstr>Tratamientos</vt:lpstr>
      <vt:lpstr>Tratamientos - Ejemplos</vt:lpstr>
      <vt:lpstr>Tratamientos - Notación</vt:lpstr>
      <vt:lpstr>Tratamientos - Notación</vt:lpstr>
      <vt:lpstr>Resultados potenciales: “El contrafactual”</vt:lpstr>
      <vt:lpstr>Experimentos en regresiones</vt:lpstr>
      <vt:lpstr>Experimentos en regresiones</vt:lpstr>
      <vt:lpstr>Una bolsa de casos… aleatorio?</vt:lpstr>
      <vt:lpstr>Muestras… de peso</vt:lpstr>
      <vt:lpstr>Resumen</vt:lpstr>
      <vt:lpstr>Estimador Dif-in-Dif</vt:lpstr>
      <vt:lpstr>Breve Repaso y Ejercicios</vt:lpstr>
      <vt:lpstr>Series de Tiempo</vt:lpstr>
      <vt:lpstr>Series de Tiempo</vt:lpstr>
      <vt:lpstr>Presentación de PowerPoint</vt:lpstr>
      <vt:lpstr>Modelo AR(p)</vt:lpstr>
      <vt:lpstr>Modelos ARIMA</vt:lpstr>
      <vt:lpstr>Modelos ARIMA</vt:lpstr>
      <vt:lpstr>Modelos ARIMA</vt:lpstr>
      <vt:lpstr>Modelos ARIMA</vt:lpstr>
      <vt:lpstr>Tendencia y Estacionalidad (season-ality)</vt:lpstr>
      <vt:lpstr>Tendencia y Estacionalidad (season-ality)</vt:lpstr>
      <vt:lpstr>Autocorrelación de Errores</vt:lpstr>
      <vt:lpstr>Autocorrelación de Errores</vt:lpstr>
      <vt:lpstr>Autocorrelación de Errores</vt:lpstr>
      <vt:lpstr>Autocorrelación de Errores</vt:lpstr>
      <vt:lpstr>Autocorrelación de Errores</vt:lpstr>
      <vt:lpstr>Predicciones</vt:lpstr>
      <vt:lpstr>Predicciones</vt:lpstr>
      <vt:lpstr>Ec. Simultáneas</vt:lpstr>
      <vt:lpstr>Ec. Simultáneas</vt:lpstr>
      <vt:lpstr>Ecuaciones simultáneas</vt:lpstr>
      <vt:lpstr>Ec. Simultáneas</vt:lpstr>
      <vt:lpstr>Ec. Simultáneas</vt:lpstr>
      <vt:lpstr>Identificación</vt:lpstr>
      <vt:lpstr>Identificación</vt:lpstr>
      <vt:lpstr>Variables instrumentales</vt:lpstr>
      <vt:lpstr>Identificación</vt:lpstr>
      <vt:lpstr>Variables Instrumentales</vt:lpstr>
      <vt:lpstr>Variables Instrumentales</vt:lpstr>
      <vt:lpstr>Variables Instrumentales</vt:lpstr>
      <vt:lpstr>Variables Instrumentales</vt:lpstr>
      <vt:lpstr>Variables Instrumentales</vt:lpstr>
      <vt:lpstr>Uff… ¿Dudas?       ¿Qué aprendí hoy?</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Valor social de la universidad y bienes entregados.</dc:title>
  <dc:creator>Lenovo</dc:creator>
  <cp:lastModifiedBy>Andrés Fernández</cp:lastModifiedBy>
  <cp:revision>201</cp:revision>
  <dcterms:created xsi:type="dcterms:W3CDTF">2013-09-25T18:25:26Z</dcterms:created>
  <dcterms:modified xsi:type="dcterms:W3CDTF">2016-06-07T04:57:09Z</dcterms:modified>
</cp:coreProperties>
</file>