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23"/>
  </p:notesMasterIdLst>
  <p:sldIdLst>
    <p:sldId id="256" r:id="rId2"/>
    <p:sldId id="315" r:id="rId3"/>
    <p:sldId id="336" r:id="rId4"/>
    <p:sldId id="344" r:id="rId5"/>
    <p:sldId id="345" r:id="rId6"/>
    <p:sldId id="346" r:id="rId7"/>
    <p:sldId id="348" r:id="rId8"/>
    <p:sldId id="349" r:id="rId9"/>
    <p:sldId id="351" r:id="rId10"/>
    <p:sldId id="352" r:id="rId11"/>
    <p:sldId id="356" r:id="rId12"/>
    <p:sldId id="354" r:id="rId13"/>
    <p:sldId id="357" r:id="rId14"/>
    <p:sldId id="361" r:id="rId15"/>
    <p:sldId id="358" r:id="rId16"/>
    <p:sldId id="355" r:id="rId17"/>
    <p:sldId id="362" r:id="rId18"/>
    <p:sldId id="359" r:id="rId19"/>
    <p:sldId id="363" r:id="rId20"/>
    <p:sldId id="364" r:id="rId21"/>
    <p:sldId id="365" r:id="rId2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97" autoAdjust="0"/>
    <p:restoredTop sz="94660"/>
  </p:normalViewPr>
  <p:slideViewPr>
    <p:cSldViewPr>
      <p:cViewPr varScale="1">
        <p:scale>
          <a:sx n="43" d="100"/>
          <a:sy n="43"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71910D-C11B-4EF4-802F-43DCEB76682F}" type="datetimeFigureOut">
              <a:rPr lang="es-ES" smtClean="0"/>
              <a:pPr/>
              <a:t>01/09/2017</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A0032A-1A55-4F76-8DDD-2E54026E27F3}" type="slidenum">
              <a:rPr lang="es-ES" smtClean="0"/>
              <a:pPr/>
              <a:t>‹Nº›</a:t>
            </a:fld>
            <a:endParaRPr lang="es-ES"/>
          </a:p>
        </p:txBody>
      </p:sp>
    </p:spTree>
    <p:extLst>
      <p:ext uri="{BB962C8B-B14F-4D97-AF65-F5344CB8AC3E}">
        <p14:creationId xmlns:p14="http://schemas.microsoft.com/office/powerpoint/2010/main" xmlns="" val="2026788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FFA0032A-1A55-4F76-8DDD-2E54026E27F3}" type="slidenum">
              <a:rPr lang="es-ES" smtClean="0"/>
              <a:pPr/>
              <a:t>9</a:t>
            </a:fld>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FFA0032A-1A55-4F76-8DDD-2E54026E27F3}" type="slidenum">
              <a:rPr lang="es-ES" smtClean="0"/>
              <a:pPr/>
              <a:t>18</a:t>
            </a:fld>
            <a:endParaRPr lang="es-E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FFA0032A-1A55-4F76-8DDD-2E54026E27F3}" type="slidenum">
              <a:rPr lang="es-ES" smtClean="0"/>
              <a:pPr/>
              <a:t>19</a:t>
            </a:fld>
            <a:endParaRPr lang="es-E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FFA0032A-1A55-4F76-8DDD-2E54026E27F3}" type="slidenum">
              <a:rPr lang="es-ES" smtClean="0"/>
              <a:pPr/>
              <a:t>20</a:t>
            </a:fld>
            <a:endParaRPr lang="es-E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FFA0032A-1A55-4F76-8DDD-2E54026E27F3}" type="slidenum">
              <a:rPr lang="es-ES" smtClean="0"/>
              <a:pPr/>
              <a:t>21</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FFA0032A-1A55-4F76-8DDD-2E54026E27F3}" type="slidenum">
              <a:rPr lang="es-ES" smtClean="0"/>
              <a:pPr/>
              <a:t>10</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FFA0032A-1A55-4F76-8DDD-2E54026E27F3}" type="slidenum">
              <a:rPr lang="es-ES" smtClean="0"/>
              <a:pPr/>
              <a:t>11</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FFA0032A-1A55-4F76-8DDD-2E54026E27F3}" type="slidenum">
              <a:rPr lang="es-ES" smtClean="0"/>
              <a:pPr/>
              <a:t>12</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FFA0032A-1A55-4F76-8DDD-2E54026E27F3}" type="slidenum">
              <a:rPr lang="es-ES" smtClean="0"/>
              <a:pPr/>
              <a:t>13</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FFA0032A-1A55-4F76-8DDD-2E54026E27F3}" type="slidenum">
              <a:rPr lang="es-ES" smtClean="0"/>
              <a:pPr/>
              <a:t>14</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FFA0032A-1A55-4F76-8DDD-2E54026E27F3}" type="slidenum">
              <a:rPr lang="es-ES" smtClean="0"/>
              <a:pPr/>
              <a:t>15</a:t>
            </a:fld>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FFA0032A-1A55-4F76-8DDD-2E54026E27F3}" type="slidenum">
              <a:rPr lang="es-ES" smtClean="0"/>
              <a:pPr/>
              <a:t>16</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FFA0032A-1A55-4F76-8DDD-2E54026E27F3}" type="slidenum">
              <a:rPr lang="es-ES" smtClean="0"/>
              <a:pPr/>
              <a:t>17</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Redondear rectángulo de esquina diagonal"/>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Título"/>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10" name="9 Marcador de fecha"/>
          <p:cNvSpPr>
            <a:spLocks noGrp="1"/>
          </p:cNvSpPr>
          <p:nvPr>
            <p:ph type="dt" sz="half" idx="10"/>
          </p:nvPr>
        </p:nvSpPr>
        <p:spPr>
          <a:xfrm>
            <a:off x="5562600" y="6509004"/>
            <a:ext cx="3002280" cy="274320"/>
          </a:xfrm>
        </p:spPr>
        <p:txBody>
          <a:bodyPr vert="horz" rtlCol="0"/>
          <a:lstStyle>
            <a:extLst/>
          </a:lstStyle>
          <a:p>
            <a:fld id="{2BEEAF15-3F95-45B6-90E8-0443075F393C}" type="datetimeFigureOut">
              <a:rPr lang="es-ES" smtClean="0"/>
              <a:pPr/>
              <a:t>01/09/2017</a:t>
            </a:fld>
            <a:endParaRPr lang="es-ES"/>
          </a:p>
        </p:txBody>
      </p:sp>
      <p:sp>
        <p:nvSpPr>
          <p:cNvPr id="11" name="10 Marcador de número de diapositiva"/>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1BF30D7-5D92-4951-AED8-738A266ECF87}" type="slidenum">
              <a:rPr lang="es-ES" smtClean="0"/>
              <a:pPr/>
              <a:t>‹Nº›</a:t>
            </a:fld>
            <a:endParaRPr lang="es-ES"/>
          </a:p>
        </p:txBody>
      </p:sp>
      <p:sp>
        <p:nvSpPr>
          <p:cNvPr id="12" name="11 Marcador de pie de página"/>
          <p:cNvSpPr>
            <a:spLocks noGrp="1"/>
          </p:cNvSpPr>
          <p:nvPr>
            <p:ph type="ftr" sz="quarter" idx="12"/>
          </p:nvPr>
        </p:nvSpPr>
        <p:spPr>
          <a:xfrm>
            <a:off x="1600200" y="6509004"/>
            <a:ext cx="3907464" cy="274320"/>
          </a:xfrm>
        </p:spPr>
        <p:txBody>
          <a:bodyPr vert="horz" rtlCol="0"/>
          <a:lstStyle>
            <a:extLst/>
          </a:lstStyle>
          <a:p>
            <a:endParaRPr lang="es-ES"/>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BEEAF15-3F95-45B6-90E8-0443075F393C}" type="datetimeFigureOut">
              <a:rPr lang="es-ES" smtClean="0"/>
              <a:pPr/>
              <a:t>01/09/2017</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E1BF30D7-5D92-4951-AED8-738A266ECF87}" type="slidenum">
              <a:rPr lang="es-ES" smtClean="0"/>
              <a:pPr/>
              <a:t>‹Nº›</a:t>
            </a:fld>
            <a:endParaRPr lang="es-E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lvl1pPr algn="l">
              <a:defRPr/>
            </a:lvl1pPr>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BEEAF15-3F95-45B6-90E8-0443075F393C}" type="datetimeFigureOut">
              <a:rPr lang="es-ES" smtClean="0"/>
              <a:pPr/>
              <a:t>01/09/2017</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E1BF30D7-5D92-4951-AED8-738A266ECF87}" type="slidenum">
              <a:rPr lang="es-ES" smtClean="0"/>
              <a:pPr/>
              <a:t>‹Nº›</a:t>
            </a:fld>
            <a:endParaRPr lang="es-E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6 Rectángulo"/>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BEEAF15-3F95-45B6-90E8-0443075F393C}" type="datetimeFigureOut">
              <a:rPr lang="es-ES" smtClean="0"/>
              <a:pPr/>
              <a:t>01/09/2017</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E1BF30D7-5D92-4951-AED8-738A266ECF87}" type="slidenum">
              <a:rPr lang="es-ES" smtClean="0"/>
              <a:pPr/>
              <a:t>‹Nº›</a:t>
            </a:fld>
            <a:endParaRPr lang="es-E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7" name="6 Rectángulo"/>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8" name="7 Marcador de fecha"/>
          <p:cNvSpPr>
            <a:spLocks noGrp="1"/>
          </p:cNvSpPr>
          <p:nvPr>
            <p:ph type="dt" sz="half" idx="10"/>
          </p:nvPr>
        </p:nvSpPr>
        <p:spPr>
          <a:xfrm>
            <a:off x="5562600" y="6513670"/>
            <a:ext cx="3002280" cy="274320"/>
          </a:xfrm>
        </p:spPr>
        <p:txBody>
          <a:bodyPr vert="horz" rtlCol="0"/>
          <a:lstStyle>
            <a:extLst/>
          </a:lstStyle>
          <a:p>
            <a:fld id="{2BEEAF15-3F95-45B6-90E8-0443075F393C}" type="datetimeFigureOut">
              <a:rPr lang="es-ES" smtClean="0"/>
              <a:pPr/>
              <a:t>01/09/2017</a:t>
            </a:fld>
            <a:endParaRPr lang="es-ES"/>
          </a:p>
        </p:txBody>
      </p:sp>
      <p:sp>
        <p:nvSpPr>
          <p:cNvPr id="9" name="8 Marcador de número de diapositiva"/>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1BF30D7-5D92-4951-AED8-738A266ECF87}" type="slidenum">
              <a:rPr lang="es-ES" smtClean="0"/>
              <a:pPr/>
              <a:t>‹Nº›</a:t>
            </a:fld>
            <a:endParaRPr lang="es-ES"/>
          </a:p>
        </p:txBody>
      </p:sp>
      <p:sp>
        <p:nvSpPr>
          <p:cNvPr id="10" name="9 Marcador de pie de página"/>
          <p:cNvSpPr>
            <a:spLocks noGrp="1"/>
          </p:cNvSpPr>
          <p:nvPr>
            <p:ph type="ftr" sz="quarter" idx="12"/>
          </p:nvPr>
        </p:nvSpPr>
        <p:spPr>
          <a:xfrm>
            <a:off x="1600200" y="6513670"/>
            <a:ext cx="3907464" cy="274320"/>
          </a:xfrm>
        </p:spPr>
        <p:txBody>
          <a:bodyPr vert="horz" rtlCol="0"/>
          <a:lstStyle>
            <a:extLst/>
          </a:lstStyle>
          <a:p>
            <a:endParaRPr lang="es-ES"/>
          </a:p>
        </p:txBody>
      </p:sp>
    </p:spTree>
  </p:cSld>
  <p:clrMapOvr>
    <a:overrideClrMapping bg1="dk1" tx1="lt1" bg2="dk2" tx2="lt2" accent1="accent1" accent2="accent2" accent3="accent3" accent4="accent4" accent5="accent5" accent6="accent6" hlink="hlink" folHlink="folHlink"/>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2BEEAF15-3F95-45B6-90E8-0443075F393C}" type="datetimeFigureOut">
              <a:rPr lang="es-ES" smtClean="0"/>
              <a:pPr/>
              <a:t>01/09/2017</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a:xfrm>
            <a:off x="8641080" y="6514568"/>
            <a:ext cx="464288" cy="274320"/>
          </a:xfrm>
        </p:spPr>
        <p:txBody>
          <a:bodyPr/>
          <a:lstStyle>
            <a:extLst/>
          </a:lstStyle>
          <a:p>
            <a:fld id="{E1BF30D7-5D92-4951-AED8-738A266ECF87}" type="slidenum">
              <a:rPr lang="es-ES" smtClean="0"/>
              <a:pPr/>
              <a:t>‹Nº›</a:t>
            </a:fld>
            <a:endParaRPr lang="es-ES"/>
          </a:p>
        </p:txBody>
      </p:sp>
      <p:sp>
        <p:nvSpPr>
          <p:cNvPr id="10" name="9 Rectángulo"/>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9 Rectángulo"/>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Rectángulo"/>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Título"/>
          <p:cNvSpPr>
            <a:spLocks noGrp="1"/>
          </p:cNvSpPr>
          <p:nvPr>
            <p:ph type="title"/>
          </p:nvPr>
        </p:nvSpPr>
        <p:spPr>
          <a:xfrm>
            <a:off x="457200" y="251948"/>
            <a:ext cx="8229600"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2BEEAF15-3F95-45B6-90E8-0443075F393C}" type="datetimeFigureOut">
              <a:rPr lang="es-ES" smtClean="0"/>
              <a:pPr/>
              <a:t>01/09/2017</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a:xfrm>
            <a:off x="8641080" y="6514568"/>
            <a:ext cx="464288" cy="274320"/>
          </a:xfrm>
        </p:spPr>
        <p:txBody>
          <a:bodyPr/>
          <a:lstStyle>
            <a:extLst/>
          </a:lstStyle>
          <a:p>
            <a:fld id="{E1BF30D7-5D92-4951-AED8-738A266ECF87}" type="slidenum">
              <a:rPr lang="es-ES" smtClean="0"/>
              <a:pPr/>
              <a:t>‹Nº›</a:t>
            </a:fld>
            <a:endParaRPr lang="es-ES"/>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53218"/>
            <a:ext cx="8229600"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2BEEAF15-3F95-45B6-90E8-0443075F393C}" type="datetimeFigureOut">
              <a:rPr lang="es-ES" smtClean="0"/>
              <a:pPr/>
              <a:t>01/09/2017</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E1BF30D7-5D92-4951-AED8-738A266ECF87}" type="slidenum">
              <a:rPr lang="es-ES" smtClean="0"/>
              <a:pPr/>
              <a:t>‹Nº›</a:t>
            </a:fld>
            <a:endParaRPr lang="es-ES"/>
          </a:p>
        </p:txBody>
      </p:sp>
      <p:sp>
        <p:nvSpPr>
          <p:cNvPr id="7" name="6 Rectángulo"/>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2BEEAF15-3F95-45B6-90E8-0443075F393C}" type="datetimeFigureOut">
              <a:rPr lang="es-ES" smtClean="0"/>
              <a:pPr/>
              <a:t>01/09/2017</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E1BF30D7-5D92-4951-AED8-738A266ECF87}" type="slidenum">
              <a:rPr lang="es-ES" smtClean="0"/>
              <a:pPr/>
              <a:t>‹Nº›</a:t>
            </a:fld>
            <a:endParaRPr lang="es-ES"/>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2"/>
      </p:bgRef>
    </p:bg>
    <p:spTree>
      <p:nvGrpSpPr>
        <p:cNvPr id="1" name=""/>
        <p:cNvGrpSpPr/>
        <p:nvPr/>
      </p:nvGrpSpPr>
      <p:grpSpPr>
        <a:xfrm>
          <a:off x="0" y="0"/>
          <a:ext cx="0" cy="0"/>
          <a:chOff x="0" y="0"/>
          <a:chExt cx="0" cy="0"/>
        </a:xfrm>
      </p:grpSpPr>
      <p:sp>
        <p:nvSpPr>
          <p:cNvPr id="8" name="7 Rectángulo"/>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963136" y="304800"/>
            <a:ext cx="3931920" cy="762000"/>
          </a:xfrm>
        </p:spPr>
        <p:txBody>
          <a:bodyPr anchor="b"/>
          <a:lstStyle>
            <a:lvl1pPr marL="0" algn="r">
              <a:buNone/>
              <a:defRPr sz="2000" b="1"/>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9" name="8 Marcador de fecha"/>
          <p:cNvSpPr>
            <a:spLocks noGrp="1"/>
          </p:cNvSpPr>
          <p:nvPr>
            <p:ph type="dt" sz="half" idx="10"/>
          </p:nvPr>
        </p:nvSpPr>
        <p:spPr>
          <a:xfrm>
            <a:off x="5562600" y="6513670"/>
            <a:ext cx="3002280" cy="274320"/>
          </a:xfrm>
        </p:spPr>
        <p:txBody>
          <a:bodyPr vert="horz" rtlCol="0"/>
          <a:lstStyle>
            <a:extLst/>
          </a:lstStyle>
          <a:p>
            <a:fld id="{2BEEAF15-3F95-45B6-90E8-0443075F393C}" type="datetimeFigureOut">
              <a:rPr lang="es-ES" smtClean="0"/>
              <a:pPr/>
              <a:t>01/09/2017</a:t>
            </a:fld>
            <a:endParaRPr lang="es-ES"/>
          </a:p>
        </p:txBody>
      </p:sp>
      <p:sp>
        <p:nvSpPr>
          <p:cNvPr id="10" name="9 Marcador de número de diapositiva"/>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1BF30D7-5D92-4951-AED8-738A266ECF87}" type="slidenum">
              <a:rPr lang="es-ES" smtClean="0"/>
              <a:pPr/>
              <a:t>‹Nº›</a:t>
            </a:fld>
            <a:endParaRPr lang="es-ES"/>
          </a:p>
        </p:txBody>
      </p:sp>
      <p:sp>
        <p:nvSpPr>
          <p:cNvPr id="11" name="10 Marcador de pie de página"/>
          <p:cNvSpPr>
            <a:spLocks noGrp="1"/>
          </p:cNvSpPr>
          <p:nvPr>
            <p:ph type="ftr" sz="quarter" idx="12"/>
          </p:nvPr>
        </p:nvSpPr>
        <p:spPr>
          <a:xfrm>
            <a:off x="1600200" y="6513670"/>
            <a:ext cx="3907464" cy="274320"/>
          </a:xfrm>
        </p:spPr>
        <p:txBody>
          <a:bodyPr vert="horz" rtlCol="0"/>
          <a:lstStyle>
            <a:extLst/>
          </a:lstStyle>
          <a:p>
            <a:endParaRPr lang="es-ES"/>
          </a:p>
        </p:txBody>
      </p:sp>
    </p:spTree>
  </p:cSld>
  <p:clrMapOvr>
    <a:overrideClrMapping bg1="dk1" tx1="lt1" bg2="dk2" tx2="lt2" accent1="accent1" accent2="accent2" accent3="accent3" accent4="accent4" accent5="accent5" accent6="accent6" hlink="hlink" folHlink="folHlink"/>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040443" y="4724400"/>
            <a:ext cx="5486400" cy="664536"/>
          </a:xfrm>
        </p:spPr>
        <p:txBody>
          <a:bodyPr anchor="b"/>
          <a:lstStyle>
            <a:lvl1pPr marL="0" algn="r">
              <a:buNone/>
              <a:defRPr sz="2000" b="1"/>
            </a:lvl1pPr>
            <a:extLst/>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13" name="12 Marcador de posición de imagen"/>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s-ES"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8" name="7 Marcador de fecha"/>
          <p:cNvSpPr>
            <a:spLocks noGrp="1"/>
          </p:cNvSpPr>
          <p:nvPr>
            <p:ph type="dt" sz="half" idx="10"/>
          </p:nvPr>
        </p:nvSpPr>
        <p:spPr>
          <a:xfrm>
            <a:off x="5562600" y="6509004"/>
            <a:ext cx="3002280" cy="274320"/>
          </a:xfrm>
        </p:spPr>
        <p:txBody>
          <a:bodyPr vert="horz" rtlCol="0"/>
          <a:lstStyle>
            <a:extLst/>
          </a:lstStyle>
          <a:p>
            <a:fld id="{2BEEAF15-3F95-45B6-90E8-0443075F393C}" type="datetimeFigureOut">
              <a:rPr lang="es-ES" smtClean="0"/>
              <a:pPr/>
              <a:t>01/09/2017</a:t>
            </a:fld>
            <a:endParaRPr lang="es-ES"/>
          </a:p>
        </p:txBody>
      </p:sp>
      <p:sp>
        <p:nvSpPr>
          <p:cNvPr id="9" name="8 Marcador de número de diapositiva"/>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1BF30D7-5D92-4951-AED8-738A266ECF87}" type="slidenum">
              <a:rPr lang="es-ES" smtClean="0"/>
              <a:pPr/>
              <a:t>‹Nº›</a:t>
            </a:fld>
            <a:endParaRPr lang="es-ES"/>
          </a:p>
        </p:txBody>
      </p:sp>
      <p:sp>
        <p:nvSpPr>
          <p:cNvPr id="10" name="9 Marcador de pie de página"/>
          <p:cNvSpPr>
            <a:spLocks noGrp="1"/>
          </p:cNvSpPr>
          <p:nvPr>
            <p:ph type="ftr" sz="quarter" idx="12"/>
          </p:nvPr>
        </p:nvSpPr>
        <p:spPr>
          <a:xfrm>
            <a:off x="1600200" y="6509004"/>
            <a:ext cx="3907464" cy="274320"/>
          </a:xfrm>
        </p:spPr>
        <p:txBody>
          <a:bodyPr vert="horz" rtlCol="0"/>
          <a:lstStyle>
            <a:extLst/>
          </a:lstStyle>
          <a:p>
            <a:endParaRPr lang="es-E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Redondear rectángulo de esquina diagonal"/>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pie de página"/>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s-ES"/>
          </a:p>
        </p:txBody>
      </p:sp>
      <p:sp>
        <p:nvSpPr>
          <p:cNvPr id="14" name="13 Marcador de fecha"/>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BEEAF15-3F95-45B6-90E8-0443075F393C}" type="datetimeFigureOut">
              <a:rPr lang="es-ES" smtClean="0"/>
              <a:pPr/>
              <a:t>01/09/2017</a:t>
            </a:fld>
            <a:endParaRPr lang="es-ES"/>
          </a:p>
        </p:txBody>
      </p:sp>
      <p:sp>
        <p:nvSpPr>
          <p:cNvPr id="23" name="22 Marcador de número de diapositiva"/>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E1BF30D7-5D92-4951-AED8-738A266ECF87}" type="slidenum">
              <a:rPr lang="es-ES" smtClean="0"/>
              <a:pPr/>
              <a:t>‹Nº›</a:t>
            </a:fld>
            <a:endParaRPr lang="es-ES"/>
          </a:p>
        </p:txBody>
      </p:sp>
      <p:sp>
        <p:nvSpPr>
          <p:cNvPr id="22" name="21 Marcador de título"/>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ransition spd="slow"/>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3.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MX" dirty="0" smtClean="0"/>
              <a:t>Macroeconomía</a:t>
            </a:r>
            <a:br>
              <a:rPr lang="es-MX" dirty="0" smtClean="0"/>
            </a:br>
            <a:r>
              <a:rPr lang="es-MX" dirty="0" smtClean="0"/>
              <a:t>IN4203-primavera 2017</a:t>
            </a:r>
            <a:endParaRPr lang="es-ES" dirty="0"/>
          </a:p>
        </p:txBody>
      </p:sp>
      <p:sp>
        <p:nvSpPr>
          <p:cNvPr id="3" name="2 Subtítulo"/>
          <p:cNvSpPr>
            <a:spLocks noGrp="1"/>
          </p:cNvSpPr>
          <p:nvPr>
            <p:ph type="subTitle" idx="1"/>
          </p:nvPr>
        </p:nvSpPr>
        <p:spPr/>
        <p:txBody>
          <a:bodyPr/>
          <a:lstStyle/>
          <a:p>
            <a:r>
              <a:rPr lang="es-MX" dirty="0" smtClean="0"/>
              <a:t>Pamela Arellano</a:t>
            </a:r>
            <a:endParaRPr lang="es-ES" dirty="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1143000"/>
          </a:xfrm>
        </p:spPr>
        <p:txBody>
          <a:bodyPr>
            <a:noAutofit/>
          </a:bodyPr>
          <a:lstStyle/>
          <a:p>
            <a:r>
              <a:rPr lang="es-MX" sz="3600" dirty="0" smtClean="0"/>
              <a:t>Política monetaria expansiva</a:t>
            </a:r>
            <a:endParaRPr lang="es-ES" sz="3600" dirty="0" smtClean="0"/>
          </a:p>
        </p:txBody>
      </p:sp>
      <p:sp>
        <p:nvSpPr>
          <p:cNvPr id="4" name="2 Marcador de contenido"/>
          <p:cNvSpPr>
            <a:spLocks noGrp="1"/>
          </p:cNvSpPr>
          <p:nvPr>
            <p:ph idx="1"/>
          </p:nvPr>
        </p:nvSpPr>
        <p:spPr>
          <a:xfrm>
            <a:off x="457200" y="1417320"/>
            <a:ext cx="8229600" cy="4526280"/>
          </a:xfrm>
        </p:spPr>
        <p:txBody>
          <a:bodyPr>
            <a:noAutofit/>
          </a:bodyPr>
          <a:lstStyle/>
          <a:p>
            <a:r>
              <a:rPr lang="es-MX" sz="2400" dirty="0" smtClean="0"/>
              <a:t>Si la oferta de dinero aumenta </a:t>
            </a:r>
            <a:r>
              <a:rPr lang="es-MX" sz="2400" dirty="0" smtClean="0">
                <a:sym typeface="Wingdings" pitchFamily="2" charset="2"/>
              </a:rPr>
              <a:t> la presión por bonos sube lo que hace bajar la tasa de interés.</a:t>
            </a:r>
          </a:p>
          <a:p>
            <a:r>
              <a:rPr lang="es-MX" sz="2400" dirty="0" smtClean="0"/>
              <a:t>Aumenta el producto vía mayor inversión lo que presiona al alza la i a un valor menor que el original.</a:t>
            </a:r>
          </a:p>
          <a:p>
            <a:r>
              <a:rPr lang="es-MX" sz="2400" dirty="0" smtClean="0"/>
              <a:t>Pero ahora, la menor i, genera un mayor </a:t>
            </a:r>
            <a:r>
              <a:rPr lang="es-MX" sz="2400" dirty="0" err="1" smtClean="0"/>
              <a:t>e</a:t>
            </a:r>
            <a:r>
              <a:rPr lang="es-MX" sz="2400" baseline="-25000" dirty="0" err="1" smtClean="0"/>
              <a:t>LP</a:t>
            </a:r>
            <a:r>
              <a:rPr lang="es-MX" sz="2400" dirty="0" smtClean="0"/>
              <a:t> lo que impulsa las XN (IS hacia afuera)</a:t>
            </a:r>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14" name="13 Imagen"/>
          <p:cNvPicPr/>
          <p:nvPr/>
        </p:nvPicPr>
        <p:blipFill>
          <a:blip r:embed="rId3" cstate="print"/>
          <a:srcRect l="25750" t="19436" r="22928" b="28840"/>
          <a:stretch>
            <a:fillRect/>
          </a:stretch>
        </p:blipFill>
        <p:spPr bwMode="auto">
          <a:xfrm>
            <a:off x="2057400" y="3657600"/>
            <a:ext cx="5029200" cy="2919413"/>
          </a:xfrm>
          <a:prstGeom prst="rect">
            <a:avLst/>
          </a:prstGeom>
          <a:noFill/>
          <a:ln w="9525">
            <a:noFill/>
            <a:miter lim="800000"/>
            <a:headEnd/>
            <a:tailEnd/>
          </a:ln>
        </p:spPr>
      </p:pic>
    </p:spTree>
    <p:extLst>
      <p:ext uri="{BB962C8B-B14F-4D97-AF65-F5344CB8AC3E}">
        <p14:creationId xmlns:p14="http://schemas.microsoft.com/office/powerpoint/2010/main" xmlns="" val="8296285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1143000"/>
          </a:xfrm>
        </p:spPr>
        <p:txBody>
          <a:bodyPr>
            <a:noAutofit/>
          </a:bodyPr>
          <a:lstStyle/>
          <a:p>
            <a:r>
              <a:rPr lang="es-ES" sz="3600" dirty="0" smtClean="0"/>
              <a:t>IS LM BP en economías abiertas</a:t>
            </a:r>
          </a:p>
        </p:txBody>
      </p:sp>
      <p:sp>
        <p:nvSpPr>
          <p:cNvPr id="4" name="2 Marcador de contenido"/>
          <p:cNvSpPr>
            <a:spLocks noGrp="1"/>
          </p:cNvSpPr>
          <p:nvPr>
            <p:ph idx="1"/>
          </p:nvPr>
        </p:nvSpPr>
        <p:spPr>
          <a:xfrm>
            <a:off x="457200" y="1417320"/>
            <a:ext cx="8229600" cy="4526280"/>
          </a:xfrm>
        </p:spPr>
        <p:txBody>
          <a:bodyPr>
            <a:noAutofit/>
          </a:bodyPr>
          <a:lstStyle/>
          <a:p>
            <a:r>
              <a:rPr lang="es-MX" sz="2400" dirty="0" smtClean="0"/>
              <a:t>Supondremos, además, que el flujo de capitales se mueve libremente.</a:t>
            </a:r>
          </a:p>
          <a:p>
            <a:r>
              <a:rPr lang="es-MX" sz="2400" dirty="0" smtClean="0"/>
              <a:t>En general, supondremos que el tipo de cambio se ajusta instantáneamente de manera que i=i* en todo momento .</a:t>
            </a:r>
          </a:p>
          <a:p>
            <a:r>
              <a:rPr lang="es-MX" sz="2400" dirty="0" smtClean="0"/>
              <a:t>Este es el modelo </a:t>
            </a:r>
            <a:r>
              <a:rPr lang="es-MX" sz="2400" dirty="0" err="1" smtClean="0"/>
              <a:t>Mundell</a:t>
            </a:r>
            <a:r>
              <a:rPr lang="es-MX" sz="2400" dirty="0" smtClean="0"/>
              <a:t>-Fleming.</a:t>
            </a:r>
          </a:p>
          <a:p>
            <a:endParaRPr lang="es-MX" sz="2400" dirty="0" smtClean="0"/>
          </a:p>
          <a:p>
            <a:endParaRPr lang="es-MX" sz="2400" dirty="0" smtClean="0"/>
          </a:p>
          <a:p>
            <a:endParaRPr lang="es-MX" sz="2400" dirty="0" smtClean="0"/>
          </a:p>
          <a:p>
            <a:endParaRPr lang="es-MX" sz="2400" dirty="0" smtClean="0"/>
          </a:p>
          <a:p>
            <a:endParaRPr lang="es-MX" sz="2400" dirty="0" smtClean="0"/>
          </a:p>
          <a:p>
            <a:endParaRPr lang="es-MX" sz="2400" dirty="0" smtClean="0"/>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25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25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22531" name="Picture 3"/>
          <p:cNvPicPr>
            <a:picLocks noChangeAspect="1" noChangeArrowheads="1"/>
          </p:cNvPicPr>
          <p:nvPr/>
        </p:nvPicPr>
        <p:blipFill>
          <a:blip r:embed="rId3" cstate="print">
            <a:clrChange>
              <a:clrFrom>
                <a:srgbClr val="FFFFFF"/>
              </a:clrFrom>
              <a:clrTo>
                <a:srgbClr val="FFFFFF">
                  <a:alpha val="0"/>
                </a:srgbClr>
              </a:clrTo>
            </a:clrChange>
          </a:blip>
          <a:srcRect t="-9091" r="-267"/>
          <a:stretch>
            <a:fillRect/>
          </a:stretch>
        </p:blipFill>
        <p:spPr bwMode="auto">
          <a:xfrm>
            <a:off x="1066800" y="4114800"/>
            <a:ext cx="6858000" cy="1828800"/>
          </a:xfrm>
          <a:prstGeom prst="rect">
            <a:avLst/>
          </a:prstGeom>
          <a:solidFill>
            <a:schemeClr val="tx1"/>
          </a:solidFill>
        </p:spPr>
      </p:pic>
    </p:spTree>
    <p:extLst>
      <p:ext uri="{BB962C8B-B14F-4D97-AF65-F5344CB8AC3E}">
        <p14:creationId xmlns:p14="http://schemas.microsoft.com/office/powerpoint/2010/main" xmlns="" val="829628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1143000"/>
          </a:xfrm>
        </p:spPr>
        <p:txBody>
          <a:bodyPr>
            <a:noAutofit/>
          </a:bodyPr>
          <a:lstStyle/>
          <a:p>
            <a:r>
              <a:rPr lang="es-MX" sz="3600" dirty="0" smtClean="0"/>
              <a:t>Tipo de cambio flexible</a:t>
            </a:r>
            <a:endParaRPr lang="es-ES" sz="3600" dirty="0" smtClean="0"/>
          </a:p>
        </p:txBody>
      </p:sp>
      <p:sp>
        <p:nvSpPr>
          <p:cNvPr id="4" name="2 Marcador de contenido"/>
          <p:cNvSpPr>
            <a:spLocks noGrp="1"/>
          </p:cNvSpPr>
          <p:nvPr>
            <p:ph idx="1"/>
          </p:nvPr>
        </p:nvSpPr>
        <p:spPr>
          <a:xfrm>
            <a:off x="457200" y="1417320"/>
            <a:ext cx="8229600" cy="4526280"/>
          </a:xfrm>
        </p:spPr>
        <p:txBody>
          <a:bodyPr>
            <a:noAutofit/>
          </a:bodyPr>
          <a:lstStyle/>
          <a:p>
            <a:r>
              <a:rPr lang="es-MX" sz="2400" dirty="0" smtClean="0"/>
              <a:t>Cuando el tipo de cambio es flexible, como en Chile actualmente, la autoridad monetaria no interviene para que la divisa esté en un valor prefijado.</a:t>
            </a:r>
          </a:p>
          <a:p>
            <a:r>
              <a:rPr lang="es-MX" sz="2400" dirty="0" smtClean="0"/>
              <a:t>Pueden haber intervenciones ocasionales en momento de gran turbulencia, de hecho, es muy raro encontrar un banco central que no lo haya hecho en las últimas décadas, pero eso no quiere decir que el tipo de cambio esté fijo.</a:t>
            </a:r>
          </a:p>
          <a:p>
            <a:r>
              <a:rPr lang="es-MX" sz="2400" dirty="0" smtClean="0"/>
              <a:t>Veremos , bajo estos supuestos, qué política, la fiscal o la monetaria, es más efectiva para aumentar el producto.</a:t>
            </a:r>
          </a:p>
          <a:p>
            <a:endParaRPr lang="es-MX" sz="2400" dirty="0" smtClean="0"/>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xmlns="" val="82962857"/>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1143000"/>
          </a:xfrm>
        </p:spPr>
        <p:txBody>
          <a:bodyPr>
            <a:noAutofit/>
          </a:bodyPr>
          <a:lstStyle/>
          <a:p>
            <a:r>
              <a:rPr lang="es-MX" sz="3200" dirty="0" smtClean="0"/>
              <a:t>Aumento de G con tipo de cambio flexible y perfecta movilidad de capitales</a:t>
            </a:r>
            <a:endParaRPr lang="es-ES" sz="3200" dirty="0" smtClean="0"/>
          </a:p>
        </p:txBody>
      </p:sp>
      <p:sp>
        <p:nvSpPr>
          <p:cNvPr id="4" name="2 Marcador de contenido"/>
          <p:cNvSpPr>
            <a:spLocks noGrp="1"/>
          </p:cNvSpPr>
          <p:nvPr>
            <p:ph idx="1"/>
          </p:nvPr>
        </p:nvSpPr>
        <p:spPr>
          <a:xfrm>
            <a:off x="457200" y="1417320"/>
            <a:ext cx="8229600" cy="4526280"/>
          </a:xfrm>
        </p:spPr>
        <p:txBody>
          <a:bodyPr>
            <a:noAutofit/>
          </a:bodyPr>
          <a:lstStyle/>
          <a:p>
            <a:r>
              <a:rPr lang="es-MX" sz="2400" dirty="0" smtClean="0"/>
              <a:t>Aumento de G </a:t>
            </a:r>
            <a:r>
              <a:rPr lang="es-MX" sz="2400" dirty="0" smtClean="0">
                <a:sym typeface="Wingdings" pitchFamily="2" charset="2"/>
              </a:rPr>
              <a:t> desplazamiento de la IS hacia afuera - se alcanza un punto por encima de BP=0 donde </a:t>
            </a:r>
          </a:p>
          <a:p>
            <a:pPr>
              <a:buNone/>
            </a:pPr>
            <a:r>
              <a:rPr lang="es-MX" sz="2400" dirty="0" smtClean="0">
                <a:sym typeface="Wingdings" pitchFamily="2" charset="2"/>
              </a:rPr>
              <a:t>	i &gt; i*.</a:t>
            </a:r>
          </a:p>
          <a:p>
            <a:r>
              <a:rPr lang="es-MX" sz="2400" dirty="0" smtClean="0">
                <a:sym typeface="Wingdings" pitchFamily="2" charset="2"/>
              </a:rPr>
              <a:t>Influjo de capitales  tipo de cambio de aprecia hasta que IS vuelve al punto original</a:t>
            </a:r>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15" name="14 Imagen"/>
          <p:cNvPicPr/>
          <p:nvPr/>
        </p:nvPicPr>
        <p:blipFill>
          <a:blip r:embed="rId3" cstate="print"/>
          <a:srcRect l="23104" t="38558" r="51323" b="8464"/>
          <a:stretch>
            <a:fillRect/>
          </a:stretch>
        </p:blipFill>
        <p:spPr bwMode="auto">
          <a:xfrm>
            <a:off x="2971800" y="3419475"/>
            <a:ext cx="2819400" cy="3209925"/>
          </a:xfrm>
          <a:prstGeom prst="rect">
            <a:avLst/>
          </a:prstGeom>
          <a:noFill/>
          <a:ln w="9525">
            <a:noFill/>
            <a:miter lim="800000"/>
            <a:headEnd/>
            <a:tailEnd/>
          </a:ln>
        </p:spPr>
      </p:pic>
    </p:spTree>
    <p:extLst>
      <p:ext uri="{BB962C8B-B14F-4D97-AF65-F5344CB8AC3E}">
        <p14:creationId xmlns:p14="http://schemas.microsoft.com/office/powerpoint/2010/main" xmlns="" val="8296285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1143000"/>
          </a:xfrm>
        </p:spPr>
        <p:txBody>
          <a:bodyPr>
            <a:noAutofit/>
          </a:bodyPr>
          <a:lstStyle/>
          <a:p>
            <a:r>
              <a:rPr lang="es-MX" sz="2800" dirty="0" smtClean="0"/>
              <a:t>Política monetaria expansiva con tipo de cambio flexible y perfecta movilidad de capitales</a:t>
            </a:r>
            <a:endParaRPr lang="es-ES" sz="2800" dirty="0" smtClean="0"/>
          </a:p>
        </p:txBody>
      </p:sp>
      <p:sp>
        <p:nvSpPr>
          <p:cNvPr id="4" name="2 Marcador de contenido"/>
          <p:cNvSpPr>
            <a:spLocks noGrp="1"/>
          </p:cNvSpPr>
          <p:nvPr>
            <p:ph idx="1"/>
          </p:nvPr>
        </p:nvSpPr>
        <p:spPr>
          <a:xfrm>
            <a:off x="457200" y="1417320"/>
            <a:ext cx="8229600" cy="4526280"/>
          </a:xfrm>
        </p:spPr>
        <p:txBody>
          <a:bodyPr>
            <a:noAutofit/>
          </a:bodyPr>
          <a:lstStyle/>
          <a:p>
            <a:r>
              <a:rPr lang="es-MX" sz="2400" dirty="0" smtClean="0"/>
              <a:t>Aumento de M</a:t>
            </a:r>
            <a:r>
              <a:rPr lang="es-MX" sz="2400" baseline="30000" dirty="0" smtClean="0"/>
              <a:t>S</a:t>
            </a:r>
            <a:r>
              <a:rPr lang="es-MX" sz="2400" dirty="0" smtClean="0"/>
              <a:t> </a:t>
            </a:r>
            <a:r>
              <a:rPr lang="es-MX" sz="2400" dirty="0" smtClean="0">
                <a:sym typeface="Wingdings" pitchFamily="2" charset="2"/>
              </a:rPr>
              <a:t> desplazamiento de la LM hacia afuera - se alcanza un punto por debajo de BP=0 donde i &lt; i*.</a:t>
            </a:r>
          </a:p>
          <a:p>
            <a:r>
              <a:rPr lang="es-MX" sz="2400" dirty="0" smtClean="0">
                <a:sym typeface="Wingdings" pitchFamily="2" charset="2"/>
              </a:rPr>
              <a:t>Salen capitales  tipo de cambio de deprecia y con ello, las XN crecen.</a:t>
            </a:r>
          </a:p>
          <a:p>
            <a:r>
              <a:rPr lang="es-MX" sz="2400" dirty="0" smtClean="0">
                <a:sym typeface="Wingdings" pitchFamily="2" charset="2"/>
              </a:rPr>
              <a:t>La IS se desplaza hasta que los tres mercados están en equilibrio.</a:t>
            </a:r>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16" name="15 Imagen"/>
          <p:cNvPicPr/>
          <p:nvPr/>
        </p:nvPicPr>
        <p:blipFill>
          <a:blip r:embed="rId3" cstate="print"/>
          <a:srcRect l="22575" t="36364" r="51499" b="10972"/>
          <a:stretch>
            <a:fillRect/>
          </a:stretch>
        </p:blipFill>
        <p:spPr bwMode="auto">
          <a:xfrm>
            <a:off x="3048000" y="3962400"/>
            <a:ext cx="3124200" cy="2590800"/>
          </a:xfrm>
          <a:prstGeom prst="rect">
            <a:avLst/>
          </a:prstGeom>
          <a:noFill/>
          <a:ln w="9525">
            <a:noFill/>
            <a:miter lim="800000"/>
            <a:headEnd/>
            <a:tailEnd/>
          </a:ln>
        </p:spPr>
      </p:pic>
    </p:spTree>
    <p:extLst>
      <p:ext uri="{BB962C8B-B14F-4D97-AF65-F5344CB8AC3E}">
        <p14:creationId xmlns:p14="http://schemas.microsoft.com/office/powerpoint/2010/main" xmlns="" val="8296285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1143000"/>
          </a:xfrm>
        </p:spPr>
        <p:txBody>
          <a:bodyPr>
            <a:noAutofit/>
          </a:bodyPr>
          <a:lstStyle/>
          <a:p>
            <a:r>
              <a:rPr lang="es-MX" sz="3200" dirty="0" smtClean="0"/>
              <a:t>Aumento de la tasa de interés internacional</a:t>
            </a:r>
            <a:endParaRPr lang="es-ES" sz="3200" dirty="0" smtClean="0"/>
          </a:p>
        </p:txBody>
      </p:sp>
      <p:sp>
        <p:nvSpPr>
          <p:cNvPr id="4" name="2 Marcador de contenido"/>
          <p:cNvSpPr>
            <a:spLocks noGrp="1"/>
          </p:cNvSpPr>
          <p:nvPr>
            <p:ph idx="1"/>
          </p:nvPr>
        </p:nvSpPr>
        <p:spPr>
          <a:xfrm>
            <a:off x="457200" y="1417320"/>
            <a:ext cx="8229600" cy="4526280"/>
          </a:xfrm>
        </p:spPr>
        <p:txBody>
          <a:bodyPr>
            <a:noAutofit/>
          </a:bodyPr>
          <a:lstStyle/>
          <a:p>
            <a:r>
              <a:rPr lang="es-MX" sz="2400" dirty="0" smtClean="0"/>
              <a:t>Esto sucede, por ejemplo, cuando la FED sube su tasa de interés.</a:t>
            </a:r>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19" name="18 Imagen"/>
          <p:cNvPicPr/>
          <p:nvPr/>
        </p:nvPicPr>
        <p:blipFill>
          <a:blip r:embed="rId3" cstate="print"/>
          <a:srcRect l="23457" t="35110" r="51146" b="14107"/>
          <a:stretch>
            <a:fillRect/>
          </a:stretch>
        </p:blipFill>
        <p:spPr bwMode="auto">
          <a:xfrm>
            <a:off x="2895600" y="2819400"/>
            <a:ext cx="3352800" cy="2600325"/>
          </a:xfrm>
          <a:prstGeom prst="rect">
            <a:avLst/>
          </a:prstGeom>
          <a:noFill/>
          <a:ln w="9525">
            <a:noFill/>
            <a:miter lim="800000"/>
            <a:headEnd/>
            <a:tailEnd/>
          </a:ln>
        </p:spPr>
      </p:pic>
    </p:spTree>
    <p:extLst>
      <p:ext uri="{BB962C8B-B14F-4D97-AF65-F5344CB8AC3E}">
        <p14:creationId xmlns:p14="http://schemas.microsoft.com/office/powerpoint/2010/main" xmlns="" val="82962857"/>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1143000"/>
          </a:xfrm>
        </p:spPr>
        <p:txBody>
          <a:bodyPr>
            <a:noAutofit/>
          </a:bodyPr>
          <a:lstStyle/>
          <a:p>
            <a:r>
              <a:rPr lang="es-MX" sz="3600" dirty="0" smtClean="0"/>
              <a:t>Tipo de cambio fijo</a:t>
            </a:r>
            <a:endParaRPr lang="es-ES" sz="3600" dirty="0" smtClean="0"/>
          </a:p>
        </p:txBody>
      </p:sp>
      <p:sp>
        <p:nvSpPr>
          <p:cNvPr id="4" name="2 Marcador de contenido"/>
          <p:cNvSpPr>
            <a:spLocks noGrp="1"/>
          </p:cNvSpPr>
          <p:nvPr>
            <p:ph idx="1"/>
          </p:nvPr>
        </p:nvSpPr>
        <p:spPr>
          <a:xfrm>
            <a:off x="457200" y="1417320"/>
            <a:ext cx="8229600" cy="4526280"/>
          </a:xfrm>
        </p:spPr>
        <p:txBody>
          <a:bodyPr>
            <a:noAutofit/>
          </a:bodyPr>
          <a:lstStyle/>
          <a:p>
            <a:r>
              <a:rPr lang="es-MX" sz="2400" dirty="0" smtClean="0"/>
              <a:t>Cuando el tipo de cambio está fijo, la autoridad monetaria debe intervenir permanentemente el mercado para que el valor de la divisa sea el decretado. </a:t>
            </a:r>
          </a:p>
          <a:p>
            <a:r>
              <a:rPr lang="es-MX" sz="2400" dirty="0" smtClean="0"/>
              <a:t>Intervenir significa comprar y vender divisas en el mercado. </a:t>
            </a:r>
          </a:p>
          <a:p>
            <a:r>
              <a:rPr lang="es-MX" sz="2400" dirty="0" smtClean="0"/>
              <a:t>Con ello aumenta o restringe la masa de dinero circulando en la economía.</a:t>
            </a:r>
          </a:p>
          <a:p>
            <a:r>
              <a:rPr lang="es-MX" sz="2400" dirty="0" smtClean="0"/>
              <a:t>El banco central puede </a:t>
            </a:r>
            <a:r>
              <a:rPr lang="es-MX" sz="2400" b="1" dirty="0" smtClean="0"/>
              <a:t>esterilizar </a:t>
            </a:r>
            <a:r>
              <a:rPr lang="es-MX" sz="2400" dirty="0" smtClean="0"/>
              <a:t>la operación de manera que M</a:t>
            </a:r>
            <a:r>
              <a:rPr lang="es-MX" sz="2400" baseline="30000" dirty="0" smtClean="0"/>
              <a:t>S </a:t>
            </a:r>
            <a:r>
              <a:rPr lang="es-MX" sz="2400" dirty="0" smtClean="0"/>
              <a:t>no varíe.  Esto lo logra comprando o vendiendo bonos.</a:t>
            </a:r>
          </a:p>
          <a:p>
            <a:endParaRPr lang="es-MX" sz="2400" dirty="0" smtClean="0"/>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xmlns="" val="8296285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1143000"/>
          </a:xfrm>
        </p:spPr>
        <p:txBody>
          <a:bodyPr>
            <a:noAutofit/>
          </a:bodyPr>
          <a:lstStyle/>
          <a:p>
            <a:r>
              <a:rPr lang="es-MX" sz="2800" dirty="0" smtClean="0"/>
              <a:t>Política monetaria expansiva con tipo de cambio flexible y perfecta movilidad de capitales</a:t>
            </a:r>
            <a:endParaRPr lang="es-ES" sz="2800" dirty="0" smtClean="0"/>
          </a:p>
        </p:txBody>
      </p:sp>
      <p:sp>
        <p:nvSpPr>
          <p:cNvPr id="4" name="2 Marcador de contenido"/>
          <p:cNvSpPr>
            <a:spLocks noGrp="1"/>
          </p:cNvSpPr>
          <p:nvPr>
            <p:ph idx="1"/>
          </p:nvPr>
        </p:nvSpPr>
        <p:spPr>
          <a:xfrm>
            <a:off x="457200" y="1417320"/>
            <a:ext cx="8229600" cy="4526280"/>
          </a:xfrm>
        </p:spPr>
        <p:txBody>
          <a:bodyPr>
            <a:noAutofit/>
          </a:bodyPr>
          <a:lstStyle/>
          <a:p>
            <a:r>
              <a:rPr lang="es-MX" sz="2400" dirty="0" smtClean="0"/>
              <a:t>Aumento de M</a:t>
            </a:r>
            <a:r>
              <a:rPr lang="es-MX" sz="2400" baseline="30000" dirty="0" smtClean="0"/>
              <a:t>S</a:t>
            </a:r>
            <a:r>
              <a:rPr lang="es-MX" sz="2400" dirty="0" smtClean="0"/>
              <a:t> </a:t>
            </a:r>
            <a:r>
              <a:rPr lang="es-MX" sz="2400" dirty="0" smtClean="0">
                <a:sym typeface="Wingdings" pitchFamily="2" charset="2"/>
              </a:rPr>
              <a:t> desplazamiento de la LM hacia afuera - se alcanza un punto por debajo de BP=0 donde i &lt; i*.</a:t>
            </a:r>
          </a:p>
          <a:p>
            <a:r>
              <a:rPr lang="es-MX" sz="2400" dirty="0" smtClean="0">
                <a:sym typeface="Wingdings" pitchFamily="2" charset="2"/>
              </a:rPr>
              <a:t>Salen capitales  tipo de cambio tiende a depreciarse.</a:t>
            </a:r>
          </a:p>
          <a:p>
            <a:r>
              <a:rPr lang="es-MX" sz="2400" dirty="0" smtClean="0">
                <a:sym typeface="Wingdings" pitchFamily="2" charset="2"/>
              </a:rPr>
              <a:t>BC sale a comprar bonos y con ello contrae la LM hasta el punto original</a:t>
            </a:r>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15" name="14 Imagen"/>
          <p:cNvPicPr/>
          <p:nvPr/>
        </p:nvPicPr>
        <p:blipFill>
          <a:blip r:embed="rId3" cstate="print"/>
          <a:srcRect l="22751" t="20063" r="51147" b="27900"/>
          <a:stretch>
            <a:fillRect/>
          </a:stretch>
        </p:blipFill>
        <p:spPr bwMode="auto">
          <a:xfrm>
            <a:off x="3429000" y="3657600"/>
            <a:ext cx="2590800" cy="2876550"/>
          </a:xfrm>
          <a:prstGeom prst="rect">
            <a:avLst/>
          </a:prstGeom>
          <a:noFill/>
          <a:ln w="9525">
            <a:noFill/>
            <a:miter lim="800000"/>
            <a:headEnd/>
            <a:tailEnd/>
          </a:ln>
        </p:spPr>
      </p:pic>
    </p:spTree>
    <p:extLst>
      <p:ext uri="{BB962C8B-B14F-4D97-AF65-F5344CB8AC3E}">
        <p14:creationId xmlns:p14="http://schemas.microsoft.com/office/powerpoint/2010/main" xmlns="" val="82962857"/>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1143000"/>
          </a:xfrm>
        </p:spPr>
        <p:txBody>
          <a:bodyPr>
            <a:noAutofit/>
          </a:bodyPr>
          <a:lstStyle/>
          <a:p>
            <a:r>
              <a:rPr lang="es-MX" sz="3200" dirty="0" smtClean="0"/>
              <a:t>Aumento de G con tipo de cambio fijo y perfecta movilidad de capitales</a:t>
            </a:r>
            <a:endParaRPr lang="es-ES" sz="3200" dirty="0" smtClean="0"/>
          </a:p>
        </p:txBody>
      </p:sp>
      <p:sp>
        <p:nvSpPr>
          <p:cNvPr id="4" name="2 Marcador de contenido"/>
          <p:cNvSpPr>
            <a:spLocks noGrp="1"/>
          </p:cNvSpPr>
          <p:nvPr>
            <p:ph idx="1"/>
          </p:nvPr>
        </p:nvSpPr>
        <p:spPr>
          <a:xfrm>
            <a:off x="457200" y="1417320"/>
            <a:ext cx="8229600" cy="4526280"/>
          </a:xfrm>
        </p:spPr>
        <p:txBody>
          <a:bodyPr>
            <a:noAutofit/>
          </a:bodyPr>
          <a:lstStyle/>
          <a:p>
            <a:r>
              <a:rPr lang="es-MX" sz="2400" dirty="0" smtClean="0"/>
              <a:t>Aumento de G </a:t>
            </a:r>
            <a:r>
              <a:rPr lang="es-MX" sz="2400" dirty="0" smtClean="0">
                <a:sym typeface="Wingdings" pitchFamily="2" charset="2"/>
              </a:rPr>
              <a:t> desplazamiento de la IS hacia afuera - se alcanza un punto por encima de BP=0 donde </a:t>
            </a:r>
          </a:p>
          <a:p>
            <a:pPr>
              <a:buNone/>
            </a:pPr>
            <a:r>
              <a:rPr lang="es-MX" sz="2400" dirty="0" smtClean="0">
                <a:sym typeface="Wingdings" pitchFamily="2" charset="2"/>
              </a:rPr>
              <a:t>	i &gt; i*.</a:t>
            </a:r>
          </a:p>
          <a:p>
            <a:r>
              <a:rPr lang="es-MX" sz="2400" dirty="0" smtClean="0">
                <a:sym typeface="Wingdings" pitchFamily="2" charset="2"/>
              </a:rPr>
              <a:t>Influjo de capitales  tipo de cambio tiende a apreciarse pero como está fijo, la autoridad monetaria compra bonos para que mantenga su valor. </a:t>
            </a:r>
          </a:p>
          <a:p>
            <a:r>
              <a:rPr lang="es-MX" sz="2400" dirty="0" smtClean="0">
                <a:sym typeface="Wingdings" pitchFamily="2" charset="2"/>
              </a:rPr>
              <a:t>Al hacer esto, inyecta dinero en la economía por lo que la LM se desplaza hacia afuera hasta alcanzar un nuevo equilibrio en los tres mercados.</a:t>
            </a:r>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xmlns="" val="82962857"/>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1143000"/>
          </a:xfrm>
        </p:spPr>
        <p:txBody>
          <a:bodyPr>
            <a:noAutofit/>
          </a:bodyPr>
          <a:lstStyle/>
          <a:p>
            <a:r>
              <a:rPr lang="es-MX" sz="3200" dirty="0" smtClean="0"/>
              <a:t>Aumento de G con tipo de cambio fijo y perfecta movilidad de capitales</a:t>
            </a:r>
            <a:endParaRPr lang="es-ES" sz="3200" dirty="0" smtClean="0"/>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15" name="14 Imagen"/>
          <p:cNvPicPr/>
          <p:nvPr/>
        </p:nvPicPr>
        <p:blipFill>
          <a:blip r:embed="rId3" cstate="print"/>
          <a:srcRect l="22399" t="40125" r="51675" b="8464"/>
          <a:stretch>
            <a:fillRect/>
          </a:stretch>
        </p:blipFill>
        <p:spPr bwMode="auto">
          <a:xfrm>
            <a:off x="3048000" y="2362200"/>
            <a:ext cx="3352800" cy="3219450"/>
          </a:xfrm>
          <a:prstGeom prst="rect">
            <a:avLst/>
          </a:prstGeom>
          <a:noFill/>
          <a:ln w="9525">
            <a:noFill/>
            <a:miter lim="800000"/>
            <a:headEnd/>
            <a:tailEnd/>
          </a:ln>
        </p:spPr>
      </p:pic>
    </p:spTree>
    <p:extLst>
      <p:ext uri="{BB962C8B-B14F-4D97-AF65-F5344CB8AC3E}">
        <p14:creationId xmlns:p14="http://schemas.microsoft.com/office/powerpoint/2010/main" xmlns="" val="8296285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Modelo IS LM BP</a:t>
            </a:r>
            <a:endParaRPr lang="es-ES" dirty="0"/>
          </a:p>
        </p:txBody>
      </p:sp>
      <p:sp>
        <p:nvSpPr>
          <p:cNvPr id="3" name="2 Marcador de texto"/>
          <p:cNvSpPr>
            <a:spLocks noGrp="1"/>
          </p:cNvSpPr>
          <p:nvPr>
            <p:ph type="body" idx="1"/>
          </p:nvPr>
        </p:nvSpPr>
        <p:spPr/>
        <p:txBody>
          <a:bodyPr/>
          <a:lstStyle/>
          <a:p>
            <a:r>
              <a:rPr lang="es-MX" dirty="0" smtClean="0"/>
              <a:t>Modelo </a:t>
            </a:r>
            <a:r>
              <a:rPr lang="es-MX" dirty="0" smtClean="0"/>
              <a:t>Keynesiano economía </a:t>
            </a:r>
            <a:r>
              <a:rPr lang="es-MX" dirty="0" smtClean="0"/>
              <a:t>abierta</a:t>
            </a:r>
            <a:endParaRPr lang="es-ES" dirty="0"/>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1143000"/>
          </a:xfrm>
        </p:spPr>
        <p:txBody>
          <a:bodyPr>
            <a:noAutofit/>
          </a:bodyPr>
          <a:lstStyle/>
          <a:p>
            <a:r>
              <a:rPr lang="es-MX" sz="3200" dirty="0" smtClean="0"/>
              <a:t>Perfecta movilidad de capitales</a:t>
            </a:r>
            <a:endParaRPr lang="es-ES" sz="3200" dirty="0" smtClean="0"/>
          </a:p>
        </p:txBody>
      </p:sp>
      <p:sp>
        <p:nvSpPr>
          <p:cNvPr id="4" name="2 Marcador de contenido"/>
          <p:cNvSpPr>
            <a:spLocks noGrp="1"/>
          </p:cNvSpPr>
          <p:nvPr>
            <p:ph idx="1"/>
          </p:nvPr>
        </p:nvSpPr>
        <p:spPr>
          <a:xfrm>
            <a:off x="457200" y="1417320"/>
            <a:ext cx="8229600" cy="4526280"/>
          </a:xfrm>
        </p:spPr>
        <p:txBody>
          <a:bodyPr>
            <a:noAutofit/>
          </a:bodyPr>
          <a:lstStyle/>
          <a:p>
            <a:r>
              <a:rPr lang="es-MX" sz="2400" dirty="0" smtClean="0"/>
              <a:t>Comente: </a:t>
            </a:r>
            <a:r>
              <a:rPr lang="es-ES" sz="2400" dirty="0" smtClean="0"/>
              <a:t>En una economía donde es difícil manejar flexiblemente la política fiscal, es más conveniente tener un tipo de cambio flexible.</a:t>
            </a:r>
          </a:p>
          <a:p>
            <a:r>
              <a:rPr lang="es-MX" sz="2400" dirty="0" smtClean="0"/>
              <a:t>Cuando una economía está deprimida, lo que sucede durante una crisis, y tiene un régimen de tipo de cambio fijo, es una buena idea devaluar </a:t>
            </a:r>
            <a:r>
              <a:rPr lang="es-MX" sz="2400" smtClean="0"/>
              <a:t>la moneda.</a:t>
            </a:r>
            <a:endParaRPr lang="es-ES" sz="2400" dirty="0" smtClean="0"/>
          </a:p>
          <a:p>
            <a:endParaRPr lang="es-MX" sz="2400" dirty="0" smtClean="0">
              <a:sym typeface="Wingdings" pitchFamily="2" charset="2"/>
            </a:endParaRPr>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xmlns="" val="82962857"/>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1143000"/>
          </a:xfrm>
        </p:spPr>
        <p:txBody>
          <a:bodyPr>
            <a:noAutofit/>
          </a:bodyPr>
          <a:lstStyle/>
          <a:p>
            <a:r>
              <a:rPr lang="es-MX" sz="3200" dirty="0" smtClean="0"/>
              <a:t>Imperfecta movilidad de capitales</a:t>
            </a:r>
            <a:endParaRPr lang="es-ES" sz="3200" dirty="0" smtClean="0"/>
          </a:p>
        </p:txBody>
      </p:sp>
      <p:sp>
        <p:nvSpPr>
          <p:cNvPr id="4" name="2 Marcador de contenido"/>
          <p:cNvSpPr>
            <a:spLocks noGrp="1"/>
          </p:cNvSpPr>
          <p:nvPr>
            <p:ph idx="1"/>
          </p:nvPr>
        </p:nvSpPr>
        <p:spPr>
          <a:xfrm>
            <a:off x="457200" y="1417320"/>
            <a:ext cx="8229600" cy="4526280"/>
          </a:xfrm>
        </p:spPr>
        <p:txBody>
          <a:bodyPr>
            <a:noAutofit/>
          </a:bodyPr>
          <a:lstStyle/>
          <a:p>
            <a:r>
              <a:rPr lang="es-MX" sz="2400" dirty="0" smtClean="0">
                <a:sym typeface="Wingdings" pitchFamily="2" charset="2"/>
              </a:rPr>
              <a:t>En este caso i puede ser distinto de i*. </a:t>
            </a:r>
          </a:p>
          <a:p>
            <a:r>
              <a:rPr lang="es-MX" sz="2400" dirty="0" smtClean="0">
                <a:sym typeface="Wingdings" pitchFamily="2" charset="2"/>
              </a:rPr>
              <a:t>La BP tiene pendiente positiva </a:t>
            </a:r>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2050" name="Picture 2" descr="Resultado de imagen para imperfect capital mobility is lm"/>
          <p:cNvPicPr>
            <a:picLocks noChangeAspect="1" noChangeArrowheads="1"/>
          </p:cNvPicPr>
          <p:nvPr/>
        </p:nvPicPr>
        <p:blipFill>
          <a:blip r:embed="rId3" cstate="print"/>
          <a:srcRect/>
          <a:stretch>
            <a:fillRect/>
          </a:stretch>
        </p:blipFill>
        <p:spPr bwMode="auto">
          <a:xfrm>
            <a:off x="914400" y="2590800"/>
            <a:ext cx="3314700" cy="2895601"/>
          </a:xfrm>
          <a:prstGeom prst="rect">
            <a:avLst/>
          </a:prstGeom>
          <a:noFill/>
        </p:spPr>
      </p:pic>
      <p:pic>
        <p:nvPicPr>
          <p:cNvPr id="2052" name="Picture 4" descr="Resultado de imagen para imperfect capital mobility is lm"/>
          <p:cNvPicPr>
            <a:picLocks noChangeAspect="1" noChangeArrowheads="1"/>
          </p:cNvPicPr>
          <p:nvPr/>
        </p:nvPicPr>
        <p:blipFill>
          <a:blip r:embed="rId4" cstate="print"/>
          <a:srcRect b="11152"/>
          <a:stretch>
            <a:fillRect/>
          </a:stretch>
        </p:blipFill>
        <p:spPr bwMode="auto">
          <a:xfrm>
            <a:off x="4953000" y="2514600"/>
            <a:ext cx="3343275" cy="3048000"/>
          </a:xfrm>
          <a:prstGeom prst="rect">
            <a:avLst/>
          </a:prstGeom>
          <a:noFill/>
        </p:spPr>
      </p:pic>
    </p:spTree>
    <p:extLst>
      <p:ext uri="{BB962C8B-B14F-4D97-AF65-F5344CB8AC3E}">
        <p14:creationId xmlns:p14="http://schemas.microsoft.com/office/powerpoint/2010/main" xmlns="" val="8296285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1143000"/>
          </a:xfrm>
        </p:spPr>
        <p:txBody>
          <a:bodyPr>
            <a:noAutofit/>
          </a:bodyPr>
          <a:lstStyle/>
          <a:p>
            <a:r>
              <a:rPr lang="es-ES" sz="3600" dirty="0" smtClean="0"/>
              <a:t>IS LM BP en economías abiertas</a:t>
            </a:r>
          </a:p>
        </p:txBody>
      </p:sp>
      <p:sp>
        <p:nvSpPr>
          <p:cNvPr id="4" name="2 Marcador de contenido"/>
          <p:cNvSpPr>
            <a:spLocks noGrp="1"/>
          </p:cNvSpPr>
          <p:nvPr>
            <p:ph idx="1"/>
          </p:nvPr>
        </p:nvSpPr>
        <p:spPr>
          <a:xfrm>
            <a:off x="457200" y="1417320"/>
            <a:ext cx="8229600" cy="4526280"/>
          </a:xfrm>
        </p:spPr>
        <p:txBody>
          <a:bodyPr>
            <a:noAutofit/>
          </a:bodyPr>
          <a:lstStyle/>
          <a:p>
            <a:r>
              <a:rPr lang="es-ES" sz="2400" dirty="0" smtClean="0"/>
              <a:t>La extensión del modelo IS-LM a una economía abierta se conoce como el modelo de </a:t>
            </a:r>
            <a:r>
              <a:rPr lang="es-ES" sz="2400" dirty="0" err="1" smtClean="0"/>
              <a:t>Mundell</a:t>
            </a:r>
            <a:r>
              <a:rPr lang="es-ES" sz="2400" dirty="0" smtClean="0"/>
              <a:t>-Fleming, debido a Robert </a:t>
            </a:r>
            <a:r>
              <a:rPr lang="es-ES" sz="2400" dirty="0" err="1" smtClean="0"/>
              <a:t>Mundell</a:t>
            </a:r>
            <a:r>
              <a:rPr lang="es-ES" sz="2400" dirty="0" smtClean="0"/>
              <a:t> (Nobel de economía1999) y Marcus Fleming.</a:t>
            </a:r>
            <a:endParaRPr lang="es-MX" sz="2400" dirty="0" smtClean="0"/>
          </a:p>
          <a:p>
            <a:r>
              <a:rPr lang="es-MX" sz="2400" dirty="0" smtClean="0"/>
              <a:t>Cuando la economía está abierta, debemos considerar:</a:t>
            </a:r>
          </a:p>
          <a:p>
            <a:pPr lvl="1"/>
            <a:r>
              <a:rPr lang="es-MX" sz="2400" dirty="0" smtClean="0"/>
              <a:t>Las exportaciones e importaciones</a:t>
            </a:r>
            <a:r>
              <a:rPr lang="es-MX" sz="1800" dirty="0" smtClean="0"/>
              <a:t>. </a:t>
            </a:r>
          </a:p>
          <a:p>
            <a:pPr lvl="1"/>
            <a:r>
              <a:rPr lang="es-MX" sz="2400" dirty="0" smtClean="0"/>
              <a:t>La tasa de interés internacional</a:t>
            </a:r>
            <a:r>
              <a:rPr lang="es-MX" sz="2200" dirty="0" smtClean="0"/>
              <a:t>.</a:t>
            </a:r>
          </a:p>
          <a:p>
            <a:pPr lvl="1"/>
            <a:r>
              <a:rPr lang="es-MX" sz="2400" dirty="0" smtClean="0"/>
              <a:t>El tipo de cambio.</a:t>
            </a:r>
          </a:p>
          <a:p>
            <a:pPr lvl="1"/>
            <a:r>
              <a:rPr lang="es-MX" sz="2400" dirty="0" smtClean="0"/>
              <a:t>El flujo de capitales.</a:t>
            </a:r>
          </a:p>
          <a:p>
            <a:r>
              <a:rPr lang="es-MX" sz="2400" dirty="0" smtClean="0"/>
              <a:t>Esto es la Balanza de pagos y el equilibrio en el mercado de divisas.</a:t>
            </a:r>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xmlns="" val="829628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2000"/>
                                        <p:tgtEl>
                                          <p:spTgt spid="4">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fade">
                                      <p:cBhvr>
                                        <p:cTn id="18" dur="2000"/>
                                        <p:tgtEl>
                                          <p:spTgt spid="4">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fade">
                                      <p:cBhvr>
                                        <p:cTn id="21" dur="2000"/>
                                        <p:tgtEl>
                                          <p:spTgt spid="4">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Effect transition="in" filter="fade">
                                      <p:cBhvr>
                                        <p:cTn id="24" dur="2000"/>
                                        <p:tgtEl>
                                          <p:spTgt spid="4">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animEffect transition="in" filter="fade">
                                      <p:cBhvr>
                                        <p:cTn id="29" dur="2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1143000"/>
          </a:xfrm>
        </p:spPr>
        <p:txBody>
          <a:bodyPr>
            <a:noAutofit/>
          </a:bodyPr>
          <a:lstStyle/>
          <a:p>
            <a:r>
              <a:rPr lang="es-ES" sz="3600" dirty="0" smtClean="0"/>
              <a:t>IS LM BP en economías abiertas: exportaciones</a:t>
            </a:r>
          </a:p>
        </p:txBody>
      </p:sp>
      <p:sp>
        <p:nvSpPr>
          <p:cNvPr id="4" name="2 Marcador de contenido"/>
          <p:cNvSpPr>
            <a:spLocks noGrp="1"/>
          </p:cNvSpPr>
          <p:nvPr>
            <p:ph idx="1"/>
          </p:nvPr>
        </p:nvSpPr>
        <p:spPr>
          <a:xfrm>
            <a:off x="457200" y="1417320"/>
            <a:ext cx="8229600" cy="4526280"/>
          </a:xfrm>
        </p:spPr>
        <p:txBody>
          <a:bodyPr>
            <a:noAutofit/>
          </a:bodyPr>
          <a:lstStyle/>
          <a:p>
            <a:r>
              <a:rPr lang="es-ES" sz="2400" dirty="0" smtClean="0"/>
              <a:t>Las exportaciones son básicamente la demanda del resto del mundo por los bienes nacionales y, como cualquier función de demanda, ésta dependerá negativamente del precio y positivamente del ingreso, en este caso, del ingreso del resto del mundo que denotaremos Y*. Por el momento, denotemos el nivel de precios relevante P</a:t>
            </a:r>
            <a:r>
              <a:rPr lang="es-ES" sz="2400" baseline="-25000" dirty="0" smtClean="0"/>
              <a:t>X</a:t>
            </a:r>
            <a:r>
              <a:rPr lang="es-ES" sz="2400" dirty="0" smtClean="0"/>
              <a:t>.</a:t>
            </a:r>
          </a:p>
          <a:p>
            <a:r>
              <a:rPr lang="es-MX" sz="2400" dirty="0" smtClean="0"/>
              <a:t>Por lo tanto:  X= X(P</a:t>
            </a:r>
            <a:r>
              <a:rPr lang="es-MX" sz="2400" baseline="-25000" dirty="0" smtClean="0"/>
              <a:t>X</a:t>
            </a:r>
            <a:r>
              <a:rPr lang="es-MX" sz="2400" dirty="0" smtClean="0"/>
              <a:t>,Y*) tal que </a:t>
            </a:r>
            <a:r>
              <a:rPr lang="es-MX" sz="2400" dirty="0" err="1" smtClean="0"/>
              <a:t>X</a:t>
            </a:r>
            <a:r>
              <a:rPr lang="es-MX" sz="2400" baseline="-25000" dirty="0" err="1" smtClean="0"/>
              <a:t>px</a:t>
            </a:r>
            <a:r>
              <a:rPr lang="es-MX" sz="2400" dirty="0" smtClean="0"/>
              <a:t>&lt;0 y X</a:t>
            </a:r>
            <a:r>
              <a:rPr lang="es-MX" sz="2400" baseline="-25000" dirty="0" smtClean="0"/>
              <a:t>Y*</a:t>
            </a:r>
            <a:r>
              <a:rPr lang="es-MX" sz="2400" dirty="0" smtClean="0"/>
              <a:t>&gt;0.</a:t>
            </a:r>
          </a:p>
          <a:p>
            <a:r>
              <a:rPr lang="es-MX" sz="2400" dirty="0" smtClean="0"/>
              <a:t>Note que este supuesto asume que la cantidad del bien exportado no depende de la demanda interna por dicho bien.</a:t>
            </a:r>
            <a:endParaRPr lang="es-ES" sz="2400" dirty="0" smtClean="0"/>
          </a:p>
          <a:p>
            <a:endParaRPr lang="es-ES" sz="2400" dirty="0" smtClean="0"/>
          </a:p>
          <a:p>
            <a:endParaRPr lang="es-MX" sz="2400" dirty="0" smtClean="0"/>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xmlns="" val="829628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1143000"/>
          </a:xfrm>
        </p:spPr>
        <p:txBody>
          <a:bodyPr>
            <a:noAutofit/>
          </a:bodyPr>
          <a:lstStyle/>
          <a:p>
            <a:r>
              <a:rPr lang="es-ES" sz="3600" dirty="0" smtClean="0"/>
              <a:t>IS LM BP en economías abiertas: importaciones</a:t>
            </a:r>
          </a:p>
        </p:txBody>
      </p:sp>
      <p:sp>
        <p:nvSpPr>
          <p:cNvPr id="4" name="2 Marcador de contenido"/>
          <p:cNvSpPr>
            <a:spLocks noGrp="1"/>
          </p:cNvSpPr>
          <p:nvPr>
            <p:ph idx="1"/>
          </p:nvPr>
        </p:nvSpPr>
        <p:spPr>
          <a:xfrm>
            <a:off x="457200" y="1417320"/>
            <a:ext cx="8229600" cy="4526280"/>
          </a:xfrm>
        </p:spPr>
        <p:txBody>
          <a:bodyPr>
            <a:noAutofit/>
          </a:bodyPr>
          <a:lstStyle/>
          <a:p>
            <a:r>
              <a:rPr lang="es-ES" sz="2400" dirty="0" smtClean="0"/>
              <a:t>Las exportaciones son la demanda doméstica por los bienes del resto del mundo y, como cualquier función de demanda, ésta dependerá negativamente del precio y positivamente del ingreso, en este caso, del ingreso de la economía Y. El nivel de precios relevante es P</a:t>
            </a:r>
            <a:r>
              <a:rPr lang="es-ES" sz="2400" baseline="-25000" dirty="0" smtClean="0"/>
              <a:t>N</a:t>
            </a:r>
            <a:r>
              <a:rPr lang="es-ES" sz="2400" dirty="0" smtClean="0"/>
              <a:t> por el tipo de cambio (para llevarlo a pesos) y los aranceles t.</a:t>
            </a:r>
          </a:p>
          <a:p>
            <a:r>
              <a:rPr lang="es-MX" sz="2400" dirty="0" smtClean="0"/>
              <a:t>Por lo tanto:  </a:t>
            </a:r>
          </a:p>
          <a:p>
            <a:endParaRPr lang="es-MX" sz="2400" dirty="0" smtClean="0"/>
          </a:p>
          <a:p>
            <a:pPr algn="ctr">
              <a:buNone/>
            </a:pPr>
            <a:r>
              <a:rPr lang="es-MX" sz="2400" dirty="0" smtClean="0"/>
              <a:t>N= N(</a:t>
            </a:r>
            <a:r>
              <a:rPr lang="es-MX" sz="2400" dirty="0" err="1" smtClean="0"/>
              <a:t>P</a:t>
            </a:r>
            <a:r>
              <a:rPr lang="es-MX" sz="2400" baseline="-25000" dirty="0" err="1" smtClean="0"/>
              <a:t>M</a:t>
            </a:r>
            <a:r>
              <a:rPr lang="es-MX" sz="2400" dirty="0" err="1" smtClean="0"/>
              <a:t>,Y,t</a:t>
            </a:r>
            <a:r>
              <a:rPr lang="es-MX" sz="2400" dirty="0" smtClean="0"/>
              <a:t>) tal que N</a:t>
            </a:r>
            <a:r>
              <a:rPr lang="es-MX" sz="2400" baseline="-25000" dirty="0" smtClean="0"/>
              <a:t>PM</a:t>
            </a:r>
            <a:r>
              <a:rPr lang="es-MX" sz="2400" dirty="0" smtClean="0"/>
              <a:t>&lt;0;  N</a:t>
            </a:r>
            <a:r>
              <a:rPr lang="es-MX" sz="2400" baseline="-25000" dirty="0" smtClean="0"/>
              <a:t>Y</a:t>
            </a:r>
            <a:r>
              <a:rPr lang="es-MX" sz="2400" dirty="0" smtClean="0"/>
              <a:t>&gt;0 y </a:t>
            </a:r>
            <a:r>
              <a:rPr lang="es-MX" sz="2400" dirty="0" err="1" smtClean="0"/>
              <a:t>N</a:t>
            </a:r>
            <a:r>
              <a:rPr lang="es-MX" sz="2400" baseline="-25000" dirty="0" err="1" smtClean="0"/>
              <a:t>t</a:t>
            </a:r>
            <a:r>
              <a:rPr lang="es-MX" sz="2400" dirty="0" smtClean="0"/>
              <a:t>&lt;0 </a:t>
            </a:r>
          </a:p>
          <a:p>
            <a:endParaRPr lang="es-MX" sz="2400" dirty="0" smtClean="0"/>
          </a:p>
          <a:p>
            <a:r>
              <a:rPr lang="es-MX" sz="2400" dirty="0" smtClean="0"/>
              <a:t>Por simplicidad, dejaremos a N como función de P</a:t>
            </a:r>
            <a:r>
              <a:rPr lang="es-MX" sz="2400" baseline="-25000" dirty="0" smtClean="0"/>
              <a:t>N</a:t>
            </a:r>
            <a:r>
              <a:rPr lang="es-MX" sz="2400" dirty="0" smtClean="0"/>
              <a:t> e Y.</a:t>
            </a:r>
            <a:endParaRPr lang="es-ES" sz="2400" dirty="0" smtClean="0"/>
          </a:p>
          <a:p>
            <a:pPr algn="ctr">
              <a:buNone/>
            </a:pPr>
            <a:r>
              <a:rPr lang="es-MX" sz="2400" dirty="0" smtClean="0">
                <a:sym typeface="Wingdings" pitchFamily="2" charset="2"/>
              </a:rPr>
              <a:t>N(P</a:t>
            </a:r>
            <a:r>
              <a:rPr lang="es-MX" sz="2400" baseline="-25000" dirty="0" smtClean="0">
                <a:sym typeface="Wingdings" pitchFamily="2" charset="2"/>
              </a:rPr>
              <a:t>M</a:t>
            </a:r>
            <a:r>
              <a:rPr lang="es-MX" sz="2400" dirty="0" smtClean="0">
                <a:sym typeface="Wingdings" pitchFamily="2" charset="2"/>
              </a:rPr>
              <a:t>,Y)</a:t>
            </a:r>
            <a:endParaRPr lang="es-MX" sz="2400" dirty="0" smtClean="0"/>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xmlns="" val="829628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20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20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fade">
                                      <p:cBhvr>
                                        <p:cTn id="27" dur="2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1143000"/>
          </a:xfrm>
        </p:spPr>
        <p:txBody>
          <a:bodyPr>
            <a:noAutofit/>
          </a:bodyPr>
          <a:lstStyle/>
          <a:p>
            <a:r>
              <a:rPr lang="es-ES" sz="3600" dirty="0" smtClean="0"/>
              <a:t>IS LM BP en economías abiertas: exportaciones netas</a:t>
            </a:r>
          </a:p>
        </p:txBody>
      </p:sp>
      <p:sp>
        <p:nvSpPr>
          <p:cNvPr id="4" name="2 Marcador de contenido"/>
          <p:cNvSpPr>
            <a:spLocks noGrp="1"/>
          </p:cNvSpPr>
          <p:nvPr>
            <p:ph idx="1"/>
          </p:nvPr>
        </p:nvSpPr>
        <p:spPr>
          <a:xfrm>
            <a:off x="457200" y="1417320"/>
            <a:ext cx="8229600" cy="4526280"/>
          </a:xfrm>
        </p:spPr>
        <p:txBody>
          <a:bodyPr>
            <a:noAutofit/>
          </a:bodyPr>
          <a:lstStyle/>
          <a:p>
            <a:r>
              <a:rPr lang="es-ES" sz="2400" dirty="0" smtClean="0"/>
              <a:t>Las exportaciones netas son las exportaciones menos las importaciones.</a:t>
            </a:r>
          </a:p>
          <a:p>
            <a:pPr algn="ctr">
              <a:buNone/>
            </a:pPr>
            <a:r>
              <a:rPr lang="es-MX" sz="2400" dirty="0" smtClean="0"/>
              <a:t>XN = X(P</a:t>
            </a:r>
            <a:r>
              <a:rPr lang="es-MX" sz="2400" baseline="-25000" dirty="0" smtClean="0"/>
              <a:t>X</a:t>
            </a:r>
            <a:r>
              <a:rPr lang="es-MX" sz="2400" dirty="0" smtClean="0"/>
              <a:t>,Y*) –N(P</a:t>
            </a:r>
            <a:r>
              <a:rPr lang="es-MX" sz="2400" baseline="-25000" dirty="0" smtClean="0"/>
              <a:t>M</a:t>
            </a:r>
            <a:r>
              <a:rPr lang="es-MX" sz="2400" dirty="0" smtClean="0"/>
              <a:t>,Y)</a:t>
            </a:r>
          </a:p>
          <a:p>
            <a:r>
              <a:rPr lang="es-MX" sz="2400" dirty="0" smtClean="0"/>
              <a:t>Note que el tipo de cambio afecta positivamente las exportaciones y negativamente las importaciones.</a:t>
            </a:r>
          </a:p>
          <a:p>
            <a:r>
              <a:rPr lang="es-MX" sz="2400" dirty="0" smtClean="0"/>
              <a:t>Normalizando a  P=P*=1: XN = X(</a:t>
            </a:r>
            <a:r>
              <a:rPr lang="es-MX" sz="2400" dirty="0" err="1" smtClean="0"/>
              <a:t>e,Y</a:t>
            </a:r>
            <a:r>
              <a:rPr lang="es-MX" sz="2400" dirty="0" smtClean="0"/>
              <a:t>*) – </a:t>
            </a:r>
            <a:r>
              <a:rPr lang="es-MX" sz="2400" dirty="0" err="1" smtClean="0"/>
              <a:t>eN</a:t>
            </a:r>
            <a:r>
              <a:rPr lang="es-MX" sz="2400" dirty="0" smtClean="0"/>
              <a:t>(</a:t>
            </a:r>
            <a:r>
              <a:rPr lang="es-MX" sz="2400" dirty="0" err="1" smtClean="0"/>
              <a:t>e,Y</a:t>
            </a:r>
            <a:r>
              <a:rPr lang="es-MX" sz="2400" dirty="0" smtClean="0"/>
              <a:t>)</a:t>
            </a:r>
          </a:p>
          <a:p>
            <a:r>
              <a:rPr lang="es-MX" sz="2400" dirty="0" smtClean="0"/>
              <a:t>¿Cuál es el impacto de una variación del tipo de cambio en las exportaciones netas?</a:t>
            </a:r>
          </a:p>
          <a:p>
            <a:r>
              <a:rPr lang="es-MX" sz="2400" dirty="0" smtClean="0"/>
              <a:t>Depende de las elasticidades de cada función.</a:t>
            </a:r>
          </a:p>
          <a:p>
            <a:r>
              <a:rPr lang="es-MX" sz="2400" dirty="0" smtClean="0"/>
              <a:t>En general, se supone que el efecto neto es positivo. Es decir se cumple la condición de Marshall-Lerner, lo que en algún plazo siempre se cumple.</a:t>
            </a:r>
          </a:p>
          <a:p>
            <a:endParaRPr lang="es-MX" sz="2400" dirty="0" smtClean="0"/>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xmlns="" val="829628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2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20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20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2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1143000"/>
          </a:xfrm>
        </p:spPr>
        <p:txBody>
          <a:bodyPr>
            <a:noAutofit/>
          </a:bodyPr>
          <a:lstStyle/>
          <a:p>
            <a:r>
              <a:rPr lang="es-ES" sz="3600" dirty="0" smtClean="0"/>
              <a:t>Tipo de cambio y tasa de interés</a:t>
            </a:r>
          </a:p>
        </p:txBody>
      </p:sp>
      <p:sp>
        <p:nvSpPr>
          <p:cNvPr id="4" name="2 Marcador de contenido"/>
          <p:cNvSpPr>
            <a:spLocks noGrp="1"/>
          </p:cNvSpPr>
          <p:nvPr>
            <p:ph idx="1"/>
          </p:nvPr>
        </p:nvSpPr>
        <p:spPr>
          <a:xfrm>
            <a:off x="457200" y="1417320"/>
            <a:ext cx="8229600" cy="4526280"/>
          </a:xfrm>
        </p:spPr>
        <p:txBody>
          <a:bodyPr>
            <a:noAutofit/>
          </a:bodyPr>
          <a:lstStyle/>
          <a:p>
            <a:r>
              <a:rPr lang="es-MX" sz="2400" dirty="0" smtClean="0"/>
              <a:t>Cuando hay perfecta movilidad de capitales, se cumple que:</a:t>
            </a:r>
          </a:p>
          <a:p>
            <a:endParaRPr lang="es-MX" sz="2400" dirty="0" smtClean="0"/>
          </a:p>
          <a:p>
            <a:endParaRPr lang="es-MX" sz="2400" dirty="0" smtClean="0"/>
          </a:p>
          <a:p>
            <a:r>
              <a:rPr lang="es-MX" sz="2400" dirty="0" smtClean="0"/>
              <a:t>Donde e barra es el tipo de cambio de largo plazo.</a:t>
            </a:r>
          </a:p>
          <a:p>
            <a:r>
              <a:rPr lang="es-MX" sz="2400" dirty="0" smtClean="0"/>
              <a:t>Es decir, la tasa de interés local corresponde a la tasa de interés internacional corregido por las expectativas de devaluación.</a:t>
            </a:r>
          </a:p>
          <a:p>
            <a:r>
              <a:rPr lang="es-MX" sz="2400" dirty="0" smtClean="0"/>
              <a:t>Así, en todo t, se cumple:</a:t>
            </a:r>
          </a:p>
          <a:p>
            <a:endParaRPr lang="es-MX" sz="2400" dirty="0" smtClean="0"/>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2355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200399" y="1981200"/>
            <a:ext cx="2959769" cy="914400"/>
          </a:xfrm>
          <a:prstGeom prst="rect">
            <a:avLst/>
          </a:prstGeom>
          <a:solidFill>
            <a:schemeClr val="tx1"/>
          </a:solidFill>
        </p:spPr>
      </p:pic>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28677" name="Picture 5"/>
          <p:cNvPicPr>
            <a:picLocks noChangeAspect="1" noChangeArrowheads="1"/>
          </p:cNvPicPr>
          <p:nvPr/>
        </p:nvPicPr>
        <p:blipFill>
          <a:blip r:embed="rId3" cstate="print">
            <a:clrChange>
              <a:clrFrom>
                <a:srgbClr val="FFFFFF"/>
              </a:clrFrom>
              <a:clrTo>
                <a:srgbClr val="FFFFFF">
                  <a:alpha val="0"/>
                </a:srgbClr>
              </a:clrTo>
            </a:clrChange>
          </a:blip>
          <a:srcRect l="-8721" t="-21428" r="-10465" b="-14285"/>
          <a:stretch>
            <a:fillRect/>
          </a:stretch>
        </p:blipFill>
        <p:spPr bwMode="auto">
          <a:xfrm>
            <a:off x="3124200" y="4860073"/>
            <a:ext cx="2667000" cy="1235927"/>
          </a:xfrm>
          <a:prstGeom prst="rect">
            <a:avLst/>
          </a:prstGeom>
          <a:solidFill>
            <a:schemeClr val="tx1"/>
          </a:solidFill>
        </p:spPr>
      </p:pic>
    </p:spTree>
    <p:extLst>
      <p:ext uri="{BB962C8B-B14F-4D97-AF65-F5344CB8AC3E}">
        <p14:creationId xmlns:p14="http://schemas.microsoft.com/office/powerpoint/2010/main" xmlns="" val="829628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20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20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2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1143000"/>
          </a:xfrm>
        </p:spPr>
        <p:txBody>
          <a:bodyPr>
            <a:noAutofit/>
          </a:bodyPr>
          <a:lstStyle/>
          <a:p>
            <a:r>
              <a:rPr lang="es-ES" sz="3600" dirty="0" smtClean="0"/>
              <a:t>Tipo de cambio y tasa de interés</a:t>
            </a:r>
          </a:p>
        </p:txBody>
      </p:sp>
      <p:sp>
        <p:nvSpPr>
          <p:cNvPr id="4" name="2 Marcador de contenido"/>
          <p:cNvSpPr>
            <a:spLocks noGrp="1"/>
          </p:cNvSpPr>
          <p:nvPr>
            <p:ph idx="1"/>
          </p:nvPr>
        </p:nvSpPr>
        <p:spPr>
          <a:xfrm>
            <a:off x="457200" y="1417320"/>
            <a:ext cx="8229600" cy="4526280"/>
          </a:xfrm>
        </p:spPr>
        <p:txBody>
          <a:bodyPr>
            <a:noAutofit/>
          </a:bodyPr>
          <a:lstStyle/>
          <a:p>
            <a:r>
              <a:rPr lang="es-MX" sz="2400" dirty="0" smtClean="0"/>
              <a:t>Hay una relación inversa entre la tasa de interés (i) y el tipo de cambio (e)</a:t>
            </a:r>
          </a:p>
          <a:p>
            <a:endParaRPr lang="es-MX" sz="2400" dirty="0" smtClean="0"/>
          </a:p>
          <a:p>
            <a:endParaRPr lang="es-MX" sz="2400" dirty="0" smtClean="0"/>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16" name="15 Imagen"/>
          <p:cNvPicPr/>
          <p:nvPr/>
        </p:nvPicPr>
        <p:blipFill>
          <a:blip r:embed="rId2" cstate="print"/>
          <a:srcRect l="25397" t="41379" r="24162" b="10972"/>
          <a:stretch>
            <a:fillRect/>
          </a:stretch>
        </p:blipFill>
        <p:spPr bwMode="auto">
          <a:xfrm>
            <a:off x="1981200" y="2705100"/>
            <a:ext cx="5334000" cy="3086100"/>
          </a:xfrm>
          <a:prstGeom prst="rect">
            <a:avLst/>
          </a:prstGeom>
          <a:noFill/>
          <a:ln w="9525">
            <a:noFill/>
            <a:miter lim="800000"/>
            <a:headEnd/>
            <a:tailEnd/>
          </a:ln>
        </p:spPr>
      </p:pic>
    </p:spTree>
    <p:extLst>
      <p:ext uri="{BB962C8B-B14F-4D97-AF65-F5344CB8AC3E}">
        <p14:creationId xmlns:p14="http://schemas.microsoft.com/office/powerpoint/2010/main" xmlns="" val="8296285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1143000"/>
          </a:xfrm>
        </p:spPr>
        <p:txBody>
          <a:bodyPr>
            <a:noAutofit/>
          </a:bodyPr>
          <a:lstStyle/>
          <a:p>
            <a:r>
              <a:rPr lang="es-ES" sz="3600" dirty="0" smtClean="0"/>
              <a:t>IS LM BP en economías abiertas</a:t>
            </a:r>
          </a:p>
        </p:txBody>
      </p:sp>
      <p:sp>
        <p:nvSpPr>
          <p:cNvPr id="4" name="2 Marcador de contenido"/>
          <p:cNvSpPr>
            <a:spLocks noGrp="1"/>
          </p:cNvSpPr>
          <p:nvPr>
            <p:ph idx="1"/>
          </p:nvPr>
        </p:nvSpPr>
        <p:spPr>
          <a:xfrm>
            <a:off x="457200" y="1417320"/>
            <a:ext cx="8229600" cy="4526280"/>
          </a:xfrm>
        </p:spPr>
        <p:txBody>
          <a:bodyPr>
            <a:noAutofit/>
          </a:bodyPr>
          <a:lstStyle/>
          <a:p>
            <a:r>
              <a:rPr lang="es-MX" sz="2400" dirty="0" smtClean="0"/>
              <a:t>El sistema de ecuaciones de este modelo corresponde a:</a:t>
            </a:r>
          </a:p>
          <a:p>
            <a:endParaRPr lang="es-MX" sz="2400" dirty="0" smtClean="0"/>
          </a:p>
          <a:p>
            <a:endParaRPr lang="es-MX" sz="2400" dirty="0" smtClean="0"/>
          </a:p>
          <a:p>
            <a:endParaRPr lang="es-MX" sz="2400" dirty="0" smtClean="0"/>
          </a:p>
          <a:p>
            <a:endParaRPr lang="es-MX" sz="2400" dirty="0" smtClean="0"/>
          </a:p>
          <a:p>
            <a:endParaRPr lang="es-MX" sz="2400" dirty="0" smtClean="0"/>
          </a:p>
          <a:p>
            <a:endParaRPr lang="es-MX" sz="2400" dirty="0" smtClean="0"/>
          </a:p>
          <a:p>
            <a:r>
              <a:rPr lang="es-MX" sz="2400" dirty="0" smtClean="0"/>
              <a:t>Ahora, no solo la inversión depende de la tasa de interés sino que también las exportaciones netas a través de su efecto en el tipo de cambio.</a:t>
            </a:r>
          </a:p>
          <a:p>
            <a:r>
              <a:rPr lang="es-MX" sz="2400" dirty="0" smtClean="0"/>
              <a:t>¿Cómo es la IS (más  o menos plana) en este caso en relación a una economía cerrada?</a:t>
            </a:r>
          </a:p>
          <a:p>
            <a:endParaRPr lang="es-MX" sz="2400" dirty="0" smtClean="0"/>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3175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86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66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26625" name="Picture 1"/>
          <p:cNvPicPr>
            <a:picLocks noChangeAspect="1" noChangeArrowheads="1"/>
          </p:cNvPicPr>
          <p:nvPr/>
        </p:nvPicPr>
        <p:blipFill>
          <a:blip r:embed="rId3" cstate="print">
            <a:clrChange>
              <a:clrFrom>
                <a:srgbClr val="FFFFFF"/>
              </a:clrFrom>
              <a:clrTo>
                <a:srgbClr val="FFFFFF">
                  <a:alpha val="0"/>
                </a:srgbClr>
              </a:clrTo>
            </a:clrChange>
          </a:blip>
          <a:srcRect l="-2580" t="-15789" r="-3199" b="-10526"/>
          <a:stretch>
            <a:fillRect/>
          </a:stretch>
        </p:blipFill>
        <p:spPr bwMode="auto">
          <a:xfrm>
            <a:off x="1371600" y="2286000"/>
            <a:ext cx="6248400" cy="1828800"/>
          </a:xfrm>
          <a:prstGeom prst="rect">
            <a:avLst/>
          </a:prstGeom>
          <a:solidFill>
            <a:schemeClr val="tx1"/>
          </a:solidFill>
        </p:spPr>
      </p:pic>
    </p:spTree>
    <p:extLst>
      <p:ext uri="{BB962C8B-B14F-4D97-AF65-F5344CB8AC3E}">
        <p14:creationId xmlns:p14="http://schemas.microsoft.com/office/powerpoint/2010/main" xmlns="" val="829628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7" end="7"/>
                                            </p:txEl>
                                          </p:spTgt>
                                        </p:tgtEl>
                                        <p:attrNameLst>
                                          <p:attrName>style.visibility</p:attrName>
                                        </p:attrNameLst>
                                      </p:cBhvr>
                                      <p:to>
                                        <p:strVal val="visible"/>
                                      </p:to>
                                    </p:set>
                                    <p:animEffect transition="in" filter="fade">
                                      <p:cBhvr>
                                        <p:cTn id="12" dur="2000"/>
                                        <p:tgtEl>
                                          <p:spTgt spid="4">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8" end="8"/>
                                            </p:txEl>
                                          </p:spTgt>
                                        </p:tgtEl>
                                        <p:attrNameLst>
                                          <p:attrName>style.visibility</p:attrName>
                                        </p:attrNameLst>
                                      </p:cBhvr>
                                      <p:to>
                                        <p:strVal val="visible"/>
                                      </p:to>
                                    </p:set>
                                    <p:animEffect transition="in" filter="fade">
                                      <p:cBhvr>
                                        <p:cTn id="17" dur="20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undició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Fundición">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undición">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41217</TotalTime>
  <Words>1172</Words>
  <Application>Microsoft Office PowerPoint</Application>
  <PresentationFormat>Presentación en pantalla (4:3)</PresentationFormat>
  <Paragraphs>111</Paragraphs>
  <Slides>21</Slides>
  <Notes>13</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Fundición</vt:lpstr>
      <vt:lpstr>Macroeconomía IN4203-primavera 2017</vt:lpstr>
      <vt:lpstr>Modelo IS LM BP</vt:lpstr>
      <vt:lpstr>IS LM BP en economías abiertas</vt:lpstr>
      <vt:lpstr>IS LM BP en economías abiertas: exportaciones</vt:lpstr>
      <vt:lpstr>IS LM BP en economías abiertas: importaciones</vt:lpstr>
      <vt:lpstr>IS LM BP en economías abiertas: exportaciones netas</vt:lpstr>
      <vt:lpstr>Tipo de cambio y tasa de interés</vt:lpstr>
      <vt:lpstr>Tipo de cambio y tasa de interés</vt:lpstr>
      <vt:lpstr>IS LM BP en economías abiertas</vt:lpstr>
      <vt:lpstr>Política monetaria expansiva</vt:lpstr>
      <vt:lpstr>IS LM BP en economías abiertas</vt:lpstr>
      <vt:lpstr>Tipo de cambio flexible</vt:lpstr>
      <vt:lpstr>Aumento de G con tipo de cambio flexible y perfecta movilidad de capitales</vt:lpstr>
      <vt:lpstr>Política monetaria expansiva con tipo de cambio flexible y perfecta movilidad de capitales</vt:lpstr>
      <vt:lpstr>Aumento de la tasa de interés internacional</vt:lpstr>
      <vt:lpstr>Tipo de cambio fijo</vt:lpstr>
      <vt:lpstr>Política monetaria expansiva con tipo de cambio flexible y perfecta movilidad de capitales</vt:lpstr>
      <vt:lpstr>Aumento de G con tipo de cambio fijo y perfecta movilidad de capitales</vt:lpstr>
      <vt:lpstr>Aumento de G con tipo de cambio fijo y perfecta movilidad de capitales</vt:lpstr>
      <vt:lpstr>Perfecta movilidad de capitales</vt:lpstr>
      <vt:lpstr>Imperfecta movilidad de capitales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Macroeconomía IN4203-primavera 2017</dc:title>
  <dc:creator>HP 8200</dc:creator>
  <cp:lastModifiedBy> </cp:lastModifiedBy>
  <cp:revision>388</cp:revision>
  <dcterms:created xsi:type="dcterms:W3CDTF">2017-06-20T14:10:54Z</dcterms:created>
  <dcterms:modified xsi:type="dcterms:W3CDTF">2017-09-04T18:34:50Z</dcterms:modified>
</cp:coreProperties>
</file>