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411" r:id="rId4"/>
    <p:sldId id="426" r:id="rId5"/>
    <p:sldId id="427" r:id="rId6"/>
    <p:sldId id="445" r:id="rId7"/>
    <p:sldId id="428" r:id="rId8"/>
    <p:sldId id="446" r:id="rId9"/>
    <p:sldId id="429" r:id="rId10"/>
    <p:sldId id="430" r:id="rId11"/>
    <p:sldId id="431" r:id="rId12"/>
    <p:sldId id="432" r:id="rId13"/>
    <p:sldId id="433" r:id="rId14"/>
    <p:sldId id="434" r:id="rId15"/>
    <p:sldId id="449" r:id="rId16"/>
    <p:sldId id="448" r:id="rId17"/>
    <p:sldId id="450" r:id="rId18"/>
    <p:sldId id="451" r:id="rId19"/>
    <p:sldId id="438" r:id="rId20"/>
    <p:sldId id="435" r:id="rId21"/>
    <p:sldId id="436" r:id="rId22"/>
    <p:sldId id="437" r:id="rId23"/>
    <p:sldId id="439" r:id="rId24"/>
    <p:sldId id="441" r:id="rId25"/>
    <p:sldId id="442" r:id="rId26"/>
    <p:sldId id="443" r:id="rId27"/>
    <p:sldId id="44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9" autoAdjust="0"/>
    <p:restoredTop sz="89630" autoAdjust="0"/>
  </p:normalViewPr>
  <p:slideViewPr>
    <p:cSldViewPr snapToGrid="0">
      <p:cViewPr>
        <p:scale>
          <a:sx n="70" d="100"/>
          <a:sy n="70" d="100"/>
        </p:scale>
        <p:origin x="816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C8FB-8741-4C98-94A8-B9FEED12341A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25863-D2FF-4B86-8A85-B93044C2A0A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091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8635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496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3915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6625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5794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2892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372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9862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8272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96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372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169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01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62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432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2195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5071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5863-D2FF-4B86-8A85-B93044C2A0AB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44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957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975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40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650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323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2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047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148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194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282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717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A19934B-F094-44E9-A282-E6CEC231E605}" type="datetimeFigureOut">
              <a:rPr lang="es-CL" smtClean="0"/>
              <a:t>06-12-2018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E1939B3-FE1F-4BA0-91A6-4799878DF883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29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1ECC932-B170-49E8-9E45-42D9B66D4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6191" y="1408670"/>
            <a:ext cx="10300879" cy="2909676"/>
          </a:xfrm>
        </p:spPr>
        <p:txBody>
          <a:bodyPr>
            <a:normAutofit fontScale="90000"/>
          </a:bodyPr>
          <a:lstStyle/>
          <a:p>
            <a:r>
              <a:rPr lang="es-CL" sz="4400" dirty="0"/>
              <a:t>Fundamentos de Geología Estructural</a:t>
            </a:r>
            <a:br>
              <a:rPr lang="es-CL" sz="4400" dirty="0"/>
            </a:br>
            <a:r>
              <a:rPr lang="es-CL" sz="4400" dirty="0"/>
              <a:t/>
            </a:r>
            <a:br>
              <a:rPr lang="es-CL" sz="4400" dirty="0"/>
            </a:br>
            <a:r>
              <a:rPr lang="es-CL" dirty="0">
                <a:solidFill>
                  <a:schemeClr val="bg1"/>
                </a:solidFill>
              </a:rPr>
              <a:t/>
            </a:r>
            <a:br>
              <a:rPr lang="es-CL" dirty="0">
                <a:solidFill>
                  <a:schemeClr val="bg1"/>
                </a:solidFill>
              </a:rPr>
            </a:br>
            <a:r>
              <a:rPr lang="es-CL" dirty="0">
                <a:solidFill>
                  <a:schemeClr val="bg1"/>
                </a:solidFill>
              </a:rPr>
              <a:t>Pliegues y método </a:t>
            </a:r>
            <a:r>
              <a:rPr lang="es-CL" dirty="0" err="1">
                <a:solidFill>
                  <a:schemeClr val="bg1"/>
                </a:solidFill>
              </a:rPr>
              <a:t>Kink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E1803C1-3AEF-490E-B928-EC3D0C255895}"/>
              </a:ext>
            </a:extLst>
          </p:cNvPr>
          <p:cNvSpPr txBox="1">
            <a:spLocks/>
          </p:cNvSpPr>
          <p:nvPr/>
        </p:nvSpPr>
        <p:spPr>
          <a:xfrm>
            <a:off x="1524000" y="480798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Semestre Primavera 2018</a:t>
            </a:r>
          </a:p>
          <a:p>
            <a:r>
              <a:rPr lang="es-CL" smtClean="0"/>
              <a:t>Auxiliar: Vicente Piel </a:t>
            </a:r>
          </a:p>
          <a:p>
            <a:r>
              <a:rPr lang="es-CL" smtClean="0"/>
              <a:t>Ayudantes: Alberto Martínez, jasmín palavecino y ricardo Salazar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7162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52" y="2024543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por despegue (</a:t>
            </a:r>
            <a:r>
              <a:rPr lang="es-CL" sz="2800" dirty="0" err="1"/>
              <a:t>detachment</a:t>
            </a:r>
            <a:r>
              <a:rPr lang="es-CL" sz="2800" dirty="0"/>
              <a:t>)</a:t>
            </a:r>
            <a:endParaRPr lang="es-CL" dirty="0"/>
          </a:p>
        </p:txBody>
      </p:sp>
      <p:pic>
        <p:nvPicPr>
          <p:cNvPr id="20" name="Picture 2" descr="Rundle">
            <a:extLst>
              <a:ext uri="{FF2B5EF4-FFF2-40B4-BE49-F238E27FC236}">
                <a16:creationId xmlns="" xmlns:a16="http://schemas.microsoft.com/office/drawing/2014/main" id="{50217F4A-1568-4B3A-B50D-BFC062D6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65529"/>
            <a:ext cx="5859165" cy="378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37A2F08E-E38B-4748-B724-3419F4328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2865529"/>
            <a:ext cx="5859165" cy="37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9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52" y="2024543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por propagación de falla.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589B1A6-4D3A-4702-B751-65DF040BE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865529"/>
            <a:ext cx="7215187" cy="38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5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52" y="2024543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por propagación de falla.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FB96947-2A58-4F70-9C66-7A862413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556942"/>
            <a:ext cx="6391275" cy="40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52" y="2024543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por flexura de falla</a:t>
            </a:r>
            <a:endParaRPr lang="es-CL" dirty="0"/>
          </a:p>
        </p:txBody>
      </p:sp>
      <p:grpSp>
        <p:nvGrpSpPr>
          <p:cNvPr id="5" name="13 Grupo">
            <a:extLst>
              <a:ext uri="{FF2B5EF4-FFF2-40B4-BE49-F238E27FC236}">
                <a16:creationId xmlns="" xmlns:a16="http://schemas.microsoft.com/office/drawing/2014/main" id="{4E2C2DAB-338F-41CC-80B6-E7BAA026050B}"/>
              </a:ext>
            </a:extLst>
          </p:cNvPr>
          <p:cNvGrpSpPr>
            <a:grpSpLocks/>
          </p:cNvGrpSpPr>
          <p:nvPr/>
        </p:nvGrpSpPr>
        <p:grpSpPr bwMode="auto">
          <a:xfrm>
            <a:off x="581192" y="3162301"/>
            <a:ext cx="5210008" cy="2724150"/>
            <a:chOff x="1846262" y="1295400"/>
            <a:chExt cx="4751387" cy="1866900"/>
          </a:xfrm>
        </p:grpSpPr>
        <p:sp>
          <p:nvSpPr>
            <p:cNvPr id="6" name="Freeform 14">
              <a:extLst>
                <a:ext uri="{FF2B5EF4-FFF2-40B4-BE49-F238E27FC236}">
                  <a16:creationId xmlns="" xmlns:a16="http://schemas.microsoft.com/office/drawing/2014/main" id="{2B9D0B3A-9BFB-410E-8597-CC0C6C5A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458912"/>
              <a:ext cx="3862387" cy="842962"/>
            </a:xfrm>
            <a:custGeom>
              <a:avLst/>
              <a:gdLst>
                <a:gd name="T0" fmla="*/ 0 w 2436"/>
                <a:gd name="T1" fmla="*/ 1338201163 h 531"/>
                <a:gd name="T2" fmla="*/ 0 w 2436"/>
                <a:gd name="T3" fmla="*/ 791328428 h 531"/>
                <a:gd name="T4" fmla="*/ 1241892090 w 2436"/>
                <a:gd name="T5" fmla="*/ 791328428 h 531"/>
                <a:gd name="T6" fmla="*/ 2147483647 w 2436"/>
                <a:gd name="T7" fmla="*/ 0 h 531"/>
                <a:gd name="T8" fmla="*/ 2147483647 w 2436"/>
                <a:gd name="T9" fmla="*/ 0 h 531"/>
                <a:gd name="T10" fmla="*/ 2147483647 w 2436"/>
                <a:gd name="T11" fmla="*/ 791328428 h 531"/>
                <a:gd name="T12" fmla="*/ 2147483647 w 2436"/>
                <a:gd name="T13" fmla="*/ 791328428 h 531"/>
                <a:gd name="T14" fmla="*/ 2147483647 w 2436"/>
                <a:gd name="T15" fmla="*/ 1330641496 h 5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36"/>
                <a:gd name="T25" fmla="*/ 0 h 531"/>
                <a:gd name="T26" fmla="*/ 2436 w 2436"/>
                <a:gd name="T27" fmla="*/ 531 h 5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36" h="531">
                  <a:moveTo>
                    <a:pt x="0" y="531"/>
                  </a:moveTo>
                  <a:lnTo>
                    <a:pt x="0" y="314"/>
                  </a:lnTo>
                  <a:lnTo>
                    <a:pt x="494" y="314"/>
                  </a:lnTo>
                  <a:lnTo>
                    <a:pt x="1061" y="0"/>
                  </a:lnTo>
                  <a:lnTo>
                    <a:pt x="1676" y="0"/>
                  </a:lnTo>
                  <a:lnTo>
                    <a:pt x="1856" y="314"/>
                  </a:lnTo>
                  <a:lnTo>
                    <a:pt x="2434" y="314"/>
                  </a:lnTo>
                  <a:lnTo>
                    <a:pt x="2436" y="528"/>
                  </a:lnTo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Rectangle 15">
              <a:extLst>
                <a:ext uri="{FF2B5EF4-FFF2-40B4-BE49-F238E27FC236}">
                  <a16:creationId xmlns="" xmlns:a16="http://schemas.microsoft.com/office/drawing/2014/main" id="{0227F663-7EB9-49AE-B165-A93762322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262" y="2797175"/>
              <a:ext cx="4749800" cy="365125"/>
            </a:xfrm>
            <a:prstGeom prst="rect">
              <a:avLst/>
            </a:prstGeom>
            <a:gradFill rotWithShape="0">
              <a:gsLst>
                <a:gs pos="0">
                  <a:srgbClr val="FF66CC"/>
                </a:gs>
                <a:gs pos="100000">
                  <a:srgbClr val="FFFFFF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_tradnl"/>
            </a:p>
          </p:txBody>
        </p:sp>
        <p:sp>
          <p:nvSpPr>
            <p:cNvPr id="8" name="Freeform 16">
              <a:extLst>
                <a:ext uri="{FF2B5EF4-FFF2-40B4-BE49-F238E27FC236}">
                  <a16:creationId xmlns="" xmlns:a16="http://schemas.microsoft.com/office/drawing/2014/main" id="{BCDBC13B-594A-4B18-94E7-5534D66FD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087" y="1798637"/>
              <a:ext cx="3865562" cy="996950"/>
            </a:xfrm>
            <a:custGeom>
              <a:avLst/>
              <a:gdLst>
                <a:gd name="T0" fmla="*/ 0 w 1908"/>
                <a:gd name="T1" fmla="*/ 2020140864 h 492"/>
                <a:gd name="T2" fmla="*/ 0 w 1908"/>
                <a:gd name="T3" fmla="*/ 1010070432 h 492"/>
                <a:gd name="T4" fmla="*/ 1822432211 w 1908"/>
                <a:gd name="T5" fmla="*/ 1010070432 h 492"/>
                <a:gd name="T6" fmla="*/ 2147483647 w 1908"/>
                <a:gd name="T7" fmla="*/ 0 h 492"/>
                <a:gd name="T8" fmla="*/ 2147483647 w 1908"/>
                <a:gd name="T9" fmla="*/ 0 h 492"/>
                <a:gd name="T10" fmla="*/ 2147483647 w 1908"/>
                <a:gd name="T11" fmla="*/ 985434426 h 492"/>
                <a:gd name="T12" fmla="*/ 2147483647 w 1908"/>
                <a:gd name="T13" fmla="*/ 985434426 h 492"/>
                <a:gd name="T14" fmla="*/ 2147483647 w 1908"/>
                <a:gd name="T15" fmla="*/ 2020140864 h 492"/>
                <a:gd name="T16" fmla="*/ 0 w 1908"/>
                <a:gd name="T17" fmla="*/ 2020140864 h 4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08"/>
                <a:gd name="T28" fmla="*/ 0 h 492"/>
                <a:gd name="T29" fmla="*/ 1908 w 1908"/>
                <a:gd name="T30" fmla="*/ 492 h 4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08" h="492">
                  <a:moveTo>
                    <a:pt x="0" y="492"/>
                  </a:moveTo>
                  <a:lnTo>
                    <a:pt x="0" y="246"/>
                  </a:lnTo>
                  <a:lnTo>
                    <a:pt x="444" y="246"/>
                  </a:lnTo>
                  <a:lnTo>
                    <a:pt x="882" y="0"/>
                  </a:lnTo>
                  <a:lnTo>
                    <a:pt x="1224" y="0"/>
                  </a:lnTo>
                  <a:lnTo>
                    <a:pt x="1362" y="240"/>
                  </a:lnTo>
                  <a:lnTo>
                    <a:pt x="1908" y="240"/>
                  </a:lnTo>
                  <a:lnTo>
                    <a:pt x="1908" y="492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Freeform 17">
              <a:extLst>
                <a:ext uri="{FF2B5EF4-FFF2-40B4-BE49-F238E27FC236}">
                  <a16:creationId xmlns="" xmlns:a16="http://schemas.microsoft.com/office/drawing/2014/main" id="{B5C24B92-5B57-401E-AAA6-25530347E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7" y="1966912"/>
              <a:ext cx="2593975" cy="501650"/>
            </a:xfrm>
            <a:custGeom>
              <a:avLst/>
              <a:gdLst>
                <a:gd name="T0" fmla="*/ 0 w 1634"/>
                <a:gd name="T1" fmla="*/ 796369266 h 316"/>
                <a:gd name="T2" fmla="*/ 1504534022 w 1634"/>
                <a:gd name="T3" fmla="*/ 788809594 h 316"/>
                <a:gd name="T4" fmla="*/ 2147483647 w 1634"/>
                <a:gd name="T5" fmla="*/ 0 h 316"/>
                <a:gd name="T6" fmla="*/ 2147483647 w 1634"/>
                <a:gd name="T7" fmla="*/ 0 h 316"/>
                <a:gd name="T8" fmla="*/ 2147483647 w 1634"/>
                <a:gd name="T9" fmla="*/ 514111875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4"/>
                <a:gd name="T16" fmla="*/ 0 h 316"/>
                <a:gd name="T17" fmla="*/ 1634 w 1634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4" h="316">
                  <a:moveTo>
                    <a:pt x="0" y="316"/>
                  </a:moveTo>
                  <a:lnTo>
                    <a:pt x="597" y="313"/>
                  </a:lnTo>
                  <a:lnTo>
                    <a:pt x="1164" y="0"/>
                  </a:lnTo>
                  <a:lnTo>
                    <a:pt x="1513" y="0"/>
                  </a:lnTo>
                  <a:lnTo>
                    <a:pt x="1634" y="20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Line 18">
              <a:extLst>
                <a:ext uri="{FF2B5EF4-FFF2-40B4-BE49-F238E27FC236}">
                  <a16:creationId xmlns="" xmlns:a16="http://schemas.microsoft.com/office/drawing/2014/main" id="{611DBDE2-5C24-432F-B3AF-78D50524A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4362" y="2473325"/>
              <a:ext cx="216535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Line 19">
              <a:extLst>
                <a:ext uri="{FF2B5EF4-FFF2-40B4-BE49-F238E27FC236}">
                  <a16:creationId xmlns="" xmlns:a16="http://schemas.microsoft.com/office/drawing/2014/main" id="{C758745E-B9D1-4E64-A79C-E64FAC389C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63925" y="1739900"/>
              <a:ext cx="312737" cy="1077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Line 20">
              <a:extLst>
                <a:ext uri="{FF2B5EF4-FFF2-40B4-BE49-F238E27FC236}">
                  <a16:creationId xmlns="" xmlns:a16="http://schemas.microsoft.com/office/drawing/2014/main" id="{9672C0EC-79FB-480C-A1CB-F44FAF445E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6737" y="1295400"/>
              <a:ext cx="282575" cy="1006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Line 21">
              <a:extLst>
                <a:ext uri="{FF2B5EF4-FFF2-40B4-BE49-F238E27FC236}">
                  <a16:creationId xmlns="" xmlns:a16="http://schemas.microsoft.com/office/drawing/2014/main" id="{71587C94-3C51-422B-A384-2B24274C0C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0300" y="1323975"/>
              <a:ext cx="520700" cy="987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Line 22">
              <a:extLst>
                <a:ext uri="{FF2B5EF4-FFF2-40B4-BE49-F238E27FC236}">
                  <a16:creationId xmlns="" xmlns:a16="http://schemas.microsoft.com/office/drawing/2014/main" id="{87D94A82-7B81-4ED6-843C-323D5BABFF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81637" y="1803400"/>
              <a:ext cx="285750" cy="477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Freeform 23">
              <a:extLst>
                <a:ext uri="{FF2B5EF4-FFF2-40B4-BE49-F238E27FC236}">
                  <a16:creationId xmlns="" xmlns:a16="http://schemas.microsoft.com/office/drawing/2014/main" id="{1D594D4E-F61D-4A27-ABBD-6C94A10D8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262" y="2292350"/>
              <a:ext cx="4751387" cy="530225"/>
            </a:xfrm>
            <a:custGeom>
              <a:avLst/>
              <a:gdLst>
                <a:gd name="T0" fmla="*/ 0 w 2993"/>
                <a:gd name="T1" fmla="*/ 841732277 h 334"/>
                <a:gd name="T2" fmla="*/ 2147483647 w 2993"/>
                <a:gd name="T3" fmla="*/ 836691966 h 334"/>
                <a:gd name="T4" fmla="*/ 2147483647 w 2993"/>
                <a:gd name="T5" fmla="*/ 0 h 334"/>
                <a:gd name="T6" fmla="*/ 2147483647 w 2993"/>
                <a:gd name="T7" fmla="*/ 0 h 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93"/>
                <a:gd name="T13" fmla="*/ 0 h 334"/>
                <a:gd name="T14" fmla="*/ 2993 w 2993"/>
                <a:gd name="T15" fmla="*/ 334 h 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93" h="334">
                  <a:moveTo>
                    <a:pt x="0" y="334"/>
                  </a:moveTo>
                  <a:lnTo>
                    <a:pt x="1209" y="332"/>
                  </a:lnTo>
                  <a:lnTo>
                    <a:pt x="1805" y="0"/>
                  </a:lnTo>
                  <a:lnTo>
                    <a:pt x="2993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Freeform 33">
              <a:extLst>
                <a:ext uri="{FF2B5EF4-FFF2-40B4-BE49-F238E27FC236}">
                  <a16:creationId xmlns="" xmlns:a16="http://schemas.microsoft.com/office/drawing/2014/main" id="{117265CF-02DA-4F02-8DA2-72395EF93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7" y="2625725"/>
              <a:ext cx="688975" cy="104775"/>
            </a:xfrm>
            <a:custGeom>
              <a:avLst/>
              <a:gdLst>
                <a:gd name="T0" fmla="*/ 0 w 434"/>
                <a:gd name="T1" fmla="*/ 133567475 h 66"/>
                <a:gd name="T2" fmla="*/ 1093747902 w 434"/>
                <a:gd name="T3" fmla="*/ 166330285 h 66"/>
                <a:gd name="T4" fmla="*/ 498990996 w 434"/>
                <a:gd name="T5" fmla="*/ 0 h 66"/>
                <a:gd name="T6" fmla="*/ 617437512 w 434"/>
                <a:gd name="T7" fmla="*/ 166330285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66"/>
                <a:gd name="T14" fmla="*/ 434 w 43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66">
                  <a:moveTo>
                    <a:pt x="0" y="53"/>
                  </a:moveTo>
                  <a:lnTo>
                    <a:pt x="434" y="66"/>
                  </a:lnTo>
                  <a:lnTo>
                    <a:pt x="198" y="0"/>
                  </a:lnTo>
                  <a:lnTo>
                    <a:pt x="245" y="66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F4DADFB7-D3FD-421B-B090-5F7E006F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33" y="2893558"/>
            <a:ext cx="5695775" cy="29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52" y="2024543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por flexura de falla</a:t>
            </a:r>
            <a:endParaRPr lang="es-CL" dirty="0"/>
          </a:p>
        </p:txBody>
      </p:sp>
      <p:pic>
        <p:nvPicPr>
          <p:cNvPr id="17" name="Picture 3" descr="struc54m">
            <a:extLst>
              <a:ext uri="{FF2B5EF4-FFF2-40B4-BE49-F238E27FC236}">
                <a16:creationId xmlns="" xmlns:a16="http://schemas.microsoft.com/office/drawing/2014/main" id="{93C8F0DB-71A4-4389-A21C-088493D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580132"/>
            <a:ext cx="5854700" cy="390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7C8D33C-73FA-4B56-8950-C824FBC85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2603322"/>
            <a:ext cx="5854700" cy="38621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734ED6DB-C7CF-482E-A416-C28C1625B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333" y="1898815"/>
            <a:ext cx="2874325" cy="458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63" y="1715956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</a:t>
            </a:r>
            <a:r>
              <a:rPr lang="es-CL" sz="2800" dirty="0" smtClean="0"/>
              <a:t>de arrastre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2" t="10547" r="11567" b="27960"/>
          <a:stretch/>
        </p:blipFill>
        <p:spPr>
          <a:xfrm>
            <a:off x="504967" y="2480899"/>
            <a:ext cx="11204812" cy="43771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4967" y="2248355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W</a:t>
            </a:r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11241980" y="22483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73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" t="758" r="2199" b="60771"/>
          <a:stretch/>
        </p:blipFill>
        <p:spPr>
          <a:xfrm>
            <a:off x="698856" y="2237362"/>
            <a:ext cx="10701961" cy="4581116"/>
          </a:xfrm>
          <a:prstGeom prst="roundRect">
            <a:avLst>
              <a:gd name="adj" fmla="val 3611"/>
            </a:avLst>
          </a:prstGeom>
          <a:ln w="19050">
            <a:solidFill>
              <a:schemeClr val="tx1"/>
            </a:solidFill>
          </a:ln>
        </p:spPr>
      </p:pic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35" y="1704963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</a:t>
            </a:r>
            <a:r>
              <a:rPr lang="es-CL" sz="2800" dirty="0" smtClean="0"/>
              <a:t>de arrastre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71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 txBox="1">
            <a:spLocks/>
          </p:cNvSpPr>
          <p:nvPr/>
        </p:nvSpPr>
        <p:spPr>
          <a:xfrm>
            <a:off x="386035" y="1704963"/>
            <a:ext cx="8379631" cy="532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800" smtClean="0"/>
              <a:t>Pliegue de arrastre</a:t>
            </a:r>
            <a:endParaRPr lang="es-C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" t="758" r="2199" b="60771"/>
          <a:stretch/>
        </p:blipFill>
        <p:spPr>
          <a:xfrm>
            <a:off x="698856" y="2237362"/>
            <a:ext cx="10701961" cy="4581116"/>
          </a:xfrm>
          <a:prstGeom prst="roundRect">
            <a:avLst>
              <a:gd name="adj" fmla="val 3611"/>
            </a:avLst>
          </a:prstGeom>
          <a:ln w="19050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" t="40605" r="2199" b="13979"/>
          <a:stretch/>
        </p:blipFill>
        <p:spPr>
          <a:xfrm>
            <a:off x="671418" y="1405583"/>
            <a:ext cx="10730490" cy="5422623"/>
          </a:xfrm>
          <a:prstGeom prst="roundRect">
            <a:avLst>
              <a:gd name="adj" fmla="val 3611"/>
            </a:avLst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18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 txBox="1">
            <a:spLocks/>
          </p:cNvSpPr>
          <p:nvPr/>
        </p:nvSpPr>
        <p:spPr>
          <a:xfrm>
            <a:off x="386035" y="1704963"/>
            <a:ext cx="8379631" cy="532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800" smtClean="0"/>
              <a:t>Pliegue de arrastre</a:t>
            </a:r>
            <a:endParaRPr lang="es-CL" dirty="0"/>
          </a:p>
        </p:txBody>
      </p:sp>
      <p:pic>
        <p:nvPicPr>
          <p:cNvPr id="2050" name="Picture 2" descr="http://1.bp.blogspot.com/-neVpzwuFggE/T4vItt3NdLI/AAAAAAAAAIk/SokYudiEIX0/s400/Fallagu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82" y="2180496"/>
            <a:ext cx="6090141" cy="456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1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Resumen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00819F2-A612-4BE6-A7B5-C034B7B1F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2760744"/>
            <a:ext cx="5608806" cy="3621010"/>
          </a:xfrm>
          <a:prstGeom prst="rect">
            <a:avLst/>
          </a:prstGeom>
        </p:spPr>
      </p:pic>
      <p:pic>
        <p:nvPicPr>
          <p:cNvPr id="3074" name="Picture 2" descr="http://1.bp.blogspot.com/-neVpzwuFggE/T4vItt3NdLI/AAAAAAAAAIk/SokYudiEIX0/s400/Fallaguix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67" y="2495094"/>
            <a:ext cx="2568102" cy="19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363838" y="2125762"/>
            <a:ext cx="19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Pliegue de Arrastre</a:t>
            </a:r>
            <a:endParaRPr lang="es-CL" dirty="0"/>
          </a:p>
        </p:txBody>
      </p:sp>
      <p:pic>
        <p:nvPicPr>
          <p:cNvPr id="3076" name="Picture 4" descr="Resultado de imagen para anticlinal de roll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38" y="4766837"/>
            <a:ext cx="221932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363838" y="4571249"/>
            <a:ext cx="21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Anticlinal de </a:t>
            </a:r>
            <a:r>
              <a:rPr lang="es-CL" dirty="0" err="1" smtClean="0"/>
              <a:t>Rollover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500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01D7B7-F909-48A8-BDDE-D9FE67F5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 de la clase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6966EFA-D098-4DAF-BEF0-2B37AFD9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71" y="2389239"/>
            <a:ext cx="10421103" cy="3170903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400" dirty="0"/>
              <a:t>Repasar el concepto de </a:t>
            </a:r>
            <a:r>
              <a:rPr lang="es-CL" sz="2400" dirty="0" err="1"/>
              <a:t>Strain</a:t>
            </a:r>
            <a:endParaRPr lang="es-CL" sz="24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400" dirty="0"/>
              <a:t>Reconocer los tipos de pliegues y como se forman.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400" dirty="0"/>
              <a:t>Utilizar el método </a:t>
            </a:r>
            <a:r>
              <a:rPr lang="es-CL" sz="2400" dirty="0" err="1"/>
              <a:t>Kink</a:t>
            </a:r>
            <a:r>
              <a:rPr lang="es-CL" sz="2400" dirty="0"/>
              <a:t> para representar la geometría de un pliegue.</a:t>
            </a:r>
          </a:p>
        </p:txBody>
      </p:sp>
    </p:spTree>
    <p:extLst>
      <p:ext uri="{BB962C8B-B14F-4D97-AF65-F5344CB8AC3E}">
        <p14:creationId xmlns:p14="http://schemas.microsoft.com/office/powerpoint/2010/main" val="179920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3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6000" dirty="0"/>
              <a:t>Método </a:t>
            </a:r>
            <a:r>
              <a:rPr lang="es-ES" sz="6000" dirty="0" err="1"/>
              <a:t>Kink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8899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Método </a:t>
            </a:r>
            <a:r>
              <a:rPr lang="es-CL" dirty="0" err="1"/>
              <a:t>kink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90750"/>
            <a:ext cx="11029616" cy="4419600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ct val="50000"/>
              </a:spcBef>
            </a:pPr>
            <a:r>
              <a:rPr lang="es-ES" sz="2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Modelo 2D que se basa en la conservación, durante todo el desarrollo del pliegue, de los largos y espesores de las capas. El estado inicial son capas horizontales, de espesor constante.</a:t>
            </a:r>
          </a:p>
          <a:p>
            <a:pPr algn="just">
              <a:spcBef>
                <a:spcPct val="50000"/>
              </a:spcBef>
            </a:pPr>
            <a:r>
              <a:rPr lang="es-ES" sz="2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Las capas se deforman por deslizamiento paralelo entre ellas (</a:t>
            </a:r>
            <a:r>
              <a:rPr lang="es-ES" sz="2800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flexural</a:t>
            </a:r>
            <a:r>
              <a:rPr lang="es-ES" sz="2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slip) y las superficies axiales </a:t>
            </a:r>
            <a:r>
              <a:rPr lang="es-ES" sz="2800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bisectan</a:t>
            </a:r>
            <a:r>
              <a:rPr lang="es-ES" sz="2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en ángulo entre los flancos del pliegue.</a:t>
            </a:r>
          </a:p>
          <a:p>
            <a:pPr algn="just">
              <a:spcBef>
                <a:spcPct val="50000"/>
              </a:spcBef>
            </a:pPr>
            <a:r>
              <a:rPr lang="es-ES" sz="28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{</a:t>
            </a:r>
            <a:r>
              <a:rPr lang="es-ES" sz="28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El método ayuda a realizar perfiles geológicos a través de la interpretación e interpolación de los datos recogidos en terreno. Se suponen que las rocas son estratificadas, los estratos son de grosos constante y paralelos entre sí y se asume paneles de capas rectas con manteo constante.</a:t>
            </a:r>
            <a:endParaRPr lang="es-ES" sz="28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47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Método </a:t>
            </a:r>
            <a:r>
              <a:rPr lang="es-CL" dirty="0" err="1"/>
              <a:t>kink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A5D134C-0981-4402-95E0-087B9B4E0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099" y="2110216"/>
            <a:ext cx="6157913" cy="44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2B2C1E-3F53-40F2-AF95-A54237F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1B7F11F-17DC-4FD9-9264-EF70BF47B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84" y="2009774"/>
            <a:ext cx="6569292" cy="45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0EB0C6-E6CA-4440-8B87-937DE460F1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 b="11337"/>
          <a:stretch>
            <a:fillRect/>
          </a:stretch>
        </p:blipFill>
        <p:spPr>
          <a:xfrm>
            <a:off x="2190750" y="2366962"/>
            <a:ext cx="6638926" cy="3810000"/>
          </a:xfrm>
          <a:noFill/>
        </p:spPr>
      </p:pic>
    </p:spTree>
    <p:extLst>
      <p:ext uri="{BB962C8B-B14F-4D97-AF65-F5344CB8AC3E}">
        <p14:creationId xmlns:p14="http://schemas.microsoft.com/office/powerpoint/2010/main" val="37155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fld id="{7F8DA7C1-C161-43A5-9596-F76F55D2EBB3}" type="slidenum">
              <a:rPr lang="es-CL">
                <a:solidFill>
                  <a:srgbClr val="000000"/>
                </a:solidFill>
              </a:rPr>
              <a:pPr eaLnBrk="1" hangingPunct="1"/>
              <a:t>24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80963"/>
            <a:ext cx="8228013" cy="15287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dirty="0"/>
              <a:t>Ejemplo 2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5306" y="5871205"/>
            <a:ext cx="7823200" cy="900113"/>
          </a:xfrm>
        </p:spPr>
        <p:txBody>
          <a:bodyPr>
            <a:normAutofit/>
          </a:bodyPr>
          <a:lstStyle/>
          <a:p>
            <a:pPr indent="-341313" algn="ctr">
              <a:buClr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sz="3600" dirty="0"/>
              <a:t>Aplicar método </a:t>
            </a:r>
            <a:r>
              <a:rPr lang="es-CL" sz="3600" dirty="0" err="1"/>
              <a:t>kink</a:t>
            </a:r>
            <a:r>
              <a:rPr lang="es-CL" sz="3600" dirty="0"/>
              <a:t> con estos 4 datos</a:t>
            </a: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2364419"/>
            <a:ext cx="68405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7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fld id="{3D3536F3-532C-4E98-9949-253B5E33345B}" type="slidenum">
              <a:rPr lang="es-CL">
                <a:solidFill>
                  <a:srgbClr val="000000"/>
                </a:solidFill>
              </a:rPr>
              <a:pPr eaLnBrk="1" hangingPunct="1"/>
              <a:t>25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7001"/>
            <a:ext cx="8229600" cy="143827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dirty="0"/>
              <a:t>Se completan los estratos, pero...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5580064"/>
            <a:ext cx="9925050" cy="947737"/>
          </a:xfrm>
        </p:spPr>
        <p:txBody>
          <a:bodyPr/>
          <a:lstStyle/>
          <a:p>
            <a:pPr indent="-341313">
              <a:buClr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sz="2800" dirty="0"/>
              <a:t>Datos no concuerdan, hay que buscar posible solución geológica.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B4B29F0-81EC-4C62-BD29-BE56CE60E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0" y="2639804"/>
            <a:ext cx="6379204" cy="303091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33783A2-83BF-431C-8128-D95F8F6CBEA6}"/>
              </a:ext>
            </a:extLst>
          </p:cNvPr>
          <p:cNvSpPr/>
          <p:nvPr/>
        </p:nvSpPr>
        <p:spPr>
          <a:xfrm>
            <a:off x="485775" y="1983713"/>
            <a:ext cx="4295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/>
              <a:t>Se completan los estratos, pero...</a:t>
            </a:r>
          </a:p>
        </p:txBody>
      </p:sp>
    </p:spTree>
    <p:extLst>
      <p:ext uri="{BB962C8B-B14F-4D97-AF65-F5344CB8AC3E}">
        <p14:creationId xmlns:p14="http://schemas.microsoft.com/office/powerpoint/2010/main" val="3633139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fld id="{29581B5E-A9B9-4791-8A8F-92B4A655A8D8}" type="slidenum">
              <a:rPr lang="es-CL">
                <a:solidFill>
                  <a:srgbClr val="000000"/>
                </a:solidFill>
              </a:rPr>
              <a:pPr eaLnBrk="1" hangingPunct="1"/>
              <a:t>26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7001"/>
            <a:ext cx="8229600" cy="143827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/>
              <a:t>Finalmente, se obtiene...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5635626"/>
            <a:ext cx="10363200" cy="1190625"/>
          </a:xfrm>
        </p:spPr>
        <p:txBody>
          <a:bodyPr/>
          <a:lstStyle/>
          <a:p>
            <a:pPr indent="-341313" algn="just">
              <a:buClr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sz="2400" dirty="0"/>
              <a:t>Finalmente la solución geológica más probable, pueda ser una falla inversa, la cual se ajusta mejor a los datos reales obtenidos en terreno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E6704E0-37DF-429F-AD4D-4A1BFE495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136" y="1963889"/>
            <a:ext cx="6833052" cy="36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7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36757" y="5965225"/>
            <a:ext cx="105250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fld id="{7F8DA7C1-C161-43A5-9596-F76F55D2EBB3}" type="slidenum">
              <a:rPr lang="es-CL">
                <a:solidFill>
                  <a:srgbClr val="000000"/>
                </a:solidFill>
              </a:rPr>
              <a:pPr eaLnBrk="1" hangingPunct="1"/>
              <a:t>27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1" y="1094419"/>
            <a:ext cx="8228013" cy="61912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dirty="0"/>
              <a:t>Cálculo del acortamiento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A5D09F6-C080-4A0D-8DFA-3CD7E18D4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tx1"/>
                </a:solidFill>
              </a:rPr>
              <a:t>Se debe encontrar el valor del largo original que tenía el perfil, es decir , si esos estratos estuvieran de manera horizontal y sin pliegues que largo tendrían.</a:t>
            </a:r>
          </a:p>
          <a:p>
            <a:r>
              <a:rPr lang="es-CL" dirty="0">
                <a:solidFill>
                  <a:schemeClr val="tx1"/>
                </a:solidFill>
              </a:rPr>
              <a:t>Se debe encontrar el largo deformado, que corresponde al largo en la horizontal de los pliegues formados. </a:t>
            </a:r>
          </a:p>
          <a:p>
            <a:r>
              <a:rPr lang="es-CL" dirty="0">
                <a:solidFill>
                  <a:schemeClr val="tx1"/>
                </a:solidFill>
              </a:rPr>
              <a:t>Finalmente se debe usar la fórmula:</a:t>
            </a:r>
          </a:p>
          <a:p>
            <a:pPr marL="0" indent="0">
              <a:buNone/>
            </a:pPr>
            <a:endParaRPr lang="es-CL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es-CL" dirty="0">
              <a:solidFill>
                <a:schemeClr val="tx1"/>
              </a:solidFill>
            </a:endParaRP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B416B92-3CD4-4261-9553-9FFCD082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41" y="4772024"/>
            <a:ext cx="9481516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6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3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6000" dirty="0"/>
              <a:t>Repaso </a:t>
            </a:r>
            <a:r>
              <a:rPr lang="es-ES" sz="6000" dirty="0" err="1"/>
              <a:t>Strain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132045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3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6000" dirty="0"/>
              <a:t>Tipos de Pliegues</a:t>
            </a:r>
          </a:p>
        </p:txBody>
      </p:sp>
    </p:spTree>
    <p:extLst>
      <p:ext uri="{BB962C8B-B14F-4D97-AF65-F5344CB8AC3E}">
        <p14:creationId xmlns:p14="http://schemas.microsoft.com/office/powerpoint/2010/main" val="3225440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Definición: Pliegue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033012"/>
            <a:ext cx="5819607" cy="4435457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Efecto producido en la corteza terrestre por el movimiento conjunto de rocas sometidas a una presión lateral.</a:t>
            </a:r>
          </a:p>
          <a:p>
            <a:pPr algn="just"/>
            <a:r>
              <a:rPr lang="es-CL" sz="2800" dirty="0"/>
              <a:t>Es un evento de deformación dúctil y de carácter fractal.</a:t>
            </a:r>
          </a:p>
          <a:p>
            <a:endParaRPr lang="es-CL" dirty="0"/>
          </a:p>
        </p:txBody>
      </p:sp>
      <p:pic>
        <p:nvPicPr>
          <p:cNvPr id="6" name="7 Imagen">
            <a:extLst>
              <a:ext uri="{FF2B5EF4-FFF2-40B4-BE49-F238E27FC236}">
                <a16:creationId xmlns="" xmlns:a16="http://schemas.microsoft.com/office/drawing/2014/main" id="{2D3F00A0-D663-46D1-BF2F-BD8B62588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2033012"/>
            <a:ext cx="3917840" cy="2533086"/>
          </a:xfrm>
          <a:prstGeom prst="rect">
            <a:avLst/>
          </a:prstGeom>
        </p:spPr>
      </p:pic>
      <p:pic>
        <p:nvPicPr>
          <p:cNvPr id="7" name="9 Imagen">
            <a:extLst>
              <a:ext uri="{FF2B5EF4-FFF2-40B4-BE49-F238E27FC236}">
                <a16:creationId xmlns="" xmlns:a16="http://schemas.microsoft.com/office/drawing/2014/main" id="{B52AD04A-17ED-40D9-ACAA-3E01EE534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12" y="4102544"/>
            <a:ext cx="3548888" cy="23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772CADE-0FAB-4321-860D-89D92CF9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pliegues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6DC6BFBC-A24D-4EAD-B4DF-3CA39255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6" t="4292" r="6049" b="8153"/>
          <a:stretch>
            <a:fillRect/>
          </a:stretch>
        </p:blipFill>
        <p:spPr bwMode="auto">
          <a:xfrm>
            <a:off x="3077582" y="2478039"/>
            <a:ext cx="5328621" cy="305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BF65B73-3F88-4DA1-A264-9B83DD966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312" y="3541656"/>
            <a:ext cx="18501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>
                <a:latin typeface="Calibri" pitchFamily="34" charset="0"/>
              </a:rPr>
              <a:t>Flanco o Limbo: </a:t>
            </a:r>
          </a:p>
          <a:p>
            <a:r>
              <a:rPr lang="es-ES" dirty="0">
                <a:latin typeface="Calibri" pitchFamily="34" charset="0"/>
              </a:rPr>
              <a:t>Planos inclinados </a:t>
            </a:r>
          </a:p>
          <a:p>
            <a:r>
              <a:rPr lang="es-ES" dirty="0">
                <a:latin typeface="Calibri" pitchFamily="34" charset="0"/>
              </a:rPr>
              <a:t>de un pliegue.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AE91449-5F13-4F74-A212-130FB7E54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887" y="1831927"/>
            <a:ext cx="4768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>
                <a:latin typeface="Calibri" pitchFamily="34" charset="0"/>
              </a:rPr>
              <a:t>Plano axial: </a:t>
            </a:r>
            <a:r>
              <a:rPr lang="es-ES" dirty="0">
                <a:latin typeface="Calibri" pitchFamily="34" charset="0"/>
              </a:rPr>
              <a:t>Plano que une las charnelas de todas</a:t>
            </a:r>
          </a:p>
          <a:p>
            <a:r>
              <a:rPr lang="es-ES" dirty="0">
                <a:latin typeface="Calibri" pitchFamily="34" charset="0"/>
              </a:rPr>
              <a:t>las capas de un pliegue.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7A6C5814-4B8D-4249-91AF-568182FBD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3" y="2930624"/>
            <a:ext cx="3086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>
                <a:latin typeface="Calibri" pitchFamily="34" charset="0"/>
              </a:rPr>
              <a:t>Charnela</a:t>
            </a:r>
            <a:r>
              <a:rPr lang="es-ES" dirty="0">
                <a:latin typeface="Calibri" pitchFamily="34" charset="0"/>
              </a:rPr>
              <a:t>:</a:t>
            </a:r>
          </a:p>
          <a:p>
            <a:r>
              <a:rPr lang="es-ES" dirty="0">
                <a:latin typeface="Calibri" pitchFamily="34" charset="0"/>
              </a:rPr>
              <a:t>Zona más curva de un pliegue, </a:t>
            </a:r>
          </a:p>
          <a:p>
            <a:r>
              <a:rPr lang="es-ES" dirty="0">
                <a:latin typeface="Calibri" pitchFamily="34" charset="0"/>
              </a:rPr>
              <a:t>une 2 flancos.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886718CC-B0FB-4172-B4BB-33DA47E11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38" y="5993143"/>
            <a:ext cx="3979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>
                <a:latin typeface="Calibri" pitchFamily="34" charset="0"/>
              </a:rPr>
              <a:t>Cresta: </a:t>
            </a:r>
            <a:r>
              <a:rPr lang="es-ES" dirty="0">
                <a:latin typeface="Calibri" pitchFamily="34" charset="0"/>
              </a:rPr>
              <a:t>Zona topográficamente más alta.</a:t>
            </a:r>
          </a:p>
        </p:txBody>
      </p:sp>
    </p:spTree>
    <p:extLst>
      <p:ext uri="{BB962C8B-B14F-4D97-AF65-F5344CB8AC3E}">
        <p14:creationId xmlns:p14="http://schemas.microsoft.com/office/powerpoint/2010/main" val="15678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Tipos de pliegues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3" y="2223513"/>
            <a:ext cx="4905207" cy="3777238"/>
          </a:xfrm>
        </p:spPr>
        <p:txBody>
          <a:bodyPr>
            <a:normAutofit fontScale="92500"/>
          </a:bodyPr>
          <a:lstStyle/>
          <a:p>
            <a:pPr algn="just"/>
            <a:r>
              <a:rPr lang="es-CL" sz="2800" dirty="0"/>
              <a:t>Anticlinal: el pliegue se genera de forma cóncava hacia arriba. Las rocas más antiguas se observan en la charnela del pliegue.</a:t>
            </a:r>
          </a:p>
          <a:p>
            <a:pPr algn="just"/>
            <a:r>
              <a:rPr lang="es-CL" sz="2800" dirty="0"/>
              <a:t>Sinclinal: el pliegue se genera de forma cóncava hacia arriba. Las rocas más nuevas se observan en la charnela del pliegue.</a:t>
            </a:r>
            <a:endParaRPr lang="es-CL" dirty="0"/>
          </a:p>
        </p:txBody>
      </p:sp>
      <p:graphicFrame>
        <p:nvGraphicFramePr>
          <p:cNvPr id="8" name="Objeto 7">
            <a:extLst>
              <a:ext uri="{FF2B5EF4-FFF2-40B4-BE49-F238E27FC236}">
                <a16:creationId xmlns="" xmlns:a16="http://schemas.microsoft.com/office/drawing/2014/main" id="{07486324-7945-4EF7-AD37-13A4941BF3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588950"/>
              </p:ext>
            </p:extLst>
          </p:nvPr>
        </p:nvGraphicFramePr>
        <p:xfrm>
          <a:off x="5295900" y="2537839"/>
          <a:ext cx="6410946" cy="3148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n de mapa de bits" r:id="rId4" imgW="4828571" imgH="2371429" progId="PBrush">
                  <p:embed/>
                </p:oleObj>
              </mc:Choice>
              <mc:Fallback>
                <p:oleObj name="Imagen de mapa de bits" r:id="rId4" imgW="4828571" imgH="2371429" progId="PBrush">
                  <p:embed/>
                  <p:pic>
                    <p:nvPicPr>
                      <p:cNvPr id="6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0" y="2537839"/>
                        <a:ext cx="6410946" cy="3148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750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7C1510-0B66-477C-9E7C-3ED2C3D8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Tipos de pliegues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823424E-449D-4E73-A99F-6695DB0C1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L" dirty="0" smtClean="0"/>
          </a:p>
          <a:p>
            <a:r>
              <a:rPr lang="es-CL" dirty="0" err="1" smtClean="0"/>
              <a:t>Homoclinales</a:t>
            </a:r>
            <a:endParaRPr lang="es-CL" dirty="0"/>
          </a:p>
          <a:p>
            <a:r>
              <a:rPr lang="es-CL" dirty="0" smtClean="0"/>
              <a:t>Monoclinales</a:t>
            </a:r>
            <a:endParaRPr lang="es-CL" dirty="0"/>
          </a:p>
          <a:p>
            <a:r>
              <a:rPr lang="es-CL" dirty="0" err="1" smtClean="0"/>
              <a:t>Isoclinales</a:t>
            </a:r>
            <a:endParaRPr lang="es-CL" dirty="0"/>
          </a:p>
          <a:p>
            <a:r>
              <a:rPr lang="es-CL" dirty="0" smtClean="0"/>
              <a:t>Anticlinales</a:t>
            </a:r>
            <a:endParaRPr lang="es-CL" dirty="0"/>
          </a:p>
          <a:p>
            <a:r>
              <a:rPr lang="es-CL" dirty="0" smtClean="0"/>
              <a:t>Sinclinales</a:t>
            </a:r>
            <a:endParaRPr lang="es-CL" dirty="0"/>
          </a:p>
          <a:p>
            <a:r>
              <a:rPr lang="es-CL" dirty="0" smtClean="0"/>
              <a:t>Pliegues </a:t>
            </a:r>
            <a:r>
              <a:rPr lang="es-CL" dirty="0" err="1" smtClean="0"/>
              <a:t>Chevron</a:t>
            </a:r>
            <a:endParaRPr lang="es-CL" dirty="0"/>
          </a:p>
          <a:p>
            <a:r>
              <a:rPr lang="es-CL" dirty="0" smtClean="0"/>
              <a:t>Anticlinales </a:t>
            </a:r>
            <a:r>
              <a:rPr lang="es-CL" dirty="0"/>
              <a:t>Volcados </a:t>
            </a:r>
          </a:p>
        </p:txBody>
      </p:sp>
      <p:pic>
        <p:nvPicPr>
          <p:cNvPr id="4" name="Picture 4" descr="Fig8-4">
            <a:extLst>
              <a:ext uri="{FF2B5EF4-FFF2-40B4-BE49-F238E27FC236}">
                <a16:creationId xmlns="" xmlns:a16="http://schemas.microsoft.com/office/drawing/2014/main" id="{4F6EC063-A9C0-4BC5-BA02-B08C738F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3665" y="702156"/>
            <a:ext cx="72358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28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44DA26-0392-43CD-A6A2-FC5B7E64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CL" dirty="0"/>
              <a:t>Pliegues asociados a fallas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3E488-BFB7-49C0-BDB7-7C7DDBDD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52" y="2024543"/>
            <a:ext cx="8379631" cy="532399"/>
          </a:xfrm>
        </p:spPr>
        <p:txBody>
          <a:bodyPr>
            <a:normAutofit/>
          </a:bodyPr>
          <a:lstStyle/>
          <a:p>
            <a:pPr algn="just"/>
            <a:r>
              <a:rPr lang="es-CL" sz="2800" dirty="0"/>
              <a:t>Pliegue por despegue (</a:t>
            </a:r>
            <a:r>
              <a:rPr lang="es-CL" sz="2800" dirty="0" err="1"/>
              <a:t>detachment</a:t>
            </a:r>
            <a:r>
              <a:rPr lang="es-CL" sz="2800" dirty="0"/>
              <a:t>)</a:t>
            </a:r>
            <a:endParaRPr lang="es-CL" dirty="0"/>
          </a:p>
        </p:txBody>
      </p:sp>
      <p:grpSp>
        <p:nvGrpSpPr>
          <p:cNvPr id="5" name="13 Grupo">
            <a:extLst>
              <a:ext uri="{FF2B5EF4-FFF2-40B4-BE49-F238E27FC236}">
                <a16:creationId xmlns="" xmlns:a16="http://schemas.microsoft.com/office/drawing/2014/main" id="{2121E717-7F9F-4A90-A719-60599452CF95}"/>
              </a:ext>
            </a:extLst>
          </p:cNvPr>
          <p:cNvGrpSpPr>
            <a:grpSpLocks/>
          </p:cNvGrpSpPr>
          <p:nvPr/>
        </p:nvGrpSpPr>
        <p:grpSpPr bwMode="auto">
          <a:xfrm>
            <a:off x="479659" y="3233162"/>
            <a:ext cx="5019508" cy="2824737"/>
            <a:chOff x="228600" y="4052887"/>
            <a:chExt cx="4011613" cy="2005013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E1D9962-E25C-4C69-9787-D0CDEEB88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825" y="5043487"/>
              <a:ext cx="3098800" cy="64928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_tradnl"/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97F3AE1C-3973-4802-AD30-DB3243D43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0" y="4119562"/>
              <a:ext cx="3095625" cy="1128712"/>
            </a:xfrm>
            <a:custGeom>
              <a:avLst/>
              <a:gdLst>
                <a:gd name="T0" fmla="*/ 0 w 1950"/>
                <a:gd name="T1" fmla="*/ 2147483647 h 711"/>
                <a:gd name="T2" fmla="*/ 0 w 1950"/>
                <a:gd name="T3" fmla="*/ 2147483647 h 711"/>
                <a:gd name="T4" fmla="*/ 2147483647 w 1950"/>
                <a:gd name="T5" fmla="*/ 2147483647 h 711"/>
                <a:gd name="T6" fmla="*/ 2147483647 w 1950"/>
                <a:gd name="T7" fmla="*/ 0 h 711"/>
                <a:gd name="T8" fmla="*/ 2147483647 w 1950"/>
                <a:gd name="T9" fmla="*/ 0 h 711"/>
                <a:gd name="T10" fmla="*/ 2147483647 w 1950"/>
                <a:gd name="T11" fmla="*/ 2147483647 h 711"/>
                <a:gd name="T12" fmla="*/ 2147483647 w 1950"/>
                <a:gd name="T13" fmla="*/ 2147483647 h 711"/>
                <a:gd name="T14" fmla="*/ 2147483647 w 1950"/>
                <a:gd name="T15" fmla="*/ 2147483647 h 7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50"/>
                <a:gd name="T25" fmla="*/ 0 h 711"/>
                <a:gd name="T26" fmla="*/ 1950 w 1950"/>
                <a:gd name="T27" fmla="*/ 711 h 7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50" h="711">
                  <a:moveTo>
                    <a:pt x="0" y="597"/>
                  </a:moveTo>
                  <a:lnTo>
                    <a:pt x="0" y="265"/>
                  </a:lnTo>
                  <a:lnTo>
                    <a:pt x="574" y="268"/>
                  </a:lnTo>
                  <a:lnTo>
                    <a:pt x="1146" y="0"/>
                  </a:lnTo>
                  <a:lnTo>
                    <a:pt x="1321" y="0"/>
                  </a:lnTo>
                  <a:lnTo>
                    <a:pt x="1699" y="261"/>
                  </a:lnTo>
                  <a:lnTo>
                    <a:pt x="1950" y="260"/>
                  </a:lnTo>
                  <a:lnTo>
                    <a:pt x="1948" y="711"/>
                  </a:lnTo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Freeform 7">
              <a:extLst>
                <a:ext uri="{FF2B5EF4-FFF2-40B4-BE49-F238E27FC236}">
                  <a16:creationId xmlns="" xmlns:a16="http://schemas.microsoft.com/office/drawing/2014/main" id="{AABC60C1-CF25-4F09-984B-2FBC1EEE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5" y="4635500"/>
              <a:ext cx="3100388" cy="949325"/>
            </a:xfrm>
            <a:custGeom>
              <a:avLst/>
              <a:gdLst>
                <a:gd name="T0" fmla="*/ 0 w 2218"/>
                <a:gd name="T1" fmla="*/ 2147483647 h 679"/>
                <a:gd name="T2" fmla="*/ 0 w 2218"/>
                <a:gd name="T3" fmla="*/ 2147483647 h 679"/>
                <a:gd name="T4" fmla="*/ 2147483647 w 2218"/>
                <a:gd name="T5" fmla="*/ 2147483647 h 679"/>
                <a:gd name="T6" fmla="*/ 2147483647 w 2218"/>
                <a:gd name="T7" fmla="*/ 0 h 679"/>
                <a:gd name="T8" fmla="*/ 2147483647 w 2218"/>
                <a:gd name="T9" fmla="*/ 2147483647 h 679"/>
                <a:gd name="T10" fmla="*/ 2147483647 w 2218"/>
                <a:gd name="T11" fmla="*/ 2147483647 h 679"/>
                <a:gd name="T12" fmla="*/ 2147483647 w 2218"/>
                <a:gd name="T13" fmla="*/ 2147483647 h 679"/>
                <a:gd name="T14" fmla="*/ 2147483647 w 2218"/>
                <a:gd name="T15" fmla="*/ 2147483647 h 679"/>
                <a:gd name="T16" fmla="*/ 2147483647 w 2218"/>
                <a:gd name="T17" fmla="*/ 2147483647 h 679"/>
                <a:gd name="T18" fmla="*/ 2147483647 w 2218"/>
                <a:gd name="T19" fmla="*/ 2147483647 h 679"/>
                <a:gd name="T20" fmla="*/ 0 w 2218"/>
                <a:gd name="T21" fmla="*/ 2147483647 h 6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18"/>
                <a:gd name="T34" fmla="*/ 0 h 679"/>
                <a:gd name="T35" fmla="*/ 2218 w 2218"/>
                <a:gd name="T36" fmla="*/ 679 h 6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18" h="679">
                  <a:moveTo>
                    <a:pt x="0" y="679"/>
                  </a:moveTo>
                  <a:lnTo>
                    <a:pt x="0" y="287"/>
                  </a:lnTo>
                  <a:lnTo>
                    <a:pt x="748" y="287"/>
                  </a:lnTo>
                  <a:lnTo>
                    <a:pt x="1374" y="0"/>
                  </a:lnTo>
                  <a:lnTo>
                    <a:pt x="1800" y="287"/>
                  </a:lnTo>
                  <a:lnTo>
                    <a:pt x="2217" y="287"/>
                  </a:lnTo>
                  <a:lnTo>
                    <a:pt x="2218" y="675"/>
                  </a:lnTo>
                  <a:lnTo>
                    <a:pt x="1565" y="679"/>
                  </a:lnTo>
                  <a:lnTo>
                    <a:pt x="1330" y="540"/>
                  </a:lnTo>
                  <a:lnTo>
                    <a:pt x="1009" y="67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Freeform 8">
              <a:extLst>
                <a:ext uri="{FF2B5EF4-FFF2-40B4-BE49-F238E27FC236}">
                  <a16:creationId xmlns="" xmlns:a16="http://schemas.microsoft.com/office/drawing/2014/main" id="{BD66BA4E-30F1-4F25-982D-992774B3E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7" y="4911725"/>
              <a:ext cx="3079750" cy="327025"/>
            </a:xfrm>
            <a:custGeom>
              <a:avLst/>
              <a:gdLst>
                <a:gd name="T0" fmla="*/ 0 w 2204"/>
                <a:gd name="T1" fmla="*/ 2147483647 h 234"/>
                <a:gd name="T2" fmla="*/ 2147483647 w 2204"/>
                <a:gd name="T3" fmla="*/ 2147483647 h 234"/>
                <a:gd name="T4" fmla="*/ 2147483647 w 2204"/>
                <a:gd name="T5" fmla="*/ 0 h 234"/>
                <a:gd name="T6" fmla="*/ 2147483647 w 2204"/>
                <a:gd name="T7" fmla="*/ 2147483647 h 234"/>
                <a:gd name="T8" fmla="*/ 2147483647 w 2204"/>
                <a:gd name="T9" fmla="*/ 2147483647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4"/>
                <a:gd name="T16" fmla="*/ 0 h 234"/>
                <a:gd name="T17" fmla="*/ 2204 w 2204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4" h="234">
                  <a:moveTo>
                    <a:pt x="0" y="220"/>
                  </a:moveTo>
                  <a:lnTo>
                    <a:pt x="835" y="220"/>
                  </a:lnTo>
                  <a:lnTo>
                    <a:pt x="1353" y="0"/>
                  </a:lnTo>
                  <a:lnTo>
                    <a:pt x="1697" y="234"/>
                  </a:lnTo>
                  <a:lnTo>
                    <a:pt x="2204" y="23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11DD2B6A-E391-4701-9733-CF75B60CB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5692775"/>
              <a:ext cx="4008437" cy="365125"/>
            </a:xfrm>
            <a:prstGeom prst="rect">
              <a:avLst/>
            </a:prstGeom>
            <a:gradFill rotWithShape="0">
              <a:gsLst>
                <a:gs pos="0">
                  <a:srgbClr val="FF66CC"/>
                </a:gs>
                <a:gs pos="100000">
                  <a:srgbClr val="FFFFFF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_tradnl"/>
            </a:p>
          </p:txBody>
        </p:sp>
        <p:sp>
          <p:nvSpPr>
            <p:cNvPr id="12" name="Freeform 10">
              <a:extLst>
                <a:ext uri="{FF2B5EF4-FFF2-40B4-BE49-F238E27FC236}">
                  <a16:creationId xmlns="" xmlns:a16="http://schemas.microsoft.com/office/drawing/2014/main" id="{E48A859A-BDC5-4F50-A521-9E2C0E226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937" y="4378325"/>
              <a:ext cx="593725" cy="1223962"/>
            </a:xfrm>
            <a:custGeom>
              <a:avLst/>
              <a:gdLst>
                <a:gd name="T0" fmla="*/ 0 w 293"/>
                <a:gd name="T1" fmla="*/ 2147483647 h 604"/>
                <a:gd name="T2" fmla="*/ 2147483647 w 293"/>
                <a:gd name="T3" fmla="*/ 2147483647 h 604"/>
                <a:gd name="T4" fmla="*/ 2147483647 w 293"/>
                <a:gd name="T5" fmla="*/ 0 h 604"/>
                <a:gd name="T6" fmla="*/ 0 60000 65536"/>
                <a:gd name="T7" fmla="*/ 0 60000 65536"/>
                <a:gd name="T8" fmla="*/ 0 60000 65536"/>
                <a:gd name="T9" fmla="*/ 0 w 293"/>
                <a:gd name="T10" fmla="*/ 0 h 604"/>
                <a:gd name="T11" fmla="*/ 293 w 293"/>
                <a:gd name="T12" fmla="*/ 604 h 6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3" h="604">
                  <a:moveTo>
                    <a:pt x="0" y="604"/>
                  </a:moveTo>
                  <a:lnTo>
                    <a:pt x="170" y="311"/>
                  </a:lnTo>
                  <a:lnTo>
                    <a:pt x="29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Freeform 11">
              <a:extLst>
                <a:ext uri="{FF2B5EF4-FFF2-40B4-BE49-F238E27FC236}">
                  <a16:creationId xmlns="" xmlns:a16="http://schemas.microsoft.com/office/drawing/2014/main" id="{1E23A5A4-EB54-4DB3-8BC1-CFDF22CBC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412" y="4435475"/>
              <a:ext cx="527050" cy="1163637"/>
            </a:xfrm>
            <a:custGeom>
              <a:avLst/>
              <a:gdLst>
                <a:gd name="T0" fmla="*/ 0 w 260"/>
                <a:gd name="T1" fmla="*/ 0 h 575"/>
                <a:gd name="T2" fmla="*/ 2147483647 w 260"/>
                <a:gd name="T3" fmla="*/ 2147483647 h 575"/>
                <a:gd name="T4" fmla="*/ 2147483647 w 260"/>
                <a:gd name="T5" fmla="*/ 2147483647 h 575"/>
                <a:gd name="T6" fmla="*/ 0 60000 65536"/>
                <a:gd name="T7" fmla="*/ 0 60000 65536"/>
                <a:gd name="T8" fmla="*/ 0 60000 65536"/>
                <a:gd name="T9" fmla="*/ 0 w 260"/>
                <a:gd name="T10" fmla="*/ 0 h 575"/>
                <a:gd name="T11" fmla="*/ 260 w 260"/>
                <a:gd name="T12" fmla="*/ 575 h 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0" h="575">
                  <a:moveTo>
                    <a:pt x="0" y="0"/>
                  </a:moveTo>
                  <a:lnTo>
                    <a:pt x="68" y="295"/>
                  </a:lnTo>
                  <a:lnTo>
                    <a:pt x="260" y="575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Line 12">
              <a:extLst>
                <a:ext uri="{FF2B5EF4-FFF2-40B4-BE49-F238E27FC236}">
                  <a16:creationId xmlns="" xmlns:a16="http://schemas.microsoft.com/office/drawing/2014/main" id="{4298A08A-3A10-45DE-88FC-267A02649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9737" y="4629150"/>
              <a:ext cx="87312" cy="938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Freeform 13">
              <a:extLst>
                <a:ext uri="{FF2B5EF4-FFF2-40B4-BE49-F238E27FC236}">
                  <a16:creationId xmlns="" xmlns:a16="http://schemas.microsoft.com/office/drawing/2014/main" id="{925DC833-A513-429B-9BE6-FED3DDE12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462" y="4052887"/>
              <a:ext cx="331787" cy="558800"/>
            </a:xfrm>
            <a:custGeom>
              <a:avLst/>
              <a:gdLst>
                <a:gd name="T0" fmla="*/ 0 w 164"/>
                <a:gd name="T1" fmla="*/ 0 h 276"/>
                <a:gd name="T2" fmla="*/ 2147483647 w 164"/>
                <a:gd name="T3" fmla="*/ 2147483647 h 276"/>
                <a:gd name="T4" fmla="*/ 2147483647 w 164"/>
                <a:gd name="T5" fmla="*/ 0 h 276"/>
                <a:gd name="T6" fmla="*/ 0 60000 65536"/>
                <a:gd name="T7" fmla="*/ 0 60000 65536"/>
                <a:gd name="T8" fmla="*/ 0 60000 65536"/>
                <a:gd name="T9" fmla="*/ 0 w 164"/>
                <a:gd name="T10" fmla="*/ 0 h 276"/>
                <a:gd name="T11" fmla="*/ 164 w 164"/>
                <a:gd name="T12" fmla="*/ 276 h 2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4" h="276">
                  <a:moveTo>
                    <a:pt x="0" y="0"/>
                  </a:moveTo>
                  <a:lnTo>
                    <a:pt x="60" y="276"/>
                  </a:lnTo>
                  <a:lnTo>
                    <a:pt x="16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Line 37">
              <a:extLst>
                <a:ext uri="{FF2B5EF4-FFF2-40B4-BE49-F238E27FC236}">
                  <a16:creationId xmlns="" xmlns:a16="http://schemas.microsoft.com/office/drawing/2014/main" id="{77A7F25D-9A5C-4323-951E-752786167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887" y="5718175"/>
              <a:ext cx="3059112" cy="158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38">
              <a:extLst>
                <a:ext uri="{FF2B5EF4-FFF2-40B4-BE49-F238E27FC236}">
                  <a16:creationId xmlns="" xmlns:a16="http://schemas.microsoft.com/office/drawing/2014/main" id="{AF43612D-4DA5-42C4-9638-D3DF3523D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" y="5480050"/>
              <a:ext cx="688975" cy="104775"/>
            </a:xfrm>
            <a:custGeom>
              <a:avLst/>
              <a:gdLst>
                <a:gd name="T0" fmla="*/ 0 w 434"/>
                <a:gd name="T1" fmla="*/ 2147483647 h 66"/>
                <a:gd name="T2" fmla="*/ 2147483647 w 434"/>
                <a:gd name="T3" fmla="*/ 2147483647 h 66"/>
                <a:gd name="T4" fmla="*/ 2147483647 w 434"/>
                <a:gd name="T5" fmla="*/ 0 h 66"/>
                <a:gd name="T6" fmla="*/ 2147483647 w 434"/>
                <a:gd name="T7" fmla="*/ 214748364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66"/>
                <a:gd name="T14" fmla="*/ 434 w 43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66">
                  <a:moveTo>
                    <a:pt x="0" y="53"/>
                  </a:moveTo>
                  <a:lnTo>
                    <a:pt x="434" y="66"/>
                  </a:lnTo>
                  <a:lnTo>
                    <a:pt x="198" y="0"/>
                  </a:lnTo>
                  <a:lnTo>
                    <a:pt x="245" y="66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3D22034-BC37-46A1-852C-B350DF150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92" y="2486103"/>
            <a:ext cx="5636016" cy="35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633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Dividendo</Template>
  <TotalTime>5028</TotalTime>
  <Words>555</Words>
  <Application>Microsoft Office PowerPoint</Application>
  <PresentationFormat>Panorámica</PresentationFormat>
  <Paragraphs>97</Paragraphs>
  <Slides>27</Slides>
  <Notes>18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ＭＳ Ｐゴシック</vt:lpstr>
      <vt:lpstr>SimSun</vt:lpstr>
      <vt:lpstr>Arial</vt:lpstr>
      <vt:lpstr>Calibri</vt:lpstr>
      <vt:lpstr>Gill Sans MT</vt:lpstr>
      <vt:lpstr>Times New Roman</vt:lpstr>
      <vt:lpstr>Wingdings</vt:lpstr>
      <vt:lpstr>Wingdings 2</vt:lpstr>
      <vt:lpstr>Dividendo</vt:lpstr>
      <vt:lpstr>Imagen de mapa de bits</vt:lpstr>
      <vt:lpstr>Fundamentos de Geología Estructural   Pliegues y método Kink</vt:lpstr>
      <vt:lpstr>Objetivos de la clase </vt:lpstr>
      <vt:lpstr>Repaso Strain</vt:lpstr>
      <vt:lpstr>Tipos de Pliegues</vt:lpstr>
      <vt:lpstr>Definición: Pliegue</vt:lpstr>
      <vt:lpstr>pliegues</vt:lpstr>
      <vt:lpstr>Tipos de pliegues</vt:lpstr>
      <vt:lpstr>Tipos de pliegues</vt:lpstr>
      <vt:lpstr>Pliegues asociados a fallas</vt:lpstr>
      <vt:lpstr>Pliegues asociados a fallas</vt:lpstr>
      <vt:lpstr>Pliegues asociados a fallas</vt:lpstr>
      <vt:lpstr>Pliegues asociados a fallas</vt:lpstr>
      <vt:lpstr>Pliegues asociados a fallas</vt:lpstr>
      <vt:lpstr>Pliegues asociados a fallas</vt:lpstr>
      <vt:lpstr>Pliegues asociados a fallas</vt:lpstr>
      <vt:lpstr>Pliegues asociados a fallas</vt:lpstr>
      <vt:lpstr>Pliegues asociados a fallas</vt:lpstr>
      <vt:lpstr>Pliegues asociados a fallas</vt:lpstr>
      <vt:lpstr>Resumen</vt:lpstr>
      <vt:lpstr>Método Kink</vt:lpstr>
      <vt:lpstr>Método kink</vt:lpstr>
      <vt:lpstr>Método kink</vt:lpstr>
      <vt:lpstr>Ejemplo</vt:lpstr>
      <vt:lpstr>Ejemplo 2</vt:lpstr>
      <vt:lpstr>Se completan los estratos, pero...</vt:lpstr>
      <vt:lpstr>Finalmente, se obtiene...</vt:lpstr>
      <vt:lpstr>Cálculo del acortamiento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Fundamentos de Geología Estructural</dc:title>
  <dc:creator>Maria Francisca Olivares Hirmas (maria.olivares.h)</dc:creator>
  <cp:lastModifiedBy>Vicente</cp:lastModifiedBy>
  <cp:revision>174</cp:revision>
  <dcterms:created xsi:type="dcterms:W3CDTF">2017-08-10T16:48:25Z</dcterms:created>
  <dcterms:modified xsi:type="dcterms:W3CDTF">2018-12-06T17:53:38Z</dcterms:modified>
</cp:coreProperties>
</file>