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441" r:id="rId4"/>
    <p:sldId id="440" r:id="rId5"/>
    <p:sldId id="446" r:id="rId6"/>
    <p:sldId id="447" r:id="rId7"/>
    <p:sldId id="448" r:id="rId8"/>
    <p:sldId id="442" r:id="rId9"/>
    <p:sldId id="443" r:id="rId10"/>
    <p:sldId id="449" r:id="rId11"/>
    <p:sldId id="439" r:id="rId12"/>
    <p:sldId id="427" r:id="rId13"/>
    <p:sldId id="426" r:id="rId14"/>
    <p:sldId id="428" r:id="rId15"/>
    <p:sldId id="429" r:id="rId16"/>
    <p:sldId id="435" r:id="rId17"/>
    <p:sldId id="444" r:id="rId18"/>
    <p:sldId id="450" r:id="rId19"/>
    <p:sldId id="432" r:id="rId20"/>
    <p:sldId id="437" r:id="rId21"/>
    <p:sldId id="433" r:id="rId22"/>
    <p:sldId id="438" r:id="rId23"/>
    <p:sldId id="434" r:id="rId24"/>
    <p:sldId id="43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89630" autoAdjust="0"/>
  </p:normalViewPr>
  <p:slideViewPr>
    <p:cSldViewPr snapToGrid="0">
      <p:cViewPr varScale="1">
        <p:scale>
          <a:sx n="61" d="100"/>
          <a:sy n="61" d="100"/>
        </p:scale>
        <p:origin x="43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C8FB-8741-4C98-94A8-B9FEED12341A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25863-D2FF-4B86-8A85-B93044C2A0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91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5863-D2FF-4B86-8A85-B93044C2A0A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74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5863-D2FF-4B86-8A85-B93044C2A0A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63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5863-D2FF-4B86-8A85-B93044C2A0AB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975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957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75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4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50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323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52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47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48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194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28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717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19934B-F094-44E9-A282-E6CEC231E605}" type="datetimeFigureOut">
              <a:rPr lang="es-CL" smtClean="0"/>
              <a:t>13-12-2018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1939B3-FE1F-4BA0-91A6-4799878DF883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2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ECC932-B170-49E8-9E45-42D9B66D4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191" y="1408670"/>
            <a:ext cx="10300879" cy="2909676"/>
          </a:xfrm>
        </p:spPr>
        <p:txBody>
          <a:bodyPr>
            <a:normAutofit fontScale="90000"/>
          </a:bodyPr>
          <a:lstStyle/>
          <a:p>
            <a:r>
              <a:rPr lang="es-CL" sz="4400" dirty="0"/>
              <a:t>Fundamentos de Geología Estructural</a:t>
            </a:r>
            <a:br>
              <a:rPr lang="es-CL" sz="4400" dirty="0"/>
            </a:br>
            <a:r>
              <a:rPr lang="es-CL" sz="4400" dirty="0"/>
              <a:t/>
            </a:r>
            <a:br>
              <a:rPr lang="es-CL" sz="4400" dirty="0"/>
            </a:br>
            <a:r>
              <a:rPr lang="es-CL" dirty="0">
                <a:solidFill>
                  <a:schemeClr val="bg1"/>
                </a:solidFill>
              </a:rPr>
              <a:t/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dirty="0">
                <a:solidFill>
                  <a:schemeClr val="bg1"/>
                </a:solidFill>
              </a:rPr>
              <a:t>Perfiles sísmicos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E1803C1-3AEF-490E-B928-EC3D0C255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7986"/>
            <a:ext cx="9144000" cy="1655762"/>
          </a:xfrm>
        </p:spPr>
        <p:txBody>
          <a:bodyPr/>
          <a:lstStyle/>
          <a:p>
            <a:r>
              <a:rPr lang="es-CL" dirty="0"/>
              <a:t>Semestre </a:t>
            </a:r>
            <a:r>
              <a:rPr lang="es-CL" dirty="0" smtClean="0"/>
              <a:t>Primavera </a:t>
            </a:r>
            <a:r>
              <a:rPr lang="es-CL" dirty="0" smtClean="0"/>
              <a:t>2018</a:t>
            </a:r>
            <a:endParaRPr lang="es-CL" dirty="0"/>
          </a:p>
          <a:p>
            <a:r>
              <a:rPr lang="es-CL" dirty="0"/>
              <a:t>Auxiliar: Vicente Piel</a:t>
            </a:r>
          </a:p>
          <a:p>
            <a:r>
              <a:rPr lang="es-CL" dirty="0"/>
              <a:t>Ayudantes: </a:t>
            </a:r>
            <a:r>
              <a:rPr lang="es-CL" dirty="0"/>
              <a:t>Ayudantes: Alberto Martínez, </a:t>
            </a:r>
            <a:r>
              <a:rPr lang="es-CL" dirty="0" err="1"/>
              <a:t>jasmín</a:t>
            </a:r>
            <a:r>
              <a:rPr lang="es-CL" dirty="0"/>
              <a:t> </a:t>
            </a:r>
            <a:r>
              <a:rPr lang="es-CL" dirty="0" err="1"/>
              <a:t>palavecino</a:t>
            </a:r>
            <a:r>
              <a:rPr lang="es-CL" dirty="0"/>
              <a:t> y </a:t>
            </a:r>
            <a:r>
              <a:rPr lang="es-CL" dirty="0" err="1"/>
              <a:t>ricardo</a:t>
            </a:r>
            <a:r>
              <a:rPr lang="es-CL" dirty="0"/>
              <a:t> Salazar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7162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Definicion</a:t>
            </a:r>
            <a:r>
              <a:rPr lang="es-CL" dirty="0"/>
              <a:t>: Estratos de Crecimiento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15956"/>
            <a:ext cx="10579768" cy="1475873"/>
          </a:xfrm>
        </p:spPr>
        <p:txBody>
          <a:bodyPr>
            <a:normAutofit/>
          </a:bodyPr>
          <a:lstStyle/>
          <a:p>
            <a:r>
              <a:rPr lang="es-CL" sz="2000" dirty="0"/>
              <a:t>Estratos que muestran un aumento de espesor en una dirección determinada, usualmente causado por la depositación coetánea con la generación de espacio.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02" name="Picture 2" descr="Resultado de imagen para estratos de crecimi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484" y="3114215"/>
            <a:ext cx="4904066" cy="3666172"/>
          </a:xfrm>
          <a:prstGeom prst="rect">
            <a:avLst/>
          </a:prstGeom>
          <a:noFill/>
        </p:spPr>
      </p:pic>
      <p:pic>
        <p:nvPicPr>
          <p:cNvPr id="6" name="Picture 6" descr="Resultado de imagen para growth strata seismic">
            <a:extLst>
              <a:ext uri="{FF2B5EF4-FFF2-40B4-BE49-F238E27FC236}">
                <a16:creationId xmlns:a16="http://schemas.microsoft.com/office/drawing/2014/main" xmlns="" id="{6CCA9608-220D-49A5-B4A2-16E700D25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2" y="3054740"/>
            <a:ext cx="4475412" cy="38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Definición: Terminación reflectores sísmicos</a:t>
            </a:r>
          </a:p>
        </p:txBody>
      </p:sp>
      <p:sp>
        <p:nvSpPr>
          <p:cNvPr id="4" name="AutoShape 4" descr="Resultado de imagen para growth strat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13" descr="Resultado de imagen para growth strat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7AC3105B-9B3C-4513-89B8-2496E25B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16" y="1736009"/>
            <a:ext cx="6004092" cy="38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Resultado de imagen para onlap, downlap">
            <a:extLst>
              <a:ext uri="{FF2B5EF4-FFF2-40B4-BE49-F238E27FC236}">
                <a16:creationId xmlns:a16="http://schemas.microsoft.com/office/drawing/2014/main" xmlns="" id="{7D2125E4-B53D-43B1-A8AB-D2B4247F07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4" descr="Resultado de imagen para onlap, downlap">
            <a:extLst>
              <a:ext uri="{FF2B5EF4-FFF2-40B4-BE49-F238E27FC236}">
                <a16:creationId xmlns:a16="http://schemas.microsoft.com/office/drawing/2014/main" xmlns="" id="{34A5040C-6145-424A-AE82-88B619A99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D7E2CBB-A6DF-4297-9E46-ED023BE4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24" y="4437156"/>
            <a:ext cx="7021696" cy="19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30196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6000" dirty="0"/>
              <a:t>Inversión tectónica</a:t>
            </a:r>
          </a:p>
        </p:txBody>
      </p:sp>
    </p:spTree>
    <p:extLst>
      <p:ext uri="{BB962C8B-B14F-4D97-AF65-F5344CB8AC3E}">
        <p14:creationId xmlns:p14="http://schemas.microsoft.com/office/powerpoint/2010/main" val="32254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C8275E-0061-47D1-9300-A7916926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Inversión tectónica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D5D3DEB-629E-45BE-90AC-81D51A28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33244"/>
            <a:ext cx="11029616" cy="15512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800" dirty="0"/>
              <a:t>Se evidencia con secuencias estratigráficas controladas por fallas que han tenido un comportamiento cinemático característico en su origen y han sido reactivadas con un comportamiento cinemático opuesto.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8D79022-95BE-440D-A5A1-DC03A547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14" y="3856165"/>
            <a:ext cx="7393210" cy="2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2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21C17B-1568-42EC-93A3-7C629489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Inversión tectónica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1F97B079-D901-44B6-92F8-313BECC3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070920"/>
            <a:ext cx="11029615" cy="1248504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tx1"/>
                </a:solidFill>
                <a:sym typeface="Wingdings" panose="05000000000000000000" pitchFamily="2" charset="2"/>
              </a:rPr>
              <a:t>Inversión negativa : Compresión extensión </a:t>
            </a:r>
          </a:p>
          <a:p>
            <a:pPr marL="0" indent="0">
              <a:buNone/>
            </a:pPr>
            <a:r>
              <a:rPr lang="es-C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Orogenos</a:t>
            </a:r>
            <a:r>
              <a:rPr lang="es-CL" sz="2400" dirty="0">
                <a:solidFill>
                  <a:schemeClr val="tx1"/>
                </a:solidFill>
                <a:sym typeface="Wingdings" panose="05000000000000000000" pitchFamily="2" charset="2"/>
              </a:rPr>
              <a:t> colapsados, extensión dentro de Faja Plegada y Corrida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06F5DC92-5126-4E32-AFA6-78122F9B266F}"/>
              </a:ext>
            </a:extLst>
          </p:cNvPr>
          <p:cNvSpPr txBox="1">
            <a:spLocks/>
          </p:cNvSpPr>
          <p:nvPr/>
        </p:nvSpPr>
        <p:spPr>
          <a:xfrm>
            <a:off x="581193" y="1868783"/>
            <a:ext cx="11029615" cy="1521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</a:rPr>
              <a:t>Inversión positiva : Extensión </a:t>
            </a:r>
            <a:r>
              <a:rPr lang="es-CL" sz="2400" dirty="0">
                <a:solidFill>
                  <a:schemeClr val="tx1"/>
                </a:solidFill>
                <a:sym typeface="Wingdings" panose="05000000000000000000" pitchFamily="2" charset="2"/>
              </a:rPr>
              <a:t> compresión</a:t>
            </a:r>
          </a:p>
          <a:p>
            <a:pPr marL="0" indent="0">
              <a:buNone/>
            </a:pPr>
            <a:r>
              <a:rPr lang="es-CL" sz="2400" dirty="0">
                <a:solidFill>
                  <a:schemeClr val="tx1"/>
                </a:solidFill>
                <a:sym typeface="Wingdings" panose="05000000000000000000" pitchFamily="2" charset="2"/>
              </a:rPr>
              <a:t>Inversión de </a:t>
            </a:r>
            <a:r>
              <a:rPr lang="es-CL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orogenos</a:t>
            </a:r>
            <a:r>
              <a:rPr lang="es-CL" sz="2400" dirty="0">
                <a:solidFill>
                  <a:schemeClr val="tx1"/>
                </a:solidFill>
                <a:sym typeface="Wingdings" panose="05000000000000000000" pitchFamily="2" charset="2"/>
              </a:rPr>
              <a:t>, márgenes pasivos.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71AC51C-502A-4480-91FE-B8A8658A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79" y="2162828"/>
            <a:ext cx="4770230" cy="190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105D99E1-567C-45A7-AF45-D3686FB4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49" y="4293004"/>
            <a:ext cx="3240360" cy="25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88" y="2627452"/>
            <a:ext cx="899222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9214E5A-8A88-4811-95A4-03C44D9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Inversión tectónica</a:t>
            </a:r>
          </a:p>
        </p:txBody>
      </p:sp>
    </p:spTree>
    <p:extLst>
      <p:ext uri="{BB962C8B-B14F-4D97-AF65-F5344CB8AC3E}">
        <p14:creationId xmlns:p14="http://schemas.microsoft.com/office/powerpoint/2010/main" val="16462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9214E5A-8A88-4811-95A4-03C44D9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Inversión tectónica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318FDBA-2602-4D15-BAE5-2AB0A120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6" y="2201613"/>
            <a:ext cx="10535202" cy="395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9214E5A-8A88-4811-95A4-03C44D9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Inversión tectónica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556B8EA-279F-48DF-B753-D3EB3895B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" r="4587" b="7384"/>
          <a:stretch/>
        </p:blipFill>
        <p:spPr bwMode="auto">
          <a:xfrm>
            <a:off x="1636294" y="2013660"/>
            <a:ext cx="9538635" cy="45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0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9214E5A-8A88-4811-95A4-03C44D9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Inversión tectónica</a:t>
            </a:r>
          </a:p>
        </p:txBody>
      </p:sp>
      <p:pic>
        <p:nvPicPr>
          <p:cNvPr id="6" name="Picture 16" descr="Resultado de imagen para growth strata seismic">
            <a:extLst>
              <a:ext uri="{FF2B5EF4-FFF2-40B4-BE49-F238E27FC236}">
                <a16:creationId xmlns:a16="http://schemas.microsoft.com/office/drawing/2014/main" xmlns="" id="{CB0300E9-98C2-4B9F-A564-AE2EBF1A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90" y="1925052"/>
            <a:ext cx="9183020" cy="44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9214E5A-8A88-4811-95A4-03C44D9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Evolución tectónica de inversión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954796B-17EA-4348-970D-7DBB8FCC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0" y="1867066"/>
            <a:ext cx="10595580" cy="49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01D7B7-F909-48A8-BDDE-D9FE67F5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 de la clase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966EFA-D098-4DAF-BEF0-2B37AFD9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71" y="2389239"/>
            <a:ext cx="10421103" cy="317090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400" dirty="0"/>
              <a:t>Aprender a interpretar perfiles sísmicos de forma estructural y estratigráfica.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400" dirty="0"/>
              <a:t>Introducir conceptos de pre-rift, </a:t>
            </a:r>
            <a:r>
              <a:rPr lang="es-CL" sz="2400" dirty="0" err="1"/>
              <a:t>syn</a:t>
            </a:r>
            <a:r>
              <a:rPr lang="es-CL" sz="2400" dirty="0"/>
              <a:t>-rift, post-rift e inversión tectónica.</a:t>
            </a:r>
          </a:p>
        </p:txBody>
      </p:sp>
    </p:spTree>
    <p:extLst>
      <p:ext uri="{BB962C8B-B14F-4D97-AF65-F5344CB8AC3E}">
        <p14:creationId xmlns:p14="http://schemas.microsoft.com/office/powerpoint/2010/main" val="1799205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9214E5A-8A88-4811-95A4-03C44D9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Evolución tectónica de inversión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0444D48-B8ED-4306-8695-6C1392E9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10" y="1855437"/>
            <a:ext cx="6532507" cy="49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6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30196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6000" dirty="0"/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41997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9214E5A-8A88-4811-95A4-03C44D9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FC593373-283B-4239-B7E1-380E1460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45044"/>
            <a:ext cx="9429784" cy="4525963"/>
          </a:xfrm>
        </p:spPr>
        <p:txBody>
          <a:bodyPr>
            <a:noAutofit/>
          </a:bodyPr>
          <a:lstStyle/>
          <a:p>
            <a:r>
              <a:rPr lang="es-CL" sz="2800" dirty="0"/>
              <a:t>Interpretar la línea sísmica entregada</a:t>
            </a:r>
          </a:p>
          <a:p>
            <a:r>
              <a:rPr lang="es-CL" sz="2800" dirty="0"/>
              <a:t>Identificar (Poner simbología):</a:t>
            </a:r>
          </a:p>
          <a:p>
            <a:pPr lvl="1"/>
            <a:r>
              <a:rPr lang="es-CL" sz="2800" dirty="0"/>
              <a:t>Fallas </a:t>
            </a:r>
          </a:p>
          <a:p>
            <a:pPr lvl="1"/>
            <a:r>
              <a:rPr lang="es-CL" sz="2800" dirty="0"/>
              <a:t>Estratos de crecimientos (extensionales y </a:t>
            </a:r>
            <a:r>
              <a:rPr lang="es-CL" sz="2800" dirty="0" err="1"/>
              <a:t>contraccionales</a:t>
            </a:r>
            <a:r>
              <a:rPr lang="es-CL" sz="2800" dirty="0"/>
              <a:t>)</a:t>
            </a:r>
          </a:p>
          <a:p>
            <a:pPr lvl="1"/>
            <a:r>
              <a:rPr lang="es-CL" sz="2800" dirty="0"/>
              <a:t>Terminaciones de reflectores (</a:t>
            </a:r>
            <a:r>
              <a:rPr lang="es-CL" sz="2800" dirty="0" err="1"/>
              <a:t>onlap</a:t>
            </a:r>
            <a:r>
              <a:rPr lang="es-CL" sz="2800" dirty="0"/>
              <a:t>, </a:t>
            </a:r>
            <a:r>
              <a:rPr lang="es-CL" sz="2800" dirty="0" err="1"/>
              <a:t>downlap</a:t>
            </a:r>
            <a:r>
              <a:rPr lang="es-CL" sz="2800" dirty="0"/>
              <a:t>, </a:t>
            </a:r>
            <a:r>
              <a:rPr lang="es-CL" sz="2800" dirty="0" err="1"/>
              <a:t>etc</a:t>
            </a:r>
            <a:r>
              <a:rPr lang="es-CL" sz="2800" dirty="0"/>
              <a:t>)</a:t>
            </a:r>
          </a:p>
          <a:p>
            <a:pPr lvl="1"/>
            <a:r>
              <a:rPr lang="es-CL" sz="2800" dirty="0"/>
              <a:t>Secuencias </a:t>
            </a:r>
            <a:r>
              <a:rPr lang="es-CL" sz="2800" dirty="0" err="1"/>
              <a:t>Prerift</a:t>
            </a:r>
            <a:r>
              <a:rPr lang="es-CL" sz="2800" dirty="0"/>
              <a:t>, </a:t>
            </a:r>
            <a:r>
              <a:rPr lang="es-CL" sz="2800" dirty="0" err="1"/>
              <a:t>Synrift</a:t>
            </a:r>
            <a:r>
              <a:rPr lang="es-CL" sz="2800" dirty="0"/>
              <a:t>, </a:t>
            </a:r>
            <a:r>
              <a:rPr lang="es-CL" sz="2800" dirty="0" err="1"/>
              <a:t>Postrift</a:t>
            </a:r>
            <a:r>
              <a:rPr lang="es-CL" sz="2800" dirty="0"/>
              <a:t>.</a:t>
            </a:r>
          </a:p>
          <a:p>
            <a:pPr lvl="1"/>
            <a:r>
              <a:rPr lang="es-CL" sz="2800" dirty="0"/>
              <a:t>Grado de inversión (parcial o total)</a:t>
            </a:r>
          </a:p>
        </p:txBody>
      </p:sp>
    </p:spTree>
    <p:extLst>
      <p:ext uri="{BB962C8B-B14F-4D97-AF65-F5344CB8AC3E}">
        <p14:creationId xmlns:p14="http://schemas.microsoft.com/office/powerpoint/2010/main" val="14837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9214E5A-8A88-4811-95A4-03C44D9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Ejemplo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6EC42DF-D5AB-440E-A916-8C44FF239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58" y="2305565"/>
            <a:ext cx="109918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7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9214E5A-8A88-4811-95A4-03C44D9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Ejemplo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4042274-A958-4D9F-AB2D-87A3C4A6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0" y="2076355"/>
            <a:ext cx="7973879" cy="478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26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599225" y="1044494"/>
            <a:ext cx="10993549" cy="1475013"/>
          </a:xfrm>
          <a:solidFill>
            <a:schemeClr val="bg1">
              <a:alpha val="30196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6000" dirty="0"/>
              <a:t>Perfiles sísmicos</a:t>
            </a:r>
          </a:p>
        </p:txBody>
      </p:sp>
    </p:spTree>
    <p:extLst>
      <p:ext uri="{BB962C8B-B14F-4D97-AF65-F5344CB8AC3E}">
        <p14:creationId xmlns:p14="http://schemas.microsoft.com/office/powerpoint/2010/main" val="14187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Reflexión sísmica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4BDFA00-9D11-4925-B7B5-68554140D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354" y="1995377"/>
            <a:ext cx="4826812" cy="42904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0EB31-F052-48C7-9D43-F1D0444AA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35" y="4649870"/>
            <a:ext cx="5138465" cy="2091536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0EEDB5A8-2BFA-41BD-84F6-45BC160B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8130"/>
            <a:ext cx="6060240" cy="2091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200" dirty="0"/>
              <a:t>Los perfiles sísmicos se obtiene a través de reflexión sísmica.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200" dirty="0"/>
              <a:t>A mayor frecuencia menor penetración pero mayor resolución.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200" dirty="0"/>
              <a:t>La reflexión se produce por diferencias de impedancia, la cual es proporcional a la densidad.</a:t>
            </a:r>
          </a:p>
        </p:txBody>
      </p:sp>
    </p:spTree>
    <p:extLst>
      <p:ext uri="{BB962C8B-B14F-4D97-AF65-F5344CB8AC3E}">
        <p14:creationId xmlns:p14="http://schemas.microsoft.com/office/powerpoint/2010/main" val="9842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599225" y="1044494"/>
            <a:ext cx="10993549" cy="1475013"/>
          </a:xfrm>
          <a:solidFill>
            <a:schemeClr val="bg1">
              <a:alpha val="30196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6000" dirty="0"/>
              <a:t>Tectónica Extensional</a:t>
            </a:r>
          </a:p>
        </p:txBody>
      </p:sp>
    </p:spTree>
    <p:extLst>
      <p:ext uri="{BB962C8B-B14F-4D97-AF65-F5344CB8AC3E}">
        <p14:creationId xmlns:p14="http://schemas.microsoft.com/office/powerpoint/2010/main" val="42385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Definición: Falla </a:t>
            </a:r>
            <a:r>
              <a:rPr lang="es-CL" dirty="0" err="1"/>
              <a:t>lístrica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0561" y="1715956"/>
            <a:ext cx="11029615" cy="1895091"/>
          </a:xfrm>
        </p:spPr>
        <p:txBody>
          <a:bodyPr>
            <a:normAutofit/>
          </a:bodyPr>
          <a:lstStyle/>
          <a:p>
            <a:pPr algn="just"/>
            <a:r>
              <a:rPr lang="es-CL" sz="2000" dirty="0"/>
              <a:t>Una falla normal que se aplana con la profundidad y que se encuentra comúnmente en zonas sometidas a regímenes extensionales. Este aplanamiento se manifiesta como un plano de falla curvo y cóncavo hacia arriba, cuyo manteo disminuye con la profundidad.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9154" name="AutoShape 2" descr="Resultado de imagen para listric faul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9156" name="AutoShape 4" descr="Resultado de imagen para listric faul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9158" name="Picture 6" descr="Resultado de imagen para listric fau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742" y="3385594"/>
            <a:ext cx="4762500" cy="335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1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Definición: Falla antitética y sintética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192" y="1957780"/>
            <a:ext cx="11029615" cy="1381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/>
              <a:t>Son fallas secundarias, que normalmente forma parte de un conjunto.</a:t>
            </a:r>
          </a:p>
          <a:p>
            <a:r>
              <a:rPr lang="es-CL" sz="2000" dirty="0"/>
              <a:t>Fallas antitéticas su sentido de desplazamiento es opuesto al de las fallas primarias</a:t>
            </a:r>
          </a:p>
          <a:p>
            <a:r>
              <a:rPr lang="es-CL" sz="2000" dirty="0"/>
              <a:t>Fallas sintéticas su sentido de desplazamiento es en el mismo sentido que las fallas primarias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7106" name="AutoShape 2" descr="Resultado de imagen para falla sintetic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7108" name="AutoShape 4" descr="Resultado de imagen para falla sintetic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7110" name="AutoShape 6" descr="Resultado de imagen para falla sintetic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7112" name="Picture 8" descr="Resultado de imagen para falla sinte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733801"/>
            <a:ext cx="6934200" cy="2906463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409700" y="4347774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Sintéticas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9179554" y="311831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/>
              <a:t>Antintéticas</a:t>
            </a:r>
            <a:endParaRPr lang="es-CL" sz="2000" b="1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3E55C761-3D06-4F52-8E85-EDA1CF36A9B2}"/>
              </a:ext>
            </a:extLst>
          </p:cNvPr>
          <p:cNvCxnSpPr/>
          <p:nvPr/>
        </p:nvCxnSpPr>
        <p:spPr>
          <a:xfrm flipV="1">
            <a:off x="8763002" y="3518425"/>
            <a:ext cx="1066798" cy="1101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3FF6E134-2C0D-4B4A-A8DC-8D40EA75DF4B}"/>
              </a:ext>
            </a:extLst>
          </p:cNvPr>
          <p:cNvCxnSpPr>
            <a:cxnSpLocks/>
          </p:cNvCxnSpPr>
          <p:nvPr/>
        </p:nvCxnSpPr>
        <p:spPr>
          <a:xfrm flipH="1">
            <a:off x="2773180" y="4419600"/>
            <a:ext cx="3207896" cy="128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9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CL" dirty="0"/>
              <a:t>Definición: Estratos en Tectónica Extensional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0EEDB5A8-2BFA-41BD-84F6-45BC160B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86" y="1958373"/>
            <a:ext cx="6926346" cy="4668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200" dirty="0"/>
              <a:t>La tectónica extensional va acompañada de depositación, por lo que, los estratos que se encuentran alrededor de la fallas se pueden dividir en:</a:t>
            </a:r>
          </a:p>
          <a:p>
            <a:pPr algn="just"/>
            <a:r>
              <a:rPr lang="es-CL" sz="2200" dirty="0"/>
              <a:t>Pre-rift: rocas depositadas antes del fallamiento,  puede presentar deformación frágil y dúctil. Sus estratos presentan espesor constante.</a:t>
            </a:r>
          </a:p>
          <a:p>
            <a:pPr algn="just"/>
            <a:r>
              <a:rPr lang="es-CL" sz="2200" dirty="0" err="1"/>
              <a:t>Syn</a:t>
            </a:r>
            <a:r>
              <a:rPr lang="es-CL" sz="2200" dirty="0"/>
              <a:t>-rift: rocas depositadas durante el fallamiento, puede presentar deformación frágil posterior y pliegues por movimiento de falla. Sus estratos no son constantes y presentan crecimientos.</a:t>
            </a:r>
          </a:p>
          <a:p>
            <a:pPr algn="just"/>
            <a:r>
              <a:rPr lang="es-CL" sz="2200" dirty="0"/>
              <a:t>Post-rift: rocas depositadas después del fallamiento, puede presentar deformación frágil posterior. Sus estratos son constantes y horizontales.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29878CF-6894-42F7-9E53-A7068F3AE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538" y="2157136"/>
            <a:ext cx="4295776" cy="18626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68A6C4C-BC15-4528-A834-8B704F8C2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032" y="4293153"/>
            <a:ext cx="4775327" cy="19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imacion falla normal_irfanview_extract_000"/>
          <p:cNvPicPr>
            <a:picLocks noChangeAspect="1" noChangeArrowheads="1"/>
          </p:cNvPicPr>
          <p:nvPr/>
        </p:nvPicPr>
        <p:blipFill>
          <a:blip r:embed="rId2"/>
          <a:srcRect t="15332" r="40425" b="7201"/>
          <a:stretch>
            <a:fillRect/>
          </a:stretch>
        </p:blipFill>
        <p:spPr bwMode="auto">
          <a:xfrm>
            <a:off x="1276560" y="574971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animacion falla normal_irfanview_extract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9878" y="2662443"/>
            <a:ext cx="32813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 descr="animacion falla normal_irfanview_extract_008"/>
          <p:cNvPicPr>
            <a:picLocks noChangeAspect="1" noChangeArrowheads="1"/>
          </p:cNvPicPr>
          <p:nvPr/>
        </p:nvPicPr>
        <p:blipFill>
          <a:blip r:embed="rId4"/>
          <a:srcRect r="19380"/>
          <a:stretch>
            <a:fillRect/>
          </a:stretch>
        </p:blipFill>
        <p:spPr bwMode="auto">
          <a:xfrm>
            <a:off x="986593" y="4660714"/>
            <a:ext cx="3660230" cy="207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animacion falla normal_irfanview_extract_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042" y="627358"/>
            <a:ext cx="4114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 descr="animacion falla normal_irfanview_extract_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5463" y="2662443"/>
            <a:ext cx="44529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 descr="animacion falla normal_irfanview_extract_0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3700" y="4787983"/>
            <a:ext cx="48355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76560" y="3943646"/>
            <a:ext cx="1752600" cy="519113"/>
            <a:chOff x="4512" y="3936"/>
            <a:chExt cx="1104" cy="327"/>
          </a:xfrm>
        </p:grpSpPr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>
              <a:off x="4512" y="4056"/>
              <a:ext cx="110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515" name="Line 9"/>
            <p:cNvSpPr>
              <a:spLocks noChangeShapeType="1"/>
            </p:cNvSpPr>
            <p:nvPr/>
          </p:nvSpPr>
          <p:spPr bwMode="auto">
            <a:xfrm>
              <a:off x="4512" y="3936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516" name="Text Box 10"/>
            <p:cNvSpPr txBox="1">
              <a:spLocks noChangeArrowheads="1"/>
            </p:cNvSpPr>
            <p:nvPr/>
          </p:nvSpPr>
          <p:spPr bwMode="auto">
            <a:xfrm>
              <a:off x="4572" y="4032"/>
              <a:ext cx="10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dirty="0">
                  <a:solidFill>
                    <a:schemeClr val="bg1"/>
                  </a:solidFill>
                  <a:latin typeface="Times New Roman" pitchFamily="18" charset="0"/>
                </a:rPr>
                <a:t>Extensión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517" name="Line 11"/>
            <p:cNvSpPr>
              <a:spLocks noChangeShapeType="1"/>
            </p:cNvSpPr>
            <p:nvPr/>
          </p:nvSpPr>
          <p:spPr bwMode="auto">
            <a:xfrm>
              <a:off x="5616" y="3936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4090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4986</TotalTime>
  <Words>420</Words>
  <Application>Microsoft Office PowerPoint</Application>
  <PresentationFormat>Panorámica</PresentationFormat>
  <Paragraphs>61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Calibri</vt:lpstr>
      <vt:lpstr>Gill Sans MT</vt:lpstr>
      <vt:lpstr>Times New Roman</vt:lpstr>
      <vt:lpstr>Wingdings</vt:lpstr>
      <vt:lpstr>Wingdings 2</vt:lpstr>
      <vt:lpstr>Dividendo</vt:lpstr>
      <vt:lpstr>Fundamentos de Geología Estructural   Perfiles sísmicos</vt:lpstr>
      <vt:lpstr>Objetivos de la clase </vt:lpstr>
      <vt:lpstr>Perfiles sísmicos</vt:lpstr>
      <vt:lpstr>Reflexión sísmica</vt:lpstr>
      <vt:lpstr>Tectónica Extensional</vt:lpstr>
      <vt:lpstr>Definición: Falla lístrica</vt:lpstr>
      <vt:lpstr>Definición: Falla antitética y sintética</vt:lpstr>
      <vt:lpstr>Definición: Estratos en Tectónica Extensional</vt:lpstr>
      <vt:lpstr>Presentación de PowerPoint</vt:lpstr>
      <vt:lpstr>Definicion: Estratos de Crecimiento</vt:lpstr>
      <vt:lpstr>Definición: Terminación reflectores sísmicos</vt:lpstr>
      <vt:lpstr>Inversión tectónica</vt:lpstr>
      <vt:lpstr>Inversión tectónica</vt:lpstr>
      <vt:lpstr>Inversión tectónica</vt:lpstr>
      <vt:lpstr>Inversión tectónica</vt:lpstr>
      <vt:lpstr>Inversión tectónica</vt:lpstr>
      <vt:lpstr>Inversión tectónica</vt:lpstr>
      <vt:lpstr>Inversión tectónica</vt:lpstr>
      <vt:lpstr>Evolución tectónica de inversión</vt:lpstr>
      <vt:lpstr>Evolución tectónica de inversión</vt:lpstr>
      <vt:lpstr>Actividad</vt:lpstr>
      <vt:lpstr>Actividad</vt:lpstr>
      <vt:lpstr>Ejemplo</vt:lpstr>
      <vt:lpstr>Ejemplo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Geología Estructural</dc:title>
  <dc:creator>Maria Francisca Olivares Hirmas (maria.olivares.h)</dc:creator>
  <cp:lastModifiedBy>Vicente</cp:lastModifiedBy>
  <cp:revision>177</cp:revision>
  <dcterms:created xsi:type="dcterms:W3CDTF">2017-08-10T16:48:25Z</dcterms:created>
  <dcterms:modified xsi:type="dcterms:W3CDTF">2018-12-13T15:40:17Z</dcterms:modified>
</cp:coreProperties>
</file>