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 SemiBold"/>
      <p:regular r:id="rId26"/>
      <p:bold r:id="rId27"/>
      <p:italic r:id="rId28"/>
      <p:boldItalic r:id="rId29"/>
    </p:embeddedFont>
    <p:embeddedFont>
      <p:font typeface="Playfair Display"/>
      <p:regular r:id="rId30"/>
      <p:bold r:id="rId31"/>
      <p:italic r:id="rId32"/>
      <p:boldItalic r:id="rId33"/>
    </p:embeddedFont>
    <p:embeddedFont>
      <p:font typeface="Nuni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SemiBold-regular.fntdata"/><Relationship Id="rId25" Type="http://schemas.openxmlformats.org/officeDocument/2006/relationships/slide" Target="slides/slide20.xml"/><Relationship Id="rId28" Type="http://schemas.openxmlformats.org/officeDocument/2006/relationships/font" Target="fonts/NunitoSemiBold-italic.fntdata"/><Relationship Id="rId27" Type="http://schemas.openxmlformats.org/officeDocument/2006/relationships/font" Target="fonts/Nunito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8.xml"/><Relationship Id="rId35" Type="http://schemas.openxmlformats.org/officeDocument/2006/relationships/font" Target="fonts/Nunito-bold.fntdata"/><Relationship Id="rId12" Type="http://schemas.openxmlformats.org/officeDocument/2006/relationships/slide" Target="slides/slide7.xml"/><Relationship Id="rId34" Type="http://schemas.openxmlformats.org/officeDocument/2006/relationships/font" Target="fonts/Nunito-regular.fntdata"/><Relationship Id="rId15" Type="http://schemas.openxmlformats.org/officeDocument/2006/relationships/slide" Target="slides/slide10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4b8bd6a6f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4b8bd6a6f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3377aa40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3377aa40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e9d07c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e9d07c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4b8bd6a6f_2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4b8bd6a6f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4b8bd6a6f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4b8bd6a6f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4b8bd6a6f_2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4b8bd6a6f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b8bd6a6f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b8bd6a6f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4b8bd6a6f_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4b8bd6a6f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23fe3efc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23fe3efc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4b8bd6a6f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4b8bd6a6f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4b8bd6a6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4b8bd6a6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4b8bd6a6f_2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4b8bd6a6f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4b8bd6a6f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4b8bd6a6f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3377aa40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3377aa40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4b8bd6a6f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4b8bd6a6f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4b8bd6a6f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4b8bd6a6f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4b8bd6a6f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4b8bd6a6f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b8bd6a6f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b8bd6a6f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3377aa40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3377aa40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inca.mma.gob.cl/index.php/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1" Type="http://schemas.openxmlformats.org/officeDocument/2006/relationships/image" Target="../media/image28.png"/><Relationship Id="rId10" Type="http://schemas.openxmlformats.org/officeDocument/2006/relationships/image" Target="../media/image29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inca.mma.gob.cl/index.php/" TargetMode="Externa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Auxiliar 5</a:t>
            </a:r>
            <a:endParaRPr/>
          </a:p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2400"/>
              <a:t>Contaminación Atmosférica</a:t>
            </a:r>
            <a:endParaRPr b="1" sz="240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60201" cy="12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/>
        </p:nvSpPr>
        <p:spPr>
          <a:xfrm>
            <a:off x="0" y="4403575"/>
            <a:ext cx="84708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https://sinca.mma.gob.cl/index.php/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b="12004" l="20706" r="13347" t="17957"/>
          <a:stretch/>
        </p:blipFill>
        <p:spPr>
          <a:xfrm>
            <a:off x="869750" y="91800"/>
            <a:ext cx="7404499" cy="44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4421375" y="848050"/>
            <a:ext cx="3151800" cy="148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9CB9C"/>
              </a:highlight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4394075" y="908200"/>
            <a:ext cx="3206400" cy="1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Aumento MP10 y MP2.5 ¿qué podrá ser?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Procesos industriales?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Transporte?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o quema de materia orgánica?</a:t>
            </a:r>
            <a:endParaRPr b="1"/>
          </a:p>
        </p:txBody>
      </p:sp>
      <p:sp>
        <p:nvSpPr>
          <p:cNvPr id="145" name="Google Shape;145;p22"/>
          <p:cNvSpPr/>
          <p:nvPr/>
        </p:nvSpPr>
        <p:spPr>
          <a:xfrm>
            <a:off x="2659450" y="1559400"/>
            <a:ext cx="1641600" cy="777000"/>
          </a:xfrm>
          <a:prstGeom prst="ellipse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2853" l="6820" r="22207" t="22641"/>
          <a:stretch/>
        </p:blipFill>
        <p:spPr>
          <a:xfrm>
            <a:off x="1081875" y="246150"/>
            <a:ext cx="7286876" cy="43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368100" y="4645500"/>
            <a:ext cx="6204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https://www.biobiochile.cl/noticias/nacional/region-de-los-lagos/2018/10/22/incendio-consumio-casa-por-completo-y-dejo-a-familia-damnificada-en-osorno.shtml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38161" l="20889" r="18419" t="25816"/>
          <a:stretch/>
        </p:blipFill>
        <p:spPr>
          <a:xfrm>
            <a:off x="216425" y="716725"/>
            <a:ext cx="8736526" cy="291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490888" y="3682450"/>
            <a:ext cx="84924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http://ambiente.usach.cl/estudios/Inf-Inventarios-final1.pdf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b="12798" l="25941" r="27635" t="16415"/>
          <a:stretch/>
        </p:blipFill>
        <p:spPr>
          <a:xfrm>
            <a:off x="1344200" y="-206001"/>
            <a:ext cx="6426675" cy="550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20938" l="22264" r="25728" t="22516"/>
          <a:stretch/>
        </p:blipFill>
        <p:spPr>
          <a:xfrm>
            <a:off x="364625" y="0"/>
            <a:ext cx="84147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11209" l="27606" r="28906" t="23426"/>
          <a:stretch/>
        </p:blipFill>
        <p:spPr>
          <a:xfrm>
            <a:off x="-300850" y="71050"/>
            <a:ext cx="5724175" cy="4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4">
            <a:alphaModFix/>
          </a:blip>
          <a:srcRect b="29020" l="24835" r="50281" t="46287"/>
          <a:stretch/>
        </p:blipFill>
        <p:spPr>
          <a:xfrm>
            <a:off x="4804300" y="306425"/>
            <a:ext cx="4060227" cy="22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4">
            <a:alphaModFix/>
          </a:blip>
          <a:srcRect b="25029" l="49506" r="25291" t="45338"/>
          <a:stretch/>
        </p:blipFill>
        <p:spPr>
          <a:xfrm>
            <a:off x="5268312" y="2571750"/>
            <a:ext cx="3683740" cy="24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6016" l="24808" r="25346" t="20253"/>
          <a:stretch/>
        </p:blipFill>
        <p:spPr>
          <a:xfrm>
            <a:off x="1334050" y="48424"/>
            <a:ext cx="6084676" cy="506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/>
        </p:nvSpPr>
        <p:spPr>
          <a:xfrm>
            <a:off x="205225" y="35915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Consideraciones de la tarea: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205225" y="822350"/>
            <a:ext cx="87687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Definición de trazas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Definición de reservorio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Definición tiempo de recambio, respuesta y residencia.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¿Alguna otra duda?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/>
        </p:nvSpPr>
        <p:spPr>
          <a:xfrm>
            <a:off x="-40800" y="0"/>
            <a:ext cx="9144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</a:t>
            </a: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Qué hacer?	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¿Que sucede actualmente en Chile con el Medio Ambiente? 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316250" y="4196500"/>
            <a:ext cx="40917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https://www.elmostrador.cl/noticias/pais/2018/10/12/la-sospechosa-muerte-de-alejandro-castro-y-la-vulnerabilidad-de-los-activistas-ambientales/</a:t>
            </a:r>
            <a:endParaRPr sz="800"/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 b="54182" l="0" r="0" t="27335"/>
          <a:stretch/>
        </p:blipFill>
        <p:spPr>
          <a:xfrm>
            <a:off x="141450" y="1439000"/>
            <a:ext cx="4212724" cy="4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4">
            <a:alphaModFix/>
          </a:blip>
          <a:srcRect b="6790" l="10420" r="34149" t="20275"/>
          <a:stretch/>
        </p:blipFill>
        <p:spPr>
          <a:xfrm>
            <a:off x="557038" y="1931475"/>
            <a:ext cx="3162700" cy="23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5">
            <a:alphaModFix/>
          </a:blip>
          <a:srcRect b="15294" l="15426" r="41142" t="17000"/>
          <a:stretch/>
        </p:blipFill>
        <p:spPr>
          <a:xfrm>
            <a:off x="5176500" y="1001250"/>
            <a:ext cx="3370625" cy="29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4815963" y="4032675"/>
            <a:ext cx="40917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https://radio.uchile.cl/2018/10/08/amnistia-internacional-violencia-contra-defensores-del-medio-ambiente-ha-pasado-los-limites-aceptables/</a:t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-40800" y="0"/>
            <a:ext cx="9144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¿Qué hacer?	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¿Que sucede actualmente en Chile con el Medio Ambiente? 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1" name="Google Shape;201;p31"/>
          <p:cNvPicPr preferRelativeResize="0"/>
          <p:nvPr/>
        </p:nvPicPr>
        <p:blipFill rotWithShape="1">
          <a:blip r:embed="rId3">
            <a:alphaModFix/>
          </a:blip>
          <a:srcRect b="69164" l="12537" r="11109" t="13790"/>
          <a:stretch/>
        </p:blipFill>
        <p:spPr>
          <a:xfrm>
            <a:off x="320875" y="1504675"/>
            <a:ext cx="8502250" cy="10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4">
            <a:alphaModFix/>
          </a:blip>
          <a:srcRect b="7037" l="13322" r="37280" t="21803"/>
          <a:stretch/>
        </p:blipFill>
        <p:spPr>
          <a:xfrm>
            <a:off x="320875" y="2571750"/>
            <a:ext cx="2790222" cy="22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5">
            <a:alphaModFix/>
          </a:blip>
          <a:srcRect b="20554" l="12702" r="34370" t="29239"/>
          <a:stretch/>
        </p:blipFill>
        <p:spPr>
          <a:xfrm>
            <a:off x="2995975" y="2681200"/>
            <a:ext cx="2738625" cy="22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6">
            <a:alphaModFix/>
          </a:blip>
          <a:srcRect b="6270" l="11783" r="35822" t="24135"/>
          <a:stretch/>
        </p:blipFill>
        <p:spPr>
          <a:xfrm>
            <a:off x="5668950" y="2571750"/>
            <a:ext cx="3025950" cy="22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205225" y="35915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Resumen: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325" y="2571751"/>
            <a:ext cx="3628225" cy="210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05225" y="1106900"/>
            <a:ext cx="59094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Ozono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-Beneficioso o maligno, dependiendo de su ubicación.</a:t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-Producción de O</a:t>
            </a:r>
            <a:r>
              <a:rPr baseline="-25000" lang="es" sz="2400"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baseline="-25000"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-Destrucción O</a:t>
            </a:r>
            <a:r>
              <a:rPr baseline="-25000" lang="es" sz="2400"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endParaRPr baseline="-25000"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-40800" y="0"/>
            <a:ext cx="9144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¿Qué hacer?	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Nunito"/>
                <a:ea typeface="Nunito"/>
                <a:cs typeface="Nunito"/>
                <a:sym typeface="Nunito"/>
              </a:rPr>
              <a:t>¿Que sucede actualmente en Chile con el Medio Ambiente? 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3">
            <a:alphaModFix/>
          </a:blip>
          <a:srcRect b="66138" l="8516" r="76800" t="14067"/>
          <a:stretch/>
        </p:blipFill>
        <p:spPr>
          <a:xfrm>
            <a:off x="131475" y="1417100"/>
            <a:ext cx="2339200" cy="17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4">
            <a:alphaModFix/>
          </a:blip>
          <a:srcRect b="66021" l="12603" r="73822" t="13807"/>
          <a:stretch/>
        </p:blipFill>
        <p:spPr>
          <a:xfrm>
            <a:off x="253648" y="3241275"/>
            <a:ext cx="2338329" cy="19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3075" y="1163200"/>
            <a:ext cx="3033581" cy="17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0400" y="913400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7455600" y="2936075"/>
            <a:ext cx="16476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 más :)</a:t>
            </a:r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1973" y="3186998"/>
            <a:ext cx="1833575" cy="18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9052" y="1575325"/>
            <a:ext cx="1757751" cy="175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 rotWithShape="1">
          <a:blip r:embed="rId9">
            <a:alphaModFix/>
          </a:blip>
          <a:srcRect b="9567" l="0" r="0" t="0"/>
          <a:stretch/>
        </p:blipFill>
        <p:spPr>
          <a:xfrm>
            <a:off x="4499900" y="3241267"/>
            <a:ext cx="1833575" cy="187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10">
            <a:alphaModFix/>
          </a:blip>
          <a:srcRect b="0" l="15216" r="32618" t="27483"/>
          <a:stretch/>
        </p:blipFill>
        <p:spPr>
          <a:xfrm>
            <a:off x="7072284" y="3377000"/>
            <a:ext cx="2009841" cy="16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400000">
            <a:off x="6006737" y="3706462"/>
            <a:ext cx="1682500" cy="10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205225" y="35915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Ozono: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05225" y="1540100"/>
            <a:ext cx="87141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-Ozono troposférico</a:t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-Presencia de NOx</a:t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-Titulación</a:t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-¿Cómo se relaciona la titulación del O</a:t>
            </a:r>
            <a:r>
              <a:rPr baseline="-25000" lang="es" sz="2400"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 con la circulación de Santiago? ¿En qué época del año se espera tener mayor concentración de O</a:t>
            </a:r>
            <a:r>
              <a:rPr baseline="-25000" lang="es" sz="2400">
                <a:latin typeface="Nunito SemiBold"/>
                <a:ea typeface="Nunito SemiBold"/>
                <a:cs typeface="Nunito SemiBold"/>
                <a:sym typeface="Nunito SemiBold"/>
              </a:rPr>
              <a:t>3</a:t>
            </a:r>
            <a:r>
              <a:rPr lang="es" sz="2400">
                <a:latin typeface="Nunito SemiBold"/>
                <a:ea typeface="Nunito SemiBold"/>
                <a:cs typeface="Nunito SemiBold"/>
                <a:sym typeface="Nunito SemiBold"/>
              </a:rPr>
              <a:t>?</a:t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12696" l="4446" r="31298" t="26379"/>
          <a:stretch/>
        </p:blipFill>
        <p:spPr>
          <a:xfrm>
            <a:off x="4158750" y="136863"/>
            <a:ext cx="4858975" cy="32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4377625" y="3398425"/>
            <a:ext cx="5007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http://ccacoalition.org/en/slcps/tropospheric-ozone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338" y="2935200"/>
            <a:ext cx="59721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99725" y="1462600"/>
            <a:ext cx="35238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164300" y="235200"/>
            <a:ext cx="8864400" cy="1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229950" y="7710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P1) Examen (1/2018)</a:t>
            </a:r>
            <a:r>
              <a:rPr b="1" lang="es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Registros de Ozono en Santiago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Las siguientes figuras muestran el registro histórico de las concentraciones horarias de ozono para 2 de las estaciones de la región Metropolitana, mostrando en líneas continuas y segmentadas las normativas nacionales y europeas respectivamente, de acuerdo a esto.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25950" y="1073625"/>
            <a:ext cx="32394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a)  Identifique cuales de estas representan el registro histórico de ozono, en la estaciones de Pudahuel y las Condes 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b)¿</a:t>
            </a: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Cómo</a:t>
            </a: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sería</a:t>
            </a: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 cualitativamente el registro de MP10 para estas dos estaciones?, esboce las mismas figuras anteriores pero ahora para MP10</a:t>
            </a: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463" y="992425"/>
            <a:ext cx="5854999" cy="20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-1444400" y="1045050"/>
            <a:ext cx="63036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338" y="2935200"/>
            <a:ext cx="59721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99725" y="1462600"/>
            <a:ext cx="35238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164300" y="235200"/>
            <a:ext cx="8864400" cy="1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229950" y="7710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P1) Examen (1/2018)</a:t>
            </a:r>
            <a:r>
              <a:rPr b="1" lang="es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Registros de Ozono en Santiago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Las siguientes figuras muestran el registro histórico de las concentraciones horarias de ozono para 2 de las estaciones de la región Metropolitana, mostrando en líneas continuas y segmentadas las normativas nacionales y europeas respectivamente, de acuerdo a esto.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25950" y="1378425"/>
            <a:ext cx="32394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a)  	De acuerdo a las figuras mostradas y su respuesta anterior, esboce ahora cómo se representan los ciclos diarios de ozono y PM10 para estas dos comunas.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Recuerde en sus gráficos, adherir unidades, estimación de las escalas en los ejes, etc.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463" y="992425"/>
            <a:ext cx="5854999" cy="20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4629300" y="3759050"/>
            <a:ext cx="4125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7051" l="41837" r="8408" t="21062"/>
          <a:stretch/>
        </p:blipFill>
        <p:spPr>
          <a:xfrm>
            <a:off x="4782950" y="0"/>
            <a:ext cx="4311349" cy="350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5374025" y="339155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Variability of particulate matter (PM10) in Santiago, Chile by phase of the MaddeneJulian Oscillation (MJO)</a:t>
            </a:r>
            <a:endParaRPr sz="1000"/>
          </a:p>
        </p:txBody>
      </p:sp>
      <p:sp>
        <p:nvSpPr>
          <p:cNvPr id="105" name="Google Shape;105;p18"/>
          <p:cNvSpPr txBox="1"/>
          <p:nvPr/>
        </p:nvSpPr>
        <p:spPr>
          <a:xfrm>
            <a:off x="141375" y="470580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06" name="Google Shape;106;p18"/>
          <p:cNvSpPr txBox="1"/>
          <p:nvPr/>
        </p:nvSpPr>
        <p:spPr>
          <a:xfrm>
            <a:off x="0" y="457720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Ozone weekend effect in Santiago, Chile</a:t>
            </a:r>
            <a:endParaRPr sz="1000"/>
          </a:p>
        </p:txBody>
      </p:sp>
      <p:sp>
        <p:nvSpPr>
          <p:cNvPr id="107" name="Google Shape;107;p18"/>
          <p:cNvSpPr txBox="1"/>
          <p:nvPr/>
        </p:nvSpPr>
        <p:spPr>
          <a:xfrm>
            <a:off x="2691850" y="4510725"/>
            <a:ext cx="2682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Intraseasonal variability of surface ozone in Santiago, Chile: Modulation by phase of the MaddeneJulian Oscillation (MJO)</a:t>
            </a:r>
            <a:endParaRPr sz="800"/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32835" l="50393" r="26974" t="31345"/>
          <a:stretch/>
        </p:blipFill>
        <p:spPr>
          <a:xfrm>
            <a:off x="5100" y="28975"/>
            <a:ext cx="4777851" cy="42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4629300" y="3759050"/>
            <a:ext cx="4125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7051" l="41837" r="8408" t="21062"/>
          <a:stretch/>
        </p:blipFill>
        <p:spPr>
          <a:xfrm>
            <a:off x="5294450" y="0"/>
            <a:ext cx="3799850" cy="308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5526425" y="308675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Variability of particulate matter (PM10) in Santiago, Chile by phase of the MaddeneJulian Oscillation (MJO)</a:t>
            </a:r>
            <a:endParaRPr sz="1000"/>
          </a:p>
        </p:txBody>
      </p:sp>
      <p:sp>
        <p:nvSpPr>
          <p:cNvPr id="116" name="Google Shape;116;p19"/>
          <p:cNvSpPr txBox="1"/>
          <p:nvPr/>
        </p:nvSpPr>
        <p:spPr>
          <a:xfrm>
            <a:off x="141375" y="470580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7" name="Google Shape;117;p19"/>
          <p:cNvSpPr txBox="1"/>
          <p:nvPr/>
        </p:nvSpPr>
        <p:spPr>
          <a:xfrm>
            <a:off x="0" y="4577200"/>
            <a:ext cx="37320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Ozone weekend effect in Santiago, Chile</a:t>
            </a:r>
            <a:endParaRPr sz="1000"/>
          </a:p>
        </p:txBody>
      </p:sp>
      <p:sp>
        <p:nvSpPr>
          <p:cNvPr id="118" name="Google Shape;118;p19"/>
          <p:cNvSpPr txBox="1"/>
          <p:nvPr/>
        </p:nvSpPr>
        <p:spPr>
          <a:xfrm>
            <a:off x="3873375" y="4642050"/>
            <a:ext cx="2682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Intraseasonal variability of surface ozone in Santiago, Chile: Modulation by phase of the MaddeneJulian Oscillation (MJO)</a:t>
            </a:r>
            <a:endParaRPr sz="800"/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6729" l="26938" r="51666" t="13722"/>
          <a:stretch/>
        </p:blipFill>
        <p:spPr>
          <a:xfrm>
            <a:off x="12075" y="75505"/>
            <a:ext cx="3732001" cy="517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338" y="2935200"/>
            <a:ext cx="59721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499725" y="1462600"/>
            <a:ext cx="35238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/>
        </p:nvSpPr>
        <p:spPr>
          <a:xfrm>
            <a:off x="164300" y="235200"/>
            <a:ext cx="8864400" cy="1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229950" y="77100"/>
            <a:ext cx="8812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latin typeface="Nunito"/>
                <a:ea typeface="Nunito"/>
                <a:cs typeface="Nunito"/>
                <a:sym typeface="Nunito"/>
              </a:rPr>
              <a:t>P1) Examen (1/2018)</a:t>
            </a:r>
            <a:r>
              <a:rPr b="1" lang="es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Registros de Ozono en Santiago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Las siguientes figuras muestran el registro histórico de las concentraciones horarias de ozono para 2 de las estaciones de la región Metropolitana, mostrando en líneas continuas y segmentadas las normativas nacionales y europeas respectivamente, de acuerdo a esto.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25950" y="1073625"/>
            <a:ext cx="32394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a)  	De acuerdo a las figuras mostradas y su respuesta anterior, esboce ahora como se representarían los ciclos diarios de ozono y PM10 para estas dos comunas.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Recuerde en sus gráficos, adherir unidades, estimación de las escalas en los ejes, etc.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highlight>
                  <a:schemeClr val="accent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b)      Por </a:t>
            </a:r>
            <a:r>
              <a:rPr b="1" lang="es">
                <a:highlight>
                  <a:schemeClr val="accent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último</a:t>
            </a:r>
            <a:r>
              <a:rPr b="1" lang="es">
                <a:highlight>
                  <a:schemeClr val="accent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comente brevemente de las diferencias entre las normativas nacionales e internacionales en ozono, mostradas en las figuras</a:t>
            </a:r>
            <a:endParaRPr b="1">
              <a:highlight>
                <a:schemeClr val="accent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463" y="992425"/>
            <a:ext cx="5854999" cy="20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-1444400" y="1045050"/>
            <a:ext cx="63036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0" y="4403575"/>
            <a:ext cx="84708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https://sinca.mma.gob.cl/index.php/</a:t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b="12004" l="20706" r="13347" t="17957"/>
          <a:stretch/>
        </p:blipFill>
        <p:spPr>
          <a:xfrm>
            <a:off x="869750" y="91800"/>
            <a:ext cx="7404499" cy="442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