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Nunito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24328bb8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24328bb8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23fe3efc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23fe3efc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23fe3efc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23fe3efc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23fe3efc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23fe3efc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23fe3efc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23fe3efc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23fe3efc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23fe3efc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24328bb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24328bb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3fe3efc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3fe3efc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23fe3efc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23fe3efc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24328bb8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24328bb8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Auxiliar 1</a:t>
            </a:r>
            <a:endParaRPr/>
          </a:p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2400"/>
              <a:t>Contaminación Atmosférica</a:t>
            </a:r>
            <a:endParaRPr b="1" sz="24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760201" cy="12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/>
        </p:nvSpPr>
        <p:spPr>
          <a:xfrm>
            <a:off x="556000" y="154400"/>
            <a:ext cx="47196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Ejercicios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0" y="830725"/>
            <a:ext cx="65208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arenR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Cálculo del volumen de la atmósfera terrestre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76200" y="1440325"/>
            <a:ext cx="65208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2) 	Cálculo de la masa de la atmósfera terrestre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76200" y="1897525"/>
            <a:ext cx="89187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) 	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La razón de mezcla en volumen del oxisulfuro de carbono (OCS) en la atmósfera es en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promedio 500 pptv. Estima su tiempo de recambio en la atmósfera si se producen anualmente 1.2 Tg. contados como azufre (S), y se puede suponer que hay equilibrio entre fuentes y sumideros. Considerando el tiempo de recambio estimado, ¿cuán acertado es suponer que el OCS está perfectamente mezclado en la atmósfera?; ¿ se esperaría medir variaciones interhemisféricas?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Tg= 10</a:t>
            </a:r>
            <a:r>
              <a:rPr baseline="30000" lang="es" sz="1100"/>
              <a:t>12</a:t>
            </a:r>
            <a:r>
              <a:rPr lang="es" sz="1100"/>
              <a:t> gr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894750" y="345050"/>
            <a:ext cx="73545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Nunito"/>
                <a:ea typeface="Nunito"/>
                <a:cs typeface="Nunito"/>
                <a:sym typeface="Nunito"/>
              </a:rPr>
              <a:t>¿</a:t>
            </a:r>
            <a:r>
              <a:rPr b="1" lang="es" sz="3000">
                <a:latin typeface="Nunito"/>
                <a:ea typeface="Nunito"/>
                <a:cs typeface="Nunito"/>
                <a:sym typeface="Nunito"/>
              </a:rPr>
              <a:t>Qué hacer? </a:t>
            </a:r>
            <a:endParaRPr b="1" sz="3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 b="30737" l="18274" r="30748" t="30102"/>
          <a:stretch/>
        </p:blipFill>
        <p:spPr>
          <a:xfrm>
            <a:off x="115425" y="1421075"/>
            <a:ext cx="4825976" cy="20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449" y="1098925"/>
            <a:ext cx="2603197" cy="36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5">
            <a:alphaModFix/>
          </a:blip>
          <a:srcRect b="46088" l="0" r="9551" t="29885"/>
          <a:stretch/>
        </p:blipFill>
        <p:spPr>
          <a:xfrm>
            <a:off x="4375525" y="205225"/>
            <a:ext cx="4543774" cy="6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283825" y="3591475"/>
            <a:ext cx="40917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/>
              <a:t>https://www.eldefinido.cl/actualidad/mundo/9796/Asi-es-como-el-pais-con-peor-aire-del-planeta-esta-ganandole-la-guerra-a-la-contaminacion/</a:t>
            </a:r>
            <a:endParaRPr sz="800"/>
          </a:p>
        </p:txBody>
      </p:sp>
      <p:sp>
        <p:nvSpPr>
          <p:cNvPr id="155" name="Google Shape;155;p23"/>
          <p:cNvSpPr txBox="1"/>
          <p:nvPr/>
        </p:nvSpPr>
        <p:spPr>
          <a:xfrm>
            <a:off x="4643250" y="4694575"/>
            <a:ext cx="45009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http://www.elmostrador.cl/noticias/pais/2018/09/24/crisis-ambiental-gobierno-decreta-alerta-sanitaria-en-la-zona-de-quintero-y-puchuncavi/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7114" l="0" r="0" t="0"/>
          <a:stretch/>
        </p:blipFill>
        <p:spPr>
          <a:xfrm>
            <a:off x="131500" y="55250"/>
            <a:ext cx="5017300" cy="50329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6400150" y="277625"/>
            <a:ext cx="249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La A</a:t>
            </a: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tmósfera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365000" y="879888"/>
            <a:ext cx="3097800" cy="3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Troposfera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: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Hasta 20 km. en los 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trópicos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Fenómenos meteorológicos.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 75% de la masa atmosférica.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Temperatura disminuye con la altura.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(tropopausa)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Estratosfera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: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Hasta 50 km.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Se encuentra la capa de ozono que absorbe la luz UV, por lo que la aumenta la temperatura con la altura.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(estratopausa)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7114" l="0" r="0" t="0"/>
          <a:stretch/>
        </p:blipFill>
        <p:spPr>
          <a:xfrm>
            <a:off x="131500" y="55250"/>
            <a:ext cx="5017300" cy="50329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400150" y="277625"/>
            <a:ext cx="249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La Atmósfera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391900" y="758750"/>
            <a:ext cx="3097800" cy="3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Mesosfera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: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Hasta 85 Km.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Temperatura desciende con la altura. Capa más fría de la 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atmósfera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Frenan los meteoritos, desintegrandolos y formando estrellas fugaces.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(mesopausa)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Termosfera: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Hasta 800 km.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Temperatura aumenta con la altura.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Capa ionizada de la atmósfera.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Exosfera: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Hasta los 10000Km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Los átomos se escapan al espacio.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Capa menos densa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11666" l="0" r="0" t="7597"/>
          <a:stretch/>
        </p:blipFill>
        <p:spPr>
          <a:xfrm>
            <a:off x="3366725" y="602688"/>
            <a:ext cx="5777275" cy="32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b="0" l="34925" r="0" t="0"/>
          <a:stretch/>
        </p:blipFill>
        <p:spPr>
          <a:xfrm>
            <a:off x="0" y="457200"/>
            <a:ext cx="3697024" cy="42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5201825" y="277625"/>
            <a:ext cx="36969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Composición </a:t>
            </a: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Atmósfera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4179100" y="277625"/>
            <a:ext cx="47196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    Contaminación Atmosférica 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64300" y="734825"/>
            <a:ext cx="47196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¿Por qué es importante estudiar la contaminación atmosférica?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64300" y="2203675"/>
            <a:ext cx="4719600" cy="1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Impacto en la salud. </a:t>
            </a:r>
            <a:endParaRPr sz="1800"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Impacto medio ambiente.</a:t>
            </a:r>
            <a:endParaRPr sz="1800"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Impacto al sistema climático.</a:t>
            </a:r>
            <a:endParaRPr sz="1800"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299075" y="345050"/>
            <a:ext cx="73545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7272" y="2041250"/>
            <a:ext cx="3981778" cy="22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4179100" y="277625"/>
            <a:ext cx="47196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    Contaminación Atmosférica 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64300" y="734825"/>
            <a:ext cx="47196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Contaminantes que se miden en Chile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35650" y="1680300"/>
            <a:ext cx="4719600" cy="1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Material particulado respirable (MP10), Dióxido de azufre (SO2), Óxidos de nitrógeno (NOX, NO, NO2), Ozono (O3) y Monóxido de carbono (CO). Además, compuestos orgánicos volátiles (COV), hidrocarburos totales (HCT), metano (CH4), Plomo (Pb)</a:t>
            </a:r>
            <a:endParaRPr sz="1800"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325" y="1511500"/>
            <a:ext cx="3983950" cy="278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5299075" y="345050"/>
            <a:ext cx="73545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556000" y="154400"/>
            <a:ext cx="47196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Tiempo De Recambio 𝝉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2827950" y="1487900"/>
            <a:ext cx="3476100" cy="20910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2950125" y="69265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3604000" y="1526000"/>
            <a:ext cx="17643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Reservorio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      [M]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3257975" y="2295975"/>
            <a:ext cx="27450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Cantidad de un material con 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características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 definidas que se puede considerar 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homogéneo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.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5356600" y="459200"/>
            <a:ext cx="17643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Flujo[F]</a:t>
            </a: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     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6458375" y="390975"/>
            <a:ext cx="27450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Cantidad de material transferido de un reservorio a otro por unidad de tiempo.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79800" y="1830800"/>
            <a:ext cx="17643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  Fuente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      [Q]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6728200" y="1754600"/>
            <a:ext cx="19425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  Sumidero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       [S]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33775" y="2753175"/>
            <a:ext cx="27450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Material que entra al reservorio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6382175" y="2600775"/>
            <a:ext cx="27450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Material que sale del reservorio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026125" y="3655600"/>
            <a:ext cx="20010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Nunito"/>
                <a:ea typeface="Nunito"/>
                <a:cs typeface="Nunito"/>
                <a:sym typeface="Nunito"/>
              </a:rPr>
              <a:t>𝝉</a:t>
            </a: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=M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     S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819575" y="543375"/>
            <a:ext cx="30993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Tiempo que le toma al reservorio vaciarse sin presencia de fuentes y suponiendo sumideros constantes.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8" name="Google Shape;118;p19"/>
          <p:cNvCxnSpPr/>
          <p:nvPr/>
        </p:nvCxnSpPr>
        <p:spPr>
          <a:xfrm>
            <a:off x="2065100" y="2385775"/>
            <a:ext cx="577200" cy="2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19"/>
          <p:cNvCxnSpPr/>
          <p:nvPr/>
        </p:nvCxnSpPr>
        <p:spPr>
          <a:xfrm>
            <a:off x="6560900" y="2385775"/>
            <a:ext cx="577200" cy="2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9"/>
          <p:cNvCxnSpPr/>
          <p:nvPr/>
        </p:nvCxnSpPr>
        <p:spPr>
          <a:xfrm>
            <a:off x="5570300" y="480775"/>
            <a:ext cx="577200" cy="2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" name="Google Shape;121;p19"/>
          <p:cNvSpPr txBox="1"/>
          <p:nvPr/>
        </p:nvSpPr>
        <p:spPr>
          <a:xfrm>
            <a:off x="3488850" y="3886475"/>
            <a:ext cx="16932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dM = Q-S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dT  </a:t>
            </a:r>
            <a:endParaRPr/>
          </a:p>
        </p:txBody>
      </p:sp>
      <p:cxnSp>
        <p:nvCxnSpPr>
          <p:cNvPr id="122" name="Google Shape;122;p19"/>
          <p:cNvCxnSpPr/>
          <p:nvPr/>
        </p:nvCxnSpPr>
        <p:spPr>
          <a:xfrm>
            <a:off x="1487900" y="4194325"/>
            <a:ext cx="294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9"/>
          <p:cNvCxnSpPr/>
          <p:nvPr/>
        </p:nvCxnSpPr>
        <p:spPr>
          <a:xfrm>
            <a:off x="3545300" y="4346725"/>
            <a:ext cx="432600" cy="14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556000" y="154400"/>
            <a:ext cx="47196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Ejercicios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0" y="830725"/>
            <a:ext cx="65208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arenR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Cálculo del volumen de la atmósfera terrestre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76200" y="1440325"/>
            <a:ext cx="65208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556000" y="154400"/>
            <a:ext cx="47196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Ejercicios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0" y="830725"/>
            <a:ext cx="65208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arenR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Cálculo del volumen de la atmósfera terrestre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6200" y="1440325"/>
            <a:ext cx="65208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2) 	Cálculo de la masa de la atmósfera terrestre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