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embeddedFontLst>
    <p:embeddedFont>
      <p:font typeface="Nunito SemiBold"/>
      <p:regular r:id="rId34"/>
      <p:bold r:id="rId35"/>
      <p:italic r:id="rId36"/>
      <p:boldItalic r:id="rId37"/>
    </p:embeddedFont>
    <p:embeddedFont>
      <p:font typeface="Roboto"/>
      <p:regular r:id="rId38"/>
      <p:bold r:id="rId39"/>
      <p:italic r:id="rId40"/>
      <p:boldItalic r:id="rId41"/>
    </p:embeddedFont>
    <p:embeddedFont>
      <p:font typeface="Playfair Display"/>
      <p:regular r:id="rId42"/>
      <p:bold r:id="rId43"/>
      <p:italic r:id="rId44"/>
      <p:boldItalic r:id="rId45"/>
    </p:embeddedFont>
    <p:embeddedFont>
      <p:font typeface="Nunito"/>
      <p:regular r:id="rId46"/>
      <p:bold r:id="rId47"/>
      <p:italic r:id="rId48"/>
      <p:boldItalic r:id="rId49"/>
    </p:embeddedFont>
    <p:embeddedFont>
      <p:font typeface="Lato"/>
      <p:regular r:id="rId50"/>
      <p:bold r:id="rId51"/>
      <p:italic r:id="rId52"/>
      <p:boldItalic r:id="rId53"/>
    </p:embeddedFont>
    <p:embeddedFont>
      <p:font typeface="Montserrat"/>
      <p:regular r:id="rId54"/>
      <p:bold r:id="rId55"/>
      <p:italic r:id="rId56"/>
      <p:boldItalic r:id="rId57"/>
    </p:embeddedFont>
    <p:embeddedFont>
      <p:font typeface="Merriweather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42" Type="http://schemas.openxmlformats.org/officeDocument/2006/relationships/font" Target="fonts/PlayfairDisplay-regular.fntdata"/><Relationship Id="rId41" Type="http://schemas.openxmlformats.org/officeDocument/2006/relationships/font" Target="fonts/Roboto-boldItalic.fntdata"/><Relationship Id="rId44" Type="http://schemas.openxmlformats.org/officeDocument/2006/relationships/font" Target="fonts/PlayfairDisplay-italic.fntdata"/><Relationship Id="rId43" Type="http://schemas.openxmlformats.org/officeDocument/2006/relationships/font" Target="fonts/PlayfairDisplay-bold.fntdata"/><Relationship Id="rId46" Type="http://schemas.openxmlformats.org/officeDocument/2006/relationships/font" Target="fonts/Nunito-regular.fntdata"/><Relationship Id="rId45" Type="http://schemas.openxmlformats.org/officeDocument/2006/relationships/font" Target="fonts/PlayfairDispl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Nunito-italic.fntdata"/><Relationship Id="rId47" Type="http://schemas.openxmlformats.org/officeDocument/2006/relationships/font" Target="fonts/Nunito-bold.fntdata"/><Relationship Id="rId49" Type="http://schemas.openxmlformats.org/officeDocument/2006/relationships/font" Target="fonts/Nunit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font" Target="fonts/NunitoSemiBold-bold.fntdata"/><Relationship Id="rId34" Type="http://schemas.openxmlformats.org/officeDocument/2006/relationships/font" Target="fonts/NunitoSemiBold-regular.fntdata"/><Relationship Id="rId37" Type="http://schemas.openxmlformats.org/officeDocument/2006/relationships/font" Target="fonts/NunitoSemiBold-boldItalic.fntdata"/><Relationship Id="rId36" Type="http://schemas.openxmlformats.org/officeDocument/2006/relationships/font" Target="fonts/NunitoSemiBold-italic.fntdata"/><Relationship Id="rId39" Type="http://schemas.openxmlformats.org/officeDocument/2006/relationships/font" Target="fonts/Roboto-bold.fntdata"/><Relationship Id="rId38" Type="http://schemas.openxmlformats.org/officeDocument/2006/relationships/font" Target="fonts/Roboto-regular.fntdata"/><Relationship Id="rId61" Type="http://schemas.openxmlformats.org/officeDocument/2006/relationships/font" Target="fonts/Merriweather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Merriweather-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Lato-bold.fntdata"/><Relationship Id="rId50" Type="http://schemas.openxmlformats.org/officeDocument/2006/relationships/font" Target="fonts/Lato-regular.fntdata"/><Relationship Id="rId53" Type="http://schemas.openxmlformats.org/officeDocument/2006/relationships/font" Target="fonts/Lato-boldItalic.fntdata"/><Relationship Id="rId52" Type="http://schemas.openxmlformats.org/officeDocument/2006/relationships/font" Target="fonts/Lato-italic.fntdata"/><Relationship Id="rId11" Type="http://schemas.openxmlformats.org/officeDocument/2006/relationships/slide" Target="slides/slide5.xml"/><Relationship Id="rId55" Type="http://schemas.openxmlformats.org/officeDocument/2006/relationships/font" Target="fonts/Montserrat-bold.fntdata"/><Relationship Id="rId10" Type="http://schemas.openxmlformats.org/officeDocument/2006/relationships/slide" Target="slides/slide4.xml"/><Relationship Id="rId54" Type="http://schemas.openxmlformats.org/officeDocument/2006/relationships/font" Target="fonts/Montserrat-regular.fntdata"/><Relationship Id="rId13" Type="http://schemas.openxmlformats.org/officeDocument/2006/relationships/slide" Target="slides/slide7.xml"/><Relationship Id="rId57" Type="http://schemas.openxmlformats.org/officeDocument/2006/relationships/font" Target="fonts/Montserrat-boldItalic.fntdata"/><Relationship Id="rId12" Type="http://schemas.openxmlformats.org/officeDocument/2006/relationships/slide" Target="slides/slide6.xml"/><Relationship Id="rId56" Type="http://schemas.openxmlformats.org/officeDocument/2006/relationships/font" Target="fonts/Montserrat-italic.fntdata"/><Relationship Id="rId15" Type="http://schemas.openxmlformats.org/officeDocument/2006/relationships/slide" Target="slides/slide9.xml"/><Relationship Id="rId59" Type="http://schemas.openxmlformats.org/officeDocument/2006/relationships/font" Target="fonts/Merriweather-bold.fntdata"/><Relationship Id="rId14" Type="http://schemas.openxmlformats.org/officeDocument/2006/relationships/slide" Target="slides/slide8.xml"/><Relationship Id="rId58" Type="http://schemas.openxmlformats.org/officeDocument/2006/relationships/font" Target="fonts/Merriweather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5fb69505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5fb69505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5fb695058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5fb695058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5fb695058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5fb695058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5fb695058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5fb695058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5fb695058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5fb695058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73664017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73664017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73664017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73664017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73664017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473664017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45fb69505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45fb69505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73664017c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473664017c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825affd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825affd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73664017c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73664017c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73664017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473664017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73664017c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473664017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473664017c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473664017c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473664017c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473664017c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473664017c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473664017c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473664017c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473664017c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473664017c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473664017c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4b8bd6a6f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4b8bd6a6f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4b8bd6a6f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4b8bd6a6f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5fb69505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5fb69505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7366401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7366401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5fb69505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5fb69505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5fb69505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5fb69505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5fb695058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5fb695058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6" name="Google Shape;66;p15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72" name="Google Shape;72;p16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73" name="Google Shape;73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9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3" name="Google Shape;9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1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7" name="Google Shape;97;p21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8" name="Google Shape;98;p21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103" name="Google Shape;10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7" name="Google Shape;10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Auxiliar 8</a:t>
            </a:r>
            <a:endParaRPr/>
          </a:p>
        </p:txBody>
      </p:sp>
      <p:sp>
        <p:nvSpPr>
          <p:cNvPr id="115" name="Google Shape;115;p25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s" sz="2400"/>
              <a:t>Contaminación Atmosférica</a:t>
            </a:r>
            <a:endParaRPr b="1" sz="2400"/>
          </a:p>
        </p:txBody>
      </p:sp>
      <p:pic>
        <p:nvPicPr>
          <p:cNvPr id="116" name="Google Shape;11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760201" cy="123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/>
          <p:nvPr/>
        </p:nvSpPr>
        <p:spPr>
          <a:xfrm>
            <a:off x="401100" y="1583675"/>
            <a:ext cx="8222400" cy="6723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8875" y="2664863"/>
            <a:ext cx="3943350" cy="21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4"/>
          <p:cNvSpPr txBox="1"/>
          <p:nvPr/>
        </p:nvSpPr>
        <p:spPr>
          <a:xfrm>
            <a:off x="205225" y="130550"/>
            <a:ext cx="88125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Tipos de Deposición:</a:t>
            </a:r>
            <a:endParaRPr b="1" baseline="-25000" sz="24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95" name="Google Shape;195;p34"/>
          <p:cNvPicPr preferRelativeResize="0"/>
          <p:nvPr/>
        </p:nvPicPr>
        <p:blipFill rotWithShape="1">
          <a:blip r:embed="rId4">
            <a:alphaModFix/>
          </a:blip>
          <a:srcRect b="6871" l="45283" r="5046" t="39817"/>
          <a:stretch/>
        </p:blipFill>
        <p:spPr>
          <a:xfrm>
            <a:off x="1745950" y="2356550"/>
            <a:ext cx="4541851" cy="274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4"/>
          <p:cNvSpPr/>
          <p:nvPr/>
        </p:nvSpPr>
        <p:spPr>
          <a:xfrm>
            <a:off x="5839525" y="3185200"/>
            <a:ext cx="3304500" cy="9555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4"/>
          <p:cNvSpPr txBox="1"/>
          <p:nvPr/>
        </p:nvSpPr>
        <p:spPr>
          <a:xfrm>
            <a:off x="214950" y="653150"/>
            <a:ext cx="89292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Nunito SemiBold"/>
                <a:ea typeface="Nunito SemiBold"/>
                <a:cs typeface="Nunito SemiBold"/>
                <a:sym typeface="Nunito SemiBold"/>
              </a:rPr>
              <a:t>Sedimentación</a:t>
            </a:r>
            <a:r>
              <a:rPr lang="es" sz="2400">
                <a:latin typeface="Nunito SemiBold"/>
                <a:ea typeface="Nunito SemiBold"/>
                <a:cs typeface="Nunito SemiBold"/>
                <a:sym typeface="Nunito SemiBold"/>
              </a:rPr>
              <a:t>: </a:t>
            </a:r>
            <a:r>
              <a:rPr lang="es" sz="2400">
                <a:latin typeface="Nunito SemiBold"/>
                <a:ea typeface="Nunito SemiBold"/>
                <a:cs typeface="Nunito SemiBold"/>
                <a:sym typeface="Nunito SemiBold"/>
              </a:rPr>
              <a:t>Remoción de partículas por efecto de gravedad</a:t>
            </a:r>
            <a:r>
              <a:rPr lang="es" sz="2400">
                <a:latin typeface="Nunito SemiBold"/>
                <a:ea typeface="Nunito SemiBold"/>
                <a:cs typeface="Nunito SemiBold"/>
                <a:sym typeface="Nunito SemiBold"/>
              </a:rPr>
              <a:t>.</a:t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4"/>
          <p:cNvSpPr txBox="1"/>
          <p:nvPr/>
        </p:nvSpPr>
        <p:spPr>
          <a:xfrm>
            <a:off x="470050" y="1667225"/>
            <a:ext cx="80373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Proceso importante para partículas de tamaño &gt;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10 µm</a:t>
            </a:r>
            <a:r>
              <a:rPr b="1" lang="es">
                <a:latin typeface="Nunito"/>
                <a:ea typeface="Nunito"/>
                <a:cs typeface="Nunito"/>
                <a:sym typeface="Nunito"/>
              </a:rPr>
              <a:t> 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9" name="Google Shape;199;p34"/>
          <p:cNvSpPr txBox="1"/>
          <p:nvPr/>
        </p:nvSpPr>
        <p:spPr>
          <a:xfrm>
            <a:off x="6110850" y="3255975"/>
            <a:ext cx="28668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Partículas</a:t>
            </a:r>
            <a:r>
              <a:rPr lang="es">
                <a:latin typeface="Nunito"/>
                <a:ea typeface="Nunito"/>
                <a:cs typeface="Nunito"/>
                <a:sym typeface="Nunito"/>
              </a:rPr>
              <a:t> más pequeñas proceso de </a:t>
            </a:r>
            <a:r>
              <a:rPr b="1" lang="es">
                <a:latin typeface="Nunito"/>
                <a:ea typeface="Nunito"/>
                <a:cs typeface="Nunito"/>
                <a:sym typeface="Nunito"/>
              </a:rPr>
              <a:t>difusión</a:t>
            </a:r>
            <a:r>
              <a:rPr lang="es">
                <a:latin typeface="Nunito"/>
                <a:ea typeface="Nunito"/>
                <a:cs typeface="Nunito"/>
                <a:sym typeface="Nunito"/>
              </a:rPr>
              <a:t> es más importante.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&gt;1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µm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/>
          <p:nvPr/>
        </p:nvSpPr>
        <p:spPr>
          <a:xfrm>
            <a:off x="401100" y="1583675"/>
            <a:ext cx="8222400" cy="6723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5"/>
          <p:cNvSpPr txBox="1"/>
          <p:nvPr/>
        </p:nvSpPr>
        <p:spPr>
          <a:xfrm>
            <a:off x="205225" y="130550"/>
            <a:ext cx="88125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Tipos de Deposición:</a:t>
            </a:r>
            <a:endParaRPr b="1" baseline="-25000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6" name="Google Shape;206;p35"/>
          <p:cNvSpPr txBox="1"/>
          <p:nvPr/>
        </p:nvSpPr>
        <p:spPr>
          <a:xfrm>
            <a:off x="214950" y="579500"/>
            <a:ext cx="89292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Nunito SemiBold"/>
                <a:ea typeface="Nunito SemiBold"/>
                <a:cs typeface="Nunito SemiBold"/>
                <a:sym typeface="Nunito SemiBold"/>
              </a:rPr>
              <a:t>Deposición seca</a:t>
            </a:r>
            <a:r>
              <a:rPr lang="es" sz="2000">
                <a:latin typeface="Nunito SemiBold"/>
                <a:ea typeface="Nunito SemiBold"/>
                <a:cs typeface="Nunito SemiBold"/>
                <a:sym typeface="Nunito SemiBold"/>
              </a:rPr>
              <a:t>: Remoción de partículas cercanas a la superficie debido a flujos turbulentos.</a:t>
            </a:r>
            <a:endParaRPr sz="20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457200" lvl="0" marL="6400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(</a:t>
            </a: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0.1 - 1 </a:t>
            </a: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µm)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5"/>
          <p:cNvSpPr txBox="1"/>
          <p:nvPr/>
        </p:nvSpPr>
        <p:spPr>
          <a:xfrm>
            <a:off x="470050" y="1591025"/>
            <a:ext cx="80373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Proceso que involucra superficies del tipo: vegetación, cemento, agua, hielo.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08" name="Google Shape;20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488" y="2424450"/>
            <a:ext cx="5252119" cy="258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5"/>
          <p:cNvSpPr txBox="1"/>
          <p:nvPr/>
        </p:nvSpPr>
        <p:spPr>
          <a:xfrm>
            <a:off x="2207100" y="4894675"/>
            <a:ext cx="5249700" cy="1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Atmospheric Chemistry, chapter 12.</a:t>
            </a:r>
            <a:endParaRPr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/>
          <p:nvPr/>
        </p:nvSpPr>
        <p:spPr>
          <a:xfrm>
            <a:off x="401100" y="1583675"/>
            <a:ext cx="4239000" cy="27375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6"/>
          <p:cNvSpPr txBox="1"/>
          <p:nvPr/>
        </p:nvSpPr>
        <p:spPr>
          <a:xfrm>
            <a:off x="205225" y="130550"/>
            <a:ext cx="88125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Tipos de Deposición:</a:t>
            </a:r>
            <a:endParaRPr b="1" baseline="-25000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6" name="Google Shape;216;p36"/>
          <p:cNvSpPr txBox="1"/>
          <p:nvPr/>
        </p:nvSpPr>
        <p:spPr>
          <a:xfrm>
            <a:off x="214950" y="579500"/>
            <a:ext cx="89292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Nunito SemiBold"/>
                <a:ea typeface="Nunito SemiBold"/>
                <a:cs typeface="Nunito SemiBold"/>
                <a:sym typeface="Nunito SemiBold"/>
              </a:rPr>
              <a:t>Deposición seca: Remoción de partículas cercanas a la superficie debido a flujos turbulentos.</a:t>
            </a:r>
            <a:endParaRPr sz="20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457200" lvl="0" marL="6400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(0.1 - 1 </a:t>
            </a: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µm)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6"/>
          <p:cNvSpPr txBox="1"/>
          <p:nvPr/>
        </p:nvSpPr>
        <p:spPr>
          <a:xfrm>
            <a:off x="470050" y="1591025"/>
            <a:ext cx="4101900" cy="3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Dificultades de la DS :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AutoNum type="arabicParenR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Aire se 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está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 moviendo, movimientos colectivos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AutoNum type="arabicParenR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Flujo laminar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3) 	Capacidad de difundir 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(capacidad de entrar a la superficie)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/>
          <p:nvPr/>
        </p:nvSpPr>
        <p:spPr>
          <a:xfrm>
            <a:off x="401100" y="1583675"/>
            <a:ext cx="3674400" cy="27375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7"/>
          <p:cNvSpPr txBox="1"/>
          <p:nvPr/>
        </p:nvSpPr>
        <p:spPr>
          <a:xfrm>
            <a:off x="205225" y="130550"/>
            <a:ext cx="88125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Tipos de Deposición:</a:t>
            </a:r>
            <a:endParaRPr b="1" baseline="-25000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4" name="Google Shape;224;p37"/>
          <p:cNvSpPr txBox="1"/>
          <p:nvPr/>
        </p:nvSpPr>
        <p:spPr>
          <a:xfrm>
            <a:off x="214950" y="579500"/>
            <a:ext cx="89292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Nunito SemiBold"/>
                <a:ea typeface="Nunito SemiBold"/>
                <a:cs typeface="Nunito SemiBold"/>
                <a:sym typeface="Nunito SemiBold"/>
              </a:rPr>
              <a:t>Deposición seca: Remoción de partículas cercanas a la superficie debido a flujos turbulentos.</a:t>
            </a:r>
            <a:endParaRPr sz="20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457200" lvl="0" marL="6400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(0.1 - 1 </a:t>
            </a: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µm)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7"/>
          <p:cNvSpPr txBox="1"/>
          <p:nvPr/>
        </p:nvSpPr>
        <p:spPr>
          <a:xfrm>
            <a:off x="460865" y="1591025"/>
            <a:ext cx="3114600" cy="3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Dificultades de la DS :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AutoNum type="arabicParenR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Aire se está moviendo, movimientos colectivos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AutoNum type="arabicParenR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Flujo laminar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3) 	Capacidad de difundir 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(capacidad de entrar a la superficie)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26" name="Google Shape;226;p37"/>
          <p:cNvCxnSpPr/>
          <p:nvPr/>
        </p:nvCxnSpPr>
        <p:spPr>
          <a:xfrm>
            <a:off x="4113975" y="3523125"/>
            <a:ext cx="1215300" cy="246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7" name="Google Shape;227;p37"/>
          <p:cNvSpPr txBox="1"/>
          <p:nvPr/>
        </p:nvSpPr>
        <p:spPr>
          <a:xfrm>
            <a:off x="5336825" y="1741924"/>
            <a:ext cx="3504600" cy="30828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Resistencias: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AutoNum type="arabicParenR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Resistencia aerodinámica a los flujos turbulentos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AutoNum type="arabicParenR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Resistencia aerodinámica a los flujos viscosos/laminares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AutoNum type="arabicParenR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Resistencia      Fisiológica/Química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/>
        </p:nvSpPr>
        <p:spPr>
          <a:xfrm>
            <a:off x="205225" y="130550"/>
            <a:ext cx="88125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Tipos de Deposición:</a:t>
            </a:r>
            <a:endParaRPr b="1" baseline="-25000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3" name="Google Shape;233;p38"/>
          <p:cNvSpPr txBox="1"/>
          <p:nvPr/>
        </p:nvSpPr>
        <p:spPr>
          <a:xfrm>
            <a:off x="205225" y="1030350"/>
            <a:ext cx="4152600" cy="37080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Resistencias: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AutoNum type="arabicParenR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Resistencia aerodinámica a los flujos turbulentos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AutoNum type="arabicParenR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Resistencia aerodinámica a los flujos viscosos/laminares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AutoNum type="arabicParenR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Resistencia      Fisiológica/Química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4" name="Google Shape;234;p38"/>
          <p:cNvPicPr preferRelativeResize="0"/>
          <p:nvPr/>
        </p:nvPicPr>
        <p:blipFill rotWithShape="1">
          <a:blip r:embed="rId3">
            <a:alphaModFix/>
          </a:blip>
          <a:srcRect b="17624" l="52827" r="27428" t="36018"/>
          <a:stretch/>
        </p:blipFill>
        <p:spPr>
          <a:xfrm>
            <a:off x="5761401" y="1358976"/>
            <a:ext cx="2229650" cy="294310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8"/>
          <p:cNvSpPr txBox="1"/>
          <p:nvPr/>
        </p:nvSpPr>
        <p:spPr>
          <a:xfrm>
            <a:off x="5942325" y="3997775"/>
            <a:ext cx="2545500" cy="1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LGK GF3022 2017</a:t>
            </a:r>
            <a:endParaRPr/>
          </a:p>
        </p:txBody>
      </p:sp>
      <p:sp>
        <p:nvSpPr>
          <p:cNvPr id="236" name="Google Shape;236;p38"/>
          <p:cNvSpPr txBox="1"/>
          <p:nvPr/>
        </p:nvSpPr>
        <p:spPr>
          <a:xfrm>
            <a:off x="5568200" y="684225"/>
            <a:ext cx="22296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F</a:t>
            </a:r>
            <a:r>
              <a:rPr b="1" baseline="-25000" lang="es" sz="1800"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 = C/R = C v</a:t>
            </a:r>
            <a:r>
              <a:rPr b="1" baseline="-25000" lang="es" sz="1800">
                <a:latin typeface="Nunito"/>
                <a:ea typeface="Nunito"/>
                <a:cs typeface="Nunito"/>
                <a:sym typeface="Nunito"/>
              </a:rPr>
              <a:t>d</a:t>
            </a:r>
            <a:endParaRPr b="1" baseline="-25000"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/>
          <p:cNvSpPr txBox="1"/>
          <p:nvPr/>
        </p:nvSpPr>
        <p:spPr>
          <a:xfrm>
            <a:off x="205225" y="130550"/>
            <a:ext cx="88125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Tipos de Deposición:</a:t>
            </a:r>
            <a:endParaRPr b="1" baseline="-25000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39"/>
          <p:cNvSpPr txBox="1"/>
          <p:nvPr/>
        </p:nvSpPr>
        <p:spPr>
          <a:xfrm>
            <a:off x="205225" y="1030350"/>
            <a:ext cx="4152600" cy="37080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Resistencias: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AutoNum type="arabicParenR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Resistencia aerodinámica a los flujos turbulentos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Depende de: 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-Diferencia de concentración 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-Estabilidad capa 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límite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-Perfil de Tº (Datos atmosféricos) 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 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3" name="Google Shape;243;p39"/>
          <p:cNvPicPr preferRelativeResize="0"/>
          <p:nvPr/>
        </p:nvPicPr>
        <p:blipFill rotWithShape="1">
          <a:blip r:embed="rId3">
            <a:alphaModFix/>
          </a:blip>
          <a:srcRect b="17624" l="52827" r="27428" t="36018"/>
          <a:stretch/>
        </p:blipFill>
        <p:spPr>
          <a:xfrm>
            <a:off x="5761401" y="1358976"/>
            <a:ext cx="2229650" cy="294310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9"/>
          <p:cNvSpPr txBox="1"/>
          <p:nvPr/>
        </p:nvSpPr>
        <p:spPr>
          <a:xfrm>
            <a:off x="5942325" y="3997775"/>
            <a:ext cx="2545500" cy="1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LGK GF3022 2017</a:t>
            </a:r>
            <a:endParaRPr/>
          </a:p>
        </p:txBody>
      </p:sp>
      <p:sp>
        <p:nvSpPr>
          <p:cNvPr id="245" name="Google Shape;245;p39"/>
          <p:cNvSpPr txBox="1"/>
          <p:nvPr/>
        </p:nvSpPr>
        <p:spPr>
          <a:xfrm>
            <a:off x="4494675" y="684225"/>
            <a:ext cx="46494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Nunito"/>
                <a:ea typeface="Nunito"/>
                <a:cs typeface="Nunito"/>
                <a:sym typeface="Nunito"/>
              </a:rPr>
              <a:t>Analogía Ley de Ohm, para la deposición resistencias en series, sedimentación resistencias en paralelo. </a:t>
            </a:r>
            <a:endParaRPr b="1" baseline="-25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6" name="Google Shape;246;p39"/>
          <p:cNvSpPr/>
          <p:nvPr/>
        </p:nvSpPr>
        <p:spPr>
          <a:xfrm>
            <a:off x="5202475" y="1439225"/>
            <a:ext cx="3090900" cy="83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9"/>
          <p:cNvSpPr txBox="1"/>
          <p:nvPr/>
        </p:nvSpPr>
        <p:spPr>
          <a:xfrm>
            <a:off x="5025525" y="318525"/>
            <a:ext cx="3338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p39"/>
          <p:cNvPicPr preferRelativeResize="0"/>
          <p:nvPr/>
        </p:nvPicPr>
        <p:blipFill rotWithShape="1">
          <a:blip r:embed="rId4">
            <a:alphaModFix/>
          </a:blip>
          <a:srcRect b="22182" l="34933" r="52343" t="71800"/>
          <a:stretch/>
        </p:blipFill>
        <p:spPr>
          <a:xfrm>
            <a:off x="5439375" y="39575"/>
            <a:ext cx="2315250" cy="6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9"/>
          <p:cNvSpPr txBox="1"/>
          <p:nvPr/>
        </p:nvSpPr>
        <p:spPr>
          <a:xfrm>
            <a:off x="1781350" y="1380250"/>
            <a:ext cx="67950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/>
          <p:nvPr/>
        </p:nvSpPr>
        <p:spPr>
          <a:xfrm>
            <a:off x="205225" y="130550"/>
            <a:ext cx="88125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Tipos de Deposición:</a:t>
            </a:r>
            <a:endParaRPr b="1" baseline="-25000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5" name="Google Shape;255;p40"/>
          <p:cNvSpPr txBox="1"/>
          <p:nvPr/>
        </p:nvSpPr>
        <p:spPr>
          <a:xfrm>
            <a:off x="205225" y="1030350"/>
            <a:ext cx="4242300" cy="37080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Resistencias: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2)	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Resistencia aerodinámica a los flujos viscosos/laminares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Depende de: 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-Difusividad de los gases, coef. de 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difusión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-Velocidad del viento 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-En la vegetación: </a:t>
            </a:r>
            <a:r>
              <a:rPr b="1" lang="es" sz="1200">
                <a:latin typeface="Nunito"/>
                <a:ea typeface="Nunito"/>
                <a:cs typeface="Nunito"/>
                <a:sym typeface="Nunito"/>
              </a:rPr>
              <a:t>depende de las características de las hojas (tamaño, forma, orientación y rugosidad).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56" name="Google Shape;256;p40"/>
          <p:cNvPicPr preferRelativeResize="0"/>
          <p:nvPr/>
        </p:nvPicPr>
        <p:blipFill rotWithShape="1">
          <a:blip r:embed="rId3">
            <a:alphaModFix/>
          </a:blip>
          <a:srcRect b="17624" l="52827" r="27428" t="36018"/>
          <a:stretch/>
        </p:blipFill>
        <p:spPr>
          <a:xfrm>
            <a:off x="5761401" y="1358976"/>
            <a:ext cx="2229650" cy="294310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0"/>
          <p:cNvSpPr txBox="1"/>
          <p:nvPr/>
        </p:nvSpPr>
        <p:spPr>
          <a:xfrm>
            <a:off x="5942325" y="3997775"/>
            <a:ext cx="2545500" cy="1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LGK GF3022 2017</a:t>
            </a:r>
            <a:endParaRPr/>
          </a:p>
        </p:txBody>
      </p:sp>
      <p:sp>
        <p:nvSpPr>
          <p:cNvPr id="258" name="Google Shape;258;p40"/>
          <p:cNvSpPr txBox="1"/>
          <p:nvPr/>
        </p:nvSpPr>
        <p:spPr>
          <a:xfrm>
            <a:off x="4494675" y="684225"/>
            <a:ext cx="46494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Nunito"/>
                <a:ea typeface="Nunito"/>
                <a:cs typeface="Nunito"/>
                <a:sym typeface="Nunito"/>
              </a:rPr>
              <a:t>Analogía Ley de Ohm, para la deposición resistencias en series, sedimentación resistencias en paralelo. </a:t>
            </a:r>
            <a:endParaRPr b="1" baseline="-25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9" name="Google Shape;259;p40"/>
          <p:cNvSpPr/>
          <p:nvPr/>
        </p:nvSpPr>
        <p:spPr>
          <a:xfrm>
            <a:off x="5202475" y="2125025"/>
            <a:ext cx="3090900" cy="83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0"/>
          <p:cNvSpPr txBox="1"/>
          <p:nvPr/>
        </p:nvSpPr>
        <p:spPr>
          <a:xfrm>
            <a:off x="5025525" y="318525"/>
            <a:ext cx="3338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p40"/>
          <p:cNvPicPr preferRelativeResize="0"/>
          <p:nvPr/>
        </p:nvPicPr>
        <p:blipFill rotWithShape="1">
          <a:blip r:embed="rId4">
            <a:alphaModFix/>
          </a:blip>
          <a:srcRect b="22182" l="34933" r="52343" t="71800"/>
          <a:stretch/>
        </p:blipFill>
        <p:spPr>
          <a:xfrm>
            <a:off x="5439375" y="39575"/>
            <a:ext cx="2315250" cy="6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0"/>
          <p:cNvSpPr txBox="1"/>
          <p:nvPr/>
        </p:nvSpPr>
        <p:spPr>
          <a:xfrm>
            <a:off x="1344850" y="1309450"/>
            <a:ext cx="67950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1"/>
          <p:cNvSpPr txBox="1"/>
          <p:nvPr/>
        </p:nvSpPr>
        <p:spPr>
          <a:xfrm>
            <a:off x="205225" y="130550"/>
            <a:ext cx="88125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Tipos de Deposición:</a:t>
            </a:r>
            <a:endParaRPr b="1" baseline="-25000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8" name="Google Shape;268;p41"/>
          <p:cNvSpPr txBox="1"/>
          <p:nvPr/>
        </p:nvSpPr>
        <p:spPr>
          <a:xfrm>
            <a:off x="205225" y="1030350"/>
            <a:ext cx="4242300" cy="37080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Resistencias: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2)	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Resistencia          Fisiológica/Química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Nunito"/>
                <a:ea typeface="Nunito"/>
                <a:cs typeface="Nunito"/>
                <a:sym typeface="Nunito"/>
              </a:rPr>
              <a:t>En la vegetación: 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Nunito"/>
                <a:ea typeface="Nunito"/>
                <a:cs typeface="Nunito"/>
                <a:sym typeface="Nunito"/>
              </a:rPr>
              <a:t>-Capacidad de absorción química y biológica del dosel que se condiciona por: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Nunito"/>
                <a:ea typeface="Nunito"/>
                <a:cs typeface="Nunito"/>
                <a:sym typeface="Nunito"/>
              </a:rPr>
              <a:t>-el número de estomas y su grado de apertura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Nunito"/>
                <a:ea typeface="Nunito"/>
                <a:cs typeface="Nunito"/>
                <a:sym typeface="Nunito"/>
              </a:rPr>
              <a:t> 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Nunito"/>
                <a:ea typeface="Nunito"/>
                <a:cs typeface="Nunito"/>
                <a:sym typeface="Nunito"/>
              </a:rPr>
              <a:t>-poros superficiales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Nunito"/>
                <a:ea typeface="Nunito"/>
                <a:cs typeface="Nunito"/>
                <a:sym typeface="Nunito"/>
              </a:rPr>
              <a:t>-características de la células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69" name="Google Shape;269;p41"/>
          <p:cNvPicPr preferRelativeResize="0"/>
          <p:nvPr/>
        </p:nvPicPr>
        <p:blipFill rotWithShape="1">
          <a:blip r:embed="rId3">
            <a:alphaModFix/>
          </a:blip>
          <a:srcRect b="17624" l="52827" r="27428" t="36018"/>
          <a:stretch/>
        </p:blipFill>
        <p:spPr>
          <a:xfrm>
            <a:off x="5761401" y="1358976"/>
            <a:ext cx="2229650" cy="294310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1"/>
          <p:cNvSpPr txBox="1"/>
          <p:nvPr/>
        </p:nvSpPr>
        <p:spPr>
          <a:xfrm>
            <a:off x="5942325" y="3997775"/>
            <a:ext cx="2545500" cy="1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LGK GF3022 2017</a:t>
            </a:r>
            <a:endParaRPr/>
          </a:p>
        </p:txBody>
      </p:sp>
      <p:sp>
        <p:nvSpPr>
          <p:cNvPr id="271" name="Google Shape;271;p41"/>
          <p:cNvSpPr txBox="1"/>
          <p:nvPr/>
        </p:nvSpPr>
        <p:spPr>
          <a:xfrm>
            <a:off x="4494675" y="684225"/>
            <a:ext cx="46494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Nunito"/>
                <a:ea typeface="Nunito"/>
                <a:cs typeface="Nunito"/>
                <a:sym typeface="Nunito"/>
              </a:rPr>
              <a:t>Analogía Ley de Ohm, para la deposición resistencias en series, sedimentación resistencias en paralelo. </a:t>
            </a:r>
            <a:endParaRPr b="1" baseline="-25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2" name="Google Shape;272;p41"/>
          <p:cNvSpPr/>
          <p:nvPr/>
        </p:nvSpPr>
        <p:spPr>
          <a:xfrm>
            <a:off x="5202475" y="3191825"/>
            <a:ext cx="3090900" cy="83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41"/>
          <p:cNvSpPr txBox="1"/>
          <p:nvPr/>
        </p:nvSpPr>
        <p:spPr>
          <a:xfrm>
            <a:off x="5025525" y="318525"/>
            <a:ext cx="3338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4" name="Google Shape;274;p41"/>
          <p:cNvPicPr preferRelativeResize="0"/>
          <p:nvPr/>
        </p:nvPicPr>
        <p:blipFill rotWithShape="1">
          <a:blip r:embed="rId4">
            <a:alphaModFix/>
          </a:blip>
          <a:srcRect b="22182" l="34933" r="52343" t="71800"/>
          <a:stretch/>
        </p:blipFill>
        <p:spPr>
          <a:xfrm>
            <a:off x="5439375" y="39575"/>
            <a:ext cx="2315250" cy="6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1"/>
          <p:cNvSpPr txBox="1"/>
          <p:nvPr/>
        </p:nvSpPr>
        <p:spPr>
          <a:xfrm>
            <a:off x="1344850" y="1309450"/>
            <a:ext cx="67950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2"/>
          <p:cNvPicPr preferRelativeResize="0"/>
          <p:nvPr/>
        </p:nvPicPr>
        <p:blipFill rotWithShape="1">
          <a:blip r:embed="rId3">
            <a:alphaModFix/>
          </a:blip>
          <a:srcRect b="16980" l="32029" r="7605" t="13225"/>
          <a:stretch/>
        </p:blipFill>
        <p:spPr>
          <a:xfrm>
            <a:off x="1246900" y="298725"/>
            <a:ext cx="7013850" cy="45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/>
              <a:t>Deposición</a:t>
            </a:r>
            <a:endParaRPr sz="6000"/>
          </a:p>
        </p:txBody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s" sz="2400"/>
              <a:t>Contaminación Atmosférica</a:t>
            </a:r>
            <a:endParaRPr b="1" sz="2400"/>
          </a:p>
        </p:txBody>
      </p:sp>
      <p:pic>
        <p:nvPicPr>
          <p:cNvPr id="123" name="Google Shape;12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760201" cy="123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4"/>
          <p:cNvSpPr txBox="1"/>
          <p:nvPr>
            <p:ph idx="4294967295" type="ctrTitle"/>
          </p:nvPr>
        </p:nvSpPr>
        <p:spPr>
          <a:xfrm>
            <a:off x="324900" y="539725"/>
            <a:ext cx="8494200" cy="24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latin typeface="Montserrat"/>
                <a:ea typeface="Montserrat"/>
                <a:cs typeface="Montserrat"/>
                <a:sym typeface="Montserrat"/>
              </a:rPr>
              <a:t>Rol de la Vegetación 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latin typeface="Montserrat"/>
                <a:ea typeface="Montserrat"/>
                <a:cs typeface="Montserrat"/>
                <a:sym typeface="Montserrat"/>
              </a:rPr>
              <a:t>en la Mitigación de la 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latin typeface="Montserrat"/>
                <a:ea typeface="Montserrat"/>
                <a:cs typeface="Montserrat"/>
                <a:sym typeface="Montserrat"/>
              </a:rPr>
              <a:t>Contaminación Atmosférica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44"/>
          <p:cNvSpPr txBox="1"/>
          <p:nvPr/>
        </p:nvSpPr>
        <p:spPr>
          <a:xfrm>
            <a:off x="0" y="4350350"/>
            <a:ext cx="9144000" cy="7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GF3022 2017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5"/>
          <p:cNvSpPr txBox="1"/>
          <p:nvPr>
            <p:ph type="title"/>
          </p:nvPr>
        </p:nvSpPr>
        <p:spPr>
          <a:xfrm>
            <a:off x="0" y="354775"/>
            <a:ext cx="91440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Montserrat"/>
                <a:ea typeface="Montserrat"/>
                <a:cs typeface="Montserrat"/>
                <a:sym typeface="Montserrat"/>
              </a:rPr>
              <a:t>Procesos de Deposición de la Vegetación</a:t>
            </a:r>
            <a:endParaRPr/>
          </a:p>
        </p:txBody>
      </p:sp>
      <p:sp>
        <p:nvSpPr>
          <p:cNvPr id="296" name="Google Shape;296;p45"/>
          <p:cNvSpPr txBox="1"/>
          <p:nvPr/>
        </p:nvSpPr>
        <p:spPr>
          <a:xfrm>
            <a:off x="566025" y="1452000"/>
            <a:ext cx="41961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5"/>
          <p:cNvSpPr txBox="1"/>
          <p:nvPr>
            <p:ph idx="4294967295" type="body"/>
          </p:nvPr>
        </p:nvSpPr>
        <p:spPr>
          <a:xfrm>
            <a:off x="311725" y="1294800"/>
            <a:ext cx="4450500" cy="35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Ciudades: </a:t>
            </a:r>
            <a:r>
              <a:rPr lang="e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Distribución heterogénea </a:t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LAI:</a:t>
            </a:r>
            <a:r>
              <a:rPr lang="e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leaf area index</a:t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Flujo contaminante (F)</a:t>
            </a:r>
            <a:endParaRPr b="1"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Velocidad de deposición (Vd)</a:t>
            </a:r>
            <a:endParaRPr b="1"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Resistencias: </a:t>
            </a:r>
            <a:endParaRPr b="1"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Aerodinámica (Ra)</a:t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Capa límite (Rb)</a:t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Dosel (Rc)</a:t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1371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○"/>
            </a:pPr>
            <a:r>
              <a:rPr lang="e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Estomática (r</a:t>
            </a:r>
            <a:r>
              <a:rPr baseline="-25000" lang="e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baseline="-25000"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1371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○"/>
            </a:pPr>
            <a:r>
              <a:rPr lang="e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Mesófilo (r</a:t>
            </a:r>
            <a:r>
              <a:rPr baseline="-25000" lang="e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1371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○"/>
            </a:pPr>
            <a:r>
              <a:rPr lang="e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Cuticular (r</a:t>
            </a:r>
            <a:r>
              <a:rPr baseline="-25000" lang="e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8" name="Google Shape;298;p45"/>
          <p:cNvPicPr preferRelativeResize="0"/>
          <p:nvPr/>
        </p:nvPicPr>
        <p:blipFill rotWithShape="1">
          <a:blip r:embed="rId3">
            <a:alphaModFix/>
          </a:blip>
          <a:srcRect b="35083" l="11870" r="80201" t="58967"/>
          <a:stretch/>
        </p:blipFill>
        <p:spPr>
          <a:xfrm>
            <a:off x="6110400" y="1604375"/>
            <a:ext cx="2153397" cy="45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5"/>
          <p:cNvPicPr preferRelativeResize="0"/>
          <p:nvPr/>
        </p:nvPicPr>
        <p:blipFill rotWithShape="1">
          <a:blip r:embed="rId4">
            <a:alphaModFix/>
          </a:blip>
          <a:srcRect b="11384" l="3217" r="86521" t="82051"/>
          <a:stretch/>
        </p:blipFill>
        <p:spPr>
          <a:xfrm>
            <a:off x="5394350" y="2478500"/>
            <a:ext cx="3460528" cy="6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5"/>
          <p:cNvPicPr preferRelativeResize="0"/>
          <p:nvPr/>
        </p:nvPicPr>
        <p:blipFill rotWithShape="1">
          <a:blip r:embed="rId5">
            <a:alphaModFix/>
          </a:blip>
          <a:srcRect b="29718" l="0" r="87172" t="57973"/>
          <a:stretch/>
        </p:blipFill>
        <p:spPr>
          <a:xfrm>
            <a:off x="4447826" y="3525675"/>
            <a:ext cx="4450502" cy="120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6"/>
          <p:cNvSpPr txBox="1"/>
          <p:nvPr>
            <p:ph type="title"/>
          </p:nvPr>
        </p:nvSpPr>
        <p:spPr>
          <a:xfrm>
            <a:off x="0" y="368025"/>
            <a:ext cx="9144000" cy="6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Montserrat"/>
                <a:ea typeface="Montserrat"/>
                <a:cs typeface="Montserrat"/>
                <a:sym typeface="Montserrat"/>
              </a:rPr>
              <a:t>Procesos de Deposición de la Vegetación</a:t>
            </a:r>
            <a:endParaRPr/>
          </a:p>
        </p:txBody>
      </p:sp>
      <p:pic>
        <p:nvPicPr>
          <p:cNvPr id="306" name="Google Shape;306;p46"/>
          <p:cNvPicPr preferRelativeResize="0"/>
          <p:nvPr/>
        </p:nvPicPr>
        <p:blipFill rotWithShape="1">
          <a:blip r:embed="rId3">
            <a:alphaModFix/>
          </a:blip>
          <a:srcRect b="12833" l="24007" r="42218" t="15389"/>
          <a:stretch/>
        </p:blipFill>
        <p:spPr>
          <a:xfrm>
            <a:off x="5475921" y="1294800"/>
            <a:ext cx="3217754" cy="38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6"/>
          <p:cNvSpPr txBox="1"/>
          <p:nvPr/>
        </p:nvSpPr>
        <p:spPr>
          <a:xfrm>
            <a:off x="5253600" y="4820400"/>
            <a:ext cx="3662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Times New Roman"/>
                <a:ea typeface="Times New Roman"/>
                <a:cs typeface="Times New Roman"/>
                <a:sym typeface="Times New Roman"/>
              </a:rPr>
              <a:t>El ozono troposférico y sus efectos en la vegetación, MAPAMA, España</a:t>
            </a:r>
            <a:endParaRPr/>
          </a:p>
        </p:txBody>
      </p:sp>
      <p:sp>
        <p:nvSpPr>
          <p:cNvPr id="308" name="Google Shape;308;p46"/>
          <p:cNvSpPr txBox="1"/>
          <p:nvPr/>
        </p:nvSpPr>
        <p:spPr>
          <a:xfrm>
            <a:off x="1672200" y="4896600"/>
            <a:ext cx="2024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Times New Roman"/>
                <a:ea typeface="Times New Roman"/>
                <a:cs typeface="Times New Roman"/>
                <a:sym typeface="Times New Roman"/>
              </a:rPr>
              <a:t>Estoma, cutícula, mesófilo. Wikipedia</a:t>
            </a:r>
            <a:endParaRPr/>
          </a:p>
        </p:txBody>
      </p:sp>
      <p:pic>
        <p:nvPicPr>
          <p:cNvPr id="309" name="Google Shape;30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525" y="1343500"/>
            <a:ext cx="4959426" cy="330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Montserrat"/>
                <a:ea typeface="Montserrat"/>
                <a:cs typeface="Montserrat"/>
                <a:sym typeface="Montserrat"/>
              </a:rPr>
              <a:t>Asimilaciones de contaminantes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" name="Google Shape;315;p47"/>
          <p:cNvSpPr txBox="1"/>
          <p:nvPr/>
        </p:nvSpPr>
        <p:spPr>
          <a:xfrm>
            <a:off x="1526000" y="2863475"/>
            <a:ext cx="51705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7"/>
          <p:cNvSpPr txBox="1"/>
          <p:nvPr/>
        </p:nvSpPr>
        <p:spPr>
          <a:xfrm>
            <a:off x="-145475" y="2432725"/>
            <a:ext cx="48831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Montserrat"/>
                <a:ea typeface="Montserrat"/>
                <a:cs typeface="Montserrat"/>
                <a:sym typeface="Montserrat"/>
              </a:rPr>
              <a:t>“Estimates of air pollution mitigation with green plants and green roofs using the UFORE model”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Montserrat"/>
                <a:ea typeface="Montserrat"/>
                <a:cs typeface="Montserrat"/>
                <a:sym typeface="Montserrat"/>
              </a:rPr>
              <a:t>Beth Anne Currie &amp; Brad Bass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47"/>
          <p:cNvSpPr txBox="1"/>
          <p:nvPr>
            <p:ph idx="4294967295" type="body"/>
          </p:nvPr>
        </p:nvSpPr>
        <p:spPr>
          <a:xfrm>
            <a:off x="260325" y="1454175"/>
            <a:ext cx="3456000" cy="27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Ciudad: </a:t>
            </a:r>
            <a:r>
              <a:rPr lang="e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Centro Toronto</a:t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Modelo: </a:t>
            </a:r>
            <a:r>
              <a:rPr lang="e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UFORE</a:t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47"/>
          <p:cNvSpPr txBox="1"/>
          <p:nvPr/>
        </p:nvSpPr>
        <p:spPr>
          <a:xfrm>
            <a:off x="6005200" y="4625925"/>
            <a:ext cx="23520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Montserrat"/>
                <a:ea typeface="Montserrat"/>
                <a:cs typeface="Montserrat"/>
                <a:sym typeface="Montserrat"/>
              </a:rPr>
              <a:t>Canadian National Tower, Toronto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9" name="Google Shape;31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9717" y="1418700"/>
            <a:ext cx="4085833" cy="306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8"/>
          <p:cNvSpPr txBox="1"/>
          <p:nvPr/>
        </p:nvSpPr>
        <p:spPr>
          <a:xfrm>
            <a:off x="4858126" y="2585292"/>
            <a:ext cx="36936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8"/>
          <p:cNvSpPr txBox="1"/>
          <p:nvPr>
            <p:ph idx="4294967295" type="body"/>
          </p:nvPr>
        </p:nvSpPr>
        <p:spPr>
          <a:xfrm>
            <a:off x="0" y="0"/>
            <a:ext cx="4084200" cy="50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7 escenarios distinta vegetación</a:t>
            </a:r>
            <a:endParaRPr b="1"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AutoNum type="arabicParenR"/>
            </a:pPr>
            <a:r>
              <a:rPr lang="e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Actual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AutoNum type="arabicParenR"/>
            </a:pPr>
            <a:r>
              <a:rPr lang="e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Paredes verdes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AutoNum type="arabicParenR"/>
            </a:pPr>
            <a:r>
              <a:rPr lang="e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Sin árboles diametralmente grandes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AutoNum type="arabicParenR"/>
            </a:pPr>
            <a:r>
              <a:rPr lang="e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Sin árboles (Azoteas verdes)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AutoNum type="arabicParenR"/>
            </a:pPr>
            <a:r>
              <a:rPr lang="e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Sin árboles altos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AutoNum type="arabicParenR"/>
            </a:pPr>
            <a:r>
              <a:rPr lang="e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Actual, más vegetación baja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AutoNum type="arabicParenR"/>
            </a:pPr>
            <a:r>
              <a:rPr lang="e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Actual, más 100% azoteas verdes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6" name="Google Shape;32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75" y="2701900"/>
            <a:ext cx="4776150" cy="20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4549" y="489225"/>
            <a:ext cx="3347674" cy="42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Montserrat"/>
                <a:ea typeface="Montserrat"/>
                <a:cs typeface="Montserrat"/>
                <a:sym typeface="Montserrat"/>
              </a:rPr>
              <a:t>Resultados Modelación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3" name="Google Shape;333;p49"/>
          <p:cNvPicPr preferRelativeResize="0"/>
          <p:nvPr/>
        </p:nvPicPr>
        <p:blipFill rotWithShape="1">
          <a:blip r:embed="rId3">
            <a:alphaModFix/>
          </a:blip>
          <a:srcRect b="43003" l="33538" r="33532" t="15399"/>
          <a:stretch/>
        </p:blipFill>
        <p:spPr>
          <a:xfrm>
            <a:off x="260325" y="2154475"/>
            <a:ext cx="3722645" cy="2938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9"/>
          <p:cNvSpPr txBox="1"/>
          <p:nvPr/>
        </p:nvSpPr>
        <p:spPr>
          <a:xfrm>
            <a:off x="1840175" y="1651675"/>
            <a:ext cx="4938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1" baseline="-25000" lang="es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baseline="-25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5" name="Google Shape;335;p49"/>
          <p:cNvPicPr preferRelativeResize="0"/>
          <p:nvPr/>
        </p:nvPicPr>
        <p:blipFill rotWithShape="1">
          <a:blip r:embed="rId4">
            <a:alphaModFix/>
          </a:blip>
          <a:srcRect b="34718" l="31477" r="31924" t="34818"/>
          <a:stretch/>
        </p:blipFill>
        <p:spPr>
          <a:xfrm>
            <a:off x="4389475" y="1588825"/>
            <a:ext cx="4442850" cy="231121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9"/>
          <p:cNvSpPr txBox="1"/>
          <p:nvPr/>
        </p:nvSpPr>
        <p:spPr>
          <a:xfrm>
            <a:off x="6564575" y="4090075"/>
            <a:ext cx="7782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Montserrat"/>
                <a:ea typeface="Montserrat"/>
                <a:cs typeface="Montserrat"/>
                <a:sym typeface="Montserrat"/>
              </a:rPr>
              <a:t>PM</a:t>
            </a:r>
            <a:r>
              <a:rPr b="1" baseline="-25000" lang="es"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b="1" baseline="-2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49"/>
          <p:cNvSpPr txBox="1"/>
          <p:nvPr/>
        </p:nvSpPr>
        <p:spPr>
          <a:xfrm>
            <a:off x="3778875" y="4364225"/>
            <a:ext cx="3000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Montserrat"/>
                <a:ea typeface="Montserrat"/>
                <a:cs typeface="Montserrat"/>
                <a:sym typeface="Montserrat"/>
              </a:rPr>
              <a:t>Currie y Bass, 2008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Montserrat"/>
                <a:ea typeface="Montserrat"/>
                <a:cs typeface="Montserrat"/>
                <a:sym typeface="Montserrat"/>
              </a:rPr>
              <a:t>Resultados Modelación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3" name="Google Shape;343;p50"/>
          <p:cNvSpPr txBox="1"/>
          <p:nvPr/>
        </p:nvSpPr>
        <p:spPr>
          <a:xfrm>
            <a:off x="1840175" y="1651675"/>
            <a:ext cx="10233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Montserrat"/>
                <a:ea typeface="Montserrat"/>
                <a:cs typeface="Montserrat"/>
                <a:sym typeface="Montserrat"/>
              </a:rPr>
              <a:t>SO</a:t>
            </a:r>
            <a:r>
              <a:rPr b="1" baseline="-25000" lang="es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baseline="-2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4" name="Google Shape;344;p50"/>
          <p:cNvSpPr txBox="1"/>
          <p:nvPr/>
        </p:nvSpPr>
        <p:spPr>
          <a:xfrm>
            <a:off x="5534025" y="4081100"/>
            <a:ext cx="32040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Montserrat"/>
                <a:ea typeface="Montserrat"/>
                <a:cs typeface="Montserrat"/>
                <a:sym typeface="Montserrat"/>
              </a:rPr>
              <a:t>Costo USD, remoción total</a:t>
            </a:r>
            <a:endParaRPr b="1" baseline="-25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5" name="Google Shape;345;p50"/>
          <p:cNvPicPr preferRelativeResize="0"/>
          <p:nvPr/>
        </p:nvPicPr>
        <p:blipFill rotWithShape="1">
          <a:blip r:embed="rId3">
            <a:alphaModFix/>
          </a:blip>
          <a:srcRect b="42685" l="30331" r="32529" t="27336"/>
          <a:stretch/>
        </p:blipFill>
        <p:spPr>
          <a:xfrm>
            <a:off x="248350" y="2289000"/>
            <a:ext cx="4365551" cy="220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0"/>
          <p:cNvPicPr preferRelativeResize="0"/>
          <p:nvPr/>
        </p:nvPicPr>
        <p:blipFill rotWithShape="1">
          <a:blip r:embed="rId4">
            <a:alphaModFix/>
          </a:blip>
          <a:srcRect b="35165" l="31870" r="32650" t="35638"/>
          <a:stretch/>
        </p:blipFill>
        <p:spPr>
          <a:xfrm>
            <a:off x="4819075" y="1911975"/>
            <a:ext cx="3918949" cy="201552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50"/>
          <p:cNvSpPr txBox="1"/>
          <p:nvPr/>
        </p:nvSpPr>
        <p:spPr>
          <a:xfrm>
            <a:off x="2670875" y="4491350"/>
            <a:ext cx="3000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Montserrat"/>
                <a:ea typeface="Montserrat"/>
                <a:cs typeface="Montserrat"/>
                <a:sym typeface="Montserrat"/>
              </a:rPr>
              <a:t>Currie y Bass, 2008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1"/>
          <p:cNvSpPr txBox="1"/>
          <p:nvPr>
            <p:ph type="title"/>
          </p:nvPr>
        </p:nvSpPr>
        <p:spPr>
          <a:xfrm>
            <a:off x="337400" y="1643250"/>
            <a:ext cx="68115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Jueves laboratorio de modelación :)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y reclamo Control 1. 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/>
        </p:nvSpPr>
        <p:spPr>
          <a:xfrm>
            <a:off x="0" y="0"/>
            <a:ext cx="35745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Procesos de deposición:</a:t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-25000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0" y="894550"/>
            <a:ext cx="50490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Nunito SemiBold"/>
                <a:ea typeface="Nunito SemiBold"/>
                <a:cs typeface="Nunito SemiBold"/>
                <a:sym typeface="Nunito SemiBold"/>
              </a:rPr>
              <a:t>Representa los contaminantes retirados de la atmósfera.</a:t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Nunito SemiBold"/>
                <a:ea typeface="Nunito SemiBold"/>
                <a:cs typeface="Nunito SemiBold"/>
                <a:sym typeface="Nunito SemiBold"/>
              </a:rPr>
              <a:t>Menos estudiado que los flujos de emisión. (Más díficil?) </a:t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Nunito SemiBold"/>
                <a:ea typeface="Nunito SemiBold"/>
                <a:cs typeface="Nunito SemiBold"/>
                <a:sym typeface="Nunito SemiBold"/>
              </a:rPr>
              <a:t>Traslado de impacto a ciclos biogeoquímicos, acidificación (lluvia, suelo), etc.</a:t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3975" y="954600"/>
            <a:ext cx="4077774" cy="305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/>
        </p:nvSpPr>
        <p:spPr>
          <a:xfrm>
            <a:off x="205225" y="359150"/>
            <a:ext cx="88125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Tipos de Deposición:</a:t>
            </a:r>
            <a:endParaRPr b="1" baseline="-25000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" name="Google Shape;136;p28"/>
          <p:cNvSpPr txBox="1"/>
          <p:nvPr/>
        </p:nvSpPr>
        <p:spPr>
          <a:xfrm>
            <a:off x="214950" y="957950"/>
            <a:ext cx="87141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Nunito SemiBold"/>
                <a:ea typeface="Nunito SemiBold"/>
                <a:cs typeface="Nunito SemiBold"/>
                <a:sym typeface="Nunito SemiBold"/>
              </a:rPr>
              <a:t>Húmeda: Mediante precipitación.</a:t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Nunito SemiBold"/>
                <a:ea typeface="Nunito SemiBold"/>
                <a:cs typeface="Nunito SemiBold"/>
                <a:sym typeface="Nunito SemiBold"/>
              </a:rPr>
              <a:t>Seca: Remoción de </a:t>
            </a:r>
            <a:r>
              <a:rPr lang="es" sz="2400">
                <a:latin typeface="Nunito SemiBold"/>
                <a:ea typeface="Nunito SemiBold"/>
                <a:cs typeface="Nunito SemiBold"/>
                <a:sym typeface="Nunito SemiBold"/>
              </a:rPr>
              <a:t>partículas</a:t>
            </a:r>
            <a:r>
              <a:rPr lang="es" sz="2400">
                <a:latin typeface="Nunito SemiBold"/>
                <a:ea typeface="Nunito SemiBold"/>
                <a:cs typeface="Nunito SemiBold"/>
                <a:sym typeface="Nunito SemiBold"/>
              </a:rPr>
              <a:t> cercanas a la superficie por flujos turbulentos.</a:t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Nunito SemiBold"/>
                <a:ea typeface="Nunito SemiBold"/>
                <a:cs typeface="Nunito SemiBold"/>
                <a:sym typeface="Nunito SemiBold"/>
              </a:rPr>
              <a:t>Sedimentación: Remoción de partículas por efecto de la gravedad.</a:t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/>
          <p:nvPr/>
        </p:nvSpPr>
        <p:spPr>
          <a:xfrm>
            <a:off x="401100" y="1964675"/>
            <a:ext cx="8222400" cy="6723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8875" y="2664863"/>
            <a:ext cx="3943350" cy="21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9"/>
          <p:cNvSpPr txBox="1"/>
          <p:nvPr/>
        </p:nvSpPr>
        <p:spPr>
          <a:xfrm>
            <a:off x="205225" y="359150"/>
            <a:ext cx="88125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Tipos de Deposición:</a:t>
            </a:r>
            <a:endParaRPr b="1" baseline="-25000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4" name="Google Shape;144;p29"/>
          <p:cNvSpPr txBox="1"/>
          <p:nvPr/>
        </p:nvSpPr>
        <p:spPr>
          <a:xfrm>
            <a:off x="214950" y="881750"/>
            <a:ext cx="89292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Nunito SemiBold"/>
                <a:ea typeface="Nunito SemiBold"/>
                <a:cs typeface="Nunito SemiBold"/>
                <a:sym typeface="Nunito SemiBold"/>
              </a:rPr>
              <a:t>Húmeda: Remoción gases y aerosoles por hidrometeoros (precipitación de gotas de nubes, neblina, lluvia o nieve).</a:t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Nunito SemiBold"/>
                <a:ea typeface="Nunito SemiBold"/>
                <a:cs typeface="Nunito SemiBold"/>
                <a:sym typeface="Nunito SemiBold"/>
              </a:rPr>
              <a:t>Agua condensa en presencia de aerosoles.</a:t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9"/>
          <p:cNvSpPr txBox="1"/>
          <p:nvPr/>
        </p:nvSpPr>
        <p:spPr>
          <a:xfrm>
            <a:off x="470050" y="1895825"/>
            <a:ext cx="80373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Nunito"/>
                <a:ea typeface="Nunito"/>
                <a:cs typeface="Nunito"/>
                <a:sym typeface="Nunito"/>
              </a:rPr>
              <a:t>Para que llueva las gotas deben crecer, lo que se da en procesos de colisiones (choques de gotitas) y coalescencia (por vientos verticales), interacciones de gotas de lluvia y cristales de hielo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/>
          <p:nvPr/>
        </p:nvSpPr>
        <p:spPr>
          <a:xfrm>
            <a:off x="5247400" y="3013375"/>
            <a:ext cx="3792600" cy="7014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b="1724" l="26188" r="7878" t="15377"/>
          <a:stretch/>
        </p:blipFill>
        <p:spPr>
          <a:xfrm>
            <a:off x="1569000" y="401100"/>
            <a:ext cx="5674374" cy="401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0"/>
          <p:cNvSpPr txBox="1"/>
          <p:nvPr/>
        </p:nvSpPr>
        <p:spPr>
          <a:xfrm>
            <a:off x="2527606" y="4571974"/>
            <a:ext cx="3714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GF3022 Contaminación atmosférica 2017</a:t>
            </a:r>
            <a:endParaRPr/>
          </a:p>
        </p:txBody>
      </p:sp>
      <p:sp>
        <p:nvSpPr>
          <p:cNvPr id="153" name="Google Shape;153;p30"/>
          <p:cNvSpPr txBox="1"/>
          <p:nvPr/>
        </p:nvSpPr>
        <p:spPr>
          <a:xfrm>
            <a:off x="5286400" y="3013350"/>
            <a:ext cx="3792600" cy="7794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Nunito"/>
                <a:ea typeface="Nunito"/>
                <a:cs typeface="Nunito"/>
                <a:sym typeface="Nunito"/>
              </a:rPr>
              <a:t>Partículas sólidas y </a:t>
            </a:r>
            <a:r>
              <a:rPr b="1" lang="es">
                <a:latin typeface="Nunito"/>
                <a:ea typeface="Nunito"/>
                <a:cs typeface="Nunito"/>
                <a:sym typeface="Nunito"/>
              </a:rPr>
              <a:t>líquidas</a:t>
            </a:r>
            <a:r>
              <a:rPr b="1" lang="es">
                <a:latin typeface="Nunito"/>
                <a:ea typeface="Nunito"/>
                <a:cs typeface="Nunito"/>
                <a:sym typeface="Nunito"/>
              </a:rPr>
              <a:t> en suspensión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Nunito"/>
                <a:ea typeface="Nunito"/>
                <a:cs typeface="Nunito"/>
                <a:sym typeface="Nunito"/>
              </a:rPr>
              <a:t>(excepción del agua)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8875" y="2664863"/>
            <a:ext cx="3943350" cy="21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1"/>
          <p:cNvSpPr txBox="1"/>
          <p:nvPr/>
        </p:nvSpPr>
        <p:spPr>
          <a:xfrm>
            <a:off x="170875" y="176675"/>
            <a:ext cx="88125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Tipos de Deposición:</a:t>
            </a:r>
            <a:endParaRPr b="1" baseline="-25000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0" name="Google Shape;160;p31"/>
          <p:cNvSpPr txBox="1"/>
          <p:nvPr/>
        </p:nvSpPr>
        <p:spPr>
          <a:xfrm>
            <a:off x="214950" y="500750"/>
            <a:ext cx="89292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Nunito SemiBold"/>
                <a:ea typeface="Nunito SemiBold"/>
                <a:cs typeface="Nunito SemiBold"/>
                <a:sym typeface="Nunito SemiBold"/>
              </a:rPr>
              <a:t>Húmeda: Remoción gases y aerosoles por hidrometeoros (precipitación de gotas de nubes, neblina, lluvia o nieve).</a:t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1"/>
          <p:cNvSpPr/>
          <p:nvPr/>
        </p:nvSpPr>
        <p:spPr>
          <a:xfrm>
            <a:off x="530875" y="2843075"/>
            <a:ext cx="8092500" cy="212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1"/>
          <p:cNvSpPr/>
          <p:nvPr/>
        </p:nvSpPr>
        <p:spPr>
          <a:xfrm>
            <a:off x="401100" y="1510775"/>
            <a:ext cx="4541700" cy="34563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1"/>
          <p:cNvSpPr txBox="1"/>
          <p:nvPr/>
        </p:nvSpPr>
        <p:spPr>
          <a:xfrm>
            <a:off x="530875" y="1510775"/>
            <a:ext cx="39432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Gota nube: 10 µm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Gota lluvia: 1000 µm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Para que llueva se deben formar núcleos de condensación. 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En agua pura se genera sobresaturación. (hasta del 600%)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En presencia de aerosoles se necesita menos saturación para la formación.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4" name="Google Shape;164;p31"/>
          <p:cNvPicPr preferRelativeResize="0"/>
          <p:nvPr/>
        </p:nvPicPr>
        <p:blipFill rotWithShape="1">
          <a:blip r:embed="rId4">
            <a:alphaModFix/>
          </a:blip>
          <a:srcRect b="6866" l="61538" r="12143" t="24531"/>
          <a:stretch/>
        </p:blipFill>
        <p:spPr>
          <a:xfrm>
            <a:off x="6081225" y="1440400"/>
            <a:ext cx="2406598" cy="352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1"/>
          <p:cNvSpPr/>
          <p:nvPr/>
        </p:nvSpPr>
        <p:spPr>
          <a:xfrm>
            <a:off x="6064625" y="4511875"/>
            <a:ext cx="861300" cy="56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1"/>
          <p:cNvSpPr txBox="1"/>
          <p:nvPr/>
        </p:nvSpPr>
        <p:spPr>
          <a:xfrm>
            <a:off x="6323325" y="4835975"/>
            <a:ext cx="2545500" cy="13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LGK GF3022 2017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8875" y="2664863"/>
            <a:ext cx="3943350" cy="21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2"/>
          <p:cNvSpPr txBox="1"/>
          <p:nvPr/>
        </p:nvSpPr>
        <p:spPr>
          <a:xfrm>
            <a:off x="170875" y="176675"/>
            <a:ext cx="88125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Tipos de Deposición:</a:t>
            </a:r>
            <a:endParaRPr b="1" baseline="-25000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3" name="Google Shape;173;p32"/>
          <p:cNvSpPr txBox="1"/>
          <p:nvPr/>
        </p:nvSpPr>
        <p:spPr>
          <a:xfrm>
            <a:off x="214950" y="500750"/>
            <a:ext cx="89292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Nunito SemiBold"/>
                <a:ea typeface="Nunito SemiBold"/>
                <a:cs typeface="Nunito SemiBold"/>
                <a:sym typeface="Nunito SemiBold"/>
              </a:rPr>
              <a:t>Húmeda: Remoción gases y aerosoles por hidrometeoros (precipitación de gotas de nubes, neblina, lluvia o nieve).</a:t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2"/>
          <p:cNvSpPr/>
          <p:nvPr/>
        </p:nvSpPr>
        <p:spPr>
          <a:xfrm>
            <a:off x="530875" y="2843075"/>
            <a:ext cx="8092500" cy="212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2"/>
          <p:cNvSpPr/>
          <p:nvPr/>
        </p:nvSpPr>
        <p:spPr>
          <a:xfrm>
            <a:off x="318525" y="1475588"/>
            <a:ext cx="4541700" cy="34563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2"/>
          <p:cNvSpPr txBox="1"/>
          <p:nvPr/>
        </p:nvSpPr>
        <p:spPr>
          <a:xfrm>
            <a:off x="530875" y="1416400"/>
            <a:ext cx="33756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Procesos dentro de la nube: por difusión, por solubilidad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Procesos fuera de la nube: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solubilidad, inercia y 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coaliciones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. 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Contaminantes: 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Ácidos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 muy solubles, 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orgánicos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inorgánicos (NOx, SO</a:t>
            </a:r>
            <a:r>
              <a:rPr b="1" baseline="-25000" lang="es" sz="1800">
                <a:latin typeface="Nunito"/>
                <a:ea typeface="Nunito"/>
                <a:cs typeface="Nunito"/>
                <a:sym typeface="Nunito"/>
              </a:rPr>
              <a:t>2,3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)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O</a:t>
            </a:r>
            <a:r>
              <a:rPr b="1" baseline="-25000" lang="es" sz="1800">
                <a:latin typeface="Nunito"/>
                <a:ea typeface="Nunito"/>
                <a:cs typeface="Nunito"/>
                <a:sym typeface="Nunito"/>
              </a:rPr>
              <a:t>3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 muy poco soluble. 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7" name="Google Shape;177;p32"/>
          <p:cNvSpPr/>
          <p:nvPr/>
        </p:nvSpPr>
        <p:spPr>
          <a:xfrm>
            <a:off x="6217025" y="4511875"/>
            <a:ext cx="861300" cy="56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0975" y="1510775"/>
            <a:ext cx="39624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2"/>
          <p:cNvSpPr txBox="1"/>
          <p:nvPr/>
        </p:nvSpPr>
        <p:spPr>
          <a:xfrm>
            <a:off x="4954750" y="3609900"/>
            <a:ext cx="41157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latin typeface="Nunito"/>
                <a:ea typeface="Nunito"/>
                <a:cs typeface="Nunito"/>
                <a:sym typeface="Nunito"/>
              </a:rPr>
              <a:t>Para ser removidos los contaminantes deben ser atrapados por los hidrometeoros y llegar a la superficie subyacente.</a:t>
            </a:r>
            <a:endParaRPr b="1" sz="16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/>
          <p:nvPr/>
        </p:nvSpPr>
        <p:spPr>
          <a:xfrm>
            <a:off x="170875" y="176675"/>
            <a:ext cx="88125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Nunito"/>
                <a:ea typeface="Nunito"/>
                <a:cs typeface="Nunito"/>
                <a:sym typeface="Nunito"/>
              </a:rPr>
              <a:t>Tipos de Deposición:</a:t>
            </a:r>
            <a:endParaRPr b="1" baseline="-25000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5" name="Google Shape;185;p33"/>
          <p:cNvSpPr txBox="1"/>
          <p:nvPr/>
        </p:nvSpPr>
        <p:spPr>
          <a:xfrm>
            <a:off x="247725" y="967350"/>
            <a:ext cx="3244200" cy="3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Nunito SemiBold"/>
                <a:ea typeface="Nunito SemiBold"/>
                <a:cs typeface="Nunito SemiBold"/>
                <a:sym typeface="Nunito SemiBold"/>
              </a:rPr>
              <a:t>Efecto de aerosoles de tamaño &lt;50nanometros.</a:t>
            </a:r>
            <a:endParaRPr sz="18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Nunito SemiBold"/>
                <a:ea typeface="Nunito SemiBold"/>
                <a:cs typeface="Nunito SemiBold"/>
                <a:sym typeface="Nunito SemiBold"/>
              </a:rPr>
              <a:t>Izquierda: Mayor sobresaturación.</a:t>
            </a:r>
            <a:endParaRPr sz="18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Nunito SemiBold"/>
                <a:ea typeface="Nunito SemiBold"/>
                <a:cs typeface="Nunito SemiBold"/>
                <a:sym typeface="Nunito SemiBold"/>
              </a:rPr>
              <a:t>Derecha: Mayor nucleación, liberación de calor latente y procesos convectivos.</a:t>
            </a:r>
            <a:endParaRPr sz="18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33"/>
          <p:cNvPicPr preferRelativeResize="0"/>
          <p:nvPr/>
        </p:nvPicPr>
        <p:blipFill rotWithShape="1">
          <a:blip r:embed="rId3">
            <a:alphaModFix/>
          </a:blip>
          <a:srcRect b="5923" l="35568" r="24871" t="25352"/>
          <a:stretch/>
        </p:blipFill>
        <p:spPr>
          <a:xfrm>
            <a:off x="4069975" y="66725"/>
            <a:ext cx="4990124" cy="487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3"/>
          <p:cNvSpPr txBox="1"/>
          <p:nvPr/>
        </p:nvSpPr>
        <p:spPr>
          <a:xfrm>
            <a:off x="4190838" y="4775250"/>
            <a:ext cx="4748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/>
              <a:t>Fan, J., Rosenfeld, D., Zhang, Y., Giangrande, S. E., Li, Z., Machado, L. A. T., … de Souza, R. A. F. (2018). Substantial convection and precipitation enhancements by ultrafine aerosol particles. </a:t>
            </a:r>
            <a:endParaRPr sz="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