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5" r:id="rId1"/>
  </p:sldMasterIdLst>
  <p:notesMasterIdLst>
    <p:notesMasterId r:id="rId33"/>
  </p:notesMasterIdLst>
  <p:sldIdLst>
    <p:sldId id="256" r:id="rId2"/>
    <p:sldId id="282" r:id="rId3"/>
    <p:sldId id="257" r:id="rId4"/>
    <p:sldId id="258" r:id="rId5"/>
    <p:sldId id="272" r:id="rId6"/>
    <p:sldId id="259" r:id="rId7"/>
    <p:sldId id="273" r:id="rId8"/>
    <p:sldId id="285" r:id="rId9"/>
    <p:sldId id="286" r:id="rId10"/>
    <p:sldId id="289" r:id="rId11"/>
    <p:sldId id="288" r:id="rId12"/>
    <p:sldId id="274" r:id="rId13"/>
    <p:sldId id="279" r:id="rId14"/>
    <p:sldId id="275" r:id="rId15"/>
    <p:sldId id="290" r:id="rId16"/>
    <p:sldId id="261" r:id="rId17"/>
    <p:sldId id="276" r:id="rId18"/>
    <p:sldId id="283" r:id="rId19"/>
    <p:sldId id="277" r:id="rId20"/>
    <p:sldId id="278" r:id="rId21"/>
    <p:sldId id="280" r:id="rId22"/>
    <p:sldId id="287" r:id="rId23"/>
    <p:sldId id="284" r:id="rId24"/>
    <p:sldId id="281" r:id="rId25"/>
    <p:sldId id="262" r:id="rId26"/>
    <p:sldId id="263" r:id="rId27"/>
    <p:sldId id="264" r:id="rId28"/>
    <p:sldId id="265" r:id="rId29"/>
    <p:sldId id="271" r:id="rId30"/>
    <p:sldId id="266" r:id="rId31"/>
    <p:sldId id="267" r:id="rId3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84" autoAdjust="0"/>
    <p:restoredTop sz="93030" autoAdjust="0"/>
  </p:normalViewPr>
  <p:slideViewPr>
    <p:cSldViewPr>
      <p:cViewPr varScale="1">
        <p:scale>
          <a:sx n="106" d="100"/>
          <a:sy n="106" d="100"/>
        </p:scale>
        <p:origin x="1256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444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2C055-91EA-E54B-A548-EFB18A7156CB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D2BE5BD-739D-004D-9320-87865597CDD3}">
      <dgm:prSet phldrT="[Texto]"/>
      <dgm:spPr/>
      <dgm:t>
        <a:bodyPr/>
        <a:lstStyle/>
        <a:p>
          <a:r>
            <a:rPr lang="es-ES" dirty="0"/>
            <a:t>Diagrama de Quemado</a:t>
          </a:r>
        </a:p>
      </dgm:t>
    </dgm:pt>
    <dgm:pt modelId="{C7D6527D-B1D1-764D-9A66-82B1017AA42E}" type="parTrans" cxnId="{ACFBBB5A-AB85-8048-BBB5-05498B107CF7}">
      <dgm:prSet/>
      <dgm:spPr/>
      <dgm:t>
        <a:bodyPr/>
        <a:lstStyle/>
        <a:p>
          <a:endParaRPr lang="es-ES"/>
        </a:p>
      </dgm:t>
    </dgm:pt>
    <dgm:pt modelId="{F5391320-A8B9-AA4F-8432-902F24FE2F79}" type="sibTrans" cxnId="{ACFBBB5A-AB85-8048-BBB5-05498B107CF7}">
      <dgm:prSet/>
      <dgm:spPr/>
      <dgm:t>
        <a:bodyPr/>
        <a:lstStyle/>
        <a:p>
          <a:endParaRPr lang="es-ES"/>
        </a:p>
      </dgm:t>
    </dgm:pt>
    <dgm:pt modelId="{C4EEE3FE-37B2-FF4C-898E-FA693E0315F2}">
      <dgm:prSet phldrT="[Texto]"/>
      <dgm:spPr/>
      <dgm:t>
        <a:bodyPr/>
        <a:lstStyle/>
        <a:p>
          <a:r>
            <a:rPr lang="es-ES" i="1" dirty="0" err="1"/>
            <a:t>Burn-down</a:t>
          </a:r>
          <a:r>
            <a:rPr lang="es-ES" i="1" dirty="0"/>
            <a:t> chart</a:t>
          </a:r>
        </a:p>
      </dgm:t>
    </dgm:pt>
    <dgm:pt modelId="{A1ABC88F-FFB2-A54B-BB03-D490D9078A61}" type="parTrans" cxnId="{BB8655CA-6399-9342-BE47-6DEF7F5E3581}">
      <dgm:prSet/>
      <dgm:spPr/>
      <dgm:t>
        <a:bodyPr/>
        <a:lstStyle/>
        <a:p>
          <a:endParaRPr lang="es-ES"/>
        </a:p>
      </dgm:t>
    </dgm:pt>
    <dgm:pt modelId="{F8ACCB7A-64FA-AE49-9DC1-9247F861F361}" type="sibTrans" cxnId="{BB8655CA-6399-9342-BE47-6DEF7F5E3581}">
      <dgm:prSet/>
      <dgm:spPr/>
      <dgm:t>
        <a:bodyPr/>
        <a:lstStyle/>
        <a:p>
          <a:endParaRPr lang="es-ES"/>
        </a:p>
      </dgm:t>
    </dgm:pt>
    <dgm:pt modelId="{168A5073-B451-EC48-BBA8-A8C4C4B57AE5}">
      <dgm:prSet phldrT="[Texto]"/>
      <dgm:spPr/>
      <dgm:t>
        <a:bodyPr/>
        <a:lstStyle/>
        <a:p>
          <a:r>
            <a:rPr lang="es-ES" dirty="0"/>
            <a:t>Definición de listo</a:t>
          </a:r>
        </a:p>
      </dgm:t>
    </dgm:pt>
    <dgm:pt modelId="{C1748D0D-E729-314A-8A23-2A2BC6A81957}" type="parTrans" cxnId="{700FF79E-E382-6D44-94F6-005B92C94EF0}">
      <dgm:prSet/>
      <dgm:spPr/>
      <dgm:t>
        <a:bodyPr/>
        <a:lstStyle/>
        <a:p>
          <a:endParaRPr lang="es-ES"/>
        </a:p>
      </dgm:t>
    </dgm:pt>
    <dgm:pt modelId="{849E43DE-D237-1F42-9252-7B8964DEB2DD}" type="sibTrans" cxnId="{700FF79E-E382-6D44-94F6-005B92C94EF0}">
      <dgm:prSet/>
      <dgm:spPr/>
      <dgm:t>
        <a:bodyPr/>
        <a:lstStyle/>
        <a:p>
          <a:endParaRPr lang="es-ES"/>
        </a:p>
      </dgm:t>
    </dgm:pt>
    <dgm:pt modelId="{F8FF4AEA-7B19-2B4C-AEB1-51EFA0590F91}">
      <dgm:prSet phldrT="[Texto]"/>
      <dgm:spPr/>
      <dgm:t>
        <a:bodyPr/>
        <a:lstStyle/>
        <a:p>
          <a:r>
            <a:rPr lang="es-ES" i="1" dirty="0" err="1"/>
            <a:t>Definition</a:t>
          </a:r>
          <a:r>
            <a:rPr lang="es-ES" i="1" dirty="0"/>
            <a:t> of done</a:t>
          </a:r>
        </a:p>
      </dgm:t>
    </dgm:pt>
    <dgm:pt modelId="{E1ECB048-3BB0-9648-B861-55181288C51C}" type="parTrans" cxnId="{A851727B-1862-ED49-9570-35441DC2718E}">
      <dgm:prSet/>
      <dgm:spPr/>
      <dgm:t>
        <a:bodyPr/>
        <a:lstStyle/>
        <a:p>
          <a:endParaRPr lang="es-ES"/>
        </a:p>
      </dgm:t>
    </dgm:pt>
    <dgm:pt modelId="{159AA7F8-6EEC-084C-AF21-E50C67E99CBE}" type="sibTrans" cxnId="{A851727B-1862-ED49-9570-35441DC2718E}">
      <dgm:prSet/>
      <dgm:spPr/>
      <dgm:t>
        <a:bodyPr/>
        <a:lstStyle/>
        <a:p>
          <a:endParaRPr lang="es-ES"/>
        </a:p>
      </dgm:t>
    </dgm:pt>
    <dgm:pt modelId="{7DA959D9-9BC7-1C49-A2B2-71E3CBE30FC5}">
      <dgm:prSet phldrT="[Texto]"/>
      <dgm:spPr/>
      <dgm:t>
        <a:bodyPr/>
        <a:lstStyle/>
        <a:p>
          <a:r>
            <a:rPr lang="es-ES" dirty="0"/>
            <a:t>Descripción acordada por el equipo de condiciones a cumplir por cada historia de usuario o PBI</a:t>
          </a:r>
        </a:p>
      </dgm:t>
    </dgm:pt>
    <dgm:pt modelId="{57E1030D-CCAF-F343-861A-4A5916CF153F}" type="parTrans" cxnId="{B9DCC1DD-6A80-BF4F-9215-B7CCB73B8127}">
      <dgm:prSet/>
      <dgm:spPr/>
      <dgm:t>
        <a:bodyPr/>
        <a:lstStyle/>
        <a:p>
          <a:endParaRPr lang="es-ES"/>
        </a:p>
      </dgm:t>
    </dgm:pt>
    <dgm:pt modelId="{34027738-842C-B94B-B82D-9D9BAEADB657}" type="sibTrans" cxnId="{B9DCC1DD-6A80-BF4F-9215-B7CCB73B8127}">
      <dgm:prSet/>
      <dgm:spPr/>
      <dgm:t>
        <a:bodyPr/>
        <a:lstStyle/>
        <a:p>
          <a:endParaRPr lang="es-ES"/>
        </a:p>
      </dgm:t>
    </dgm:pt>
    <dgm:pt modelId="{1E3590D6-7DB2-BD4E-B473-3019037D5D90}">
      <dgm:prSet phldrT="[Texto]"/>
      <dgm:spPr/>
      <dgm:t>
        <a:bodyPr/>
        <a:lstStyle/>
        <a:p>
          <a:r>
            <a:rPr lang="es-ES" dirty="0"/>
            <a:t>Épicas</a:t>
          </a:r>
        </a:p>
      </dgm:t>
    </dgm:pt>
    <dgm:pt modelId="{E14DD291-91B6-6940-AA5C-E0BD4D3296B2}" type="parTrans" cxnId="{FCE8CC56-C9B1-D046-B8AE-1B6A43A493D3}">
      <dgm:prSet/>
      <dgm:spPr/>
      <dgm:t>
        <a:bodyPr/>
        <a:lstStyle/>
        <a:p>
          <a:endParaRPr lang="es-ES"/>
        </a:p>
      </dgm:t>
    </dgm:pt>
    <dgm:pt modelId="{47DBB157-C292-434A-8829-919BE9CD4294}" type="sibTrans" cxnId="{FCE8CC56-C9B1-D046-B8AE-1B6A43A493D3}">
      <dgm:prSet/>
      <dgm:spPr/>
      <dgm:t>
        <a:bodyPr/>
        <a:lstStyle/>
        <a:p>
          <a:endParaRPr lang="es-ES"/>
        </a:p>
      </dgm:t>
    </dgm:pt>
    <dgm:pt modelId="{B6CB23BB-2FC2-024D-88BE-C90AFFBACE7F}">
      <dgm:prSet phldrT="[Texto]"/>
      <dgm:spPr/>
      <dgm:t>
        <a:bodyPr/>
        <a:lstStyle/>
        <a:p>
          <a:r>
            <a:rPr lang="es-ES" i="1" dirty="0" err="1"/>
            <a:t>Epics</a:t>
          </a:r>
          <a:endParaRPr lang="es-ES" i="1" dirty="0"/>
        </a:p>
      </dgm:t>
    </dgm:pt>
    <dgm:pt modelId="{1A2B7F9A-25FC-D14B-8D8B-432C5B6C0A6E}" type="parTrans" cxnId="{78B376BD-AA06-7049-860F-78953A3094A8}">
      <dgm:prSet/>
      <dgm:spPr/>
      <dgm:t>
        <a:bodyPr/>
        <a:lstStyle/>
        <a:p>
          <a:endParaRPr lang="es-ES"/>
        </a:p>
      </dgm:t>
    </dgm:pt>
    <dgm:pt modelId="{545FBFDD-7DCE-C944-BCE4-57CDA3F79983}" type="sibTrans" cxnId="{78B376BD-AA06-7049-860F-78953A3094A8}">
      <dgm:prSet/>
      <dgm:spPr/>
      <dgm:t>
        <a:bodyPr/>
        <a:lstStyle/>
        <a:p>
          <a:endParaRPr lang="es-ES"/>
        </a:p>
      </dgm:t>
    </dgm:pt>
    <dgm:pt modelId="{3A9C60DA-5949-B24C-B651-CF750165568C}">
      <dgm:prSet phldrT="[Texto]"/>
      <dgm:spPr/>
      <dgm:t>
        <a:bodyPr/>
        <a:lstStyle/>
        <a:p>
          <a:r>
            <a:rPr lang="es-ES" dirty="0"/>
            <a:t>Colecciones de historias de usuarios relacionadas</a:t>
          </a:r>
        </a:p>
      </dgm:t>
    </dgm:pt>
    <dgm:pt modelId="{0E0D0986-8B8B-C649-967B-C154CBB1CA1F}" type="parTrans" cxnId="{F3768E16-16F5-1241-8517-005BDA31DD33}">
      <dgm:prSet/>
      <dgm:spPr/>
      <dgm:t>
        <a:bodyPr/>
        <a:lstStyle/>
        <a:p>
          <a:endParaRPr lang="es-ES"/>
        </a:p>
      </dgm:t>
    </dgm:pt>
    <dgm:pt modelId="{2B7B30CE-AD5F-0643-BDF1-F7E108AF160C}" type="sibTrans" cxnId="{F3768E16-16F5-1241-8517-005BDA31DD33}">
      <dgm:prSet/>
      <dgm:spPr/>
      <dgm:t>
        <a:bodyPr/>
        <a:lstStyle/>
        <a:p>
          <a:endParaRPr lang="es-ES"/>
        </a:p>
      </dgm:t>
    </dgm:pt>
    <dgm:pt modelId="{EB3AC11D-0A89-0B49-B68F-5D08F2028FA5}">
      <dgm:prSet phldrT="[Texto]"/>
      <dgm:spPr/>
      <dgm:t>
        <a:bodyPr/>
        <a:lstStyle/>
        <a:p>
          <a:r>
            <a:rPr lang="es-ES"/>
            <a:t>Diagrama </a:t>
          </a:r>
          <a:r>
            <a:rPr lang="es-ES" dirty="0"/>
            <a:t>que muestra el avance en comparación al avance ideal</a:t>
          </a:r>
        </a:p>
      </dgm:t>
    </dgm:pt>
    <dgm:pt modelId="{44E60DFC-AC16-FA49-A6B7-EFB4D84471AA}" type="parTrans" cxnId="{DCB84260-3230-0243-A3F8-4C121CB83589}">
      <dgm:prSet/>
      <dgm:spPr/>
      <dgm:t>
        <a:bodyPr/>
        <a:lstStyle/>
        <a:p>
          <a:endParaRPr lang="es-ES"/>
        </a:p>
      </dgm:t>
    </dgm:pt>
    <dgm:pt modelId="{8D428EB0-B60D-FC4B-9DF9-D8F119CB6F1B}" type="sibTrans" cxnId="{DCB84260-3230-0243-A3F8-4C121CB83589}">
      <dgm:prSet/>
      <dgm:spPr/>
      <dgm:t>
        <a:bodyPr/>
        <a:lstStyle/>
        <a:p>
          <a:endParaRPr lang="es-ES"/>
        </a:p>
      </dgm:t>
    </dgm:pt>
    <dgm:pt modelId="{52015518-4673-5E47-A9A6-73E9CD66676E}">
      <dgm:prSet phldrT="[Texto]"/>
      <dgm:spPr/>
      <dgm:t>
        <a:bodyPr/>
        <a:lstStyle/>
        <a:p>
          <a:r>
            <a:rPr lang="es-ES" dirty="0"/>
            <a:t>Velocidad</a:t>
          </a:r>
        </a:p>
      </dgm:t>
    </dgm:pt>
    <dgm:pt modelId="{5A9E9B93-79DD-5E46-9157-302F5F895FB3}" type="parTrans" cxnId="{BB716FB8-AC95-9148-8D2C-CE1213D659C4}">
      <dgm:prSet/>
      <dgm:spPr/>
      <dgm:t>
        <a:bodyPr/>
        <a:lstStyle/>
        <a:p>
          <a:endParaRPr lang="es-ES"/>
        </a:p>
      </dgm:t>
    </dgm:pt>
    <dgm:pt modelId="{173AA0B8-98DF-D249-9ADF-A56CA9F01D11}" type="sibTrans" cxnId="{BB716FB8-AC95-9148-8D2C-CE1213D659C4}">
      <dgm:prSet/>
      <dgm:spPr/>
      <dgm:t>
        <a:bodyPr/>
        <a:lstStyle/>
        <a:p>
          <a:endParaRPr lang="es-ES"/>
        </a:p>
      </dgm:t>
    </dgm:pt>
    <dgm:pt modelId="{B510970A-206F-2441-9ADF-F02E282138AB}">
      <dgm:prSet phldrT="[Texto]"/>
      <dgm:spPr/>
      <dgm:t>
        <a:bodyPr/>
        <a:lstStyle/>
        <a:p>
          <a:r>
            <a:rPr lang="es-ES" i="1" dirty="0" err="1"/>
            <a:t>Speed</a:t>
          </a:r>
          <a:endParaRPr lang="es-ES" i="1" dirty="0"/>
        </a:p>
      </dgm:t>
    </dgm:pt>
    <dgm:pt modelId="{AEEF4D34-A9FE-B846-AC74-C750211F7197}" type="parTrans" cxnId="{230A4B10-C66A-E24B-8832-8E1E7E80867E}">
      <dgm:prSet/>
      <dgm:spPr/>
      <dgm:t>
        <a:bodyPr/>
        <a:lstStyle/>
        <a:p>
          <a:endParaRPr lang="es-ES"/>
        </a:p>
      </dgm:t>
    </dgm:pt>
    <dgm:pt modelId="{BC39387B-475C-0047-B39D-D01AE16A792A}" type="sibTrans" cxnId="{230A4B10-C66A-E24B-8832-8E1E7E80867E}">
      <dgm:prSet/>
      <dgm:spPr/>
      <dgm:t>
        <a:bodyPr/>
        <a:lstStyle/>
        <a:p>
          <a:endParaRPr lang="es-ES"/>
        </a:p>
      </dgm:t>
    </dgm:pt>
    <dgm:pt modelId="{48FFE47A-81CE-544C-AD42-5CDBE4D1F50A}">
      <dgm:prSet phldrT="[Texto]"/>
      <dgm:spPr/>
      <dgm:t>
        <a:bodyPr/>
        <a:lstStyle/>
        <a:p>
          <a:r>
            <a:rPr lang="es-ES" dirty="0"/>
            <a:t>Capacidad del equipo de avanzar en </a:t>
          </a:r>
          <a:r>
            <a:rPr lang="es-ES" i="1" dirty="0"/>
            <a:t>puntos</a:t>
          </a:r>
          <a:r>
            <a:rPr lang="es-ES" dirty="0"/>
            <a:t> por iteración</a:t>
          </a:r>
        </a:p>
      </dgm:t>
    </dgm:pt>
    <dgm:pt modelId="{14220D61-FC3D-5D47-BC4A-09FC4EE6096C}" type="parTrans" cxnId="{4FB18B89-20F7-1A49-8BDD-5BDCA4DF721E}">
      <dgm:prSet/>
      <dgm:spPr/>
      <dgm:t>
        <a:bodyPr/>
        <a:lstStyle/>
        <a:p>
          <a:endParaRPr lang="es-ES"/>
        </a:p>
      </dgm:t>
    </dgm:pt>
    <dgm:pt modelId="{25A6F196-3957-9E4E-976F-FA5661709690}" type="sibTrans" cxnId="{4FB18B89-20F7-1A49-8BDD-5BDCA4DF721E}">
      <dgm:prSet/>
      <dgm:spPr/>
      <dgm:t>
        <a:bodyPr/>
        <a:lstStyle/>
        <a:p>
          <a:endParaRPr lang="es-ES"/>
        </a:p>
      </dgm:t>
    </dgm:pt>
    <dgm:pt modelId="{E8823FDF-4FFB-D04D-AE86-C6FF798FDB4A}" type="pres">
      <dgm:prSet presAssocID="{ED02C055-91EA-E54B-A548-EFB18A7156CB}" presName="theList" presStyleCnt="0">
        <dgm:presLayoutVars>
          <dgm:dir/>
          <dgm:animLvl val="lvl"/>
          <dgm:resizeHandles val="exact"/>
        </dgm:presLayoutVars>
      </dgm:prSet>
      <dgm:spPr/>
    </dgm:pt>
    <dgm:pt modelId="{AA9601BA-8B3F-A847-B6C7-B6142A914CFE}" type="pres">
      <dgm:prSet presAssocID="{AD2BE5BD-739D-004D-9320-87865597CDD3}" presName="compNode" presStyleCnt="0"/>
      <dgm:spPr/>
    </dgm:pt>
    <dgm:pt modelId="{08478F76-05EB-1C4A-95F8-41C56DF1D939}" type="pres">
      <dgm:prSet presAssocID="{AD2BE5BD-739D-004D-9320-87865597CDD3}" presName="aNode" presStyleLbl="bgShp" presStyleIdx="0" presStyleCnt="4"/>
      <dgm:spPr/>
    </dgm:pt>
    <dgm:pt modelId="{163AB14E-6E1C-3244-9004-D29D81D8EE54}" type="pres">
      <dgm:prSet presAssocID="{AD2BE5BD-739D-004D-9320-87865597CDD3}" presName="textNode" presStyleLbl="bgShp" presStyleIdx="0" presStyleCnt="4"/>
      <dgm:spPr/>
    </dgm:pt>
    <dgm:pt modelId="{C2C8DCD9-1E9A-5541-94A3-426EE882500D}" type="pres">
      <dgm:prSet presAssocID="{AD2BE5BD-739D-004D-9320-87865597CDD3}" presName="compChildNode" presStyleCnt="0"/>
      <dgm:spPr/>
    </dgm:pt>
    <dgm:pt modelId="{9858A285-7ADC-4942-B288-2B3ED27E55C4}" type="pres">
      <dgm:prSet presAssocID="{AD2BE5BD-739D-004D-9320-87865597CDD3}" presName="theInnerList" presStyleCnt="0"/>
      <dgm:spPr/>
    </dgm:pt>
    <dgm:pt modelId="{AEF6774A-00B8-1A48-B5C3-CDC02393C4E5}" type="pres">
      <dgm:prSet presAssocID="{C4EEE3FE-37B2-FF4C-898E-FA693E0315F2}" presName="childNode" presStyleLbl="node1" presStyleIdx="0" presStyleCnt="8" custScaleY="36200">
        <dgm:presLayoutVars>
          <dgm:bulletEnabled val="1"/>
        </dgm:presLayoutVars>
      </dgm:prSet>
      <dgm:spPr/>
    </dgm:pt>
    <dgm:pt modelId="{A766FA18-CB33-BD4F-9B86-6405AF8221A5}" type="pres">
      <dgm:prSet presAssocID="{C4EEE3FE-37B2-FF4C-898E-FA693E0315F2}" presName="aSpace2" presStyleCnt="0"/>
      <dgm:spPr/>
    </dgm:pt>
    <dgm:pt modelId="{EFFE8E72-5BEA-9343-8D4A-2AFE4883D3F3}" type="pres">
      <dgm:prSet presAssocID="{EB3AC11D-0A89-0B49-B68F-5D08F2028FA5}" presName="childNode" presStyleLbl="node1" presStyleIdx="1" presStyleCnt="8">
        <dgm:presLayoutVars>
          <dgm:bulletEnabled val="1"/>
        </dgm:presLayoutVars>
      </dgm:prSet>
      <dgm:spPr/>
    </dgm:pt>
    <dgm:pt modelId="{8217B3C9-B798-854B-B69D-D7E504D7EC16}" type="pres">
      <dgm:prSet presAssocID="{AD2BE5BD-739D-004D-9320-87865597CDD3}" presName="aSpace" presStyleCnt="0"/>
      <dgm:spPr/>
    </dgm:pt>
    <dgm:pt modelId="{141413E1-6985-284C-B7FA-8AE7F66EE0EA}" type="pres">
      <dgm:prSet presAssocID="{168A5073-B451-EC48-BBA8-A8C4C4B57AE5}" presName="compNode" presStyleCnt="0"/>
      <dgm:spPr/>
    </dgm:pt>
    <dgm:pt modelId="{67033446-58D5-774E-AE45-478A76E7A6F9}" type="pres">
      <dgm:prSet presAssocID="{168A5073-B451-EC48-BBA8-A8C4C4B57AE5}" presName="aNode" presStyleLbl="bgShp" presStyleIdx="1" presStyleCnt="4"/>
      <dgm:spPr/>
    </dgm:pt>
    <dgm:pt modelId="{2675B705-60A1-3A47-804A-EBD7350F605B}" type="pres">
      <dgm:prSet presAssocID="{168A5073-B451-EC48-BBA8-A8C4C4B57AE5}" presName="textNode" presStyleLbl="bgShp" presStyleIdx="1" presStyleCnt="4"/>
      <dgm:spPr/>
    </dgm:pt>
    <dgm:pt modelId="{94597325-A6D3-7545-9B2D-83701856B943}" type="pres">
      <dgm:prSet presAssocID="{168A5073-B451-EC48-BBA8-A8C4C4B57AE5}" presName="compChildNode" presStyleCnt="0"/>
      <dgm:spPr/>
    </dgm:pt>
    <dgm:pt modelId="{BCC62D51-DA96-8A46-A6A9-BCAD4C229611}" type="pres">
      <dgm:prSet presAssocID="{168A5073-B451-EC48-BBA8-A8C4C4B57AE5}" presName="theInnerList" presStyleCnt="0"/>
      <dgm:spPr/>
    </dgm:pt>
    <dgm:pt modelId="{AA94FCD8-05B7-6540-8131-5CBC071A001A}" type="pres">
      <dgm:prSet presAssocID="{F8FF4AEA-7B19-2B4C-AEB1-51EFA0590F91}" presName="childNode" presStyleLbl="node1" presStyleIdx="2" presStyleCnt="8" custScaleY="36200">
        <dgm:presLayoutVars>
          <dgm:bulletEnabled val="1"/>
        </dgm:presLayoutVars>
      </dgm:prSet>
      <dgm:spPr/>
    </dgm:pt>
    <dgm:pt modelId="{B49C9CD1-DC42-F746-992B-5693990E5A60}" type="pres">
      <dgm:prSet presAssocID="{F8FF4AEA-7B19-2B4C-AEB1-51EFA0590F91}" presName="aSpace2" presStyleCnt="0"/>
      <dgm:spPr/>
    </dgm:pt>
    <dgm:pt modelId="{1358F669-0709-3D46-A0A8-B43B552279E9}" type="pres">
      <dgm:prSet presAssocID="{7DA959D9-9BC7-1C49-A2B2-71E3CBE30FC5}" presName="childNode" presStyleLbl="node1" presStyleIdx="3" presStyleCnt="8">
        <dgm:presLayoutVars>
          <dgm:bulletEnabled val="1"/>
        </dgm:presLayoutVars>
      </dgm:prSet>
      <dgm:spPr/>
    </dgm:pt>
    <dgm:pt modelId="{97D95E72-3337-634E-AFC7-511114C3B3AF}" type="pres">
      <dgm:prSet presAssocID="{168A5073-B451-EC48-BBA8-A8C4C4B57AE5}" presName="aSpace" presStyleCnt="0"/>
      <dgm:spPr/>
    </dgm:pt>
    <dgm:pt modelId="{B07A5B97-1053-8646-BBEE-E876EAA6D50A}" type="pres">
      <dgm:prSet presAssocID="{1E3590D6-7DB2-BD4E-B473-3019037D5D90}" presName="compNode" presStyleCnt="0"/>
      <dgm:spPr/>
    </dgm:pt>
    <dgm:pt modelId="{1D65EF3E-7B99-3849-B379-7FD54395C981}" type="pres">
      <dgm:prSet presAssocID="{1E3590D6-7DB2-BD4E-B473-3019037D5D90}" presName="aNode" presStyleLbl="bgShp" presStyleIdx="2" presStyleCnt="4"/>
      <dgm:spPr/>
    </dgm:pt>
    <dgm:pt modelId="{4F256020-685E-504B-BCE7-432075942C72}" type="pres">
      <dgm:prSet presAssocID="{1E3590D6-7DB2-BD4E-B473-3019037D5D90}" presName="textNode" presStyleLbl="bgShp" presStyleIdx="2" presStyleCnt="4"/>
      <dgm:spPr/>
    </dgm:pt>
    <dgm:pt modelId="{9D9808B9-CA6D-F147-80C8-75F5FB7D9A53}" type="pres">
      <dgm:prSet presAssocID="{1E3590D6-7DB2-BD4E-B473-3019037D5D90}" presName="compChildNode" presStyleCnt="0"/>
      <dgm:spPr/>
    </dgm:pt>
    <dgm:pt modelId="{6968A81A-D726-DB41-8D8F-8127CF558383}" type="pres">
      <dgm:prSet presAssocID="{1E3590D6-7DB2-BD4E-B473-3019037D5D90}" presName="theInnerList" presStyleCnt="0"/>
      <dgm:spPr/>
    </dgm:pt>
    <dgm:pt modelId="{43FFAE47-0FA2-6F4D-BBE2-D2FDAD14F604}" type="pres">
      <dgm:prSet presAssocID="{B6CB23BB-2FC2-024D-88BE-C90AFFBACE7F}" presName="childNode" presStyleLbl="node1" presStyleIdx="4" presStyleCnt="8" custScaleY="36200">
        <dgm:presLayoutVars>
          <dgm:bulletEnabled val="1"/>
        </dgm:presLayoutVars>
      </dgm:prSet>
      <dgm:spPr/>
    </dgm:pt>
    <dgm:pt modelId="{FBB7C52F-A2C4-3045-B56C-727BB38374AA}" type="pres">
      <dgm:prSet presAssocID="{B6CB23BB-2FC2-024D-88BE-C90AFFBACE7F}" presName="aSpace2" presStyleCnt="0"/>
      <dgm:spPr/>
    </dgm:pt>
    <dgm:pt modelId="{6E965362-692D-6E4E-B63B-78CBA0DB5AE4}" type="pres">
      <dgm:prSet presAssocID="{3A9C60DA-5949-B24C-B651-CF750165568C}" presName="childNode" presStyleLbl="node1" presStyleIdx="5" presStyleCnt="8">
        <dgm:presLayoutVars>
          <dgm:bulletEnabled val="1"/>
        </dgm:presLayoutVars>
      </dgm:prSet>
      <dgm:spPr/>
    </dgm:pt>
    <dgm:pt modelId="{6393CFB0-60E8-E94A-A9CB-65184A041DFE}" type="pres">
      <dgm:prSet presAssocID="{1E3590D6-7DB2-BD4E-B473-3019037D5D90}" presName="aSpace" presStyleCnt="0"/>
      <dgm:spPr/>
    </dgm:pt>
    <dgm:pt modelId="{EDADF446-EB6A-D44F-8C47-D3FFA83370E6}" type="pres">
      <dgm:prSet presAssocID="{52015518-4673-5E47-A9A6-73E9CD66676E}" presName="compNode" presStyleCnt="0"/>
      <dgm:spPr/>
    </dgm:pt>
    <dgm:pt modelId="{296AB4B7-1D51-D54F-B1B5-9A9832C07903}" type="pres">
      <dgm:prSet presAssocID="{52015518-4673-5E47-A9A6-73E9CD66676E}" presName="aNode" presStyleLbl="bgShp" presStyleIdx="3" presStyleCnt="4"/>
      <dgm:spPr/>
    </dgm:pt>
    <dgm:pt modelId="{D1BCA391-AFF4-4A46-97CD-8DCBE9ED0AC3}" type="pres">
      <dgm:prSet presAssocID="{52015518-4673-5E47-A9A6-73E9CD66676E}" presName="textNode" presStyleLbl="bgShp" presStyleIdx="3" presStyleCnt="4"/>
      <dgm:spPr/>
    </dgm:pt>
    <dgm:pt modelId="{3A15C09E-D47D-C046-8C7A-D447B8BCB78E}" type="pres">
      <dgm:prSet presAssocID="{52015518-4673-5E47-A9A6-73E9CD66676E}" presName="compChildNode" presStyleCnt="0"/>
      <dgm:spPr/>
    </dgm:pt>
    <dgm:pt modelId="{F4AEE872-3178-3440-B745-D72F9A109673}" type="pres">
      <dgm:prSet presAssocID="{52015518-4673-5E47-A9A6-73E9CD66676E}" presName="theInnerList" presStyleCnt="0"/>
      <dgm:spPr/>
    </dgm:pt>
    <dgm:pt modelId="{1ADCAB06-AB2C-A141-AC13-8F3E16B410FB}" type="pres">
      <dgm:prSet presAssocID="{B510970A-206F-2441-9ADF-F02E282138AB}" presName="childNode" presStyleLbl="node1" presStyleIdx="6" presStyleCnt="8" custScaleY="36200">
        <dgm:presLayoutVars>
          <dgm:bulletEnabled val="1"/>
        </dgm:presLayoutVars>
      </dgm:prSet>
      <dgm:spPr/>
    </dgm:pt>
    <dgm:pt modelId="{C0B5C324-BA2F-FB44-A0F0-979123948994}" type="pres">
      <dgm:prSet presAssocID="{B510970A-206F-2441-9ADF-F02E282138AB}" presName="aSpace2" presStyleCnt="0"/>
      <dgm:spPr/>
    </dgm:pt>
    <dgm:pt modelId="{A43FB711-846C-6A48-8804-AC784A932AF6}" type="pres">
      <dgm:prSet presAssocID="{48FFE47A-81CE-544C-AD42-5CDBE4D1F50A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D6AAB70C-F23B-9B4E-8347-44AB108BE253}" type="presOf" srcId="{EB3AC11D-0A89-0B49-B68F-5D08F2028FA5}" destId="{EFFE8E72-5BEA-9343-8D4A-2AFE4883D3F3}" srcOrd="0" destOrd="0" presId="urn:microsoft.com/office/officeart/2005/8/layout/lProcess2"/>
    <dgm:cxn modelId="{230A4B10-C66A-E24B-8832-8E1E7E80867E}" srcId="{52015518-4673-5E47-A9A6-73E9CD66676E}" destId="{B510970A-206F-2441-9ADF-F02E282138AB}" srcOrd="0" destOrd="0" parTransId="{AEEF4D34-A9FE-B846-AC74-C750211F7197}" sibTransId="{BC39387B-475C-0047-B39D-D01AE16A792A}"/>
    <dgm:cxn modelId="{F3768E16-16F5-1241-8517-005BDA31DD33}" srcId="{1E3590D6-7DB2-BD4E-B473-3019037D5D90}" destId="{3A9C60DA-5949-B24C-B651-CF750165568C}" srcOrd="1" destOrd="0" parTransId="{0E0D0986-8B8B-C649-967B-C154CBB1CA1F}" sibTransId="{2B7B30CE-AD5F-0643-BDF1-F7E108AF160C}"/>
    <dgm:cxn modelId="{D1CF5220-CF0E-F347-A124-8E972935E697}" type="presOf" srcId="{3A9C60DA-5949-B24C-B651-CF750165568C}" destId="{6E965362-692D-6E4E-B63B-78CBA0DB5AE4}" srcOrd="0" destOrd="0" presId="urn:microsoft.com/office/officeart/2005/8/layout/lProcess2"/>
    <dgm:cxn modelId="{934F244D-49E1-3049-AEE5-A2C060ABD3CC}" type="presOf" srcId="{1E3590D6-7DB2-BD4E-B473-3019037D5D90}" destId="{4F256020-685E-504B-BCE7-432075942C72}" srcOrd="1" destOrd="0" presId="urn:microsoft.com/office/officeart/2005/8/layout/lProcess2"/>
    <dgm:cxn modelId="{1BABAB52-9714-5F43-BB63-E28A93104E8E}" type="presOf" srcId="{AD2BE5BD-739D-004D-9320-87865597CDD3}" destId="{163AB14E-6E1C-3244-9004-D29D81D8EE54}" srcOrd="1" destOrd="0" presId="urn:microsoft.com/office/officeart/2005/8/layout/lProcess2"/>
    <dgm:cxn modelId="{1CF17554-5D24-DA40-85AF-2DF9B53129C5}" type="presOf" srcId="{168A5073-B451-EC48-BBA8-A8C4C4B57AE5}" destId="{2675B705-60A1-3A47-804A-EBD7350F605B}" srcOrd="1" destOrd="0" presId="urn:microsoft.com/office/officeart/2005/8/layout/lProcess2"/>
    <dgm:cxn modelId="{FCE8CC56-C9B1-D046-B8AE-1B6A43A493D3}" srcId="{ED02C055-91EA-E54B-A548-EFB18A7156CB}" destId="{1E3590D6-7DB2-BD4E-B473-3019037D5D90}" srcOrd="2" destOrd="0" parTransId="{E14DD291-91B6-6940-AA5C-E0BD4D3296B2}" sibTransId="{47DBB157-C292-434A-8829-919BE9CD4294}"/>
    <dgm:cxn modelId="{667CC958-494B-6140-BDB1-6C50AF9ADE54}" type="presOf" srcId="{168A5073-B451-EC48-BBA8-A8C4C4B57AE5}" destId="{67033446-58D5-774E-AE45-478A76E7A6F9}" srcOrd="0" destOrd="0" presId="urn:microsoft.com/office/officeart/2005/8/layout/lProcess2"/>
    <dgm:cxn modelId="{ACFBBB5A-AB85-8048-BBB5-05498B107CF7}" srcId="{ED02C055-91EA-E54B-A548-EFB18A7156CB}" destId="{AD2BE5BD-739D-004D-9320-87865597CDD3}" srcOrd="0" destOrd="0" parTransId="{C7D6527D-B1D1-764D-9A66-82B1017AA42E}" sibTransId="{F5391320-A8B9-AA4F-8432-902F24FE2F79}"/>
    <dgm:cxn modelId="{DCB84260-3230-0243-A3F8-4C121CB83589}" srcId="{AD2BE5BD-739D-004D-9320-87865597CDD3}" destId="{EB3AC11D-0A89-0B49-B68F-5D08F2028FA5}" srcOrd="1" destOrd="0" parTransId="{44E60DFC-AC16-FA49-A6B7-EFB4D84471AA}" sibTransId="{8D428EB0-B60D-FC4B-9DF9-D8F119CB6F1B}"/>
    <dgm:cxn modelId="{986AD167-B01B-304C-A584-4435A01D1B5C}" type="presOf" srcId="{7DA959D9-9BC7-1C49-A2B2-71E3CBE30FC5}" destId="{1358F669-0709-3D46-A0A8-B43B552279E9}" srcOrd="0" destOrd="0" presId="urn:microsoft.com/office/officeart/2005/8/layout/lProcess2"/>
    <dgm:cxn modelId="{B667716A-ADC4-B24B-8C73-2ACDEB1EB0D2}" type="presOf" srcId="{1E3590D6-7DB2-BD4E-B473-3019037D5D90}" destId="{1D65EF3E-7B99-3849-B379-7FD54395C981}" srcOrd="0" destOrd="0" presId="urn:microsoft.com/office/officeart/2005/8/layout/lProcess2"/>
    <dgm:cxn modelId="{A2D41E6B-C0A6-C845-B65E-8240042B2E2F}" type="presOf" srcId="{48FFE47A-81CE-544C-AD42-5CDBE4D1F50A}" destId="{A43FB711-846C-6A48-8804-AC784A932AF6}" srcOrd="0" destOrd="0" presId="urn:microsoft.com/office/officeart/2005/8/layout/lProcess2"/>
    <dgm:cxn modelId="{31AE2A78-7C0C-D34E-9D3B-5617E8C64453}" type="presOf" srcId="{C4EEE3FE-37B2-FF4C-898E-FA693E0315F2}" destId="{AEF6774A-00B8-1A48-B5C3-CDC02393C4E5}" srcOrd="0" destOrd="0" presId="urn:microsoft.com/office/officeart/2005/8/layout/lProcess2"/>
    <dgm:cxn modelId="{A851727B-1862-ED49-9570-35441DC2718E}" srcId="{168A5073-B451-EC48-BBA8-A8C4C4B57AE5}" destId="{F8FF4AEA-7B19-2B4C-AEB1-51EFA0590F91}" srcOrd="0" destOrd="0" parTransId="{E1ECB048-3BB0-9648-B861-55181288C51C}" sibTransId="{159AA7F8-6EEC-084C-AF21-E50C67E99CBE}"/>
    <dgm:cxn modelId="{4FB18B89-20F7-1A49-8BDD-5BDCA4DF721E}" srcId="{52015518-4673-5E47-A9A6-73E9CD66676E}" destId="{48FFE47A-81CE-544C-AD42-5CDBE4D1F50A}" srcOrd="1" destOrd="0" parTransId="{14220D61-FC3D-5D47-BC4A-09FC4EE6096C}" sibTransId="{25A6F196-3957-9E4E-976F-FA5661709690}"/>
    <dgm:cxn modelId="{700FF79E-E382-6D44-94F6-005B92C94EF0}" srcId="{ED02C055-91EA-E54B-A548-EFB18A7156CB}" destId="{168A5073-B451-EC48-BBA8-A8C4C4B57AE5}" srcOrd="1" destOrd="0" parTransId="{C1748D0D-E729-314A-8A23-2A2BC6A81957}" sibTransId="{849E43DE-D237-1F42-9252-7B8964DEB2DD}"/>
    <dgm:cxn modelId="{B75161A2-0923-A242-8567-BDF0EF36DF1D}" type="presOf" srcId="{F8FF4AEA-7B19-2B4C-AEB1-51EFA0590F91}" destId="{AA94FCD8-05B7-6540-8131-5CBC071A001A}" srcOrd="0" destOrd="0" presId="urn:microsoft.com/office/officeart/2005/8/layout/lProcess2"/>
    <dgm:cxn modelId="{F84566A3-A76A-F746-84D6-E9F9825F1811}" type="presOf" srcId="{B510970A-206F-2441-9ADF-F02E282138AB}" destId="{1ADCAB06-AB2C-A141-AC13-8F3E16B410FB}" srcOrd="0" destOrd="0" presId="urn:microsoft.com/office/officeart/2005/8/layout/lProcess2"/>
    <dgm:cxn modelId="{91E3AEA9-6415-4041-B8F2-25F2C187F379}" type="presOf" srcId="{ED02C055-91EA-E54B-A548-EFB18A7156CB}" destId="{E8823FDF-4FFB-D04D-AE86-C6FF798FDB4A}" srcOrd="0" destOrd="0" presId="urn:microsoft.com/office/officeart/2005/8/layout/lProcess2"/>
    <dgm:cxn modelId="{BB716FB8-AC95-9148-8D2C-CE1213D659C4}" srcId="{ED02C055-91EA-E54B-A548-EFB18A7156CB}" destId="{52015518-4673-5E47-A9A6-73E9CD66676E}" srcOrd="3" destOrd="0" parTransId="{5A9E9B93-79DD-5E46-9157-302F5F895FB3}" sibTransId="{173AA0B8-98DF-D249-9ADF-A56CA9F01D11}"/>
    <dgm:cxn modelId="{AC8D93BB-6484-9944-B0AA-A3E76A4DAB49}" type="presOf" srcId="{B6CB23BB-2FC2-024D-88BE-C90AFFBACE7F}" destId="{43FFAE47-0FA2-6F4D-BBE2-D2FDAD14F604}" srcOrd="0" destOrd="0" presId="urn:microsoft.com/office/officeart/2005/8/layout/lProcess2"/>
    <dgm:cxn modelId="{78B376BD-AA06-7049-860F-78953A3094A8}" srcId="{1E3590D6-7DB2-BD4E-B473-3019037D5D90}" destId="{B6CB23BB-2FC2-024D-88BE-C90AFFBACE7F}" srcOrd="0" destOrd="0" parTransId="{1A2B7F9A-25FC-D14B-8D8B-432C5B6C0A6E}" sibTransId="{545FBFDD-7DCE-C944-BCE4-57CDA3F79983}"/>
    <dgm:cxn modelId="{BB8655CA-6399-9342-BE47-6DEF7F5E3581}" srcId="{AD2BE5BD-739D-004D-9320-87865597CDD3}" destId="{C4EEE3FE-37B2-FF4C-898E-FA693E0315F2}" srcOrd="0" destOrd="0" parTransId="{A1ABC88F-FFB2-A54B-BB03-D490D9078A61}" sibTransId="{F8ACCB7A-64FA-AE49-9DC1-9247F861F361}"/>
    <dgm:cxn modelId="{B9DCC1DD-6A80-BF4F-9215-B7CCB73B8127}" srcId="{168A5073-B451-EC48-BBA8-A8C4C4B57AE5}" destId="{7DA959D9-9BC7-1C49-A2B2-71E3CBE30FC5}" srcOrd="1" destOrd="0" parTransId="{57E1030D-CCAF-F343-861A-4A5916CF153F}" sibTransId="{34027738-842C-B94B-B82D-9D9BAEADB657}"/>
    <dgm:cxn modelId="{008494E5-7094-3542-8C89-432762CDED4F}" type="presOf" srcId="{52015518-4673-5E47-A9A6-73E9CD66676E}" destId="{D1BCA391-AFF4-4A46-97CD-8DCBE9ED0AC3}" srcOrd="1" destOrd="0" presId="urn:microsoft.com/office/officeart/2005/8/layout/lProcess2"/>
    <dgm:cxn modelId="{EACFA2F1-3942-804E-B5DC-731365F747F5}" type="presOf" srcId="{52015518-4673-5E47-A9A6-73E9CD66676E}" destId="{296AB4B7-1D51-D54F-B1B5-9A9832C07903}" srcOrd="0" destOrd="0" presId="urn:microsoft.com/office/officeart/2005/8/layout/lProcess2"/>
    <dgm:cxn modelId="{21CB48F4-3C61-1B4F-94F0-309278BA71FF}" type="presOf" srcId="{AD2BE5BD-739D-004D-9320-87865597CDD3}" destId="{08478F76-05EB-1C4A-95F8-41C56DF1D939}" srcOrd="0" destOrd="0" presId="urn:microsoft.com/office/officeart/2005/8/layout/lProcess2"/>
    <dgm:cxn modelId="{E0607471-F9F4-F548-B3F3-9BA82E470361}" type="presParOf" srcId="{E8823FDF-4FFB-D04D-AE86-C6FF798FDB4A}" destId="{AA9601BA-8B3F-A847-B6C7-B6142A914CFE}" srcOrd="0" destOrd="0" presId="urn:microsoft.com/office/officeart/2005/8/layout/lProcess2"/>
    <dgm:cxn modelId="{302B0E91-C006-9B42-A7D1-2B6F09202119}" type="presParOf" srcId="{AA9601BA-8B3F-A847-B6C7-B6142A914CFE}" destId="{08478F76-05EB-1C4A-95F8-41C56DF1D939}" srcOrd="0" destOrd="0" presId="urn:microsoft.com/office/officeart/2005/8/layout/lProcess2"/>
    <dgm:cxn modelId="{0505BB70-08D8-0D4C-8368-F69CF9FC1F11}" type="presParOf" srcId="{AA9601BA-8B3F-A847-B6C7-B6142A914CFE}" destId="{163AB14E-6E1C-3244-9004-D29D81D8EE54}" srcOrd="1" destOrd="0" presId="urn:microsoft.com/office/officeart/2005/8/layout/lProcess2"/>
    <dgm:cxn modelId="{0417C47B-E192-AF45-A7EB-01D43FEF063A}" type="presParOf" srcId="{AA9601BA-8B3F-A847-B6C7-B6142A914CFE}" destId="{C2C8DCD9-1E9A-5541-94A3-426EE882500D}" srcOrd="2" destOrd="0" presId="urn:microsoft.com/office/officeart/2005/8/layout/lProcess2"/>
    <dgm:cxn modelId="{34C003DD-3017-3D41-981A-400584624C28}" type="presParOf" srcId="{C2C8DCD9-1E9A-5541-94A3-426EE882500D}" destId="{9858A285-7ADC-4942-B288-2B3ED27E55C4}" srcOrd="0" destOrd="0" presId="urn:microsoft.com/office/officeart/2005/8/layout/lProcess2"/>
    <dgm:cxn modelId="{C4DCDF98-CE0D-4D4A-A9A5-52AC3D8BDF11}" type="presParOf" srcId="{9858A285-7ADC-4942-B288-2B3ED27E55C4}" destId="{AEF6774A-00B8-1A48-B5C3-CDC02393C4E5}" srcOrd="0" destOrd="0" presId="urn:microsoft.com/office/officeart/2005/8/layout/lProcess2"/>
    <dgm:cxn modelId="{CFD4411F-3D5D-A14C-84BD-59A9FFF74BE0}" type="presParOf" srcId="{9858A285-7ADC-4942-B288-2B3ED27E55C4}" destId="{A766FA18-CB33-BD4F-9B86-6405AF8221A5}" srcOrd="1" destOrd="0" presId="urn:microsoft.com/office/officeart/2005/8/layout/lProcess2"/>
    <dgm:cxn modelId="{8305918A-40B6-F941-96E3-7662129B45DC}" type="presParOf" srcId="{9858A285-7ADC-4942-B288-2B3ED27E55C4}" destId="{EFFE8E72-5BEA-9343-8D4A-2AFE4883D3F3}" srcOrd="2" destOrd="0" presId="urn:microsoft.com/office/officeart/2005/8/layout/lProcess2"/>
    <dgm:cxn modelId="{ACAB38AE-41B2-2343-929F-6694F1E2F26C}" type="presParOf" srcId="{E8823FDF-4FFB-D04D-AE86-C6FF798FDB4A}" destId="{8217B3C9-B798-854B-B69D-D7E504D7EC16}" srcOrd="1" destOrd="0" presId="urn:microsoft.com/office/officeart/2005/8/layout/lProcess2"/>
    <dgm:cxn modelId="{2A513C5A-A321-FE48-B247-B7266C940997}" type="presParOf" srcId="{E8823FDF-4FFB-D04D-AE86-C6FF798FDB4A}" destId="{141413E1-6985-284C-B7FA-8AE7F66EE0EA}" srcOrd="2" destOrd="0" presId="urn:microsoft.com/office/officeart/2005/8/layout/lProcess2"/>
    <dgm:cxn modelId="{ADA7665E-4951-4E46-B493-22E5E0CC4F07}" type="presParOf" srcId="{141413E1-6985-284C-B7FA-8AE7F66EE0EA}" destId="{67033446-58D5-774E-AE45-478A76E7A6F9}" srcOrd="0" destOrd="0" presId="urn:microsoft.com/office/officeart/2005/8/layout/lProcess2"/>
    <dgm:cxn modelId="{7B9829B2-A0E6-7242-BC11-3ACBEBB2AE29}" type="presParOf" srcId="{141413E1-6985-284C-B7FA-8AE7F66EE0EA}" destId="{2675B705-60A1-3A47-804A-EBD7350F605B}" srcOrd="1" destOrd="0" presId="urn:microsoft.com/office/officeart/2005/8/layout/lProcess2"/>
    <dgm:cxn modelId="{CD9FFE93-45FE-7747-8854-DB6D8421C671}" type="presParOf" srcId="{141413E1-6985-284C-B7FA-8AE7F66EE0EA}" destId="{94597325-A6D3-7545-9B2D-83701856B943}" srcOrd="2" destOrd="0" presId="urn:microsoft.com/office/officeart/2005/8/layout/lProcess2"/>
    <dgm:cxn modelId="{D98DAD98-F163-7244-9B51-80B3E1C06F1F}" type="presParOf" srcId="{94597325-A6D3-7545-9B2D-83701856B943}" destId="{BCC62D51-DA96-8A46-A6A9-BCAD4C229611}" srcOrd="0" destOrd="0" presId="urn:microsoft.com/office/officeart/2005/8/layout/lProcess2"/>
    <dgm:cxn modelId="{DACF0B8A-8E53-F944-878D-84D8FA79BAEA}" type="presParOf" srcId="{BCC62D51-DA96-8A46-A6A9-BCAD4C229611}" destId="{AA94FCD8-05B7-6540-8131-5CBC071A001A}" srcOrd="0" destOrd="0" presId="urn:microsoft.com/office/officeart/2005/8/layout/lProcess2"/>
    <dgm:cxn modelId="{3ACF4804-F38C-4145-BDDE-516F973C1360}" type="presParOf" srcId="{BCC62D51-DA96-8A46-A6A9-BCAD4C229611}" destId="{B49C9CD1-DC42-F746-992B-5693990E5A60}" srcOrd="1" destOrd="0" presId="urn:microsoft.com/office/officeart/2005/8/layout/lProcess2"/>
    <dgm:cxn modelId="{D878F4BD-1ABC-1048-AF93-F13547D25935}" type="presParOf" srcId="{BCC62D51-DA96-8A46-A6A9-BCAD4C229611}" destId="{1358F669-0709-3D46-A0A8-B43B552279E9}" srcOrd="2" destOrd="0" presId="urn:microsoft.com/office/officeart/2005/8/layout/lProcess2"/>
    <dgm:cxn modelId="{F909F93C-B45E-4A4B-858E-BD6A2A9A46E6}" type="presParOf" srcId="{E8823FDF-4FFB-D04D-AE86-C6FF798FDB4A}" destId="{97D95E72-3337-634E-AFC7-511114C3B3AF}" srcOrd="3" destOrd="0" presId="urn:microsoft.com/office/officeart/2005/8/layout/lProcess2"/>
    <dgm:cxn modelId="{6E3468FF-EB9F-BF41-84B2-D5AD369C319F}" type="presParOf" srcId="{E8823FDF-4FFB-D04D-AE86-C6FF798FDB4A}" destId="{B07A5B97-1053-8646-BBEE-E876EAA6D50A}" srcOrd="4" destOrd="0" presId="urn:microsoft.com/office/officeart/2005/8/layout/lProcess2"/>
    <dgm:cxn modelId="{869B52CA-15DC-3A47-B8B9-797028EDE6CF}" type="presParOf" srcId="{B07A5B97-1053-8646-BBEE-E876EAA6D50A}" destId="{1D65EF3E-7B99-3849-B379-7FD54395C981}" srcOrd="0" destOrd="0" presId="urn:microsoft.com/office/officeart/2005/8/layout/lProcess2"/>
    <dgm:cxn modelId="{14BF7671-0E61-3F41-8C31-3DE58A2677EE}" type="presParOf" srcId="{B07A5B97-1053-8646-BBEE-E876EAA6D50A}" destId="{4F256020-685E-504B-BCE7-432075942C72}" srcOrd="1" destOrd="0" presId="urn:microsoft.com/office/officeart/2005/8/layout/lProcess2"/>
    <dgm:cxn modelId="{1D2814D3-A30B-434C-B816-2C94185D3D24}" type="presParOf" srcId="{B07A5B97-1053-8646-BBEE-E876EAA6D50A}" destId="{9D9808B9-CA6D-F147-80C8-75F5FB7D9A53}" srcOrd="2" destOrd="0" presId="urn:microsoft.com/office/officeart/2005/8/layout/lProcess2"/>
    <dgm:cxn modelId="{D2DAD117-CAE6-8748-9EB2-CA9561BF22F5}" type="presParOf" srcId="{9D9808B9-CA6D-F147-80C8-75F5FB7D9A53}" destId="{6968A81A-D726-DB41-8D8F-8127CF558383}" srcOrd="0" destOrd="0" presId="urn:microsoft.com/office/officeart/2005/8/layout/lProcess2"/>
    <dgm:cxn modelId="{ABBD1642-8BCC-6648-957F-29F4B3CC8008}" type="presParOf" srcId="{6968A81A-D726-DB41-8D8F-8127CF558383}" destId="{43FFAE47-0FA2-6F4D-BBE2-D2FDAD14F604}" srcOrd="0" destOrd="0" presId="urn:microsoft.com/office/officeart/2005/8/layout/lProcess2"/>
    <dgm:cxn modelId="{2DB1018D-9B0A-4446-B11A-E278C74CE32C}" type="presParOf" srcId="{6968A81A-D726-DB41-8D8F-8127CF558383}" destId="{FBB7C52F-A2C4-3045-B56C-727BB38374AA}" srcOrd="1" destOrd="0" presId="urn:microsoft.com/office/officeart/2005/8/layout/lProcess2"/>
    <dgm:cxn modelId="{DC96D463-1078-1C4B-A842-42DE0C3B72B0}" type="presParOf" srcId="{6968A81A-D726-DB41-8D8F-8127CF558383}" destId="{6E965362-692D-6E4E-B63B-78CBA0DB5AE4}" srcOrd="2" destOrd="0" presId="urn:microsoft.com/office/officeart/2005/8/layout/lProcess2"/>
    <dgm:cxn modelId="{0E9B8CB1-E903-8642-B8BA-73F6EA8AD119}" type="presParOf" srcId="{E8823FDF-4FFB-D04D-AE86-C6FF798FDB4A}" destId="{6393CFB0-60E8-E94A-A9CB-65184A041DFE}" srcOrd="5" destOrd="0" presId="urn:microsoft.com/office/officeart/2005/8/layout/lProcess2"/>
    <dgm:cxn modelId="{78B799F4-E80E-644D-9335-7C5F59BCE8B0}" type="presParOf" srcId="{E8823FDF-4FFB-D04D-AE86-C6FF798FDB4A}" destId="{EDADF446-EB6A-D44F-8C47-D3FFA83370E6}" srcOrd="6" destOrd="0" presId="urn:microsoft.com/office/officeart/2005/8/layout/lProcess2"/>
    <dgm:cxn modelId="{055BA54E-9294-E047-B2AD-DCFD8A504DC1}" type="presParOf" srcId="{EDADF446-EB6A-D44F-8C47-D3FFA83370E6}" destId="{296AB4B7-1D51-D54F-B1B5-9A9832C07903}" srcOrd="0" destOrd="0" presId="urn:microsoft.com/office/officeart/2005/8/layout/lProcess2"/>
    <dgm:cxn modelId="{D0CEC247-1BCA-0C4F-8A2E-ACAE8118AE1B}" type="presParOf" srcId="{EDADF446-EB6A-D44F-8C47-D3FFA83370E6}" destId="{D1BCA391-AFF4-4A46-97CD-8DCBE9ED0AC3}" srcOrd="1" destOrd="0" presId="urn:microsoft.com/office/officeart/2005/8/layout/lProcess2"/>
    <dgm:cxn modelId="{47573A92-3D89-3B46-8A42-44946CD46D6A}" type="presParOf" srcId="{EDADF446-EB6A-D44F-8C47-D3FFA83370E6}" destId="{3A15C09E-D47D-C046-8C7A-D447B8BCB78E}" srcOrd="2" destOrd="0" presId="urn:microsoft.com/office/officeart/2005/8/layout/lProcess2"/>
    <dgm:cxn modelId="{DF173C64-B6D2-634D-878F-51BB9949C1C7}" type="presParOf" srcId="{3A15C09E-D47D-C046-8C7A-D447B8BCB78E}" destId="{F4AEE872-3178-3440-B745-D72F9A109673}" srcOrd="0" destOrd="0" presId="urn:microsoft.com/office/officeart/2005/8/layout/lProcess2"/>
    <dgm:cxn modelId="{9A9DFEFE-256F-7248-8D21-ACAFF8483554}" type="presParOf" srcId="{F4AEE872-3178-3440-B745-D72F9A109673}" destId="{1ADCAB06-AB2C-A141-AC13-8F3E16B410FB}" srcOrd="0" destOrd="0" presId="urn:microsoft.com/office/officeart/2005/8/layout/lProcess2"/>
    <dgm:cxn modelId="{0E47062F-7C45-0748-9B75-DA378CB3DD7E}" type="presParOf" srcId="{F4AEE872-3178-3440-B745-D72F9A109673}" destId="{C0B5C324-BA2F-FB44-A0F0-979123948994}" srcOrd="1" destOrd="0" presId="urn:microsoft.com/office/officeart/2005/8/layout/lProcess2"/>
    <dgm:cxn modelId="{2C92F107-A277-C84B-9325-B09C7EEB4B52}" type="presParOf" srcId="{F4AEE872-3178-3440-B745-D72F9A109673}" destId="{A43FB711-846C-6A48-8804-AC784A932AF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5F02D-A78D-4146-8D0B-2B44076A3A72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2597264-119B-E447-A0DC-CEF8DE96727E}">
      <dgm:prSet phldrT="[Texto]"/>
      <dgm:spPr/>
      <dgm:t>
        <a:bodyPr/>
        <a:lstStyle/>
        <a:p>
          <a:r>
            <a:rPr lang="es-ES" dirty="0"/>
            <a:t>Scrum de </a:t>
          </a:r>
          <a:r>
            <a:rPr lang="es-ES" dirty="0" err="1"/>
            <a:t>Scrums</a:t>
          </a:r>
          <a:endParaRPr lang="es-ES" dirty="0"/>
        </a:p>
      </dgm:t>
    </dgm:pt>
    <dgm:pt modelId="{642D9C55-98C1-C34A-B134-A58C037C6730}" type="parTrans" cxnId="{562D5ECA-3EF6-E642-A911-57576890CCE1}">
      <dgm:prSet/>
      <dgm:spPr/>
      <dgm:t>
        <a:bodyPr/>
        <a:lstStyle/>
        <a:p>
          <a:endParaRPr lang="es-ES"/>
        </a:p>
      </dgm:t>
    </dgm:pt>
    <dgm:pt modelId="{3BF4A8BE-96C5-C143-A143-52E0B2E9761D}" type="sibTrans" cxnId="{562D5ECA-3EF6-E642-A911-57576890CCE1}">
      <dgm:prSet/>
      <dgm:spPr/>
      <dgm:t>
        <a:bodyPr/>
        <a:lstStyle/>
        <a:p>
          <a:endParaRPr lang="es-ES"/>
        </a:p>
      </dgm:t>
    </dgm:pt>
    <dgm:pt modelId="{085AEEEF-F7B3-4F49-841B-5C6F7E58ECF6}">
      <dgm:prSet phldrT="[Texto]"/>
      <dgm:spPr/>
      <dgm:t>
        <a:bodyPr/>
        <a:lstStyle/>
        <a:p>
          <a:r>
            <a:rPr lang="es-ES" dirty="0"/>
            <a:t>Se ponen varios equipos y los Scrum master se reúnen en una Scrum meeting de ellos</a:t>
          </a:r>
        </a:p>
      </dgm:t>
    </dgm:pt>
    <dgm:pt modelId="{8EA3B183-5B70-B141-8495-0D70EBC4FF2D}" type="parTrans" cxnId="{BBCB68B5-9AFE-E242-B7E0-CEC4C4F7E270}">
      <dgm:prSet/>
      <dgm:spPr/>
      <dgm:t>
        <a:bodyPr/>
        <a:lstStyle/>
        <a:p>
          <a:endParaRPr lang="es-ES"/>
        </a:p>
      </dgm:t>
    </dgm:pt>
    <dgm:pt modelId="{FF59FC07-9328-0443-BE62-47DDF7A8F24E}" type="sibTrans" cxnId="{BBCB68B5-9AFE-E242-B7E0-CEC4C4F7E270}">
      <dgm:prSet/>
      <dgm:spPr/>
      <dgm:t>
        <a:bodyPr/>
        <a:lstStyle/>
        <a:p>
          <a:endParaRPr lang="es-ES"/>
        </a:p>
      </dgm:t>
    </dgm:pt>
    <dgm:pt modelId="{3A5ED4F5-8F2C-3846-BF08-4DCA45A13132}">
      <dgm:prSet phldrT="[Texto]"/>
      <dgm:spPr/>
      <dgm:t>
        <a:bodyPr/>
        <a:lstStyle/>
        <a:p>
          <a:r>
            <a:rPr lang="es-ES" dirty="0" err="1"/>
            <a:t>LeSS</a:t>
          </a:r>
          <a:endParaRPr lang="es-ES" dirty="0"/>
        </a:p>
      </dgm:t>
    </dgm:pt>
    <dgm:pt modelId="{DC97E2E1-E9B1-5549-B8D7-5961A0788C94}" type="parTrans" cxnId="{09062F42-61ED-E44A-8855-B72D7FE260C0}">
      <dgm:prSet/>
      <dgm:spPr/>
      <dgm:t>
        <a:bodyPr/>
        <a:lstStyle/>
        <a:p>
          <a:endParaRPr lang="es-ES"/>
        </a:p>
      </dgm:t>
    </dgm:pt>
    <dgm:pt modelId="{464ADFB4-80AC-7D49-8E8C-3E8480AD0725}" type="sibTrans" cxnId="{09062F42-61ED-E44A-8855-B72D7FE260C0}">
      <dgm:prSet/>
      <dgm:spPr/>
      <dgm:t>
        <a:bodyPr/>
        <a:lstStyle/>
        <a:p>
          <a:endParaRPr lang="es-ES"/>
        </a:p>
      </dgm:t>
    </dgm:pt>
    <dgm:pt modelId="{DFC8E949-B133-694F-91A7-FBAB38B525F4}">
      <dgm:prSet phldrT="[Texto]"/>
      <dgm:spPr/>
      <dgm:t>
        <a:bodyPr/>
        <a:lstStyle/>
        <a:p>
          <a:r>
            <a:rPr lang="es-ES" i="1" dirty="0" err="1"/>
            <a:t>Large</a:t>
          </a:r>
          <a:r>
            <a:rPr lang="es-ES" i="1" dirty="0"/>
            <a:t> </a:t>
          </a:r>
          <a:r>
            <a:rPr lang="es-ES" i="1" dirty="0" err="1"/>
            <a:t>Scale</a:t>
          </a:r>
          <a:r>
            <a:rPr lang="es-ES" i="1" dirty="0"/>
            <a:t> Scrum</a:t>
          </a:r>
        </a:p>
      </dgm:t>
    </dgm:pt>
    <dgm:pt modelId="{DDFC144F-43AD-CA4C-A752-61E20A999203}" type="parTrans" cxnId="{40C67E58-1BF5-C543-90C2-11687326AF4F}">
      <dgm:prSet/>
      <dgm:spPr/>
      <dgm:t>
        <a:bodyPr/>
        <a:lstStyle/>
        <a:p>
          <a:endParaRPr lang="es-ES"/>
        </a:p>
      </dgm:t>
    </dgm:pt>
    <dgm:pt modelId="{A2D15FCF-230F-3D4A-9834-94AE14F0F419}" type="sibTrans" cxnId="{40C67E58-1BF5-C543-90C2-11687326AF4F}">
      <dgm:prSet/>
      <dgm:spPr/>
      <dgm:t>
        <a:bodyPr/>
        <a:lstStyle/>
        <a:p>
          <a:endParaRPr lang="es-ES"/>
        </a:p>
      </dgm:t>
    </dgm:pt>
    <dgm:pt modelId="{3A72E53C-5F92-8344-8578-87C6DBDD3F76}">
      <dgm:prSet phldrT="[Texto]"/>
      <dgm:spPr/>
      <dgm:t>
        <a:bodyPr/>
        <a:lstStyle/>
        <a:p>
          <a:r>
            <a:rPr lang="es-ES" dirty="0"/>
            <a:t>Proceso para simplificar las interacciones organizacionales y hacer funcionar varios equipos de Scrum en paralelo</a:t>
          </a:r>
        </a:p>
      </dgm:t>
    </dgm:pt>
    <dgm:pt modelId="{20137079-BD54-E446-AECA-6BC7298799C9}" type="parTrans" cxnId="{DDD3A57A-30BF-624A-99BB-C6075D0F5839}">
      <dgm:prSet/>
      <dgm:spPr/>
      <dgm:t>
        <a:bodyPr/>
        <a:lstStyle/>
        <a:p>
          <a:endParaRPr lang="es-ES"/>
        </a:p>
      </dgm:t>
    </dgm:pt>
    <dgm:pt modelId="{28D60A1C-2B2C-1E48-967B-736AD6936A05}" type="sibTrans" cxnId="{DDD3A57A-30BF-624A-99BB-C6075D0F5839}">
      <dgm:prSet/>
      <dgm:spPr/>
      <dgm:t>
        <a:bodyPr/>
        <a:lstStyle/>
        <a:p>
          <a:endParaRPr lang="es-ES"/>
        </a:p>
      </dgm:t>
    </dgm:pt>
    <dgm:pt modelId="{0383F2DE-8E0B-B84B-A07B-6FAA6A5DF67C}">
      <dgm:prSet phldrT="[Texto]"/>
      <dgm:spPr/>
      <dgm:t>
        <a:bodyPr/>
        <a:lstStyle/>
        <a:p>
          <a:r>
            <a:rPr lang="es-ES" dirty="0" err="1"/>
            <a:t>SAFe</a:t>
          </a:r>
          <a:endParaRPr lang="es-ES" dirty="0"/>
        </a:p>
      </dgm:t>
    </dgm:pt>
    <dgm:pt modelId="{C490D991-6B30-0A48-99A6-13776E610F92}" type="parTrans" cxnId="{F267ECB1-EEC2-174C-8391-9C9E9718C7CD}">
      <dgm:prSet/>
      <dgm:spPr/>
      <dgm:t>
        <a:bodyPr/>
        <a:lstStyle/>
        <a:p>
          <a:endParaRPr lang="es-ES"/>
        </a:p>
      </dgm:t>
    </dgm:pt>
    <dgm:pt modelId="{AC4D369E-F916-5348-BEFB-362DBF63055B}" type="sibTrans" cxnId="{F267ECB1-EEC2-174C-8391-9C9E9718C7CD}">
      <dgm:prSet/>
      <dgm:spPr/>
      <dgm:t>
        <a:bodyPr/>
        <a:lstStyle/>
        <a:p>
          <a:endParaRPr lang="es-ES"/>
        </a:p>
      </dgm:t>
    </dgm:pt>
    <dgm:pt modelId="{B4DB1F32-F64E-3F4F-ACF9-A0A33F74D859}">
      <dgm:prSet phldrT="[Texto]"/>
      <dgm:spPr/>
      <dgm:t>
        <a:bodyPr/>
        <a:lstStyle/>
        <a:p>
          <a:r>
            <a:rPr lang="es-ES" i="1" dirty="0" err="1"/>
            <a:t>Scaled</a:t>
          </a:r>
          <a:r>
            <a:rPr lang="es-ES" i="1" dirty="0"/>
            <a:t> Agile Framework</a:t>
          </a:r>
        </a:p>
      </dgm:t>
    </dgm:pt>
    <dgm:pt modelId="{38DB4F54-8661-DE4A-8F2C-6576E15F8AB5}" type="parTrans" cxnId="{923A13E9-0DC0-5245-8FBF-D9ECF991EE0A}">
      <dgm:prSet/>
      <dgm:spPr/>
      <dgm:t>
        <a:bodyPr/>
        <a:lstStyle/>
        <a:p>
          <a:endParaRPr lang="es-ES"/>
        </a:p>
      </dgm:t>
    </dgm:pt>
    <dgm:pt modelId="{EE115D3A-E025-7C46-9D3E-33A4AB5C87C0}" type="sibTrans" cxnId="{923A13E9-0DC0-5245-8FBF-D9ECF991EE0A}">
      <dgm:prSet/>
      <dgm:spPr/>
      <dgm:t>
        <a:bodyPr/>
        <a:lstStyle/>
        <a:p>
          <a:endParaRPr lang="es-ES"/>
        </a:p>
      </dgm:t>
    </dgm:pt>
    <dgm:pt modelId="{8CAA1CD4-116C-3241-9CE8-16F8FD406ED7}">
      <dgm:prSet phldrT="[Texto]"/>
      <dgm:spPr/>
      <dgm:t>
        <a:bodyPr/>
        <a:lstStyle/>
        <a:p>
          <a:r>
            <a:rPr lang="es-ES" dirty="0"/>
            <a:t>Mecanismo para escalar métodos ágiles, especialmente Scrum y </a:t>
          </a:r>
          <a:r>
            <a:rPr lang="es-ES" dirty="0" err="1"/>
            <a:t>Kanban</a:t>
          </a:r>
          <a:endParaRPr lang="es-ES" dirty="0"/>
        </a:p>
      </dgm:t>
    </dgm:pt>
    <dgm:pt modelId="{838E123A-1E3D-4249-8D59-F78270A68622}" type="parTrans" cxnId="{9D838088-75EF-9C47-8E9B-341A03F17DB3}">
      <dgm:prSet/>
      <dgm:spPr/>
      <dgm:t>
        <a:bodyPr/>
        <a:lstStyle/>
        <a:p>
          <a:endParaRPr lang="es-ES"/>
        </a:p>
      </dgm:t>
    </dgm:pt>
    <dgm:pt modelId="{BFEC0ABF-D365-7047-9899-77026AB9C4D0}" type="sibTrans" cxnId="{9D838088-75EF-9C47-8E9B-341A03F17DB3}">
      <dgm:prSet/>
      <dgm:spPr/>
      <dgm:t>
        <a:bodyPr/>
        <a:lstStyle/>
        <a:p>
          <a:endParaRPr lang="es-ES"/>
        </a:p>
      </dgm:t>
    </dgm:pt>
    <dgm:pt modelId="{4405DC4F-B696-884E-9984-6CF50F5C2868}">
      <dgm:prSet phldrT="[Texto]"/>
      <dgm:spPr/>
      <dgm:t>
        <a:bodyPr/>
        <a:lstStyle/>
        <a:p>
          <a:r>
            <a:rPr lang="es-ES" dirty="0"/>
            <a:t>Necesita un Scrum Master Master</a:t>
          </a:r>
        </a:p>
      </dgm:t>
    </dgm:pt>
    <dgm:pt modelId="{BF6B0F43-9C3F-714E-8B32-56E4D29BFE7D}" type="parTrans" cxnId="{D5A85B04-D551-034F-AF73-F4AA8511E947}">
      <dgm:prSet/>
      <dgm:spPr/>
      <dgm:t>
        <a:bodyPr/>
        <a:lstStyle/>
        <a:p>
          <a:endParaRPr lang="es-ES"/>
        </a:p>
      </dgm:t>
    </dgm:pt>
    <dgm:pt modelId="{ED92EF69-4A37-4346-82E0-7FE1C5803BEE}" type="sibTrans" cxnId="{D5A85B04-D551-034F-AF73-F4AA8511E947}">
      <dgm:prSet/>
      <dgm:spPr/>
      <dgm:t>
        <a:bodyPr/>
        <a:lstStyle/>
        <a:p>
          <a:endParaRPr lang="es-ES"/>
        </a:p>
      </dgm:t>
    </dgm:pt>
    <dgm:pt modelId="{29015E83-9E4D-6B4A-8493-289A96D31111}">
      <dgm:prSet phldrT="[Texto]"/>
      <dgm:spPr/>
      <dgm:t>
        <a:bodyPr/>
        <a:lstStyle/>
        <a:p>
          <a:r>
            <a:rPr lang="es-ES" dirty="0"/>
            <a:t>Se ha hecho a tres niveles con equipos muy grandes</a:t>
          </a:r>
        </a:p>
      </dgm:t>
    </dgm:pt>
    <dgm:pt modelId="{C065855C-5A85-234F-AEB4-E396B8FB4D3F}" type="parTrans" cxnId="{FF027834-66A5-F840-8322-36BD472AD343}">
      <dgm:prSet/>
      <dgm:spPr/>
      <dgm:t>
        <a:bodyPr/>
        <a:lstStyle/>
        <a:p>
          <a:endParaRPr lang="es-ES"/>
        </a:p>
      </dgm:t>
    </dgm:pt>
    <dgm:pt modelId="{35E2E548-FDC2-2940-808F-ED43078C156B}" type="sibTrans" cxnId="{FF027834-66A5-F840-8322-36BD472AD343}">
      <dgm:prSet/>
      <dgm:spPr/>
      <dgm:t>
        <a:bodyPr/>
        <a:lstStyle/>
        <a:p>
          <a:endParaRPr lang="es-ES"/>
        </a:p>
      </dgm:t>
    </dgm:pt>
    <dgm:pt modelId="{82336A2D-81F3-7D4F-B25A-5878CEAA51F7}">
      <dgm:prSet phldrT="[Texto]"/>
      <dgm:spPr/>
      <dgm:t>
        <a:bodyPr/>
        <a:lstStyle/>
        <a:p>
          <a:r>
            <a:rPr lang="es-ES" dirty="0"/>
            <a:t>Ha sido criticado por su complejidad</a:t>
          </a:r>
        </a:p>
      </dgm:t>
    </dgm:pt>
    <dgm:pt modelId="{E20C9F46-CFCD-4649-8AD3-88B29EA80487}" type="parTrans" cxnId="{927479A3-B40E-BB44-9BE9-986F1CB6C8BF}">
      <dgm:prSet/>
      <dgm:spPr/>
      <dgm:t>
        <a:bodyPr/>
        <a:lstStyle/>
        <a:p>
          <a:endParaRPr lang="es-ES"/>
        </a:p>
      </dgm:t>
    </dgm:pt>
    <dgm:pt modelId="{5ED7DA72-FA50-0541-BBD0-0B0E36CAD334}" type="sibTrans" cxnId="{927479A3-B40E-BB44-9BE9-986F1CB6C8BF}">
      <dgm:prSet/>
      <dgm:spPr/>
      <dgm:t>
        <a:bodyPr/>
        <a:lstStyle/>
        <a:p>
          <a:endParaRPr lang="es-ES"/>
        </a:p>
      </dgm:t>
    </dgm:pt>
    <dgm:pt modelId="{6EE4FDC1-1167-654D-A608-77A369C8C149}" type="pres">
      <dgm:prSet presAssocID="{0F35F02D-A78D-4146-8D0B-2B44076A3A72}" presName="Name0" presStyleCnt="0">
        <dgm:presLayoutVars>
          <dgm:dir/>
          <dgm:resizeHandles val="exact"/>
        </dgm:presLayoutVars>
      </dgm:prSet>
      <dgm:spPr/>
    </dgm:pt>
    <dgm:pt modelId="{99BFDEE8-B646-F941-B764-7C014B405EC4}" type="pres">
      <dgm:prSet presAssocID="{C2597264-119B-E447-A0DC-CEF8DE96727E}" presName="composite" presStyleCnt="0"/>
      <dgm:spPr/>
    </dgm:pt>
    <dgm:pt modelId="{419FFB78-7F20-8A49-A192-778556CFDFAF}" type="pres">
      <dgm:prSet presAssocID="{C2597264-119B-E447-A0DC-CEF8DE96727E}" presName="rect1" presStyleLbl="trAlignAcc1" presStyleIdx="0" presStyleCnt="3" custScaleX="151308" custLinFactNeighborX="19359">
        <dgm:presLayoutVars>
          <dgm:bulletEnabled val="1"/>
        </dgm:presLayoutVars>
      </dgm:prSet>
      <dgm:spPr/>
    </dgm:pt>
    <dgm:pt modelId="{B90717A9-938D-5B4D-85FB-4D9349EA46B8}" type="pres">
      <dgm:prSet presAssocID="{C2597264-119B-E447-A0DC-CEF8DE96727E}" presName="rect2" presStyleLbl="fgImgPlace1" presStyleIdx="0" presStyleCnt="3" custScaleX="258384" custLinFactX="-34138" custLinFactNeighborX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B1C2A76-EBB5-484E-9C17-D34887A931B8}" type="pres">
      <dgm:prSet presAssocID="{3BF4A8BE-96C5-C143-A143-52E0B2E9761D}" presName="sibTrans" presStyleCnt="0"/>
      <dgm:spPr/>
    </dgm:pt>
    <dgm:pt modelId="{69288F28-DEEC-DC4E-8735-78B756B9AF5B}" type="pres">
      <dgm:prSet presAssocID="{3A5ED4F5-8F2C-3846-BF08-4DCA45A13132}" presName="composite" presStyleCnt="0"/>
      <dgm:spPr/>
    </dgm:pt>
    <dgm:pt modelId="{07FE9687-7C96-EF40-AF8B-9E9295FF757B}" type="pres">
      <dgm:prSet presAssocID="{3A5ED4F5-8F2C-3846-BF08-4DCA45A13132}" presName="rect1" presStyleLbl="trAlignAcc1" presStyleIdx="1" presStyleCnt="3" custScaleX="152160" custLinFactNeighborX="19359">
        <dgm:presLayoutVars>
          <dgm:bulletEnabled val="1"/>
        </dgm:presLayoutVars>
      </dgm:prSet>
      <dgm:spPr/>
    </dgm:pt>
    <dgm:pt modelId="{E936E3D2-FC8A-084E-91D6-483927F2AADC}" type="pres">
      <dgm:prSet presAssocID="{3A5ED4F5-8F2C-3846-BF08-4DCA45A13132}" presName="rect2" presStyleLbl="fgImgPlace1" presStyleIdx="1" presStyleCnt="3" custScaleX="258384" custLinFactX="-34138" custLinFactNeighborX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A739648-D1C3-B34F-A994-D83FA5F989F0}" type="pres">
      <dgm:prSet presAssocID="{464ADFB4-80AC-7D49-8E8C-3E8480AD0725}" presName="sibTrans" presStyleCnt="0"/>
      <dgm:spPr/>
    </dgm:pt>
    <dgm:pt modelId="{830945EA-F850-264B-8FD1-7D10BA529B2B}" type="pres">
      <dgm:prSet presAssocID="{0383F2DE-8E0B-B84B-A07B-6FAA6A5DF67C}" presName="composite" presStyleCnt="0"/>
      <dgm:spPr/>
    </dgm:pt>
    <dgm:pt modelId="{36328792-3F84-1843-8B43-3B039CEFDC2C}" type="pres">
      <dgm:prSet presAssocID="{0383F2DE-8E0B-B84B-A07B-6FAA6A5DF67C}" presName="rect1" presStyleLbl="trAlignAcc1" presStyleIdx="2" presStyleCnt="3" custScaleX="152160" custLinFactNeighborX="19359">
        <dgm:presLayoutVars>
          <dgm:bulletEnabled val="1"/>
        </dgm:presLayoutVars>
      </dgm:prSet>
      <dgm:spPr/>
    </dgm:pt>
    <dgm:pt modelId="{73EA569C-A6B6-D445-A125-B6C87CB83D7D}" type="pres">
      <dgm:prSet presAssocID="{0383F2DE-8E0B-B84B-A07B-6FAA6A5DF67C}" presName="rect2" presStyleLbl="fgImgPlace1" presStyleIdx="2" presStyleCnt="3" custScaleX="258384" custLinFactX="-34138" custLinFactNeighborX="-100000" custLinFactNeighborY="21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</dgm:ptLst>
  <dgm:cxnLst>
    <dgm:cxn modelId="{D5A85B04-D551-034F-AF73-F4AA8511E947}" srcId="{C2597264-119B-E447-A0DC-CEF8DE96727E}" destId="{4405DC4F-B696-884E-9984-6CF50F5C2868}" srcOrd="1" destOrd="0" parTransId="{BF6B0F43-9C3F-714E-8B32-56E4D29BFE7D}" sibTransId="{ED92EF69-4A37-4346-82E0-7FE1C5803BEE}"/>
    <dgm:cxn modelId="{0B683608-2E61-8947-A0C9-3A2419D7B4D3}" type="presOf" srcId="{3A72E53C-5F92-8344-8578-87C6DBDD3F76}" destId="{07FE9687-7C96-EF40-AF8B-9E9295FF757B}" srcOrd="0" destOrd="2" presId="urn:microsoft.com/office/officeart/2008/layout/PictureStrips"/>
    <dgm:cxn modelId="{34423816-3A40-A240-AAB0-0ECF2067E683}" type="presOf" srcId="{DFC8E949-B133-694F-91A7-FBAB38B525F4}" destId="{07FE9687-7C96-EF40-AF8B-9E9295FF757B}" srcOrd="0" destOrd="1" presId="urn:microsoft.com/office/officeart/2008/layout/PictureStrips"/>
    <dgm:cxn modelId="{CE10F61D-9359-E345-AD39-323294C57D45}" type="presOf" srcId="{82336A2D-81F3-7D4F-B25A-5878CEAA51F7}" destId="{36328792-3F84-1843-8B43-3B039CEFDC2C}" srcOrd="0" destOrd="3" presId="urn:microsoft.com/office/officeart/2008/layout/PictureStrips"/>
    <dgm:cxn modelId="{E368DB21-A2C7-2848-9F41-7C812F08A521}" type="presOf" srcId="{4405DC4F-B696-884E-9984-6CF50F5C2868}" destId="{419FFB78-7F20-8A49-A192-778556CFDFAF}" srcOrd="0" destOrd="2" presId="urn:microsoft.com/office/officeart/2008/layout/PictureStrips"/>
    <dgm:cxn modelId="{FF027834-66A5-F840-8322-36BD472AD343}" srcId="{C2597264-119B-E447-A0DC-CEF8DE96727E}" destId="{29015E83-9E4D-6B4A-8493-289A96D31111}" srcOrd="2" destOrd="0" parTransId="{C065855C-5A85-234F-AEB4-E396B8FB4D3F}" sibTransId="{35E2E548-FDC2-2940-808F-ED43078C156B}"/>
    <dgm:cxn modelId="{7133DD3A-4D16-6843-AA1B-7F55FC7AE365}" type="presOf" srcId="{0F35F02D-A78D-4146-8D0B-2B44076A3A72}" destId="{6EE4FDC1-1167-654D-A608-77A369C8C149}" srcOrd="0" destOrd="0" presId="urn:microsoft.com/office/officeart/2008/layout/PictureStrips"/>
    <dgm:cxn modelId="{EE48203C-606A-B142-BF9A-2997393CD517}" type="presOf" srcId="{B4DB1F32-F64E-3F4F-ACF9-A0A33F74D859}" destId="{36328792-3F84-1843-8B43-3B039CEFDC2C}" srcOrd="0" destOrd="1" presId="urn:microsoft.com/office/officeart/2008/layout/PictureStrips"/>
    <dgm:cxn modelId="{10974340-4DD8-074F-90AF-CEADB78460DB}" type="presOf" srcId="{085AEEEF-F7B3-4F49-841B-5C6F7E58ECF6}" destId="{419FFB78-7F20-8A49-A192-778556CFDFAF}" srcOrd="0" destOrd="1" presId="urn:microsoft.com/office/officeart/2008/layout/PictureStrips"/>
    <dgm:cxn modelId="{09062F42-61ED-E44A-8855-B72D7FE260C0}" srcId="{0F35F02D-A78D-4146-8D0B-2B44076A3A72}" destId="{3A5ED4F5-8F2C-3846-BF08-4DCA45A13132}" srcOrd="1" destOrd="0" parTransId="{DC97E2E1-E9B1-5549-B8D7-5961A0788C94}" sibTransId="{464ADFB4-80AC-7D49-8E8C-3E8480AD0725}"/>
    <dgm:cxn modelId="{40C67E58-1BF5-C543-90C2-11687326AF4F}" srcId="{3A5ED4F5-8F2C-3846-BF08-4DCA45A13132}" destId="{DFC8E949-B133-694F-91A7-FBAB38B525F4}" srcOrd="0" destOrd="0" parTransId="{DDFC144F-43AD-CA4C-A752-61E20A999203}" sibTransId="{A2D15FCF-230F-3D4A-9834-94AE14F0F419}"/>
    <dgm:cxn modelId="{DDD3A57A-30BF-624A-99BB-C6075D0F5839}" srcId="{3A5ED4F5-8F2C-3846-BF08-4DCA45A13132}" destId="{3A72E53C-5F92-8344-8578-87C6DBDD3F76}" srcOrd="1" destOrd="0" parTransId="{20137079-BD54-E446-AECA-6BC7298799C9}" sibTransId="{28D60A1C-2B2C-1E48-967B-736AD6936A05}"/>
    <dgm:cxn modelId="{9D838088-75EF-9C47-8E9B-341A03F17DB3}" srcId="{0383F2DE-8E0B-B84B-A07B-6FAA6A5DF67C}" destId="{8CAA1CD4-116C-3241-9CE8-16F8FD406ED7}" srcOrd="1" destOrd="0" parTransId="{838E123A-1E3D-4249-8D59-F78270A68622}" sibTransId="{BFEC0ABF-D365-7047-9899-77026AB9C4D0}"/>
    <dgm:cxn modelId="{927479A3-B40E-BB44-9BE9-986F1CB6C8BF}" srcId="{0383F2DE-8E0B-B84B-A07B-6FAA6A5DF67C}" destId="{82336A2D-81F3-7D4F-B25A-5878CEAA51F7}" srcOrd="2" destOrd="0" parTransId="{E20C9F46-CFCD-4649-8AD3-88B29EA80487}" sibTransId="{5ED7DA72-FA50-0541-BBD0-0B0E36CAD334}"/>
    <dgm:cxn modelId="{8E7B9DA8-2557-EE4F-BF7C-359427ED36ED}" type="presOf" srcId="{3A5ED4F5-8F2C-3846-BF08-4DCA45A13132}" destId="{07FE9687-7C96-EF40-AF8B-9E9295FF757B}" srcOrd="0" destOrd="0" presId="urn:microsoft.com/office/officeart/2008/layout/PictureStrips"/>
    <dgm:cxn modelId="{F267ECB1-EEC2-174C-8391-9C9E9718C7CD}" srcId="{0F35F02D-A78D-4146-8D0B-2B44076A3A72}" destId="{0383F2DE-8E0B-B84B-A07B-6FAA6A5DF67C}" srcOrd="2" destOrd="0" parTransId="{C490D991-6B30-0A48-99A6-13776E610F92}" sibTransId="{AC4D369E-F916-5348-BEFB-362DBF63055B}"/>
    <dgm:cxn modelId="{BBCB68B5-9AFE-E242-B7E0-CEC4C4F7E270}" srcId="{C2597264-119B-E447-A0DC-CEF8DE96727E}" destId="{085AEEEF-F7B3-4F49-841B-5C6F7E58ECF6}" srcOrd="0" destOrd="0" parTransId="{8EA3B183-5B70-B141-8495-0D70EBC4FF2D}" sibTransId="{FF59FC07-9328-0443-BE62-47DDF7A8F24E}"/>
    <dgm:cxn modelId="{1B4FA1BE-FE4C-5445-A0A5-F6B85D78273F}" type="presOf" srcId="{29015E83-9E4D-6B4A-8493-289A96D31111}" destId="{419FFB78-7F20-8A49-A192-778556CFDFAF}" srcOrd="0" destOrd="3" presId="urn:microsoft.com/office/officeart/2008/layout/PictureStrips"/>
    <dgm:cxn modelId="{562D5ECA-3EF6-E642-A911-57576890CCE1}" srcId="{0F35F02D-A78D-4146-8D0B-2B44076A3A72}" destId="{C2597264-119B-E447-A0DC-CEF8DE96727E}" srcOrd="0" destOrd="0" parTransId="{642D9C55-98C1-C34A-B134-A58C037C6730}" sibTransId="{3BF4A8BE-96C5-C143-A143-52E0B2E9761D}"/>
    <dgm:cxn modelId="{EA8BF9DC-F5D5-1247-B64F-650323762531}" type="presOf" srcId="{0383F2DE-8E0B-B84B-A07B-6FAA6A5DF67C}" destId="{36328792-3F84-1843-8B43-3B039CEFDC2C}" srcOrd="0" destOrd="0" presId="urn:microsoft.com/office/officeart/2008/layout/PictureStrips"/>
    <dgm:cxn modelId="{923A13E9-0DC0-5245-8FBF-D9ECF991EE0A}" srcId="{0383F2DE-8E0B-B84B-A07B-6FAA6A5DF67C}" destId="{B4DB1F32-F64E-3F4F-ACF9-A0A33F74D859}" srcOrd="0" destOrd="0" parTransId="{38DB4F54-8661-DE4A-8F2C-6576E15F8AB5}" sibTransId="{EE115D3A-E025-7C46-9D3E-33A4AB5C87C0}"/>
    <dgm:cxn modelId="{122C1EF5-8936-E34E-A48D-9090C5C59DB5}" type="presOf" srcId="{8CAA1CD4-116C-3241-9CE8-16F8FD406ED7}" destId="{36328792-3F84-1843-8B43-3B039CEFDC2C}" srcOrd="0" destOrd="2" presId="urn:microsoft.com/office/officeart/2008/layout/PictureStrips"/>
    <dgm:cxn modelId="{194A20FC-6131-EC45-ACAD-AE03739DA79A}" type="presOf" srcId="{C2597264-119B-E447-A0DC-CEF8DE96727E}" destId="{419FFB78-7F20-8A49-A192-778556CFDFAF}" srcOrd="0" destOrd="0" presId="urn:microsoft.com/office/officeart/2008/layout/PictureStrips"/>
    <dgm:cxn modelId="{475FD1C6-124D-E345-B79F-869B0A215F07}" type="presParOf" srcId="{6EE4FDC1-1167-654D-A608-77A369C8C149}" destId="{99BFDEE8-B646-F941-B764-7C014B405EC4}" srcOrd="0" destOrd="0" presId="urn:microsoft.com/office/officeart/2008/layout/PictureStrips"/>
    <dgm:cxn modelId="{E7968577-C1EA-2847-A4BA-D7F9C8EFCF1D}" type="presParOf" srcId="{99BFDEE8-B646-F941-B764-7C014B405EC4}" destId="{419FFB78-7F20-8A49-A192-778556CFDFAF}" srcOrd="0" destOrd="0" presId="urn:microsoft.com/office/officeart/2008/layout/PictureStrips"/>
    <dgm:cxn modelId="{03FE12BB-D7C9-D140-9BFB-D9FB1C08A32E}" type="presParOf" srcId="{99BFDEE8-B646-F941-B764-7C014B405EC4}" destId="{B90717A9-938D-5B4D-85FB-4D9349EA46B8}" srcOrd="1" destOrd="0" presId="urn:microsoft.com/office/officeart/2008/layout/PictureStrips"/>
    <dgm:cxn modelId="{2865FC3E-7EF7-EA41-85AF-5D5EE2F52B78}" type="presParOf" srcId="{6EE4FDC1-1167-654D-A608-77A369C8C149}" destId="{4B1C2A76-EBB5-484E-9C17-D34887A931B8}" srcOrd="1" destOrd="0" presId="urn:microsoft.com/office/officeart/2008/layout/PictureStrips"/>
    <dgm:cxn modelId="{2C18AFC6-19B6-3548-9AEC-01B48EDBA01F}" type="presParOf" srcId="{6EE4FDC1-1167-654D-A608-77A369C8C149}" destId="{69288F28-DEEC-DC4E-8735-78B756B9AF5B}" srcOrd="2" destOrd="0" presId="urn:microsoft.com/office/officeart/2008/layout/PictureStrips"/>
    <dgm:cxn modelId="{20A59237-161B-544F-9CCA-85F3ED6BBFE0}" type="presParOf" srcId="{69288F28-DEEC-DC4E-8735-78B756B9AF5B}" destId="{07FE9687-7C96-EF40-AF8B-9E9295FF757B}" srcOrd="0" destOrd="0" presId="urn:microsoft.com/office/officeart/2008/layout/PictureStrips"/>
    <dgm:cxn modelId="{BE43D08D-05DD-6041-A416-A4408B72C713}" type="presParOf" srcId="{69288F28-DEEC-DC4E-8735-78B756B9AF5B}" destId="{E936E3D2-FC8A-084E-91D6-483927F2AADC}" srcOrd="1" destOrd="0" presId="urn:microsoft.com/office/officeart/2008/layout/PictureStrips"/>
    <dgm:cxn modelId="{FE4DAEBE-1BBC-4843-BBAD-83D11361B051}" type="presParOf" srcId="{6EE4FDC1-1167-654D-A608-77A369C8C149}" destId="{BA739648-D1C3-B34F-A994-D83FA5F989F0}" srcOrd="3" destOrd="0" presId="urn:microsoft.com/office/officeart/2008/layout/PictureStrips"/>
    <dgm:cxn modelId="{0C79DBC6-E2AB-D042-B471-0E327845AF51}" type="presParOf" srcId="{6EE4FDC1-1167-654D-A608-77A369C8C149}" destId="{830945EA-F850-264B-8FD1-7D10BA529B2B}" srcOrd="4" destOrd="0" presId="urn:microsoft.com/office/officeart/2008/layout/PictureStrips"/>
    <dgm:cxn modelId="{8E2C9CE5-6C7B-4441-BD26-30E263AF2087}" type="presParOf" srcId="{830945EA-F850-264B-8FD1-7D10BA529B2B}" destId="{36328792-3F84-1843-8B43-3B039CEFDC2C}" srcOrd="0" destOrd="0" presId="urn:microsoft.com/office/officeart/2008/layout/PictureStrips"/>
    <dgm:cxn modelId="{162A5B6B-1C31-2F46-B48E-CC1FCC2FDF26}" type="presParOf" srcId="{830945EA-F850-264B-8FD1-7D10BA529B2B}" destId="{73EA569C-A6B6-D445-A125-B6C87CB83D7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175959-A2AA-7943-81CA-B3CF8204BA7C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2744D1FF-A66F-7742-9A7F-2463424C8F1D}">
      <dgm:prSet phldrT="[Texto]" custT="1"/>
      <dgm:spPr/>
      <dgm:t>
        <a:bodyPr/>
        <a:lstStyle/>
        <a:p>
          <a:r>
            <a:rPr lang="es-ES_tradnl" sz="2400" dirty="0"/>
            <a:t>Jalar, no empujar</a:t>
          </a:r>
        </a:p>
      </dgm:t>
    </dgm:pt>
    <dgm:pt modelId="{DB832274-2D31-0D4C-B8F5-7AA93CCD9D02}" type="parTrans" cxnId="{C1D2777C-6629-AB44-BA1B-C321F843ED70}">
      <dgm:prSet/>
      <dgm:spPr/>
      <dgm:t>
        <a:bodyPr/>
        <a:lstStyle/>
        <a:p>
          <a:endParaRPr lang="es-ES_tradnl"/>
        </a:p>
      </dgm:t>
    </dgm:pt>
    <dgm:pt modelId="{10D378C4-86F5-824A-989D-C8FCDD58099E}" type="sibTrans" cxnId="{C1D2777C-6629-AB44-BA1B-C321F843ED70}">
      <dgm:prSet/>
      <dgm:spPr/>
      <dgm:t>
        <a:bodyPr/>
        <a:lstStyle/>
        <a:p>
          <a:endParaRPr lang="es-ES_tradnl"/>
        </a:p>
      </dgm:t>
    </dgm:pt>
    <dgm:pt modelId="{F29FE207-6AC4-AC42-B0A9-39FF1F10A1D0}">
      <dgm:prSet phldrT="[Texto]"/>
      <dgm:spPr/>
      <dgm:t>
        <a:bodyPr/>
        <a:lstStyle/>
        <a:p>
          <a:r>
            <a:rPr lang="es-ES_tradnl" sz="2000" dirty="0"/>
            <a:t>Lo importante es sacar ítems de la cadena, </a:t>
          </a:r>
          <a:br>
            <a:rPr lang="es-ES_tradnl" sz="2000" dirty="0"/>
          </a:br>
          <a:r>
            <a:rPr lang="es-ES_tradnl" sz="2000" dirty="0"/>
            <a:t>no ingresar ítems</a:t>
          </a:r>
        </a:p>
      </dgm:t>
    </dgm:pt>
    <dgm:pt modelId="{C448AEE3-3749-D349-BC50-A218FC923AC6}" type="parTrans" cxnId="{18530FDA-D407-204E-BCE2-D2992A6B6FEE}">
      <dgm:prSet/>
      <dgm:spPr/>
      <dgm:t>
        <a:bodyPr/>
        <a:lstStyle/>
        <a:p>
          <a:endParaRPr lang="es-ES_tradnl"/>
        </a:p>
      </dgm:t>
    </dgm:pt>
    <dgm:pt modelId="{CF80AE51-CD4C-5146-8EA3-1061BAF10BA6}" type="sibTrans" cxnId="{18530FDA-D407-204E-BCE2-D2992A6B6FEE}">
      <dgm:prSet/>
      <dgm:spPr/>
      <dgm:t>
        <a:bodyPr/>
        <a:lstStyle/>
        <a:p>
          <a:endParaRPr lang="es-ES_tradnl"/>
        </a:p>
      </dgm:t>
    </dgm:pt>
    <dgm:pt modelId="{5FF62FB3-FAAD-5344-BA62-A38E9CCF3380}">
      <dgm:prSet phldrT="[Texto]" custT="1"/>
      <dgm:spPr/>
      <dgm:t>
        <a:bodyPr/>
        <a:lstStyle/>
        <a:p>
          <a:r>
            <a:rPr lang="es-ES_tradnl" sz="2400" dirty="0"/>
            <a:t>Limitar trabajo en curso</a:t>
          </a:r>
        </a:p>
      </dgm:t>
    </dgm:pt>
    <dgm:pt modelId="{F55F10BA-95E9-9542-8238-80F106CEA8E7}" type="parTrans" cxnId="{8C7413F1-94CE-C441-8D69-FFB0C6B3CE70}">
      <dgm:prSet/>
      <dgm:spPr/>
      <dgm:t>
        <a:bodyPr/>
        <a:lstStyle/>
        <a:p>
          <a:endParaRPr lang="es-ES_tradnl"/>
        </a:p>
      </dgm:t>
    </dgm:pt>
    <dgm:pt modelId="{5FE621AD-8E8D-6E44-BE62-53136D72CF60}" type="sibTrans" cxnId="{8C7413F1-94CE-C441-8D69-FFB0C6B3CE70}">
      <dgm:prSet/>
      <dgm:spPr/>
      <dgm:t>
        <a:bodyPr/>
        <a:lstStyle/>
        <a:p>
          <a:endParaRPr lang="es-ES_tradnl"/>
        </a:p>
      </dgm:t>
    </dgm:pt>
    <dgm:pt modelId="{8EB0B53D-277F-7E40-BCAF-A5ECE2368588}">
      <dgm:prSet phldrT="[Texto]"/>
      <dgm:spPr/>
      <dgm:t>
        <a:bodyPr/>
        <a:lstStyle/>
        <a:p>
          <a:r>
            <a:rPr lang="es-ES_tradnl" sz="2000" dirty="0"/>
            <a:t>Hay que establecer un límite al trabajo en curso en cada etapa</a:t>
          </a:r>
        </a:p>
      </dgm:t>
    </dgm:pt>
    <dgm:pt modelId="{32408A5C-6805-D04D-BBB0-EADA9A4750B4}" type="parTrans" cxnId="{A331E4EE-1102-2B43-9CB3-563082A77F12}">
      <dgm:prSet/>
      <dgm:spPr/>
      <dgm:t>
        <a:bodyPr/>
        <a:lstStyle/>
        <a:p>
          <a:endParaRPr lang="es-ES_tradnl"/>
        </a:p>
      </dgm:t>
    </dgm:pt>
    <dgm:pt modelId="{9FA53E74-6801-5947-96C4-722A4561E66C}" type="sibTrans" cxnId="{A331E4EE-1102-2B43-9CB3-563082A77F12}">
      <dgm:prSet/>
      <dgm:spPr/>
      <dgm:t>
        <a:bodyPr/>
        <a:lstStyle/>
        <a:p>
          <a:endParaRPr lang="es-ES_tradnl"/>
        </a:p>
      </dgm:t>
    </dgm:pt>
    <dgm:pt modelId="{301EF214-8A19-DE42-AFAA-457D4A671E85}">
      <dgm:prSet phldrT="[Texto]" custT="1"/>
      <dgm:spPr/>
      <dgm:t>
        <a:bodyPr/>
        <a:lstStyle/>
        <a:p>
          <a:r>
            <a:rPr lang="es-ES_tradnl" sz="2400" dirty="0"/>
            <a:t>Especificar las etapas del proceso</a:t>
          </a:r>
        </a:p>
      </dgm:t>
    </dgm:pt>
    <dgm:pt modelId="{509608C7-8D00-BC40-B038-F1CDBBBDF164}" type="parTrans" cxnId="{61758FD7-7362-4144-9388-DF52E4AFDC91}">
      <dgm:prSet/>
      <dgm:spPr/>
      <dgm:t>
        <a:bodyPr/>
        <a:lstStyle/>
        <a:p>
          <a:endParaRPr lang="es-ES_tradnl"/>
        </a:p>
      </dgm:t>
    </dgm:pt>
    <dgm:pt modelId="{C4120D3E-7132-6C49-BF95-832DB27F4D58}" type="sibTrans" cxnId="{61758FD7-7362-4144-9388-DF52E4AFDC91}">
      <dgm:prSet/>
      <dgm:spPr/>
      <dgm:t>
        <a:bodyPr/>
        <a:lstStyle/>
        <a:p>
          <a:endParaRPr lang="es-ES_tradnl"/>
        </a:p>
      </dgm:t>
    </dgm:pt>
    <dgm:pt modelId="{A0B889E1-B90B-6643-A277-ED0876FD971D}">
      <dgm:prSet phldrT="[Texto]"/>
      <dgm:spPr/>
      <dgm:t>
        <a:bodyPr/>
        <a:lstStyle/>
        <a:p>
          <a:r>
            <a:rPr lang="es-ES_tradnl" sz="2000" dirty="0"/>
            <a:t>Usar las etapas del proceso real actual, </a:t>
          </a:r>
          <a:br>
            <a:rPr lang="es-ES_tradnl" sz="2000" dirty="0"/>
          </a:br>
          <a:r>
            <a:rPr lang="es-ES_tradnl" sz="2000" dirty="0"/>
            <a:t>no uno idealizado</a:t>
          </a:r>
        </a:p>
      </dgm:t>
    </dgm:pt>
    <dgm:pt modelId="{80A1EEC2-9B8E-974F-99DF-AA002B3AD8FA}" type="parTrans" cxnId="{C36D7993-38BD-BC4B-9C92-858A97ACA783}">
      <dgm:prSet/>
      <dgm:spPr/>
      <dgm:t>
        <a:bodyPr/>
        <a:lstStyle/>
        <a:p>
          <a:endParaRPr lang="es-ES_tradnl"/>
        </a:p>
      </dgm:t>
    </dgm:pt>
    <dgm:pt modelId="{BDBCE043-0D8D-644A-8AB8-7CC1B5ED9E8F}" type="sibTrans" cxnId="{C36D7993-38BD-BC4B-9C92-858A97ACA783}">
      <dgm:prSet/>
      <dgm:spPr/>
      <dgm:t>
        <a:bodyPr/>
        <a:lstStyle/>
        <a:p>
          <a:endParaRPr lang="es-ES_tradnl"/>
        </a:p>
      </dgm:t>
    </dgm:pt>
    <dgm:pt modelId="{A4BA59F5-DAA9-FE43-870B-1B18040332C3}">
      <dgm:prSet phldrT="[Texto]" custT="1"/>
      <dgm:spPr/>
      <dgm:t>
        <a:bodyPr/>
        <a:lstStyle/>
        <a:p>
          <a:r>
            <a:rPr lang="es-ES_tradnl" sz="2400" dirty="0"/>
            <a:t>Mejora continua</a:t>
          </a:r>
        </a:p>
      </dgm:t>
    </dgm:pt>
    <dgm:pt modelId="{2FDF2FC3-32E9-3D4E-9021-259FF85A2C42}" type="parTrans" cxnId="{6F4A1EAB-9464-1B45-A553-179BC0199430}">
      <dgm:prSet/>
      <dgm:spPr/>
      <dgm:t>
        <a:bodyPr/>
        <a:lstStyle/>
        <a:p>
          <a:endParaRPr lang="es-ES_tradnl"/>
        </a:p>
      </dgm:t>
    </dgm:pt>
    <dgm:pt modelId="{B89069EE-E4EE-BE42-A5BC-F78F00FFAFD1}" type="sibTrans" cxnId="{6F4A1EAB-9464-1B45-A553-179BC0199430}">
      <dgm:prSet/>
      <dgm:spPr/>
      <dgm:t>
        <a:bodyPr/>
        <a:lstStyle/>
        <a:p>
          <a:endParaRPr lang="es-ES_tradnl"/>
        </a:p>
      </dgm:t>
    </dgm:pt>
    <dgm:pt modelId="{42A76FDA-D963-6642-8795-644CBE2BA62C}">
      <dgm:prSet phldrT="[Texto]"/>
      <dgm:spPr/>
      <dgm:t>
        <a:bodyPr/>
        <a:lstStyle/>
        <a:p>
          <a:r>
            <a:rPr lang="es-ES_tradnl" sz="2000" dirty="0"/>
            <a:t>Cantidad y tipo de etapas</a:t>
          </a:r>
        </a:p>
      </dgm:t>
    </dgm:pt>
    <dgm:pt modelId="{CD017474-9FEC-A247-AFAB-B39CB605FD8D}" type="parTrans" cxnId="{E5F53E11-FD4F-6A41-B1F8-DB4FEBD967FA}">
      <dgm:prSet/>
      <dgm:spPr/>
      <dgm:t>
        <a:bodyPr/>
        <a:lstStyle/>
        <a:p>
          <a:endParaRPr lang="es-ES_tradnl"/>
        </a:p>
      </dgm:t>
    </dgm:pt>
    <dgm:pt modelId="{0A32E9EB-8C2A-934D-B080-78196CF68F07}" type="sibTrans" cxnId="{E5F53E11-FD4F-6A41-B1F8-DB4FEBD967FA}">
      <dgm:prSet/>
      <dgm:spPr/>
      <dgm:t>
        <a:bodyPr/>
        <a:lstStyle/>
        <a:p>
          <a:endParaRPr lang="es-ES_tradnl"/>
        </a:p>
      </dgm:t>
    </dgm:pt>
    <dgm:pt modelId="{0048DDFD-DB1D-4645-8807-B1083DBDC6A8}">
      <dgm:prSet phldrT="[Texto]"/>
      <dgm:spPr/>
      <dgm:t>
        <a:bodyPr/>
        <a:lstStyle/>
        <a:p>
          <a:r>
            <a:rPr lang="es-ES_tradnl" sz="2000" dirty="0"/>
            <a:t>Límites de trabajo en curso</a:t>
          </a:r>
        </a:p>
      </dgm:t>
    </dgm:pt>
    <dgm:pt modelId="{99622296-2E1C-C641-8C58-0C5268A5BB03}" type="parTrans" cxnId="{13F69FF1-714F-FF4C-95D8-52E811001A55}">
      <dgm:prSet/>
      <dgm:spPr/>
      <dgm:t>
        <a:bodyPr/>
        <a:lstStyle/>
        <a:p>
          <a:endParaRPr lang="es-ES_tradnl"/>
        </a:p>
      </dgm:t>
    </dgm:pt>
    <dgm:pt modelId="{9AB1E999-902A-3F4E-9BF9-0C82A5B0E01D}" type="sibTrans" cxnId="{13F69FF1-714F-FF4C-95D8-52E811001A55}">
      <dgm:prSet/>
      <dgm:spPr/>
      <dgm:t>
        <a:bodyPr/>
        <a:lstStyle/>
        <a:p>
          <a:endParaRPr lang="es-ES_tradnl"/>
        </a:p>
      </dgm:t>
    </dgm:pt>
    <dgm:pt modelId="{31DF472F-BC5F-6342-9380-6F5BCB516FFC}" type="pres">
      <dgm:prSet presAssocID="{D9175959-A2AA-7943-81CA-B3CF8204BA7C}" presName="diagram" presStyleCnt="0">
        <dgm:presLayoutVars>
          <dgm:dir/>
          <dgm:resizeHandles val="exact"/>
        </dgm:presLayoutVars>
      </dgm:prSet>
      <dgm:spPr/>
    </dgm:pt>
    <dgm:pt modelId="{360F0D6E-136D-EA4A-B885-A72267949935}" type="pres">
      <dgm:prSet presAssocID="{301EF214-8A19-DE42-AFAA-457D4A671E85}" presName="node" presStyleLbl="node1" presStyleIdx="0" presStyleCnt="4">
        <dgm:presLayoutVars>
          <dgm:bulletEnabled val="1"/>
        </dgm:presLayoutVars>
      </dgm:prSet>
      <dgm:spPr/>
    </dgm:pt>
    <dgm:pt modelId="{A153D7D6-10B1-F141-9E0F-B16386828270}" type="pres">
      <dgm:prSet presAssocID="{C4120D3E-7132-6C49-BF95-832DB27F4D58}" presName="sibTrans" presStyleCnt="0"/>
      <dgm:spPr/>
    </dgm:pt>
    <dgm:pt modelId="{82600EC4-41F6-E049-8782-7EFD2180A92D}" type="pres">
      <dgm:prSet presAssocID="{2744D1FF-A66F-7742-9A7F-2463424C8F1D}" presName="node" presStyleLbl="node1" presStyleIdx="1" presStyleCnt="4">
        <dgm:presLayoutVars>
          <dgm:bulletEnabled val="1"/>
        </dgm:presLayoutVars>
      </dgm:prSet>
      <dgm:spPr/>
    </dgm:pt>
    <dgm:pt modelId="{B0795598-65F4-C442-9DC1-564AC10BBB99}" type="pres">
      <dgm:prSet presAssocID="{10D378C4-86F5-824A-989D-C8FCDD58099E}" presName="sibTrans" presStyleCnt="0"/>
      <dgm:spPr/>
    </dgm:pt>
    <dgm:pt modelId="{D9A8AAD1-7BE0-FF44-AF04-0FE2BD99D7E2}" type="pres">
      <dgm:prSet presAssocID="{5FF62FB3-FAAD-5344-BA62-A38E9CCF3380}" presName="node" presStyleLbl="node1" presStyleIdx="2" presStyleCnt="4">
        <dgm:presLayoutVars>
          <dgm:bulletEnabled val="1"/>
        </dgm:presLayoutVars>
      </dgm:prSet>
      <dgm:spPr/>
    </dgm:pt>
    <dgm:pt modelId="{C15C4208-05B7-1B49-9AA6-18D95FA88C31}" type="pres">
      <dgm:prSet presAssocID="{5FE621AD-8E8D-6E44-BE62-53136D72CF60}" presName="sibTrans" presStyleCnt="0"/>
      <dgm:spPr/>
    </dgm:pt>
    <dgm:pt modelId="{9CD79083-54A8-F646-99BB-4356EF583D92}" type="pres">
      <dgm:prSet presAssocID="{A4BA59F5-DAA9-FE43-870B-1B18040332C3}" presName="node" presStyleLbl="node1" presStyleIdx="3" presStyleCnt="4">
        <dgm:presLayoutVars>
          <dgm:bulletEnabled val="1"/>
        </dgm:presLayoutVars>
      </dgm:prSet>
      <dgm:spPr/>
    </dgm:pt>
  </dgm:ptLst>
  <dgm:cxnLst>
    <dgm:cxn modelId="{130B4C04-E4BF-2C45-876C-E5B000AB5B5A}" type="presOf" srcId="{5FF62FB3-FAAD-5344-BA62-A38E9CCF3380}" destId="{D9A8AAD1-7BE0-FF44-AF04-0FE2BD99D7E2}" srcOrd="0" destOrd="0" presId="urn:microsoft.com/office/officeart/2005/8/layout/default"/>
    <dgm:cxn modelId="{B1566E08-B492-7D41-B02E-C36DDC64C31D}" type="presOf" srcId="{0048DDFD-DB1D-4645-8807-B1083DBDC6A8}" destId="{9CD79083-54A8-F646-99BB-4356EF583D92}" srcOrd="0" destOrd="2" presId="urn:microsoft.com/office/officeart/2005/8/layout/default"/>
    <dgm:cxn modelId="{E5F53E11-FD4F-6A41-B1F8-DB4FEBD967FA}" srcId="{A4BA59F5-DAA9-FE43-870B-1B18040332C3}" destId="{42A76FDA-D963-6642-8795-644CBE2BA62C}" srcOrd="0" destOrd="0" parTransId="{CD017474-9FEC-A247-AFAB-B39CB605FD8D}" sibTransId="{0A32E9EB-8C2A-934D-B080-78196CF68F07}"/>
    <dgm:cxn modelId="{B493AD42-070D-CA4A-BBFD-6742A262276F}" type="presOf" srcId="{F29FE207-6AC4-AC42-B0A9-39FF1F10A1D0}" destId="{82600EC4-41F6-E049-8782-7EFD2180A92D}" srcOrd="0" destOrd="1" presId="urn:microsoft.com/office/officeart/2005/8/layout/default"/>
    <dgm:cxn modelId="{BAD14545-4116-214A-A172-9A58082D5393}" type="presOf" srcId="{2744D1FF-A66F-7742-9A7F-2463424C8F1D}" destId="{82600EC4-41F6-E049-8782-7EFD2180A92D}" srcOrd="0" destOrd="0" presId="urn:microsoft.com/office/officeart/2005/8/layout/default"/>
    <dgm:cxn modelId="{F6085276-895D-3848-BC56-5BDC8BC89933}" type="presOf" srcId="{301EF214-8A19-DE42-AFAA-457D4A671E85}" destId="{360F0D6E-136D-EA4A-B885-A72267949935}" srcOrd="0" destOrd="0" presId="urn:microsoft.com/office/officeart/2005/8/layout/default"/>
    <dgm:cxn modelId="{C1D2777C-6629-AB44-BA1B-C321F843ED70}" srcId="{D9175959-A2AA-7943-81CA-B3CF8204BA7C}" destId="{2744D1FF-A66F-7742-9A7F-2463424C8F1D}" srcOrd="1" destOrd="0" parTransId="{DB832274-2D31-0D4C-B8F5-7AA93CCD9D02}" sibTransId="{10D378C4-86F5-824A-989D-C8FCDD58099E}"/>
    <dgm:cxn modelId="{C36D7993-38BD-BC4B-9C92-858A97ACA783}" srcId="{301EF214-8A19-DE42-AFAA-457D4A671E85}" destId="{A0B889E1-B90B-6643-A277-ED0876FD971D}" srcOrd="0" destOrd="0" parTransId="{80A1EEC2-9B8E-974F-99DF-AA002B3AD8FA}" sibTransId="{BDBCE043-0D8D-644A-8AB8-7CC1B5ED9E8F}"/>
    <dgm:cxn modelId="{6F4A1EAB-9464-1B45-A553-179BC0199430}" srcId="{D9175959-A2AA-7943-81CA-B3CF8204BA7C}" destId="{A4BA59F5-DAA9-FE43-870B-1B18040332C3}" srcOrd="3" destOrd="0" parTransId="{2FDF2FC3-32E9-3D4E-9021-259FF85A2C42}" sibTransId="{B89069EE-E4EE-BE42-A5BC-F78F00FFAFD1}"/>
    <dgm:cxn modelId="{772828B1-6978-C645-96CF-877E7E07C28A}" type="presOf" srcId="{42A76FDA-D963-6642-8795-644CBE2BA62C}" destId="{9CD79083-54A8-F646-99BB-4356EF583D92}" srcOrd="0" destOrd="1" presId="urn:microsoft.com/office/officeart/2005/8/layout/default"/>
    <dgm:cxn modelId="{61758FD7-7362-4144-9388-DF52E4AFDC91}" srcId="{D9175959-A2AA-7943-81CA-B3CF8204BA7C}" destId="{301EF214-8A19-DE42-AFAA-457D4A671E85}" srcOrd="0" destOrd="0" parTransId="{509608C7-8D00-BC40-B038-F1CDBBBDF164}" sibTransId="{C4120D3E-7132-6C49-BF95-832DB27F4D58}"/>
    <dgm:cxn modelId="{18530FDA-D407-204E-BCE2-D2992A6B6FEE}" srcId="{2744D1FF-A66F-7742-9A7F-2463424C8F1D}" destId="{F29FE207-6AC4-AC42-B0A9-39FF1F10A1D0}" srcOrd="0" destOrd="0" parTransId="{C448AEE3-3749-D349-BC50-A218FC923AC6}" sibTransId="{CF80AE51-CD4C-5146-8EA3-1061BAF10BA6}"/>
    <dgm:cxn modelId="{88143FDB-7205-944C-ACDF-59D487A6DCF4}" type="presOf" srcId="{D9175959-A2AA-7943-81CA-B3CF8204BA7C}" destId="{31DF472F-BC5F-6342-9380-6F5BCB516FFC}" srcOrd="0" destOrd="0" presId="urn:microsoft.com/office/officeart/2005/8/layout/default"/>
    <dgm:cxn modelId="{561A24DE-1724-5842-B996-D01CF6931170}" type="presOf" srcId="{8EB0B53D-277F-7E40-BCAF-A5ECE2368588}" destId="{D9A8AAD1-7BE0-FF44-AF04-0FE2BD99D7E2}" srcOrd="0" destOrd="1" presId="urn:microsoft.com/office/officeart/2005/8/layout/default"/>
    <dgm:cxn modelId="{A331E4EE-1102-2B43-9CB3-563082A77F12}" srcId="{5FF62FB3-FAAD-5344-BA62-A38E9CCF3380}" destId="{8EB0B53D-277F-7E40-BCAF-A5ECE2368588}" srcOrd="0" destOrd="0" parTransId="{32408A5C-6805-D04D-BBB0-EADA9A4750B4}" sibTransId="{9FA53E74-6801-5947-96C4-722A4561E66C}"/>
    <dgm:cxn modelId="{8C7413F1-94CE-C441-8D69-FFB0C6B3CE70}" srcId="{D9175959-A2AA-7943-81CA-B3CF8204BA7C}" destId="{5FF62FB3-FAAD-5344-BA62-A38E9CCF3380}" srcOrd="2" destOrd="0" parTransId="{F55F10BA-95E9-9542-8238-80F106CEA8E7}" sibTransId="{5FE621AD-8E8D-6E44-BE62-53136D72CF60}"/>
    <dgm:cxn modelId="{13F69FF1-714F-FF4C-95D8-52E811001A55}" srcId="{A4BA59F5-DAA9-FE43-870B-1B18040332C3}" destId="{0048DDFD-DB1D-4645-8807-B1083DBDC6A8}" srcOrd="1" destOrd="0" parTransId="{99622296-2E1C-C641-8C58-0C5268A5BB03}" sibTransId="{9AB1E999-902A-3F4E-9BF9-0C82A5B0E01D}"/>
    <dgm:cxn modelId="{5B30DBF3-CCF1-154E-A667-67009F35C2C6}" type="presOf" srcId="{A0B889E1-B90B-6643-A277-ED0876FD971D}" destId="{360F0D6E-136D-EA4A-B885-A72267949935}" srcOrd="0" destOrd="1" presId="urn:microsoft.com/office/officeart/2005/8/layout/default"/>
    <dgm:cxn modelId="{70AA5BFB-A3B0-584D-8DFC-9C4065751BAB}" type="presOf" srcId="{A4BA59F5-DAA9-FE43-870B-1B18040332C3}" destId="{9CD79083-54A8-F646-99BB-4356EF583D92}" srcOrd="0" destOrd="0" presId="urn:microsoft.com/office/officeart/2005/8/layout/default"/>
    <dgm:cxn modelId="{291C4EFE-04D2-A444-8C01-24D9ACECB1B9}" type="presParOf" srcId="{31DF472F-BC5F-6342-9380-6F5BCB516FFC}" destId="{360F0D6E-136D-EA4A-B885-A72267949935}" srcOrd="0" destOrd="0" presId="urn:microsoft.com/office/officeart/2005/8/layout/default"/>
    <dgm:cxn modelId="{C65811AC-873B-8A43-B81A-BFD8C0193C94}" type="presParOf" srcId="{31DF472F-BC5F-6342-9380-6F5BCB516FFC}" destId="{A153D7D6-10B1-F141-9E0F-B16386828270}" srcOrd="1" destOrd="0" presId="urn:microsoft.com/office/officeart/2005/8/layout/default"/>
    <dgm:cxn modelId="{7850FE27-74FF-2C49-9D52-454B11DE5D3A}" type="presParOf" srcId="{31DF472F-BC5F-6342-9380-6F5BCB516FFC}" destId="{82600EC4-41F6-E049-8782-7EFD2180A92D}" srcOrd="2" destOrd="0" presId="urn:microsoft.com/office/officeart/2005/8/layout/default"/>
    <dgm:cxn modelId="{05193F40-1914-6444-82EF-73DE06A6E425}" type="presParOf" srcId="{31DF472F-BC5F-6342-9380-6F5BCB516FFC}" destId="{B0795598-65F4-C442-9DC1-564AC10BBB99}" srcOrd="3" destOrd="0" presId="urn:microsoft.com/office/officeart/2005/8/layout/default"/>
    <dgm:cxn modelId="{E72E8653-6B6E-7C43-9BBD-C358709F677C}" type="presParOf" srcId="{31DF472F-BC5F-6342-9380-6F5BCB516FFC}" destId="{D9A8AAD1-7BE0-FF44-AF04-0FE2BD99D7E2}" srcOrd="4" destOrd="0" presId="urn:microsoft.com/office/officeart/2005/8/layout/default"/>
    <dgm:cxn modelId="{4F2C404C-0BB0-F147-975C-EA342D657117}" type="presParOf" srcId="{31DF472F-BC5F-6342-9380-6F5BCB516FFC}" destId="{C15C4208-05B7-1B49-9AA6-18D95FA88C31}" srcOrd="5" destOrd="0" presId="urn:microsoft.com/office/officeart/2005/8/layout/default"/>
    <dgm:cxn modelId="{E39ED914-2A01-BB40-911B-30D0795A638B}" type="presParOf" srcId="{31DF472F-BC5F-6342-9380-6F5BCB516FFC}" destId="{9CD79083-54A8-F646-99BB-4356EF583D9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78F76-05EB-1C4A-95F8-41C56DF1D939}">
      <dsp:nvSpPr>
        <dsp:cNvPr id="0" name=""/>
        <dsp:cNvSpPr/>
      </dsp:nvSpPr>
      <dsp:spPr>
        <a:xfrm>
          <a:off x="2118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Diagrama de Quemado</a:t>
          </a:r>
        </a:p>
      </dsp:txBody>
      <dsp:txXfrm>
        <a:off x="2118" y="0"/>
        <a:ext cx="2078340" cy="1512093"/>
      </dsp:txXfrm>
    </dsp:sp>
    <dsp:sp modelId="{AEF6774A-00B8-1A48-B5C3-CDC02393C4E5}">
      <dsp:nvSpPr>
        <dsp:cNvPr id="0" name=""/>
        <dsp:cNvSpPr/>
      </dsp:nvSpPr>
      <dsp:spPr>
        <a:xfrm>
          <a:off x="209952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Burn-down</a:t>
          </a:r>
          <a:r>
            <a:rPr lang="es-ES" sz="1800" i="1" kern="1200" dirty="0"/>
            <a:t> chart</a:t>
          </a:r>
        </a:p>
      </dsp:txBody>
      <dsp:txXfrm>
        <a:off x="232849" y="1536276"/>
        <a:ext cx="1616878" cy="735983"/>
      </dsp:txXfrm>
    </dsp:sp>
    <dsp:sp modelId="{EFFE8E72-5BEA-9343-8D4A-2AFE4883D3F3}">
      <dsp:nvSpPr>
        <dsp:cNvPr id="0" name=""/>
        <dsp:cNvSpPr/>
      </dsp:nvSpPr>
      <dsp:spPr>
        <a:xfrm>
          <a:off x="209952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Diagrama </a:t>
          </a:r>
          <a:r>
            <a:rPr lang="es-ES" sz="1800" kern="1200" dirty="0"/>
            <a:t>que muestra el avance en comparación al avance ideal</a:t>
          </a:r>
        </a:p>
      </dsp:txBody>
      <dsp:txXfrm>
        <a:off x="258650" y="2676102"/>
        <a:ext cx="1565276" cy="2062210"/>
      </dsp:txXfrm>
    </dsp:sp>
    <dsp:sp modelId="{67033446-58D5-774E-AE45-478A76E7A6F9}">
      <dsp:nvSpPr>
        <dsp:cNvPr id="0" name=""/>
        <dsp:cNvSpPr/>
      </dsp:nvSpPr>
      <dsp:spPr>
        <a:xfrm>
          <a:off x="2236334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Definición de listo</a:t>
          </a:r>
        </a:p>
      </dsp:txBody>
      <dsp:txXfrm>
        <a:off x="2236334" y="0"/>
        <a:ext cx="2078340" cy="1512093"/>
      </dsp:txXfrm>
    </dsp:sp>
    <dsp:sp modelId="{AA94FCD8-05B7-6540-8131-5CBC071A001A}">
      <dsp:nvSpPr>
        <dsp:cNvPr id="0" name=""/>
        <dsp:cNvSpPr/>
      </dsp:nvSpPr>
      <dsp:spPr>
        <a:xfrm>
          <a:off x="2444168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Definition</a:t>
          </a:r>
          <a:r>
            <a:rPr lang="es-ES" sz="1800" i="1" kern="1200" dirty="0"/>
            <a:t> of done</a:t>
          </a:r>
        </a:p>
      </dsp:txBody>
      <dsp:txXfrm>
        <a:off x="2467065" y="1536276"/>
        <a:ext cx="1616878" cy="735983"/>
      </dsp:txXfrm>
    </dsp:sp>
    <dsp:sp modelId="{1358F669-0709-3D46-A0A8-B43B552279E9}">
      <dsp:nvSpPr>
        <dsp:cNvPr id="0" name=""/>
        <dsp:cNvSpPr/>
      </dsp:nvSpPr>
      <dsp:spPr>
        <a:xfrm>
          <a:off x="2444168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Descripción acordada por el equipo de condiciones a cumplir por cada historia de usuario o PBI</a:t>
          </a:r>
        </a:p>
      </dsp:txBody>
      <dsp:txXfrm>
        <a:off x="2492866" y="2676102"/>
        <a:ext cx="1565276" cy="2062210"/>
      </dsp:txXfrm>
    </dsp:sp>
    <dsp:sp modelId="{1D65EF3E-7B99-3849-B379-7FD54395C981}">
      <dsp:nvSpPr>
        <dsp:cNvPr id="0" name=""/>
        <dsp:cNvSpPr/>
      </dsp:nvSpPr>
      <dsp:spPr>
        <a:xfrm>
          <a:off x="4470550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Épicas</a:t>
          </a:r>
        </a:p>
      </dsp:txBody>
      <dsp:txXfrm>
        <a:off x="4470550" y="0"/>
        <a:ext cx="2078340" cy="1512093"/>
      </dsp:txXfrm>
    </dsp:sp>
    <dsp:sp modelId="{43FFAE47-0FA2-6F4D-BBE2-D2FDAD14F604}">
      <dsp:nvSpPr>
        <dsp:cNvPr id="0" name=""/>
        <dsp:cNvSpPr/>
      </dsp:nvSpPr>
      <dsp:spPr>
        <a:xfrm>
          <a:off x="4678384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Epics</a:t>
          </a:r>
          <a:endParaRPr lang="es-ES" sz="1800" i="1" kern="1200" dirty="0"/>
        </a:p>
      </dsp:txBody>
      <dsp:txXfrm>
        <a:off x="4701281" y="1536276"/>
        <a:ext cx="1616878" cy="735983"/>
      </dsp:txXfrm>
    </dsp:sp>
    <dsp:sp modelId="{6E965362-692D-6E4E-B63B-78CBA0DB5AE4}">
      <dsp:nvSpPr>
        <dsp:cNvPr id="0" name=""/>
        <dsp:cNvSpPr/>
      </dsp:nvSpPr>
      <dsp:spPr>
        <a:xfrm>
          <a:off x="4678384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Colecciones de historias de usuarios relacionadas</a:t>
          </a:r>
        </a:p>
      </dsp:txBody>
      <dsp:txXfrm>
        <a:off x="4727082" y="2676102"/>
        <a:ext cx="1565276" cy="2062210"/>
      </dsp:txXfrm>
    </dsp:sp>
    <dsp:sp modelId="{296AB4B7-1D51-D54F-B1B5-9A9832C07903}">
      <dsp:nvSpPr>
        <dsp:cNvPr id="0" name=""/>
        <dsp:cNvSpPr/>
      </dsp:nvSpPr>
      <dsp:spPr>
        <a:xfrm>
          <a:off x="6704766" y="0"/>
          <a:ext cx="2078340" cy="50403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Velocidad</a:t>
          </a:r>
        </a:p>
      </dsp:txBody>
      <dsp:txXfrm>
        <a:off x="6704766" y="0"/>
        <a:ext cx="2078340" cy="1512093"/>
      </dsp:txXfrm>
    </dsp:sp>
    <dsp:sp modelId="{1ADCAB06-AB2C-A141-AC13-8F3E16B410FB}">
      <dsp:nvSpPr>
        <dsp:cNvPr id="0" name=""/>
        <dsp:cNvSpPr/>
      </dsp:nvSpPr>
      <dsp:spPr>
        <a:xfrm>
          <a:off x="6912600" y="1513379"/>
          <a:ext cx="1662672" cy="78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 err="1"/>
            <a:t>Speed</a:t>
          </a:r>
          <a:endParaRPr lang="es-ES" sz="1800" i="1" kern="1200" dirty="0"/>
        </a:p>
      </dsp:txBody>
      <dsp:txXfrm>
        <a:off x="6935497" y="1536276"/>
        <a:ext cx="1616878" cy="735983"/>
      </dsp:txXfrm>
    </dsp:sp>
    <dsp:sp modelId="{A43FB711-846C-6A48-8804-AC784A932AF6}">
      <dsp:nvSpPr>
        <dsp:cNvPr id="0" name=""/>
        <dsp:cNvSpPr/>
      </dsp:nvSpPr>
      <dsp:spPr>
        <a:xfrm>
          <a:off x="6912600" y="2627404"/>
          <a:ext cx="1662672" cy="2159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Capacidad del equipo de avanzar en </a:t>
          </a:r>
          <a:r>
            <a:rPr lang="es-ES" sz="1800" i="1" kern="1200" dirty="0"/>
            <a:t>puntos</a:t>
          </a:r>
          <a:r>
            <a:rPr lang="es-ES" sz="1800" kern="1200" dirty="0"/>
            <a:t> por iteración</a:t>
          </a:r>
        </a:p>
      </dsp:txBody>
      <dsp:txXfrm>
        <a:off x="6961298" y="2676102"/>
        <a:ext cx="1565276" cy="2062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FFB78-7F20-8A49-A192-778556CFDFAF}">
      <dsp:nvSpPr>
        <dsp:cNvPr id="0" name=""/>
        <dsp:cNvSpPr/>
      </dsp:nvSpPr>
      <dsp:spPr>
        <a:xfrm>
          <a:off x="1814696" y="344943"/>
          <a:ext cx="6928845" cy="1431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28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Scrum de </a:t>
          </a:r>
          <a:r>
            <a:rPr lang="es-ES" sz="1900" kern="1200" dirty="0" err="1"/>
            <a:t>Scrums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ponen varios equipos y los Scrum master se reúnen en una Scrum meeting de ellos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Necesita un Scrum Master Master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ha hecho a tres niveles con equipos muy grandes</a:t>
          </a:r>
        </a:p>
      </dsp:txBody>
      <dsp:txXfrm>
        <a:off x="1814696" y="344943"/>
        <a:ext cx="6928845" cy="1431030"/>
      </dsp:txXfrm>
    </dsp:sp>
    <dsp:sp modelId="{B90717A9-938D-5B4D-85FB-4D9349EA46B8}">
      <dsp:nvSpPr>
        <dsp:cNvPr id="0" name=""/>
        <dsp:cNvSpPr/>
      </dsp:nvSpPr>
      <dsp:spPr>
        <a:xfrm>
          <a:off x="0" y="138239"/>
          <a:ext cx="2588288" cy="15025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E9687-7C96-EF40-AF8B-9E9295FF757B}">
      <dsp:nvSpPr>
        <dsp:cNvPr id="0" name=""/>
        <dsp:cNvSpPr/>
      </dsp:nvSpPr>
      <dsp:spPr>
        <a:xfrm>
          <a:off x="1795188" y="2146452"/>
          <a:ext cx="6967860" cy="1431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28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LeSS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i="1" kern="1200" dirty="0" err="1"/>
            <a:t>Large</a:t>
          </a:r>
          <a:r>
            <a:rPr lang="es-ES" sz="1500" i="1" kern="1200" dirty="0"/>
            <a:t> </a:t>
          </a:r>
          <a:r>
            <a:rPr lang="es-ES" sz="1500" i="1" kern="1200" dirty="0" err="1"/>
            <a:t>Scale</a:t>
          </a:r>
          <a:r>
            <a:rPr lang="es-ES" sz="1500" i="1" kern="1200" dirty="0"/>
            <a:t> Scrum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Proceso para simplificar las interacciones organizacionales y hacer funcionar varios equipos de Scrum en paralelo</a:t>
          </a:r>
        </a:p>
      </dsp:txBody>
      <dsp:txXfrm>
        <a:off x="1795188" y="2146452"/>
        <a:ext cx="6967860" cy="1431030"/>
      </dsp:txXfrm>
    </dsp:sp>
    <dsp:sp modelId="{E936E3D2-FC8A-084E-91D6-483927F2AADC}">
      <dsp:nvSpPr>
        <dsp:cNvPr id="0" name=""/>
        <dsp:cNvSpPr/>
      </dsp:nvSpPr>
      <dsp:spPr>
        <a:xfrm>
          <a:off x="0" y="1939747"/>
          <a:ext cx="2588288" cy="150258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28792-3F84-1843-8B43-3B039CEFDC2C}">
      <dsp:nvSpPr>
        <dsp:cNvPr id="0" name=""/>
        <dsp:cNvSpPr/>
      </dsp:nvSpPr>
      <dsp:spPr>
        <a:xfrm>
          <a:off x="1795188" y="3947961"/>
          <a:ext cx="6967860" cy="14310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285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SAFe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i="1" kern="1200" dirty="0" err="1"/>
            <a:t>Scaled</a:t>
          </a:r>
          <a:r>
            <a:rPr lang="es-ES" sz="1500" i="1" kern="1200" dirty="0"/>
            <a:t> Agile Framework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Mecanismo para escalar métodos ágiles, especialmente Scrum y </a:t>
          </a:r>
          <a:r>
            <a:rPr lang="es-ES" sz="1500" kern="1200" dirty="0" err="1"/>
            <a:t>Kanban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Ha sido criticado por su complejidad</a:t>
          </a:r>
        </a:p>
      </dsp:txBody>
      <dsp:txXfrm>
        <a:off x="1795188" y="3947961"/>
        <a:ext cx="6967860" cy="1431030"/>
      </dsp:txXfrm>
    </dsp:sp>
    <dsp:sp modelId="{73EA569C-A6B6-D445-A125-B6C87CB83D7D}">
      <dsp:nvSpPr>
        <dsp:cNvPr id="0" name=""/>
        <dsp:cNvSpPr/>
      </dsp:nvSpPr>
      <dsp:spPr>
        <a:xfrm>
          <a:off x="0" y="3773351"/>
          <a:ext cx="2588288" cy="15025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F0D6E-136D-EA4A-B885-A72267949935}">
      <dsp:nvSpPr>
        <dsp:cNvPr id="0" name=""/>
        <dsp:cNvSpPr/>
      </dsp:nvSpPr>
      <dsp:spPr>
        <a:xfrm>
          <a:off x="1015662" y="2037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Especificar las etapas del proceso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Usar las etapas del proceso real actual, </a:t>
          </a:r>
          <a:br>
            <a:rPr lang="es-ES_tradnl" sz="2000" kern="1200" dirty="0"/>
          </a:br>
          <a:r>
            <a:rPr lang="es-ES_tradnl" sz="2000" kern="1200" dirty="0"/>
            <a:t>no uno idealizado</a:t>
          </a:r>
        </a:p>
      </dsp:txBody>
      <dsp:txXfrm>
        <a:off x="1015662" y="2037"/>
        <a:ext cx="3129963" cy="1877978"/>
      </dsp:txXfrm>
    </dsp:sp>
    <dsp:sp modelId="{82600EC4-41F6-E049-8782-7EFD2180A92D}">
      <dsp:nvSpPr>
        <dsp:cNvPr id="0" name=""/>
        <dsp:cNvSpPr/>
      </dsp:nvSpPr>
      <dsp:spPr>
        <a:xfrm>
          <a:off x="4458623" y="2037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Jalar, no empujar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Lo importante es sacar ítems de la cadena, </a:t>
          </a:r>
          <a:br>
            <a:rPr lang="es-ES_tradnl" sz="2000" kern="1200" dirty="0"/>
          </a:br>
          <a:r>
            <a:rPr lang="es-ES_tradnl" sz="2000" kern="1200" dirty="0"/>
            <a:t>no ingresar ítems</a:t>
          </a:r>
        </a:p>
      </dsp:txBody>
      <dsp:txXfrm>
        <a:off x="4458623" y="2037"/>
        <a:ext cx="3129963" cy="1877978"/>
      </dsp:txXfrm>
    </dsp:sp>
    <dsp:sp modelId="{D9A8AAD1-7BE0-FF44-AF04-0FE2BD99D7E2}">
      <dsp:nvSpPr>
        <dsp:cNvPr id="0" name=""/>
        <dsp:cNvSpPr/>
      </dsp:nvSpPr>
      <dsp:spPr>
        <a:xfrm>
          <a:off x="1015662" y="2193012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Limitar trabajo en curso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Hay que establecer un límite al trabajo en curso en cada etapa</a:t>
          </a:r>
        </a:p>
      </dsp:txBody>
      <dsp:txXfrm>
        <a:off x="1015662" y="2193012"/>
        <a:ext cx="3129963" cy="1877978"/>
      </dsp:txXfrm>
    </dsp:sp>
    <dsp:sp modelId="{9CD79083-54A8-F646-99BB-4356EF583D92}">
      <dsp:nvSpPr>
        <dsp:cNvPr id="0" name=""/>
        <dsp:cNvSpPr/>
      </dsp:nvSpPr>
      <dsp:spPr>
        <a:xfrm>
          <a:off x="4458623" y="2193012"/>
          <a:ext cx="3129963" cy="18779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dirty="0"/>
            <a:t>Mejora continua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Cantidad y tipo de etapas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2000" kern="1200" dirty="0"/>
            <a:t>Límites de trabajo en curso</a:t>
          </a:r>
        </a:p>
      </dsp:txBody>
      <dsp:txXfrm>
        <a:off x="4458623" y="2193012"/>
        <a:ext cx="3129963" cy="1877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89" name="Rectangle 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1" name="Rectangle 9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77617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82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PBI = </a:t>
            </a:r>
            <a:r>
              <a:rPr lang="es-ES_tradnl" i="1" dirty="0" err="1"/>
              <a:t>product</a:t>
            </a:r>
            <a:r>
              <a:rPr lang="es-ES_tradnl" i="1" dirty="0"/>
              <a:t> </a:t>
            </a:r>
            <a:r>
              <a:rPr lang="es-ES_tradnl" i="1" dirty="0" err="1"/>
              <a:t>backlog</a:t>
            </a:r>
            <a:r>
              <a:rPr lang="es-ES_tradnl" i="1" dirty="0"/>
              <a:t> </a:t>
            </a:r>
            <a:r>
              <a:rPr lang="es-ES_tradnl" i="1" dirty="0" err="1"/>
              <a:t>item</a:t>
            </a:r>
            <a:r>
              <a:rPr lang="es-ES_tradnl" i="1" dirty="0"/>
              <a:t> </a:t>
            </a:r>
            <a:r>
              <a:rPr lang="es-ES_tradnl" dirty="0"/>
              <a:t>= ítem del </a:t>
            </a:r>
            <a:r>
              <a:rPr lang="es-ES_tradnl" i="1" dirty="0" err="1"/>
              <a:t>backlog</a:t>
            </a:r>
            <a:r>
              <a:rPr lang="es-ES_tradnl" dirty="0"/>
              <a:t> de producto</a:t>
            </a:r>
          </a:p>
        </p:txBody>
      </p:sp>
    </p:spTree>
    <p:extLst>
      <p:ext uri="{BB962C8B-B14F-4D97-AF65-F5344CB8AC3E}">
        <p14:creationId xmlns:p14="http://schemas.microsoft.com/office/powerpoint/2010/main" val="2072883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867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8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969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6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3072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978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7383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744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812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6380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342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63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584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05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57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43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662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617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66750"/>
            <a:ext cx="4462462" cy="3346450"/>
          </a:xfrm>
          <a:ln/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73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PBI = </a:t>
            </a:r>
            <a:r>
              <a:rPr lang="es-ES_tradnl" dirty="0" err="1"/>
              <a:t>product</a:t>
            </a:r>
            <a:r>
              <a:rPr lang="es-ES_tradnl" dirty="0"/>
              <a:t> </a:t>
            </a:r>
            <a:r>
              <a:rPr lang="es-ES_tradnl" dirty="0" err="1"/>
              <a:t>backlog</a:t>
            </a:r>
            <a:r>
              <a:rPr lang="es-ES_tradnl" dirty="0"/>
              <a:t> ítem, usualmente es una historia de usuario</a:t>
            </a:r>
          </a:p>
        </p:txBody>
      </p:sp>
    </p:spTree>
    <p:extLst>
      <p:ext uri="{BB962C8B-B14F-4D97-AF65-F5344CB8AC3E}">
        <p14:creationId xmlns:p14="http://schemas.microsoft.com/office/powerpoint/2010/main" val="2154119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Estos valores son compartidos por todos los miembros del equipo y generan comportamientos en esto</a:t>
            </a:r>
          </a:p>
        </p:txBody>
      </p:sp>
    </p:spTree>
    <p:extLst>
      <p:ext uri="{BB962C8B-B14F-4D97-AF65-F5344CB8AC3E}">
        <p14:creationId xmlns:p14="http://schemas.microsoft.com/office/powerpoint/2010/main" val="383396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1835"/>
            <a:ext cx="7772400" cy="23876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08512"/>
            <a:ext cx="6858000" cy="1468760"/>
          </a:xfrm>
        </p:spPr>
        <p:txBody>
          <a:bodyPr anchor="ctr" anchorCtr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36315"/>
            <a:ext cx="8892480" cy="1132445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268760"/>
            <a:ext cx="8892480" cy="148363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825624"/>
            <a:ext cx="4248472" cy="4843735"/>
          </a:xfrm>
        </p:spPr>
        <p:txBody>
          <a:bodyPr/>
          <a:lstStyle>
            <a:lvl2pPr>
              <a:defRPr>
                <a:latin typeface="Gill Sans MT" charset="0"/>
                <a:ea typeface="Gill Sans MT" charset="0"/>
                <a:cs typeface="Gill Sans MT" charset="0"/>
              </a:defRPr>
            </a:lvl2pPr>
            <a:lvl3pPr>
              <a:defRPr>
                <a:latin typeface="Gill Sans MT" charset="0"/>
                <a:ea typeface="Gill Sans MT" charset="0"/>
                <a:cs typeface="Gill Sans MT" charset="0"/>
              </a:defRPr>
            </a:lvl3pPr>
            <a:lvl4pPr>
              <a:defRPr>
                <a:latin typeface="Gill Sans MT" charset="0"/>
                <a:ea typeface="Gill Sans MT" charset="0"/>
                <a:cs typeface="Gill Sans MT" charset="0"/>
              </a:defRPr>
            </a:lvl4pPr>
            <a:lvl5pPr>
              <a:defRPr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5" y="1825624"/>
            <a:ext cx="4231275" cy="4843735"/>
          </a:xfrm>
        </p:spPr>
        <p:txBody>
          <a:bodyPr/>
          <a:lstStyle>
            <a:lvl2pPr>
              <a:defRPr>
                <a:latin typeface="Gill Sans MT" charset="0"/>
                <a:ea typeface="Gill Sans MT" charset="0"/>
                <a:cs typeface="Gill Sans MT" charset="0"/>
              </a:defRPr>
            </a:lvl2pPr>
            <a:lvl3pPr>
              <a:defRPr>
                <a:latin typeface="Gill Sans MT" charset="0"/>
                <a:ea typeface="Gill Sans MT" charset="0"/>
                <a:cs typeface="Gill Sans MT" charset="0"/>
              </a:defRPr>
            </a:lvl3pPr>
            <a:lvl4pPr>
              <a:defRPr>
                <a:latin typeface="Gill Sans MT" charset="0"/>
                <a:ea typeface="Gill Sans MT" charset="0"/>
                <a:cs typeface="Gill Sans MT" charset="0"/>
              </a:defRPr>
            </a:lvl4pPr>
            <a:lvl5pPr>
              <a:defRPr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268760"/>
            <a:ext cx="8892480" cy="148363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268760"/>
            <a:ext cx="8892480" cy="148363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111513"/>
            <a:ext cx="8280920" cy="1157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628800"/>
            <a:ext cx="878497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903635"/>
            <a:ext cx="5040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‹Nº›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165092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Bookman Old Style" charset="0"/>
          <a:ea typeface="Bookman Old Style" charset="0"/>
          <a:cs typeface="Bookman Old Styl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sz="2400" dirty="0">
                <a:solidFill>
                  <a:prstClr val="black"/>
                </a:solidFill>
              </a:rPr>
              <a:t>Introducción a la Gestión de Calidad de Software</a:t>
            </a:r>
            <a:br>
              <a:rPr lang="es-CL" sz="2400" dirty="0">
                <a:solidFill>
                  <a:prstClr val="black"/>
                </a:solidFill>
              </a:rPr>
            </a:br>
            <a:br>
              <a:rPr lang="es-CL" sz="2400" dirty="0">
                <a:solidFill>
                  <a:prstClr val="black"/>
                </a:solidFill>
              </a:rPr>
            </a:br>
            <a:r>
              <a:rPr lang="es-CL" noProof="0" dirty="0"/>
              <a:t>Clase 7: Práctica de los Métodos Ágiles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noProof="0" dirty="0"/>
              <a:t>Metodologías Ágiles: Scrum, Kanban</a:t>
            </a:r>
          </a:p>
          <a:p>
            <a:r>
              <a:rPr lang="es-CL" noProof="0" dirty="0"/>
              <a:t>Metodología Híbrida: </a:t>
            </a:r>
            <a:r>
              <a:rPr lang="es-CL" noProof="0" dirty="0" err="1"/>
              <a:t>Fast</a:t>
            </a:r>
            <a:r>
              <a:rPr lang="es-CL" noProof="0" dirty="0"/>
              <a:t> V-</a:t>
            </a:r>
            <a:r>
              <a:rPr lang="es-CL" noProof="0" dirty="0" err="1"/>
              <a:t>Model</a:t>
            </a:r>
            <a:endParaRPr lang="es-CL" noProof="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FA947-9302-CF4B-ADD3-E561AF1E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Valores de Scrum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3E5EBE-E794-D348-8840-AE8EA0B08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Compromiso</a:t>
            </a:r>
            <a:r>
              <a:rPr lang="es-CL" dirty="0"/>
              <a:t> de cumplir los objetivos del equipo en los sprints</a:t>
            </a:r>
          </a:p>
          <a:p>
            <a:r>
              <a:rPr lang="es-CL" b="1" dirty="0"/>
              <a:t>Valentía</a:t>
            </a:r>
            <a:r>
              <a:rPr lang="es-CL" dirty="0"/>
              <a:t> para sobrepasar conflictos y desafíos como equipo, de modo de hacer lo correcto</a:t>
            </a:r>
          </a:p>
          <a:p>
            <a:r>
              <a:rPr lang="es-CL" b="1" dirty="0"/>
              <a:t>Foco</a:t>
            </a:r>
            <a:r>
              <a:rPr lang="es-CL" dirty="0"/>
              <a:t> exclusivo en los objetivos del equipo y el backlog del sprint; no debiera haber ningún otro trabajo que no esté en el backlog</a:t>
            </a:r>
          </a:p>
          <a:p>
            <a:r>
              <a:rPr lang="es-CL" b="1" dirty="0"/>
              <a:t>Transparencia</a:t>
            </a:r>
            <a:r>
              <a:rPr lang="es-CL" dirty="0"/>
              <a:t> acerca del trabajo y los desafíos que encaran</a:t>
            </a:r>
          </a:p>
          <a:p>
            <a:r>
              <a:rPr lang="es-CL" b="1" dirty="0"/>
              <a:t>Respeto</a:t>
            </a:r>
            <a:r>
              <a:rPr lang="es-CL" dirty="0"/>
              <a:t> mutuo en competencia técnica y buenas intenciones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5CE61D-054F-CA4B-A930-F7677CD9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10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05881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04F27-C9E5-B34B-BDB2-1840C7D9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Ideas adicionales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19B1083-436F-5547-9CE6-EE38235E1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689709"/>
              </p:ext>
            </p:extLst>
          </p:nvPr>
        </p:nvGraphicFramePr>
        <p:xfrm>
          <a:off x="179388" y="1628775"/>
          <a:ext cx="8785225" cy="504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AED801-B162-9347-B09C-937489B4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11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93912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Diagrama de horas quemadas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12</a:t>
            </a:fld>
            <a:endParaRPr lang="es-CL" noProof="0" dirty="0"/>
          </a:p>
        </p:txBody>
      </p:sp>
      <p:pic>
        <p:nvPicPr>
          <p:cNvPr id="10243" name="Picture 4" descr="gráficoQuemadoDeHor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6861"/>
            <a:ext cx="91440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diagrama de quemado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13</a:t>
            </a:fld>
            <a:endParaRPr lang="es-CL" noProof="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5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Horas quemadas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14</a:t>
            </a:fld>
            <a:endParaRPr lang="es-CL" noProof="0" dirty="0"/>
          </a:p>
        </p:txBody>
      </p: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0" y="1960563"/>
            <a:ext cx="9117013" cy="3197225"/>
            <a:chOff x="17" y="1010"/>
            <a:chExt cx="5766" cy="2030"/>
          </a:xfrm>
        </p:grpSpPr>
        <p:pic>
          <p:nvPicPr>
            <p:cNvPr id="11269" name="Picture 5" descr="061226-scrumto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" y="1010"/>
              <a:ext cx="5766" cy="2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0" name="Rectangle 7"/>
            <p:cNvSpPr>
              <a:spLocks noChangeArrowheads="1"/>
            </p:cNvSpPr>
            <p:nvPr/>
          </p:nvSpPr>
          <p:spPr bwMode="auto">
            <a:xfrm>
              <a:off x="267" y="1117"/>
              <a:ext cx="2004" cy="332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¡ESTO NO ES LO QUE QUISE DECIR</a:t>
              </a:r>
            </a:p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POR CORRECCIÓN DE QUEMADO!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D2D87-8352-C84B-A82A-8DFF8EFC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Escalamiento de Scrum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F761622-C8F2-8E40-B0C0-FEF90669CC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924250"/>
              </p:ext>
            </p:extLst>
          </p:nvPr>
        </p:nvGraphicFramePr>
        <p:xfrm>
          <a:off x="179388" y="1340768"/>
          <a:ext cx="8785225" cy="5517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A5D4AC-71E5-A340-BFF6-B5B177B2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15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65345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/>
              <a:t>Elija Scrum si...</a:t>
            </a:r>
            <a:endParaRPr lang="es-CL" noProof="0" dirty="0"/>
          </a:p>
        </p:txBody>
      </p:sp>
      <p:sp>
        <p:nvSpPr>
          <p:cNvPr id="12291" name="Rectangle 10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... los requisitos son cambiantes o emergentes</a:t>
            </a:r>
          </a:p>
          <a:p>
            <a:pPr marL="0" indent="0">
              <a:buNone/>
            </a:pPr>
            <a:r>
              <a:rPr lang="es-CL" noProof="0" dirty="0"/>
              <a:t>... usted está dispuesto a dejar que los equipos se organicen solos</a:t>
            </a:r>
          </a:p>
          <a:p>
            <a:pPr marL="0" indent="0">
              <a:buNone/>
            </a:pPr>
            <a:r>
              <a:rPr lang="es-CL" noProof="0" dirty="0"/>
              <a:t>... usted necesita un modelo de gestión más que un conjunto de prácticas ingenieriles</a:t>
            </a:r>
          </a:p>
          <a:p>
            <a:pPr marL="0" indent="0">
              <a:buNone/>
            </a:pPr>
            <a:r>
              <a:rPr lang="es-CL" noProof="0" dirty="0"/>
              <a:t>... usted necesita un proceso ágil probado y escalable</a:t>
            </a:r>
          </a:p>
        </p:txBody>
      </p:sp>
      <p:grpSp>
        <p:nvGrpSpPr>
          <p:cNvPr id="12293" name="Group 3"/>
          <p:cNvGrpSpPr>
            <a:grpSpLocks/>
          </p:cNvGrpSpPr>
          <p:nvPr/>
        </p:nvGrpSpPr>
        <p:grpSpPr bwMode="auto">
          <a:xfrm>
            <a:off x="4745038" y="5492750"/>
            <a:ext cx="3427412" cy="406400"/>
            <a:chOff x="438" y="3460"/>
            <a:chExt cx="2159" cy="256"/>
          </a:xfrm>
        </p:grpSpPr>
        <p:sp>
          <p:nvSpPr>
            <p:cNvPr id="12295" name="AutoShape 4"/>
            <p:cNvSpPr>
              <a:spLocks noChangeArrowheads="1"/>
            </p:cNvSpPr>
            <p:nvPr/>
          </p:nvSpPr>
          <p:spPr bwMode="auto">
            <a:xfrm>
              <a:off x="438" y="3460"/>
              <a:ext cx="2160" cy="154"/>
            </a:xfrm>
            <a:prstGeom prst="roundRect">
              <a:avLst>
                <a:gd name="adj" fmla="val 64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438" y="3460"/>
              <a:ext cx="2160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100" i="1">
                  <a:solidFill>
                    <a:schemeClr val="tx1"/>
                  </a:solidFill>
                  <a:latin typeface="Arial" charset="0"/>
                </a:rPr>
                <a:t>Fuente: </a:t>
              </a:r>
              <a:r>
                <a:rPr lang="en-GB" sz="1100">
                  <a:solidFill>
                    <a:schemeClr val="tx1"/>
                  </a:solidFill>
                  <a:latin typeface="Arial" charset="0"/>
                </a:rPr>
                <a:t>Michael Cohn. Selecting an Agile Process</a:t>
              </a:r>
              <a:r>
                <a:rPr lang="en-GB" sz="1100" i="1">
                  <a:solidFill>
                    <a:schemeClr val="tx1"/>
                  </a:solidFill>
                  <a:latin typeface="Arial" charset="0"/>
                </a:rPr>
                <a:t>, 21 Septiembre 2004</a:t>
              </a:r>
              <a:r>
                <a:rPr lang="en-GB" sz="900">
                  <a:solidFill>
                    <a:schemeClr val="tx1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1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72816"/>
            <a:ext cx="4230687" cy="367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La nueva moda: Kanban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Es un método de gestión para manufactura justo a tiempo (</a:t>
            </a:r>
            <a:r>
              <a:rPr lang="es-CL" i="1" noProof="0" dirty="0"/>
              <a:t>just-in-time</a:t>
            </a:r>
            <a:r>
              <a:rPr lang="es-CL" noProof="0" dirty="0"/>
              <a:t>) y producción esbelta/liviana (</a:t>
            </a:r>
            <a:r>
              <a:rPr lang="es-CL" i="1" noProof="0" dirty="0"/>
              <a:t>lean</a:t>
            </a:r>
            <a:r>
              <a:rPr lang="es-CL" noProof="0" dirty="0"/>
              <a:t>)</a:t>
            </a:r>
          </a:p>
          <a:p>
            <a:pPr marL="457200" lvl="1" indent="0">
              <a:buNone/>
            </a:pPr>
            <a:r>
              <a:rPr lang="es-CL" noProof="0" dirty="0"/>
              <a:t>Kanban significa letrero o diario mural</a:t>
            </a:r>
          </a:p>
          <a:p>
            <a:pPr marL="457200" lvl="1" indent="0">
              <a:buNone/>
            </a:pPr>
            <a:r>
              <a:rPr lang="es-CL" noProof="0" dirty="0"/>
              <a:t>Sirve para determinar qué producir y cuándo producir</a:t>
            </a:r>
          </a:p>
          <a:p>
            <a:pPr marL="457200" lvl="1" indent="0">
              <a:buNone/>
            </a:pPr>
            <a:r>
              <a:rPr lang="es-CL" noProof="0" dirty="0"/>
              <a:t>Fue desarrollado por Toyota</a:t>
            </a:r>
          </a:p>
          <a:p>
            <a:pPr marL="457200" lvl="1" indent="0">
              <a:buNone/>
            </a:pPr>
            <a:r>
              <a:rPr lang="es-CL" noProof="0" dirty="0"/>
              <a:t>Variantes se usan en muchas industrias de producción, servicios y desarrollo</a:t>
            </a:r>
          </a:p>
          <a:p>
            <a:pPr marL="0" indent="0">
              <a:buNone/>
            </a:pPr>
            <a:r>
              <a:rPr lang="es-CL" noProof="0" dirty="0"/>
              <a:t>La producción se controla mediante tarjetas que representan unidades de pedido</a:t>
            </a:r>
          </a:p>
          <a:p>
            <a:pPr marL="457200" lvl="1" indent="0">
              <a:buNone/>
            </a:pPr>
            <a:r>
              <a:rPr lang="es-CL" noProof="0" dirty="0"/>
              <a:t>Montón de puertas a ensamblar</a:t>
            </a:r>
          </a:p>
          <a:p>
            <a:pPr marL="457200" lvl="1" indent="0">
              <a:buNone/>
            </a:pPr>
            <a:r>
              <a:rPr lang="es-CL" noProof="0" dirty="0"/>
              <a:t>Tarjetas en el Palacio Imperial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17</a:t>
            </a:fld>
            <a:endParaRPr lang="es-CL" noProof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7E008-3002-964C-B2F4-513E57F1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Kanban en manufactura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027139-0517-3543-8D67-22769F94C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689485"/>
            <a:ext cx="8785225" cy="491889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875872-F747-2841-B1C6-AC1FC0EC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18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24730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Las seis reglas de Toyota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CL" noProof="0" dirty="0"/>
              <a:t>No envíe productos defectuosos al proceso siguiente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El proceso siguiente viene a retirar sólo lo necesario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Produzca exactamente la cantidad que fue retirada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Nivele la producción mediante lotes pequeños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Kanban es un medio para afinar el proceso</a:t>
            </a:r>
          </a:p>
          <a:p>
            <a:pPr marL="457200" indent="-457200">
              <a:buFont typeface="+mj-lt"/>
              <a:buAutoNum type="arabicPeriod"/>
            </a:pPr>
            <a:r>
              <a:rPr lang="es-CL" noProof="0" dirty="0"/>
              <a:t>Estabilice y racionalice el proceso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19</a:t>
            </a:fld>
            <a:endParaRPr lang="es-CL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C2D2E9-BB20-E94C-8821-532A49DB4F72}"/>
              </a:ext>
            </a:extLst>
          </p:cNvPr>
          <p:cNvSpPr txBox="1"/>
          <p:nvPr/>
        </p:nvSpPr>
        <p:spPr>
          <a:xfrm>
            <a:off x="1619672" y="5013176"/>
            <a:ext cx="5498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Reglas 2 y 3 implementan jalar (</a:t>
            </a:r>
            <a:r>
              <a:rPr lang="es-CL" i="1" dirty="0">
                <a:solidFill>
                  <a:srgbClr val="0070C0"/>
                </a:solidFill>
                <a:latin typeface="Gill Sans MT" panose="020B0502020104020203" pitchFamily="34" charset="77"/>
              </a:rPr>
              <a:t>pull</a:t>
            </a: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)</a:t>
            </a:r>
          </a:p>
          <a:p>
            <a:pPr marL="0" indent="0">
              <a:buNone/>
            </a:pP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Reglas 1, 3 y 4 reducen desperdicio (</a:t>
            </a:r>
            <a:r>
              <a:rPr lang="es-CL" i="1" dirty="0">
                <a:solidFill>
                  <a:srgbClr val="0070C0"/>
                </a:solidFill>
                <a:latin typeface="Gill Sans MT" panose="020B0502020104020203" pitchFamily="34" charset="77"/>
              </a:rPr>
              <a:t>waste</a:t>
            </a: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)</a:t>
            </a:r>
          </a:p>
          <a:p>
            <a:pPr marL="0" indent="0">
              <a:buNone/>
            </a:pPr>
            <a:r>
              <a:rPr lang="es-CL" dirty="0">
                <a:solidFill>
                  <a:srgbClr val="0070C0"/>
                </a:solidFill>
                <a:latin typeface="Gill Sans MT" panose="020B0502020104020203" pitchFamily="34" charset="77"/>
              </a:rPr>
              <a:t>Reglas 5 y 6 son mejoramiento continuo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</a:t>
            </a:fld>
            <a:endParaRPr lang="es-CL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868144" cy="506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14" y="116632"/>
            <a:ext cx="3119885" cy="5064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5291359" cy="2870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55692"/>
            <a:ext cx="5414034" cy="282969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5496" y="980728"/>
            <a:ext cx="1872208" cy="2717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ES_tradnl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Antes que partan con ágil, necesito esto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…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</a:t>
            </a:r>
            <a:r>
              <a:rPr lang="es-ES" sz="1200" b="1" dirty="0" err="1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state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charts, diagramas de secuencia, modelos de clases y de bases de datos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–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sólo UML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–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casos de uso, flujos de actividad, requisitos no funcionales, un manual de operaciones, un plan de entregas fijo, y toallitas húmedas. </a:t>
            </a:r>
            <a:b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</a:b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Por compatibilidad, lo necesitamos en </a:t>
            </a:r>
            <a:r>
              <a:rPr lang="es-ES" sz="1200" b="1" dirty="0" err="1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Wordperfect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6.0 para DOS.</a:t>
            </a:r>
            <a:r>
              <a:rPr lang="es-ES_tradnl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127055" y="980728"/>
            <a:ext cx="1835696" cy="2870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Obvio que todo eso es para partir decentemente. Tenemos montones de verificaciones, regulaciones, procesos detallados </a:t>
            </a:r>
            <a:r>
              <a:rPr lang="mr-IN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…</a:t>
            </a:r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endParaRPr lang="es-ES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  <a:p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Personalmente, ¡prefiero individuos e interacciones por sobre herramientas y procesos!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200801" y="6165304"/>
            <a:ext cx="1907703" cy="60537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¡¡ Especialmente individuos </a:t>
            </a:r>
            <a:r>
              <a:rPr lang="es-ES" sz="1200" b="1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que interactúan 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con mis </a:t>
            </a:r>
          </a:p>
          <a:p>
            <a:pPr algn="ctr"/>
            <a:r>
              <a:rPr lang="es-ES" sz="14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puños </a:t>
            </a:r>
            <a:r>
              <a:rPr lang="es-ES" sz="1200" b="1" dirty="0">
                <a:solidFill>
                  <a:schemeClr val="tx1"/>
                </a:solidFill>
                <a:latin typeface="Noteworthy Light" charset="0"/>
                <a:ea typeface="Noteworthy Light" charset="0"/>
                <a:cs typeface="Noteworthy Light" charset="0"/>
              </a:rPr>
              <a:t>!!</a:t>
            </a:r>
            <a:endParaRPr lang="es-ES_tradnl" sz="1200" b="1" dirty="0">
              <a:solidFill>
                <a:schemeClr val="tx1"/>
              </a:solidFill>
              <a:latin typeface="Noteworthy Light" charset="0"/>
              <a:ea typeface="Noteworthy Light" charset="0"/>
              <a:cs typeface="Noteworthy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7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zew70Y48F6vx2TKk6YAXrlkHz0jrfksEo6fB2rzEKpB8Zd9j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4427985" cy="3316715"/>
          </a:xfrm>
          <a:prstGeom prst="rect">
            <a:avLst/>
          </a:prstGeom>
          <a:noFill/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Tableros Kanban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20</a:t>
            </a:fld>
            <a:endParaRPr lang="es-CL" noProof="0" dirty="0"/>
          </a:p>
        </p:txBody>
      </p:sp>
      <p:pic>
        <p:nvPicPr>
          <p:cNvPr id="1030" name="Picture 6" descr="https://encrypted-tbn1.gstatic.com/images?q=tbn:ANd9GcSOddRISx9NoDUovaSzbx1miqxjdk17AFyJVmMQVDL__Hzifm-IK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067" y="-27384"/>
            <a:ext cx="4905445" cy="3096344"/>
          </a:xfrm>
          <a:prstGeom prst="rect">
            <a:avLst/>
          </a:prstGeom>
          <a:noFill/>
        </p:spPr>
      </p:pic>
      <p:pic>
        <p:nvPicPr>
          <p:cNvPr id="1028" name="Picture 4" descr="http://www.agileproductdesign.com/blog/2009/images/kanban_bo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068960"/>
            <a:ext cx="5292080" cy="3253205"/>
          </a:xfrm>
          <a:prstGeom prst="rect">
            <a:avLst/>
          </a:prstGeom>
          <a:noFill/>
        </p:spPr>
      </p:pic>
      <p:pic>
        <p:nvPicPr>
          <p:cNvPr id="1032" name="Picture 8" descr="https://encrypted-tbn1.gstatic.com/images?q=tbn:ANd9GcT_CSSdt5nU9eNVjX8M5sJH2GxXaHY5RyPL-X5DHe7qZU1749F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4089903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Conceptos esenciales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294967295"/>
          </p:nvPr>
        </p:nvSpPr>
        <p:spPr>
          <a:xfrm>
            <a:off x="2898648" y="6356350"/>
            <a:ext cx="283012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CL" noProof="0"/>
              <a:t>DCC – U. Católica </a:t>
            </a:r>
            <a:endParaRPr lang="es-CL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21</a:t>
            </a:fld>
            <a:endParaRPr lang="es-CL" noProof="0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78829848"/>
              </p:ext>
            </p:extLst>
          </p:nvPr>
        </p:nvGraphicFramePr>
        <p:xfrm>
          <a:off x="296863" y="1660227"/>
          <a:ext cx="8604250" cy="4073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BDEF8D0-145A-C649-A3A1-1C8A56CE597F}"/>
              </a:ext>
            </a:extLst>
          </p:cNvPr>
          <p:cNvSpPr txBox="1"/>
          <p:nvPr/>
        </p:nvSpPr>
        <p:spPr>
          <a:xfrm>
            <a:off x="827584" y="5982379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CL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Trabajo en curso = </a:t>
            </a:r>
            <a:r>
              <a:rPr lang="es-CL" sz="2000" i="1" dirty="0">
                <a:solidFill>
                  <a:srgbClr val="0070C0"/>
                </a:solidFill>
                <a:latin typeface="Gill Sans MT" panose="020B0502020104020203" pitchFamily="34" charset="77"/>
              </a:rPr>
              <a:t>work in progress = WIP</a:t>
            </a:r>
            <a:endParaRPr lang="es-CL" sz="20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es-CL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Cada etapa debe tener un límite de trabajos pendientes (</a:t>
            </a:r>
            <a:r>
              <a:rPr lang="es-CL" sz="2000" i="1" dirty="0">
                <a:solidFill>
                  <a:srgbClr val="0070C0"/>
                </a:solidFill>
                <a:latin typeface="Gill Sans MT" panose="020B0502020104020203" pitchFamily="34" charset="77"/>
              </a:rPr>
              <a:t>WIP limit</a:t>
            </a:r>
            <a:r>
              <a:rPr lang="es-CL" sz="2000" dirty="0">
                <a:solidFill>
                  <a:srgbClr val="0070C0"/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637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F7FCE-94E0-8C4A-9CC0-4AB73ABA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3521"/>
            <a:ext cx="8280920" cy="1157247"/>
          </a:xfrm>
        </p:spPr>
        <p:txBody>
          <a:bodyPr anchor="t">
            <a:noAutofit/>
          </a:bodyPr>
          <a:lstStyle/>
          <a:p>
            <a:r>
              <a:rPr lang="es-ES_tradnl" dirty="0"/>
              <a:t>Kanban </a:t>
            </a:r>
            <a:br>
              <a:rPr lang="es-ES_tradnl" dirty="0"/>
            </a:br>
            <a:r>
              <a:rPr lang="es-ES_tradnl" dirty="0"/>
              <a:t>usado en </a:t>
            </a:r>
            <a:br>
              <a:rPr lang="es-ES_tradnl" dirty="0"/>
            </a:br>
            <a:r>
              <a:rPr lang="es-ES_tradnl" dirty="0"/>
              <a:t>Scrum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B59AD6-3436-064D-9AC5-08DC99D43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123" y="22806"/>
            <a:ext cx="5145325" cy="686257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E0D102-3E23-F143-A767-3C949B35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22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9155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E51EF-4363-B143-B5C5-40D6299E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Kanban detallado con historias de usuarios, épicas, y límites WIP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FDC8EAD-4B5C-3C48-88FA-473CE54F2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4" y="1412777"/>
            <a:ext cx="9180776" cy="544522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747A8-EFA3-464D-9DBA-FD9E7B9B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23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07687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Elija Kanban si</a:t>
            </a:r>
            <a:r>
              <a:rPr lang="mr-IN" dirty="0"/>
              <a:t>…</a:t>
            </a:r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E189-A5E4-460C-B525-E80730F3D25C}" type="slidenum">
              <a:rPr lang="es-CL" noProof="0" smtClean="0"/>
              <a:pPr/>
              <a:t>24</a:t>
            </a:fld>
            <a:endParaRPr lang="es-CL" noProof="0" dirty="0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/>
              <a:t>Tiene muchos proyectos pequeñitos</a:t>
            </a:r>
          </a:p>
          <a:p>
            <a:pPr lvl="1"/>
            <a:r>
              <a:rPr lang="es-ES_tradnl" dirty="0"/>
              <a:t>Correcciones</a:t>
            </a:r>
          </a:p>
          <a:p>
            <a:pPr lvl="1"/>
            <a:r>
              <a:rPr lang="es-ES_tradnl" dirty="0"/>
              <a:t>Mejoras menores</a:t>
            </a:r>
          </a:p>
          <a:p>
            <a:pPr lvl="1"/>
            <a:r>
              <a:rPr lang="es-ES_tradnl" dirty="0"/>
              <a:t>Servicios TI tipo “tickets”</a:t>
            </a:r>
          </a:p>
          <a:p>
            <a:r>
              <a:rPr lang="es-ES_tradnl" dirty="0"/>
              <a:t>Quiere mejorar su proceso continuamente a partir de su propio proceso actual</a:t>
            </a:r>
          </a:p>
          <a:p>
            <a:r>
              <a:rPr lang="es-ES_tradnl" dirty="0"/>
              <a:t>Quiere acelerar el flujo (</a:t>
            </a:r>
            <a:r>
              <a:rPr lang="es-ES_tradnl" i="1" dirty="0" err="1"/>
              <a:t>throughput</a:t>
            </a:r>
            <a:r>
              <a:rPr lang="es-ES_tradnl" dirty="0"/>
              <a:t>) de su proceso</a:t>
            </a:r>
          </a:p>
          <a:p>
            <a:r>
              <a:rPr lang="es-ES_tradnl" dirty="0"/>
              <a:t>Quiere medir y acelerar su tiempo promedio de entrega</a:t>
            </a:r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25" y="1986054"/>
            <a:ext cx="4257675" cy="2523066"/>
          </a:xfrm>
        </p:spPr>
      </p:pic>
    </p:spTree>
    <p:extLst>
      <p:ext uri="{BB962C8B-B14F-4D97-AF65-F5344CB8AC3E}">
        <p14:creationId xmlns:p14="http://schemas.microsoft.com/office/powerpoint/2010/main" val="901132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CL" noProof="0" dirty="0"/>
              <a:t>Una Metodología Híbrida:</a:t>
            </a:r>
            <a:br>
              <a:rPr lang="es-CL" noProof="0" dirty="0"/>
            </a:br>
            <a:r>
              <a:rPr lang="es-CL" noProof="0" dirty="0" err="1"/>
              <a:t>Fast</a:t>
            </a:r>
            <a:r>
              <a:rPr lang="es-CL" noProof="0" dirty="0"/>
              <a:t> V-</a:t>
            </a:r>
            <a:r>
              <a:rPr lang="es-CL" noProof="0" dirty="0" err="1"/>
              <a:t>Model</a:t>
            </a:r>
            <a:endParaRPr lang="es-CL" noProof="0" dirty="0"/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noProof="0" dirty="0"/>
              <a:t>Un Método Híbrido</a:t>
            </a:r>
            <a:r>
              <a:rPr lang="es-CL" sz="3600" dirty="0"/>
              <a:t>: Modelo en V Rápido </a:t>
            </a:r>
            <a:br>
              <a:rPr lang="es-CL" sz="3600" dirty="0"/>
            </a:br>
            <a:r>
              <a:rPr lang="es-CL" sz="2700" i="1" dirty="0" err="1"/>
              <a:t>Fast</a:t>
            </a:r>
            <a:r>
              <a:rPr lang="es-CL" sz="2700" i="1" dirty="0"/>
              <a:t> </a:t>
            </a:r>
            <a:r>
              <a:rPr lang="es-CL" sz="2700" i="1" noProof="0" dirty="0"/>
              <a:t>V-</a:t>
            </a:r>
            <a:r>
              <a:rPr lang="es-CL" sz="2700" i="1" noProof="0" dirty="0" err="1"/>
              <a:t>Model</a:t>
            </a:r>
            <a:endParaRPr lang="es-CL" sz="2700" i="1" noProof="0" dirty="0"/>
          </a:p>
        </p:txBody>
      </p:sp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Desarrollado por Motorola en Chile</a:t>
            </a:r>
          </a:p>
          <a:p>
            <a:pPr marL="0" indent="0">
              <a:buNone/>
            </a:pPr>
            <a:r>
              <a:rPr lang="es-CL" noProof="0" dirty="0"/>
              <a:t>Probado sólo en dos proyectos con varias iteraciones</a:t>
            </a:r>
          </a:p>
          <a:p>
            <a:pPr marL="0" indent="0">
              <a:buNone/>
            </a:pPr>
            <a:r>
              <a:rPr lang="es-CL" noProof="0" dirty="0"/>
              <a:t>Mezcla un ciclo de vida riguroso con un esquema tipo time-box</a:t>
            </a:r>
          </a:p>
          <a:p>
            <a:pPr marL="0" indent="0">
              <a:buNone/>
            </a:pPr>
            <a:r>
              <a:rPr lang="es-CL" noProof="0" dirty="0"/>
              <a:t>Toma ideas de XP: integración continua, pruebas automáticas </a:t>
            </a:r>
          </a:p>
          <a:p>
            <a:pPr marL="0" indent="0">
              <a:buNone/>
            </a:pPr>
            <a:r>
              <a:rPr lang="es-CL" noProof="0" dirty="0"/>
              <a:t>Relaja restricción de sólo usar productos estables (baselined) introduciendo concepto de actividades prospectivas (look-</a:t>
            </a:r>
            <a:r>
              <a:rPr lang="es-CL" noProof="0" dirty="0" err="1"/>
              <a:t>ahead</a:t>
            </a:r>
            <a:r>
              <a:rPr lang="es-CL" noProof="0" dirty="0"/>
              <a:t>)</a:t>
            </a:r>
          </a:p>
          <a:p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26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"/>
          <p:cNvSpPr>
            <a:spLocks noChangeShapeType="1"/>
          </p:cNvSpPr>
          <p:nvPr/>
        </p:nvSpPr>
        <p:spPr bwMode="auto">
          <a:xfrm>
            <a:off x="4353744" y="1648097"/>
            <a:ext cx="1587" cy="21336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Modelo en V Rápido: 12 semanas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E189-A5E4-460C-B525-E80730F3D25C}" type="slidenum">
              <a:rPr lang="es-CL" noProof="0" smtClean="0"/>
              <a:pPr/>
              <a:t>27</a:t>
            </a:fld>
            <a:endParaRPr lang="es-CL" noProof="0" dirty="0"/>
          </a:p>
        </p:txBody>
      </p:sp>
      <p:grpSp>
        <p:nvGrpSpPr>
          <p:cNvPr id="15364" name="Group 80"/>
          <p:cNvGrpSpPr>
            <a:grpSpLocks/>
          </p:cNvGrpSpPr>
          <p:nvPr/>
        </p:nvGrpSpPr>
        <p:grpSpPr bwMode="auto">
          <a:xfrm>
            <a:off x="648519" y="3195910"/>
            <a:ext cx="1787525" cy="971550"/>
            <a:chOff x="690" y="1503"/>
            <a:chExt cx="1126" cy="612"/>
          </a:xfrm>
        </p:grpSpPr>
        <p:grpSp>
          <p:nvGrpSpPr>
            <p:cNvPr id="15424" name="Group 4"/>
            <p:cNvGrpSpPr>
              <a:grpSpLocks/>
            </p:cNvGrpSpPr>
            <p:nvPr/>
          </p:nvGrpSpPr>
          <p:grpSpPr bwMode="auto">
            <a:xfrm>
              <a:off x="1376" y="1503"/>
              <a:ext cx="405" cy="154"/>
              <a:chOff x="1376" y="1503"/>
              <a:chExt cx="405" cy="154"/>
            </a:xfrm>
          </p:grpSpPr>
          <p:sp>
            <p:nvSpPr>
              <p:cNvPr id="15430" name="AutoShape 5"/>
              <p:cNvSpPr>
                <a:spLocks noChangeArrowheads="1"/>
              </p:cNvSpPr>
              <p:nvPr/>
            </p:nvSpPr>
            <p:spPr bwMode="auto">
              <a:xfrm>
                <a:off x="1376" y="1503"/>
                <a:ext cx="40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431" name="Text Box 6"/>
              <p:cNvSpPr txBox="1">
                <a:spLocks noChangeArrowheads="1"/>
              </p:cNvSpPr>
              <p:nvPr/>
            </p:nvSpPr>
            <p:spPr bwMode="auto">
              <a:xfrm>
                <a:off x="1376" y="1503"/>
                <a:ext cx="40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 dirty="0" err="1">
                    <a:solidFill>
                      <a:schemeClr val="tx1"/>
                    </a:solidFill>
                    <a:latin typeface="+mn-lt"/>
                  </a:rPr>
                  <a:t>Hito</a:t>
                </a:r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 1</a:t>
                </a:r>
              </a:p>
            </p:txBody>
          </p:sp>
        </p:grpSp>
        <p:grpSp>
          <p:nvGrpSpPr>
            <p:cNvPr id="15425" name="Group 7"/>
            <p:cNvGrpSpPr>
              <a:grpSpLocks/>
            </p:cNvGrpSpPr>
            <p:nvPr/>
          </p:nvGrpSpPr>
          <p:grpSpPr bwMode="auto">
            <a:xfrm>
              <a:off x="690" y="1664"/>
              <a:ext cx="1126" cy="451"/>
              <a:chOff x="690" y="1664"/>
              <a:chExt cx="1126" cy="312"/>
            </a:xfrm>
          </p:grpSpPr>
          <p:sp>
            <p:nvSpPr>
              <p:cNvPr id="15426" name="Freeform 8"/>
              <p:cNvSpPr>
                <a:spLocks noChangeArrowheads="1"/>
              </p:cNvSpPr>
              <p:nvPr/>
            </p:nvSpPr>
            <p:spPr bwMode="auto">
              <a:xfrm>
                <a:off x="690" y="1664"/>
                <a:ext cx="1126" cy="312"/>
              </a:xfrm>
              <a:custGeom>
                <a:avLst/>
                <a:gdLst>
                  <a:gd name="T0" fmla="*/ 0 w 4966"/>
                  <a:gd name="T1" fmla="*/ 37 h 1376"/>
                  <a:gd name="T2" fmla="*/ 75 w 4966"/>
                  <a:gd name="T3" fmla="*/ 0 h 1376"/>
                  <a:gd name="T4" fmla="*/ 1050 w 4966"/>
                  <a:gd name="T5" fmla="*/ 0 h 1376"/>
                  <a:gd name="T6" fmla="*/ 1126 w 4966"/>
                  <a:gd name="T7" fmla="*/ 37 h 1376"/>
                  <a:gd name="T8" fmla="*/ 1126 w 4966"/>
                  <a:gd name="T9" fmla="*/ 275 h 1376"/>
                  <a:gd name="T10" fmla="*/ 1050 w 4966"/>
                  <a:gd name="T11" fmla="*/ 312 h 1376"/>
                  <a:gd name="T12" fmla="*/ 75 w 4966"/>
                  <a:gd name="T13" fmla="*/ 312 h 1376"/>
                  <a:gd name="T14" fmla="*/ 0 w 4966"/>
                  <a:gd name="T15" fmla="*/ 275 h 1376"/>
                  <a:gd name="T16" fmla="*/ 0 w 4966"/>
                  <a:gd name="T17" fmla="*/ 37 h 1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66"/>
                  <a:gd name="T28" fmla="*/ 0 h 1376"/>
                  <a:gd name="T29" fmla="*/ 4966 w 4966"/>
                  <a:gd name="T30" fmla="*/ 1376 h 13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66" h="1376">
                    <a:moveTo>
                      <a:pt x="0" y="161"/>
                    </a:moveTo>
                    <a:cubicBezTo>
                      <a:pt x="0" y="80"/>
                      <a:pt x="165" y="0"/>
                      <a:pt x="332" y="0"/>
                    </a:cubicBezTo>
                    <a:lnTo>
                      <a:pt x="4632" y="0"/>
                    </a:lnTo>
                    <a:cubicBezTo>
                      <a:pt x="4798" y="0"/>
                      <a:pt x="4965" y="80"/>
                      <a:pt x="4965" y="161"/>
                    </a:cubicBezTo>
                    <a:lnTo>
                      <a:pt x="4965" y="1213"/>
                    </a:lnTo>
                    <a:cubicBezTo>
                      <a:pt x="4965" y="1294"/>
                      <a:pt x="4798" y="1375"/>
                      <a:pt x="4632" y="1375"/>
                    </a:cubicBezTo>
                    <a:lnTo>
                      <a:pt x="332" y="1375"/>
                    </a:lnTo>
                    <a:cubicBezTo>
                      <a:pt x="165" y="1375"/>
                      <a:pt x="0" y="1294"/>
                      <a:pt x="0" y="1213"/>
                    </a:cubicBezTo>
                    <a:lnTo>
                      <a:pt x="0" y="161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5427" name="Group 9"/>
              <p:cNvGrpSpPr>
                <a:grpSpLocks/>
              </p:cNvGrpSpPr>
              <p:nvPr/>
            </p:nvGrpSpPr>
            <p:grpSpPr bwMode="auto">
              <a:xfrm>
                <a:off x="721" y="1720"/>
                <a:ext cx="1058" cy="222"/>
                <a:chOff x="721" y="1720"/>
                <a:chExt cx="1058" cy="222"/>
              </a:xfrm>
            </p:grpSpPr>
            <p:sp>
              <p:nvSpPr>
                <p:cNvPr id="15428" name="AutoShape 10"/>
                <p:cNvSpPr>
                  <a:spLocks noChangeArrowheads="1"/>
                </p:cNvSpPr>
                <p:nvPr/>
              </p:nvSpPr>
              <p:spPr bwMode="auto">
                <a:xfrm>
                  <a:off x="721" y="1720"/>
                  <a:ext cx="1058" cy="222"/>
                </a:xfrm>
                <a:prstGeom prst="roundRect">
                  <a:avLst>
                    <a:gd name="adj" fmla="val 449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4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21" y="1720"/>
                  <a:ext cx="1058" cy="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Levantamiento</a:t>
                  </a:r>
                  <a:r>
                    <a:rPr lang="en-GB" sz="1400" dirty="0">
                      <a:solidFill>
                        <a:schemeClr val="tx1"/>
                      </a:solidFill>
                      <a:latin typeface="+mn-lt"/>
                    </a:rPr>
                    <a:t> de Req. y </a:t>
                  </a: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Planificación</a:t>
                  </a:r>
                  <a:endParaRPr lang="en-GB" sz="1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</p:grpSp>
      </p:grpSp>
      <p:grpSp>
        <p:nvGrpSpPr>
          <p:cNvPr id="15365" name="Group 12"/>
          <p:cNvGrpSpPr>
            <a:grpSpLocks/>
          </p:cNvGrpSpPr>
          <p:nvPr/>
        </p:nvGrpSpPr>
        <p:grpSpPr bwMode="auto">
          <a:xfrm>
            <a:off x="2944044" y="2295797"/>
            <a:ext cx="1247775" cy="963613"/>
            <a:chOff x="2136" y="936"/>
            <a:chExt cx="786" cy="607"/>
          </a:xfrm>
        </p:grpSpPr>
        <p:grpSp>
          <p:nvGrpSpPr>
            <p:cNvPr id="15416" name="Group 13"/>
            <p:cNvGrpSpPr>
              <a:grpSpLocks/>
            </p:cNvGrpSpPr>
            <p:nvPr/>
          </p:nvGrpSpPr>
          <p:grpSpPr bwMode="auto">
            <a:xfrm>
              <a:off x="2454" y="936"/>
              <a:ext cx="405" cy="154"/>
              <a:chOff x="2454" y="936"/>
              <a:chExt cx="405" cy="154"/>
            </a:xfrm>
          </p:grpSpPr>
          <p:sp>
            <p:nvSpPr>
              <p:cNvPr id="15422" name="AutoShape 14"/>
              <p:cNvSpPr>
                <a:spLocks noChangeArrowheads="1"/>
              </p:cNvSpPr>
              <p:nvPr/>
            </p:nvSpPr>
            <p:spPr bwMode="auto">
              <a:xfrm>
                <a:off x="2454" y="936"/>
                <a:ext cx="40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423" name="Text Box 15"/>
              <p:cNvSpPr txBox="1">
                <a:spLocks noChangeArrowheads="1"/>
              </p:cNvSpPr>
              <p:nvPr/>
            </p:nvSpPr>
            <p:spPr bwMode="auto">
              <a:xfrm>
                <a:off x="2454" y="936"/>
                <a:ext cx="40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 dirty="0" err="1">
                    <a:solidFill>
                      <a:schemeClr val="tx1"/>
                    </a:solidFill>
                    <a:latin typeface="+mn-lt"/>
                  </a:rPr>
                  <a:t>Hito</a:t>
                </a:r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 2</a:t>
                </a:r>
              </a:p>
            </p:txBody>
          </p:sp>
        </p:grpSp>
        <p:grpSp>
          <p:nvGrpSpPr>
            <p:cNvPr id="15417" name="Group 16"/>
            <p:cNvGrpSpPr>
              <a:grpSpLocks/>
            </p:cNvGrpSpPr>
            <p:nvPr/>
          </p:nvGrpSpPr>
          <p:grpSpPr bwMode="auto">
            <a:xfrm>
              <a:off x="2136" y="1092"/>
              <a:ext cx="786" cy="451"/>
              <a:chOff x="2136" y="1092"/>
              <a:chExt cx="786" cy="451"/>
            </a:xfrm>
          </p:grpSpPr>
          <p:sp>
            <p:nvSpPr>
              <p:cNvPr id="15418" name="Freeform 17"/>
              <p:cNvSpPr>
                <a:spLocks noChangeArrowheads="1"/>
              </p:cNvSpPr>
              <p:nvPr/>
            </p:nvSpPr>
            <p:spPr bwMode="auto">
              <a:xfrm>
                <a:off x="2136" y="1092"/>
                <a:ext cx="786" cy="451"/>
              </a:xfrm>
              <a:custGeom>
                <a:avLst/>
                <a:gdLst>
                  <a:gd name="T0" fmla="*/ 0 w 3467"/>
                  <a:gd name="T1" fmla="*/ 53 h 1990"/>
                  <a:gd name="T2" fmla="*/ 53 w 3467"/>
                  <a:gd name="T3" fmla="*/ 0 h 1990"/>
                  <a:gd name="T4" fmla="*/ 733 w 3467"/>
                  <a:gd name="T5" fmla="*/ 0 h 1990"/>
                  <a:gd name="T6" fmla="*/ 786 w 3467"/>
                  <a:gd name="T7" fmla="*/ 53 h 1990"/>
                  <a:gd name="T8" fmla="*/ 786 w 3467"/>
                  <a:gd name="T9" fmla="*/ 397 h 1990"/>
                  <a:gd name="T10" fmla="*/ 733 w 3467"/>
                  <a:gd name="T11" fmla="*/ 451 h 1990"/>
                  <a:gd name="T12" fmla="*/ 53 w 3467"/>
                  <a:gd name="T13" fmla="*/ 451 h 1990"/>
                  <a:gd name="T14" fmla="*/ 0 w 3467"/>
                  <a:gd name="T15" fmla="*/ 397 h 1990"/>
                  <a:gd name="T16" fmla="*/ 0 w 3467"/>
                  <a:gd name="T17" fmla="*/ 53 h 19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7"/>
                  <a:gd name="T28" fmla="*/ 0 h 1990"/>
                  <a:gd name="T29" fmla="*/ 3467 w 3467"/>
                  <a:gd name="T30" fmla="*/ 1990 h 19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7" h="1990">
                    <a:moveTo>
                      <a:pt x="0" y="235"/>
                    </a:moveTo>
                    <a:cubicBezTo>
                      <a:pt x="0" y="118"/>
                      <a:pt x="116" y="0"/>
                      <a:pt x="232" y="0"/>
                    </a:cubicBezTo>
                    <a:lnTo>
                      <a:pt x="3233" y="0"/>
                    </a:lnTo>
                    <a:cubicBezTo>
                      <a:pt x="3349" y="0"/>
                      <a:pt x="3466" y="118"/>
                      <a:pt x="3466" y="235"/>
                    </a:cubicBezTo>
                    <a:lnTo>
                      <a:pt x="3466" y="1753"/>
                    </a:lnTo>
                    <a:cubicBezTo>
                      <a:pt x="3466" y="1870"/>
                      <a:pt x="3349" y="1989"/>
                      <a:pt x="3233" y="1989"/>
                    </a:cubicBezTo>
                    <a:lnTo>
                      <a:pt x="232" y="1989"/>
                    </a:lnTo>
                    <a:cubicBezTo>
                      <a:pt x="116" y="1989"/>
                      <a:pt x="0" y="1870"/>
                      <a:pt x="0" y="1753"/>
                    </a:cubicBezTo>
                    <a:lnTo>
                      <a:pt x="0" y="235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5419" name="Group 18"/>
              <p:cNvGrpSpPr>
                <a:grpSpLocks/>
              </p:cNvGrpSpPr>
              <p:nvPr/>
            </p:nvGrpSpPr>
            <p:grpSpPr bwMode="auto">
              <a:xfrm>
                <a:off x="2226" y="1242"/>
                <a:ext cx="607" cy="186"/>
                <a:chOff x="2226" y="1242"/>
                <a:chExt cx="607" cy="186"/>
              </a:xfrm>
            </p:grpSpPr>
            <p:sp>
              <p:nvSpPr>
                <p:cNvPr id="15420" name="AutoShape 19"/>
                <p:cNvSpPr>
                  <a:spLocks noChangeArrowheads="1"/>
                </p:cNvSpPr>
                <p:nvPr/>
              </p:nvSpPr>
              <p:spPr bwMode="auto">
                <a:xfrm>
                  <a:off x="2226" y="1242"/>
                  <a:ext cx="607" cy="186"/>
                </a:xfrm>
                <a:prstGeom prst="roundRect">
                  <a:avLst>
                    <a:gd name="adj" fmla="val 537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42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226" y="1242"/>
                  <a:ext cx="607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Diseño</a:t>
                  </a:r>
                  <a:endParaRPr lang="en-GB" sz="1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</p:grpSp>
      </p:grpSp>
      <p:grpSp>
        <p:nvGrpSpPr>
          <p:cNvPr id="15366" name="Group 21"/>
          <p:cNvGrpSpPr>
            <a:grpSpLocks/>
          </p:cNvGrpSpPr>
          <p:nvPr/>
        </p:nvGrpSpPr>
        <p:grpSpPr bwMode="auto">
          <a:xfrm>
            <a:off x="4533131" y="2295797"/>
            <a:ext cx="1944688" cy="952500"/>
            <a:chOff x="3137" y="936"/>
            <a:chExt cx="1225" cy="600"/>
          </a:xfrm>
        </p:grpSpPr>
        <p:grpSp>
          <p:nvGrpSpPr>
            <p:cNvPr id="15408" name="Group 22"/>
            <p:cNvGrpSpPr>
              <a:grpSpLocks/>
            </p:cNvGrpSpPr>
            <p:nvPr/>
          </p:nvGrpSpPr>
          <p:grpSpPr bwMode="auto">
            <a:xfrm>
              <a:off x="3869" y="936"/>
              <a:ext cx="435" cy="154"/>
              <a:chOff x="3869" y="936"/>
              <a:chExt cx="435" cy="154"/>
            </a:xfrm>
          </p:grpSpPr>
          <p:sp>
            <p:nvSpPr>
              <p:cNvPr id="15414" name="AutoShape 23"/>
              <p:cNvSpPr>
                <a:spLocks noChangeArrowheads="1"/>
              </p:cNvSpPr>
              <p:nvPr/>
            </p:nvSpPr>
            <p:spPr bwMode="auto">
              <a:xfrm>
                <a:off x="3869" y="936"/>
                <a:ext cx="43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415" name="Text Box 24"/>
              <p:cNvSpPr txBox="1">
                <a:spLocks noChangeArrowheads="1"/>
              </p:cNvSpPr>
              <p:nvPr/>
            </p:nvSpPr>
            <p:spPr bwMode="auto">
              <a:xfrm>
                <a:off x="3869" y="936"/>
                <a:ext cx="43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 dirty="0" err="1">
                    <a:solidFill>
                      <a:schemeClr val="tx1"/>
                    </a:solidFill>
                    <a:latin typeface="+mn-lt"/>
                  </a:rPr>
                  <a:t>Hito</a:t>
                </a:r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 3</a:t>
                </a:r>
              </a:p>
            </p:txBody>
          </p:sp>
        </p:grpSp>
        <p:grpSp>
          <p:nvGrpSpPr>
            <p:cNvPr id="15409" name="Group 25"/>
            <p:cNvGrpSpPr>
              <a:grpSpLocks/>
            </p:cNvGrpSpPr>
            <p:nvPr/>
          </p:nvGrpSpPr>
          <p:grpSpPr bwMode="auto">
            <a:xfrm>
              <a:off x="3137" y="1092"/>
              <a:ext cx="1225" cy="444"/>
              <a:chOff x="3137" y="1092"/>
              <a:chExt cx="1225" cy="444"/>
            </a:xfrm>
          </p:grpSpPr>
          <p:sp>
            <p:nvSpPr>
              <p:cNvPr id="15410" name="Freeform 26"/>
              <p:cNvSpPr>
                <a:spLocks noChangeArrowheads="1"/>
              </p:cNvSpPr>
              <p:nvPr/>
            </p:nvSpPr>
            <p:spPr bwMode="auto">
              <a:xfrm>
                <a:off x="3137" y="1092"/>
                <a:ext cx="1225" cy="444"/>
              </a:xfrm>
              <a:custGeom>
                <a:avLst/>
                <a:gdLst>
                  <a:gd name="T0" fmla="*/ 0 w 5403"/>
                  <a:gd name="T1" fmla="*/ 52 h 1959"/>
                  <a:gd name="T2" fmla="*/ 82 w 5403"/>
                  <a:gd name="T3" fmla="*/ 0 h 1959"/>
                  <a:gd name="T4" fmla="*/ 1142 w 5403"/>
                  <a:gd name="T5" fmla="*/ 0 h 1959"/>
                  <a:gd name="T6" fmla="*/ 1225 w 5403"/>
                  <a:gd name="T7" fmla="*/ 52 h 1959"/>
                  <a:gd name="T8" fmla="*/ 1225 w 5403"/>
                  <a:gd name="T9" fmla="*/ 391 h 1959"/>
                  <a:gd name="T10" fmla="*/ 1142 w 5403"/>
                  <a:gd name="T11" fmla="*/ 444 h 1959"/>
                  <a:gd name="T12" fmla="*/ 82 w 5403"/>
                  <a:gd name="T13" fmla="*/ 444 h 1959"/>
                  <a:gd name="T14" fmla="*/ 0 w 5403"/>
                  <a:gd name="T15" fmla="*/ 391 h 1959"/>
                  <a:gd name="T16" fmla="*/ 0 w 5403"/>
                  <a:gd name="T17" fmla="*/ 52 h 19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03"/>
                  <a:gd name="T28" fmla="*/ 0 h 1959"/>
                  <a:gd name="T29" fmla="*/ 5403 w 5403"/>
                  <a:gd name="T30" fmla="*/ 1959 h 19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03" h="1959">
                    <a:moveTo>
                      <a:pt x="0" y="230"/>
                    </a:moveTo>
                    <a:cubicBezTo>
                      <a:pt x="0" y="115"/>
                      <a:pt x="180" y="0"/>
                      <a:pt x="361" y="0"/>
                    </a:cubicBezTo>
                    <a:lnTo>
                      <a:pt x="5039" y="0"/>
                    </a:lnTo>
                    <a:cubicBezTo>
                      <a:pt x="5221" y="0"/>
                      <a:pt x="5402" y="115"/>
                      <a:pt x="5402" y="230"/>
                    </a:cubicBezTo>
                    <a:lnTo>
                      <a:pt x="5402" y="1726"/>
                    </a:lnTo>
                    <a:cubicBezTo>
                      <a:pt x="5402" y="1842"/>
                      <a:pt x="5221" y="1958"/>
                      <a:pt x="5039" y="1958"/>
                    </a:cubicBezTo>
                    <a:lnTo>
                      <a:pt x="361" y="1958"/>
                    </a:lnTo>
                    <a:cubicBezTo>
                      <a:pt x="180" y="1958"/>
                      <a:pt x="0" y="1842"/>
                      <a:pt x="0" y="1726"/>
                    </a:cubicBezTo>
                    <a:lnTo>
                      <a:pt x="0" y="230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5411" name="Group 27"/>
              <p:cNvGrpSpPr>
                <a:grpSpLocks/>
              </p:cNvGrpSpPr>
              <p:nvPr/>
            </p:nvGrpSpPr>
            <p:grpSpPr bwMode="auto">
              <a:xfrm>
                <a:off x="3297" y="1158"/>
                <a:ext cx="949" cy="312"/>
                <a:chOff x="3297" y="1158"/>
                <a:chExt cx="949" cy="312"/>
              </a:xfrm>
            </p:grpSpPr>
            <p:sp>
              <p:nvSpPr>
                <p:cNvPr id="15412" name="AutoShape 28"/>
                <p:cNvSpPr>
                  <a:spLocks noChangeArrowheads="1"/>
                </p:cNvSpPr>
                <p:nvPr/>
              </p:nvSpPr>
              <p:spPr bwMode="auto">
                <a:xfrm>
                  <a:off x="3297" y="1239"/>
                  <a:ext cx="949" cy="183"/>
                </a:xfrm>
                <a:prstGeom prst="roundRect">
                  <a:avLst>
                    <a:gd name="adj" fmla="val 546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41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297" y="1158"/>
                  <a:ext cx="949" cy="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Codificación</a:t>
                  </a:r>
                  <a:r>
                    <a:rPr lang="en-GB" sz="1400" dirty="0">
                      <a:solidFill>
                        <a:schemeClr val="tx1"/>
                      </a:solidFill>
                      <a:latin typeface="+mn-lt"/>
                    </a:rPr>
                    <a:t> y </a:t>
                  </a: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Pruebas</a:t>
                  </a:r>
                  <a:r>
                    <a:rPr lang="en-GB" sz="14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Unitarias</a:t>
                  </a:r>
                  <a:endParaRPr lang="en-GB" sz="1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</p:grpSp>
      </p:grpSp>
      <p:grpSp>
        <p:nvGrpSpPr>
          <p:cNvPr id="15367" name="Group 30"/>
          <p:cNvGrpSpPr>
            <a:grpSpLocks/>
          </p:cNvGrpSpPr>
          <p:nvPr/>
        </p:nvGrpSpPr>
        <p:grpSpPr bwMode="auto">
          <a:xfrm>
            <a:off x="3787006" y="3876947"/>
            <a:ext cx="2676525" cy="962025"/>
            <a:chOff x="2667" y="1932"/>
            <a:chExt cx="1686" cy="606"/>
          </a:xfrm>
        </p:grpSpPr>
        <p:grpSp>
          <p:nvGrpSpPr>
            <p:cNvPr id="15400" name="Group 31"/>
            <p:cNvGrpSpPr>
              <a:grpSpLocks/>
            </p:cNvGrpSpPr>
            <p:nvPr/>
          </p:nvGrpSpPr>
          <p:grpSpPr bwMode="auto">
            <a:xfrm>
              <a:off x="3847" y="1932"/>
              <a:ext cx="447" cy="154"/>
              <a:chOff x="3847" y="1932"/>
              <a:chExt cx="447" cy="154"/>
            </a:xfrm>
          </p:grpSpPr>
          <p:sp>
            <p:nvSpPr>
              <p:cNvPr id="15406" name="AutoShape 32"/>
              <p:cNvSpPr>
                <a:spLocks noChangeArrowheads="1"/>
              </p:cNvSpPr>
              <p:nvPr/>
            </p:nvSpPr>
            <p:spPr bwMode="auto">
              <a:xfrm>
                <a:off x="3847" y="1932"/>
                <a:ext cx="447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407" name="Text Box 33"/>
              <p:cNvSpPr txBox="1">
                <a:spLocks noChangeArrowheads="1"/>
              </p:cNvSpPr>
              <p:nvPr/>
            </p:nvSpPr>
            <p:spPr bwMode="auto">
              <a:xfrm>
                <a:off x="3847" y="1932"/>
                <a:ext cx="44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 dirty="0" err="1">
                    <a:solidFill>
                      <a:schemeClr val="tx1"/>
                    </a:solidFill>
                    <a:latin typeface="+mn-lt"/>
                  </a:rPr>
                  <a:t>Hito</a:t>
                </a:r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 4</a:t>
                </a:r>
              </a:p>
            </p:txBody>
          </p:sp>
        </p:grpSp>
        <p:grpSp>
          <p:nvGrpSpPr>
            <p:cNvPr id="15401" name="Group 34"/>
            <p:cNvGrpSpPr>
              <a:grpSpLocks/>
            </p:cNvGrpSpPr>
            <p:nvPr/>
          </p:nvGrpSpPr>
          <p:grpSpPr bwMode="auto">
            <a:xfrm>
              <a:off x="2667" y="2087"/>
              <a:ext cx="1686" cy="451"/>
              <a:chOff x="2667" y="2087"/>
              <a:chExt cx="1686" cy="451"/>
            </a:xfrm>
          </p:grpSpPr>
          <p:sp>
            <p:nvSpPr>
              <p:cNvPr id="15402" name="Freeform 35"/>
              <p:cNvSpPr>
                <a:spLocks noChangeArrowheads="1"/>
              </p:cNvSpPr>
              <p:nvPr/>
            </p:nvSpPr>
            <p:spPr bwMode="auto">
              <a:xfrm>
                <a:off x="2667" y="2087"/>
                <a:ext cx="1686" cy="451"/>
              </a:xfrm>
              <a:custGeom>
                <a:avLst/>
                <a:gdLst>
                  <a:gd name="T0" fmla="*/ 0 w 7436"/>
                  <a:gd name="T1" fmla="*/ 53 h 1990"/>
                  <a:gd name="T2" fmla="*/ 54 w 7436"/>
                  <a:gd name="T3" fmla="*/ 0 h 1990"/>
                  <a:gd name="T4" fmla="*/ 1632 w 7436"/>
                  <a:gd name="T5" fmla="*/ 0 h 1990"/>
                  <a:gd name="T6" fmla="*/ 1686 w 7436"/>
                  <a:gd name="T7" fmla="*/ 53 h 1990"/>
                  <a:gd name="T8" fmla="*/ 1686 w 7436"/>
                  <a:gd name="T9" fmla="*/ 397 h 1990"/>
                  <a:gd name="T10" fmla="*/ 1632 w 7436"/>
                  <a:gd name="T11" fmla="*/ 451 h 1990"/>
                  <a:gd name="T12" fmla="*/ 54 w 7436"/>
                  <a:gd name="T13" fmla="*/ 451 h 1990"/>
                  <a:gd name="T14" fmla="*/ 0 w 7436"/>
                  <a:gd name="T15" fmla="*/ 397 h 1990"/>
                  <a:gd name="T16" fmla="*/ 0 w 7436"/>
                  <a:gd name="T17" fmla="*/ 53 h 19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36"/>
                  <a:gd name="T28" fmla="*/ 0 h 1990"/>
                  <a:gd name="T29" fmla="*/ 7436 w 7436"/>
                  <a:gd name="T30" fmla="*/ 1990 h 19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36" h="1990">
                    <a:moveTo>
                      <a:pt x="0" y="235"/>
                    </a:moveTo>
                    <a:cubicBezTo>
                      <a:pt x="0" y="118"/>
                      <a:pt x="118" y="0"/>
                      <a:pt x="237" y="0"/>
                    </a:cubicBezTo>
                    <a:lnTo>
                      <a:pt x="7197" y="0"/>
                    </a:lnTo>
                    <a:cubicBezTo>
                      <a:pt x="7316" y="0"/>
                      <a:pt x="7435" y="118"/>
                      <a:pt x="7435" y="235"/>
                    </a:cubicBezTo>
                    <a:lnTo>
                      <a:pt x="7435" y="1753"/>
                    </a:lnTo>
                    <a:cubicBezTo>
                      <a:pt x="7435" y="1870"/>
                      <a:pt x="7316" y="1989"/>
                      <a:pt x="7197" y="1989"/>
                    </a:cubicBezTo>
                    <a:lnTo>
                      <a:pt x="237" y="1989"/>
                    </a:lnTo>
                    <a:cubicBezTo>
                      <a:pt x="118" y="1989"/>
                      <a:pt x="0" y="1870"/>
                      <a:pt x="0" y="1753"/>
                    </a:cubicBezTo>
                    <a:lnTo>
                      <a:pt x="0" y="235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grpSp>
            <p:nvGrpSpPr>
              <p:cNvPr id="15403" name="Group 36"/>
              <p:cNvGrpSpPr>
                <a:grpSpLocks/>
              </p:cNvGrpSpPr>
              <p:nvPr/>
            </p:nvGrpSpPr>
            <p:grpSpPr bwMode="auto">
              <a:xfrm>
                <a:off x="2938" y="2223"/>
                <a:ext cx="1145" cy="186"/>
                <a:chOff x="2938" y="2223"/>
                <a:chExt cx="1145" cy="186"/>
              </a:xfrm>
            </p:grpSpPr>
            <p:sp>
              <p:nvSpPr>
                <p:cNvPr id="15404" name="AutoShape 37"/>
                <p:cNvSpPr>
                  <a:spLocks noChangeArrowheads="1"/>
                </p:cNvSpPr>
                <p:nvPr/>
              </p:nvSpPr>
              <p:spPr bwMode="auto">
                <a:xfrm>
                  <a:off x="2938" y="2223"/>
                  <a:ext cx="1145" cy="186"/>
                </a:xfrm>
                <a:prstGeom prst="roundRect">
                  <a:avLst>
                    <a:gd name="adj" fmla="val 537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405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938" y="2223"/>
                  <a:ext cx="1145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Desarrollo</a:t>
                  </a:r>
                  <a:r>
                    <a:rPr lang="en-GB" sz="1400" dirty="0">
                      <a:solidFill>
                        <a:schemeClr val="tx1"/>
                      </a:solidFill>
                      <a:latin typeface="+mn-lt"/>
                    </a:rPr>
                    <a:t> de </a:t>
                  </a:r>
                  <a:r>
                    <a:rPr lang="en-GB" sz="1400" dirty="0" err="1">
                      <a:solidFill>
                        <a:schemeClr val="tx1"/>
                      </a:solidFill>
                      <a:latin typeface="+mn-lt"/>
                    </a:rPr>
                    <a:t>Pruebas</a:t>
                  </a:r>
                  <a:endParaRPr lang="en-GB" sz="1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</p:grpSp>
      </p:grpSp>
      <p:grpSp>
        <p:nvGrpSpPr>
          <p:cNvPr id="15368" name="Group 39"/>
          <p:cNvGrpSpPr>
            <a:grpSpLocks/>
          </p:cNvGrpSpPr>
          <p:nvPr/>
        </p:nvGrpSpPr>
        <p:grpSpPr bwMode="auto">
          <a:xfrm>
            <a:off x="6777856" y="3172097"/>
            <a:ext cx="1749425" cy="1009650"/>
            <a:chOff x="4551" y="1488"/>
            <a:chExt cx="1102" cy="636"/>
          </a:xfrm>
        </p:grpSpPr>
        <p:grpSp>
          <p:nvGrpSpPr>
            <p:cNvPr id="15393" name="Group 40"/>
            <p:cNvGrpSpPr>
              <a:grpSpLocks/>
            </p:cNvGrpSpPr>
            <p:nvPr/>
          </p:nvGrpSpPr>
          <p:grpSpPr bwMode="auto">
            <a:xfrm>
              <a:off x="5165" y="1488"/>
              <a:ext cx="405" cy="154"/>
              <a:chOff x="5165" y="1488"/>
              <a:chExt cx="405" cy="154"/>
            </a:xfrm>
          </p:grpSpPr>
          <p:sp>
            <p:nvSpPr>
              <p:cNvPr id="15398" name="AutoShape 41"/>
              <p:cNvSpPr>
                <a:spLocks noChangeArrowheads="1"/>
              </p:cNvSpPr>
              <p:nvPr/>
            </p:nvSpPr>
            <p:spPr bwMode="auto">
              <a:xfrm>
                <a:off x="5165" y="1488"/>
                <a:ext cx="40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399" name="Text Box 42"/>
              <p:cNvSpPr txBox="1">
                <a:spLocks noChangeArrowheads="1"/>
              </p:cNvSpPr>
              <p:nvPr/>
            </p:nvSpPr>
            <p:spPr bwMode="auto">
              <a:xfrm>
                <a:off x="5165" y="1488"/>
                <a:ext cx="40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 dirty="0" err="1">
                    <a:solidFill>
                      <a:schemeClr val="tx1"/>
                    </a:solidFill>
                    <a:latin typeface="+mn-lt"/>
                  </a:rPr>
                  <a:t>Hito</a:t>
                </a:r>
                <a:r>
                  <a:rPr lang="en-GB" sz="1000" dirty="0">
                    <a:solidFill>
                      <a:schemeClr val="tx1"/>
                    </a:solidFill>
                    <a:latin typeface="+mn-lt"/>
                  </a:rPr>
                  <a:t> 5</a:t>
                </a:r>
              </a:p>
            </p:txBody>
          </p:sp>
        </p:grpSp>
        <p:sp>
          <p:nvSpPr>
            <p:cNvPr id="15394" name="Freeform 43"/>
            <p:cNvSpPr>
              <a:spLocks noChangeArrowheads="1"/>
            </p:cNvSpPr>
            <p:nvPr/>
          </p:nvSpPr>
          <p:spPr bwMode="auto">
            <a:xfrm>
              <a:off x="4551" y="1647"/>
              <a:ext cx="1102" cy="477"/>
            </a:xfrm>
            <a:custGeom>
              <a:avLst/>
              <a:gdLst>
                <a:gd name="T0" fmla="*/ 0 w 4860"/>
                <a:gd name="T1" fmla="*/ 55 h 2105"/>
                <a:gd name="T2" fmla="*/ 57 w 4860"/>
                <a:gd name="T3" fmla="*/ 0 h 2105"/>
                <a:gd name="T4" fmla="*/ 1045 w 4860"/>
                <a:gd name="T5" fmla="*/ 0 h 2105"/>
                <a:gd name="T6" fmla="*/ 1102 w 4860"/>
                <a:gd name="T7" fmla="*/ 55 h 2105"/>
                <a:gd name="T8" fmla="*/ 1102 w 4860"/>
                <a:gd name="T9" fmla="*/ 420 h 2105"/>
                <a:gd name="T10" fmla="*/ 1045 w 4860"/>
                <a:gd name="T11" fmla="*/ 477 h 2105"/>
                <a:gd name="T12" fmla="*/ 57 w 4860"/>
                <a:gd name="T13" fmla="*/ 477 h 2105"/>
                <a:gd name="T14" fmla="*/ 0 w 4860"/>
                <a:gd name="T15" fmla="*/ 420 h 2105"/>
                <a:gd name="T16" fmla="*/ 0 w 4860"/>
                <a:gd name="T17" fmla="*/ 55 h 2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0"/>
                <a:gd name="T28" fmla="*/ 0 h 2105"/>
                <a:gd name="T29" fmla="*/ 4860 w 4860"/>
                <a:gd name="T30" fmla="*/ 2105 h 21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0" h="2105">
                  <a:moveTo>
                    <a:pt x="0" y="244"/>
                  </a:moveTo>
                  <a:cubicBezTo>
                    <a:pt x="0" y="122"/>
                    <a:pt x="125" y="0"/>
                    <a:pt x="250" y="0"/>
                  </a:cubicBezTo>
                  <a:lnTo>
                    <a:pt x="4608" y="0"/>
                  </a:lnTo>
                  <a:cubicBezTo>
                    <a:pt x="4733" y="0"/>
                    <a:pt x="4859" y="122"/>
                    <a:pt x="4859" y="244"/>
                  </a:cubicBezTo>
                  <a:lnTo>
                    <a:pt x="4859" y="1854"/>
                  </a:lnTo>
                  <a:cubicBezTo>
                    <a:pt x="4859" y="1978"/>
                    <a:pt x="4733" y="2104"/>
                    <a:pt x="4608" y="2104"/>
                  </a:cubicBezTo>
                  <a:lnTo>
                    <a:pt x="250" y="2104"/>
                  </a:lnTo>
                  <a:cubicBezTo>
                    <a:pt x="125" y="2104"/>
                    <a:pt x="0" y="1978"/>
                    <a:pt x="0" y="1854"/>
                  </a:cubicBezTo>
                  <a:lnTo>
                    <a:pt x="0" y="244"/>
                  </a:lnTo>
                </a:path>
              </a:pathLst>
            </a:custGeom>
            <a:solidFill>
              <a:srgbClr val="CC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5395" name="Group 44"/>
            <p:cNvGrpSpPr>
              <a:grpSpLocks/>
            </p:cNvGrpSpPr>
            <p:nvPr/>
          </p:nvGrpSpPr>
          <p:grpSpPr bwMode="auto">
            <a:xfrm>
              <a:off x="4584" y="1725"/>
              <a:ext cx="1045" cy="319"/>
              <a:chOff x="4584" y="1725"/>
              <a:chExt cx="1045" cy="319"/>
            </a:xfrm>
          </p:grpSpPr>
          <p:sp>
            <p:nvSpPr>
              <p:cNvPr id="15396" name="AutoShape 45"/>
              <p:cNvSpPr>
                <a:spLocks noChangeArrowheads="1"/>
              </p:cNvSpPr>
              <p:nvPr/>
            </p:nvSpPr>
            <p:spPr bwMode="auto">
              <a:xfrm>
                <a:off x="4584" y="1725"/>
                <a:ext cx="1045" cy="319"/>
              </a:xfrm>
              <a:prstGeom prst="roundRect">
                <a:avLst>
                  <a:gd name="adj" fmla="val 310"/>
                </a:avLst>
              </a:pr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397" name="Text Box 46"/>
              <p:cNvSpPr txBox="1">
                <a:spLocks noChangeArrowheads="1"/>
              </p:cNvSpPr>
              <p:nvPr/>
            </p:nvSpPr>
            <p:spPr bwMode="auto">
              <a:xfrm>
                <a:off x="4584" y="1725"/>
                <a:ext cx="1045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Ejecución</a:t>
                </a:r>
                <a:r>
                  <a:rPr lang="en-GB" sz="1400" dirty="0">
                    <a:solidFill>
                      <a:schemeClr val="tx1"/>
                    </a:solidFill>
                    <a:latin typeface="+mn-lt"/>
                  </a:rPr>
                  <a:t> de </a:t>
                </a: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Pruebas</a:t>
                </a:r>
                <a:r>
                  <a:rPr lang="en-GB" sz="1400" dirty="0">
                    <a:solidFill>
                      <a:schemeClr val="tx1"/>
                    </a:solidFill>
                    <a:latin typeface="+mn-lt"/>
                  </a:rPr>
                  <a:t> y </a:t>
                </a: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Entrega</a:t>
                </a:r>
                <a:endParaRPr lang="en-GB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sp>
        <p:nvSpPr>
          <p:cNvPr id="15369" name="Line 47"/>
          <p:cNvSpPr>
            <a:spLocks noChangeShapeType="1"/>
          </p:cNvSpPr>
          <p:nvPr/>
        </p:nvSpPr>
        <p:spPr bwMode="auto">
          <a:xfrm>
            <a:off x="2756719" y="16861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5370" name="Line 48"/>
          <p:cNvSpPr>
            <a:spLocks noChangeShapeType="1"/>
          </p:cNvSpPr>
          <p:nvPr/>
        </p:nvSpPr>
        <p:spPr bwMode="auto">
          <a:xfrm>
            <a:off x="6649269" y="16734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5371" name="Line 49"/>
          <p:cNvSpPr>
            <a:spLocks noChangeShapeType="1"/>
          </p:cNvSpPr>
          <p:nvPr/>
        </p:nvSpPr>
        <p:spPr bwMode="auto">
          <a:xfrm>
            <a:off x="8620944" y="17242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5372" name="Line 50"/>
          <p:cNvSpPr>
            <a:spLocks noChangeShapeType="1"/>
          </p:cNvSpPr>
          <p:nvPr/>
        </p:nvSpPr>
        <p:spPr bwMode="auto">
          <a:xfrm>
            <a:off x="3604444" y="3895997"/>
            <a:ext cx="1587" cy="25527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5373" name="Line 51"/>
          <p:cNvSpPr>
            <a:spLocks noChangeShapeType="1"/>
          </p:cNvSpPr>
          <p:nvPr/>
        </p:nvSpPr>
        <p:spPr bwMode="auto">
          <a:xfrm>
            <a:off x="467544" y="17242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grpSp>
        <p:nvGrpSpPr>
          <p:cNvPr id="21" name="Group 52"/>
          <p:cNvGrpSpPr>
            <a:grpSpLocks/>
          </p:cNvGrpSpPr>
          <p:nvPr/>
        </p:nvGrpSpPr>
        <p:grpSpPr bwMode="auto">
          <a:xfrm>
            <a:off x="1210494" y="1571897"/>
            <a:ext cx="7010400" cy="5097463"/>
            <a:chOff x="1044" y="480"/>
            <a:chExt cx="4416" cy="3211"/>
          </a:xfrm>
        </p:grpSpPr>
        <p:sp>
          <p:nvSpPr>
            <p:cNvPr id="15385" name="Text Box 53"/>
            <p:cNvSpPr txBox="1">
              <a:spLocks noChangeArrowheads="1"/>
            </p:cNvSpPr>
            <p:nvPr/>
          </p:nvSpPr>
          <p:spPr bwMode="auto">
            <a:xfrm>
              <a:off x="1044" y="480"/>
              <a:ext cx="504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 dirty="0">
                  <a:solidFill>
                    <a:srgbClr val="000000"/>
                  </a:solidFill>
                  <a:latin typeface="+mn-lt"/>
                </a:rPr>
                <a:t>3s</a:t>
              </a:r>
            </a:p>
          </p:txBody>
        </p:sp>
        <p:sp>
          <p:nvSpPr>
            <p:cNvPr id="15386" name="Text Box 54"/>
            <p:cNvSpPr txBox="1">
              <a:spLocks noChangeArrowheads="1"/>
            </p:cNvSpPr>
            <p:nvPr/>
          </p:nvSpPr>
          <p:spPr bwMode="auto">
            <a:xfrm>
              <a:off x="3453" y="3274"/>
              <a:ext cx="592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>
                  <a:solidFill>
                    <a:srgbClr val="000000"/>
                  </a:solidFill>
                  <a:latin typeface="+mn-lt"/>
                </a:rPr>
                <a:t>5s</a:t>
              </a:r>
            </a:p>
          </p:txBody>
        </p:sp>
        <p:sp>
          <p:nvSpPr>
            <p:cNvPr id="15387" name="Text Box 55"/>
            <p:cNvSpPr txBox="1">
              <a:spLocks noChangeArrowheads="1"/>
            </p:cNvSpPr>
            <p:nvPr/>
          </p:nvSpPr>
          <p:spPr bwMode="auto">
            <a:xfrm>
              <a:off x="2078" y="3274"/>
              <a:ext cx="504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>
                  <a:solidFill>
                    <a:srgbClr val="000000"/>
                  </a:solidFill>
                  <a:latin typeface="+mn-lt"/>
                </a:rPr>
                <a:t>1s</a:t>
              </a:r>
            </a:p>
          </p:txBody>
        </p:sp>
        <p:sp>
          <p:nvSpPr>
            <p:cNvPr id="15388" name="Text Box 56"/>
            <p:cNvSpPr txBox="1">
              <a:spLocks noChangeArrowheads="1"/>
            </p:cNvSpPr>
            <p:nvPr/>
          </p:nvSpPr>
          <p:spPr bwMode="auto">
            <a:xfrm>
              <a:off x="2366" y="480"/>
              <a:ext cx="472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 dirty="0">
                  <a:solidFill>
                    <a:srgbClr val="000000"/>
                  </a:solidFill>
                  <a:latin typeface="+mn-lt"/>
                </a:rPr>
                <a:t>2s</a:t>
              </a:r>
            </a:p>
          </p:txBody>
        </p:sp>
        <p:sp>
          <p:nvSpPr>
            <p:cNvPr id="15389" name="Text Box 57"/>
            <p:cNvSpPr txBox="1">
              <a:spLocks noChangeArrowheads="1"/>
            </p:cNvSpPr>
            <p:nvPr/>
          </p:nvSpPr>
          <p:spPr bwMode="auto">
            <a:xfrm>
              <a:off x="3493" y="480"/>
              <a:ext cx="57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>
                  <a:solidFill>
                    <a:srgbClr val="000000"/>
                  </a:solidFill>
                  <a:latin typeface="+mn-lt"/>
                </a:rPr>
                <a:t>4s</a:t>
              </a:r>
            </a:p>
          </p:txBody>
        </p:sp>
        <p:sp>
          <p:nvSpPr>
            <p:cNvPr id="15390" name="Text Box 58"/>
            <p:cNvSpPr txBox="1">
              <a:spLocks noChangeArrowheads="1"/>
            </p:cNvSpPr>
            <p:nvPr/>
          </p:nvSpPr>
          <p:spPr bwMode="auto">
            <a:xfrm>
              <a:off x="4872" y="480"/>
              <a:ext cx="528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>
                  <a:solidFill>
                    <a:srgbClr val="000000"/>
                  </a:solidFill>
                  <a:latin typeface="+mn-lt"/>
                </a:rPr>
                <a:t>3s</a:t>
              </a:r>
            </a:p>
          </p:txBody>
        </p:sp>
        <p:sp>
          <p:nvSpPr>
            <p:cNvPr id="15391" name="Text Box 59"/>
            <p:cNvSpPr txBox="1">
              <a:spLocks noChangeArrowheads="1"/>
            </p:cNvSpPr>
            <p:nvPr/>
          </p:nvSpPr>
          <p:spPr bwMode="auto">
            <a:xfrm>
              <a:off x="4884" y="3274"/>
              <a:ext cx="57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>
                  <a:solidFill>
                    <a:srgbClr val="000000"/>
                  </a:solidFill>
                  <a:latin typeface="+mn-lt"/>
                </a:rPr>
                <a:t>3s</a:t>
              </a:r>
            </a:p>
          </p:txBody>
        </p:sp>
        <p:sp>
          <p:nvSpPr>
            <p:cNvPr id="15392" name="Text Box 60"/>
            <p:cNvSpPr txBox="1">
              <a:spLocks noChangeArrowheads="1"/>
            </p:cNvSpPr>
            <p:nvPr/>
          </p:nvSpPr>
          <p:spPr bwMode="auto">
            <a:xfrm>
              <a:off x="1092" y="3282"/>
              <a:ext cx="504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2520" tIns="182520" rIns="182520" bIns="182520">
              <a:spAutoFit/>
            </a:bodyPr>
            <a:lstStyle/>
            <a:p>
              <a:pPr>
                <a:lnSpc>
                  <a:spcPct val="93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i="1">
                  <a:solidFill>
                    <a:srgbClr val="000000"/>
                  </a:solidFill>
                  <a:latin typeface="+mn-lt"/>
                </a:rPr>
                <a:t>3s</a:t>
              </a:r>
            </a:p>
          </p:txBody>
        </p:sp>
      </p:grpSp>
      <p:grpSp>
        <p:nvGrpSpPr>
          <p:cNvPr id="15375" name="Group 65"/>
          <p:cNvGrpSpPr>
            <a:grpSpLocks/>
          </p:cNvGrpSpPr>
          <p:nvPr/>
        </p:nvGrpSpPr>
        <p:grpSpPr bwMode="auto">
          <a:xfrm>
            <a:off x="648519" y="5266010"/>
            <a:ext cx="1787525" cy="715962"/>
            <a:chOff x="690" y="2807"/>
            <a:chExt cx="1126" cy="451"/>
          </a:xfrm>
        </p:grpSpPr>
        <p:sp>
          <p:nvSpPr>
            <p:cNvPr id="15381" name="Freeform 66"/>
            <p:cNvSpPr>
              <a:spLocks noChangeArrowheads="1"/>
            </p:cNvSpPr>
            <p:nvPr/>
          </p:nvSpPr>
          <p:spPr bwMode="auto">
            <a:xfrm>
              <a:off x="690" y="2807"/>
              <a:ext cx="1126" cy="451"/>
            </a:xfrm>
            <a:custGeom>
              <a:avLst/>
              <a:gdLst>
                <a:gd name="T0" fmla="*/ 0 w 4966"/>
                <a:gd name="T1" fmla="*/ 53 h 1990"/>
                <a:gd name="T2" fmla="*/ 75 w 4966"/>
                <a:gd name="T3" fmla="*/ 0 h 1990"/>
                <a:gd name="T4" fmla="*/ 1050 w 4966"/>
                <a:gd name="T5" fmla="*/ 0 h 1990"/>
                <a:gd name="T6" fmla="*/ 1126 w 4966"/>
                <a:gd name="T7" fmla="*/ 53 h 1990"/>
                <a:gd name="T8" fmla="*/ 1126 w 4966"/>
                <a:gd name="T9" fmla="*/ 397 h 1990"/>
                <a:gd name="T10" fmla="*/ 1050 w 4966"/>
                <a:gd name="T11" fmla="*/ 451 h 1990"/>
                <a:gd name="T12" fmla="*/ 75 w 4966"/>
                <a:gd name="T13" fmla="*/ 451 h 1990"/>
                <a:gd name="T14" fmla="*/ 0 w 4966"/>
                <a:gd name="T15" fmla="*/ 397 h 1990"/>
                <a:gd name="T16" fmla="*/ 0 w 4966"/>
                <a:gd name="T17" fmla="*/ 53 h 19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66"/>
                <a:gd name="T28" fmla="*/ 0 h 1990"/>
                <a:gd name="T29" fmla="*/ 4966 w 4966"/>
                <a:gd name="T30" fmla="*/ 1990 h 19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66" h="1990">
                  <a:moveTo>
                    <a:pt x="0" y="235"/>
                  </a:moveTo>
                  <a:cubicBezTo>
                    <a:pt x="0" y="118"/>
                    <a:pt x="165" y="0"/>
                    <a:pt x="332" y="0"/>
                  </a:cubicBezTo>
                  <a:lnTo>
                    <a:pt x="4632" y="0"/>
                  </a:lnTo>
                  <a:cubicBezTo>
                    <a:pt x="4798" y="0"/>
                    <a:pt x="4965" y="118"/>
                    <a:pt x="4965" y="235"/>
                  </a:cubicBezTo>
                  <a:lnTo>
                    <a:pt x="4965" y="1753"/>
                  </a:lnTo>
                  <a:cubicBezTo>
                    <a:pt x="4965" y="1870"/>
                    <a:pt x="4798" y="1989"/>
                    <a:pt x="4632" y="1989"/>
                  </a:cubicBezTo>
                  <a:lnTo>
                    <a:pt x="332" y="1989"/>
                  </a:lnTo>
                  <a:cubicBezTo>
                    <a:pt x="165" y="1989"/>
                    <a:pt x="0" y="1870"/>
                    <a:pt x="0" y="1753"/>
                  </a:cubicBezTo>
                  <a:lnTo>
                    <a:pt x="0" y="235"/>
                  </a:lnTo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5382" name="Group 67"/>
            <p:cNvGrpSpPr>
              <a:grpSpLocks/>
            </p:cNvGrpSpPr>
            <p:nvPr/>
          </p:nvGrpSpPr>
          <p:grpSpPr bwMode="auto">
            <a:xfrm>
              <a:off x="721" y="2889"/>
              <a:ext cx="1058" cy="317"/>
              <a:chOff x="721" y="2889"/>
              <a:chExt cx="1058" cy="317"/>
            </a:xfrm>
          </p:grpSpPr>
          <p:sp>
            <p:nvSpPr>
              <p:cNvPr id="15383" name="AutoShape 68"/>
              <p:cNvSpPr>
                <a:spLocks noChangeArrowheads="1"/>
              </p:cNvSpPr>
              <p:nvPr/>
            </p:nvSpPr>
            <p:spPr bwMode="auto">
              <a:xfrm>
                <a:off x="721" y="2889"/>
                <a:ext cx="1058" cy="317"/>
              </a:xfrm>
              <a:prstGeom prst="roundRect">
                <a:avLst>
                  <a:gd name="adj" fmla="val 315"/>
                </a:avLst>
              </a:prstGeom>
              <a:solidFill>
                <a:srgbClr val="00CC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384" name="Text Box 69"/>
              <p:cNvSpPr txBox="1">
                <a:spLocks noChangeArrowheads="1"/>
              </p:cNvSpPr>
              <p:nvPr/>
            </p:nvSpPr>
            <p:spPr bwMode="auto">
              <a:xfrm>
                <a:off x="721" y="2889"/>
                <a:ext cx="105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Actividades</a:t>
                </a:r>
                <a:r>
                  <a:rPr lang="en-GB" sz="14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Prospectivas</a:t>
                </a:r>
                <a:endParaRPr lang="en-GB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grpSp>
        <p:nvGrpSpPr>
          <p:cNvPr id="15376" name="Group 74"/>
          <p:cNvGrpSpPr>
            <a:grpSpLocks/>
          </p:cNvGrpSpPr>
          <p:nvPr/>
        </p:nvGrpSpPr>
        <p:grpSpPr bwMode="auto">
          <a:xfrm>
            <a:off x="2861494" y="5266010"/>
            <a:ext cx="1406525" cy="715962"/>
            <a:chOff x="2084" y="2807"/>
            <a:chExt cx="886" cy="451"/>
          </a:xfrm>
        </p:grpSpPr>
        <p:sp>
          <p:nvSpPr>
            <p:cNvPr id="15377" name="Freeform 75"/>
            <p:cNvSpPr>
              <a:spLocks noChangeArrowheads="1"/>
            </p:cNvSpPr>
            <p:nvPr/>
          </p:nvSpPr>
          <p:spPr bwMode="auto">
            <a:xfrm>
              <a:off x="2084" y="2807"/>
              <a:ext cx="886" cy="451"/>
            </a:xfrm>
            <a:custGeom>
              <a:avLst/>
              <a:gdLst>
                <a:gd name="T0" fmla="*/ 0 w 3908"/>
                <a:gd name="T1" fmla="*/ 53 h 1990"/>
                <a:gd name="T2" fmla="*/ 59 w 3908"/>
                <a:gd name="T3" fmla="*/ 0 h 1990"/>
                <a:gd name="T4" fmla="*/ 826 w 3908"/>
                <a:gd name="T5" fmla="*/ 0 h 1990"/>
                <a:gd name="T6" fmla="*/ 886 w 3908"/>
                <a:gd name="T7" fmla="*/ 53 h 1990"/>
                <a:gd name="T8" fmla="*/ 886 w 3908"/>
                <a:gd name="T9" fmla="*/ 397 h 1990"/>
                <a:gd name="T10" fmla="*/ 826 w 3908"/>
                <a:gd name="T11" fmla="*/ 451 h 1990"/>
                <a:gd name="T12" fmla="*/ 59 w 3908"/>
                <a:gd name="T13" fmla="*/ 451 h 1990"/>
                <a:gd name="T14" fmla="*/ 0 w 3908"/>
                <a:gd name="T15" fmla="*/ 397 h 1990"/>
                <a:gd name="T16" fmla="*/ 0 w 3908"/>
                <a:gd name="T17" fmla="*/ 53 h 19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8"/>
                <a:gd name="T28" fmla="*/ 0 h 1990"/>
                <a:gd name="T29" fmla="*/ 3908 w 3908"/>
                <a:gd name="T30" fmla="*/ 1990 h 19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8" h="1990">
                  <a:moveTo>
                    <a:pt x="0" y="235"/>
                  </a:moveTo>
                  <a:cubicBezTo>
                    <a:pt x="0" y="118"/>
                    <a:pt x="130" y="0"/>
                    <a:pt x="262" y="0"/>
                  </a:cubicBezTo>
                  <a:lnTo>
                    <a:pt x="3645" y="0"/>
                  </a:lnTo>
                  <a:cubicBezTo>
                    <a:pt x="3775" y="0"/>
                    <a:pt x="3907" y="118"/>
                    <a:pt x="3907" y="235"/>
                  </a:cubicBezTo>
                  <a:lnTo>
                    <a:pt x="3907" y="1753"/>
                  </a:lnTo>
                  <a:cubicBezTo>
                    <a:pt x="3907" y="1870"/>
                    <a:pt x="3775" y="1989"/>
                    <a:pt x="3645" y="1989"/>
                  </a:cubicBezTo>
                  <a:lnTo>
                    <a:pt x="262" y="1989"/>
                  </a:lnTo>
                  <a:cubicBezTo>
                    <a:pt x="130" y="1989"/>
                    <a:pt x="0" y="1870"/>
                    <a:pt x="0" y="1753"/>
                  </a:cubicBezTo>
                  <a:lnTo>
                    <a:pt x="0" y="235"/>
                  </a:lnTo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5378" name="Group 76"/>
            <p:cNvGrpSpPr>
              <a:grpSpLocks/>
            </p:cNvGrpSpPr>
            <p:nvPr/>
          </p:nvGrpSpPr>
          <p:grpSpPr bwMode="auto">
            <a:xfrm>
              <a:off x="2108" y="2889"/>
              <a:ext cx="830" cy="317"/>
              <a:chOff x="2108" y="2889"/>
              <a:chExt cx="830" cy="317"/>
            </a:xfrm>
          </p:grpSpPr>
          <p:sp>
            <p:nvSpPr>
              <p:cNvPr id="15379" name="AutoShape 77"/>
              <p:cNvSpPr>
                <a:spLocks noChangeArrowheads="1"/>
              </p:cNvSpPr>
              <p:nvPr/>
            </p:nvSpPr>
            <p:spPr bwMode="auto">
              <a:xfrm>
                <a:off x="2108" y="2889"/>
                <a:ext cx="830" cy="317"/>
              </a:xfrm>
              <a:prstGeom prst="roundRect">
                <a:avLst>
                  <a:gd name="adj" fmla="val 315"/>
                </a:avLst>
              </a:prstGeom>
              <a:solidFill>
                <a:srgbClr val="00CC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380" name="Text Box 78"/>
              <p:cNvSpPr txBox="1">
                <a:spLocks noChangeArrowheads="1"/>
              </p:cNvSpPr>
              <p:nvPr/>
            </p:nvSpPr>
            <p:spPr bwMode="auto">
              <a:xfrm>
                <a:off x="2108" y="2889"/>
                <a:ext cx="830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Actividades</a:t>
                </a:r>
                <a:r>
                  <a:rPr lang="en-GB" sz="14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br>
                  <a:rPr lang="en-GB" sz="140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en-GB" sz="1400" dirty="0" err="1">
                    <a:solidFill>
                      <a:schemeClr val="tx1"/>
                    </a:solidFill>
                    <a:latin typeface="+mn-lt"/>
                  </a:rPr>
                  <a:t>Prospectivas</a:t>
                </a:r>
                <a:endParaRPr lang="en-GB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Atributos </a:t>
            </a:r>
            <a:r>
              <a:rPr lang="es-CL" dirty="0"/>
              <a:t>del Modelo en V Rápido </a:t>
            </a:r>
            <a:endParaRPr lang="es-CL" noProof="0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CL" noProof="0" dirty="0"/>
              <a:t>Representa un proceso de software maduro compatible con CMM nivel 3 con activos de procesos apropiados</a:t>
            </a:r>
          </a:p>
          <a:p>
            <a:pPr>
              <a:defRPr/>
            </a:pPr>
            <a:r>
              <a:rPr lang="es-CL" noProof="0" dirty="0"/>
              <a:t>Se puede completar en ciclos de 12 semanas</a:t>
            </a:r>
          </a:p>
          <a:p>
            <a:pPr>
              <a:defRPr/>
            </a:pPr>
            <a:r>
              <a:rPr lang="es-CL" noProof="0" dirty="0"/>
              <a:t>Fomenta el desarrollo iterativo con la consecuente disminución de riesgos tecnológicos y comerciales</a:t>
            </a:r>
          </a:p>
          <a:p>
            <a:pPr>
              <a:defRPr/>
            </a:pPr>
            <a:r>
              <a:rPr lang="es-CL" noProof="0" dirty="0"/>
              <a:t>Está basado tanto en documentos como en comunicaciones interpersonales</a:t>
            </a:r>
          </a:p>
          <a:p>
            <a:pPr>
              <a:defRPr/>
            </a:pPr>
            <a:r>
              <a:rPr lang="es-CL" noProof="0" dirty="0"/>
              <a:t>Es un híbrido entre los métodos llamados ágiles y métodos rigurosos, usualmente usados por organizaciones maduras</a:t>
            </a:r>
          </a:p>
          <a:p>
            <a:pPr>
              <a:defRPr/>
            </a:pPr>
            <a:r>
              <a:rPr lang="es-CL" dirty="0"/>
              <a:t>No es tan sensible a la rotación de personal como Scrum o XP</a:t>
            </a:r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28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4407669" y="1648097"/>
            <a:ext cx="3175" cy="4822825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111513"/>
            <a:ext cx="8280920" cy="1157247"/>
          </a:xfrm>
        </p:spPr>
        <p:txBody>
          <a:bodyPr>
            <a:norm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dirty="0"/>
              <a:t>Modelo en V Rápido: 9 semanas</a:t>
            </a:r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1E189-A5E4-460C-B525-E80730F3D25C}" type="slidenum">
              <a:rPr lang="es-CL" noProof="0" smtClean="0"/>
              <a:pPr>
                <a:defRPr/>
              </a:pPr>
              <a:t>29</a:t>
            </a:fld>
            <a:endParaRPr lang="es-CL" noProof="0" dirty="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702444" y="3195910"/>
            <a:ext cx="1787525" cy="971550"/>
            <a:chOff x="690" y="1503"/>
            <a:chExt cx="1126" cy="612"/>
          </a:xfrm>
        </p:grpSpPr>
        <p:grpSp>
          <p:nvGrpSpPr>
            <p:cNvPr id="17469" name="Group 5"/>
            <p:cNvGrpSpPr>
              <a:grpSpLocks/>
            </p:cNvGrpSpPr>
            <p:nvPr/>
          </p:nvGrpSpPr>
          <p:grpSpPr bwMode="auto">
            <a:xfrm>
              <a:off x="1376" y="1503"/>
              <a:ext cx="405" cy="154"/>
              <a:chOff x="1376" y="1503"/>
              <a:chExt cx="405" cy="154"/>
            </a:xfrm>
          </p:grpSpPr>
          <p:sp>
            <p:nvSpPr>
              <p:cNvPr id="17475" name="AutoShape 6"/>
              <p:cNvSpPr>
                <a:spLocks noChangeArrowheads="1"/>
              </p:cNvSpPr>
              <p:nvPr/>
            </p:nvSpPr>
            <p:spPr bwMode="auto">
              <a:xfrm>
                <a:off x="1376" y="1503"/>
                <a:ext cx="40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6" name="Text Box 7"/>
              <p:cNvSpPr txBox="1">
                <a:spLocks noChangeArrowheads="1"/>
              </p:cNvSpPr>
              <p:nvPr/>
            </p:nvSpPr>
            <p:spPr bwMode="auto">
              <a:xfrm>
                <a:off x="1376" y="1503"/>
                <a:ext cx="405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MIL_01</a:t>
                </a:r>
              </a:p>
            </p:txBody>
          </p:sp>
        </p:grpSp>
        <p:grpSp>
          <p:nvGrpSpPr>
            <p:cNvPr id="17470" name="Group 8"/>
            <p:cNvGrpSpPr>
              <a:grpSpLocks/>
            </p:cNvGrpSpPr>
            <p:nvPr/>
          </p:nvGrpSpPr>
          <p:grpSpPr bwMode="auto">
            <a:xfrm>
              <a:off x="690" y="1664"/>
              <a:ext cx="1126" cy="451"/>
              <a:chOff x="690" y="1664"/>
              <a:chExt cx="1126" cy="312"/>
            </a:xfrm>
          </p:grpSpPr>
          <p:sp>
            <p:nvSpPr>
              <p:cNvPr id="17471" name="Freeform 9"/>
              <p:cNvSpPr>
                <a:spLocks noChangeArrowheads="1"/>
              </p:cNvSpPr>
              <p:nvPr/>
            </p:nvSpPr>
            <p:spPr bwMode="auto">
              <a:xfrm>
                <a:off x="690" y="1664"/>
                <a:ext cx="1126" cy="312"/>
              </a:xfrm>
              <a:custGeom>
                <a:avLst/>
                <a:gdLst>
                  <a:gd name="T0" fmla="*/ 0 w 4966"/>
                  <a:gd name="T1" fmla="*/ 37 h 1376"/>
                  <a:gd name="T2" fmla="*/ 75 w 4966"/>
                  <a:gd name="T3" fmla="*/ 0 h 1376"/>
                  <a:gd name="T4" fmla="*/ 1050 w 4966"/>
                  <a:gd name="T5" fmla="*/ 0 h 1376"/>
                  <a:gd name="T6" fmla="*/ 1126 w 4966"/>
                  <a:gd name="T7" fmla="*/ 37 h 1376"/>
                  <a:gd name="T8" fmla="*/ 1126 w 4966"/>
                  <a:gd name="T9" fmla="*/ 275 h 1376"/>
                  <a:gd name="T10" fmla="*/ 1050 w 4966"/>
                  <a:gd name="T11" fmla="*/ 312 h 1376"/>
                  <a:gd name="T12" fmla="*/ 75 w 4966"/>
                  <a:gd name="T13" fmla="*/ 312 h 1376"/>
                  <a:gd name="T14" fmla="*/ 0 w 4966"/>
                  <a:gd name="T15" fmla="*/ 275 h 1376"/>
                  <a:gd name="T16" fmla="*/ 0 w 4966"/>
                  <a:gd name="T17" fmla="*/ 37 h 1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66"/>
                  <a:gd name="T28" fmla="*/ 0 h 1376"/>
                  <a:gd name="T29" fmla="*/ 4966 w 4966"/>
                  <a:gd name="T30" fmla="*/ 1376 h 13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66" h="1376">
                    <a:moveTo>
                      <a:pt x="0" y="161"/>
                    </a:moveTo>
                    <a:cubicBezTo>
                      <a:pt x="0" y="80"/>
                      <a:pt x="165" y="0"/>
                      <a:pt x="332" y="0"/>
                    </a:cubicBezTo>
                    <a:lnTo>
                      <a:pt x="4632" y="0"/>
                    </a:lnTo>
                    <a:cubicBezTo>
                      <a:pt x="4798" y="0"/>
                      <a:pt x="4965" y="80"/>
                      <a:pt x="4965" y="161"/>
                    </a:cubicBezTo>
                    <a:lnTo>
                      <a:pt x="4965" y="1213"/>
                    </a:lnTo>
                    <a:cubicBezTo>
                      <a:pt x="4965" y="1294"/>
                      <a:pt x="4798" y="1375"/>
                      <a:pt x="4632" y="1375"/>
                    </a:cubicBezTo>
                    <a:lnTo>
                      <a:pt x="332" y="1375"/>
                    </a:lnTo>
                    <a:cubicBezTo>
                      <a:pt x="165" y="1375"/>
                      <a:pt x="0" y="1294"/>
                      <a:pt x="0" y="1213"/>
                    </a:cubicBezTo>
                    <a:lnTo>
                      <a:pt x="0" y="161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472" name="Group 10"/>
              <p:cNvGrpSpPr>
                <a:grpSpLocks/>
              </p:cNvGrpSpPr>
              <p:nvPr/>
            </p:nvGrpSpPr>
            <p:grpSpPr bwMode="auto">
              <a:xfrm>
                <a:off x="721" y="1720"/>
                <a:ext cx="1058" cy="222"/>
                <a:chOff x="721" y="1720"/>
                <a:chExt cx="1058" cy="222"/>
              </a:xfrm>
            </p:grpSpPr>
            <p:sp>
              <p:nvSpPr>
                <p:cNvPr id="17473" name="AutoShape 11"/>
                <p:cNvSpPr>
                  <a:spLocks noChangeArrowheads="1"/>
                </p:cNvSpPr>
                <p:nvPr/>
              </p:nvSpPr>
              <p:spPr bwMode="auto">
                <a:xfrm>
                  <a:off x="721" y="1720"/>
                  <a:ext cx="1058" cy="222"/>
                </a:xfrm>
                <a:prstGeom prst="roundRect">
                  <a:avLst>
                    <a:gd name="adj" fmla="val 449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7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721" y="1720"/>
                  <a:ext cx="1058" cy="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lvl="0"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Levantamiento</a:t>
                  </a:r>
                  <a:r>
                    <a:rPr lang="en-GB" sz="1400" dirty="0">
                      <a:solidFill>
                        <a:prstClr val="black"/>
                      </a:solidFill>
                      <a:latin typeface="Calibri" panose="020F0502020204030204"/>
                    </a:rPr>
                    <a:t> de Req. y </a:t>
                  </a:r>
                  <a:r>
                    <a:rPr lang="en-GB" sz="14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Planificación</a:t>
                  </a:r>
                  <a:endParaRPr lang="en-GB" sz="14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17413" name="Group 13"/>
          <p:cNvGrpSpPr>
            <a:grpSpLocks/>
          </p:cNvGrpSpPr>
          <p:nvPr/>
        </p:nvGrpSpPr>
        <p:grpSpPr bwMode="auto">
          <a:xfrm>
            <a:off x="2997969" y="2295797"/>
            <a:ext cx="1247775" cy="963613"/>
            <a:chOff x="2136" y="936"/>
            <a:chExt cx="786" cy="607"/>
          </a:xfrm>
        </p:grpSpPr>
        <p:grpSp>
          <p:nvGrpSpPr>
            <p:cNvPr id="17461" name="Group 14"/>
            <p:cNvGrpSpPr>
              <a:grpSpLocks/>
            </p:cNvGrpSpPr>
            <p:nvPr/>
          </p:nvGrpSpPr>
          <p:grpSpPr bwMode="auto">
            <a:xfrm>
              <a:off x="2454" y="936"/>
              <a:ext cx="405" cy="154"/>
              <a:chOff x="2454" y="936"/>
              <a:chExt cx="405" cy="154"/>
            </a:xfrm>
          </p:grpSpPr>
          <p:sp>
            <p:nvSpPr>
              <p:cNvPr id="17467" name="AutoShape 15"/>
              <p:cNvSpPr>
                <a:spLocks noChangeArrowheads="1"/>
              </p:cNvSpPr>
              <p:nvPr/>
            </p:nvSpPr>
            <p:spPr bwMode="auto">
              <a:xfrm>
                <a:off x="2454" y="936"/>
                <a:ext cx="40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8" name="Text Box 16"/>
              <p:cNvSpPr txBox="1">
                <a:spLocks noChangeArrowheads="1"/>
              </p:cNvSpPr>
              <p:nvPr/>
            </p:nvSpPr>
            <p:spPr bwMode="auto">
              <a:xfrm>
                <a:off x="2454" y="936"/>
                <a:ext cx="405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MIL_02</a:t>
                </a:r>
              </a:p>
            </p:txBody>
          </p:sp>
        </p:grpSp>
        <p:grpSp>
          <p:nvGrpSpPr>
            <p:cNvPr id="17462" name="Group 17"/>
            <p:cNvGrpSpPr>
              <a:grpSpLocks/>
            </p:cNvGrpSpPr>
            <p:nvPr/>
          </p:nvGrpSpPr>
          <p:grpSpPr bwMode="auto">
            <a:xfrm>
              <a:off x="2136" y="1092"/>
              <a:ext cx="786" cy="451"/>
              <a:chOff x="2136" y="1092"/>
              <a:chExt cx="786" cy="451"/>
            </a:xfrm>
          </p:grpSpPr>
          <p:sp>
            <p:nvSpPr>
              <p:cNvPr id="17463" name="Freeform 18"/>
              <p:cNvSpPr>
                <a:spLocks noChangeArrowheads="1"/>
              </p:cNvSpPr>
              <p:nvPr/>
            </p:nvSpPr>
            <p:spPr bwMode="auto">
              <a:xfrm>
                <a:off x="2136" y="1092"/>
                <a:ext cx="786" cy="451"/>
              </a:xfrm>
              <a:custGeom>
                <a:avLst/>
                <a:gdLst>
                  <a:gd name="T0" fmla="*/ 0 w 3467"/>
                  <a:gd name="T1" fmla="*/ 53 h 1990"/>
                  <a:gd name="T2" fmla="*/ 53 w 3467"/>
                  <a:gd name="T3" fmla="*/ 0 h 1990"/>
                  <a:gd name="T4" fmla="*/ 733 w 3467"/>
                  <a:gd name="T5" fmla="*/ 0 h 1990"/>
                  <a:gd name="T6" fmla="*/ 786 w 3467"/>
                  <a:gd name="T7" fmla="*/ 53 h 1990"/>
                  <a:gd name="T8" fmla="*/ 786 w 3467"/>
                  <a:gd name="T9" fmla="*/ 397 h 1990"/>
                  <a:gd name="T10" fmla="*/ 733 w 3467"/>
                  <a:gd name="T11" fmla="*/ 451 h 1990"/>
                  <a:gd name="T12" fmla="*/ 53 w 3467"/>
                  <a:gd name="T13" fmla="*/ 451 h 1990"/>
                  <a:gd name="T14" fmla="*/ 0 w 3467"/>
                  <a:gd name="T15" fmla="*/ 397 h 1990"/>
                  <a:gd name="T16" fmla="*/ 0 w 3467"/>
                  <a:gd name="T17" fmla="*/ 53 h 19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7"/>
                  <a:gd name="T28" fmla="*/ 0 h 1990"/>
                  <a:gd name="T29" fmla="*/ 3467 w 3467"/>
                  <a:gd name="T30" fmla="*/ 1990 h 19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7" h="1990">
                    <a:moveTo>
                      <a:pt x="0" y="235"/>
                    </a:moveTo>
                    <a:cubicBezTo>
                      <a:pt x="0" y="118"/>
                      <a:pt x="116" y="0"/>
                      <a:pt x="232" y="0"/>
                    </a:cubicBezTo>
                    <a:lnTo>
                      <a:pt x="3233" y="0"/>
                    </a:lnTo>
                    <a:cubicBezTo>
                      <a:pt x="3349" y="0"/>
                      <a:pt x="3466" y="118"/>
                      <a:pt x="3466" y="235"/>
                    </a:cubicBezTo>
                    <a:lnTo>
                      <a:pt x="3466" y="1753"/>
                    </a:lnTo>
                    <a:cubicBezTo>
                      <a:pt x="3466" y="1870"/>
                      <a:pt x="3349" y="1989"/>
                      <a:pt x="3233" y="1989"/>
                    </a:cubicBezTo>
                    <a:lnTo>
                      <a:pt x="232" y="1989"/>
                    </a:lnTo>
                    <a:cubicBezTo>
                      <a:pt x="116" y="1989"/>
                      <a:pt x="0" y="1870"/>
                      <a:pt x="0" y="1753"/>
                    </a:cubicBezTo>
                    <a:lnTo>
                      <a:pt x="0" y="235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464" name="Group 19"/>
              <p:cNvGrpSpPr>
                <a:grpSpLocks/>
              </p:cNvGrpSpPr>
              <p:nvPr/>
            </p:nvGrpSpPr>
            <p:grpSpPr bwMode="auto">
              <a:xfrm>
                <a:off x="2226" y="1242"/>
                <a:ext cx="607" cy="186"/>
                <a:chOff x="2226" y="1242"/>
                <a:chExt cx="607" cy="186"/>
              </a:xfrm>
            </p:grpSpPr>
            <p:sp>
              <p:nvSpPr>
                <p:cNvPr id="17465" name="AutoShape 20"/>
                <p:cNvSpPr>
                  <a:spLocks noChangeArrowheads="1"/>
                </p:cNvSpPr>
                <p:nvPr/>
              </p:nvSpPr>
              <p:spPr bwMode="auto">
                <a:xfrm>
                  <a:off x="2226" y="1242"/>
                  <a:ext cx="607" cy="186"/>
                </a:xfrm>
                <a:prstGeom prst="roundRect">
                  <a:avLst>
                    <a:gd name="adj" fmla="val 537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6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226" y="1242"/>
                  <a:ext cx="607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schemeClr val="tx1"/>
                      </a:solidFill>
                      <a:latin typeface="Arial" charset="0"/>
                    </a:rPr>
                    <a:t>Diseño</a:t>
                  </a:r>
                  <a:endParaRPr lang="en-GB" sz="1400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7414" name="Group 22"/>
          <p:cNvGrpSpPr>
            <a:grpSpLocks/>
          </p:cNvGrpSpPr>
          <p:nvPr/>
        </p:nvGrpSpPr>
        <p:grpSpPr bwMode="auto">
          <a:xfrm>
            <a:off x="4587056" y="2295797"/>
            <a:ext cx="1944688" cy="952500"/>
            <a:chOff x="3137" y="936"/>
            <a:chExt cx="1225" cy="600"/>
          </a:xfrm>
        </p:grpSpPr>
        <p:grpSp>
          <p:nvGrpSpPr>
            <p:cNvPr id="17453" name="Group 23"/>
            <p:cNvGrpSpPr>
              <a:grpSpLocks/>
            </p:cNvGrpSpPr>
            <p:nvPr/>
          </p:nvGrpSpPr>
          <p:grpSpPr bwMode="auto">
            <a:xfrm>
              <a:off x="3869" y="936"/>
              <a:ext cx="435" cy="154"/>
              <a:chOff x="3869" y="936"/>
              <a:chExt cx="435" cy="154"/>
            </a:xfrm>
          </p:grpSpPr>
          <p:sp>
            <p:nvSpPr>
              <p:cNvPr id="17459" name="AutoShape 24"/>
              <p:cNvSpPr>
                <a:spLocks noChangeArrowheads="1"/>
              </p:cNvSpPr>
              <p:nvPr/>
            </p:nvSpPr>
            <p:spPr bwMode="auto">
              <a:xfrm>
                <a:off x="3869" y="936"/>
                <a:ext cx="43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0" name="Text Box 25"/>
              <p:cNvSpPr txBox="1">
                <a:spLocks noChangeArrowheads="1"/>
              </p:cNvSpPr>
              <p:nvPr/>
            </p:nvSpPr>
            <p:spPr bwMode="auto">
              <a:xfrm>
                <a:off x="3869" y="936"/>
                <a:ext cx="435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MIL_03</a:t>
                </a:r>
              </a:p>
            </p:txBody>
          </p:sp>
        </p:grpSp>
        <p:grpSp>
          <p:nvGrpSpPr>
            <p:cNvPr id="17454" name="Group 26"/>
            <p:cNvGrpSpPr>
              <a:grpSpLocks/>
            </p:cNvGrpSpPr>
            <p:nvPr/>
          </p:nvGrpSpPr>
          <p:grpSpPr bwMode="auto">
            <a:xfrm>
              <a:off x="3137" y="1092"/>
              <a:ext cx="1225" cy="444"/>
              <a:chOff x="3137" y="1092"/>
              <a:chExt cx="1225" cy="444"/>
            </a:xfrm>
          </p:grpSpPr>
          <p:sp>
            <p:nvSpPr>
              <p:cNvPr id="17455" name="Freeform 27"/>
              <p:cNvSpPr>
                <a:spLocks noChangeArrowheads="1"/>
              </p:cNvSpPr>
              <p:nvPr/>
            </p:nvSpPr>
            <p:spPr bwMode="auto">
              <a:xfrm>
                <a:off x="3137" y="1092"/>
                <a:ext cx="1225" cy="444"/>
              </a:xfrm>
              <a:custGeom>
                <a:avLst/>
                <a:gdLst>
                  <a:gd name="T0" fmla="*/ 0 w 5403"/>
                  <a:gd name="T1" fmla="*/ 52 h 1959"/>
                  <a:gd name="T2" fmla="*/ 82 w 5403"/>
                  <a:gd name="T3" fmla="*/ 0 h 1959"/>
                  <a:gd name="T4" fmla="*/ 1142 w 5403"/>
                  <a:gd name="T5" fmla="*/ 0 h 1959"/>
                  <a:gd name="T6" fmla="*/ 1225 w 5403"/>
                  <a:gd name="T7" fmla="*/ 52 h 1959"/>
                  <a:gd name="T8" fmla="*/ 1225 w 5403"/>
                  <a:gd name="T9" fmla="*/ 391 h 1959"/>
                  <a:gd name="T10" fmla="*/ 1142 w 5403"/>
                  <a:gd name="T11" fmla="*/ 444 h 1959"/>
                  <a:gd name="T12" fmla="*/ 82 w 5403"/>
                  <a:gd name="T13" fmla="*/ 444 h 1959"/>
                  <a:gd name="T14" fmla="*/ 0 w 5403"/>
                  <a:gd name="T15" fmla="*/ 391 h 1959"/>
                  <a:gd name="T16" fmla="*/ 0 w 5403"/>
                  <a:gd name="T17" fmla="*/ 52 h 19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03"/>
                  <a:gd name="T28" fmla="*/ 0 h 1959"/>
                  <a:gd name="T29" fmla="*/ 5403 w 5403"/>
                  <a:gd name="T30" fmla="*/ 1959 h 19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03" h="1959">
                    <a:moveTo>
                      <a:pt x="0" y="230"/>
                    </a:moveTo>
                    <a:cubicBezTo>
                      <a:pt x="0" y="115"/>
                      <a:pt x="180" y="0"/>
                      <a:pt x="361" y="0"/>
                    </a:cubicBezTo>
                    <a:lnTo>
                      <a:pt x="5039" y="0"/>
                    </a:lnTo>
                    <a:cubicBezTo>
                      <a:pt x="5221" y="0"/>
                      <a:pt x="5402" y="115"/>
                      <a:pt x="5402" y="230"/>
                    </a:cubicBezTo>
                    <a:lnTo>
                      <a:pt x="5402" y="1726"/>
                    </a:lnTo>
                    <a:cubicBezTo>
                      <a:pt x="5402" y="1842"/>
                      <a:pt x="5221" y="1958"/>
                      <a:pt x="5039" y="1958"/>
                    </a:cubicBezTo>
                    <a:lnTo>
                      <a:pt x="361" y="1958"/>
                    </a:lnTo>
                    <a:cubicBezTo>
                      <a:pt x="180" y="1958"/>
                      <a:pt x="0" y="1842"/>
                      <a:pt x="0" y="1726"/>
                    </a:cubicBezTo>
                    <a:lnTo>
                      <a:pt x="0" y="230"/>
                    </a:lnTo>
                  </a:path>
                </a:pathLst>
              </a:custGeom>
              <a:solidFill>
                <a:srgbClr val="CC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456" name="Group 28"/>
              <p:cNvGrpSpPr>
                <a:grpSpLocks/>
              </p:cNvGrpSpPr>
              <p:nvPr/>
            </p:nvGrpSpPr>
            <p:grpSpPr bwMode="auto">
              <a:xfrm>
                <a:off x="3142" y="1151"/>
                <a:ext cx="1186" cy="312"/>
                <a:chOff x="3142" y="1151"/>
                <a:chExt cx="1186" cy="312"/>
              </a:xfrm>
            </p:grpSpPr>
            <p:sp>
              <p:nvSpPr>
                <p:cNvPr id="17457" name="AutoShape 29"/>
                <p:cNvSpPr>
                  <a:spLocks noChangeArrowheads="1"/>
                </p:cNvSpPr>
                <p:nvPr/>
              </p:nvSpPr>
              <p:spPr bwMode="auto">
                <a:xfrm>
                  <a:off x="3297" y="1239"/>
                  <a:ext cx="949" cy="183"/>
                </a:xfrm>
                <a:prstGeom prst="roundRect">
                  <a:avLst>
                    <a:gd name="adj" fmla="val 546"/>
                  </a:avLst>
                </a:prstGeom>
                <a:solidFill>
                  <a:srgbClr val="CCCC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5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142" y="1151"/>
                  <a:ext cx="1186" cy="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46800" rIns="90000" bIns="46800">
                  <a:spAutoFit/>
                </a:bodyPr>
                <a:lstStyle/>
                <a:p>
                  <a:pPr algn="ctr" eaLnBrk="1" hangingPunct="1">
                    <a:lnSpc>
                      <a:spcPct val="93000"/>
                    </a:lnSpc>
                    <a:spcBef>
                      <a:spcPts val="875"/>
                    </a:spcBef>
                    <a:buClr>
                      <a:srgbClr val="000000"/>
                    </a:buClr>
                    <a:buSzPct val="100000"/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400" dirty="0" err="1">
                      <a:solidFill>
                        <a:schemeClr val="tx1"/>
                      </a:solidFill>
                      <a:latin typeface="Arial" charset="0"/>
                    </a:rPr>
                    <a:t>Codificación</a:t>
                  </a:r>
                  <a:r>
                    <a:rPr lang="en-GB" sz="1400" dirty="0">
                      <a:solidFill>
                        <a:schemeClr val="tx1"/>
                      </a:solidFill>
                      <a:latin typeface="Arial" charset="0"/>
                    </a:rPr>
                    <a:t> &amp; </a:t>
                  </a:r>
                  <a:r>
                    <a:rPr lang="en-GB" sz="1400" dirty="0" err="1">
                      <a:solidFill>
                        <a:schemeClr val="tx1"/>
                      </a:solidFill>
                      <a:latin typeface="Arial" charset="0"/>
                    </a:rPr>
                    <a:t>Pruebas</a:t>
                  </a:r>
                  <a:r>
                    <a:rPr lang="en-GB" sz="1400" dirty="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en-GB" sz="1400" dirty="0" err="1">
                      <a:solidFill>
                        <a:schemeClr val="tx1"/>
                      </a:solidFill>
                      <a:latin typeface="Arial" charset="0"/>
                    </a:rPr>
                    <a:t>Unitarias</a:t>
                  </a:r>
                  <a:endParaRPr lang="en-GB" sz="1400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7415" name="Group 32"/>
          <p:cNvGrpSpPr>
            <a:grpSpLocks/>
          </p:cNvGrpSpPr>
          <p:nvPr/>
        </p:nvGrpSpPr>
        <p:grpSpPr bwMode="auto">
          <a:xfrm>
            <a:off x="5714181" y="3876947"/>
            <a:ext cx="709613" cy="244475"/>
            <a:chOff x="3847" y="1932"/>
            <a:chExt cx="447" cy="154"/>
          </a:xfrm>
        </p:grpSpPr>
        <p:sp>
          <p:nvSpPr>
            <p:cNvPr id="17451" name="AutoShape 33"/>
            <p:cNvSpPr>
              <a:spLocks noChangeArrowheads="1"/>
            </p:cNvSpPr>
            <p:nvPr/>
          </p:nvSpPr>
          <p:spPr bwMode="auto">
            <a:xfrm>
              <a:off x="3847" y="1932"/>
              <a:ext cx="447" cy="154"/>
            </a:xfrm>
            <a:prstGeom prst="roundRect">
              <a:avLst>
                <a:gd name="adj" fmla="val 648"/>
              </a:avLst>
            </a:prstGeom>
            <a:solidFill>
              <a:srgbClr val="B2B2B2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2" name="Text Box 34"/>
            <p:cNvSpPr txBox="1">
              <a:spLocks noChangeArrowheads="1"/>
            </p:cNvSpPr>
            <p:nvPr/>
          </p:nvSpPr>
          <p:spPr bwMode="auto">
            <a:xfrm>
              <a:off x="3847" y="1932"/>
              <a:ext cx="447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3000"/>
                </a:lnSpc>
                <a:spcBef>
                  <a:spcPts val="625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000">
                  <a:solidFill>
                    <a:schemeClr val="tx1"/>
                  </a:solidFill>
                  <a:latin typeface="Arial" charset="0"/>
                </a:rPr>
                <a:t>MIL_04</a:t>
              </a:r>
            </a:p>
          </p:txBody>
        </p:sp>
      </p:grpSp>
      <p:grpSp>
        <p:nvGrpSpPr>
          <p:cNvPr id="17416" name="Group 35"/>
          <p:cNvGrpSpPr>
            <a:grpSpLocks/>
          </p:cNvGrpSpPr>
          <p:nvPr/>
        </p:nvGrpSpPr>
        <p:grpSpPr bwMode="auto">
          <a:xfrm>
            <a:off x="4610869" y="4123010"/>
            <a:ext cx="1906587" cy="715962"/>
            <a:chOff x="2667" y="2087"/>
            <a:chExt cx="1686" cy="451"/>
          </a:xfrm>
        </p:grpSpPr>
        <p:sp>
          <p:nvSpPr>
            <p:cNvPr id="17447" name="Freeform 36"/>
            <p:cNvSpPr>
              <a:spLocks noChangeArrowheads="1"/>
            </p:cNvSpPr>
            <p:nvPr/>
          </p:nvSpPr>
          <p:spPr bwMode="auto">
            <a:xfrm>
              <a:off x="2667" y="2087"/>
              <a:ext cx="1686" cy="451"/>
            </a:xfrm>
            <a:custGeom>
              <a:avLst/>
              <a:gdLst>
                <a:gd name="T0" fmla="*/ 0 w 7436"/>
                <a:gd name="T1" fmla="*/ 53 h 1990"/>
                <a:gd name="T2" fmla="*/ 54 w 7436"/>
                <a:gd name="T3" fmla="*/ 0 h 1990"/>
                <a:gd name="T4" fmla="*/ 1632 w 7436"/>
                <a:gd name="T5" fmla="*/ 0 h 1990"/>
                <a:gd name="T6" fmla="*/ 1686 w 7436"/>
                <a:gd name="T7" fmla="*/ 53 h 1990"/>
                <a:gd name="T8" fmla="*/ 1686 w 7436"/>
                <a:gd name="T9" fmla="*/ 397 h 1990"/>
                <a:gd name="T10" fmla="*/ 1632 w 7436"/>
                <a:gd name="T11" fmla="*/ 451 h 1990"/>
                <a:gd name="T12" fmla="*/ 54 w 7436"/>
                <a:gd name="T13" fmla="*/ 451 h 1990"/>
                <a:gd name="T14" fmla="*/ 0 w 7436"/>
                <a:gd name="T15" fmla="*/ 397 h 1990"/>
                <a:gd name="T16" fmla="*/ 0 w 7436"/>
                <a:gd name="T17" fmla="*/ 53 h 19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36"/>
                <a:gd name="T28" fmla="*/ 0 h 1990"/>
                <a:gd name="T29" fmla="*/ 7436 w 7436"/>
                <a:gd name="T30" fmla="*/ 1990 h 19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36" h="1990">
                  <a:moveTo>
                    <a:pt x="0" y="235"/>
                  </a:moveTo>
                  <a:cubicBezTo>
                    <a:pt x="0" y="118"/>
                    <a:pt x="118" y="0"/>
                    <a:pt x="237" y="0"/>
                  </a:cubicBezTo>
                  <a:lnTo>
                    <a:pt x="7197" y="0"/>
                  </a:lnTo>
                  <a:cubicBezTo>
                    <a:pt x="7316" y="0"/>
                    <a:pt x="7435" y="118"/>
                    <a:pt x="7435" y="235"/>
                  </a:cubicBezTo>
                  <a:lnTo>
                    <a:pt x="7435" y="1753"/>
                  </a:lnTo>
                  <a:cubicBezTo>
                    <a:pt x="7435" y="1870"/>
                    <a:pt x="7316" y="1989"/>
                    <a:pt x="7197" y="1989"/>
                  </a:cubicBezTo>
                  <a:lnTo>
                    <a:pt x="237" y="1989"/>
                  </a:lnTo>
                  <a:cubicBezTo>
                    <a:pt x="118" y="1989"/>
                    <a:pt x="0" y="1870"/>
                    <a:pt x="0" y="1753"/>
                  </a:cubicBezTo>
                  <a:lnTo>
                    <a:pt x="0" y="235"/>
                  </a:lnTo>
                </a:path>
              </a:pathLst>
            </a:custGeom>
            <a:solidFill>
              <a:srgbClr val="CC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448" name="Group 37"/>
            <p:cNvGrpSpPr>
              <a:grpSpLocks/>
            </p:cNvGrpSpPr>
            <p:nvPr/>
          </p:nvGrpSpPr>
          <p:grpSpPr bwMode="auto">
            <a:xfrm>
              <a:off x="2938" y="2223"/>
              <a:ext cx="1145" cy="312"/>
              <a:chOff x="2938" y="2223"/>
              <a:chExt cx="1145" cy="312"/>
            </a:xfrm>
          </p:grpSpPr>
          <p:sp>
            <p:nvSpPr>
              <p:cNvPr id="17449" name="AutoShape 38"/>
              <p:cNvSpPr>
                <a:spLocks noChangeArrowheads="1"/>
              </p:cNvSpPr>
              <p:nvPr/>
            </p:nvSpPr>
            <p:spPr bwMode="auto">
              <a:xfrm>
                <a:off x="2938" y="2223"/>
                <a:ext cx="1145" cy="186"/>
              </a:xfrm>
              <a:prstGeom prst="roundRect">
                <a:avLst>
                  <a:gd name="adj" fmla="val 537"/>
                </a:avLst>
              </a:pr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0" name="Text Box 39"/>
              <p:cNvSpPr txBox="1">
                <a:spLocks noChangeArrowheads="1"/>
              </p:cNvSpPr>
              <p:nvPr/>
            </p:nvSpPr>
            <p:spPr bwMode="auto">
              <a:xfrm>
                <a:off x="2938" y="2223"/>
                <a:ext cx="1145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Desarrollo</a:t>
                </a:r>
                <a:r>
                  <a:rPr lang="en-GB" sz="1400" dirty="0">
                    <a:solidFill>
                      <a:schemeClr val="tx1"/>
                    </a:solidFill>
                    <a:latin typeface="Arial" charset="0"/>
                  </a:rPr>
                  <a:t> de </a:t>
                </a: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Pruebas</a:t>
                </a:r>
                <a:endParaRPr lang="en-GB" sz="14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7417" name="Group 40"/>
          <p:cNvGrpSpPr>
            <a:grpSpLocks/>
          </p:cNvGrpSpPr>
          <p:nvPr/>
        </p:nvGrpSpPr>
        <p:grpSpPr bwMode="auto">
          <a:xfrm>
            <a:off x="6831781" y="3172097"/>
            <a:ext cx="1749425" cy="1009650"/>
            <a:chOff x="4551" y="1488"/>
            <a:chExt cx="1102" cy="636"/>
          </a:xfrm>
        </p:grpSpPr>
        <p:grpSp>
          <p:nvGrpSpPr>
            <p:cNvPr id="17440" name="Group 41"/>
            <p:cNvGrpSpPr>
              <a:grpSpLocks/>
            </p:cNvGrpSpPr>
            <p:nvPr/>
          </p:nvGrpSpPr>
          <p:grpSpPr bwMode="auto">
            <a:xfrm>
              <a:off x="5165" y="1488"/>
              <a:ext cx="405" cy="154"/>
              <a:chOff x="5165" y="1488"/>
              <a:chExt cx="405" cy="154"/>
            </a:xfrm>
          </p:grpSpPr>
          <p:sp>
            <p:nvSpPr>
              <p:cNvPr id="17445" name="AutoShape 42"/>
              <p:cNvSpPr>
                <a:spLocks noChangeArrowheads="1"/>
              </p:cNvSpPr>
              <p:nvPr/>
            </p:nvSpPr>
            <p:spPr bwMode="auto">
              <a:xfrm>
                <a:off x="5165" y="1488"/>
                <a:ext cx="405" cy="154"/>
              </a:xfrm>
              <a:prstGeom prst="roundRect">
                <a:avLst>
                  <a:gd name="adj" fmla="val 648"/>
                </a:avLst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6" name="Text Box 43"/>
              <p:cNvSpPr txBox="1">
                <a:spLocks noChangeArrowheads="1"/>
              </p:cNvSpPr>
              <p:nvPr/>
            </p:nvSpPr>
            <p:spPr bwMode="auto">
              <a:xfrm>
                <a:off x="5165" y="1488"/>
                <a:ext cx="405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MIL_05</a:t>
                </a:r>
              </a:p>
            </p:txBody>
          </p:sp>
        </p:grpSp>
        <p:sp>
          <p:nvSpPr>
            <p:cNvPr id="17441" name="Freeform 44"/>
            <p:cNvSpPr>
              <a:spLocks noChangeArrowheads="1"/>
            </p:cNvSpPr>
            <p:nvPr/>
          </p:nvSpPr>
          <p:spPr bwMode="auto">
            <a:xfrm>
              <a:off x="4551" y="1647"/>
              <a:ext cx="1102" cy="477"/>
            </a:xfrm>
            <a:custGeom>
              <a:avLst/>
              <a:gdLst>
                <a:gd name="T0" fmla="*/ 0 w 4860"/>
                <a:gd name="T1" fmla="*/ 55 h 2105"/>
                <a:gd name="T2" fmla="*/ 57 w 4860"/>
                <a:gd name="T3" fmla="*/ 0 h 2105"/>
                <a:gd name="T4" fmla="*/ 1045 w 4860"/>
                <a:gd name="T5" fmla="*/ 0 h 2105"/>
                <a:gd name="T6" fmla="*/ 1102 w 4860"/>
                <a:gd name="T7" fmla="*/ 55 h 2105"/>
                <a:gd name="T8" fmla="*/ 1102 w 4860"/>
                <a:gd name="T9" fmla="*/ 420 h 2105"/>
                <a:gd name="T10" fmla="*/ 1045 w 4860"/>
                <a:gd name="T11" fmla="*/ 477 h 2105"/>
                <a:gd name="T12" fmla="*/ 57 w 4860"/>
                <a:gd name="T13" fmla="*/ 477 h 2105"/>
                <a:gd name="T14" fmla="*/ 0 w 4860"/>
                <a:gd name="T15" fmla="*/ 420 h 2105"/>
                <a:gd name="T16" fmla="*/ 0 w 4860"/>
                <a:gd name="T17" fmla="*/ 55 h 2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0"/>
                <a:gd name="T28" fmla="*/ 0 h 2105"/>
                <a:gd name="T29" fmla="*/ 4860 w 4860"/>
                <a:gd name="T30" fmla="*/ 2105 h 21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0" h="2105">
                  <a:moveTo>
                    <a:pt x="0" y="244"/>
                  </a:moveTo>
                  <a:cubicBezTo>
                    <a:pt x="0" y="122"/>
                    <a:pt x="125" y="0"/>
                    <a:pt x="250" y="0"/>
                  </a:cubicBezTo>
                  <a:lnTo>
                    <a:pt x="4608" y="0"/>
                  </a:lnTo>
                  <a:cubicBezTo>
                    <a:pt x="4733" y="0"/>
                    <a:pt x="4859" y="122"/>
                    <a:pt x="4859" y="244"/>
                  </a:cubicBezTo>
                  <a:lnTo>
                    <a:pt x="4859" y="1854"/>
                  </a:lnTo>
                  <a:cubicBezTo>
                    <a:pt x="4859" y="1978"/>
                    <a:pt x="4733" y="2104"/>
                    <a:pt x="4608" y="2104"/>
                  </a:cubicBezTo>
                  <a:lnTo>
                    <a:pt x="250" y="2104"/>
                  </a:lnTo>
                  <a:cubicBezTo>
                    <a:pt x="125" y="2104"/>
                    <a:pt x="0" y="1978"/>
                    <a:pt x="0" y="1854"/>
                  </a:cubicBezTo>
                  <a:lnTo>
                    <a:pt x="0" y="244"/>
                  </a:lnTo>
                </a:path>
              </a:pathLst>
            </a:custGeom>
            <a:solidFill>
              <a:srgbClr val="CC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442" name="Group 45"/>
            <p:cNvGrpSpPr>
              <a:grpSpLocks/>
            </p:cNvGrpSpPr>
            <p:nvPr/>
          </p:nvGrpSpPr>
          <p:grpSpPr bwMode="auto">
            <a:xfrm>
              <a:off x="4584" y="1725"/>
              <a:ext cx="1045" cy="319"/>
              <a:chOff x="4584" y="1725"/>
              <a:chExt cx="1045" cy="319"/>
            </a:xfrm>
          </p:grpSpPr>
          <p:sp>
            <p:nvSpPr>
              <p:cNvPr id="17443" name="AutoShape 46"/>
              <p:cNvSpPr>
                <a:spLocks noChangeArrowheads="1"/>
              </p:cNvSpPr>
              <p:nvPr/>
            </p:nvSpPr>
            <p:spPr bwMode="auto">
              <a:xfrm>
                <a:off x="4584" y="1725"/>
                <a:ext cx="1045" cy="319"/>
              </a:xfrm>
              <a:prstGeom prst="roundRect">
                <a:avLst>
                  <a:gd name="adj" fmla="val 310"/>
                </a:avLst>
              </a:pr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4" name="Text Box 47"/>
              <p:cNvSpPr txBox="1">
                <a:spLocks noChangeArrowheads="1"/>
              </p:cNvSpPr>
              <p:nvPr/>
            </p:nvSpPr>
            <p:spPr bwMode="auto">
              <a:xfrm>
                <a:off x="4584" y="1725"/>
                <a:ext cx="1045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Ejecución</a:t>
                </a:r>
                <a:r>
                  <a:rPr lang="en-GB" sz="1400" dirty="0">
                    <a:solidFill>
                      <a:schemeClr val="tx1"/>
                    </a:solidFill>
                    <a:latin typeface="Arial" charset="0"/>
                  </a:rPr>
                  <a:t> de </a:t>
                </a: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Pruebas</a:t>
                </a:r>
                <a:r>
                  <a:rPr lang="en-GB" sz="1400" dirty="0">
                    <a:solidFill>
                      <a:schemeClr val="tx1"/>
                    </a:solidFill>
                    <a:latin typeface="Arial" charset="0"/>
                  </a:rPr>
                  <a:t> y </a:t>
                </a: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Entrega</a:t>
                </a:r>
                <a:endParaRPr lang="en-GB" sz="14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7418" name="Line 48"/>
          <p:cNvSpPr>
            <a:spLocks noChangeShapeType="1"/>
          </p:cNvSpPr>
          <p:nvPr/>
        </p:nvSpPr>
        <p:spPr bwMode="auto">
          <a:xfrm>
            <a:off x="2810644" y="16861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Line 49"/>
          <p:cNvSpPr>
            <a:spLocks noChangeShapeType="1"/>
          </p:cNvSpPr>
          <p:nvPr/>
        </p:nvSpPr>
        <p:spPr bwMode="auto">
          <a:xfrm>
            <a:off x="6703194" y="16734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0" name="Line 50"/>
          <p:cNvSpPr>
            <a:spLocks noChangeShapeType="1"/>
          </p:cNvSpPr>
          <p:nvPr/>
        </p:nvSpPr>
        <p:spPr bwMode="auto">
          <a:xfrm>
            <a:off x="8674869" y="17242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Line 52"/>
          <p:cNvSpPr>
            <a:spLocks noChangeShapeType="1"/>
          </p:cNvSpPr>
          <p:nvPr/>
        </p:nvSpPr>
        <p:spPr bwMode="auto">
          <a:xfrm>
            <a:off x="521469" y="1724297"/>
            <a:ext cx="1587" cy="4775200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Text Box 54"/>
          <p:cNvSpPr txBox="1">
            <a:spLocks noChangeArrowheads="1"/>
          </p:cNvSpPr>
          <p:nvPr/>
        </p:nvSpPr>
        <p:spPr bwMode="auto">
          <a:xfrm>
            <a:off x="1264419" y="1571897"/>
            <a:ext cx="800100" cy="6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2s</a:t>
            </a:r>
          </a:p>
        </p:txBody>
      </p:sp>
      <p:sp>
        <p:nvSpPr>
          <p:cNvPr id="17423" name="Text Box 55"/>
          <p:cNvSpPr txBox="1">
            <a:spLocks noChangeArrowheads="1"/>
          </p:cNvSpPr>
          <p:nvPr/>
        </p:nvSpPr>
        <p:spPr bwMode="auto">
          <a:xfrm>
            <a:off x="5088706" y="6007372"/>
            <a:ext cx="9398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3s</a:t>
            </a:r>
          </a:p>
        </p:txBody>
      </p:sp>
      <p:sp>
        <p:nvSpPr>
          <p:cNvPr id="17424" name="Text Box 56"/>
          <p:cNvSpPr txBox="1">
            <a:spLocks noChangeArrowheads="1"/>
          </p:cNvSpPr>
          <p:nvPr/>
        </p:nvSpPr>
        <p:spPr bwMode="auto">
          <a:xfrm>
            <a:off x="3234506" y="6007372"/>
            <a:ext cx="8001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1s</a:t>
            </a:r>
          </a:p>
        </p:txBody>
      </p:sp>
      <p:sp>
        <p:nvSpPr>
          <p:cNvPr id="17425" name="Text Box 57"/>
          <p:cNvSpPr txBox="1">
            <a:spLocks noChangeArrowheads="1"/>
          </p:cNvSpPr>
          <p:nvPr/>
        </p:nvSpPr>
        <p:spPr bwMode="auto">
          <a:xfrm>
            <a:off x="3363094" y="1571897"/>
            <a:ext cx="749300" cy="6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2s</a:t>
            </a:r>
          </a:p>
        </p:txBody>
      </p:sp>
      <p:sp>
        <p:nvSpPr>
          <p:cNvPr id="17426" name="Text Box 58"/>
          <p:cNvSpPr txBox="1">
            <a:spLocks noChangeArrowheads="1"/>
          </p:cNvSpPr>
          <p:nvPr/>
        </p:nvSpPr>
        <p:spPr bwMode="auto">
          <a:xfrm>
            <a:off x="5152206" y="1571897"/>
            <a:ext cx="9144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3s</a:t>
            </a:r>
          </a:p>
        </p:txBody>
      </p:sp>
      <p:sp>
        <p:nvSpPr>
          <p:cNvPr id="17427" name="Text Box 59"/>
          <p:cNvSpPr txBox="1">
            <a:spLocks noChangeArrowheads="1"/>
          </p:cNvSpPr>
          <p:nvPr/>
        </p:nvSpPr>
        <p:spPr bwMode="auto">
          <a:xfrm>
            <a:off x="7341369" y="1571897"/>
            <a:ext cx="838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2s</a:t>
            </a:r>
          </a:p>
        </p:txBody>
      </p:sp>
      <p:sp>
        <p:nvSpPr>
          <p:cNvPr id="17428" name="Text Box 60"/>
          <p:cNvSpPr txBox="1">
            <a:spLocks noChangeArrowheads="1"/>
          </p:cNvSpPr>
          <p:nvPr/>
        </p:nvSpPr>
        <p:spPr bwMode="auto">
          <a:xfrm>
            <a:off x="7360419" y="6007372"/>
            <a:ext cx="9144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2s</a:t>
            </a:r>
          </a:p>
        </p:txBody>
      </p:sp>
      <p:sp>
        <p:nvSpPr>
          <p:cNvPr id="17429" name="Text Box 61"/>
          <p:cNvSpPr txBox="1">
            <a:spLocks noChangeArrowheads="1"/>
          </p:cNvSpPr>
          <p:nvPr/>
        </p:nvSpPr>
        <p:spPr bwMode="auto">
          <a:xfrm>
            <a:off x="1340619" y="6020072"/>
            <a:ext cx="8001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520" tIns="182520" rIns="182520" bIns="182520">
            <a:spAutoFit/>
          </a:bodyPr>
          <a:lstStyle/>
          <a:p>
            <a:pPr>
              <a:lnSpc>
                <a:spcPct val="93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2s</a:t>
            </a:r>
          </a:p>
        </p:txBody>
      </p:sp>
      <p:grpSp>
        <p:nvGrpSpPr>
          <p:cNvPr id="17430" name="Group 66"/>
          <p:cNvGrpSpPr>
            <a:grpSpLocks/>
          </p:cNvGrpSpPr>
          <p:nvPr/>
        </p:nvGrpSpPr>
        <p:grpSpPr bwMode="auto">
          <a:xfrm>
            <a:off x="702444" y="5266010"/>
            <a:ext cx="1787525" cy="715962"/>
            <a:chOff x="690" y="2807"/>
            <a:chExt cx="1126" cy="451"/>
          </a:xfrm>
        </p:grpSpPr>
        <p:sp>
          <p:nvSpPr>
            <p:cNvPr id="17436" name="Freeform 67"/>
            <p:cNvSpPr>
              <a:spLocks noChangeArrowheads="1"/>
            </p:cNvSpPr>
            <p:nvPr/>
          </p:nvSpPr>
          <p:spPr bwMode="auto">
            <a:xfrm>
              <a:off x="690" y="2807"/>
              <a:ext cx="1126" cy="451"/>
            </a:xfrm>
            <a:custGeom>
              <a:avLst/>
              <a:gdLst>
                <a:gd name="T0" fmla="*/ 0 w 4966"/>
                <a:gd name="T1" fmla="*/ 53 h 1990"/>
                <a:gd name="T2" fmla="*/ 75 w 4966"/>
                <a:gd name="T3" fmla="*/ 0 h 1990"/>
                <a:gd name="T4" fmla="*/ 1050 w 4966"/>
                <a:gd name="T5" fmla="*/ 0 h 1990"/>
                <a:gd name="T6" fmla="*/ 1126 w 4966"/>
                <a:gd name="T7" fmla="*/ 53 h 1990"/>
                <a:gd name="T8" fmla="*/ 1126 w 4966"/>
                <a:gd name="T9" fmla="*/ 397 h 1990"/>
                <a:gd name="T10" fmla="*/ 1050 w 4966"/>
                <a:gd name="T11" fmla="*/ 451 h 1990"/>
                <a:gd name="T12" fmla="*/ 75 w 4966"/>
                <a:gd name="T13" fmla="*/ 451 h 1990"/>
                <a:gd name="T14" fmla="*/ 0 w 4966"/>
                <a:gd name="T15" fmla="*/ 397 h 1990"/>
                <a:gd name="T16" fmla="*/ 0 w 4966"/>
                <a:gd name="T17" fmla="*/ 53 h 19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66"/>
                <a:gd name="T28" fmla="*/ 0 h 1990"/>
                <a:gd name="T29" fmla="*/ 4966 w 4966"/>
                <a:gd name="T30" fmla="*/ 1990 h 19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66" h="1990">
                  <a:moveTo>
                    <a:pt x="0" y="235"/>
                  </a:moveTo>
                  <a:cubicBezTo>
                    <a:pt x="0" y="118"/>
                    <a:pt x="165" y="0"/>
                    <a:pt x="332" y="0"/>
                  </a:cubicBezTo>
                  <a:lnTo>
                    <a:pt x="4632" y="0"/>
                  </a:lnTo>
                  <a:cubicBezTo>
                    <a:pt x="4798" y="0"/>
                    <a:pt x="4965" y="118"/>
                    <a:pt x="4965" y="235"/>
                  </a:cubicBezTo>
                  <a:lnTo>
                    <a:pt x="4965" y="1753"/>
                  </a:lnTo>
                  <a:cubicBezTo>
                    <a:pt x="4965" y="1870"/>
                    <a:pt x="4798" y="1989"/>
                    <a:pt x="4632" y="1989"/>
                  </a:cubicBezTo>
                  <a:lnTo>
                    <a:pt x="332" y="1989"/>
                  </a:lnTo>
                  <a:cubicBezTo>
                    <a:pt x="165" y="1989"/>
                    <a:pt x="0" y="1870"/>
                    <a:pt x="0" y="1753"/>
                  </a:cubicBezTo>
                  <a:lnTo>
                    <a:pt x="0" y="235"/>
                  </a:lnTo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437" name="Group 68"/>
            <p:cNvGrpSpPr>
              <a:grpSpLocks/>
            </p:cNvGrpSpPr>
            <p:nvPr/>
          </p:nvGrpSpPr>
          <p:grpSpPr bwMode="auto">
            <a:xfrm>
              <a:off x="721" y="2889"/>
              <a:ext cx="1058" cy="317"/>
              <a:chOff x="721" y="2889"/>
              <a:chExt cx="1058" cy="317"/>
            </a:xfrm>
          </p:grpSpPr>
          <p:sp>
            <p:nvSpPr>
              <p:cNvPr id="17438" name="AutoShape 69"/>
              <p:cNvSpPr>
                <a:spLocks noChangeArrowheads="1"/>
              </p:cNvSpPr>
              <p:nvPr/>
            </p:nvSpPr>
            <p:spPr bwMode="auto">
              <a:xfrm>
                <a:off x="721" y="2889"/>
                <a:ext cx="1058" cy="317"/>
              </a:xfrm>
              <a:prstGeom prst="roundRect">
                <a:avLst>
                  <a:gd name="adj" fmla="val 315"/>
                </a:avLst>
              </a:prstGeom>
              <a:solidFill>
                <a:srgbClr val="00CC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9" name="Text Box 70"/>
              <p:cNvSpPr txBox="1">
                <a:spLocks noChangeArrowheads="1"/>
              </p:cNvSpPr>
              <p:nvPr/>
            </p:nvSpPr>
            <p:spPr bwMode="auto">
              <a:xfrm>
                <a:off x="721" y="2889"/>
                <a:ext cx="1058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Actividades</a:t>
                </a:r>
                <a:r>
                  <a:rPr lang="en-GB" sz="1400" dirty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Prospectivas</a:t>
                </a:r>
                <a:endParaRPr lang="en-GB" sz="14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7431" name="Group 75"/>
          <p:cNvGrpSpPr>
            <a:grpSpLocks/>
          </p:cNvGrpSpPr>
          <p:nvPr/>
        </p:nvGrpSpPr>
        <p:grpSpPr bwMode="auto">
          <a:xfrm>
            <a:off x="2915419" y="5266010"/>
            <a:ext cx="1406525" cy="715962"/>
            <a:chOff x="2084" y="2807"/>
            <a:chExt cx="886" cy="451"/>
          </a:xfrm>
        </p:grpSpPr>
        <p:sp>
          <p:nvSpPr>
            <p:cNvPr id="17432" name="Freeform 76"/>
            <p:cNvSpPr>
              <a:spLocks noChangeArrowheads="1"/>
            </p:cNvSpPr>
            <p:nvPr/>
          </p:nvSpPr>
          <p:spPr bwMode="auto">
            <a:xfrm>
              <a:off x="2084" y="2807"/>
              <a:ext cx="886" cy="451"/>
            </a:xfrm>
            <a:custGeom>
              <a:avLst/>
              <a:gdLst>
                <a:gd name="T0" fmla="*/ 0 w 3908"/>
                <a:gd name="T1" fmla="*/ 53 h 1990"/>
                <a:gd name="T2" fmla="*/ 59 w 3908"/>
                <a:gd name="T3" fmla="*/ 0 h 1990"/>
                <a:gd name="T4" fmla="*/ 826 w 3908"/>
                <a:gd name="T5" fmla="*/ 0 h 1990"/>
                <a:gd name="T6" fmla="*/ 886 w 3908"/>
                <a:gd name="T7" fmla="*/ 53 h 1990"/>
                <a:gd name="T8" fmla="*/ 886 w 3908"/>
                <a:gd name="T9" fmla="*/ 397 h 1990"/>
                <a:gd name="T10" fmla="*/ 826 w 3908"/>
                <a:gd name="T11" fmla="*/ 451 h 1990"/>
                <a:gd name="T12" fmla="*/ 59 w 3908"/>
                <a:gd name="T13" fmla="*/ 451 h 1990"/>
                <a:gd name="T14" fmla="*/ 0 w 3908"/>
                <a:gd name="T15" fmla="*/ 397 h 1990"/>
                <a:gd name="T16" fmla="*/ 0 w 3908"/>
                <a:gd name="T17" fmla="*/ 53 h 19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8"/>
                <a:gd name="T28" fmla="*/ 0 h 1990"/>
                <a:gd name="T29" fmla="*/ 3908 w 3908"/>
                <a:gd name="T30" fmla="*/ 1990 h 19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8" h="1990">
                  <a:moveTo>
                    <a:pt x="0" y="235"/>
                  </a:moveTo>
                  <a:cubicBezTo>
                    <a:pt x="0" y="118"/>
                    <a:pt x="130" y="0"/>
                    <a:pt x="262" y="0"/>
                  </a:cubicBezTo>
                  <a:lnTo>
                    <a:pt x="3645" y="0"/>
                  </a:lnTo>
                  <a:cubicBezTo>
                    <a:pt x="3775" y="0"/>
                    <a:pt x="3907" y="118"/>
                    <a:pt x="3907" y="235"/>
                  </a:cubicBezTo>
                  <a:lnTo>
                    <a:pt x="3907" y="1753"/>
                  </a:lnTo>
                  <a:cubicBezTo>
                    <a:pt x="3907" y="1870"/>
                    <a:pt x="3775" y="1989"/>
                    <a:pt x="3645" y="1989"/>
                  </a:cubicBezTo>
                  <a:lnTo>
                    <a:pt x="262" y="1989"/>
                  </a:lnTo>
                  <a:cubicBezTo>
                    <a:pt x="130" y="1989"/>
                    <a:pt x="0" y="1870"/>
                    <a:pt x="0" y="1753"/>
                  </a:cubicBezTo>
                  <a:lnTo>
                    <a:pt x="0" y="235"/>
                  </a:lnTo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433" name="Group 77"/>
            <p:cNvGrpSpPr>
              <a:grpSpLocks/>
            </p:cNvGrpSpPr>
            <p:nvPr/>
          </p:nvGrpSpPr>
          <p:grpSpPr bwMode="auto">
            <a:xfrm>
              <a:off x="2108" y="2889"/>
              <a:ext cx="830" cy="317"/>
              <a:chOff x="2108" y="2889"/>
              <a:chExt cx="830" cy="317"/>
            </a:xfrm>
          </p:grpSpPr>
          <p:sp>
            <p:nvSpPr>
              <p:cNvPr id="17434" name="AutoShape 78"/>
              <p:cNvSpPr>
                <a:spLocks noChangeArrowheads="1"/>
              </p:cNvSpPr>
              <p:nvPr/>
            </p:nvSpPr>
            <p:spPr bwMode="auto">
              <a:xfrm>
                <a:off x="2108" y="2889"/>
                <a:ext cx="830" cy="317"/>
              </a:xfrm>
              <a:prstGeom prst="roundRect">
                <a:avLst>
                  <a:gd name="adj" fmla="val 315"/>
                </a:avLst>
              </a:prstGeom>
              <a:solidFill>
                <a:srgbClr val="00CC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5" name="Text Box 79"/>
              <p:cNvSpPr txBox="1">
                <a:spLocks noChangeArrowheads="1"/>
              </p:cNvSpPr>
              <p:nvPr/>
            </p:nvSpPr>
            <p:spPr bwMode="auto">
              <a:xfrm>
                <a:off x="2108" y="2889"/>
                <a:ext cx="830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lnSpc>
                    <a:spcPct val="93000"/>
                  </a:lnSpc>
                  <a:spcBef>
                    <a:spcPts val="875"/>
                  </a:spcBef>
                  <a:buClr>
                    <a:srgbClr val="000000"/>
                  </a:buClr>
                  <a:buSzPct val="100000"/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Actividades</a:t>
                </a:r>
                <a:r>
                  <a:rPr lang="en-GB" sz="1400" dirty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GB" sz="1400" dirty="0" err="1">
                    <a:solidFill>
                      <a:schemeClr val="tx1"/>
                    </a:solidFill>
                    <a:latin typeface="Arial" charset="0"/>
                  </a:rPr>
                  <a:t>Prospectivas</a:t>
                </a:r>
                <a:endParaRPr lang="en-GB" sz="14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/>
              <a:t>Scrum</a:t>
            </a:r>
            <a:endParaRPr lang="es-CL" noProof="0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1628800"/>
            <a:ext cx="5688632" cy="50405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noProof="0" dirty="0"/>
              <a:t>Método de Gestión de Proyectos</a:t>
            </a:r>
          </a:p>
          <a:p>
            <a:pPr marL="457200" lvl="1" indent="0">
              <a:buNone/>
            </a:pPr>
            <a:r>
              <a:rPr lang="es-CL" noProof="0" dirty="0"/>
              <a:t>Ken Schwaber &amp; Jeff Sutherland</a:t>
            </a:r>
          </a:p>
          <a:p>
            <a:pPr marL="0" indent="0">
              <a:buNone/>
            </a:pPr>
            <a:r>
              <a:rPr lang="es-CL" noProof="0" dirty="0"/>
              <a:t>Bastante usado</a:t>
            </a:r>
          </a:p>
          <a:p>
            <a:pPr marL="457200" lvl="1" indent="0">
              <a:buNone/>
            </a:pPr>
            <a:r>
              <a:rPr lang="es-CL" noProof="0" dirty="0"/>
              <a:t>Certified Scrum Master</a:t>
            </a:r>
          </a:p>
          <a:p>
            <a:pPr marL="914400" lvl="2" indent="0">
              <a:buNone/>
            </a:pPr>
            <a:r>
              <a:rPr lang="es-CL" noProof="0" dirty="0"/>
              <a:t>2004:      </a:t>
            </a:r>
            <a:r>
              <a:rPr lang="es-CL" dirty="0"/>
              <a:t>1.2</a:t>
            </a:r>
            <a:r>
              <a:rPr lang="es-CL" noProof="0" dirty="0"/>
              <a:t>00</a:t>
            </a:r>
          </a:p>
          <a:p>
            <a:pPr marL="914400" lvl="2" indent="0">
              <a:buNone/>
            </a:pPr>
            <a:r>
              <a:rPr lang="es-CL" noProof="0" dirty="0"/>
              <a:t>2007:    </a:t>
            </a:r>
            <a:r>
              <a:rPr lang="es-CL" dirty="0"/>
              <a:t>23</a:t>
            </a:r>
            <a:r>
              <a:rPr lang="es-CL" noProof="0" dirty="0"/>
              <a:t>.600</a:t>
            </a:r>
          </a:p>
          <a:p>
            <a:pPr marL="914400" lvl="2" indent="0">
              <a:buNone/>
            </a:pPr>
            <a:r>
              <a:rPr lang="es-CL" dirty="0"/>
              <a:t>2010:  108.000</a:t>
            </a:r>
          </a:p>
          <a:p>
            <a:pPr marL="914400" lvl="2" indent="0">
              <a:buNone/>
            </a:pPr>
            <a:r>
              <a:rPr lang="es-CL" noProof="0" dirty="0"/>
              <a:t>2013:  262.000</a:t>
            </a:r>
          </a:p>
          <a:p>
            <a:pPr marL="457200" lvl="1" indent="0">
              <a:buNone/>
            </a:pPr>
            <a:r>
              <a:rPr lang="es-CL" noProof="0" dirty="0"/>
              <a:t>Cientos de cursos de certificación</a:t>
            </a:r>
          </a:p>
          <a:p>
            <a:pPr marL="0" indent="0">
              <a:buNone/>
            </a:pPr>
            <a:r>
              <a:rPr lang="es-CL" noProof="0" dirty="0"/>
              <a:t>Es un proceso empírico en lugar de definido, así que enfatiza más el control que la predicción</a:t>
            </a:r>
          </a:p>
          <a:p>
            <a:pPr marL="457200" lvl="1" indent="0">
              <a:buNone/>
            </a:pPr>
            <a:r>
              <a:rPr lang="es-CL" noProof="0" dirty="0"/>
              <a:t>Flexibilidad</a:t>
            </a:r>
          </a:p>
          <a:p>
            <a:pPr marL="457200" lvl="1" indent="0">
              <a:buNone/>
            </a:pPr>
            <a:r>
              <a:rPr lang="es-CL" noProof="0" dirty="0"/>
              <a:t>Adaptabilidad</a:t>
            </a:r>
          </a:p>
          <a:p>
            <a:pPr marL="457200" lvl="1" indent="0">
              <a:buNone/>
            </a:pPr>
            <a:r>
              <a:rPr lang="es-CL" noProof="0" dirty="0"/>
              <a:t>Productividad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581886"/>
            <a:ext cx="2898256" cy="506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/>
              <a:t>Cuándo usar y cuándo no</a:t>
            </a:r>
            <a:endParaRPr lang="es-CL" noProof="0" dirty="0"/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noProof="0" dirty="0"/>
              <a:t> Cuando usar Fast V-Model</a:t>
            </a:r>
          </a:p>
          <a:p>
            <a:pPr lvl="1"/>
            <a:r>
              <a:rPr lang="es-CL" dirty="0"/>
              <a:t>Organización exige métodos rigurosos</a:t>
            </a:r>
          </a:p>
          <a:p>
            <a:pPr lvl="1"/>
            <a:r>
              <a:rPr lang="es-CL" noProof="0" dirty="0"/>
              <a:t>El cliente valora una rápida salida al mercado</a:t>
            </a:r>
          </a:p>
          <a:p>
            <a:pPr lvl="1"/>
            <a:r>
              <a:rPr lang="es-CL" noProof="0" dirty="0"/>
              <a:t>El cliente puede utilizar versiones incompletas del producto</a:t>
            </a:r>
          </a:p>
          <a:p>
            <a:pPr lvl="1"/>
            <a:r>
              <a:rPr lang="es-CL" noProof="0" dirty="0"/>
              <a:t>Se trabaja con requisitos inmaduros</a:t>
            </a:r>
          </a:p>
          <a:p>
            <a:pPr lvl="1"/>
            <a:r>
              <a:rPr lang="es-CL" noProof="0" dirty="0"/>
              <a:t>Se prevén cambios tecnológicos y en el mercado</a:t>
            </a:r>
          </a:p>
          <a:p>
            <a:r>
              <a:rPr lang="es-CL" noProof="0" dirty="0"/>
              <a:t>Cuando no usar Fast V-Model</a:t>
            </a:r>
          </a:p>
          <a:p>
            <a:pPr lvl="1"/>
            <a:r>
              <a:rPr lang="es-CL" noProof="0" dirty="0"/>
              <a:t>La organización usa métodos ágiles</a:t>
            </a:r>
          </a:p>
          <a:p>
            <a:pPr lvl="1"/>
            <a:r>
              <a:rPr lang="es-CL" noProof="0" dirty="0"/>
              <a:t>Se tiene requisitos maduros cuya implementación no se puede abordar en dos o tres meses</a:t>
            </a:r>
          </a:p>
          <a:p>
            <a:pPr lvl="1"/>
            <a:r>
              <a:rPr lang="es-CL" noProof="0" dirty="0"/>
              <a:t>No hay valor en tener una entrega parcial antes de la entrega final</a:t>
            </a:r>
          </a:p>
          <a:p>
            <a:pPr lvl="1"/>
            <a:r>
              <a:rPr lang="es-CL" noProof="0" dirty="0"/>
              <a:t>Se requiere una cobertura de pruebas muy alta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30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Recursos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s-CL" noProof="0" dirty="0"/>
              <a:t>XP     	www.extremeprogramming.org</a:t>
            </a:r>
          </a:p>
          <a:p>
            <a:pPr>
              <a:defRPr/>
            </a:pPr>
            <a:r>
              <a:rPr lang="es-CL" noProof="0" dirty="0"/>
              <a:t>FDD  	www.featuredrivendevelopment.com</a:t>
            </a:r>
          </a:p>
          <a:p>
            <a:pPr>
              <a:defRPr/>
            </a:pPr>
            <a:r>
              <a:rPr lang="es-CL" noProof="0" dirty="0"/>
              <a:t>Scrum	www.controlchaos.com </a:t>
            </a:r>
            <a:br>
              <a:rPr lang="es-CL" noProof="0" dirty="0"/>
            </a:br>
            <a:r>
              <a:rPr lang="es-CL" noProof="0" dirty="0"/>
              <a:t>		www.scrumalliance.</a:t>
            </a:r>
            <a:r>
              <a:rPr lang="es-CL" dirty="0"/>
              <a:t>org</a:t>
            </a:r>
            <a:br>
              <a:rPr lang="es-CL" dirty="0"/>
            </a:br>
            <a:r>
              <a:rPr lang="es-CL" dirty="0"/>
              <a:t>		www.mountaingoatsoftware.com/agile/scrum</a:t>
            </a:r>
            <a:endParaRPr lang="es-CL" noProof="0" dirty="0"/>
          </a:p>
          <a:p>
            <a:pPr>
              <a:defRPr/>
            </a:pPr>
            <a:r>
              <a:rPr lang="es-CL" noProof="0" dirty="0" err="1"/>
              <a:t>Crystal</a:t>
            </a:r>
            <a:r>
              <a:rPr lang="es-CL" noProof="0" dirty="0"/>
              <a:t>	http://alistair.cockburn.us </a:t>
            </a:r>
          </a:p>
          <a:p>
            <a:pPr>
              <a:defRPr/>
            </a:pPr>
            <a:r>
              <a:rPr lang="es-CL" noProof="0" dirty="0"/>
              <a:t>Evo   	www.result-planning.com</a:t>
            </a:r>
          </a:p>
          <a:p>
            <a:pPr>
              <a:defRPr/>
            </a:pPr>
            <a:r>
              <a:rPr lang="es-CL" noProof="0" dirty="0"/>
              <a:t>Agile  	www.agilealliance.org</a:t>
            </a:r>
          </a:p>
          <a:p>
            <a:pPr>
              <a:defRPr/>
            </a:pPr>
            <a:r>
              <a:rPr lang="es-CL" noProof="0" dirty="0"/>
              <a:t>http://www.infoq.com/minibooks/kanban-scrum-minibook</a:t>
            </a:r>
          </a:p>
          <a:p>
            <a:pPr>
              <a:defRPr/>
            </a:pPr>
            <a:endParaRPr lang="es-CL" noProof="0" dirty="0"/>
          </a:p>
          <a:p>
            <a:pPr>
              <a:defRPr/>
            </a:pPr>
            <a:r>
              <a:rPr lang="es-CL" noProof="0" dirty="0"/>
              <a:t>Serguei </a:t>
            </a:r>
            <a:r>
              <a:rPr lang="es-CL" noProof="0" dirty="0" err="1"/>
              <a:t>Khramtchenko</a:t>
            </a:r>
            <a:r>
              <a:rPr lang="es-CL" noProof="0" dirty="0"/>
              <a:t>, </a:t>
            </a:r>
            <a:r>
              <a:rPr lang="es-CL" noProof="0" dirty="0" err="1"/>
              <a:t>Comparing</a:t>
            </a:r>
            <a:r>
              <a:rPr lang="es-CL" noProof="0" dirty="0"/>
              <a:t> </a:t>
            </a:r>
            <a:r>
              <a:rPr lang="es-CL" noProof="0" dirty="0" err="1"/>
              <a:t>eXtreme</a:t>
            </a:r>
            <a:r>
              <a:rPr lang="es-CL" noProof="0" dirty="0"/>
              <a:t> </a:t>
            </a:r>
            <a:r>
              <a:rPr lang="es-CL" noProof="0" dirty="0" err="1"/>
              <a:t>Programming</a:t>
            </a:r>
            <a:r>
              <a:rPr lang="es-CL" noProof="0" dirty="0"/>
              <a:t> and </a:t>
            </a:r>
            <a:r>
              <a:rPr lang="es-CL" noProof="0" dirty="0" err="1"/>
              <a:t>Feature</a:t>
            </a:r>
            <a:r>
              <a:rPr lang="es-CL" noProof="0" dirty="0"/>
              <a:t> </a:t>
            </a:r>
            <a:r>
              <a:rPr lang="es-CL" noProof="0" dirty="0" err="1"/>
              <a:t>Driven</a:t>
            </a:r>
            <a:r>
              <a:rPr lang="es-CL" noProof="0" dirty="0"/>
              <a:t> </a:t>
            </a:r>
            <a:r>
              <a:rPr lang="es-CL" noProof="0" dirty="0" err="1"/>
              <a:t>Development</a:t>
            </a:r>
            <a:r>
              <a:rPr lang="es-CL" noProof="0" dirty="0"/>
              <a:t> in </a:t>
            </a:r>
            <a:r>
              <a:rPr lang="es-CL" noProof="0" dirty="0" err="1"/>
              <a:t>academic</a:t>
            </a:r>
            <a:r>
              <a:rPr lang="es-CL" noProof="0" dirty="0"/>
              <a:t> and </a:t>
            </a:r>
            <a:r>
              <a:rPr lang="es-CL" noProof="0" dirty="0" err="1"/>
              <a:t>regulated</a:t>
            </a:r>
            <a:r>
              <a:rPr lang="es-CL" noProof="0" dirty="0"/>
              <a:t> </a:t>
            </a:r>
            <a:r>
              <a:rPr lang="es-CL" noProof="0" dirty="0" err="1"/>
              <a:t>environments</a:t>
            </a:r>
            <a:r>
              <a:rPr lang="es-CL" noProof="0" dirty="0"/>
              <a:t>, Harvard </a:t>
            </a:r>
            <a:r>
              <a:rPr lang="es-CL" noProof="0" dirty="0" err="1"/>
              <a:t>University</a:t>
            </a:r>
            <a:r>
              <a:rPr lang="es-CL" noProof="0" dirty="0"/>
              <a:t>, </a:t>
            </a:r>
            <a:r>
              <a:rPr lang="es-CL" noProof="0" dirty="0" err="1"/>
              <a:t>May</a:t>
            </a:r>
            <a:r>
              <a:rPr lang="es-CL" noProof="0" dirty="0"/>
              <a:t> 17, 2004.</a:t>
            </a:r>
          </a:p>
          <a:p>
            <a:pPr>
              <a:defRPr/>
            </a:pPr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B1FAA-A740-404F-BBC5-7C153B666279}" type="slidenum">
              <a:rPr lang="es-CL" noProof="0" smtClean="0"/>
              <a:pPr>
                <a:defRPr/>
              </a:pPr>
              <a:t>31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err="1"/>
              <a:t>Scrum</a:t>
            </a:r>
            <a:endParaRPr lang="es-CL" noProof="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noProof="0" dirty="0"/>
              <a:t>Sprint: Iteración de 30 días que produce código potencialmente entregable</a:t>
            </a:r>
          </a:p>
          <a:p>
            <a:pPr marL="0" indent="0">
              <a:buNone/>
            </a:pPr>
            <a:r>
              <a:rPr lang="es-CL" noProof="0" dirty="0"/>
              <a:t>No hay prácticas de ingeniería específicas</a:t>
            </a:r>
          </a:p>
          <a:p>
            <a:pPr marL="457200" lvl="1" indent="0">
              <a:buNone/>
            </a:pPr>
            <a:r>
              <a:rPr lang="es-CL" noProof="0" dirty="0"/>
              <a:t>Muchos usan Scrum @ XP</a:t>
            </a:r>
          </a:p>
          <a:p>
            <a:pPr marL="0" indent="0">
              <a:buNone/>
            </a:pPr>
            <a:r>
              <a:rPr lang="es-CL" noProof="0" dirty="0"/>
              <a:t>Equipos auto-organizados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4</a:t>
            </a:fld>
            <a:endParaRPr lang="es-CL" noProof="0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3250" y="3875360"/>
            <a:ext cx="7937500" cy="2794000"/>
            <a:chOff x="380" y="2024"/>
            <a:chExt cx="5000" cy="1760"/>
          </a:xfrm>
        </p:grpSpPr>
        <p:pic>
          <p:nvPicPr>
            <p:cNvPr id="5125" name="Picture 7" descr="061002-scrumto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" y="2024"/>
              <a:ext cx="5000" cy="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" name="Text Box 8"/>
            <p:cNvSpPr txBox="1">
              <a:spLocks noChangeArrowheads="1"/>
            </p:cNvSpPr>
            <p:nvPr/>
          </p:nvSpPr>
          <p:spPr bwMode="auto">
            <a:xfrm>
              <a:off x="1111" y="2069"/>
              <a:ext cx="1406" cy="2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2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LOS QUE SABEN DE RUGBY</a:t>
              </a:r>
            </a:p>
          </p:txBody>
        </p:sp>
        <p:sp>
          <p:nvSpPr>
            <p:cNvPr id="5127" name="Text Box 9"/>
            <p:cNvSpPr txBox="1">
              <a:spLocks noChangeArrowheads="1"/>
            </p:cNvSpPr>
            <p:nvPr/>
          </p:nvSpPr>
          <p:spPr bwMode="auto">
            <a:xfrm>
              <a:off x="2699" y="2069"/>
              <a:ext cx="997" cy="2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200" b="1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LOS QUE NO SABEN</a:t>
              </a:r>
            </a:p>
          </p:txBody>
        </p:sp>
        <p:sp>
          <p:nvSpPr>
            <p:cNvPr id="5128" name="Text Box 10"/>
            <p:cNvSpPr txBox="1">
              <a:spLocks noChangeArrowheads="1"/>
            </p:cNvSpPr>
            <p:nvPr/>
          </p:nvSpPr>
          <p:spPr bwMode="auto">
            <a:xfrm>
              <a:off x="4059" y="2069"/>
              <a:ext cx="998" cy="2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EN EL MUNDO T.I.</a:t>
              </a:r>
            </a:p>
          </p:txBody>
        </p:sp>
        <p:sp>
          <p:nvSpPr>
            <p:cNvPr id="5129" name="Text Box 11"/>
            <p:cNvSpPr txBox="1">
              <a:spLocks noChangeArrowheads="1"/>
            </p:cNvSpPr>
            <p:nvPr/>
          </p:nvSpPr>
          <p:spPr bwMode="auto">
            <a:xfrm>
              <a:off x="431" y="2069"/>
              <a:ext cx="544" cy="1588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¿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QUE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ES </a:t>
              </a:r>
            </a:p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SCRUM</a:t>
              </a:r>
            </a:p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noProof="0"/>
              <a:t>Dos tipos de roles: chanchos y gallinas</a:t>
            </a:r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E189-A5E4-460C-B525-E80730F3D25C}" type="slidenum">
              <a:rPr lang="es-CL" noProof="0" smtClean="0"/>
              <a:pPr/>
              <a:t>5</a:t>
            </a:fld>
            <a:endParaRPr lang="es-CL" noProof="0" dirty="0"/>
          </a:p>
        </p:txBody>
      </p:sp>
      <p:grpSp>
        <p:nvGrpSpPr>
          <p:cNvPr id="6147" name="Group 11"/>
          <p:cNvGrpSpPr>
            <a:grpSpLocks/>
          </p:cNvGrpSpPr>
          <p:nvPr/>
        </p:nvGrpSpPr>
        <p:grpSpPr bwMode="auto">
          <a:xfrm>
            <a:off x="179512" y="1700906"/>
            <a:ext cx="8784976" cy="3600302"/>
            <a:chOff x="380" y="663"/>
            <a:chExt cx="5000" cy="1760"/>
          </a:xfrm>
        </p:grpSpPr>
        <p:pic>
          <p:nvPicPr>
            <p:cNvPr id="6148" name="Picture 6" descr="060911-scrumto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" y="663"/>
              <a:ext cx="5000" cy="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9" name="Text Box 8"/>
            <p:cNvSpPr txBox="1">
              <a:spLocks noChangeArrowheads="1"/>
            </p:cNvSpPr>
            <p:nvPr/>
          </p:nvSpPr>
          <p:spPr bwMode="auto">
            <a:xfrm>
              <a:off x="1077" y="1156"/>
              <a:ext cx="896" cy="3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NO SÉ. </a:t>
              </a:r>
            </a:p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¿CÓMO SE LLAMARÍA?</a:t>
              </a:r>
            </a:p>
          </p:txBody>
        </p:sp>
        <p:sp>
          <p:nvSpPr>
            <p:cNvPr id="6150" name="Text Box 7"/>
            <p:cNvSpPr txBox="1">
              <a:spLocks noChangeArrowheads="1"/>
            </p:cNvSpPr>
            <p:nvPr/>
          </p:nvSpPr>
          <p:spPr bwMode="auto">
            <a:xfrm>
              <a:off x="456" y="708"/>
              <a:ext cx="1562" cy="4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OYE CHANCHO,ESTABA PENSANDO QUE DEBERÍAMOS ABRIR UN RESTAURANTE</a:t>
              </a:r>
            </a:p>
          </p:txBody>
        </p:sp>
        <p:sp>
          <p:nvSpPr>
            <p:cNvPr id="6151" name="Text Box 9"/>
            <p:cNvSpPr txBox="1">
              <a:spLocks noChangeArrowheads="1"/>
            </p:cNvSpPr>
            <p:nvPr/>
          </p:nvSpPr>
          <p:spPr bwMode="auto">
            <a:xfrm>
              <a:off x="3249" y="795"/>
              <a:ext cx="410" cy="7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¿QUE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 TAL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JAMÓN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  CON 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HUEVO?</a:t>
              </a:r>
            </a:p>
          </p:txBody>
        </p:sp>
        <p:sp>
          <p:nvSpPr>
            <p:cNvPr id="6152" name="Text Box 10"/>
            <p:cNvSpPr txBox="1">
              <a:spLocks noChangeArrowheads="1"/>
            </p:cNvSpPr>
            <p:nvPr/>
          </p:nvSpPr>
          <p:spPr bwMode="auto">
            <a:xfrm>
              <a:off x="3787" y="795"/>
              <a:ext cx="1497" cy="3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Noteworthy Light" charset="0"/>
                  <a:ea typeface="Noteworthy Light" charset="0"/>
                  <a:cs typeface="Noteworthy Light" charset="0"/>
                </a:rPr>
                <a:t>NO, GRACIAS. YO ESTARÍA COMPROMETIDO Y TÚ SÓLO INVOLUCRADO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Roles en </a:t>
            </a:r>
            <a:r>
              <a:rPr lang="es-CL" noProof="0" dirty="0" err="1"/>
              <a:t>Scrum</a:t>
            </a:r>
            <a:r>
              <a:rPr lang="es-CL" noProof="0" dirty="0"/>
              <a:t>: Los chanchos</a:t>
            </a:r>
          </a:p>
        </p:txBody>
      </p:sp>
      <p:sp>
        <p:nvSpPr>
          <p:cNvPr id="7171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Propietario del producto (</a:t>
            </a:r>
            <a:r>
              <a:rPr lang="es-CL" i="1" dirty="0"/>
              <a:t>product owner</a:t>
            </a:r>
            <a:r>
              <a:rPr lang="es-CL" dirty="0"/>
              <a:t>)</a:t>
            </a:r>
          </a:p>
          <a:p>
            <a:pPr marL="457200" lvl="1" indent="0">
              <a:buNone/>
            </a:pPr>
            <a:r>
              <a:rPr lang="es-CL" dirty="0"/>
              <a:t>Cliente o usuario del proyecto</a:t>
            </a:r>
          </a:p>
          <a:p>
            <a:pPr marL="457200" lvl="1" indent="0">
              <a:buNone/>
            </a:pPr>
            <a:r>
              <a:rPr lang="es-CL" dirty="0"/>
              <a:t>Toma decisiones de priorización: decide </a:t>
            </a:r>
            <a:r>
              <a:rPr lang="es-CL" i="1" dirty="0"/>
              <a:t>qué</a:t>
            </a:r>
            <a:r>
              <a:rPr lang="es-CL" dirty="0"/>
              <a:t> se implementa</a:t>
            </a:r>
          </a:p>
          <a:p>
            <a:pPr marL="0" indent="0">
              <a:buNone/>
            </a:pPr>
            <a:r>
              <a:rPr lang="es-CL" noProof="0" dirty="0"/>
              <a:t>Equipo de Scrum (</a:t>
            </a:r>
            <a:r>
              <a:rPr lang="es-CL" i="1" noProof="0" dirty="0"/>
              <a:t>Scrum team</a:t>
            </a:r>
            <a:r>
              <a:rPr lang="es-CL" noProof="0" dirty="0"/>
              <a:t>)</a:t>
            </a:r>
          </a:p>
          <a:p>
            <a:pPr marL="457200" lvl="1" indent="0">
              <a:buNone/>
            </a:pPr>
            <a:r>
              <a:rPr lang="es-CL" noProof="0" dirty="0"/>
              <a:t>5 a 10 personas a dedicación completa</a:t>
            </a:r>
          </a:p>
          <a:p>
            <a:pPr marL="457200" lvl="1" indent="0">
              <a:buNone/>
            </a:pPr>
            <a:r>
              <a:rPr lang="es-CL" noProof="0" dirty="0"/>
              <a:t>Auto-organizados</a:t>
            </a:r>
          </a:p>
          <a:p>
            <a:pPr marL="457200" lvl="1" indent="0">
              <a:buNone/>
            </a:pPr>
            <a:r>
              <a:rPr lang="es-CL" noProof="0" dirty="0"/>
              <a:t>Cambios de miembros sólo al final del sprint</a:t>
            </a:r>
          </a:p>
          <a:p>
            <a:pPr marL="457200" lvl="1" indent="0">
              <a:buNone/>
            </a:pPr>
            <a:r>
              <a:rPr lang="es-CL" dirty="0"/>
              <a:t>Decide </a:t>
            </a:r>
            <a:r>
              <a:rPr lang="es-CL" i="1" dirty="0"/>
              <a:t>cómo</a:t>
            </a:r>
            <a:r>
              <a:rPr lang="es-CL" dirty="0"/>
              <a:t> se implementa</a:t>
            </a:r>
            <a:endParaRPr lang="es-CL" noProof="0" dirty="0"/>
          </a:p>
          <a:p>
            <a:pPr marL="0" indent="0">
              <a:buNone/>
            </a:pPr>
            <a:r>
              <a:rPr lang="es-CL" noProof="0" dirty="0"/>
              <a:t>Scrum Master</a:t>
            </a:r>
          </a:p>
          <a:p>
            <a:pPr marL="457200" lvl="1" indent="0">
              <a:buNone/>
            </a:pPr>
            <a:r>
              <a:rPr lang="es-CL" noProof="0" dirty="0"/>
              <a:t>No es exactamente el jefe de proyecto</a:t>
            </a:r>
          </a:p>
          <a:p>
            <a:pPr marL="457200" lvl="1" indent="0">
              <a:buNone/>
            </a:pPr>
            <a:r>
              <a:rPr lang="es-CL" noProof="0" dirty="0"/>
              <a:t>Remueve obstáculos</a:t>
            </a:r>
          </a:p>
          <a:p>
            <a:pPr marL="457200" lvl="1" indent="0">
              <a:buNone/>
            </a:pPr>
            <a:r>
              <a:rPr lang="es-CL" noProof="0" dirty="0"/>
              <a:t>Asegura que se usen los valores del Scrum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6</a:t>
            </a:fld>
            <a:endParaRPr lang="es-CL" noProof="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Scrum Meeting y backlogs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b="1" i="1" noProof="0" dirty="0" err="1"/>
              <a:t>Scrum</a:t>
            </a:r>
            <a:r>
              <a:rPr lang="es-CL" b="1" i="1" noProof="0" dirty="0"/>
              <a:t> meeting</a:t>
            </a:r>
            <a:r>
              <a:rPr lang="es-CL" noProof="0" dirty="0"/>
              <a:t>: reuniones cortas donde cada miembro del equipo expone:</a:t>
            </a:r>
          </a:p>
          <a:p>
            <a:pPr marL="457200" lvl="1" indent="0">
              <a:buNone/>
            </a:pPr>
            <a:r>
              <a:rPr lang="es-CL" noProof="0" dirty="0"/>
              <a:t>Qué ha hecho desde la última reunión</a:t>
            </a:r>
          </a:p>
          <a:p>
            <a:pPr marL="457200" lvl="1" indent="0">
              <a:buNone/>
            </a:pPr>
            <a:r>
              <a:rPr lang="es-CL" noProof="0" dirty="0"/>
              <a:t>Qué problemas ha tenido</a:t>
            </a:r>
          </a:p>
          <a:p>
            <a:pPr marL="457200" lvl="1" indent="0">
              <a:buNone/>
            </a:pPr>
            <a:r>
              <a:rPr lang="es-CL" noProof="0" dirty="0"/>
              <a:t>Qué va a hacer hasta la próxima reunión</a:t>
            </a:r>
          </a:p>
          <a:p>
            <a:pPr marL="0" indent="0">
              <a:buNone/>
            </a:pPr>
            <a:r>
              <a:rPr lang="es-CL" b="1" i="1" noProof="0" dirty="0" err="1"/>
              <a:t>Backlog</a:t>
            </a:r>
            <a:r>
              <a:rPr lang="es-CL" noProof="0" dirty="0"/>
              <a:t>: Lista priorizada de tareas</a:t>
            </a:r>
          </a:p>
          <a:p>
            <a:pPr marL="457200" lvl="1" indent="0">
              <a:buNone/>
            </a:pPr>
            <a:r>
              <a:rPr lang="es-CL" noProof="0" dirty="0"/>
              <a:t>Reemplaza a la carta Gantt</a:t>
            </a:r>
          </a:p>
          <a:p>
            <a:pPr marL="457200" lvl="1" indent="0">
              <a:buNone/>
            </a:pPr>
            <a:r>
              <a:rPr lang="es-CL" b="1" i="1" noProof="0" dirty="0"/>
              <a:t>Backlog de producto </a:t>
            </a:r>
            <a:r>
              <a:rPr lang="es-CL" noProof="0" dirty="0"/>
              <a:t>(</a:t>
            </a:r>
            <a:r>
              <a:rPr lang="es-CL" i="1" noProof="0" dirty="0"/>
              <a:t>product backlog</a:t>
            </a:r>
            <a:r>
              <a:rPr lang="es-CL" noProof="0" dirty="0"/>
              <a:t>) es la lista de largo plazo</a:t>
            </a:r>
          </a:p>
          <a:p>
            <a:pPr marL="457200" lvl="1" indent="0">
              <a:buNone/>
            </a:pPr>
            <a:r>
              <a:rPr lang="es-CL" b="1" i="1" noProof="0" dirty="0"/>
              <a:t>Backlog de iteración </a:t>
            </a:r>
            <a:r>
              <a:rPr lang="es-CL" noProof="0" dirty="0"/>
              <a:t>(</a:t>
            </a:r>
            <a:r>
              <a:rPr lang="es-CL" i="1" noProof="0" dirty="0"/>
              <a:t>sprint backlog</a:t>
            </a:r>
            <a:r>
              <a:rPr lang="es-CL" noProof="0" dirty="0"/>
              <a:t>) es el subconjunto que haremos ahora</a:t>
            </a:r>
          </a:p>
          <a:p>
            <a:endParaRPr lang="es-C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7</a:t>
            </a:fld>
            <a:endParaRPr lang="es-CL" noProof="0" dirty="0"/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539552" y="5877272"/>
            <a:ext cx="8136904" cy="701671"/>
          </a:xfrm>
          <a:prstGeom prst="roundRect">
            <a:avLst>
              <a:gd name="adj" fmla="val 222"/>
            </a:avLst>
          </a:prstGeom>
          <a:solidFill>
            <a:srgbClr val="FFFF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i="1" dirty="0">
                <a:solidFill>
                  <a:srgbClr val="FF0000"/>
                </a:solidFill>
              </a:rPr>
              <a:t>Backlog  </a:t>
            </a:r>
            <a:r>
              <a:rPr lang="en-GB" sz="1800" dirty="0">
                <a:solidFill>
                  <a:srgbClr val="FF0000"/>
                </a:solidFill>
              </a:rPr>
              <a:t>An accumulation of uncompleted work or matters needing to be dealt with </a:t>
            </a:r>
          </a:p>
          <a:p>
            <a:pPr algn="ctr" eaLnBrk="1" hangingPunct="1">
              <a:buClr>
                <a:srgbClr val="FF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FF0000"/>
                </a:solidFill>
              </a:rPr>
              <a:t>   </a:t>
            </a:r>
            <a:r>
              <a:rPr lang="en-GB" sz="1800" dirty="0" err="1">
                <a:solidFill>
                  <a:srgbClr val="FF0000"/>
                </a:solidFill>
              </a:rPr>
              <a:t>Acumulación</a:t>
            </a:r>
            <a:r>
              <a:rPr lang="en-GB" sz="1800" dirty="0">
                <a:solidFill>
                  <a:srgbClr val="FF0000"/>
                </a:solidFill>
              </a:rPr>
              <a:t> de </a:t>
            </a:r>
            <a:r>
              <a:rPr lang="en-GB" sz="1800" dirty="0" err="1">
                <a:solidFill>
                  <a:srgbClr val="FF0000"/>
                </a:solidFill>
              </a:rPr>
              <a:t>trabajo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incompleto</a:t>
            </a:r>
            <a:r>
              <a:rPr lang="en-GB" sz="1800" dirty="0">
                <a:solidFill>
                  <a:srgbClr val="FF0000"/>
                </a:solidFill>
              </a:rPr>
              <a:t> o </a:t>
            </a:r>
            <a:r>
              <a:rPr lang="en-GB" sz="1800" dirty="0" err="1">
                <a:solidFill>
                  <a:srgbClr val="FF0000"/>
                </a:solidFill>
              </a:rPr>
              <a:t>temas</a:t>
            </a:r>
            <a:r>
              <a:rPr lang="en-GB" sz="1800" dirty="0">
                <a:solidFill>
                  <a:srgbClr val="FF0000"/>
                </a:solidFill>
              </a:rPr>
              <a:t> que </a:t>
            </a:r>
            <a:r>
              <a:rPr lang="en-GB" sz="1800" dirty="0" err="1">
                <a:solidFill>
                  <a:srgbClr val="FF0000"/>
                </a:solidFill>
              </a:rPr>
              <a:t>deben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ser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tratados</a:t>
            </a:r>
            <a:endParaRPr lang="es-CL" sz="1800"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Proceso de </a:t>
            </a:r>
            <a:r>
              <a:rPr lang="es-CL" noProof="0" dirty="0" err="1"/>
              <a:t>Scrum</a:t>
            </a:r>
            <a:endParaRPr lang="es-CL" noProof="0" dirty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2123728" y="2312368"/>
            <a:ext cx="2376264" cy="684584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000" noProof="0" dirty="0"/>
              <a:t>Scrum meeting = reunión rápida diaria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1FAA-A740-404F-BBC5-7C153B666279}" type="slidenum">
              <a:rPr lang="es-CL" noProof="0" smtClean="0"/>
              <a:pPr/>
              <a:t>8</a:t>
            </a:fld>
            <a:endParaRPr lang="es-CL" noProof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C567916-413E-534E-A8C4-63935F2F5134}"/>
              </a:ext>
            </a:extLst>
          </p:cNvPr>
          <p:cNvSpPr txBox="1">
            <a:spLocks noChangeArrowheads="1"/>
          </p:cNvSpPr>
          <p:nvPr/>
        </p:nvSpPr>
        <p:spPr>
          <a:xfrm>
            <a:off x="6516216" y="3392488"/>
            <a:ext cx="2016224" cy="36004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L" sz="2000" dirty="0"/>
              <a:t>Sprint = iteración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3B7437-71DC-E345-84B1-BECB2F4AF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91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8B649-B210-4243-A452-A357BEBF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Proceso de Scrum (más detalle)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EA8920E-3293-2C4A-8D05-573ADDF13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03377"/>
            <a:ext cx="9098873" cy="506598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1AD3E1-B99D-694B-AAC2-C971DD6A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DDBD9-5CD3-45F3-80AE-704B15C07F06}" type="slidenum">
              <a:rPr lang="es-CL" noProof="0" smtClean="0"/>
              <a:pPr>
                <a:defRPr/>
              </a:pPr>
              <a:t>9</a:t>
            </a:fld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927160615"/>
      </p:ext>
    </p:extLst>
  </p:cSld>
  <p:clrMapOvr>
    <a:masterClrMapping/>
  </p:clrMapOvr>
</p:sld>
</file>

<file path=ppt/theme/theme1.xml><?xml version="1.0" encoding="utf-8"?>
<a:theme xmlns:a="http://schemas.openxmlformats.org/drawingml/2006/main" name="FormatoClases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FormatoClases</Template>
  <TotalTime>1822</TotalTime>
  <Words>1441</Words>
  <Application>Microsoft Macintosh PowerPoint</Application>
  <PresentationFormat>Presentación en pantalla (4:3)</PresentationFormat>
  <Paragraphs>272</Paragraphs>
  <Slides>31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Bookman Old Style</vt:lpstr>
      <vt:lpstr>Calibri</vt:lpstr>
      <vt:lpstr>Gill Sans MT</vt:lpstr>
      <vt:lpstr>Lucida Sans Unicode</vt:lpstr>
      <vt:lpstr>Noteworthy Light</vt:lpstr>
      <vt:lpstr>Times New Roman</vt:lpstr>
      <vt:lpstr>FormatoClases</vt:lpstr>
      <vt:lpstr>Introducción a la Gestión de Calidad de Software  Clase 7: Práctica de los Métodos Ágiles</vt:lpstr>
      <vt:lpstr>Presentación de PowerPoint</vt:lpstr>
      <vt:lpstr>Scrum</vt:lpstr>
      <vt:lpstr>Scrum</vt:lpstr>
      <vt:lpstr>Dos tipos de roles: chanchos y gallinas</vt:lpstr>
      <vt:lpstr>Roles en Scrum: Los chanchos</vt:lpstr>
      <vt:lpstr>Scrum Meeting y backlogs</vt:lpstr>
      <vt:lpstr>Proceso de Scrum</vt:lpstr>
      <vt:lpstr>Proceso de Scrum (más detalle)</vt:lpstr>
      <vt:lpstr>Valores de Scrum</vt:lpstr>
      <vt:lpstr>Ideas adicionales</vt:lpstr>
      <vt:lpstr>Diagrama de horas quemadas</vt:lpstr>
      <vt:lpstr>Ejemplo de diagrama de quemado</vt:lpstr>
      <vt:lpstr>Horas quemadas</vt:lpstr>
      <vt:lpstr>Escalamiento de Scrum</vt:lpstr>
      <vt:lpstr>Elija Scrum si...</vt:lpstr>
      <vt:lpstr>La nueva moda: Kanban</vt:lpstr>
      <vt:lpstr>Kanban en manufactura</vt:lpstr>
      <vt:lpstr>Las seis reglas de Toyota</vt:lpstr>
      <vt:lpstr>Tableros Kanban</vt:lpstr>
      <vt:lpstr>Conceptos esenciales</vt:lpstr>
      <vt:lpstr>Kanban  usado en  Scrum</vt:lpstr>
      <vt:lpstr>Kanban detallado con historias de usuarios, épicas, y límites WIP</vt:lpstr>
      <vt:lpstr>Elija Kanban si…</vt:lpstr>
      <vt:lpstr>Una Metodología Híbrida: Fast V-Model</vt:lpstr>
      <vt:lpstr>Un Método Híbrido: Modelo en V Rápido  Fast V-Model</vt:lpstr>
      <vt:lpstr>Modelo en V Rápido: 12 semanas</vt:lpstr>
      <vt:lpstr>Atributos del Modelo en V Rápido </vt:lpstr>
      <vt:lpstr>Modelo en V Rápido: 9 semanas</vt:lpstr>
      <vt:lpstr>Cuándo usar y cuándo no</vt:lpstr>
      <vt:lpstr>Recursos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Práctica de los Métodos Ágiles</dc:title>
  <dc:creator>Straub, Pablo</dc:creator>
  <cp:lastModifiedBy>Pablo Straub</cp:lastModifiedBy>
  <cp:revision>50</cp:revision>
  <dcterms:modified xsi:type="dcterms:W3CDTF">2018-09-02T22:42:41Z</dcterms:modified>
</cp:coreProperties>
</file>