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37"/>
  </p:notesMasterIdLst>
  <p:sldIdLst>
    <p:sldId id="256" r:id="rId2"/>
    <p:sldId id="289" r:id="rId3"/>
    <p:sldId id="257" r:id="rId4"/>
    <p:sldId id="258" r:id="rId5"/>
    <p:sldId id="259" r:id="rId6"/>
    <p:sldId id="260" r:id="rId7"/>
    <p:sldId id="292" r:id="rId8"/>
    <p:sldId id="261" r:id="rId9"/>
    <p:sldId id="283" r:id="rId10"/>
    <p:sldId id="284" r:id="rId11"/>
    <p:sldId id="285" r:id="rId12"/>
    <p:sldId id="286" r:id="rId13"/>
    <p:sldId id="287" r:id="rId14"/>
    <p:sldId id="288" r:id="rId15"/>
    <p:sldId id="264" r:id="rId16"/>
    <p:sldId id="265" r:id="rId17"/>
    <p:sldId id="266" r:id="rId18"/>
    <p:sldId id="281" r:id="rId19"/>
    <p:sldId id="267" r:id="rId20"/>
    <p:sldId id="268" r:id="rId21"/>
    <p:sldId id="293" r:id="rId22"/>
    <p:sldId id="294" r:id="rId23"/>
    <p:sldId id="295" r:id="rId24"/>
    <p:sldId id="296" r:id="rId25"/>
    <p:sldId id="269" r:id="rId26"/>
    <p:sldId id="270" r:id="rId27"/>
    <p:sldId id="271" r:id="rId28"/>
    <p:sldId id="272" r:id="rId29"/>
    <p:sldId id="290" r:id="rId30"/>
    <p:sldId id="291" r:id="rId31"/>
    <p:sldId id="276" r:id="rId32"/>
    <p:sldId id="277" r:id="rId33"/>
    <p:sldId id="282" r:id="rId34"/>
    <p:sldId id="279" r:id="rId35"/>
    <p:sldId id="280" r:id="rId3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0" autoAdjust="0"/>
    <p:restoredTop sz="87727" autoAdjust="0"/>
  </p:normalViewPr>
  <p:slideViewPr>
    <p:cSldViewPr>
      <p:cViewPr>
        <p:scale>
          <a:sx n="97" d="100"/>
          <a:sy n="97" d="100"/>
        </p:scale>
        <p:origin x="1648" y="240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1755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3" name="Rectangle 1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4813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3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65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r>
              <a:rPr lang="es-ES" dirty="0"/>
              <a:t>Esto es para la </a:t>
            </a:r>
            <a:r>
              <a:rPr lang="es-ES" b="1" dirty="0"/>
              <a:t>representación en etapas</a:t>
            </a:r>
            <a:endParaRPr lang="es-ES" b="0" dirty="0"/>
          </a:p>
          <a:p>
            <a:r>
              <a:rPr lang="es-ES" b="0" dirty="0"/>
              <a:t>No veremos detalles</a:t>
            </a:r>
            <a:r>
              <a:rPr lang="es-ES" b="0" baseline="0" dirty="0"/>
              <a:t> de la representación continua porque casi no se ha usado</a:t>
            </a:r>
            <a:endParaRPr 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r>
              <a:rPr lang="es-ES" dirty="0"/>
              <a:t>¿Qué gana una empresa en certificarse ISO 9000 o evaluarse en algún nivel de CMMI?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472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313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requisitos</a:t>
            </a:r>
            <a:r>
              <a:rPr lang="en-US" baseline="0" dirty="0"/>
              <a:t> </a:t>
            </a:r>
            <a:r>
              <a:rPr lang="en-US" baseline="0" dirty="0" err="1"/>
              <a:t>parten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el </a:t>
            </a:r>
            <a:r>
              <a:rPr lang="en-US" baseline="0" dirty="0" err="1"/>
              <a:t>capítulo</a:t>
            </a:r>
            <a:r>
              <a:rPr lang="en-US" baseline="0" dirty="0"/>
              <a:t> 4;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primeros</a:t>
            </a:r>
            <a:r>
              <a:rPr lang="en-US" baseline="0" dirty="0"/>
              <a:t> </a:t>
            </a:r>
            <a:r>
              <a:rPr lang="en-US" baseline="0" dirty="0" err="1"/>
              <a:t>capítulos</a:t>
            </a:r>
            <a:r>
              <a:rPr lang="en-US" baseline="0" dirty="0"/>
              <a:t> </a:t>
            </a:r>
            <a:r>
              <a:rPr lang="en-US" baseline="0" dirty="0" err="1"/>
              <a:t>tienen</a:t>
            </a:r>
            <a:r>
              <a:rPr lang="en-US" baseline="0" dirty="0"/>
              <a:t> </a:t>
            </a:r>
            <a:r>
              <a:rPr lang="en-US" baseline="0" dirty="0" err="1"/>
              <a:t>definiciones</a:t>
            </a:r>
            <a:r>
              <a:rPr lang="en-US" baseline="0" dirty="0"/>
              <a:t> y </a:t>
            </a:r>
            <a:r>
              <a:rPr lang="en-US" baseline="0" dirty="0" err="1"/>
              <a:t>otras</a:t>
            </a:r>
            <a:r>
              <a:rPr lang="en-US" baseline="0" dirty="0"/>
              <a:t> </a:t>
            </a:r>
            <a:r>
              <a:rPr lang="en-US" baseline="0" dirty="0" err="1"/>
              <a:t>explicaciones</a:t>
            </a:r>
            <a:r>
              <a:rPr lang="en-US" baseline="0" dirty="0"/>
              <a:t> del </a:t>
            </a:r>
            <a:r>
              <a:rPr lang="en-US" baseline="0" dirty="0" err="1"/>
              <a:t>estándar</a:t>
            </a:r>
            <a:r>
              <a:rPr lang="en-US" baseline="0" dirty="0"/>
              <a:t>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1835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8512"/>
            <a:ext cx="6858000" cy="1468760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6315"/>
            <a:ext cx="8892480" cy="1132445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68760"/>
            <a:ext cx="8892480" cy="14836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25624"/>
            <a:ext cx="4248472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825624"/>
            <a:ext cx="4231275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68760"/>
            <a:ext cx="8892480" cy="14836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68760"/>
            <a:ext cx="8892480" cy="14836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1513"/>
            <a:ext cx="8280920" cy="1157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903635"/>
            <a:ext cx="5040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1538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Bookman Old Style" charset="0"/>
          <a:ea typeface="Bookman Old Style" charset="0"/>
          <a:cs typeface="Bookman Old Styl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11.gif@01D42DA2.3791C940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400" dirty="0">
                <a:solidFill>
                  <a:prstClr val="black"/>
                </a:solidFill>
              </a:rPr>
              <a:t>Introducción a la Gestión de Calidad de Software</a:t>
            </a:r>
            <a:br>
              <a:rPr lang="es-CL" sz="2400" dirty="0">
                <a:solidFill>
                  <a:prstClr val="black"/>
                </a:solidFill>
              </a:rPr>
            </a:br>
            <a:br>
              <a:rPr lang="es-CL" sz="2400" dirty="0">
                <a:solidFill>
                  <a:prstClr val="black"/>
                </a:solidFill>
              </a:rPr>
            </a:br>
            <a:r>
              <a:rPr lang="es-CL" dirty="0">
                <a:solidFill>
                  <a:prstClr val="black"/>
                </a:solidFill>
              </a:rPr>
              <a:t>Clase 3: </a:t>
            </a:r>
            <a:r>
              <a:rPr lang="es-CL" dirty="0"/>
              <a:t>Modelos Rigurosos de Gestión de Calidad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es-CL"/>
              <a:t>Modelos de Calidad, ISO 9000, CMMI</a:t>
            </a:r>
          </a:p>
          <a:p>
            <a:pPr lvl="1"/>
            <a:r>
              <a:rPr lang="es-CL"/>
              <a:t>Taller: Procesos Críticos</a:t>
            </a:r>
            <a:endParaRPr lang="es-CL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Principios de ISO 9000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Usar un enfoque de procesos</a:t>
            </a:r>
          </a:p>
          <a:p>
            <a:pPr marL="457200" lvl="1" indent="0">
              <a:buNone/>
            </a:pPr>
            <a:r>
              <a:rPr lang="es-CL" dirty="0"/>
              <a:t>Las organizaciones son más eficientes y efectivas cuando usan un enfoque de proceso</a:t>
            </a:r>
          </a:p>
          <a:p>
            <a:pPr marL="457200" lvl="1" indent="0">
              <a:buNone/>
            </a:pPr>
            <a:r>
              <a:rPr lang="es-CL" dirty="0"/>
              <a:t>Deben usar un enfoque de proceso para administrar actividades y recursos</a:t>
            </a:r>
          </a:p>
          <a:p>
            <a:pPr marL="0" indent="0">
              <a:buNone/>
            </a:pPr>
            <a:r>
              <a:rPr lang="es-CL" dirty="0"/>
              <a:t>Tener un enfoque de sistemas</a:t>
            </a:r>
          </a:p>
          <a:p>
            <a:pPr marL="457200" lvl="1" indent="0">
              <a:buNone/>
            </a:pPr>
            <a:r>
              <a:rPr lang="es-CL" dirty="0"/>
              <a:t>Las organizaciones son más eficientes y efectivas cuando usan un enfoque de sistemas</a:t>
            </a:r>
          </a:p>
          <a:p>
            <a:pPr marL="457200" lvl="1" indent="0">
              <a:buNone/>
            </a:pPr>
            <a:r>
              <a:rPr lang="es-CL" dirty="0"/>
              <a:t>Deben identificar procesos inter-relacionados, para tratarlos y administrarlos como un sistema</a:t>
            </a:r>
          </a:p>
          <a:p>
            <a:pPr marL="0" indent="0">
              <a:buNone/>
            </a:pPr>
            <a:r>
              <a:rPr lang="es-CL" dirty="0"/>
              <a:t>Incentivar mejoramiento continuo</a:t>
            </a:r>
          </a:p>
          <a:p>
            <a:pPr marL="457200" lvl="1" indent="0">
              <a:buNone/>
            </a:pPr>
            <a:r>
              <a:rPr lang="es-CL" dirty="0"/>
              <a:t>Las organizaciones son más eficientes y efectivas cuando tratan de mejorar en forma continua su rendimiento general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10</a:t>
            </a:fld>
            <a:endParaRPr lang="es-CL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Principios de ISO 9000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Obtener información antes de decidir</a:t>
            </a:r>
          </a:p>
          <a:p>
            <a:pPr marL="457200" lvl="1" indent="0">
              <a:buNone/>
            </a:pPr>
            <a:r>
              <a:rPr lang="es-CL" dirty="0"/>
              <a:t>Las organizaciones rinden mejor cuando sus decisiones están basadas en hechos</a:t>
            </a:r>
          </a:p>
          <a:p>
            <a:pPr marL="457200" lvl="1" indent="0">
              <a:buNone/>
            </a:pPr>
            <a:r>
              <a:rPr lang="es-CL" dirty="0"/>
              <a:t>Deben basar las decisiones en el análisis de datos e información</a:t>
            </a:r>
          </a:p>
          <a:p>
            <a:pPr marL="0" indent="0">
              <a:buNone/>
            </a:pPr>
            <a:r>
              <a:rPr lang="es-CL" dirty="0"/>
              <a:t>Trabajar con los proveedores</a:t>
            </a:r>
          </a:p>
          <a:p>
            <a:pPr marL="457200" lvl="1" indent="0">
              <a:buNone/>
            </a:pPr>
            <a:r>
              <a:rPr lang="es-CL" dirty="0"/>
              <a:t>Las organizaciones dependen de los proveedores para crear valor</a:t>
            </a:r>
          </a:p>
          <a:p>
            <a:pPr marL="457200" lvl="1" indent="0">
              <a:buNone/>
            </a:pPr>
            <a:r>
              <a:rPr lang="es-CL" dirty="0"/>
              <a:t>Deben mantener una relación de beneficio mutuo con los proveedores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11</a:t>
            </a:fld>
            <a:endParaRPr lang="es-CL" noProof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Requisitos de ISO 9000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4. Requisitos del Sistema de Gestión de Calidad</a:t>
            </a:r>
          </a:p>
          <a:p>
            <a:pPr marL="457200" lvl="1" indent="0">
              <a:buNone/>
            </a:pPr>
            <a:r>
              <a:rPr lang="es-CL" dirty="0"/>
              <a:t>Requisitos generales</a:t>
            </a:r>
          </a:p>
          <a:p>
            <a:pPr marL="457200" lvl="1" indent="0">
              <a:buNone/>
            </a:pPr>
            <a:r>
              <a:rPr lang="es-CL" dirty="0"/>
              <a:t>Requisitos de la documentación</a:t>
            </a:r>
          </a:p>
          <a:p>
            <a:pPr marL="0" indent="0">
              <a:buNone/>
            </a:pPr>
            <a:r>
              <a:rPr lang="es-CL" dirty="0"/>
              <a:t>5. Responsabilidad de la Dirección</a:t>
            </a:r>
          </a:p>
          <a:p>
            <a:pPr marL="457200" lvl="1" indent="0">
              <a:buNone/>
            </a:pPr>
            <a:r>
              <a:rPr lang="es-CL" dirty="0"/>
              <a:t>Compromiso de la dirección</a:t>
            </a:r>
          </a:p>
          <a:p>
            <a:pPr marL="457200" lvl="1" indent="0">
              <a:buNone/>
            </a:pPr>
            <a:r>
              <a:rPr lang="es-CL" dirty="0"/>
              <a:t>Enfoque al cliente</a:t>
            </a:r>
          </a:p>
          <a:p>
            <a:pPr marL="457200" lvl="1" indent="0">
              <a:buNone/>
            </a:pPr>
            <a:r>
              <a:rPr lang="es-CL" dirty="0"/>
              <a:t>Política de calidad</a:t>
            </a:r>
          </a:p>
          <a:p>
            <a:pPr marL="457200" lvl="1" indent="0">
              <a:buNone/>
            </a:pPr>
            <a:r>
              <a:rPr lang="es-CL" dirty="0"/>
              <a:t>Planificación</a:t>
            </a:r>
          </a:p>
          <a:p>
            <a:pPr marL="457200" lvl="1" indent="0">
              <a:buNone/>
            </a:pPr>
            <a:r>
              <a:rPr lang="es-CL" dirty="0"/>
              <a:t>Responsabilidad, autoridad y comunicación</a:t>
            </a:r>
          </a:p>
          <a:p>
            <a:pPr marL="457200" lvl="1" indent="0">
              <a:buNone/>
            </a:pPr>
            <a:r>
              <a:rPr lang="es-CL" dirty="0"/>
              <a:t>Revisión por la dirección</a:t>
            </a:r>
          </a:p>
          <a:p>
            <a:pPr lvl="1"/>
            <a:endParaRPr lang="es-CL" dirty="0"/>
          </a:p>
          <a:p>
            <a:pPr lvl="1"/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12</a:t>
            </a:fld>
            <a:endParaRPr lang="es-CL" noProof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Requisitos de </a:t>
            </a:r>
            <a:r>
              <a:rPr lang="es-CL"/>
              <a:t>ISO 9000</a:t>
            </a:r>
            <a:endParaRPr lang="es-CL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6. Gestión de Recursos</a:t>
            </a:r>
          </a:p>
          <a:p>
            <a:pPr marL="457200" lvl="1" indent="0">
              <a:buNone/>
            </a:pPr>
            <a:r>
              <a:rPr lang="es-CL" dirty="0"/>
              <a:t>Provisión de recursos</a:t>
            </a:r>
          </a:p>
          <a:p>
            <a:pPr marL="457200" lvl="1" indent="0">
              <a:buNone/>
            </a:pPr>
            <a:r>
              <a:rPr lang="es-CL" dirty="0"/>
              <a:t>Recursos humanos</a:t>
            </a:r>
          </a:p>
          <a:p>
            <a:pPr marL="457200" lvl="1" indent="0">
              <a:buNone/>
            </a:pPr>
            <a:r>
              <a:rPr lang="es-CL" dirty="0"/>
              <a:t>Infraestructura</a:t>
            </a:r>
          </a:p>
          <a:p>
            <a:pPr marL="457200" lvl="1" indent="0">
              <a:buNone/>
            </a:pPr>
            <a:r>
              <a:rPr lang="es-CL" dirty="0"/>
              <a:t>Ambiente de trabajo</a:t>
            </a:r>
          </a:p>
          <a:p>
            <a:pPr marL="0" indent="0">
              <a:buNone/>
            </a:pPr>
            <a:r>
              <a:rPr lang="es-CL" dirty="0"/>
              <a:t>7. Realización del Producto</a:t>
            </a:r>
          </a:p>
          <a:p>
            <a:pPr marL="457200" lvl="1" indent="0">
              <a:buNone/>
            </a:pPr>
            <a:r>
              <a:rPr lang="es-CL" dirty="0"/>
              <a:t>Planificación de la realización del producto</a:t>
            </a:r>
          </a:p>
          <a:p>
            <a:pPr marL="457200" lvl="1" indent="0">
              <a:buNone/>
            </a:pPr>
            <a:r>
              <a:rPr lang="es-CL" dirty="0"/>
              <a:t>Procesos relacionados con el cliente</a:t>
            </a:r>
          </a:p>
          <a:p>
            <a:pPr marL="457200" lvl="1" indent="0">
              <a:buNone/>
            </a:pPr>
            <a:r>
              <a:rPr lang="es-CL" dirty="0"/>
              <a:t>Diseño y desarrollo</a:t>
            </a:r>
          </a:p>
          <a:p>
            <a:pPr marL="457200" lvl="1" indent="0">
              <a:buNone/>
            </a:pPr>
            <a:r>
              <a:rPr lang="es-CL" dirty="0"/>
              <a:t>Compras</a:t>
            </a:r>
          </a:p>
          <a:p>
            <a:pPr marL="457200" lvl="1" indent="0">
              <a:buNone/>
            </a:pPr>
            <a:r>
              <a:rPr lang="es-CL" dirty="0"/>
              <a:t>Producción y prestación del servicio</a:t>
            </a:r>
          </a:p>
          <a:p>
            <a:pPr marL="457200" lvl="1" indent="0">
              <a:buNone/>
            </a:pPr>
            <a:r>
              <a:rPr lang="es-CL" dirty="0"/>
              <a:t>Control de los dispositivos de seguimiento y medición</a:t>
            </a:r>
          </a:p>
          <a:p>
            <a:pPr lvl="1"/>
            <a:endParaRPr lang="es-CL" dirty="0"/>
          </a:p>
          <a:p>
            <a:pPr lvl="1"/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13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64046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Requisitos de </a:t>
            </a:r>
            <a:r>
              <a:rPr lang="es-CL"/>
              <a:t>ISO 9000</a:t>
            </a:r>
            <a:endParaRPr lang="es-CL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8. Medición, análisis y mejora</a:t>
            </a:r>
          </a:p>
          <a:p>
            <a:pPr marL="457200" lvl="1" indent="0">
              <a:buNone/>
            </a:pPr>
            <a:r>
              <a:rPr lang="es-CL" dirty="0"/>
              <a:t>Generalidades</a:t>
            </a:r>
          </a:p>
          <a:p>
            <a:pPr marL="457200" lvl="1" indent="0">
              <a:buNone/>
            </a:pPr>
            <a:r>
              <a:rPr lang="es-CL" dirty="0"/>
              <a:t>Seguimiento y medición</a:t>
            </a:r>
          </a:p>
          <a:p>
            <a:pPr marL="457200" lvl="1" indent="0">
              <a:buNone/>
            </a:pPr>
            <a:r>
              <a:rPr lang="es-CL" dirty="0"/>
              <a:t>Control del producto no conforme</a:t>
            </a:r>
          </a:p>
          <a:p>
            <a:pPr marL="457200" lvl="1" indent="0">
              <a:buNone/>
            </a:pPr>
            <a:r>
              <a:rPr lang="es-CL" dirty="0"/>
              <a:t>Análisis de datos</a:t>
            </a:r>
          </a:p>
          <a:p>
            <a:pPr marL="457200" lvl="1" indent="0">
              <a:buNone/>
            </a:pPr>
            <a:r>
              <a:rPr lang="es-CL" dirty="0"/>
              <a:t>Mejora</a:t>
            </a:r>
          </a:p>
          <a:p>
            <a:pPr marL="0" indent="0">
              <a:buNone/>
            </a:pPr>
            <a:endParaRPr lang="es-CL" dirty="0"/>
          </a:p>
          <a:p>
            <a:pPr lvl="1"/>
            <a:endParaRPr lang="es-CL" dirty="0"/>
          </a:p>
          <a:p>
            <a:pPr lvl="1"/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14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36932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¿Qué es CMMI?</a:t>
            </a:r>
            <a:endParaRPr lang="es-CL" dirty="0"/>
          </a:p>
        </p:txBody>
      </p:sp>
      <p:sp>
        <p:nvSpPr>
          <p:cNvPr id="11267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/>
              <a:t>Modelo de Madurez de Capacidades Integrado o </a:t>
            </a:r>
            <a:r>
              <a:rPr lang="en-US" i="1" dirty="0"/>
              <a:t>Capability Maturity Model Integration</a:t>
            </a:r>
          </a:p>
          <a:p>
            <a:pPr marL="457200" lvl="1" indent="0">
              <a:buNone/>
            </a:pPr>
            <a:r>
              <a:rPr lang="es-CL" dirty="0"/>
              <a:t>Desarrollado por el Instituto de Ingeniería de Software (SEI) de la Universidad Carnegie-</a:t>
            </a:r>
            <a:r>
              <a:rPr lang="es-CL" dirty="0" err="1"/>
              <a:t>Mellon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Es un modelo y norma de la industria de cómo se desarrollan las capacidades organizacionales que propenden a la calidad</a:t>
            </a:r>
          </a:p>
          <a:p>
            <a:pPr marL="457200" lvl="1" indent="0">
              <a:buNone/>
            </a:pPr>
            <a:r>
              <a:rPr lang="es-CL" dirty="0"/>
              <a:t>Originalmente orientado sólo al desarrollo de software (SW-CMM)</a:t>
            </a:r>
          </a:p>
          <a:p>
            <a:pPr marL="457200" lvl="1" indent="0">
              <a:buNone/>
            </a:pPr>
            <a:r>
              <a:rPr lang="es-CL" dirty="0"/>
              <a:t>Ahora está orientado a actividades de ingeniería de sistemas e integración, incluyendo hardware (CMM </a:t>
            </a:r>
            <a:r>
              <a:rPr lang="en-US" dirty="0"/>
              <a:t>Integration</a:t>
            </a:r>
            <a:r>
              <a:rPr lang="es-CL" dirty="0"/>
              <a:t> o CMMI)</a:t>
            </a:r>
          </a:p>
          <a:p>
            <a:pPr marL="0" indent="0">
              <a:buNone/>
            </a:pPr>
            <a:r>
              <a:rPr lang="es-CL" dirty="0"/>
              <a:t>Identifica 22 áreas de proceso</a:t>
            </a:r>
          </a:p>
          <a:p>
            <a:pPr marL="0" indent="0">
              <a:buNone/>
            </a:pPr>
            <a:r>
              <a:rPr lang="es-CL" dirty="0"/>
              <a:t>Dos representaciones:</a:t>
            </a:r>
          </a:p>
          <a:p>
            <a:pPr marL="457200" lvl="1" indent="0">
              <a:buNone/>
            </a:pPr>
            <a:r>
              <a:rPr lang="es-CL" dirty="0"/>
              <a:t>Representación en etapas (</a:t>
            </a:r>
            <a:r>
              <a:rPr lang="en-US" dirty="0"/>
              <a:t>staged representation</a:t>
            </a:r>
            <a:r>
              <a:rPr lang="es-CL" dirty="0"/>
              <a:t>): define cinco niveles (1 a 5) de madurez organizacional, cada una con sus áreas de proceso</a:t>
            </a:r>
          </a:p>
          <a:p>
            <a:pPr marL="457200" lvl="1" indent="0">
              <a:buNone/>
            </a:pPr>
            <a:r>
              <a:rPr lang="es-CL" dirty="0"/>
              <a:t>Representación continua (</a:t>
            </a:r>
            <a:r>
              <a:rPr lang="en-US" dirty="0"/>
              <a:t>continuous representation</a:t>
            </a:r>
            <a:r>
              <a:rPr lang="es-CL" dirty="0"/>
              <a:t>): define seis niveles de capacidad (0 a 5) para cada área de proceso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15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CMMI, Representación en etapas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E189-A5E4-460C-B525-E80730F3D25C}" type="slidenum">
              <a:rPr lang="es-CL" noProof="0" smtClean="0"/>
              <a:pPr/>
              <a:t>16</a:t>
            </a:fld>
            <a:endParaRPr lang="es-CL" noProof="0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556792"/>
            <a:ext cx="4953000" cy="4800600"/>
          </a:xfrm>
        </p:spPr>
        <p:txBody>
          <a:bodyPr/>
          <a:lstStyle/>
          <a:p>
            <a:pPr marL="0" indent="0" eaLnBrk="1" hangingPunct="1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dirty="0"/>
              <a:t>En el nivel 1 se hace software, pero no hay procesos claros</a:t>
            </a:r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dirty="0"/>
              <a:t>Los niveles 2 a 5 incluyen áreas de proceso (PA), que representan los niveles de madurez organizacional</a:t>
            </a:r>
          </a:p>
          <a:p>
            <a:pPr marL="457200" lvl="1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1800" dirty="0"/>
              <a:t>Nivel 2: foco en gestión de proyectos</a:t>
            </a:r>
          </a:p>
          <a:p>
            <a:pPr marL="457200" lvl="1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1800" dirty="0"/>
              <a:t>Nivel 3: foco en proceso de la organización</a:t>
            </a:r>
          </a:p>
          <a:p>
            <a:pPr marL="457200" lvl="1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1800" dirty="0"/>
              <a:t>Nivel 4: foco en administración por métricas</a:t>
            </a:r>
          </a:p>
          <a:p>
            <a:pPr marL="457200" lvl="1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1800" dirty="0"/>
              <a:t>Nivel 5: foco en mejora continua y optimización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239" y="1731639"/>
            <a:ext cx="3244241" cy="464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88024" y="1066552"/>
            <a:ext cx="4355976" cy="423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Niveles de CMMI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E189-A5E4-460C-B525-E80730F3D25C}" type="slidenum">
              <a:rPr lang="es-CL" noProof="0" smtClean="0"/>
              <a:pPr/>
              <a:t>17</a:t>
            </a:fld>
            <a:endParaRPr lang="es-CL" noProof="0" dirty="0"/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2195386" y="4228677"/>
            <a:ext cx="2425701" cy="901701"/>
            <a:chOff x="1296" y="2716"/>
            <a:chExt cx="1528" cy="568"/>
          </a:xfrm>
        </p:grpSpPr>
        <p:sp>
          <p:nvSpPr>
            <p:cNvPr id="18462" name="AutoShape 4"/>
            <p:cNvSpPr>
              <a:spLocks noChangeArrowheads="1"/>
            </p:cNvSpPr>
            <p:nvPr/>
          </p:nvSpPr>
          <p:spPr bwMode="auto">
            <a:xfrm>
              <a:off x="1296" y="2716"/>
              <a:ext cx="1528" cy="568"/>
            </a:xfrm>
            <a:prstGeom prst="roundRect">
              <a:avLst>
                <a:gd name="adj" fmla="val 16898"/>
              </a:avLst>
            </a:prstGeom>
            <a:solidFill>
              <a:srgbClr val="A9071A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000">
                <a:latin typeface="+mn-lt"/>
              </a:endParaRPr>
            </a:p>
          </p:txBody>
        </p:sp>
        <p:grpSp>
          <p:nvGrpSpPr>
            <p:cNvPr id="18463" name="Group 5"/>
            <p:cNvGrpSpPr>
              <a:grpSpLocks/>
            </p:cNvGrpSpPr>
            <p:nvPr/>
          </p:nvGrpSpPr>
          <p:grpSpPr bwMode="auto">
            <a:xfrm>
              <a:off x="1328" y="2748"/>
              <a:ext cx="1457" cy="497"/>
              <a:chOff x="1328" y="2748"/>
              <a:chExt cx="1457" cy="497"/>
            </a:xfrm>
          </p:grpSpPr>
          <p:sp>
            <p:nvSpPr>
              <p:cNvPr id="18464" name="AutoShape 6"/>
              <p:cNvSpPr>
                <a:spLocks noChangeArrowheads="1"/>
              </p:cNvSpPr>
              <p:nvPr/>
            </p:nvSpPr>
            <p:spPr bwMode="auto">
              <a:xfrm>
                <a:off x="1328" y="2748"/>
                <a:ext cx="1457" cy="497"/>
              </a:xfrm>
              <a:prstGeom prst="roundRect">
                <a:avLst>
                  <a:gd name="adj" fmla="val 19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 sz="2000">
                  <a:latin typeface="+mn-lt"/>
                </a:endParaRPr>
              </a:p>
            </p:txBody>
          </p:sp>
          <p:sp>
            <p:nvSpPr>
              <p:cNvPr id="18465" name="Text Box 7"/>
              <p:cNvSpPr txBox="1">
                <a:spLocks noChangeArrowheads="1"/>
              </p:cNvSpPr>
              <p:nvPr/>
            </p:nvSpPr>
            <p:spPr bwMode="auto">
              <a:xfrm>
                <a:off x="1328" y="2877"/>
                <a:ext cx="145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solidFill>
                      <a:srgbClr val="FFFF66"/>
                    </a:solidFill>
                    <a:latin typeface="+mn-lt"/>
                  </a:rPr>
                  <a:t>2. Administrado</a:t>
                </a:r>
              </a:p>
            </p:txBody>
          </p:sp>
        </p:grpSp>
      </p:grpSp>
      <p:sp>
        <p:nvSpPr>
          <p:cNvPr id="18437" name="Freeform 8"/>
          <p:cNvSpPr>
            <a:spLocks noChangeArrowheads="1"/>
          </p:cNvSpPr>
          <p:nvPr/>
        </p:nvSpPr>
        <p:spPr bwMode="auto">
          <a:xfrm>
            <a:off x="2804986" y="3574625"/>
            <a:ext cx="763588" cy="609600"/>
          </a:xfrm>
          <a:custGeom>
            <a:avLst/>
            <a:gdLst>
              <a:gd name="T0" fmla="*/ 0 w 2121"/>
              <a:gd name="T1" fmla="*/ 2147483647 h 1694"/>
              <a:gd name="T2" fmla="*/ 0 w 2121"/>
              <a:gd name="T3" fmla="*/ 2147483647 h 1694"/>
              <a:gd name="T4" fmla="*/ 2147483647 w 2121"/>
              <a:gd name="T5" fmla="*/ 2147483647 h 1694"/>
              <a:gd name="T6" fmla="*/ 2147483647 w 2121"/>
              <a:gd name="T7" fmla="*/ 2147483647 h 1694"/>
              <a:gd name="T8" fmla="*/ 2147483647 w 2121"/>
              <a:gd name="T9" fmla="*/ 0 h 1694"/>
              <a:gd name="T10" fmla="*/ 2147483647 w 2121"/>
              <a:gd name="T11" fmla="*/ 2147483647 h 1694"/>
              <a:gd name="T12" fmla="*/ 2147483647 w 2121"/>
              <a:gd name="T13" fmla="*/ 2147483647 h 1694"/>
              <a:gd name="T14" fmla="*/ 2147483647 w 2121"/>
              <a:gd name="T15" fmla="*/ 2147483647 h 1694"/>
              <a:gd name="T16" fmla="*/ 2147483647 w 2121"/>
              <a:gd name="T17" fmla="*/ 2147483647 h 1694"/>
              <a:gd name="T18" fmla="*/ 2147483647 w 2121"/>
              <a:gd name="T19" fmla="*/ 2147483647 h 1694"/>
              <a:gd name="T20" fmla="*/ 2147483647 w 2121"/>
              <a:gd name="T21" fmla="*/ 2147483647 h 1694"/>
              <a:gd name="T22" fmla="*/ 0 w 2121"/>
              <a:gd name="T23" fmla="*/ 2147483647 h 16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21"/>
              <a:gd name="T37" fmla="*/ 0 h 1694"/>
              <a:gd name="T38" fmla="*/ 2121 w 2121"/>
              <a:gd name="T39" fmla="*/ 1694 h 16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21" h="1694">
                <a:moveTo>
                  <a:pt x="0" y="1693"/>
                </a:moveTo>
                <a:lnTo>
                  <a:pt x="0" y="952"/>
                </a:lnTo>
                <a:cubicBezTo>
                  <a:pt x="0" y="589"/>
                  <a:pt x="609" y="226"/>
                  <a:pt x="1219" y="226"/>
                </a:cubicBezTo>
                <a:lnTo>
                  <a:pt x="1482" y="226"/>
                </a:lnTo>
                <a:lnTo>
                  <a:pt x="1482" y="0"/>
                </a:lnTo>
                <a:lnTo>
                  <a:pt x="2120" y="475"/>
                </a:lnTo>
                <a:lnTo>
                  <a:pt x="1482" y="952"/>
                </a:lnTo>
                <a:lnTo>
                  <a:pt x="1482" y="725"/>
                </a:lnTo>
                <a:lnTo>
                  <a:pt x="1219" y="725"/>
                </a:lnTo>
                <a:cubicBezTo>
                  <a:pt x="921" y="725"/>
                  <a:pt x="623" y="838"/>
                  <a:pt x="623" y="952"/>
                </a:cubicBezTo>
                <a:lnTo>
                  <a:pt x="623" y="1693"/>
                </a:lnTo>
                <a:lnTo>
                  <a:pt x="0" y="1693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38" name="Group 9"/>
          <p:cNvGrpSpPr>
            <a:grpSpLocks/>
          </p:cNvGrpSpPr>
          <p:nvPr/>
        </p:nvGrpSpPr>
        <p:grpSpPr bwMode="auto">
          <a:xfrm>
            <a:off x="3643187" y="3041227"/>
            <a:ext cx="2425701" cy="901701"/>
            <a:chOff x="2208" y="1968"/>
            <a:chExt cx="1528" cy="568"/>
          </a:xfrm>
        </p:grpSpPr>
        <p:sp>
          <p:nvSpPr>
            <p:cNvPr id="18458" name="AutoShape 10"/>
            <p:cNvSpPr>
              <a:spLocks noChangeArrowheads="1"/>
            </p:cNvSpPr>
            <p:nvPr/>
          </p:nvSpPr>
          <p:spPr bwMode="auto">
            <a:xfrm>
              <a:off x="2208" y="1968"/>
              <a:ext cx="1528" cy="568"/>
            </a:xfrm>
            <a:prstGeom prst="roundRect">
              <a:avLst>
                <a:gd name="adj" fmla="val 16898"/>
              </a:avLst>
            </a:prstGeom>
            <a:solidFill>
              <a:srgbClr val="A9071A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000">
                <a:latin typeface="+mn-lt"/>
              </a:endParaRPr>
            </a:p>
          </p:txBody>
        </p:sp>
        <p:grpSp>
          <p:nvGrpSpPr>
            <p:cNvPr id="18459" name="Group 11"/>
            <p:cNvGrpSpPr>
              <a:grpSpLocks/>
            </p:cNvGrpSpPr>
            <p:nvPr/>
          </p:nvGrpSpPr>
          <p:grpSpPr bwMode="auto">
            <a:xfrm>
              <a:off x="2240" y="2000"/>
              <a:ext cx="1457" cy="497"/>
              <a:chOff x="2240" y="2000"/>
              <a:chExt cx="1457" cy="497"/>
            </a:xfrm>
          </p:grpSpPr>
          <p:sp>
            <p:nvSpPr>
              <p:cNvPr id="18460" name="AutoShape 12"/>
              <p:cNvSpPr>
                <a:spLocks noChangeArrowheads="1"/>
              </p:cNvSpPr>
              <p:nvPr/>
            </p:nvSpPr>
            <p:spPr bwMode="auto">
              <a:xfrm>
                <a:off x="2240" y="2000"/>
                <a:ext cx="1457" cy="497"/>
              </a:xfrm>
              <a:prstGeom prst="roundRect">
                <a:avLst>
                  <a:gd name="adj" fmla="val 19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 sz="2000">
                  <a:latin typeface="+mn-lt"/>
                </a:endParaRPr>
              </a:p>
            </p:txBody>
          </p:sp>
          <p:sp>
            <p:nvSpPr>
              <p:cNvPr id="18461" name="Text Box 13"/>
              <p:cNvSpPr txBox="1">
                <a:spLocks noChangeArrowheads="1"/>
              </p:cNvSpPr>
              <p:nvPr/>
            </p:nvSpPr>
            <p:spPr bwMode="auto">
              <a:xfrm>
                <a:off x="2240" y="2129"/>
                <a:ext cx="145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solidFill>
                      <a:srgbClr val="FFFF66"/>
                    </a:solidFill>
                    <a:latin typeface="+mn-lt"/>
                  </a:rPr>
                  <a:t>3. Definido</a:t>
                </a:r>
              </a:p>
            </p:txBody>
          </p:sp>
        </p:grpSp>
      </p:grpSp>
      <p:sp>
        <p:nvSpPr>
          <p:cNvPr id="18439" name="Freeform 14"/>
          <p:cNvSpPr>
            <a:spLocks noChangeArrowheads="1"/>
          </p:cNvSpPr>
          <p:nvPr/>
        </p:nvSpPr>
        <p:spPr bwMode="auto">
          <a:xfrm>
            <a:off x="4252786" y="2355425"/>
            <a:ext cx="763588" cy="611188"/>
          </a:xfrm>
          <a:custGeom>
            <a:avLst/>
            <a:gdLst>
              <a:gd name="T0" fmla="*/ 0 w 2121"/>
              <a:gd name="T1" fmla="*/ 2147483647 h 1698"/>
              <a:gd name="T2" fmla="*/ 0 w 2121"/>
              <a:gd name="T3" fmla="*/ 2147483647 h 1698"/>
              <a:gd name="T4" fmla="*/ 2147483647 w 2121"/>
              <a:gd name="T5" fmla="*/ 2147483647 h 1698"/>
              <a:gd name="T6" fmla="*/ 2147483647 w 2121"/>
              <a:gd name="T7" fmla="*/ 2147483647 h 1698"/>
              <a:gd name="T8" fmla="*/ 2147483647 w 2121"/>
              <a:gd name="T9" fmla="*/ 0 h 1698"/>
              <a:gd name="T10" fmla="*/ 2147483647 w 2121"/>
              <a:gd name="T11" fmla="*/ 2147483647 h 1698"/>
              <a:gd name="T12" fmla="*/ 2147483647 w 2121"/>
              <a:gd name="T13" fmla="*/ 2147483647 h 1698"/>
              <a:gd name="T14" fmla="*/ 2147483647 w 2121"/>
              <a:gd name="T15" fmla="*/ 2147483647 h 1698"/>
              <a:gd name="T16" fmla="*/ 2147483647 w 2121"/>
              <a:gd name="T17" fmla="*/ 2147483647 h 1698"/>
              <a:gd name="T18" fmla="*/ 2147483647 w 2121"/>
              <a:gd name="T19" fmla="*/ 2147483647 h 1698"/>
              <a:gd name="T20" fmla="*/ 2147483647 w 2121"/>
              <a:gd name="T21" fmla="*/ 2147483647 h 1698"/>
              <a:gd name="T22" fmla="*/ 0 w 2121"/>
              <a:gd name="T23" fmla="*/ 2147483647 h 16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21"/>
              <a:gd name="T37" fmla="*/ 0 h 1698"/>
              <a:gd name="T38" fmla="*/ 2121 w 2121"/>
              <a:gd name="T39" fmla="*/ 1698 h 16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21" h="1698">
                <a:moveTo>
                  <a:pt x="0" y="1697"/>
                </a:moveTo>
                <a:lnTo>
                  <a:pt x="0" y="955"/>
                </a:lnTo>
                <a:cubicBezTo>
                  <a:pt x="0" y="591"/>
                  <a:pt x="609" y="227"/>
                  <a:pt x="1219" y="227"/>
                </a:cubicBezTo>
                <a:lnTo>
                  <a:pt x="1482" y="227"/>
                </a:lnTo>
                <a:lnTo>
                  <a:pt x="1482" y="0"/>
                </a:lnTo>
                <a:lnTo>
                  <a:pt x="2120" y="477"/>
                </a:lnTo>
                <a:lnTo>
                  <a:pt x="1482" y="955"/>
                </a:lnTo>
                <a:lnTo>
                  <a:pt x="1482" y="727"/>
                </a:lnTo>
                <a:lnTo>
                  <a:pt x="1219" y="727"/>
                </a:lnTo>
                <a:cubicBezTo>
                  <a:pt x="921" y="727"/>
                  <a:pt x="623" y="841"/>
                  <a:pt x="623" y="955"/>
                </a:cubicBezTo>
                <a:lnTo>
                  <a:pt x="623" y="1697"/>
                </a:lnTo>
                <a:lnTo>
                  <a:pt x="0" y="1697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0" name="Group 15"/>
          <p:cNvGrpSpPr>
            <a:grpSpLocks/>
          </p:cNvGrpSpPr>
          <p:nvPr/>
        </p:nvGrpSpPr>
        <p:grpSpPr bwMode="auto">
          <a:xfrm>
            <a:off x="5090987" y="1822026"/>
            <a:ext cx="2425701" cy="901701"/>
            <a:chOff x="3120" y="1200"/>
            <a:chExt cx="1528" cy="568"/>
          </a:xfrm>
        </p:grpSpPr>
        <p:sp>
          <p:nvSpPr>
            <p:cNvPr id="18454" name="AutoShape 16"/>
            <p:cNvSpPr>
              <a:spLocks noChangeArrowheads="1"/>
            </p:cNvSpPr>
            <p:nvPr/>
          </p:nvSpPr>
          <p:spPr bwMode="auto">
            <a:xfrm>
              <a:off x="3120" y="1200"/>
              <a:ext cx="1528" cy="568"/>
            </a:xfrm>
            <a:prstGeom prst="roundRect">
              <a:avLst>
                <a:gd name="adj" fmla="val 16898"/>
              </a:avLst>
            </a:prstGeom>
            <a:solidFill>
              <a:srgbClr val="A9071A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000">
                <a:latin typeface="+mn-lt"/>
              </a:endParaRPr>
            </a:p>
          </p:txBody>
        </p:sp>
        <p:grpSp>
          <p:nvGrpSpPr>
            <p:cNvPr id="18455" name="Group 17"/>
            <p:cNvGrpSpPr>
              <a:grpSpLocks/>
            </p:cNvGrpSpPr>
            <p:nvPr/>
          </p:nvGrpSpPr>
          <p:grpSpPr bwMode="auto">
            <a:xfrm>
              <a:off x="3152" y="1232"/>
              <a:ext cx="1458" cy="497"/>
              <a:chOff x="3152" y="1232"/>
              <a:chExt cx="1458" cy="497"/>
            </a:xfrm>
          </p:grpSpPr>
          <p:sp>
            <p:nvSpPr>
              <p:cNvPr id="18456" name="AutoShape 18"/>
              <p:cNvSpPr>
                <a:spLocks noChangeArrowheads="1"/>
              </p:cNvSpPr>
              <p:nvPr/>
            </p:nvSpPr>
            <p:spPr bwMode="auto">
              <a:xfrm>
                <a:off x="3152" y="1232"/>
                <a:ext cx="1458" cy="497"/>
              </a:xfrm>
              <a:prstGeom prst="roundRect">
                <a:avLst>
                  <a:gd name="adj" fmla="val 19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 sz="2000">
                  <a:latin typeface="+mn-lt"/>
                </a:endParaRPr>
              </a:p>
            </p:txBody>
          </p:sp>
          <p:sp>
            <p:nvSpPr>
              <p:cNvPr id="18457" name="Text Box 19"/>
              <p:cNvSpPr txBox="1">
                <a:spLocks noChangeArrowheads="1"/>
              </p:cNvSpPr>
              <p:nvPr/>
            </p:nvSpPr>
            <p:spPr bwMode="auto">
              <a:xfrm>
                <a:off x="3152" y="1263"/>
                <a:ext cx="1458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solidFill>
                      <a:srgbClr val="FFFF66"/>
                    </a:solidFill>
                    <a:latin typeface="+mn-lt"/>
                  </a:rPr>
                  <a:t>4. Administrado</a:t>
                </a:r>
              </a:p>
              <a:p>
                <a:pPr algn="ctr" eaLnBrk="1" hangingPunct="1"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solidFill>
                      <a:srgbClr val="FFFF66"/>
                    </a:solidFill>
                    <a:latin typeface="+mn-lt"/>
                  </a:rPr>
                  <a:t>Cuantitativamente</a:t>
                </a:r>
              </a:p>
            </p:txBody>
          </p:sp>
        </p:grpSp>
      </p:grpSp>
      <p:sp>
        <p:nvSpPr>
          <p:cNvPr id="18441" name="Freeform 20"/>
          <p:cNvSpPr>
            <a:spLocks noChangeArrowheads="1"/>
          </p:cNvSpPr>
          <p:nvPr/>
        </p:nvSpPr>
        <p:spPr bwMode="auto">
          <a:xfrm>
            <a:off x="5700586" y="1136225"/>
            <a:ext cx="762000" cy="609600"/>
          </a:xfrm>
          <a:custGeom>
            <a:avLst/>
            <a:gdLst>
              <a:gd name="T0" fmla="*/ 0 w 2117"/>
              <a:gd name="T1" fmla="*/ 2147483647 h 1694"/>
              <a:gd name="T2" fmla="*/ 0 w 2117"/>
              <a:gd name="T3" fmla="*/ 2147483647 h 1694"/>
              <a:gd name="T4" fmla="*/ 2147483647 w 2117"/>
              <a:gd name="T5" fmla="*/ 2147483647 h 1694"/>
              <a:gd name="T6" fmla="*/ 2147483647 w 2117"/>
              <a:gd name="T7" fmla="*/ 2147483647 h 1694"/>
              <a:gd name="T8" fmla="*/ 2147483647 w 2117"/>
              <a:gd name="T9" fmla="*/ 0 h 1694"/>
              <a:gd name="T10" fmla="*/ 2147483647 w 2117"/>
              <a:gd name="T11" fmla="*/ 2147483647 h 1694"/>
              <a:gd name="T12" fmla="*/ 2147483647 w 2117"/>
              <a:gd name="T13" fmla="*/ 2147483647 h 1694"/>
              <a:gd name="T14" fmla="*/ 2147483647 w 2117"/>
              <a:gd name="T15" fmla="*/ 2147483647 h 1694"/>
              <a:gd name="T16" fmla="*/ 2147483647 w 2117"/>
              <a:gd name="T17" fmla="*/ 2147483647 h 1694"/>
              <a:gd name="T18" fmla="*/ 2147483647 w 2117"/>
              <a:gd name="T19" fmla="*/ 2147483647 h 1694"/>
              <a:gd name="T20" fmla="*/ 2147483647 w 2117"/>
              <a:gd name="T21" fmla="*/ 2147483647 h 1694"/>
              <a:gd name="T22" fmla="*/ 0 w 2117"/>
              <a:gd name="T23" fmla="*/ 2147483647 h 16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17"/>
              <a:gd name="T37" fmla="*/ 0 h 1694"/>
              <a:gd name="T38" fmla="*/ 2117 w 2117"/>
              <a:gd name="T39" fmla="*/ 1694 h 16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17" h="1694">
                <a:moveTo>
                  <a:pt x="0" y="1693"/>
                </a:moveTo>
                <a:lnTo>
                  <a:pt x="0" y="952"/>
                </a:lnTo>
                <a:cubicBezTo>
                  <a:pt x="0" y="589"/>
                  <a:pt x="607" y="226"/>
                  <a:pt x="1216" y="226"/>
                </a:cubicBezTo>
                <a:lnTo>
                  <a:pt x="1478" y="226"/>
                </a:lnTo>
                <a:lnTo>
                  <a:pt x="1478" y="0"/>
                </a:lnTo>
                <a:lnTo>
                  <a:pt x="2116" y="475"/>
                </a:lnTo>
                <a:lnTo>
                  <a:pt x="1478" y="952"/>
                </a:lnTo>
                <a:lnTo>
                  <a:pt x="1478" y="725"/>
                </a:lnTo>
                <a:lnTo>
                  <a:pt x="1216" y="725"/>
                </a:lnTo>
                <a:cubicBezTo>
                  <a:pt x="919" y="725"/>
                  <a:pt x="622" y="838"/>
                  <a:pt x="622" y="952"/>
                </a:cubicBezTo>
                <a:lnTo>
                  <a:pt x="622" y="1693"/>
                </a:lnTo>
                <a:lnTo>
                  <a:pt x="0" y="1693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2" name="Group 21"/>
          <p:cNvGrpSpPr>
            <a:grpSpLocks/>
          </p:cNvGrpSpPr>
          <p:nvPr/>
        </p:nvGrpSpPr>
        <p:grpSpPr bwMode="auto">
          <a:xfrm>
            <a:off x="6538787" y="526625"/>
            <a:ext cx="2425701" cy="901701"/>
            <a:chOff x="4032" y="384"/>
            <a:chExt cx="1528" cy="568"/>
          </a:xfrm>
        </p:grpSpPr>
        <p:sp>
          <p:nvSpPr>
            <p:cNvPr id="18450" name="AutoShape 22"/>
            <p:cNvSpPr>
              <a:spLocks noChangeArrowheads="1"/>
            </p:cNvSpPr>
            <p:nvPr/>
          </p:nvSpPr>
          <p:spPr bwMode="auto">
            <a:xfrm>
              <a:off x="4032" y="384"/>
              <a:ext cx="1528" cy="568"/>
            </a:xfrm>
            <a:prstGeom prst="roundRect">
              <a:avLst>
                <a:gd name="adj" fmla="val 16898"/>
              </a:avLst>
            </a:prstGeom>
            <a:solidFill>
              <a:srgbClr val="A9071A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000">
                <a:latin typeface="+mn-lt"/>
              </a:endParaRPr>
            </a:p>
          </p:txBody>
        </p:sp>
        <p:grpSp>
          <p:nvGrpSpPr>
            <p:cNvPr id="18451" name="Group 23"/>
            <p:cNvGrpSpPr>
              <a:grpSpLocks/>
            </p:cNvGrpSpPr>
            <p:nvPr/>
          </p:nvGrpSpPr>
          <p:grpSpPr bwMode="auto">
            <a:xfrm>
              <a:off x="4064" y="416"/>
              <a:ext cx="1457" cy="497"/>
              <a:chOff x="4064" y="416"/>
              <a:chExt cx="1457" cy="497"/>
            </a:xfrm>
          </p:grpSpPr>
          <p:sp>
            <p:nvSpPr>
              <p:cNvPr id="18452" name="AutoShape 24"/>
              <p:cNvSpPr>
                <a:spLocks noChangeArrowheads="1"/>
              </p:cNvSpPr>
              <p:nvPr/>
            </p:nvSpPr>
            <p:spPr bwMode="auto">
              <a:xfrm>
                <a:off x="4064" y="416"/>
                <a:ext cx="1457" cy="497"/>
              </a:xfrm>
              <a:prstGeom prst="roundRect">
                <a:avLst>
                  <a:gd name="adj" fmla="val 19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 sz="2000">
                  <a:latin typeface="+mn-lt"/>
                </a:endParaRPr>
              </a:p>
            </p:txBody>
          </p:sp>
          <p:sp>
            <p:nvSpPr>
              <p:cNvPr id="18453" name="Text Box 25"/>
              <p:cNvSpPr txBox="1">
                <a:spLocks noChangeArrowheads="1"/>
              </p:cNvSpPr>
              <p:nvPr/>
            </p:nvSpPr>
            <p:spPr bwMode="auto">
              <a:xfrm>
                <a:off x="4064" y="545"/>
                <a:ext cx="145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>
                    <a:solidFill>
                      <a:srgbClr val="FFFF66"/>
                    </a:solidFill>
                    <a:latin typeface="+mn-lt"/>
                  </a:rPr>
                  <a:t>5. Optimizado</a:t>
                </a:r>
              </a:p>
            </p:txBody>
          </p:sp>
        </p:grpSp>
      </p:grpSp>
      <p:grpSp>
        <p:nvGrpSpPr>
          <p:cNvPr id="18444" name="Group 27"/>
          <p:cNvGrpSpPr>
            <a:grpSpLocks/>
          </p:cNvGrpSpPr>
          <p:nvPr/>
        </p:nvGrpSpPr>
        <p:grpSpPr bwMode="auto">
          <a:xfrm>
            <a:off x="747586" y="5479627"/>
            <a:ext cx="2425701" cy="901701"/>
            <a:chOff x="384" y="3504"/>
            <a:chExt cx="1528" cy="568"/>
          </a:xfrm>
        </p:grpSpPr>
        <p:sp>
          <p:nvSpPr>
            <p:cNvPr id="18446" name="AutoShape 28"/>
            <p:cNvSpPr>
              <a:spLocks noChangeArrowheads="1"/>
            </p:cNvSpPr>
            <p:nvPr/>
          </p:nvSpPr>
          <p:spPr bwMode="auto">
            <a:xfrm>
              <a:off x="384" y="3504"/>
              <a:ext cx="1528" cy="568"/>
            </a:xfrm>
            <a:prstGeom prst="roundRect">
              <a:avLst>
                <a:gd name="adj" fmla="val 16898"/>
              </a:avLst>
            </a:prstGeom>
            <a:solidFill>
              <a:srgbClr val="A9071A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 sz="2000">
                <a:latin typeface="+mn-lt"/>
              </a:endParaRPr>
            </a:p>
          </p:txBody>
        </p:sp>
        <p:grpSp>
          <p:nvGrpSpPr>
            <p:cNvPr id="18447" name="Group 29"/>
            <p:cNvGrpSpPr>
              <a:grpSpLocks/>
            </p:cNvGrpSpPr>
            <p:nvPr/>
          </p:nvGrpSpPr>
          <p:grpSpPr bwMode="auto">
            <a:xfrm>
              <a:off x="416" y="3536"/>
              <a:ext cx="1458" cy="497"/>
              <a:chOff x="416" y="3536"/>
              <a:chExt cx="1458" cy="497"/>
            </a:xfrm>
          </p:grpSpPr>
          <p:sp>
            <p:nvSpPr>
              <p:cNvPr id="18448" name="AutoShape 30"/>
              <p:cNvSpPr>
                <a:spLocks noChangeArrowheads="1"/>
              </p:cNvSpPr>
              <p:nvPr/>
            </p:nvSpPr>
            <p:spPr bwMode="auto">
              <a:xfrm>
                <a:off x="416" y="3536"/>
                <a:ext cx="1458" cy="497"/>
              </a:xfrm>
              <a:prstGeom prst="roundRect">
                <a:avLst>
                  <a:gd name="adj" fmla="val 19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 sz="2000">
                  <a:latin typeface="+mn-lt"/>
                </a:endParaRPr>
              </a:p>
            </p:txBody>
          </p:sp>
          <p:sp>
            <p:nvSpPr>
              <p:cNvPr id="18449" name="Text Box 31"/>
              <p:cNvSpPr txBox="1">
                <a:spLocks noChangeArrowheads="1"/>
              </p:cNvSpPr>
              <p:nvPr/>
            </p:nvSpPr>
            <p:spPr bwMode="auto">
              <a:xfrm>
                <a:off x="416" y="3665"/>
                <a:ext cx="145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FFFF66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dirty="0">
                    <a:solidFill>
                      <a:srgbClr val="FFFF66"/>
                    </a:solidFill>
                    <a:latin typeface="+mn-lt"/>
                  </a:rPr>
                  <a:t>1. </a:t>
                </a:r>
                <a:r>
                  <a:rPr lang="es-CL" sz="2000" dirty="0">
                    <a:solidFill>
                      <a:srgbClr val="FFFF66"/>
                    </a:solidFill>
                    <a:latin typeface="+mn-lt"/>
                  </a:rPr>
                  <a:t>Inicial</a:t>
                </a:r>
              </a:p>
            </p:txBody>
          </p:sp>
        </p:grpSp>
      </p:grpSp>
      <p:sp>
        <p:nvSpPr>
          <p:cNvPr id="18445" name="Freeform 32"/>
          <p:cNvSpPr>
            <a:spLocks noChangeArrowheads="1"/>
          </p:cNvSpPr>
          <p:nvPr/>
        </p:nvSpPr>
        <p:spPr bwMode="auto">
          <a:xfrm>
            <a:off x="1357186" y="4793827"/>
            <a:ext cx="762000" cy="609600"/>
          </a:xfrm>
          <a:custGeom>
            <a:avLst/>
            <a:gdLst>
              <a:gd name="T0" fmla="*/ 0 w 2117"/>
              <a:gd name="T1" fmla="*/ 5 h 1694"/>
              <a:gd name="T2" fmla="*/ 0 w 2117"/>
              <a:gd name="T3" fmla="*/ 2 h 1694"/>
              <a:gd name="T4" fmla="*/ 3 w 2117"/>
              <a:gd name="T5" fmla="*/ 1 h 1694"/>
              <a:gd name="T6" fmla="*/ 4 w 2117"/>
              <a:gd name="T7" fmla="*/ 1 h 1694"/>
              <a:gd name="T8" fmla="*/ 4 w 2117"/>
              <a:gd name="T9" fmla="*/ 0 h 1694"/>
              <a:gd name="T10" fmla="*/ 6 w 2117"/>
              <a:gd name="T11" fmla="*/ 1 h 1694"/>
              <a:gd name="T12" fmla="*/ 4 w 2117"/>
              <a:gd name="T13" fmla="*/ 2 h 1694"/>
              <a:gd name="T14" fmla="*/ 4 w 2117"/>
              <a:gd name="T15" fmla="*/ 2 h 1694"/>
              <a:gd name="T16" fmla="*/ 3 w 2117"/>
              <a:gd name="T17" fmla="*/ 2 h 1694"/>
              <a:gd name="T18" fmla="*/ 2 w 2117"/>
              <a:gd name="T19" fmla="*/ 2 h 1694"/>
              <a:gd name="T20" fmla="*/ 2 w 2117"/>
              <a:gd name="T21" fmla="*/ 5 h 1694"/>
              <a:gd name="T22" fmla="*/ 0 w 2117"/>
              <a:gd name="T23" fmla="*/ 5 h 16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17"/>
              <a:gd name="T37" fmla="*/ 0 h 1694"/>
              <a:gd name="T38" fmla="*/ 2117 w 2117"/>
              <a:gd name="T39" fmla="*/ 1694 h 16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17" h="1694">
                <a:moveTo>
                  <a:pt x="0" y="1693"/>
                </a:moveTo>
                <a:lnTo>
                  <a:pt x="0" y="952"/>
                </a:lnTo>
                <a:cubicBezTo>
                  <a:pt x="0" y="589"/>
                  <a:pt x="607" y="226"/>
                  <a:pt x="1216" y="226"/>
                </a:cubicBezTo>
                <a:lnTo>
                  <a:pt x="1478" y="226"/>
                </a:lnTo>
                <a:lnTo>
                  <a:pt x="1478" y="0"/>
                </a:lnTo>
                <a:lnTo>
                  <a:pt x="2116" y="475"/>
                </a:lnTo>
                <a:lnTo>
                  <a:pt x="1478" y="952"/>
                </a:lnTo>
                <a:lnTo>
                  <a:pt x="1478" y="725"/>
                </a:lnTo>
                <a:lnTo>
                  <a:pt x="1216" y="725"/>
                </a:lnTo>
                <a:cubicBezTo>
                  <a:pt x="919" y="725"/>
                  <a:pt x="622" y="838"/>
                  <a:pt x="622" y="952"/>
                </a:cubicBezTo>
                <a:lnTo>
                  <a:pt x="622" y="1693"/>
                </a:lnTo>
                <a:lnTo>
                  <a:pt x="0" y="1693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Áreas de procesos de CMMI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dirty="0"/>
              <a:t>	</a:t>
            </a:r>
            <a:r>
              <a:rPr lang="es-CL" b="1" dirty="0"/>
              <a:t>Nivel 2:  Administrado</a:t>
            </a:r>
          </a:p>
          <a:p>
            <a:endParaRPr lang="es-CL" dirty="0"/>
          </a:p>
          <a:p>
            <a:r>
              <a:rPr lang="es-CL" dirty="0"/>
              <a:t>Gestión de requisitos</a:t>
            </a:r>
          </a:p>
          <a:p>
            <a:r>
              <a:rPr lang="es-CL" dirty="0"/>
              <a:t>Planificación de proyectos</a:t>
            </a:r>
          </a:p>
          <a:p>
            <a:r>
              <a:rPr lang="es-CL" dirty="0"/>
              <a:t>Seguimiento y control de proyectos</a:t>
            </a:r>
          </a:p>
          <a:p>
            <a:r>
              <a:rPr lang="es-CL" dirty="0"/>
              <a:t>Gestión de acuerdos con proveedores</a:t>
            </a:r>
          </a:p>
          <a:p>
            <a:r>
              <a:rPr lang="es-CL" dirty="0"/>
              <a:t>Medición y análisis</a:t>
            </a:r>
          </a:p>
          <a:p>
            <a:r>
              <a:rPr lang="es-CL" dirty="0"/>
              <a:t>Aseguramiento de calidad de proceso y producto</a:t>
            </a:r>
          </a:p>
          <a:p>
            <a:r>
              <a:rPr lang="es-CL" dirty="0"/>
              <a:t>Gestión de configuración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dirty="0"/>
              <a:t>	</a:t>
            </a:r>
            <a:r>
              <a:rPr lang="es-CL" b="1" dirty="0"/>
              <a:t>Nivel 3:  Definido</a:t>
            </a:r>
          </a:p>
          <a:p>
            <a:endParaRPr lang="es-CL" dirty="0"/>
          </a:p>
          <a:p>
            <a:r>
              <a:rPr lang="es-CL" dirty="0"/>
              <a:t>Desarrollo de requisitos</a:t>
            </a:r>
          </a:p>
          <a:p>
            <a:r>
              <a:rPr lang="es-CL" dirty="0"/>
              <a:t>Solución técnica</a:t>
            </a:r>
          </a:p>
          <a:p>
            <a:r>
              <a:rPr lang="es-CL" dirty="0"/>
              <a:t>Integración de producto</a:t>
            </a:r>
          </a:p>
          <a:p>
            <a:r>
              <a:rPr lang="es-CL" dirty="0"/>
              <a:t>Verificación</a:t>
            </a:r>
          </a:p>
          <a:p>
            <a:r>
              <a:rPr lang="es-CL" dirty="0"/>
              <a:t>Convalidación</a:t>
            </a:r>
          </a:p>
          <a:p>
            <a:r>
              <a:rPr lang="es-CL" dirty="0"/>
              <a:t>Enfoque en proceso organizacional</a:t>
            </a:r>
          </a:p>
          <a:p>
            <a:r>
              <a:rPr lang="es-CL" dirty="0"/>
              <a:t>Definición de proceso organizacional</a:t>
            </a:r>
          </a:p>
          <a:p>
            <a:r>
              <a:rPr lang="es-CL" dirty="0"/>
              <a:t>Entrenamiento organizacional</a:t>
            </a:r>
          </a:p>
          <a:p>
            <a:r>
              <a:rPr lang="es-CL" dirty="0"/>
              <a:t>Gestión integrada de proyectos</a:t>
            </a:r>
          </a:p>
          <a:p>
            <a:r>
              <a:rPr lang="es-CL" dirty="0"/>
              <a:t>Gestión de riesgos</a:t>
            </a:r>
          </a:p>
          <a:p>
            <a:r>
              <a:rPr lang="es-CL" dirty="0"/>
              <a:t>Análisis y resolución de decisiones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877-A1FA-486C-970B-A787F06937FA}" type="slidenum">
              <a:rPr lang="es-CL" noProof="0" smtClean="0"/>
              <a:pPr/>
              <a:t>18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Áreas de procesos de CMMI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sz="2000" b="1" dirty="0"/>
              <a:t>Nivel 4:  Administrado Cuantitativamente</a:t>
            </a:r>
            <a:endParaRPr lang="es-CL" sz="2000" dirty="0"/>
          </a:p>
          <a:p>
            <a:pPr>
              <a:spcBef>
                <a:spcPts val="2000"/>
              </a:spcBef>
            </a:pPr>
            <a:r>
              <a:rPr lang="es-CL" sz="2000" dirty="0"/>
              <a:t>Rendimiento del proceso organizacional</a:t>
            </a:r>
          </a:p>
          <a:p>
            <a:r>
              <a:rPr lang="es-CL" sz="2000" dirty="0"/>
              <a:t>Gestión de proyectos cuantitativa</a:t>
            </a:r>
          </a:p>
          <a:p>
            <a:endParaRPr lang="es-CL" sz="2000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/>
              <a:t>	</a:t>
            </a:r>
            <a:r>
              <a:rPr lang="es-CL" sz="2000" b="1" dirty="0"/>
              <a:t>Nivel 5: Optimizado</a:t>
            </a:r>
          </a:p>
          <a:p>
            <a:endParaRPr lang="es-CL" sz="2000" dirty="0"/>
          </a:p>
          <a:p>
            <a:r>
              <a:rPr lang="es-CL" sz="2000" dirty="0"/>
              <a:t>Innovación e implantación organizacional</a:t>
            </a:r>
          </a:p>
          <a:p>
            <a:r>
              <a:rPr lang="es-CL" sz="2000" dirty="0"/>
              <a:t>Análisis causal y resolución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6877-A1FA-486C-970B-A787F06937FA}" type="slidenum">
              <a:rPr lang="es-CL" noProof="0" smtClean="0"/>
              <a:pPr/>
              <a:t>19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 dirty="0"/>
              <a:t>Cómo formalizar procesos de calidad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noProof="0" dirty="0"/>
              <a:t>Para tener calidad en forma repetible hay que institucionalizar la calidad</a:t>
            </a:r>
          </a:p>
          <a:p>
            <a:r>
              <a:rPr lang="es-CL" noProof="0" dirty="0"/>
              <a:t>Esto se hace estableciendo un sistema de calidad, es decir, un proceso que asegura y muestra la calidad</a:t>
            </a:r>
          </a:p>
          <a:p>
            <a:r>
              <a:rPr lang="es-CL" noProof="0" dirty="0"/>
              <a:t>Hay dos aspectos esenciales al establecer un programa de calidad</a:t>
            </a:r>
          </a:p>
          <a:p>
            <a:pPr lvl="1"/>
            <a:r>
              <a:rPr lang="es-CL" noProof="0" dirty="0"/>
              <a:t>Aspectos técnicos: estándares y prácticas para implementar la calidad en todas las actividades</a:t>
            </a:r>
          </a:p>
          <a:p>
            <a:pPr lvl="1"/>
            <a:r>
              <a:rPr lang="es-CL" noProof="0" dirty="0"/>
              <a:t>Aspectos culturales: la calidad es un valor central de la organización, todos son responsables y partícipes de la calidad, la calidad es una tarea continua y permanente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smtClean="0"/>
              <a:pPr>
                <a:defRPr/>
              </a:pPr>
              <a:t>2</a:t>
            </a:fld>
            <a:endParaRPr lang="es-C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048375" y="6356350"/>
            <a:ext cx="30956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dirty="0"/>
              <a:t>Introducción a la Gestión de Calidad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305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dirty="0"/>
              <a:t>DCC – U. Chile </a:t>
            </a:r>
          </a:p>
        </p:txBody>
      </p:sp>
    </p:spTree>
    <p:extLst>
      <p:ext uri="{BB962C8B-B14F-4D97-AF65-F5344CB8AC3E}">
        <p14:creationId xmlns:p14="http://schemas.microsoft.com/office/powerpoint/2010/main" val="353073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97455" y="228600"/>
            <a:ext cx="8582140" cy="1040160"/>
          </a:xfrm>
        </p:spPr>
        <p:txBody>
          <a:bodyPr>
            <a:normAutofit/>
          </a:bodyPr>
          <a:lstStyle/>
          <a:p>
            <a:r>
              <a:rPr lang="es-CL" dirty="0"/>
              <a:t>Estructura de CMMI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E189-A5E4-460C-B525-E80730F3D25C}" type="slidenum">
              <a:rPr lang="es-CL" noProof="0" smtClean="0"/>
              <a:pPr/>
              <a:t>20</a:t>
            </a:fld>
            <a:endParaRPr lang="es-CL" noProof="0" dirty="0"/>
          </a:p>
        </p:txBody>
      </p:sp>
      <p:pic>
        <p:nvPicPr>
          <p:cNvPr id="21507" name="Picture 4" descr="structureOfCmmiStag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08" y="1469568"/>
            <a:ext cx="8175240" cy="51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605A5-2168-2740-8130-AD9E4C66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CMMI 2.0 – Grupos de prácticas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4A00F2-04EA-DD44-9D2B-D783A417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21</a:t>
            </a:fld>
            <a:endParaRPr lang="es-CL" noProof="0" dirty="0"/>
          </a:p>
        </p:txBody>
      </p:sp>
      <p:pic>
        <p:nvPicPr>
          <p:cNvPr id="10" name="Picture 1" descr="cid:image011.gif@01D42DA2.3791C940">
            <a:extLst>
              <a:ext uri="{FF2B5EF4-FFF2-40B4-BE49-F238E27FC236}">
                <a16:creationId xmlns:a16="http://schemas.microsoft.com/office/drawing/2014/main" id="{98167BC1-2662-DD48-AB60-EDD8FEF932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74"/>
            <a:ext cx="8807450" cy="48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958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605A5-2168-2740-8130-AD9E4C66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CMMI 2.0 – </a:t>
            </a:r>
            <a:r>
              <a:rPr lang="es-ES_tradnl" dirty="0" err="1"/>
              <a:t>Doing</a:t>
            </a:r>
            <a:endParaRPr lang="es-ES_tradn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5EFD034-7167-EF4C-957B-2703D54FC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074642"/>
            <a:ext cx="8785225" cy="4148578"/>
          </a:xfr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4A00F2-04EA-DD44-9D2B-D783A417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22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4007892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E888C-6821-4D4A-B714-34C15746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CMMI 2.0 – </a:t>
            </a:r>
            <a:r>
              <a:rPr lang="es-ES_tradnl" dirty="0" err="1"/>
              <a:t>Managing</a:t>
            </a:r>
            <a:r>
              <a:rPr lang="es-ES_tradnl" dirty="0"/>
              <a:t>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6CB8A5C-915C-304C-B9A0-61A95B4CF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654497"/>
            <a:ext cx="8785225" cy="2988869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59F814-B359-7E46-BA8D-19581330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23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594104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E888C-6821-4D4A-B714-34C15746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CMMI 2.0 – </a:t>
            </a:r>
            <a:r>
              <a:rPr lang="es-ES_tradnl" dirty="0" err="1"/>
              <a:t>Enabling</a:t>
            </a:r>
            <a:r>
              <a:rPr lang="es-ES_tradnl" dirty="0"/>
              <a:t>, </a:t>
            </a:r>
            <a:r>
              <a:rPr lang="es-ES_tradnl" dirty="0" err="1"/>
              <a:t>Improving</a:t>
            </a:r>
            <a:r>
              <a:rPr lang="es-ES_tradnl" dirty="0"/>
              <a:t>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59F814-B359-7E46-BA8D-19581330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24</a:t>
            </a:fld>
            <a:endParaRPr lang="es-CL" noProof="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53DBA96-6529-354D-986B-39EB72083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680062"/>
            <a:ext cx="8785225" cy="4937738"/>
          </a:xfrm>
        </p:spPr>
      </p:pic>
    </p:spTree>
    <p:extLst>
      <p:ext uri="{BB962C8B-B14F-4D97-AF65-F5344CB8AC3E}">
        <p14:creationId xmlns:p14="http://schemas.microsoft.com/office/powerpoint/2010/main" val="2230371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Certificación con ISO 9000 o CMMI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Consiste en demostrar que existe un buen sistema de calidad</a:t>
            </a:r>
          </a:p>
          <a:p>
            <a:pPr marL="0" indent="0">
              <a:buNone/>
            </a:pPr>
            <a:r>
              <a:rPr lang="es-CL" dirty="0"/>
              <a:t>Una certificación necesita 3 cosas</a:t>
            </a:r>
          </a:p>
          <a:p>
            <a:pPr marL="274320" lvl="1" indent="0">
              <a:buNone/>
            </a:pPr>
            <a:r>
              <a:rPr lang="es-CL" dirty="0"/>
              <a:t>1   Una medida de comparación: dado por el estándar</a:t>
            </a:r>
          </a:p>
          <a:p>
            <a:pPr marL="274320" lvl="1" indent="0">
              <a:buNone/>
            </a:pPr>
            <a:r>
              <a:rPr lang="es-CL" dirty="0"/>
              <a:t>2   Un método para comparar con la medida</a:t>
            </a:r>
          </a:p>
          <a:p>
            <a:pPr marL="274320" lvl="1" indent="0">
              <a:buNone/>
            </a:pPr>
            <a:r>
              <a:rPr lang="es-CL" dirty="0"/>
              <a:t>3   El reconocimiento por la industria de que la medida y el método son adecuados</a:t>
            </a:r>
          </a:p>
          <a:p>
            <a:pPr marL="0" indent="0">
              <a:buNone/>
            </a:pPr>
            <a:r>
              <a:rPr lang="es-CL" dirty="0"/>
              <a:t>La idea consiste en demostrar que:</a:t>
            </a:r>
          </a:p>
          <a:p>
            <a:pPr marL="457200" lvl="1" indent="0">
              <a:buNone/>
            </a:pPr>
            <a:r>
              <a:rPr lang="es-CL" dirty="0"/>
              <a:t>Existe un proceso declarado, el que es compatible con el estándar</a:t>
            </a:r>
          </a:p>
          <a:p>
            <a:pPr marL="457200" lvl="1" indent="0">
              <a:buNone/>
            </a:pPr>
            <a:r>
              <a:rPr lang="es-CL" dirty="0"/>
              <a:t>El proceso real es muy similar al proceso declarado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25</a:t>
            </a:fld>
            <a:endParaRPr lang="es-CL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478323"/>
            <a:ext cx="8141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i="1" dirty="0" err="1">
                <a:solidFill>
                  <a:srgbClr val="FF0000"/>
                </a:solidFill>
                <a:latin typeface="+mj-lt"/>
              </a:rPr>
              <a:t>Say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what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you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do and do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what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you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said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you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CL" i="1" dirty="0" err="1">
                <a:solidFill>
                  <a:srgbClr val="FF0000"/>
                </a:solidFill>
                <a:latin typeface="+mj-lt"/>
              </a:rPr>
              <a:t>would</a:t>
            </a:r>
            <a:r>
              <a:rPr lang="es-CL" i="1" dirty="0">
                <a:solidFill>
                  <a:srgbClr val="FF0000"/>
                </a:solidFill>
                <a:latin typeface="+mj-lt"/>
              </a:rPr>
              <a:t> do</a:t>
            </a:r>
          </a:p>
          <a:p>
            <a:pPr algn="ctr"/>
            <a:r>
              <a:rPr lang="es-CL" dirty="0">
                <a:solidFill>
                  <a:srgbClr val="FF0000"/>
                </a:solidFill>
                <a:latin typeface="+mj-lt"/>
              </a:rPr>
              <a:t>Diga lo que hace y haga lo que dijo que iba a hacer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Ventajas de la certificación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Tener un proceso organizacional que permite tener calidad consistente en el tiempo: ventajas competitivas</a:t>
            </a:r>
          </a:p>
          <a:p>
            <a:pPr marL="457200" lvl="1" indent="0">
              <a:buNone/>
            </a:pPr>
            <a:r>
              <a:rPr lang="es-CL" dirty="0"/>
              <a:t>Verificar que sus procesos satisfacen condiciones que la industria ha definido como apropiadas</a:t>
            </a:r>
          </a:p>
          <a:p>
            <a:pPr marL="457200" lvl="1" indent="0">
              <a:buNone/>
            </a:pPr>
            <a:r>
              <a:rPr lang="es-CL" dirty="0"/>
              <a:t>Mejorar la calidad de sus productos a través de la mejora de la calidad de sus procesos</a:t>
            </a:r>
          </a:p>
          <a:p>
            <a:pPr marL="0" indent="0">
              <a:buNone/>
            </a:pPr>
            <a:r>
              <a:rPr lang="es-CL" dirty="0"/>
              <a:t>Tener un hito claro a conseguir en el proyecto de mejoramiento de los procesos</a:t>
            </a:r>
          </a:p>
          <a:p>
            <a:pPr marL="0" indent="0">
              <a:buNone/>
            </a:pPr>
            <a:r>
              <a:rPr lang="es-CL" dirty="0"/>
              <a:t>Obtener un reconocimiento que le permite mostrarse al mercado como una organización de calidad</a:t>
            </a:r>
          </a:p>
          <a:p>
            <a:pPr marL="457200" lvl="1" indent="0">
              <a:buNone/>
            </a:pPr>
            <a:r>
              <a:rPr lang="es-CL" dirty="0"/>
              <a:t>Responder a exigencias del mercado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26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/>
              <a:t>Pasos para obtener una certificación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Determinar qué normas usar</a:t>
            </a:r>
          </a:p>
          <a:p>
            <a:pPr marL="457200" lvl="1" indent="0">
              <a:buNone/>
            </a:pPr>
            <a:r>
              <a:rPr lang="es-CL" dirty="0"/>
              <a:t>Ejemplos: ISO 9001, CMMI, BOOSTRAP, SPICE, ...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Crear/adaptar e implantar un sistema de calidad de acuerdo a las necesidades de la empresa y compatible con las normas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Hacer una evaluación preliminar para identificar deficiencias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Corregir deficiencias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Elegir al certificador y postular al proceso de certificación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Hacer la auditoría externa de certificación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27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Auditoría de certificación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Revisar la documentación de procedimientos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Revisar los proyectos y obtener evidencia de la práctica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Determinar si estamos listos o es mejor prepararse más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Entrevistar y cotejar la documentación de los proyectos con los procedimientos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Registrar las diferencias observadas y aclararlas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Evaluar cada uno de los objetivos de las áreas de proceso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Informar de la evaluación y lo que se ha encontrado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28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Crítica a los procesos rigurosos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Hay dos áreas de crítica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Es fácil escudarse con mediocridad detrás de los procesos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El enfoque debe estar en las personas, no en los procesos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29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181281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/>
              <a:t>Modelos de calidad – Aplicables a desarrollo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Un </a:t>
            </a:r>
            <a:r>
              <a:rPr lang="es-CL" i="1" dirty="0"/>
              <a:t>sistema de administración de calidad </a:t>
            </a:r>
            <a:r>
              <a:rPr lang="es-CL" dirty="0"/>
              <a:t>es un proceso que asegura y demuestra la calidad</a:t>
            </a:r>
          </a:p>
          <a:p>
            <a:pPr marL="0" indent="0">
              <a:buNone/>
            </a:pPr>
            <a:r>
              <a:rPr lang="es-CL" dirty="0"/>
              <a:t>Un </a:t>
            </a:r>
            <a:r>
              <a:rPr lang="es-CL" i="1" dirty="0"/>
              <a:t>modelo de calidad </a:t>
            </a:r>
            <a:r>
              <a:rPr lang="es-CL" dirty="0"/>
              <a:t>es una descripción de sistemas de calidad satisfactorios</a:t>
            </a:r>
          </a:p>
          <a:p>
            <a:pPr marL="457200" lvl="1" indent="0">
              <a:buNone/>
            </a:pPr>
            <a:r>
              <a:rPr lang="es-CL" dirty="0"/>
              <a:t>Uno de los principales modelos de calidad es la serie ISO 9000</a:t>
            </a:r>
          </a:p>
          <a:p>
            <a:pPr marL="457200" lvl="1" indent="0">
              <a:buNone/>
            </a:pPr>
            <a:r>
              <a:rPr lang="es-CL" dirty="0"/>
              <a:t>El Modelo de Madurez de las Capacidades Integrado (</a:t>
            </a:r>
            <a:r>
              <a:rPr lang="en-US" dirty="0"/>
              <a:t>Capability Maturity Model Integrated</a:t>
            </a:r>
            <a:r>
              <a:rPr lang="es-CL" dirty="0"/>
              <a:t>, CMMI)</a:t>
            </a:r>
          </a:p>
          <a:p>
            <a:pPr marL="0" indent="0">
              <a:buNone/>
            </a:pPr>
            <a:r>
              <a:rPr lang="es-CL" dirty="0"/>
              <a:t>Otros modelos/estándares</a:t>
            </a:r>
          </a:p>
          <a:p>
            <a:pPr marL="457200" lvl="1" indent="0">
              <a:buNone/>
            </a:pPr>
            <a:r>
              <a:rPr lang="es-CL" dirty="0"/>
              <a:t>ITIL (</a:t>
            </a:r>
            <a:r>
              <a:rPr lang="en-US" dirty="0"/>
              <a:t>Information Technology Infrastructure Library</a:t>
            </a:r>
            <a:r>
              <a:rPr lang="es-CL" dirty="0"/>
              <a:t>) es un marco de las mejores prácticas para entregar servicios de TI de calidad </a:t>
            </a:r>
          </a:p>
          <a:p>
            <a:pPr marL="457200" lvl="1" indent="0">
              <a:buNone/>
            </a:pPr>
            <a:r>
              <a:rPr lang="es-CL" dirty="0"/>
              <a:t>Otros: </a:t>
            </a:r>
            <a:r>
              <a:rPr lang="en-US" dirty="0"/>
              <a:t>Team Software Process (</a:t>
            </a:r>
            <a:r>
              <a:rPr lang="es-CL" dirty="0"/>
              <a:t>TSP), BOOSTRAP, SPICE, </a:t>
            </a:r>
            <a:r>
              <a:rPr lang="es-CL" dirty="0" err="1"/>
              <a:t>TickIt</a:t>
            </a:r>
            <a:r>
              <a:rPr lang="es-CL" dirty="0"/>
              <a:t> (basado en ISO 9001)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</a:t>
            </a:fld>
            <a:endParaRPr lang="es-CL" noProof="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Mediocridad escudada en el proceso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CL" dirty="0"/>
              <a:t>El peligro es que el </a:t>
            </a:r>
            <a:r>
              <a:rPr lang="es-CL" b="1" i="1" dirty="0"/>
              <a:t>cinismo del proceso</a:t>
            </a:r>
            <a:r>
              <a:rPr lang="es-CL" dirty="0"/>
              <a:t> genere ineficiencias y espacios para esconder la mediocridad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DBD9-5CD3-45F3-80AE-704B15C07F06}" type="slidenum">
              <a:rPr lang="es-CL" noProof="0" smtClean="0"/>
              <a:pPr/>
              <a:t>30</a:t>
            </a:fld>
            <a:endParaRPr lang="es-CL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115616" y="2924944"/>
            <a:ext cx="6678488" cy="343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	Los programas de calidad </a:t>
            </a:r>
            <a:b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</a:br>
            <a: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fallan por una de dos razones: </a:t>
            </a:r>
            <a:b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</a:br>
            <a: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tienen un sistema sin pasión </a:t>
            </a:r>
            <a:b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</a:br>
            <a: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o pasión sin un sistema. </a:t>
            </a:r>
            <a:b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</a:br>
            <a:r>
              <a:rPr lang="es-CL" sz="36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Usted debe tener ambos.</a:t>
            </a:r>
          </a:p>
          <a:p>
            <a:pPr marL="228600" lvl="0" indent="-228600" eaLnBrk="1" fontAlgn="auto" hangingPunct="1">
              <a:lnSpc>
                <a:spcPct val="101000"/>
              </a:lnSpc>
              <a:spcBef>
                <a:spcPts val="7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CL" sz="1200" dirty="0">
              <a:solidFill>
                <a:srgbClr val="4472C4">
                  <a:lumMod val="75000"/>
                </a:srgbClr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 marL="228600" lvl="0" indent="-228600" algn="r" eaLnBrk="1" fontAlgn="auto" hangingPunct="1">
              <a:lnSpc>
                <a:spcPct val="101000"/>
              </a:lnSpc>
              <a:spcBef>
                <a:spcPts val="6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sz="3200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Tom Peters, </a:t>
            </a:r>
            <a:r>
              <a:rPr lang="es-CL" sz="3200" i="1" dirty="0">
                <a:solidFill>
                  <a:srgbClr val="4472C4">
                    <a:lumMod val="75000"/>
                  </a:srgbClr>
                </a:solidFill>
                <a:latin typeface="Gill Sans MT" charset="0"/>
                <a:ea typeface="Gill Sans MT" charset="0"/>
                <a:cs typeface="Gill Sans MT" charset="0"/>
              </a:rPr>
              <a:t>Thriving in Chaos </a:t>
            </a:r>
          </a:p>
        </p:txBody>
      </p:sp>
    </p:spTree>
    <p:extLst>
      <p:ext uri="{BB962C8B-B14F-4D97-AF65-F5344CB8AC3E}">
        <p14:creationId xmlns:p14="http://schemas.microsoft.com/office/powerpoint/2010/main" val="7078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CL"/>
              <a:t>Taller: Procesos Críticos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Identificación de procesos críticos</a:t>
            </a:r>
          </a:p>
          <a:p>
            <a:r>
              <a:rPr lang="es-CL" dirty="0"/>
              <a:t>Especificación de un proceso crítico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Procesos críticos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Un proceso es crítico si el hacerlo consistentemente es esencial para la continuidad del negocio</a:t>
            </a:r>
          </a:p>
          <a:p>
            <a:pPr marL="457200" lvl="1" indent="0">
              <a:buNone/>
            </a:pPr>
            <a:r>
              <a:rPr lang="es-CL" dirty="0"/>
              <a:t>Ejemplo: Gestión de requisitos</a:t>
            </a:r>
          </a:p>
          <a:p>
            <a:pPr marL="914400" lvl="2" indent="0">
              <a:buNone/>
            </a:pPr>
            <a:r>
              <a:rPr lang="es-CL" dirty="0"/>
              <a:t>¿Por  qué es crítico?</a:t>
            </a:r>
          </a:p>
          <a:p>
            <a:pPr marL="457200" lvl="1" indent="0">
              <a:buNone/>
            </a:pPr>
            <a:r>
              <a:rPr lang="es-CL" dirty="0"/>
              <a:t>Contraejemplo: Pruebas de módulos </a:t>
            </a:r>
          </a:p>
          <a:p>
            <a:pPr marL="914400" lvl="2" indent="0">
              <a:buNone/>
            </a:pPr>
            <a:r>
              <a:rPr lang="es-CL" dirty="0"/>
              <a:t>¿Por qué no es tan crítico?</a:t>
            </a:r>
          </a:p>
          <a:p>
            <a:pPr marL="0" indent="0">
              <a:buNone/>
            </a:pPr>
            <a:r>
              <a:rPr lang="es-CL" dirty="0"/>
              <a:t>¿Qué hace que un proceso sea crítico o no para el éxito de los proyectos de software?</a:t>
            </a:r>
          </a:p>
          <a:p>
            <a:pPr marL="457200" lvl="1" indent="0">
              <a:buNone/>
            </a:pPr>
            <a:r>
              <a:rPr lang="es-CL" dirty="0"/>
              <a:t>CMMI tiene 22 áreas de proceso e ISO9000 tiene 23 requisitos de procesos</a:t>
            </a:r>
          </a:p>
          <a:p>
            <a:pPr marL="457200" lvl="1" indent="0">
              <a:buNone/>
            </a:pPr>
            <a:r>
              <a:rPr lang="es-CL" dirty="0"/>
              <a:t>¿Son todos éstos procesos críticos?</a:t>
            </a:r>
          </a:p>
          <a:p>
            <a:pPr marL="457200" lvl="1" indent="0">
              <a:buNone/>
            </a:pPr>
            <a:r>
              <a:rPr lang="es-CL" dirty="0"/>
              <a:t>¿Cuáles son los más críticos?</a:t>
            </a:r>
          </a:p>
          <a:p>
            <a:pPr marL="457200" lvl="1" indent="0">
              <a:buNone/>
            </a:pPr>
            <a:r>
              <a:rPr lang="es-CL" dirty="0"/>
              <a:t>¿De qué realmente depende nuestro negocio?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32</a:t>
            </a:fld>
            <a:endParaRPr lang="es-CL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Identificación de procesos críticos</a:t>
            </a:r>
          </a:p>
        </p:txBody>
      </p:sp>
      <p:sp>
        <p:nvSpPr>
          <p:cNvPr id="2867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Objetivo: Enumerar aquellos procesos críticos para el éxito</a:t>
            </a:r>
          </a:p>
          <a:p>
            <a:pPr marL="0" indent="0">
              <a:buNone/>
            </a:pPr>
            <a:r>
              <a:rPr lang="es-CL" dirty="0"/>
              <a:t>Entradas: Ninguna</a:t>
            </a:r>
          </a:p>
          <a:p>
            <a:pPr marL="0" indent="0">
              <a:buNone/>
            </a:pPr>
            <a:r>
              <a:rPr lang="es-CL" dirty="0"/>
              <a:t>Precondición: Se entiende qué es un proceso crítico</a:t>
            </a:r>
          </a:p>
          <a:p>
            <a:pPr marL="0" indent="0">
              <a:buNone/>
            </a:pPr>
            <a:r>
              <a:rPr lang="es-CL" dirty="0"/>
              <a:t>Salidas: Lista de procesos críticos</a:t>
            </a:r>
          </a:p>
          <a:p>
            <a:pPr marL="0" indent="0">
              <a:buNone/>
            </a:pPr>
            <a:r>
              <a:rPr lang="es-CL" dirty="0"/>
              <a:t>Postcondición: Consenso en el grupo sobre qué es más crítico</a:t>
            </a:r>
          </a:p>
          <a:p>
            <a:pPr marL="0" indent="0">
              <a:buNone/>
            </a:pPr>
            <a:r>
              <a:rPr lang="es-CL" dirty="0"/>
              <a:t>Tareas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dirty="0"/>
              <a:t>Hacer lluvia de ideas sobre procesos críticos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dirty="0"/>
              <a:t>Reunir procesos en grupos de procesos relacionados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dirty="0"/>
              <a:t>Elegir nombres de procesos representativos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dirty="0"/>
              <a:t>Revisar lista e identificar/acordar cuáles son los más críticos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33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Conclusiones — ¿Qué aprendimos?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¿Qué determina que un proceso sea o no crítico?</a:t>
            </a:r>
          </a:p>
          <a:p>
            <a:pPr marL="457200" lvl="1" indent="0">
              <a:buNone/>
            </a:pPr>
            <a:r>
              <a:rPr lang="es-CL" dirty="0"/>
              <a:t>¿Depende esto de cada caso?</a:t>
            </a:r>
          </a:p>
          <a:p>
            <a:pPr marL="457200" lvl="1" indent="0">
              <a:buNone/>
            </a:pPr>
            <a:r>
              <a:rPr lang="es-CL" dirty="0"/>
              <a:t>¿Hay procesos que son críticos en cualquier organización/proyecto?</a:t>
            </a:r>
          </a:p>
          <a:p>
            <a:pPr marL="0" indent="0">
              <a:buNone/>
            </a:pPr>
            <a:r>
              <a:rPr lang="es-CL" dirty="0"/>
              <a:t>¿Cuán complicado es ponerse de acuerdo?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34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Referencias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M. Paulk et al., Capability Maturity Model SM for Software, Version 1.1, Technical Report CMU/SEI-93-TR-024, February 1993.</a:t>
            </a:r>
          </a:p>
          <a:p>
            <a:r>
              <a:rPr lang="en-US"/>
              <a:t>CMMI Product Team, Capability Maturity Model® Integration (CMMISM), Version 1.1, Staged Representation, Technical Report CMU/SEI-2002-TR-012, March 2002.</a:t>
            </a:r>
          </a:p>
          <a:p>
            <a:r>
              <a:rPr lang="en-US"/>
              <a:t>Praxiom Research Group Ltd., ISO 9000 in Clear Terms, http://praxiom.com.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35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De qué depende la calidad</a:t>
            </a:r>
          </a:p>
        </p:txBody>
      </p:sp>
      <p:sp>
        <p:nvSpPr>
          <p:cNvPr id="5123" name="Rectangle 101"/>
          <p:cNvSpPr>
            <a:spLocks noGrp="1" noChangeArrowheads="1"/>
          </p:cNvSpPr>
          <p:nvPr>
            <p:ph idx="1"/>
          </p:nvPr>
        </p:nvSpPr>
        <p:spPr>
          <a:xfrm>
            <a:off x="297455" y="5165536"/>
            <a:ext cx="8604174" cy="1431816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Conviene enfocarse prioritariamente en los procesos</a:t>
            </a:r>
          </a:p>
          <a:p>
            <a:pPr marL="457200" lvl="1" indent="0">
              <a:buNone/>
            </a:pPr>
            <a:r>
              <a:rPr lang="es-CL" dirty="0"/>
              <a:t>Mejoras en procesos ayudan a personas y tecnologías</a:t>
            </a:r>
          </a:p>
          <a:p>
            <a:pPr marL="457200" lvl="1" indent="0">
              <a:buNone/>
            </a:pPr>
            <a:r>
              <a:rPr lang="es-CL" dirty="0"/>
              <a:t>Mejoras en personas no son apropiables por la empresa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4</a:t>
            </a:fld>
            <a:endParaRPr lang="es-CL" noProof="0" dirty="0"/>
          </a:p>
        </p:txBody>
      </p:sp>
      <p:grpSp>
        <p:nvGrpSpPr>
          <p:cNvPr id="5124" name="Group 2"/>
          <p:cNvGrpSpPr>
            <a:grpSpLocks/>
          </p:cNvGrpSpPr>
          <p:nvPr/>
        </p:nvGrpSpPr>
        <p:grpSpPr bwMode="auto">
          <a:xfrm>
            <a:off x="2600325" y="1992967"/>
            <a:ext cx="4016376" cy="2778126"/>
            <a:chOff x="1638" y="978"/>
            <a:chExt cx="2530" cy="1750"/>
          </a:xfrm>
        </p:grpSpPr>
        <p:sp>
          <p:nvSpPr>
            <p:cNvPr id="5165" name="Freeform 3"/>
            <p:cNvSpPr>
              <a:spLocks noChangeArrowheads="1"/>
            </p:cNvSpPr>
            <p:nvPr/>
          </p:nvSpPr>
          <p:spPr bwMode="auto">
            <a:xfrm>
              <a:off x="2197" y="1269"/>
              <a:ext cx="1391" cy="1204"/>
            </a:xfrm>
            <a:custGeom>
              <a:avLst/>
              <a:gdLst>
                <a:gd name="T0" fmla="*/ 8 w 6135"/>
                <a:gd name="T1" fmla="*/ 0 h 5309"/>
                <a:gd name="T2" fmla="*/ 16 w 6135"/>
                <a:gd name="T3" fmla="*/ 14 h 5309"/>
                <a:gd name="T4" fmla="*/ 0 w 6135"/>
                <a:gd name="T5" fmla="*/ 14 h 5309"/>
                <a:gd name="T6" fmla="*/ 8 w 6135"/>
                <a:gd name="T7" fmla="*/ 0 h 53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35"/>
                <a:gd name="T13" fmla="*/ 0 h 5309"/>
                <a:gd name="T14" fmla="*/ 6135 w 6135"/>
                <a:gd name="T15" fmla="*/ 5309 h 53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35" h="5309">
                  <a:moveTo>
                    <a:pt x="3066" y="0"/>
                  </a:moveTo>
                  <a:lnTo>
                    <a:pt x="6134" y="5308"/>
                  </a:lnTo>
                  <a:lnTo>
                    <a:pt x="0" y="5308"/>
                  </a:lnTo>
                  <a:lnTo>
                    <a:pt x="3066" y="0"/>
                  </a:lnTo>
                </a:path>
              </a:pathLst>
            </a:custGeom>
            <a:solidFill>
              <a:srgbClr val="FFDB75"/>
            </a:solidFill>
            <a:ln w="7632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66" name="Group 4"/>
            <p:cNvGrpSpPr>
              <a:grpSpLocks/>
            </p:cNvGrpSpPr>
            <p:nvPr/>
          </p:nvGrpSpPr>
          <p:grpSpPr bwMode="auto">
            <a:xfrm>
              <a:off x="1638" y="2475"/>
              <a:ext cx="830" cy="243"/>
              <a:chOff x="1638" y="2475"/>
              <a:chExt cx="830" cy="243"/>
            </a:xfrm>
          </p:grpSpPr>
          <p:sp>
            <p:nvSpPr>
              <p:cNvPr id="5201" name="AutoShape 5"/>
              <p:cNvSpPr>
                <a:spLocks noChangeArrowheads="1"/>
              </p:cNvSpPr>
              <p:nvPr/>
            </p:nvSpPr>
            <p:spPr bwMode="auto">
              <a:xfrm>
                <a:off x="1638" y="2475"/>
                <a:ext cx="830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5202" name="Group 6"/>
              <p:cNvGrpSpPr>
                <a:grpSpLocks/>
              </p:cNvGrpSpPr>
              <p:nvPr/>
            </p:nvGrpSpPr>
            <p:grpSpPr bwMode="auto">
              <a:xfrm>
                <a:off x="1638" y="2475"/>
                <a:ext cx="824" cy="240"/>
                <a:chOff x="1638" y="2475"/>
                <a:chExt cx="824" cy="240"/>
              </a:xfrm>
            </p:grpSpPr>
            <p:sp>
              <p:nvSpPr>
                <p:cNvPr id="5203" name="AutoShape 7"/>
                <p:cNvSpPr>
                  <a:spLocks noChangeArrowheads="1"/>
                </p:cNvSpPr>
                <p:nvPr/>
              </p:nvSpPr>
              <p:spPr bwMode="auto">
                <a:xfrm>
                  <a:off x="1638" y="2475"/>
                  <a:ext cx="824" cy="237"/>
                </a:xfrm>
                <a:prstGeom prst="roundRect">
                  <a:avLst>
                    <a:gd name="adj" fmla="val 42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5204" name="Group 8"/>
                <p:cNvGrpSpPr>
                  <a:grpSpLocks/>
                </p:cNvGrpSpPr>
                <p:nvPr/>
              </p:nvGrpSpPr>
              <p:grpSpPr bwMode="auto">
                <a:xfrm>
                  <a:off x="1638" y="2475"/>
                  <a:ext cx="820" cy="240"/>
                  <a:chOff x="1638" y="2475"/>
                  <a:chExt cx="820" cy="240"/>
                </a:xfrm>
              </p:grpSpPr>
              <p:sp>
                <p:nvSpPr>
                  <p:cNvPr id="5205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638" y="2475"/>
                    <a:ext cx="820" cy="233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520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638" y="2475"/>
                    <a:ext cx="815" cy="240"/>
                    <a:chOff x="1638" y="2475"/>
                    <a:chExt cx="815" cy="240"/>
                  </a:xfrm>
                </p:grpSpPr>
                <p:sp>
                  <p:nvSpPr>
                    <p:cNvPr id="5207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8" y="2475"/>
                      <a:ext cx="815" cy="229"/>
                    </a:xfrm>
                    <a:prstGeom prst="roundRect">
                      <a:avLst>
                        <a:gd name="adj" fmla="val 43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520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38" y="2475"/>
                      <a:ext cx="812" cy="240"/>
                      <a:chOff x="1638" y="2475"/>
                      <a:chExt cx="812" cy="240"/>
                    </a:xfrm>
                  </p:grpSpPr>
                  <p:sp>
                    <p:nvSpPr>
                      <p:cNvPr id="5209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8" y="2475"/>
                        <a:ext cx="812" cy="226"/>
                      </a:xfrm>
                      <a:prstGeom prst="roundRect">
                        <a:avLst>
                          <a:gd name="adj" fmla="val 44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5210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8" y="2475"/>
                        <a:ext cx="809" cy="240"/>
                        <a:chOff x="1638" y="2475"/>
                        <a:chExt cx="809" cy="240"/>
                      </a:xfrm>
                    </p:grpSpPr>
                    <p:sp>
                      <p:nvSpPr>
                        <p:cNvPr id="5211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38" y="2475"/>
                          <a:ext cx="809" cy="223"/>
                        </a:xfrm>
                        <a:prstGeom prst="roundRect">
                          <a:avLst>
                            <a:gd name="adj" fmla="val 44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5212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8" y="2475"/>
                          <a:ext cx="807" cy="240"/>
                          <a:chOff x="1638" y="2475"/>
                          <a:chExt cx="807" cy="240"/>
                        </a:xfrm>
                      </p:grpSpPr>
                      <p:sp>
                        <p:nvSpPr>
                          <p:cNvPr id="5213" name="AutoShap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38" y="2475"/>
                            <a:ext cx="807" cy="221"/>
                          </a:xfrm>
                          <a:prstGeom prst="roundRect">
                            <a:avLst>
                              <a:gd name="adj" fmla="val 454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5214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38" y="2475"/>
                            <a:ext cx="807" cy="240"/>
                            <a:chOff x="1638" y="2475"/>
                            <a:chExt cx="807" cy="240"/>
                          </a:xfrm>
                        </p:grpSpPr>
                        <p:sp>
                          <p:nvSpPr>
                            <p:cNvPr id="5215" name="AutoShap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38" y="2475"/>
                              <a:ext cx="807" cy="221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5216" name="AutoShape 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78" y="2475"/>
                              <a:ext cx="725" cy="240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algn="ctr" eaLnBrk="1" hangingPunct="1">
                                <a:lnSpc>
                                  <a:spcPct val="93000"/>
                                </a:lnSpc>
                                <a:buClr>
                                  <a:srgbClr val="000099"/>
                                </a:buClr>
                                <a:buSzPct val="100000"/>
                                <a:buFont typeface="Arial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2000" b="1" i="1" dirty="0" err="1">
                                  <a:solidFill>
                                    <a:srgbClr val="000099"/>
                                  </a:solidFill>
                                  <a:latin typeface="+mn-lt"/>
                                </a:rPr>
                                <a:t>Procesos</a:t>
                              </a:r>
                              <a:endParaRPr lang="en-GB" sz="2000" b="1" i="1" dirty="0">
                                <a:solidFill>
                                  <a:srgbClr val="000099"/>
                                </a:solidFill>
                                <a:latin typeface="+mn-lt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5167" name="Group 21"/>
            <p:cNvGrpSpPr>
              <a:grpSpLocks/>
            </p:cNvGrpSpPr>
            <p:nvPr/>
          </p:nvGrpSpPr>
          <p:grpSpPr bwMode="auto">
            <a:xfrm>
              <a:off x="3125" y="2485"/>
              <a:ext cx="1043" cy="243"/>
              <a:chOff x="3125" y="2485"/>
              <a:chExt cx="1043" cy="243"/>
            </a:xfrm>
          </p:grpSpPr>
          <p:sp>
            <p:nvSpPr>
              <p:cNvPr id="5185" name="AutoShape 22"/>
              <p:cNvSpPr>
                <a:spLocks noChangeArrowheads="1"/>
              </p:cNvSpPr>
              <p:nvPr/>
            </p:nvSpPr>
            <p:spPr bwMode="auto">
              <a:xfrm>
                <a:off x="3125" y="2485"/>
                <a:ext cx="1043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5186" name="Group 23"/>
              <p:cNvGrpSpPr>
                <a:grpSpLocks/>
              </p:cNvGrpSpPr>
              <p:nvPr/>
            </p:nvGrpSpPr>
            <p:grpSpPr bwMode="auto">
              <a:xfrm>
                <a:off x="3125" y="2486"/>
                <a:ext cx="1036" cy="240"/>
                <a:chOff x="3125" y="2486"/>
                <a:chExt cx="1036" cy="240"/>
              </a:xfrm>
            </p:grpSpPr>
            <p:sp>
              <p:nvSpPr>
                <p:cNvPr id="5187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5" y="2486"/>
                  <a:ext cx="1036" cy="236"/>
                </a:xfrm>
                <a:prstGeom prst="roundRect">
                  <a:avLst>
                    <a:gd name="adj" fmla="val 42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5188" name="Group 25"/>
                <p:cNvGrpSpPr>
                  <a:grpSpLocks/>
                </p:cNvGrpSpPr>
                <p:nvPr/>
              </p:nvGrpSpPr>
              <p:grpSpPr bwMode="auto">
                <a:xfrm>
                  <a:off x="3126" y="2486"/>
                  <a:ext cx="1030" cy="240"/>
                  <a:chOff x="3126" y="2486"/>
                  <a:chExt cx="1030" cy="240"/>
                </a:xfrm>
              </p:grpSpPr>
              <p:sp>
                <p:nvSpPr>
                  <p:cNvPr id="5189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3126" y="2486"/>
                    <a:ext cx="1030" cy="231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519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126" y="2486"/>
                    <a:ext cx="1027" cy="240"/>
                    <a:chOff x="3126" y="2486"/>
                    <a:chExt cx="1027" cy="240"/>
                  </a:xfrm>
                </p:grpSpPr>
                <p:sp>
                  <p:nvSpPr>
                    <p:cNvPr id="5191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6" y="2486"/>
                      <a:ext cx="1027" cy="227"/>
                    </a:xfrm>
                    <a:prstGeom prst="roundRect">
                      <a:avLst>
                        <a:gd name="adj" fmla="val 44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5192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6" y="2486"/>
                      <a:ext cx="1024" cy="240"/>
                      <a:chOff x="3126" y="2486"/>
                      <a:chExt cx="1024" cy="240"/>
                    </a:xfrm>
                  </p:grpSpPr>
                  <p:sp>
                    <p:nvSpPr>
                      <p:cNvPr id="5193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6" y="2486"/>
                        <a:ext cx="1024" cy="225"/>
                      </a:xfrm>
                      <a:prstGeom prst="roundRect">
                        <a:avLst>
                          <a:gd name="adj" fmla="val 44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5194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6" y="2486"/>
                        <a:ext cx="1023" cy="240"/>
                        <a:chOff x="3126" y="2486"/>
                        <a:chExt cx="1023" cy="240"/>
                      </a:xfrm>
                    </p:grpSpPr>
                    <p:sp>
                      <p:nvSpPr>
                        <p:cNvPr id="5195" name="AutoShap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6" y="2486"/>
                          <a:ext cx="1023" cy="223"/>
                        </a:xfrm>
                        <a:prstGeom prst="roundRect">
                          <a:avLst>
                            <a:gd name="adj" fmla="val 44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5196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26" y="2486"/>
                          <a:ext cx="1020" cy="240"/>
                          <a:chOff x="3126" y="2486"/>
                          <a:chExt cx="1020" cy="240"/>
                        </a:xfrm>
                      </p:grpSpPr>
                      <p:sp>
                        <p:nvSpPr>
                          <p:cNvPr id="5197" name="AutoShape 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6" y="2486"/>
                            <a:ext cx="1020" cy="222"/>
                          </a:xfrm>
                          <a:prstGeom prst="roundRect">
                            <a:avLst>
                              <a:gd name="adj" fmla="val 44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5198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26" y="2486"/>
                            <a:ext cx="1020" cy="240"/>
                            <a:chOff x="3126" y="2486"/>
                            <a:chExt cx="1020" cy="240"/>
                          </a:xfrm>
                        </p:grpSpPr>
                        <p:sp>
                          <p:nvSpPr>
                            <p:cNvPr id="5199" name="AutoShape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26" y="2486"/>
                              <a:ext cx="1020" cy="221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5200" name="AutoShape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68" y="2486"/>
                              <a:ext cx="936" cy="240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algn="ctr" eaLnBrk="1" hangingPunct="1">
                                <a:lnSpc>
                                  <a:spcPct val="93000"/>
                                </a:lnSpc>
                                <a:buClr>
                                  <a:srgbClr val="000099"/>
                                </a:buClr>
                                <a:buSzPct val="100000"/>
                                <a:buFont typeface="Arial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2000" b="1" i="1" dirty="0" err="1">
                                  <a:solidFill>
                                    <a:srgbClr val="000099"/>
                                  </a:solidFill>
                                  <a:latin typeface="+mn-lt"/>
                                </a:rPr>
                                <a:t>Tecnologías</a:t>
                              </a:r>
                              <a:endParaRPr lang="en-GB" sz="2000" b="1" i="1" dirty="0">
                                <a:solidFill>
                                  <a:srgbClr val="000099"/>
                                </a:solidFill>
                                <a:latin typeface="+mn-lt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5168" name="Group 38"/>
            <p:cNvGrpSpPr>
              <a:grpSpLocks/>
            </p:cNvGrpSpPr>
            <p:nvPr/>
          </p:nvGrpSpPr>
          <p:grpSpPr bwMode="auto">
            <a:xfrm>
              <a:off x="2459" y="978"/>
              <a:ext cx="830" cy="243"/>
              <a:chOff x="2459" y="978"/>
              <a:chExt cx="830" cy="243"/>
            </a:xfrm>
          </p:grpSpPr>
          <p:sp>
            <p:nvSpPr>
              <p:cNvPr id="5169" name="AutoShape 39"/>
              <p:cNvSpPr>
                <a:spLocks noChangeArrowheads="1"/>
              </p:cNvSpPr>
              <p:nvPr/>
            </p:nvSpPr>
            <p:spPr bwMode="auto">
              <a:xfrm>
                <a:off x="2459" y="978"/>
                <a:ext cx="830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5170" name="Group 40"/>
              <p:cNvGrpSpPr>
                <a:grpSpLocks/>
              </p:cNvGrpSpPr>
              <p:nvPr/>
            </p:nvGrpSpPr>
            <p:grpSpPr bwMode="auto">
              <a:xfrm>
                <a:off x="2459" y="978"/>
                <a:ext cx="823" cy="240"/>
                <a:chOff x="2459" y="978"/>
                <a:chExt cx="823" cy="240"/>
              </a:xfrm>
            </p:grpSpPr>
            <p:sp>
              <p:nvSpPr>
                <p:cNvPr id="5171" name="AutoShape 41"/>
                <p:cNvSpPr>
                  <a:spLocks noChangeArrowheads="1"/>
                </p:cNvSpPr>
                <p:nvPr/>
              </p:nvSpPr>
              <p:spPr bwMode="auto">
                <a:xfrm>
                  <a:off x="2459" y="978"/>
                  <a:ext cx="823" cy="236"/>
                </a:xfrm>
                <a:prstGeom prst="roundRect">
                  <a:avLst>
                    <a:gd name="adj" fmla="val 42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5172" name="Group 42"/>
                <p:cNvGrpSpPr>
                  <a:grpSpLocks/>
                </p:cNvGrpSpPr>
                <p:nvPr/>
              </p:nvGrpSpPr>
              <p:grpSpPr bwMode="auto">
                <a:xfrm>
                  <a:off x="2459" y="978"/>
                  <a:ext cx="818" cy="240"/>
                  <a:chOff x="2459" y="978"/>
                  <a:chExt cx="818" cy="240"/>
                </a:xfrm>
              </p:grpSpPr>
              <p:sp>
                <p:nvSpPr>
                  <p:cNvPr id="5173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78"/>
                    <a:ext cx="818" cy="231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517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459" y="978"/>
                    <a:ext cx="814" cy="240"/>
                    <a:chOff x="2459" y="978"/>
                    <a:chExt cx="814" cy="240"/>
                  </a:xfrm>
                </p:grpSpPr>
                <p:sp>
                  <p:nvSpPr>
                    <p:cNvPr id="5175" name="AutoShap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9" y="978"/>
                      <a:ext cx="814" cy="227"/>
                    </a:xfrm>
                    <a:prstGeom prst="roundRect">
                      <a:avLst>
                        <a:gd name="adj" fmla="val 44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5176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59" y="978"/>
                      <a:ext cx="810" cy="240"/>
                      <a:chOff x="2459" y="978"/>
                      <a:chExt cx="810" cy="240"/>
                    </a:xfrm>
                  </p:grpSpPr>
                  <p:sp>
                    <p:nvSpPr>
                      <p:cNvPr id="5177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9" y="978"/>
                        <a:ext cx="810" cy="224"/>
                      </a:xfrm>
                      <a:prstGeom prst="roundRect">
                        <a:avLst>
                          <a:gd name="adj" fmla="val 44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5178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59" y="978"/>
                        <a:ext cx="809" cy="240"/>
                        <a:chOff x="2459" y="978"/>
                        <a:chExt cx="809" cy="240"/>
                      </a:xfrm>
                    </p:grpSpPr>
                    <p:sp>
                      <p:nvSpPr>
                        <p:cNvPr id="5179" name="AutoShap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9" y="978"/>
                          <a:ext cx="809" cy="222"/>
                        </a:xfrm>
                        <a:prstGeom prst="roundRect">
                          <a:avLst>
                            <a:gd name="adj" fmla="val 44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5180" name="Group 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59" y="978"/>
                          <a:ext cx="808" cy="240"/>
                          <a:chOff x="2459" y="978"/>
                          <a:chExt cx="808" cy="240"/>
                        </a:xfrm>
                      </p:grpSpPr>
                      <p:sp>
                        <p:nvSpPr>
                          <p:cNvPr id="5181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59" y="978"/>
                            <a:ext cx="808" cy="220"/>
                          </a:xfrm>
                          <a:prstGeom prst="roundRect">
                            <a:avLst>
                              <a:gd name="adj" fmla="val 454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5182" name="Group 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59" y="978"/>
                            <a:ext cx="807" cy="240"/>
                            <a:chOff x="2459" y="978"/>
                            <a:chExt cx="807" cy="240"/>
                          </a:xfrm>
                        </p:grpSpPr>
                        <p:sp>
                          <p:nvSpPr>
                            <p:cNvPr id="5183" name="AutoShape 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59" y="978"/>
                              <a:ext cx="807" cy="220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5184" name="AutoShape 5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91" y="978"/>
                              <a:ext cx="743" cy="240"/>
                            </a:xfrm>
                            <a:prstGeom prst="roundRect">
                              <a:avLst>
                                <a:gd name="adj" fmla="val 45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algn="ctr" eaLnBrk="1" hangingPunct="1">
                                <a:lnSpc>
                                  <a:spcPct val="93000"/>
                                </a:lnSpc>
                                <a:buClr>
                                  <a:srgbClr val="000099"/>
                                </a:buClr>
                                <a:buSzPct val="100000"/>
                                <a:buFont typeface="Arial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sz="2000" b="1" i="1" dirty="0">
                                  <a:solidFill>
                                    <a:srgbClr val="000099"/>
                                  </a:solidFill>
                                  <a:latin typeface="+mn-lt"/>
                                </a:rPr>
                                <a:t>Personas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27" name="Group 99"/>
          <p:cNvGrpSpPr>
            <a:grpSpLocks/>
          </p:cNvGrpSpPr>
          <p:nvPr/>
        </p:nvGrpSpPr>
        <p:grpSpPr bwMode="auto">
          <a:xfrm>
            <a:off x="3733800" y="1810405"/>
            <a:ext cx="5016500" cy="827087"/>
            <a:chOff x="2352" y="863"/>
            <a:chExt cx="3160" cy="521"/>
          </a:xfrm>
        </p:grpSpPr>
        <p:sp>
          <p:nvSpPr>
            <p:cNvPr id="5146" name="Oval 56"/>
            <p:cNvSpPr>
              <a:spLocks noChangeArrowheads="1"/>
            </p:cNvSpPr>
            <p:nvPr/>
          </p:nvSpPr>
          <p:spPr bwMode="auto">
            <a:xfrm>
              <a:off x="2352" y="864"/>
              <a:ext cx="1104" cy="520"/>
            </a:xfrm>
            <a:prstGeom prst="ellipse">
              <a:avLst/>
            </a:prstGeom>
            <a:noFill/>
            <a:ln w="2844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cxnSp>
          <p:nvCxnSpPr>
            <p:cNvPr id="5147" name="AutoShape 57"/>
            <p:cNvCxnSpPr>
              <a:cxnSpLocks noChangeShapeType="1"/>
              <a:stCxn id="5146" idx="7"/>
              <a:endCxn id="5149" idx="1"/>
            </p:cNvCxnSpPr>
            <p:nvPr/>
          </p:nvCxnSpPr>
          <p:spPr bwMode="auto">
            <a:xfrm>
              <a:off x="3294" y="931"/>
              <a:ext cx="661" cy="73"/>
            </a:xfrm>
            <a:prstGeom prst="straightConnector1">
              <a:avLst/>
            </a:prstGeom>
            <a:noFill/>
            <a:ln w="19080">
              <a:solidFill>
                <a:srgbClr val="CC9900"/>
              </a:solidFill>
              <a:round/>
              <a:headEnd type="triangle" w="med" len="med"/>
              <a:tailEnd/>
            </a:ln>
          </p:spPr>
        </p:cxnSp>
        <p:grpSp>
          <p:nvGrpSpPr>
            <p:cNvPr id="5148" name="Group 58"/>
            <p:cNvGrpSpPr>
              <a:grpSpLocks/>
            </p:cNvGrpSpPr>
            <p:nvPr/>
          </p:nvGrpSpPr>
          <p:grpSpPr bwMode="auto">
            <a:xfrm>
              <a:off x="3881" y="863"/>
              <a:ext cx="1631" cy="281"/>
              <a:chOff x="3881" y="863"/>
              <a:chExt cx="1631" cy="281"/>
            </a:xfrm>
          </p:grpSpPr>
          <p:sp>
            <p:nvSpPr>
              <p:cNvPr id="5149" name="AutoShape 59"/>
              <p:cNvSpPr>
                <a:spLocks noChangeArrowheads="1"/>
              </p:cNvSpPr>
              <p:nvPr/>
            </p:nvSpPr>
            <p:spPr bwMode="auto">
              <a:xfrm>
                <a:off x="3955" y="864"/>
                <a:ext cx="1557" cy="280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5150" name="Group 60"/>
              <p:cNvGrpSpPr>
                <a:grpSpLocks/>
              </p:cNvGrpSpPr>
              <p:nvPr/>
            </p:nvGrpSpPr>
            <p:grpSpPr bwMode="auto">
              <a:xfrm>
                <a:off x="3881" y="863"/>
                <a:ext cx="1625" cy="281"/>
                <a:chOff x="3881" y="863"/>
                <a:chExt cx="1625" cy="281"/>
              </a:xfrm>
            </p:grpSpPr>
            <p:sp>
              <p:nvSpPr>
                <p:cNvPr id="5151" name="AutoShape 61"/>
                <p:cNvSpPr>
                  <a:spLocks noChangeArrowheads="1"/>
                </p:cNvSpPr>
                <p:nvPr/>
              </p:nvSpPr>
              <p:spPr bwMode="auto">
                <a:xfrm>
                  <a:off x="3956" y="864"/>
                  <a:ext cx="1550" cy="271"/>
                </a:xfrm>
                <a:prstGeom prst="roundRect">
                  <a:avLst>
                    <a:gd name="adj" fmla="val 37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5152" name="Group 62"/>
                <p:cNvGrpSpPr>
                  <a:grpSpLocks/>
                </p:cNvGrpSpPr>
                <p:nvPr/>
              </p:nvGrpSpPr>
              <p:grpSpPr bwMode="auto">
                <a:xfrm>
                  <a:off x="3881" y="863"/>
                  <a:ext cx="1620" cy="281"/>
                  <a:chOff x="3881" y="863"/>
                  <a:chExt cx="1620" cy="281"/>
                </a:xfrm>
              </p:grpSpPr>
              <p:sp>
                <p:nvSpPr>
                  <p:cNvPr id="5153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3956" y="864"/>
                    <a:ext cx="1545" cy="266"/>
                  </a:xfrm>
                  <a:prstGeom prst="roundRect">
                    <a:avLst>
                      <a:gd name="adj" fmla="val 37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515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881" y="863"/>
                    <a:ext cx="1616" cy="281"/>
                    <a:chOff x="3881" y="863"/>
                    <a:chExt cx="1616" cy="281"/>
                  </a:xfrm>
                </p:grpSpPr>
                <p:sp>
                  <p:nvSpPr>
                    <p:cNvPr id="5155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6" y="864"/>
                      <a:ext cx="1541" cy="262"/>
                    </a:xfrm>
                    <a:prstGeom prst="roundRect">
                      <a:avLst>
                        <a:gd name="adj" fmla="val 38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5156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1" y="863"/>
                      <a:ext cx="1613" cy="281"/>
                      <a:chOff x="3881" y="863"/>
                      <a:chExt cx="1613" cy="281"/>
                    </a:xfrm>
                  </p:grpSpPr>
                  <p:sp>
                    <p:nvSpPr>
                      <p:cNvPr id="5157" name="AutoShap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56" y="864"/>
                        <a:ext cx="1538" cy="259"/>
                      </a:xfrm>
                      <a:prstGeom prst="roundRect">
                        <a:avLst>
                          <a:gd name="adj" fmla="val 38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5158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1" y="863"/>
                        <a:ext cx="1611" cy="281"/>
                        <a:chOff x="3881" y="863"/>
                        <a:chExt cx="1611" cy="281"/>
                      </a:xfrm>
                    </p:grpSpPr>
                    <p:sp>
                      <p:nvSpPr>
                        <p:cNvPr id="5159" name="AutoShape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56" y="864"/>
                          <a:ext cx="1536" cy="257"/>
                        </a:xfrm>
                        <a:prstGeom prst="roundRect">
                          <a:avLst>
                            <a:gd name="adj" fmla="val 38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2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1" y="863"/>
                          <a:ext cx="1610" cy="281"/>
                          <a:chOff x="3881" y="863"/>
                          <a:chExt cx="1610" cy="281"/>
                        </a:xfrm>
                      </p:grpSpPr>
                      <p:sp>
                        <p:nvSpPr>
                          <p:cNvPr id="5161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56" y="864"/>
                            <a:ext cx="1535" cy="255"/>
                          </a:xfrm>
                          <a:prstGeom prst="roundRect">
                            <a:avLst>
                              <a:gd name="adj" fmla="val 394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5162" name="Group 7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81" y="863"/>
                            <a:ext cx="1610" cy="281"/>
                            <a:chOff x="3881" y="863"/>
                            <a:chExt cx="1610" cy="281"/>
                          </a:xfrm>
                        </p:grpSpPr>
                        <p:sp>
                          <p:nvSpPr>
                            <p:cNvPr id="5163" name="AutoShape 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956" y="864"/>
                              <a:ext cx="1535" cy="254"/>
                            </a:xfrm>
                            <a:prstGeom prst="roundRect">
                              <a:avLst>
                                <a:gd name="adj" fmla="val 39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5164" name="AutoShape 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81" y="863"/>
                              <a:ext cx="1609" cy="281"/>
                            </a:xfrm>
                            <a:prstGeom prst="roundRect">
                              <a:avLst>
                                <a:gd name="adj" fmla="val 39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algn="r" eaLnBrk="1" hangingPunct="1">
                                <a:lnSpc>
                                  <a:spcPct val="95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dirty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a:t>Lo </a:t>
                              </a:r>
                              <a:r>
                                <a:rPr lang="en-GB" dirty="0" err="1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a:t>más</a:t>
                              </a:r>
                              <a:r>
                                <a:rPr lang="en-GB" dirty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a:t> </a:t>
                              </a:r>
                              <a:r>
                                <a:rPr lang="en-GB" dirty="0" err="1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a:t>importante</a:t>
                              </a:r>
                              <a:endParaRPr lang="en-GB" dirty="0">
                                <a:solidFill>
                                  <a:schemeClr val="tx1"/>
                                </a:solidFill>
                                <a:latin typeface="+mn-lt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5160" name="Group 75"/>
          <p:cNvGrpSpPr>
            <a:grpSpLocks/>
          </p:cNvGrpSpPr>
          <p:nvPr/>
        </p:nvGrpSpPr>
        <p:grpSpPr bwMode="auto">
          <a:xfrm>
            <a:off x="757238" y="3640793"/>
            <a:ext cx="3422650" cy="1358901"/>
            <a:chOff x="477" y="2016"/>
            <a:chExt cx="2156" cy="856"/>
          </a:xfrm>
        </p:grpSpPr>
        <p:sp>
          <p:nvSpPr>
            <p:cNvPr id="5127" name="Oval 76"/>
            <p:cNvSpPr>
              <a:spLocks noChangeArrowheads="1"/>
            </p:cNvSpPr>
            <p:nvPr/>
          </p:nvSpPr>
          <p:spPr bwMode="auto">
            <a:xfrm>
              <a:off x="1532" y="2347"/>
              <a:ext cx="1101" cy="525"/>
            </a:xfrm>
            <a:prstGeom prst="ellipse">
              <a:avLst/>
            </a:prstGeom>
            <a:noFill/>
            <a:ln w="2844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cxnSp>
          <p:nvCxnSpPr>
            <p:cNvPr id="5128" name="AutoShape 77"/>
            <p:cNvCxnSpPr>
              <a:cxnSpLocks noChangeShapeType="1"/>
              <a:stCxn id="5127" idx="1"/>
              <a:endCxn id="5130" idx="2"/>
            </p:cNvCxnSpPr>
            <p:nvPr/>
          </p:nvCxnSpPr>
          <p:spPr bwMode="auto">
            <a:xfrm flipH="1" flipV="1">
              <a:off x="811" y="2295"/>
              <a:ext cx="881" cy="128"/>
            </a:xfrm>
            <a:prstGeom prst="straightConnector1">
              <a:avLst/>
            </a:prstGeom>
            <a:noFill/>
            <a:ln w="19080">
              <a:solidFill>
                <a:srgbClr val="CC9900"/>
              </a:solidFill>
              <a:round/>
              <a:headEnd type="triangle" w="med" len="med"/>
              <a:tailEnd/>
            </a:ln>
          </p:spPr>
        </p:cxnSp>
        <p:grpSp>
          <p:nvGrpSpPr>
            <p:cNvPr id="5129" name="Group 78"/>
            <p:cNvGrpSpPr>
              <a:grpSpLocks/>
            </p:cNvGrpSpPr>
            <p:nvPr/>
          </p:nvGrpSpPr>
          <p:grpSpPr bwMode="auto">
            <a:xfrm>
              <a:off x="477" y="2016"/>
              <a:ext cx="668" cy="281"/>
              <a:chOff x="477" y="2016"/>
              <a:chExt cx="668" cy="281"/>
            </a:xfrm>
          </p:grpSpPr>
          <p:sp>
            <p:nvSpPr>
              <p:cNvPr id="5130" name="AutoShape 79"/>
              <p:cNvSpPr>
                <a:spLocks noChangeArrowheads="1"/>
              </p:cNvSpPr>
              <p:nvPr/>
            </p:nvSpPr>
            <p:spPr bwMode="auto">
              <a:xfrm>
                <a:off x="477" y="2016"/>
                <a:ext cx="668" cy="280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5131" name="Group 80"/>
              <p:cNvGrpSpPr>
                <a:grpSpLocks/>
              </p:cNvGrpSpPr>
              <p:nvPr/>
            </p:nvGrpSpPr>
            <p:grpSpPr bwMode="auto">
              <a:xfrm>
                <a:off x="477" y="2016"/>
                <a:ext cx="661" cy="281"/>
                <a:chOff x="477" y="2016"/>
                <a:chExt cx="661" cy="281"/>
              </a:xfrm>
            </p:grpSpPr>
            <p:sp>
              <p:nvSpPr>
                <p:cNvPr id="5132" name="AutoShape 81"/>
                <p:cNvSpPr>
                  <a:spLocks noChangeArrowheads="1"/>
                </p:cNvSpPr>
                <p:nvPr/>
              </p:nvSpPr>
              <p:spPr bwMode="auto">
                <a:xfrm>
                  <a:off x="477" y="2016"/>
                  <a:ext cx="661" cy="275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5133" name="Group 82"/>
                <p:cNvGrpSpPr>
                  <a:grpSpLocks/>
                </p:cNvGrpSpPr>
                <p:nvPr/>
              </p:nvGrpSpPr>
              <p:grpSpPr bwMode="auto">
                <a:xfrm>
                  <a:off x="477" y="2016"/>
                  <a:ext cx="656" cy="281"/>
                  <a:chOff x="477" y="2016"/>
                  <a:chExt cx="656" cy="281"/>
                </a:xfrm>
              </p:grpSpPr>
              <p:sp>
                <p:nvSpPr>
                  <p:cNvPr id="5134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477" y="2016"/>
                    <a:ext cx="656" cy="269"/>
                  </a:xfrm>
                  <a:prstGeom prst="roundRect">
                    <a:avLst>
                      <a:gd name="adj" fmla="val 370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5135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477" y="2016"/>
                    <a:ext cx="653" cy="281"/>
                    <a:chOff x="477" y="2016"/>
                    <a:chExt cx="653" cy="281"/>
                  </a:xfrm>
                </p:grpSpPr>
                <p:sp>
                  <p:nvSpPr>
                    <p:cNvPr id="5136" name="AutoShap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" y="2016"/>
                      <a:ext cx="650" cy="264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5137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7" y="2016"/>
                      <a:ext cx="653" cy="281"/>
                      <a:chOff x="477" y="2016"/>
                      <a:chExt cx="653" cy="281"/>
                    </a:xfrm>
                  </p:grpSpPr>
                  <p:sp>
                    <p:nvSpPr>
                      <p:cNvPr id="5138" name="AutoShap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7" y="2016"/>
                        <a:ext cx="648" cy="259"/>
                      </a:xfrm>
                      <a:prstGeom prst="roundRect">
                        <a:avLst>
                          <a:gd name="adj" fmla="val 38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5139" name="Group 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7" y="2016"/>
                        <a:ext cx="653" cy="281"/>
                        <a:chOff x="477" y="2016"/>
                        <a:chExt cx="653" cy="281"/>
                      </a:xfrm>
                    </p:grpSpPr>
                    <p:sp>
                      <p:nvSpPr>
                        <p:cNvPr id="5140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7" y="2016"/>
                          <a:ext cx="645" cy="257"/>
                        </a:xfrm>
                        <a:prstGeom prst="roundRect">
                          <a:avLst>
                            <a:gd name="adj" fmla="val 38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5141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7" y="2016"/>
                          <a:ext cx="653" cy="281"/>
                          <a:chOff x="477" y="2016"/>
                          <a:chExt cx="653" cy="281"/>
                        </a:xfrm>
                      </p:grpSpPr>
                      <p:sp>
                        <p:nvSpPr>
                          <p:cNvPr id="5142" name="AutoShape 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7" y="2016"/>
                            <a:ext cx="644" cy="256"/>
                          </a:xfrm>
                          <a:prstGeom prst="roundRect">
                            <a:avLst>
                              <a:gd name="adj" fmla="val 38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grpSp>
                        <p:nvGrpSpPr>
                          <p:cNvPr id="5143" name="Group 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7" y="2016"/>
                            <a:ext cx="653" cy="281"/>
                            <a:chOff x="477" y="2016"/>
                            <a:chExt cx="653" cy="281"/>
                          </a:xfrm>
                        </p:grpSpPr>
                        <p:sp>
                          <p:nvSpPr>
                            <p:cNvPr id="5144" name="AutoShape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7" y="2016"/>
                              <a:ext cx="644" cy="254"/>
                            </a:xfrm>
                            <a:prstGeom prst="roundRect">
                              <a:avLst>
                                <a:gd name="adj" fmla="val 39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/>
                            </a:p>
                          </p:txBody>
                        </p:sp>
                        <p:sp>
                          <p:nvSpPr>
                            <p:cNvPr id="5145" name="AutoShap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7" y="2016"/>
                              <a:ext cx="653" cy="281"/>
                            </a:xfrm>
                            <a:prstGeom prst="roundRect">
                              <a:avLst>
                                <a:gd name="adj" fmla="val 394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90000" tIns="46800" rIns="90000" bIns="46800">
                              <a:spAutoFit/>
                            </a:bodyPr>
                            <a:lstStyle/>
                            <a:p>
                              <a:pPr eaLnBrk="1" hangingPunct="1">
                                <a:lnSpc>
                                  <a:spcPct val="95000"/>
                                </a:lnSpc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  <a:tabLst>
                                  <a:tab pos="0" algn="l"/>
                                  <a:tab pos="447675" algn="l"/>
                                  <a:tab pos="896938" algn="l"/>
                                  <a:tab pos="1346200" algn="l"/>
                                  <a:tab pos="1795463" algn="l"/>
                                  <a:tab pos="2244725" algn="l"/>
                                  <a:tab pos="2693988" algn="l"/>
                                  <a:tab pos="3143250" algn="l"/>
                                  <a:tab pos="3592513" algn="l"/>
                                  <a:tab pos="4041775" algn="l"/>
                                  <a:tab pos="4491038" algn="l"/>
                                  <a:tab pos="4940300" algn="l"/>
                                  <a:tab pos="5389563" algn="l"/>
                                  <a:tab pos="5838825" algn="l"/>
                                  <a:tab pos="6288088" algn="l"/>
                                  <a:tab pos="6737350" algn="l"/>
                                  <a:tab pos="7186613" algn="l"/>
                                  <a:tab pos="7635875" algn="l"/>
                                  <a:tab pos="8085138" algn="l"/>
                                  <a:tab pos="8534400" algn="l"/>
                                  <a:tab pos="8983663" algn="l"/>
                                </a:tabLst>
                              </a:pPr>
                              <a:r>
                                <a:rPr lang="en-GB" dirty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a:t>El </a:t>
                              </a:r>
                              <a:r>
                                <a:rPr lang="en-GB" dirty="0" err="1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a:t>foco</a:t>
                              </a:r>
                              <a:endParaRPr lang="en-GB" dirty="0">
                                <a:solidFill>
                                  <a:schemeClr val="tx1"/>
                                </a:solidFill>
                                <a:latin typeface="+mn-lt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Ideas detrás de modelos rigurosos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La calidad de los productos se obtiene a partir de los procesos</a:t>
            </a:r>
          </a:p>
          <a:p>
            <a:pPr marL="0" indent="0">
              <a:buNone/>
            </a:pPr>
            <a:r>
              <a:rPr lang="es-CL" dirty="0"/>
              <a:t>La organización tiene un proceso de desarrollo de software definido, documentado y controlado</a:t>
            </a:r>
          </a:p>
          <a:p>
            <a:pPr marL="457200" lvl="1" indent="0">
              <a:buNone/>
            </a:pPr>
            <a:r>
              <a:rPr lang="es-CL" dirty="0"/>
              <a:t>El proceso de la organización debe satisfacer los criterios del estándar elegido</a:t>
            </a:r>
          </a:p>
          <a:p>
            <a:pPr marL="457200" lvl="1" indent="0">
              <a:buNone/>
            </a:pPr>
            <a:r>
              <a:rPr lang="es-CL" dirty="0"/>
              <a:t>Los procesos de los proyectos se basan en el proceso de la organización, adaptado a las necesidades de cada proyecto</a:t>
            </a:r>
          </a:p>
          <a:p>
            <a:pPr marL="457200" lvl="1" indent="0">
              <a:buNone/>
            </a:pPr>
            <a:r>
              <a:rPr lang="es-CL" dirty="0"/>
              <a:t>Los procesos se miden para permitir mejoramiento continuo en forma cuantitativa</a:t>
            </a:r>
          </a:p>
          <a:p>
            <a:pPr marL="0" indent="0">
              <a:buNone/>
            </a:pPr>
            <a:r>
              <a:rPr lang="es-CL" dirty="0"/>
              <a:t>La certificación permite un reconocimiento público por parte de los clientes del nivel de madurez alcanzado en la organización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5</a:t>
            </a:fld>
            <a:endParaRPr lang="es-CL" noProof="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/>
              <a:t>Proceso Declarado versus Proceso Real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i="1" dirty="0"/>
              <a:t>Proceso Declarado</a:t>
            </a:r>
            <a:r>
              <a:rPr lang="es-CL" dirty="0"/>
              <a:t>: Lo que decimos que hacemos</a:t>
            </a:r>
          </a:p>
          <a:p>
            <a:pPr marL="457200" lvl="1" indent="0">
              <a:buNone/>
            </a:pPr>
            <a:r>
              <a:rPr lang="es-CL" dirty="0"/>
              <a:t>El proceso declarado incluye</a:t>
            </a:r>
          </a:p>
          <a:p>
            <a:pPr marL="914400" lvl="2" indent="0">
              <a:buNone/>
            </a:pPr>
            <a:r>
              <a:rPr lang="es-CL" dirty="0"/>
              <a:t>Procedimientos</a:t>
            </a:r>
          </a:p>
          <a:p>
            <a:pPr marL="914400" lvl="2" indent="0">
              <a:buNone/>
            </a:pPr>
            <a:r>
              <a:rPr lang="es-CL" dirty="0"/>
              <a:t>Políticas</a:t>
            </a:r>
          </a:p>
          <a:p>
            <a:pPr marL="914400" lvl="2" indent="0">
              <a:buNone/>
            </a:pPr>
            <a:r>
              <a:rPr lang="es-CL" dirty="0"/>
              <a:t>Planes de proyectos</a:t>
            </a:r>
          </a:p>
          <a:p>
            <a:pPr marL="0" indent="0">
              <a:buNone/>
            </a:pPr>
            <a:r>
              <a:rPr lang="es-CL" i="1" dirty="0"/>
              <a:t>Proceso Real</a:t>
            </a:r>
            <a:r>
              <a:rPr lang="es-CL" dirty="0"/>
              <a:t>: Lo que hacemos en la organización</a:t>
            </a:r>
          </a:p>
          <a:p>
            <a:pPr marL="457200" lvl="1" indent="0">
              <a:buNone/>
            </a:pPr>
            <a:r>
              <a:rPr lang="es-CL" dirty="0"/>
              <a:t>El proceso real no está en un documento y no lo podemos conocer en detalle</a:t>
            </a:r>
          </a:p>
          <a:p>
            <a:pPr marL="457200" lvl="1" indent="0">
              <a:buNone/>
            </a:pPr>
            <a:r>
              <a:rPr lang="es-CL" dirty="0"/>
              <a:t>Sólo podemos tener evidencia del proceso real</a:t>
            </a:r>
          </a:p>
          <a:p>
            <a:pPr marL="914400" lvl="2" indent="0">
              <a:buNone/>
            </a:pPr>
            <a:r>
              <a:rPr lang="es-CL" dirty="0"/>
              <a:t>Base de datos de proyectos</a:t>
            </a:r>
          </a:p>
          <a:p>
            <a:pPr marL="914400" lvl="2" indent="0">
              <a:buNone/>
            </a:pPr>
            <a:r>
              <a:rPr lang="es-CL" dirty="0"/>
              <a:t>Registros de entrenamiento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6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5118E-E996-B743-9BA8-F761F579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Modelos/estándares de calidad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25094AC-350C-D442-8903-0C5CA14B0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508" y="1628775"/>
            <a:ext cx="5944984" cy="504031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DD941E-C500-EF45-8913-75A334C9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7</a:t>
            </a:fld>
            <a:endParaRPr lang="es-CL" noProof="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9E5F7E3-C6C6-BD4F-85F2-7893D9AFB384}"/>
              </a:ext>
            </a:extLst>
          </p:cNvPr>
          <p:cNvSpPr/>
          <p:nvPr/>
        </p:nvSpPr>
        <p:spPr>
          <a:xfrm rot="17598537">
            <a:off x="6241024" y="4669008"/>
            <a:ext cx="1388809" cy="628189"/>
          </a:xfrm>
          <a:prstGeom prst="ellipse">
            <a:avLst/>
          </a:prstGeom>
          <a:solidFill>
            <a:srgbClr val="FFFF99">
              <a:alpha val="25098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AFE3F4A-54CD-0341-86ED-48D707C2D43C}"/>
              </a:ext>
            </a:extLst>
          </p:cNvPr>
          <p:cNvSpPr/>
          <p:nvPr/>
        </p:nvSpPr>
        <p:spPr>
          <a:xfrm>
            <a:off x="1475656" y="5717733"/>
            <a:ext cx="1244793" cy="499696"/>
          </a:xfrm>
          <a:prstGeom prst="ellipse">
            <a:avLst/>
          </a:prstGeom>
          <a:solidFill>
            <a:srgbClr val="FFFF99">
              <a:alpha val="25098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F71EA78-D123-5C4B-9979-1F60A5624C75}"/>
              </a:ext>
            </a:extLst>
          </p:cNvPr>
          <p:cNvSpPr/>
          <p:nvPr/>
        </p:nvSpPr>
        <p:spPr>
          <a:xfrm>
            <a:off x="1475656" y="3943856"/>
            <a:ext cx="1244793" cy="499696"/>
          </a:xfrm>
          <a:prstGeom prst="ellipse">
            <a:avLst/>
          </a:prstGeom>
          <a:solidFill>
            <a:srgbClr val="FFFF99">
              <a:alpha val="25098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91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¿Qué es ISO 9000?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/>
              <a:t>Una familia de normas internacionales que definen requisitos para los llamados sistemas de gestión de calidad</a:t>
            </a:r>
          </a:p>
          <a:p>
            <a:pPr marL="457200" lvl="1" indent="0">
              <a:buNone/>
            </a:pPr>
            <a:r>
              <a:rPr lang="es-CL" dirty="0"/>
              <a:t>Mecanismos mediante los cuales las organizaciones siguen procesos bien definidos </a:t>
            </a:r>
          </a:p>
          <a:p>
            <a:pPr marL="457200" lvl="1" indent="0">
              <a:buNone/>
            </a:pPr>
            <a:r>
              <a:rPr lang="es-CL" dirty="0"/>
              <a:t>Asegurar que sus productos o servicios cumplen los requisitos de los clientes</a:t>
            </a:r>
          </a:p>
          <a:p>
            <a:pPr marL="0" indent="0">
              <a:buNone/>
            </a:pPr>
            <a:r>
              <a:rPr lang="es-CL" dirty="0"/>
              <a:t>ISO 9000 goza de reconocimiento internacional y se aplica a todas las industrias, incluyendo el software</a:t>
            </a:r>
          </a:p>
          <a:p>
            <a:pPr marL="457200" lvl="1" indent="0">
              <a:buNone/>
            </a:pPr>
            <a:r>
              <a:rPr lang="es-CL" dirty="0"/>
              <a:t>Versiones: ISO 9000:1987, 1994, 2000, 2008</a:t>
            </a:r>
          </a:p>
          <a:p>
            <a:pPr marL="457200" lvl="1" indent="0">
              <a:buNone/>
            </a:pPr>
            <a:r>
              <a:rPr lang="es-CL" dirty="0"/>
              <a:t>Los requisitos de la norma están en el documento ISO 9001:2008</a:t>
            </a:r>
          </a:p>
          <a:p>
            <a:pPr marL="0" indent="0">
              <a:buNone/>
            </a:pPr>
            <a:r>
              <a:rPr lang="es-CL" dirty="0"/>
              <a:t>Pautas para aplicar ISO 9000 al desarrollo de software</a:t>
            </a:r>
          </a:p>
          <a:p>
            <a:pPr marL="914400" lvl="2" indent="0">
              <a:buNone/>
            </a:pPr>
            <a:r>
              <a:rPr lang="es-CL" dirty="0"/>
              <a:t>ISO/IEC 90003:2004 </a:t>
            </a:r>
            <a:r>
              <a:rPr lang="en-US" dirty="0"/>
              <a:t>Software engineering -- Guidelines for the application of ISO 9001:2000 to computer software</a:t>
            </a:r>
          </a:p>
          <a:p>
            <a:pPr marL="914400" lvl="2" indent="0">
              <a:buNone/>
            </a:pPr>
            <a:r>
              <a:rPr lang="es-CL" dirty="0"/>
              <a:t>ISO 9000-3 es el análogo para ISO 9000:1994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8</a:t>
            </a:fld>
            <a:endParaRPr lang="es-CL" noProof="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Principios de ISO 9000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Foco en los clientes</a:t>
            </a:r>
          </a:p>
          <a:p>
            <a:pPr marL="457200" lvl="1" indent="0">
              <a:buNone/>
            </a:pPr>
            <a:r>
              <a:rPr lang="es-CL" dirty="0"/>
              <a:t>Entender necesidades de los clientes</a:t>
            </a:r>
          </a:p>
          <a:p>
            <a:pPr marL="457200" lvl="1" indent="0">
              <a:buNone/>
            </a:pPr>
            <a:r>
              <a:rPr lang="es-CL" dirty="0"/>
              <a:t>Alcanzar los requerimientos de los clientes</a:t>
            </a:r>
          </a:p>
          <a:p>
            <a:pPr marL="457200" lvl="1" indent="0">
              <a:buNone/>
            </a:pPr>
            <a:r>
              <a:rPr lang="es-CL" dirty="0"/>
              <a:t>Exceder las expectativas de los clientes</a:t>
            </a:r>
          </a:p>
          <a:p>
            <a:pPr marL="0" indent="0">
              <a:buNone/>
            </a:pPr>
            <a:r>
              <a:rPr lang="es-CL" dirty="0"/>
              <a:t>Dar liderazgo</a:t>
            </a:r>
          </a:p>
          <a:p>
            <a:pPr marL="457200" lvl="1" indent="0">
              <a:buNone/>
            </a:pPr>
            <a:r>
              <a:rPr lang="es-CL" dirty="0"/>
              <a:t>Los líderes deben establecer un propósito unificador y la dirección para la organización</a:t>
            </a:r>
          </a:p>
          <a:p>
            <a:pPr marL="457200" lvl="1" indent="0">
              <a:buNone/>
            </a:pPr>
            <a:r>
              <a:rPr lang="es-CL" dirty="0"/>
              <a:t>Los líderes deben crear un ambiente que incentiva a alcanzar los objetivos organizacionales</a:t>
            </a:r>
          </a:p>
          <a:p>
            <a:pPr marL="0" indent="0">
              <a:buNone/>
            </a:pPr>
            <a:r>
              <a:rPr lang="es-CL" dirty="0"/>
              <a:t>Involucrar a la gente</a:t>
            </a:r>
          </a:p>
          <a:p>
            <a:pPr marL="457200" lvl="1" indent="0">
              <a:buNone/>
            </a:pPr>
            <a:r>
              <a:rPr lang="es-CL" dirty="0"/>
              <a:t>Incentivar el involucramiento de la gente en todos los niveles</a:t>
            </a:r>
          </a:p>
          <a:p>
            <a:pPr marL="457200" lvl="1" indent="0">
              <a:buNone/>
            </a:pPr>
            <a:r>
              <a:rPr lang="es-CL" dirty="0"/>
              <a:t>Ayudar a la gente a desarrollar y usar sus habilidades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9</a:t>
            </a:fld>
            <a:endParaRPr lang="es-CL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matoClase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FormatoClases</Template>
  <TotalTime>4639</TotalTime>
  <Words>1901</Words>
  <Application>Microsoft Macintosh PowerPoint</Application>
  <PresentationFormat>Presentación en pantalla (4:3)</PresentationFormat>
  <Paragraphs>290</Paragraphs>
  <Slides>35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Gill Sans MT</vt:lpstr>
      <vt:lpstr>Lucida Sans Unicode</vt:lpstr>
      <vt:lpstr>Times New Roman</vt:lpstr>
      <vt:lpstr>FormatoClases</vt:lpstr>
      <vt:lpstr>Introducción a la Gestión de Calidad de Software  Clase 3: Modelos Rigurosos de Gestión de Calidad</vt:lpstr>
      <vt:lpstr>Cómo formalizar procesos de calidad</vt:lpstr>
      <vt:lpstr>Modelos de calidad – Aplicables a desarrollo</vt:lpstr>
      <vt:lpstr>De qué depende la calidad</vt:lpstr>
      <vt:lpstr>Ideas detrás de modelos rigurosos</vt:lpstr>
      <vt:lpstr>Proceso Declarado versus Proceso Real</vt:lpstr>
      <vt:lpstr>Modelos/estándares de calidad</vt:lpstr>
      <vt:lpstr>¿Qué es ISO 9000?</vt:lpstr>
      <vt:lpstr>Principios de ISO 9000</vt:lpstr>
      <vt:lpstr>Principios de ISO 9000</vt:lpstr>
      <vt:lpstr>Principios de ISO 9000</vt:lpstr>
      <vt:lpstr>Requisitos de ISO 9000</vt:lpstr>
      <vt:lpstr>Requisitos de ISO 9000</vt:lpstr>
      <vt:lpstr>Requisitos de ISO 9000</vt:lpstr>
      <vt:lpstr>¿Qué es CMMI?</vt:lpstr>
      <vt:lpstr>CMMI, Representación en etapas</vt:lpstr>
      <vt:lpstr>Niveles de CMMI</vt:lpstr>
      <vt:lpstr>Áreas de procesos de CMMI</vt:lpstr>
      <vt:lpstr>Áreas de procesos de CMMI</vt:lpstr>
      <vt:lpstr>Estructura de CMMI</vt:lpstr>
      <vt:lpstr>CMMI 2.0 – Grupos de prácticas</vt:lpstr>
      <vt:lpstr>CMMI 2.0 – Doing</vt:lpstr>
      <vt:lpstr>CMMI 2.0 – Managing </vt:lpstr>
      <vt:lpstr>CMMI 2.0 – Enabling, Improving </vt:lpstr>
      <vt:lpstr>Certificación con ISO 9000 o CMMI</vt:lpstr>
      <vt:lpstr>Ventajas de la certificación</vt:lpstr>
      <vt:lpstr>Pasos para obtener una certificación</vt:lpstr>
      <vt:lpstr>Auditoría de certificación</vt:lpstr>
      <vt:lpstr>Crítica a los procesos rigurosos</vt:lpstr>
      <vt:lpstr>Mediocridad escudada en el proceso</vt:lpstr>
      <vt:lpstr>Taller: Procesos Críticos</vt:lpstr>
      <vt:lpstr>Procesos críticos</vt:lpstr>
      <vt:lpstr>Identificación de procesos críticos</vt:lpstr>
      <vt:lpstr>Conclusiones — ¿Qué aprendimos?</vt:lpstr>
      <vt:lpstr>Referencias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Rigurosos de Gestión de Calidad</dc:title>
  <cp:lastModifiedBy>Pablo Straub</cp:lastModifiedBy>
  <cp:revision>63</cp:revision>
  <dcterms:modified xsi:type="dcterms:W3CDTF">2018-08-23T01:39:34Z</dcterms:modified>
</cp:coreProperties>
</file>