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92"/>
  </p:notesMasterIdLst>
  <p:sldIdLst>
    <p:sldId id="307" r:id="rId2"/>
    <p:sldId id="256" r:id="rId3"/>
    <p:sldId id="299" r:id="rId4"/>
    <p:sldId id="300" r:id="rId5"/>
    <p:sldId id="301" r:id="rId6"/>
    <p:sldId id="302" r:id="rId7"/>
    <p:sldId id="303" r:id="rId8"/>
    <p:sldId id="304" r:id="rId9"/>
    <p:sldId id="306" r:id="rId10"/>
    <p:sldId id="305" r:id="rId11"/>
    <p:sldId id="297" r:id="rId12"/>
    <p:sldId id="276" r:id="rId13"/>
    <p:sldId id="277" r:id="rId14"/>
    <p:sldId id="278" r:id="rId15"/>
    <p:sldId id="279" r:id="rId16"/>
    <p:sldId id="280" r:id="rId17"/>
    <p:sldId id="367" r:id="rId18"/>
    <p:sldId id="309" r:id="rId19"/>
    <p:sldId id="310" r:id="rId20"/>
    <p:sldId id="312" r:id="rId21"/>
    <p:sldId id="369" r:id="rId22"/>
    <p:sldId id="368" r:id="rId23"/>
    <p:sldId id="259" r:id="rId24"/>
    <p:sldId id="260" r:id="rId25"/>
    <p:sldId id="261" r:id="rId26"/>
    <p:sldId id="263" r:id="rId27"/>
    <p:sldId id="296" r:id="rId28"/>
    <p:sldId id="265" r:id="rId29"/>
    <p:sldId id="266" r:id="rId30"/>
    <p:sldId id="267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308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  <p:sldId id="329" r:id="rId64"/>
    <p:sldId id="330" r:id="rId65"/>
    <p:sldId id="331" r:id="rId66"/>
    <p:sldId id="332" r:id="rId67"/>
    <p:sldId id="333" r:id="rId68"/>
    <p:sldId id="334" r:id="rId69"/>
    <p:sldId id="335" r:id="rId70"/>
    <p:sldId id="337" r:id="rId71"/>
    <p:sldId id="338" r:id="rId72"/>
    <p:sldId id="339" r:id="rId73"/>
    <p:sldId id="340" r:id="rId74"/>
    <p:sldId id="344" r:id="rId75"/>
    <p:sldId id="345" r:id="rId76"/>
    <p:sldId id="346" r:id="rId77"/>
    <p:sldId id="347" r:id="rId78"/>
    <p:sldId id="348" r:id="rId79"/>
    <p:sldId id="349" r:id="rId80"/>
    <p:sldId id="350" r:id="rId81"/>
    <p:sldId id="351" r:id="rId82"/>
    <p:sldId id="352" r:id="rId83"/>
    <p:sldId id="359" r:id="rId84"/>
    <p:sldId id="360" r:id="rId85"/>
    <p:sldId id="361" r:id="rId86"/>
    <p:sldId id="362" r:id="rId87"/>
    <p:sldId id="363" r:id="rId88"/>
    <p:sldId id="364" r:id="rId89"/>
    <p:sldId id="365" r:id="rId90"/>
    <p:sldId id="366" r:id="rId9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66" autoAdjust="0"/>
    <p:restoredTop sz="85152" autoAdjust="0"/>
  </p:normalViewPr>
  <p:slideViewPr>
    <p:cSldViewPr>
      <p:cViewPr varScale="1">
        <p:scale>
          <a:sx n="96" d="100"/>
          <a:sy n="96" d="100"/>
        </p:scale>
        <p:origin x="1576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34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130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49162" name="Rectangle 9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2" name="Rectangle 10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482488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827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23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606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330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954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/>
              <a:t>Imagine una organización de desarrollo de software que consistentemente cumple los compromisos con sus clientes. </a:t>
            </a:r>
          </a:p>
          <a:p>
            <a:r>
              <a:rPr lang="es-ES"/>
              <a:t>Imagine además que dicha organización establece compromisos que satisfacen las expectativas de sus clientes. </a:t>
            </a:r>
          </a:p>
          <a:p>
            <a:r>
              <a:rPr lang="es-ES"/>
              <a:t>¿Soñamos? No necesariamente. </a:t>
            </a:r>
          </a:p>
          <a:p>
            <a:r>
              <a:rPr lang="es-ES"/>
              <a:t>Lo que sí está claro es que esa organización está muy bien encaminada hacia la excelencia, porque tiene resuelto el proceso crítico asociado a la </a:t>
            </a:r>
            <a:r>
              <a:rPr lang="es-ES" b="1"/>
              <a:t>integridad de los compromisos con el cliente</a:t>
            </a:r>
            <a:r>
              <a:rPr lang="es-ES"/>
              <a:t>. 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483941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9610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CL"/>
              <a:t>¿Qué falta en esta lista? Falta diseñar y construir nuestro producto.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397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03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4260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5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1604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531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1256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275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34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03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CL" dirty="0"/>
              <a:t>Los que están</a:t>
            </a:r>
            <a:r>
              <a:rPr lang="es-CL" baseline="0" dirty="0"/>
              <a:t> con negrita me parecen más importantes.</a:t>
            </a:r>
          </a:p>
          <a:p>
            <a:r>
              <a:rPr lang="es-CL" dirty="0"/>
              <a:t>Los procesos que no tienen una clase Straub son en general procesos que no consideramos tan críticos.</a:t>
            </a:r>
          </a:p>
          <a:p>
            <a:r>
              <a:rPr lang="es-CL" dirty="0"/>
              <a:t>Los tres procesos marcados con * son procesos de ingeniería del desarrollo que tal vez sí son críticos, pero mi modelo no los ha identificado como tales. </a:t>
            </a:r>
          </a:p>
          <a:p>
            <a:r>
              <a:rPr lang="es-CL" dirty="0"/>
              <a:t>La razón es que si bien estos procesos son muy importantes, en mi experiencia son muy pocos los fracasos de proyectos explicados por fallas en estos procesos.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11971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2945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7089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924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471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670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0128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0685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3264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85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7708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347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3073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3109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7339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2755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7485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8582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068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7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5288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574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89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9791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5236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2184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25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7468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748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32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5683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67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4166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45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36315"/>
            <a:ext cx="8892480" cy="1132445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1572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03635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25332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solidFill>
                  <a:prstClr val="black"/>
                </a:solidFill>
              </a:rPr>
              <a:t>Introducción a la Gestión de Calidad de Software</a:t>
            </a:r>
            <a:br>
              <a:rPr lang="es-CL" sz="2400" dirty="0">
                <a:solidFill>
                  <a:prstClr val="black"/>
                </a:solidFill>
              </a:rPr>
            </a:br>
            <a:br>
              <a:rPr lang="es-CL" sz="2400" dirty="0">
                <a:solidFill>
                  <a:prstClr val="black"/>
                </a:solidFill>
              </a:rPr>
            </a:br>
            <a:r>
              <a:rPr lang="es-CL" dirty="0">
                <a:solidFill>
                  <a:prstClr val="black"/>
                </a:solidFill>
              </a:rPr>
              <a:t>Clase 4: Implementación de métodos rigurosos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4084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Resumen de Procesos Críticos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noProof="0" dirty="0"/>
              <a:t>Integridad de los compromisos</a:t>
            </a:r>
          </a:p>
          <a:p>
            <a:pPr marL="457200" lvl="1" indent="0">
              <a:buNone/>
            </a:pPr>
            <a:r>
              <a:rPr lang="es-CL" noProof="0" dirty="0"/>
              <a:t>Gestión de los compromisos (con el cliente, internos)</a:t>
            </a:r>
          </a:p>
          <a:p>
            <a:pPr marL="457200" lvl="1" indent="0">
              <a:buNone/>
            </a:pPr>
            <a:r>
              <a:rPr lang="es-CL" noProof="0" dirty="0"/>
              <a:t>Estado de avance</a:t>
            </a:r>
          </a:p>
          <a:p>
            <a:pPr marL="457200" lvl="1" indent="0">
              <a:buNone/>
            </a:pPr>
            <a:r>
              <a:rPr lang="es-CL" noProof="0" dirty="0"/>
              <a:t>Verificación de prácticas y disciplina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Integridad del producto</a:t>
            </a:r>
          </a:p>
          <a:p>
            <a:pPr marL="457200" lvl="1" indent="0">
              <a:buNone/>
            </a:pPr>
            <a:r>
              <a:rPr lang="es-CL" noProof="0" dirty="0"/>
              <a:t>Gestión de requisitos</a:t>
            </a:r>
          </a:p>
          <a:p>
            <a:pPr marL="457200" lvl="1" indent="0">
              <a:buNone/>
            </a:pPr>
            <a:r>
              <a:rPr lang="es-CL" noProof="0" dirty="0"/>
              <a:t>Control de calidad</a:t>
            </a:r>
          </a:p>
          <a:p>
            <a:pPr marL="457200" lvl="1" indent="0">
              <a:buNone/>
            </a:pPr>
            <a:r>
              <a:rPr lang="es-CL" noProof="0" dirty="0"/>
              <a:t>Gestión de configuración</a:t>
            </a:r>
          </a:p>
          <a:p>
            <a:pPr marL="457200" lvl="1" indent="0">
              <a:buNone/>
            </a:pPr>
            <a:r>
              <a:rPr lang="es-CL" noProof="0" dirty="0"/>
              <a:t>Mantenimiento de sistemas vivos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Aprendizaje organizacional</a:t>
            </a:r>
          </a:p>
          <a:p>
            <a:pPr marL="457200" lvl="1" indent="0">
              <a:buNone/>
            </a:pPr>
            <a:r>
              <a:rPr lang="es-CL" noProof="0" dirty="0"/>
              <a:t>Mejoramiento del proceso organizacional</a:t>
            </a:r>
          </a:p>
          <a:p>
            <a:pPr marL="457200" lvl="1" indent="0">
              <a:buNone/>
            </a:pPr>
            <a:r>
              <a:rPr lang="es-CL" noProof="0" dirty="0"/>
              <a:t>Entrenamiento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10</a:t>
            </a:fld>
            <a:endParaRPr lang="es-CL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96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353465"/>
              </p:ext>
            </p:extLst>
          </p:nvPr>
        </p:nvGraphicFramePr>
        <p:xfrm>
          <a:off x="179511" y="116632"/>
          <a:ext cx="8822756" cy="6624732"/>
        </p:xfrm>
        <a:graphic>
          <a:graphicData uri="http://schemas.openxmlformats.org/drawingml/2006/table">
            <a:tbl>
              <a:tblPr/>
              <a:tblGrid>
                <a:gridCol w="882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2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207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Nivel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Área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Clase CMMI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Clase Straub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requisitos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IP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Planificación de proyectos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Seguimiento y control de proyectos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acuerdos con proveedores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Medición y análisis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Apoyo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 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Aseguramiento de calidad de proceso y producto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Apoyo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IC, IP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2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configuración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Apoyo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IP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Desarrollo de requisitos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*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Solución técnica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*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Integración de producto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*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Verificación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IP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Validación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Ingeniería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IP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Enfoque en proceso organizacional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Definición de proceso organizacional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Entrenamiento organizacional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integrada de proyectos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riesgos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3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Análisis y resolución de decisiones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Apoyo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 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4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Rendimiento del proceso organizacional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4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cuantitativa de proyectos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Proyecto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IC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5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Innovación e implantación organizacional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Gestión de Proceso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Lucida Sans Unicode" pitchFamily="34" charset="0"/>
                      </a:endParaRP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5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Análisis de causas y resolución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Lucida Sans Unicode" pitchFamily="34" charset="0"/>
                        </a:rPr>
                        <a:t>Apoyo</a:t>
                      </a: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Lucida Sans Unicode" pitchFamily="34" charset="0"/>
                      </a:endParaRPr>
                    </a:p>
                  </a:txBody>
                  <a:tcPr marL="8647" marR="8647" marT="8647" marB="0" anchor="ctr" horzOverflow="overflow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sz="3200" noProof="0" dirty="0"/>
              <a:t>Ejemplo:</a:t>
            </a:r>
            <a:br>
              <a:rPr lang="es-CL" sz="3200" noProof="0" dirty="0"/>
            </a:br>
            <a:r>
              <a:rPr lang="es-CL" sz="3200" noProof="0" dirty="0"/>
              <a:t>Un Proceso Riguroso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Fundamentos del Proceso</a:t>
            </a:r>
            <a:endParaRPr lang="es-CL" noProof="0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Todo proyecto debe tener un plan basado en un proceso definido, adaptado a sus necesidades particulares</a:t>
            </a:r>
          </a:p>
          <a:p>
            <a:pPr marL="0" indent="0">
              <a:buNone/>
            </a:pPr>
            <a:r>
              <a:rPr lang="es-CL" noProof="0" dirty="0"/>
              <a:t>Toda actividad debe utilizar entradas que estén en Gestión de Configuración, y generar un artefacto, que luego de pasar un Control de Calidad definido, para a constituir parte del repositorio</a:t>
            </a:r>
          </a:p>
          <a:p>
            <a:pPr marL="0" indent="0">
              <a:buNone/>
            </a:pPr>
            <a:r>
              <a:rPr lang="es-CL" noProof="0" dirty="0"/>
              <a:t>Toda actividad debe comenzar y concluir con una revisión</a:t>
            </a:r>
          </a:p>
          <a:p>
            <a:pPr marL="0" indent="0">
              <a:buNone/>
            </a:pPr>
            <a:r>
              <a:rPr lang="es-CL" noProof="0" dirty="0"/>
              <a:t>Se deben registrar métricas de todas las actividades a través del proyecto</a:t>
            </a:r>
          </a:p>
          <a:p>
            <a:pPr marL="0" indent="0">
              <a:buNone/>
            </a:pPr>
            <a:r>
              <a:rPr lang="es-CL" noProof="0" dirty="0"/>
              <a:t>Cada artefacto producido en un proyecto debe pasar por un control de calidad</a:t>
            </a:r>
          </a:p>
          <a:p>
            <a:pPr marL="0" indent="0">
              <a:buNone/>
            </a:pPr>
            <a:r>
              <a:rPr lang="es-CL" noProof="0" dirty="0"/>
              <a:t>Todos los entregables del proyecto están sujetos a un procedimiento de Gestión de Configuración definido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13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Marco de Proceso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59007-A7D2-484D-B045-20F01AFEB211}" type="slidenum">
              <a:rPr lang="es-CL" noProof="0" smtClean="0"/>
              <a:pPr/>
              <a:t>14</a:t>
            </a:fld>
            <a:endParaRPr lang="es-CL" noProof="0" dirty="0"/>
          </a:p>
        </p:txBody>
      </p:sp>
      <p:sp>
        <p:nvSpPr>
          <p:cNvPr id="30771" name="AutoShape 3"/>
          <p:cNvSpPr>
            <a:spLocks noChangeArrowheads="1"/>
          </p:cNvSpPr>
          <p:nvPr/>
        </p:nvSpPr>
        <p:spPr bwMode="auto">
          <a:xfrm>
            <a:off x="79242" y="1905000"/>
            <a:ext cx="1763921" cy="904875"/>
          </a:xfrm>
          <a:prstGeom prst="roundRect">
            <a:avLst>
              <a:gd name="adj" fmla="val 171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CL" sz="200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30772" name="Group 4"/>
          <p:cNvGrpSpPr>
            <a:grpSpLocks/>
          </p:cNvGrpSpPr>
          <p:nvPr/>
        </p:nvGrpSpPr>
        <p:grpSpPr bwMode="auto">
          <a:xfrm>
            <a:off x="186746" y="1903413"/>
            <a:ext cx="1754412" cy="896937"/>
            <a:chOff x="48" y="1199"/>
            <a:chExt cx="1107" cy="565"/>
          </a:xfrm>
        </p:grpSpPr>
        <p:sp>
          <p:nvSpPr>
            <p:cNvPr id="30773" name="AutoShape 5"/>
            <p:cNvSpPr>
              <a:spLocks noChangeArrowheads="1"/>
            </p:cNvSpPr>
            <p:nvPr/>
          </p:nvSpPr>
          <p:spPr bwMode="auto">
            <a:xfrm>
              <a:off x="48" y="1200"/>
              <a:ext cx="1107" cy="564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0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30774" name="Group 6"/>
            <p:cNvGrpSpPr>
              <a:grpSpLocks/>
            </p:cNvGrpSpPr>
            <p:nvPr/>
          </p:nvGrpSpPr>
          <p:grpSpPr bwMode="auto">
            <a:xfrm>
              <a:off x="48" y="1199"/>
              <a:ext cx="1102" cy="560"/>
              <a:chOff x="48" y="1199"/>
              <a:chExt cx="1102" cy="560"/>
            </a:xfrm>
          </p:grpSpPr>
          <p:sp>
            <p:nvSpPr>
              <p:cNvPr id="30775" name="AutoShape 7"/>
              <p:cNvSpPr>
                <a:spLocks noChangeArrowheads="1"/>
              </p:cNvSpPr>
              <p:nvPr/>
            </p:nvSpPr>
            <p:spPr bwMode="auto">
              <a:xfrm>
                <a:off x="48" y="1200"/>
                <a:ext cx="1102" cy="559"/>
              </a:xfrm>
              <a:prstGeom prst="roundRect">
                <a:avLst>
                  <a:gd name="adj" fmla="val 176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000" dirty="0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30776" name="Group 8"/>
              <p:cNvGrpSpPr>
                <a:grpSpLocks/>
              </p:cNvGrpSpPr>
              <p:nvPr/>
            </p:nvGrpSpPr>
            <p:grpSpPr bwMode="auto">
              <a:xfrm>
                <a:off x="48" y="1199"/>
                <a:ext cx="1098" cy="557"/>
                <a:chOff x="48" y="1199"/>
                <a:chExt cx="1098" cy="557"/>
              </a:xfrm>
            </p:grpSpPr>
            <p:sp>
              <p:nvSpPr>
                <p:cNvPr id="30777" name="AutoShape 9"/>
                <p:cNvSpPr>
                  <a:spLocks noChangeArrowheads="1"/>
                </p:cNvSpPr>
                <p:nvPr/>
              </p:nvSpPr>
              <p:spPr bwMode="auto">
                <a:xfrm>
                  <a:off x="48" y="1200"/>
                  <a:ext cx="1098" cy="556"/>
                </a:xfrm>
                <a:prstGeom prst="roundRect">
                  <a:avLst>
                    <a:gd name="adj" fmla="val 176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 sz="2000" dirty="0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30778" name="Group 10"/>
                <p:cNvGrpSpPr>
                  <a:grpSpLocks/>
                </p:cNvGrpSpPr>
                <p:nvPr/>
              </p:nvGrpSpPr>
              <p:grpSpPr bwMode="auto">
                <a:xfrm>
                  <a:off x="48" y="1199"/>
                  <a:ext cx="1096" cy="554"/>
                  <a:chOff x="48" y="1199"/>
                  <a:chExt cx="1096" cy="554"/>
                </a:xfrm>
              </p:grpSpPr>
              <p:sp>
                <p:nvSpPr>
                  <p:cNvPr id="30779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1200"/>
                    <a:ext cx="1096" cy="553"/>
                  </a:xfrm>
                  <a:prstGeom prst="roundRect">
                    <a:avLst>
                      <a:gd name="adj" fmla="val 181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 sz="2000" dirty="0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grpSp>
                <p:nvGrpSpPr>
                  <p:cNvPr id="30780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48" y="1199"/>
                    <a:ext cx="1094" cy="551"/>
                    <a:chOff x="48" y="1199"/>
                    <a:chExt cx="1094" cy="551"/>
                  </a:xfrm>
                </p:grpSpPr>
                <p:sp>
                  <p:nvSpPr>
                    <p:cNvPr id="30781" name="AutoShap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" y="1200"/>
                      <a:ext cx="1094" cy="550"/>
                    </a:xfrm>
                    <a:prstGeom prst="roundRect">
                      <a:avLst>
                        <a:gd name="adj" fmla="val 181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 sz="200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p:txBody>
                </p:sp>
                <p:grpSp>
                  <p:nvGrpSpPr>
                    <p:cNvPr id="30782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" y="1199"/>
                      <a:ext cx="1093" cy="550"/>
                      <a:chOff x="48" y="1199"/>
                      <a:chExt cx="1093" cy="550"/>
                    </a:xfrm>
                  </p:grpSpPr>
                  <p:sp>
                    <p:nvSpPr>
                      <p:cNvPr id="30783" name="AutoShap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8" y="1200"/>
                        <a:ext cx="1093" cy="549"/>
                      </a:xfrm>
                      <a:prstGeom prst="roundRect">
                        <a:avLst>
                          <a:gd name="adj" fmla="val 181"/>
                        </a:avLst>
                      </a:prstGeom>
                      <a:no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s-CL" sz="2000" dirty="0">
                          <a:latin typeface="Gill Sans MT" charset="0"/>
                          <a:ea typeface="Gill Sans MT" charset="0"/>
                          <a:cs typeface="Gill Sans MT" charset="0"/>
                        </a:endParaRPr>
                      </a:p>
                    </p:txBody>
                  </p:sp>
                  <p:grpSp>
                    <p:nvGrpSpPr>
                      <p:cNvPr id="30784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8" y="1199"/>
                        <a:ext cx="1092" cy="549"/>
                        <a:chOff x="48" y="1199"/>
                        <a:chExt cx="1092" cy="549"/>
                      </a:xfrm>
                    </p:grpSpPr>
                    <p:sp>
                      <p:nvSpPr>
                        <p:cNvPr id="30785" name="AutoShape 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" y="1200"/>
                          <a:ext cx="1092" cy="548"/>
                        </a:xfrm>
                        <a:prstGeom prst="roundRect">
                          <a:avLst>
                            <a:gd name="adj" fmla="val 181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s-CL" sz="2000" dirty="0">
                            <a:latin typeface="Gill Sans MT" charset="0"/>
                            <a:ea typeface="Gill Sans MT" charset="0"/>
                            <a:cs typeface="Gill Sans MT" charset="0"/>
                          </a:endParaRPr>
                        </a:p>
                      </p:txBody>
                    </p:sp>
                    <p:sp>
                      <p:nvSpPr>
                        <p:cNvPr id="30786" name="AutoShape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" y="1199"/>
                          <a:ext cx="1017" cy="517"/>
                        </a:xfrm>
                        <a:prstGeom prst="roundRect">
                          <a:avLst>
                            <a:gd name="adj" fmla="val 181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lIns="90000" tIns="46800" rIns="90000" bIns="46800">
                          <a:spAutoFit/>
                        </a:bodyPr>
                        <a:lstStyle/>
                        <a:p>
                          <a:pPr algn="ctr" eaLnBrk="1" hangingPunct="1">
                            <a:lnSpc>
                              <a:spcPct val="95000"/>
                            </a:lnSpc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Entrada Válida</a:t>
                          </a:r>
                        </a:p>
                        <a:p>
                          <a:pPr algn="ctr" eaLnBrk="1" hangingPunct="1"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desde Gestión</a:t>
                          </a:r>
                        </a:p>
                        <a:p>
                          <a:pPr algn="ctr" eaLnBrk="1" hangingPunct="1"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de Configuración</a:t>
                          </a:r>
                        </a:p>
                      </p:txBody>
                    </p:sp>
                  </p:grpSp>
                </p:grpSp>
              </p:grpSp>
            </p:grpSp>
          </p:grpSp>
        </p:grpSp>
      </p:grpSp>
      <p:grpSp>
        <p:nvGrpSpPr>
          <p:cNvPr id="30724" name="Group 19"/>
          <p:cNvGrpSpPr>
            <a:grpSpLocks/>
          </p:cNvGrpSpPr>
          <p:nvPr/>
        </p:nvGrpSpPr>
        <p:grpSpPr bwMode="auto">
          <a:xfrm>
            <a:off x="2033213" y="2362201"/>
            <a:ext cx="1738564" cy="1436688"/>
            <a:chOff x="1200" y="1488"/>
            <a:chExt cx="1097" cy="905"/>
          </a:xfrm>
        </p:grpSpPr>
        <p:sp>
          <p:nvSpPr>
            <p:cNvPr id="30767" name="AutoShape 20"/>
            <p:cNvSpPr>
              <a:spLocks noChangeArrowheads="1"/>
            </p:cNvSpPr>
            <p:nvPr/>
          </p:nvSpPr>
          <p:spPr bwMode="auto">
            <a:xfrm>
              <a:off x="1200" y="1488"/>
              <a:ext cx="1097" cy="905"/>
            </a:xfrm>
            <a:prstGeom prst="roundRect">
              <a:avLst>
                <a:gd name="adj" fmla="val 106"/>
              </a:avLst>
            </a:prstGeom>
            <a:solidFill>
              <a:srgbClr val="00CC9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0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30768" name="Group 21"/>
            <p:cNvGrpSpPr>
              <a:grpSpLocks/>
            </p:cNvGrpSpPr>
            <p:nvPr/>
          </p:nvGrpSpPr>
          <p:grpSpPr bwMode="auto">
            <a:xfrm>
              <a:off x="1200" y="1488"/>
              <a:ext cx="1091" cy="899"/>
              <a:chOff x="1200" y="1488"/>
              <a:chExt cx="1091" cy="899"/>
            </a:xfrm>
          </p:grpSpPr>
          <p:sp>
            <p:nvSpPr>
              <p:cNvPr id="30769" name="AutoShape 22"/>
              <p:cNvSpPr>
                <a:spLocks noChangeArrowheads="1"/>
              </p:cNvSpPr>
              <p:nvPr/>
            </p:nvSpPr>
            <p:spPr bwMode="auto">
              <a:xfrm>
                <a:off x="1200" y="1488"/>
                <a:ext cx="1091" cy="899"/>
              </a:xfrm>
              <a:prstGeom prst="roundRect">
                <a:avLst>
                  <a:gd name="adj" fmla="val 11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000" dirty="0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30770" name="Text Box 23"/>
              <p:cNvSpPr txBox="1">
                <a:spLocks noChangeArrowheads="1"/>
              </p:cNvSpPr>
              <p:nvPr/>
            </p:nvSpPr>
            <p:spPr bwMode="auto">
              <a:xfrm>
                <a:off x="1200" y="1797"/>
                <a:ext cx="1091" cy="2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 eaLnBrk="1" hangingPunct="1">
                  <a:lnSpc>
                    <a:spcPct val="95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CL" dirty="0">
                    <a:solidFill>
                      <a:schemeClr val="tx1"/>
                    </a:solidFill>
                    <a:latin typeface="Gill Sans MT" charset="0"/>
                    <a:ea typeface="Gill Sans MT" charset="0"/>
                    <a:cs typeface="Gill Sans MT" charset="0"/>
                  </a:rPr>
                  <a:t>Actividad</a:t>
                </a:r>
              </a:p>
            </p:txBody>
          </p:sp>
        </p:grpSp>
      </p:grpSp>
      <p:grpSp>
        <p:nvGrpSpPr>
          <p:cNvPr id="30725" name="Group 24"/>
          <p:cNvGrpSpPr>
            <a:grpSpLocks/>
          </p:cNvGrpSpPr>
          <p:nvPr/>
        </p:nvGrpSpPr>
        <p:grpSpPr bwMode="auto">
          <a:xfrm>
            <a:off x="4547813" y="2362201"/>
            <a:ext cx="1738564" cy="1436688"/>
            <a:chOff x="2784" y="1488"/>
            <a:chExt cx="1097" cy="905"/>
          </a:xfrm>
        </p:grpSpPr>
        <p:sp>
          <p:nvSpPr>
            <p:cNvPr id="30763" name="AutoShape 25"/>
            <p:cNvSpPr>
              <a:spLocks noChangeArrowheads="1"/>
            </p:cNvSpPr>
            <p:nvPr/>
          </p:nvSpPr>
          <p:spPr bwMode="auto">
            <a:xfrm>
              <a:off x="2784" y="1488"/>
              <a:ext cx="1097" cy="905"/>
            </a:xfrm>
            <a:prstGeom prst="roundRect">
              <a:avLst>
                <a:gd name="adj" fmla="val 106"/>
              </a:avLst>
            </a:prstGeom>
            <a:solidFill>
              <a:srgbClr val="00CC9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0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30764" name="Group 26"/>
            <p:cNvGrpSpPr>
              <a:grpSpLocks/>
            </p:cNvGrpSpPr>
            <p:nvPr/>
          </p:nvGrpSpPr>
          <p:grpSpPr bwMode="auto">
            <a:xfrm>
              <a:off x="2784" y="1488"/>
              <a:ext cx="1091" cy="899"/>
              <a:chOff x="2784" y="1488"/>
              <a:chExt cx="1091" cy="899"/>
            </a:xfrm>
          </p:grpSpPr>
          <p:sp>
            <p:nvSpPr>
              <p:cNvPr id="30765" name="AutoShape 27"/>
              <p:cNvSpPr>
                <a:spLocks noChangeArrowheads="1"/>
              </p:cNvSpPr>
              <p:nvPr/>
            </p:nvSpPr>
            <p:spPr bwMode="auto">
              <a:xfrm>
                <a:off x="2784" y="1488"/>
                <a:ext cx="1091" cy="899"/>
              </a:xfrm>
              <a:prstGeom prst="roundRect">
                <a:avLst>
                  <a:gd name="adj" fmla="val 11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000" dirty="0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30766" name="Text Box 28"/>
              <p:cNvSpPr txBox="1">
                <a:spLocks noChangeArrowheads="1"/>
              </p:cNvSpPr>
              <p:nvPr/>
            </p:nvSpPr>
            <p:spPr bwMode="auto">
              <a:xfrm>
                <a:off x="2784" y="1565"/>
                <a:ext cx="1091" cy="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 eaLnBrk="1" hangingPunct="1">
                  <a:lnSpc>
                    <a:spcPct val="95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CL" dirty="0">
                    <a:solidFill>
                      <a:schemeClr val="tx1"/>
                    </a:solidFill>
                    <a:latin typeface="Gill Sans MT" charset="0"/>
                    <a:ea typeface="Gill Sans MT" charset="0"/>
                    <a:cs typeface="Gill Sans MT" charset="0"/>
                  </a:rPr>
                  <a:t>Capturar </a:t>
                </a:r>
              </a:p>
              <a:p>
                <a:pPr algn="ctr"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CL" dirty="0">
                    <a:solidFill>
                      <a:schemeClr val="tx1"/>
                    </a:solidFill>
                    <a:latin typeface="Gill Sans MT" charset="0"/>
                    <a:ea typeface="Gill Sans MT" charset="0"/>
                    <a:cs typeface="Gill Sans MT" charset="0"/>
                  </a:rPr>
                  <a:t>Resultado</a:t>
                </a:r>
              </a:p>
              <a:p>
                <a:pPr algn="ctr"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CL" dirty="0">
                    <a:solidFill>
                      <a:schemeClr val="tx1"/>
                    </a:solidFill>
                    <a:latin typeface="Gill Sans MT" charset="0"/>
                    <a:ea typeface="Gill Sans MT" charset="0"/>
                    <a:cs typeface="Gill Sans MT" charset="0"/>
                  </a:rPr>
                  <a:t>Artefacto</a:t>
                </a:r>
              </a:p>
            </p:txBody>
          </p:sp>
        </p:grpSp>
      </p:grpSp>
      <p:grpSp>
        <p:nvGrpSpPr>
          <p:cNvPr id="30726" name="Group 29"/>
          <p:cNvGrpSpPr>
            <a:grpSpLocks/>
          </p:cNvGrpSpPr>
          <p:nvPr/>
        </p:nvGrpSpPr>
        <p:grpSpPr bwMode="auto">
          <a:xfrm>
            <a:off x="7059488" y="2362200"/>
            <a:ext cx="215900" cy="1358900"/>
            <a:chOff x="4368" y="1488"/>
            <a:chExt cx="136" cy="856"/>
          </a:xfrm>
        </p:grpSpPr>
        <p:sp>
          <p:nvSpPr>
            <p:cNvPr id="30761" name="Line 30"/>
            <p:cNvSpPr>
              <a:spLocks noChangeShapeType="1"/>
            </p:cNvSpPr>
            <p:nvPr/>
          </p:nvSpPr>
          <p:spPr bwMode="auto">
            <a:xfrm>
              <a:off x="4368" y="1488"/>
              <a:ext cx="1" cy="857"/>
            </a:xfrm>
            <a:prstGeom prst="line">
              <a:avLst/>
            </a:prstGeom>
            <a:noFill/>
            <a:ln w="63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30762" name="Line 31"/>
            <p:cNvSpPr>
              <a:spLocks noChangeShapeType="1"/>
            </p:cNvSpPr>
            <p:nvPr/>
          </p:nvSpPr>
          <p:spPr bwMode="auto">
            <a:xfrm>
              <a:off x="4504" y="1488"/>
              <a:ext cx="1" cy="857"/>
            </a:xfrm>
            <a:prstGeom prst="line">
              <a:avLst/>
            </a:prstGeom>
            <a:noFill/>
            <a:ln w="63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MT" charset="0"/>
                <a:ea typeface="Gill Sans MT" charset="0"/>
                <a:cs typeface="Gill Sans MT" charset="0"/>
              </a:endParaRPr>
            </a:p>
          </p:txBody>
        </p:sp>
      </p:grpSp>
      <p:grpSp>
        <p:nvGrpSpPr>
          <p:cNvPr id="30727" name="Group 32"/>
          <p:cNvGrpSpPr>
            <a:grpSpLocks/>
          </p:cNvGrpSpPr>
          <p:nvPr/>
        </p:nvGrpSpPr>
        <p:grpSpPr bwMode="auto">
          <a:xfrm>
            <a:off x="7546365" y="1979614"/>
            <a:ext cx="1492914" cy="906463"/>
            <a:chOff x="4752" y="1247"/>
            <a:chExt cx="942" cy="571"/>
          </a:xfrm>
        </p:grpSpPr>
        <p:sp>
          <p:nvSpPr>
            <p:cNvPr id="30747" name="AutoShape 33"/>
            <p:cNvSpPr>
              <a:spLocks noChangeArrowheads="1"/>
            </p:cNvSpPr>
            <p:nvPr/>
          </p:nvSpPr>
          <p:spPr bwMode="auto">
            <a:xfrm>
              <a:off x="4752" y="1247"/>
              <a:ext cx="942" cy="571"/>
            </a:xfrm>
            <a:prstGeom prst="roundRect">
              <a:avLst>
                <a:gd name="adj" fmla="val 17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0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30748" name="Group 34"/>
            <p:cNvGrpSpPr>
              <a:grpSpLocks/>
            </p:cNvGrpSpPr>
            <p:nvPr/>
          </p:nvGrpSpPr>
          <p:grpSpPr bwMode="auto">
            <a:xfrm>
              <a:off x="4752" y="1247"/>
              <a:ext cx="937" cy="566"/>
              <a:chOff x="4752" y="1247"/>
              <a:chExt cx="937" cy="566"/>
            </a:xfrm>
          </p:grpSpPr>
          <p:sp>
            <p:nvSpPr>
              <p:cNvPr id="30749" name="AutoShape 35"/>
              <p:cNvSpPr>
                <a:spLocks noChangeArrowheads="1"/>
              </p:cNvSpPr>
              <p:nvPr/>
            </p:nvSpPr>
            <p:spPr bwMode="auto">
              <a:xfrm>
                <a:off x="4752" y="1247"/>
                <a:ext cx="937" cy="566"/>
              </a:xfrm>
              <a:prstGeom prst="roundRect">
                <a:avLst>
                  <a:gd name="adj" fmla="val 176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000" dirty="0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30750" name="Group 36"/>
              <p:cNvGrpSpPr>
                <a:grpSpLocks/>
              </p:cNvGrpSpPr>
              <p:nvPr/>
            </p:nvGrpSpPr>
            <p:grpSpPr bwMode="auto">
              <a:xfrm>
                <a:off x="4752" y="1247"/>
                <a:ext cx="934" cy="562"/>
                <a:chOff x="4752" y="1247"/>
                <a:chExt cx="934" cy="562"/>
              </a:xfrm>
            </p:grpSpPr>
            <p:sp>
              <p:nvSpPr>
                <p:cNvPr id="30751" name="AutoShape 37"/>
                <p:cNvSpPr>
                  <a:spLocks noChangeArrowheads="1"/>
                </p:cNvSpPr>
                <p:nvPr/>
              </p:nvSpPr>
              <p:spPr bwMode="auto">
                <a:xfrm>
                  <a:off x="4752" y="1247"/>
                  <a:ext cx="934" cy="562"/>
                </a:xfrm>
                <a:prstGeom prst="roundRect">
                  <a:avLst>
                    <a:gd name="adj" fmla="val 176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 sz="2000" dirty="0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30752" name="Group 38"/>
                <p:cNvGrpSpPr>
                  <a:grpSpLocks/>
                </p:cNvGrpSpPr>
                <p:nvPr/>
              </p:nvGrpSpPr>
              <p:grpSpPr bwMode="auto">
                <a:xfrm>
                  <a:off x="4752" y="1247"/>
                  <a:ext cx="931" cy="559"/>
                  <a:chOff x="4752" y="1247"/>
                  <a:chExt cx="931" cy="559"/>
                </a:xfrm>
              </p:grpSpPr>
              <p:sp>
                <p:nvSpPr>
                  <p:cNvPr id="30753" name="AutoShape 39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7"/>
                    <a:ext cx="931" cy="559"/>
                  </a:xfrm>
                  <a:prstGeom prst="roundRect">
                    <a:avLst>
                      <a:gd name="adj" fmla="val 176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 sz="2000" dirty="0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grpSp>
                <p:nvGrpSpPr>
                  <p:cNvPr id="30754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4752" y="1247"/>
                    <a:ext cx="929" cy="557"/>
                    <a:chOff x="4752" y="1247"/>
                    <a:chExt cx="929" cy="557"/>
                  </a:xfrm>
                </p:grpSpPr>
                <p:sp>
                  <p:nvSpPr>
                    <p:cNvPr id="30755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52" y="1247"/>
                      <a:ext cx="929" cy="557"/>
                    </a:xfrm>
                    <a:prstGeom prst="roundRect">
                      <a:avLst>
                        <a:gd name="adj" fmla="val 176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 sz="200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p:txBody>
                </p:sp>
                <p:grpSp>
                  <p:nvGrpSpPr>
                    <p:cNvPr id="30756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52" y="1247"/>
                      <a:ext cx="927" cy="556"/>
                      <a:chOff x="4752" y="1247"/>
                      <a:chExt cx="927" cy="556"/>
                    </a:xfrm>
                  </p:grpSpPr>
                  <p:sp>
                    <p:nvSpPr>
                      <p:cNvPr id="30757" name="AutoShape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52" y="1247"/>
                        <a:ext cx="927" cy="556"/>
                      </a:xfrm>
                      <a:prstGeom prst="roundRect">
                        <a:avLst>
                          <a:gd name="adj" fmla="val 176"/>
                        </a:avLst>
                      </a:prstGeom>
                      <a:no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s-CL" sz="2000" dirty="0">
                          <a:latin typeface="Gill Sans MT" charset="0"/>
                          <a:ea typeface="Gill Sans MT" charset="0"/>
                          <a:cs typeface="Gill Sans MT" charset="0"/>
                        </a:endParaRPr>
                      </a:p>
                    </p:txBody>
                  </p:sp>
                  <p:grpSp>
                    <p:nvGrpSpPr>
                      <p:cNvPr id="30758" name="Group 4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752" y="1247"/>
                        <a:ext cx="926" cy="556"/>
                        <a:chOff x="4752" y="1247"/>
                        <a:chExt cx="926" cy="556"/>
                      </a:xfrm>
                    </p:grpSpPr>
                    <p:sp>
                      <p:nvSpPr>
                        <p:cNvPr id="30759" name="AutoShape 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52" y="1247"/>
                          <a:ext cx="926" cy="556"/>
                        </a:xfrm>
                        <a:prstGeom prst="roundRect">
                          <a:avLst>
                            <a:gd name="adj" fmla="val 176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s-CL" sz="2000" dirty="0">
                            <a:latin typeface="Gill Sans MT" charset="0"/>
                            <a:ea typeface="Gill Sans MT" charset="0"/>
                            <a:cs typeface="Gill Sans MT" charset="0"/>
                          </a:endParaRPr>
                        </a:p>
                      </p:txBody>
                    </p:sp>
                    <p:sp>
                      <p:nvSpPr>
                        <p:cNvPr id="30760" name="AutoShape 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87" y="1247"/>
                          <a:ext cx="853" cy="517"/>
                        </a:xfrm>
                        <a:prstGeom prst="roundRect">
                          <a:avLst>
                            <a:gd name="adj" fmla="val 176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lIns="90000" tIns="46800" rIns="90000" bIns="46800">
                          <a:spAutoFit/>
                        </a:bodyPr>
                        <a:lstStyle/>
                        <a:p>
                          <a:pPr algn="ctr" eaLnBrk="1" hangingPunct="1">
                            <a:lnSpc>
                              <a:spcPct val="95000"/>
                            </a:lnSpc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Salida Válida</a:t>
                          </a:r>
                        </a:p>
                        <a:p>
                          <a:pPr algn="ctr" eaLnBrk="1" hangingPunct="1"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a Gestión de</a:t>
                          </a:r>
                        </a:p>
                        <a:p>
                          <a:pPr algn="ctr" eaLnBrk="1" hangingPunct="1"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Configuración</a:t>
                          </a:r>
                        </a:p>
                      </p:txBody>
                    </p:sp>
                  </p:grpSp>
                </p:grpSp>
              </p:grpSp>
            </p:grpSp>
          </p:grpSp>
        </p:grpSp>
      </p:grpSp>
      <p:grpSp>
        <p:nvGrpSpPr>
          <p:cNvPr id="30728" name="Group 47"/>
          <p:cNvGrpSpPr>
            <a:grpSpLocks/>
          </p:cNvGrpSpPr>
          <p:nvPr/>
        </p:nvGrpSpPr>
        <p:grpSpPr bwMode="auto">
          <a:xfrm>
            <a:off x="6591565" y="3854453"/>
            <a:ext cx="1144251" cy="631826"/>
            <a:chOff x="4072" y="2428"/>
            <a:chExt cx="722" cy="398"/>
          </a:xfrm>
        </p:grpSpPr>
        <p:sp>
          <p:nvSpPr>
            <p:cNvPr id="30733" name="AutoShape 48"/>
            <p:cNvSpPr>
              <a:spLocks noChangeArrowheads="1"/>
            </p:cNvSpPr>
            <p:nvPr/>
          </p:nvSpPr>
          <p:spPr bwMode="auto">
            <a:xfrm>
              <a:off x="4072" y="2428"/>
              <a:ext cx="722" cy="398"/>
            </a:xfrm>
            <a:prstGeom prst="roundRect">
              <a:avLst>
                <a:gd name="adj" fmla="val 25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0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30734" name="Group 49"/>
            <p:cNvGrpSpPr>
              <a:grpSpLocks/>
            </p:cNvGrpSpPr>
            <p:nvPr/>
          </p:nvGrpSpPr>
          <p:grpSpPr bwMode="auto">
            <a:xfrm>
              <a:off x="4072" y="2428"/>
              <a:ext cx="717" cy="393"/>
              <a:chOff x="4072" y="2428"/>
              <a:chExt cx="717" cy="393"/>
            </a:xfrm>
          </p:grpSpPr>
          <p:sp>
            <p:nvSpPr>
              <p:cNvPr id="30735" name="AutoShape 50"/>
              <p:cNvSpPr>
                <a:spLocks noChangeArrowheads="1"/>
              </p:cNvSpPr>
              <p:nvPr/>
            </p:nvSpPr>
            <p:spPr bwMode="auto">
              <a:xfrm>
                <a:off x="4072" y="2428"/>
                <a:ext cx="717" cy="393"/>
              </a:xfrm>
              <a:prstGeom prst="roundRect">
                <a:avLst>
                  <a:gd name="adj" fmla="val 25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000" dirty="0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30736" name="Group 51"/>
              <p:cNvGrpSpPr>
                <a:grpSpLocks/>
              </p:cNvGrpSpPr>
              <p:nvPr/>
            </p:nvGrpSpPr>
            <p:grpSpPr bwMode="auto">
              <a:xfrm>
                <a:off x="4072" y="2428"/>
                <a:ext cx="713" cy="389"/>
                <a:chOff x="4072" y="2428"/>
                <a:chExt cx="713" cy="389"/>
              </a:xfrm>
            </p:grpSpPr>
            <p:sp>
              <p:nvSpPr>
                <p:cNvPr id="30737" name="AutoShape 52"/>
                <p:cNvSpPr>
                  <a:spLocks noChangeArrowheads="1"/>
                </p:cNvSpPr>
                <p:nvPr/>
              </p:nvSpPr>
              <p:spPr bwMode="auto">
                <a:xfrm>
                  <a:off x="4072" y="2428"/>
                  <a:ext cx="713" cy="389"/>
                </a:xfrm>
                <a:prstGeom prst="roundRect">
                  <a:avLst>
                    <a:gd name="adj" fmla="val 255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 sz="2000" dirty="0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30738" name="Group 53"/>
                <p:cNvGrpSpPr>
                  <a:grpSpLocks/>
                </p:cNvGrpSpPr>
                <p:nvPr/>
              </p:nvGrpSpPr>
              <p:grpSpPr bwMode="auto">
                <a:xfrm>
                  <a:off x="4072" y="2428"/>
                  <a:ext cx="710" cy="386"/>
                  <a:chOff x="4072" y="2428"/>
                  <a:chExt cx="710" cy="386"/>
                </a:xfrm>
              </p:grpSpPr>
              <p:sp>
                <p:nvSpPr>
                  <p:cNvPr id="30739" name="AutoShape 54"/>
                  <p:cNvSpPr>
                    <a:spLocks noChangeArrowheads="1"/>
                  </p:cNvSpPr>
                  <p:nvPr/>
                </p:nvSpPr>
                <p:spPr bwMode="auto">
                  <a:xfrm>
                    <a:off x="4072" y="2428"/>
                    <a:ext cx="710" cy="386"/>
                  </a:xfrm>
                  <a:prstGeom prst="roundRect">
                    <a:avLst>
                      <a:gd name="adj" fmla="val 25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 sz="2000" dirty="0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grpSp>
                <p:nvGrpSpPr>
                  <p:cNvPr id="30740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4072" y="2428"/>
                    <a:ext cx="708" cy="384"/>
                    <a:chOff x="4072" y="2428"/>
                    <a:chExt cx="708" cy="384"/>
                  </a:xfrm>
                </p:grpSpPr>
                <p:sp>
                  <p:nvSpPr>
                    <p:cNvPr id="30741" name="AutoShape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72" y="2428"/>
                      <a:ext cx="708" cy="384"/>
                    </a:xfrm>
                    <a:prstGeom prst="roundRect">
                      <a:avLst>
                        <a:gd name="adj" fmla="val 259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 sz="200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p:txBody>
                </p:sp>
                <p:grpSp>
                  <p:nvGrpSpPr>
                    <p:cNvPr id="30742" name="Group 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072" y="2428"/>
                      <a:ext cx="707" cy="383"/>
                      <a:chOff x="4072" y="2428"/>
                      <a:chExt cx="707" cy="383"/>
                    </a:xfrm>
                  </p:grpSpPr>
                  <p:sp>
                    <p:nvSpPr>
                      <p:cNvPr id="30743" name="AutoShape 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72" y="2428"/>
                        <a:ext cx="707" cy="383"/>
                      </a:xfrm>
                      <a:prstGeom prst="roundRect">
                        <a:avLst>
                          <a:gd name="adj" fmla="val 259"/>
                        </a:avLst>
                      </a:prstGeom>
                      <a:no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s-CL" sz="2000" dirty="0">
                          <a:latin typeface="Gill Sans MT" charset="0"/>
                          <a:ea typeface="Gill Sans MT" charset="0"/>
                          <a:cs typeface="Gill Sans MT" charset="0"/>
                        </a:endParaRPr>
                      </a:p>
                    </p:txBody>
                  </p:sp>
                  <p:grpSp>
                    <p:nvGrpSpPr>
                      <p:cNvPr id="30744" name="Group 5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072" y="2428"/>
                        <a:ext cx="707" cy="383"/>
                        <a:chOff x="4072" y="2428"/>
                        <a:chExt cx="707" cy="383"/>
                      </a:xfrm>
                    </p:grpSpPr>
                    <p:sp>
                      <p:nvSpPr>
                        <p:cNvPr id="30745" name="AutoShape 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072" y="2428"/>
                          <a:ext cx="707" cy="383"/>
                        </a:xfrm>
                        <a:prstGeom prst="roundRect">
                          <a:avLst>
                            <a:gd name="adj" fmla="val 259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s-CL" sz="2000" dirty="0">
                            <a:latin typeface="Gill Sans MT" charset="0"/>
                            <a:ea typeface="Gill Sans MT" charset="0"/>
                            <a:cs typeface="Gill Sans MT" charset="0"/>
                          </a:endParaRPr>
                        </a:p>
                      </p:txBody>
                    </p:sp>
                    <p:sp>
                      <p:nvSpPr>
                        <p:cNvPr id="30746" name="AutoShape 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076" y="2428"/>
                          <a:ext cx="699" cy="362"/>
                        </a:xfrm>
                        <a:prstGeom prst="roundRect">
                          <a:avLst>
                            <a:gd name="adj" fmla="val 259"/>
                          </a:avLst>
                        </a:prstGeom>
                        <a:noFill/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wrap="none" lIns="90000" tIns="46800" rIns="90000" bIns="46800">
                          <a:spAutoFit/>
                        </a:bodyPr>
                        <a:lstStyle/>
                        <a:p>
                          <a:pPr algn="ctr" eaLnBrk="1" hangingPunct="1">
                            <a:lnSpc>
                              <a:spcPct val="95000"/>
                            </a:lnSpc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Control de</a:t>
                          </a:r>
                        </a:p>
                        <a:p>
                          <a:pPr algn="ctr" eaLnBrk="1" hangingPunct="1">
                            <a:buClr>
                              <a:srgbClr val="000000"/>
                            </a:buClr>
                            <a:buSzPct val="100000"/>
                            <a:buFont typeface="Times New Roman" pitchFamily="18" charset="0"/>
                            <a:buNone/>
                            <a:tabLst>
                              <a:tab pos="0" algn="l"/>
                              <a:tab pos="447675" algn="l"/>
                              <a:tab pos="896938" algn="l"/>
                              <a:tab pos="1346200" algn="l"/>
                              <a:tab pos="1795463" algn="l"/>
                              <a:tab pos="2244725" algn="l"/>
                              <a:tab pos="2693988" algn="l"/>
                              <a:tab pos="3143250" algn="l"/>
                              <a:tab pos="3592513" algn="l"/>
                              <a:tab pos="4041775" algn="l"/>
                              <a:tab pos="4491038" algn="l"/>
                              <a:tab pos="4940300" algn="l"/>
                              <a:tab pos="5389563" algn="l"/>
                              <a:tab pos="5838825" algn="l"/>
                              <a:tab pos="6288088" algn="l"/>
                              <a:tab pos="6737350" algn="l"/>
                              <a:tab pos="7186613" algn="l"/>
                              <a:tab pos="7635875" algn="l"/>
                              <a:tab pos="8085138" algn="l"/>
                              <a:tab pos="8534400" algn="l"/>
                              <a:tab pos="8983663" algn="l"/>
                            </a:tabLst>
                          </a:pPr>
                          <a:r>
                            <a:rPr lang="es-CL" sz="1600" dirty="0">
                              <a:solidFill>
                                <a:schemeClr val="tx1"/>
                              </a:solidFill>
                              <a:latin typeface="Gill Sans MT" charset="0"/>
                              <a:ea typeface="Gill Sans MT" charset="0"/>
                              <a:cs typeface="Gill Sans MT" charset="0"/>
                            </a:rPr>
                            <a:t>Calidad</a:t>
                          </a:r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30729" name="Line 62"/>
          <p:cNvSpPr>
            <a:spLocks noChangeShapeType="1"/>
          </p:cNvSpPr>
          <p:nvPr/>
        </p:nvSpPr>
        <p:spPr bwMode="auto">
          <a:xfrm>
            <a:off x="582488" y="3048000"/>
            <a:ext cx="1473200" cy="1588"/>
          </a:xfrm>
          <a:prstGeom prst="line">
            <a:avLst/>
          </a:prstGeom>
          <a:noFill/>
          <a:ln w="63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30730" name="Line 63"/>
          <p:cNvSpPr>
            <a:spLocks noChangeShapeType="1"/>
          </p:cNvSpPr>
          <p:nvPr/>
        </p:nvSpPr>
        <p:spPr bwMode="auto">
          <a:xfrm>
            <a:off x="3782888" y="3048000"/>
            <a:ext cx="762000" cy="1588"/>
          </a:xfrm>
          <a:prstGeom prst="line">
            <a:avLst/>
          </a:prstGeom>
          <a:noFill/>
          <a:ln w="63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30731" name="Line 64"/>
          <p:cNvSpPr>
            <a:spLocks noChangeShapeType="1"/>
          </p:cNvSpPr>
          <p:nvPr/>
        </p:nvSpPr>
        <p:spPr bwMode="auto">
          <a:xfrm>
            <a:off x="6297488" y="3048000"/>
            <a:ext cx="762000" cy="1588"/>
          </a:xfrm>
          <a:prstGeom prst="line">
            <a:avLst/>
          </a:prstGeom>
          <a:noFill/>
          <a:ln w="63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30732" name="Line 65"/>
          <p:cNvSpPr>
            <a:spLocks noChangeShapeType="1"/>
          </p:cNvSpPr>
          <p:nvPr/>
        </p:nvSpPr>
        <p:spPr bwMode="auto">
          <a:xfrm>
            <a:off x="7288088" y="3048000"/>
            <a:ext cx="1676400" cy="1588"/>
          </a:xfrm>
          <a:prstGeom prst="line">
            <a:avLst/>
          </a:prstGeom>
          <a:noFill/>
          <a:ln w="63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44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4119" y="52182"/>
            <a:ext cx="7742337" cy="680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Modelo de Ciclo de Vida en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59007-A7D2-484D-B045-20F01AFEB211}" type="slidenum">
              <a:rPr lang="es-CL" noProof="0" smtClean="0"/>
              <a:pPr>
                <a:defRPr/>
              </a:pPr>
              <a:t>15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Activos de Procesos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  2 Políticas de Desarrollo</a:t>
            </a:r>
          </a:p>
          <a:p>
            <a:pPr marL="0" indent="0" eaLnBrk="1" hangingPunct="1"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17 Procedimientos de Desarrollo</a:t>
            </a:r>
          </a:p>
          <a:p>
            <a:pPr marL="0" indent="0" eaLnBrk="1" hangingPunct="1"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61 Guías de Uso</a:t>
            </a:r>
          </a:p>
          <a:p>
            <a:pPr marL="0" indent="0" eaLnBrk="1" hangingPunct="1"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20 Listas de Verificación</a:t>
            </a:r>
          </a:p>
          <a:p>
            <a:pPr marL="0" indent="0" eaLnBrk="1" hangingPunct="1"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75 Plantillas</a:t>
            </a:r>
          </a:p>
          <a:p>
            <a:pPr marL="0" indent="0" eaLnBrk="1" hangingPunct="1"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s-CL" noProof="0" dirty="0"/>
              <a:t>28 Otros documentos generales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16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525463" indent="-525463" algn="ctr" eaLnBrk="1" hangingPunct="1">
              <a:lnSpc>
                <a:spcPct val="93000"/>
              </a:lnSpc>
              <a:tabLst>
                <a:tab pos="525463" algn="l"/>
                <a:tab pos="973138" algn="l"/>
                <a:tab pos="1422400" algn="l"/>
                <a:tab pos="1871663" algn="l"/>
                <a:tab pos="2320925" algn="l"/>
                <a:tab pos="2770188" algn="l"/>
                <a:tab pos="3219450" algn="l"/>
                <a:tab pos="3668713" algn="l"/>
                <a:tab pos="4117975" algn="l"/>
                <a:tab pos="4567238" algn="l"/>
                <a:tab pos="5016500" algn="l"/>
                <a:tab pos="5465763" algn="l"/>
                <a:tab pos="5915025" algn="l"/>
                <a:tab pos="6364288" algn="l"/>
                <a:tab pos="6813550" algn="l"/>
                <a:tab pos="7262813" algn="l"/>
                <a:tab pos="7712075" algn="l"/>
                <a:tab pos="8161338" algn="l"/>
                <a:tab pos="8610600" algn="l"/>
                <a:tab pos="9059863" algn="l"/>
                <a:tab pos="9509125" algn="l"/>
              </a:tabLst>
            </a:pPr>
            <a:r>
              <a:rPr lang="es-CL" sz="3200" noProof="0" dirty="0"/>
              <a:t>Procesos de software para ISO 9000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45720" tIns="46800" rIns="4572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45224575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Introducción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Sanders y Curran proponen un marco conceptual con prácticas</a:t>
            </a:r>
          </a:p>
          <a:p>
            <a:pPr marL="457200" lvl="1" indent="0">
              <a:buNone/>
            </a:pPr>
            <a:r>
              <a:rPr lang="es-CL" noProof="0" dirty="0"/>
              <a:t>basadas en la mejor práctica de la ingeniería de software</a:t>
            </a:r>
          </a:p>
          <a:p>
            <a:pPr marL="457200" lvl="1" indent="0">
              <a:buNone/>
            </a:pPr>
            <a:r>
              <a:rPr lang="es-CL" noProof="0" dirty="0"/>
              <a:t>compatibles con ISO 9000</a:t>
            </a:r>
          </a:p>
          <a:p>
            <a:pPr marL="0" indent="0">
              <a:buNone/>
            </a:pPr>
            <a:r>
              <a:rPr lang="es-CL" noProof="0" dirty="0"/>
              <a:t>Hay tres tipos de actividades</a:t>
            </a:r>
          </a:p>
          <a:p>
            <a:pPr marL="457200" lvl="1" indent="0">
              <a:buNone/>
            </a:pPr>
            <a:r>
              <a:rPr lang="es-CL" noProof="0" dirty="0"/>
              <a:t>Actividades del ciclo de vida</a:t>
            </a:r>
          </a:p>
          <a:p>
            <a:pPr marL="457200" lvl="1" indent="0">
              <a:buNone/>
            </a:pPr>
            <a:r>
              <a:rPr lang="es-CL" noProof="0" dirty="0"/>
              <a:t>Actividades de apoyo</a:t>
            </a:r>
          </a:p>
          <a:p>
            <a:pPr marL="457200" lvl="1" indent="0">
              <a:buNone/>
            </a:pPr>
            <a:r>
              <a:rPr lang="es-CL" noProof="0" dirty="0"/>
              <a:t>Actividades de nivel organizacional</a:t>
            </a:r>
          </a:p>
          <a:p>
            <a:pPr marL="0" indent="0">
              <a:buNone/>
            </a:pPr>
            <a:r>
              <a:rPr lang="es-CL" noProof="0" dirty="0"/>
              <a:t>Hay 3 tipos de prácticas</a:t>
            </a:r>
          </a:p>
          <a:p>
            <a:pPr marL="457200" lvl="1" indent="0">
              <a:buNone/>
            </a:pPr>
            <a:r>
              <a:rPr lang="es-CL" noProof="0" dirty="0"/>
              <a:t>Prácticas esenciales que son obligatorias; se denota E </a:t>
            </a:r>
          </a:p>
          <a:p>
            <a:pPr marL="457200" lvl="1" indent="0">
              <a:buNone/>
            </a:pPr>
            <a:r>
              <a:rPr lang="es-CL" noProof="0" dirty="0"/>
              <a:t>Prácticas importantes cuya omisión debe justificarse; se denota I </a:t>
            </a:r>
          </a:p>
          <a:p>
            <a:pPr marL="457200" lvl="1" indent="0">
              <a:buNone/>
            </a:pPr>
            <a:r>
              <a:rPr lang="es-CL" noProof="0" dirty="0"/>
              <a:t>Prácticas útiles que son opcionales; se denota U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04385666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Control de documentos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Muchos documentos necesitan un control de documentos estricto</a:t>
            </a:r>
          </a:p>
          <a:p>
            <a:pPr marL="457200" lvl="1" indent="0">
              <a:buNone/>
            </a:pPr>
            <a:r>
              <a:rPr lang="es-CL" noProof="0" dirty="0"/>
              <a:t>Todas las versiones se mantienen</a:t>
            </a:r>
          </a:p>
          <a:p>
            <a:pPr marL="457200" lvl="1" indent="0">
              <a:buNone/>
            </a:pPr>
            <a:r>
              <a:rPr lang="es-CL" noProof="0" dirty="0"/>
              <a:t>Sólo se entrega una versión después de una aprobación formal (revisión y firma)</a:t>
            </a:r>
          </a:p>
          <a:p>
            <a:pPr marL="457200" lvl="1" indent="0">
              <a:buNone/>
            </a:pPr>
            <a:r>
              <a:rPr lang="es-CL" noProof="0" dirty="0"/>
              <a:t>Hay control de acceso para escritura concurrente</a:t>
            </a:r>
          </a:p>
          <a:p>
            <a:pPr marL="457200" lvl="1" indent="0">
              <a:buNone/>
            </a:pPr>
            <a:r>
              <a:rPr lang="es-CL" noProof="0" dirty="0"/>
              <a:t>Hay notificación de cambios</a:t>
            </a:r>
          </a:p>
          <a:p>
            <a:pPr marL="457200" lvl="1" indent="0">
              <a:buNone/>
            </a:pPr>
            <a:r>
              <a:rPr lang="es-CL" noProof="0" dirty="0"/>
              <a:t>Se denota C</a:t>
            </a:r>
          </a:p>
          <a:p>
            <a:pPr marL="0" indent="0">
              <a:buNone/>
            </a:pPr>
            <a:r>
              <a:rPr lang="es-CL" noProof="0" dirty="0"/>
              <a:t>Muchos documentos deben ser verificados en forma independiente</a:t>
            </a:r>
          </a:p>
          <a:p>
            <a:pPr marL="457200" lvl="1" indent="0">
              <a:buNone/>
            </a:pPr>
            <a:r>
              <a:rPr lang="es-CL" noProof="0" dirty="0"/>
              <a:t>Se denota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1336632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sz="3200" noProof="0" dirty="0"/>
              <a:t>Procesos Críticos: Una Visión Personal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Fases de un ciclo de vida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03578" y="4509120"/>
            <a:ext cx="7848600" cy="1745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79400" indent="-279400" eaLnBrk="1" hangingPunct="1">
              <a:lnSpc>
                <a:spcPct val="93000"/>
              </a:lnSpc>
              <a:spcBef>
                <a:spcPts val="500"/>
              </a:spcBef>
              <a:buClr>
                <a:srgbClr val="3333CC"/>
              </a:buClr>
              <a:buSzPct val="70000"/>
              <a:buFont typeface="Wingdings" pitchFamily="2" charset="2"/>
              <a:buChar char=""/>
              <a:tabLst>
                <a:tab pos="279400" algn="l"/>
                <a:tab pos="727075" algn="l"/>
                <a:tab pos="1176338" algn="l"/>
                <a:tab pos="1625600" algn="l"/>
                <a:tab pos="2074863" algn="l"/>
                <a:tab pos="2524125" algn="l"/>
                <a:tab pos="2973388" algn="l"/>
                <a:tab pos="3422650" algn="l"/>
                <a:tab pos="3871913" algn="l"/>
                <a:tab pos="4321175" algn="l"/>
                <a:tab pos="4770438" algn="l"/>
                <a:tab pos="5219700" algn="l"/>
                <a:tab pos="5668963" algn="l"/>
                <a:tab pos="6118225" algn="l"/>
                <a:tab pos="6567488" algn="l"/>
                <a:tab pos="7016750" algn="l"/>
                <a:tab pos="7466013" algn="l"/>
                <a:tab pos="7915275" algn="l"/>
                <a:tab pos="8364538" algn="l"/>
                <a:tab pos="8813800" algn="l"/>
                <a:tab pos="9263063" algn="l"/>
              </a:tabLst>
            </a:pPr>
            <a:r>
              <a:rPr lang="es-ES_tradnl" sz="2000" dirty="0">
                <a:solidFill>
                  <a:srgbClr val="FF0000"/>
                </a:solidFill>
                <a:latin typeface="Gill Sans MT" charset="0"/>
                <a:ea typeface="Gill Sans MT" charset="0"/>
                <a:cs typeface="Gill Sans MT" charset="0"/>
              </a:rPr>
              <a:t>Descripción de las fases</a:t>
            </a:r>
          </a:p>
          <a:p>
            <a:pPr marL="617538" lvl="1" indent="-222250" eaLnBrk="1" hangingPunct="1">
              <a:spcBef>
                <a:spcPts val="450"/>
              </a:spcBef>
              <a:buClr>
                <a:srgbClr val="3333CC"/>
              </a:buClr>
              <a:buSzPct val="60000"/>
              <a:buFont typeface="Wingdings" pitchFamily="2" charset="2"/>
              <a:buChar char=""/>
              <a:tabLst>
                <a:tab pos="279400" algn="l"/>
                <a:tab pos="727075" algn="l"/>
                <a:tab pos="1176338" algn="l"/>
                <a:tab pos="1625600" algn="l"/>
                <a:tab pos="2074863" algn="l"/>
                <a:tab pos="2524125" algn="l"/>
                <a:tab pos="2973388" algn="l"/>
                <a:tab pos="3422650" algn="l"/>
                <a:tab pos="3871913" algn="l"/>
                <a:tab pos="4321175" algn="l"/>
                <a:tab pos="4770438" algn="l"/>
                <a:tab pos="5219700" algn="l"/>
                <a:tab pos="5668963" algn="l"/>
                <a:tab pos="6118225" algn="l"/>
                <a:tab pos="6567488" algn="l"/>
                <a:tab pos="7016750" algn="l"/>
                <a:tab pos="7466013" algn="l"/>
                <a:tab pos="7915275" algn="l"/>
                <a:tab pos="8364538" algn="l"/>
                <a:tab pos="8813800" algn="l"/>
                <a:tab pos="9263063" algn="l"/>
              </a:tabLst>
            </a:pPr>
            <a:r>
              <a:rPr lang="es-ES_tradnl" sz="1800" dirty="0">
                <a:solidFill>
                  <a:srgbClr val="FF0000"/>
                </a:solidFill>
                <a:latin typeface="Gill Sans MT" charset="0"/>
                <a:ea typeface="Gill Sans MT" charset="0"/>
                <a:cs typeface="Gill Sans MT" charset="0"/>
              </a:rPr>
              <a:t>Propósito</a:t>
            </a:r>
          </a:p>
          <a:p>
            <a:pPr marL="617538" lvl="1" indent="-222250" eaLnBrk="1" hangingPunct="1">
              <a:spcBef>
                <a:spcPts val="450"/>
              </a:spcBef>
              <a:buClr>
                <a:srgbClr val="3333CC"/>
              </a:buClr>
              <a:buSzPct val="60000"/>
              <a:buFont typeface="Wingdings" pitchFamily="2" charset="2"/>
              <a:buChar char=""/>
              <a:tabLst>
                <a:tab pos="279400" algn="l"/>
                <a:tab pos="727075" algn="l"/>
                <a:tab pos="1176338" algn="l"/>
                <a:tab pos="1625600" algn="l"/>
                <a:tab pos="2074863" algn="l"/>
                <a:tab pos="2524125" algn="l"/>
                <a:tab pos="2973388" algn="l"/>
                <a:tab pos="3422650" algn="l"/>
                <a:tab pos="3871913" algn="l"/>
                <a:tab pos="4321175" algn="l"/>
                <a:tab pos="4770438" algn="l"/>
                <a:tab pos="5219700" algn="l"/>
                <a:tab pos="5668963" algn="l"/>
                <a:tab pos="6118225" algn="l"/>
                <a:tab pos="6567488" algn="l"/>
                <a:tab pos="7016750" algn="l"/>
                <a:tab pos="7466013" algn="l"/>
                <a:tab pos="7915275" algn="l"/>
                <a:tab pos="8364538" algn="l"/>
                <a:tab pos="8813800" algn="l"/>
                <a:tab pos="9263063" algn="l"/>
              </a:tabLst>
            </a:pPr>
            <a:r>
              <a:rPr lang="es-ES_tradnl" sz="1800" dirty="0">
                <a:solidFill>
                  <a:srgbClr val="FF0000"/>
                </a:solidFill>
                <a:latin typeface="Gill Sans MT" charset="0"/>
                <a:ea typeface="Gill Sans MT" charset="0"/>
                <a:cs typeface="Gill Sans MT" charset="0"/>
              </a:rPr>
              <a:t>Entradas</a:t>
            </a:r>
          </a:p>
          <a:p>
            <a:pPr marL="617538" lvl="1" indent="-222250" eaLnBrk="1" hangingPunct="1">
              <a:spcBef>
                <a:spcPts val="450"/>
              </a:spcBef>
              <a:buClr>
                <a:srgbClr val="3333CC"/>
              </a:buClr>
              <a:buSzPct val="60000"/>
              <a:buFont typeface="Wingdings" pitchFamily="2" charset="2"/>
              <a:buChar char=""/>
              <a:tabLst>
                <a:tab pos="279400" algn="l"/>
                <a:tab pos="727075" algn="l"/>
                <a:tab pos="1176338" algn="l"/>
                <a:tab pos="1625600" algn="l"/>
                <a:tab pos="2074863" algn="l"/>
                <a:tab pos="2524125" algn="l"/>
                <a:tab pos="2973388" algn="l"/>
                <a:tab pos="3422650" algn="l"/>
                <a:tab pos="3871913" algn="l"/>
                <a:tab pos="4321175" algn="l"/>
                <a:tab pos="4770438" algn="l"/>
                <a:tab pos="5219700" algn="l"/>
                <a:tab pos="5668963" algn="l"/>
                <a:tab pos="6118225" algn="l"/>
                <a:tab pos="6567488" algn="l"/>
                <a:tab pos="7016750" algn="l"/>
                <a:tab pos="7466013" algn="l"/>
                <a:tab pos="7915275" algn="l"/>
                <a:tab pos="8364538" algn="l"/>
                <a:tab pos="8813800" algn="l"/>
                <a:tab pos="9263063" algn="l"/>
              </a:tabLst>
            </a:pPr>
            <a:r>
              <a:rPr lang="es-ES_tradnl" sz="1800" dirty="0">
                <a:solidFill>
                  <a:srgbClr val="FF0000"/>
                </a:solidFill>
                <a:latin typeface="Gill Sans MT" charset="0"/>
                <a:ea typeface="Gill Sans MT" charset="0"/>
                <a:cs typeface="Gill Sans MT" charset="0"/>
              </a:rPr>
              <a:t>Salidas</a:t>
            </a:r>
          </a:p>
          <a:p>
            <a:pPr marL="617538" lvl="1" indent="-222250" eaLnBrk="1" hangingPunct="1">
              <a:spcBef>
                <a:spcPts val="450"/>
              </a:spcBef>
              <a:buClr>
                <a:srgbClr val="3333CC"/>
              </a:buClr>
              <a:buSzPct val="60000"/>
              <a:buFont typeface="Wingdings" pitchFamily="2" charset="2"/>
              <a:buChar char=""/>
              <a:tabLst>
                <a:tab pos="279400" algn="l"/>
                <a:tab pos="727075" algn="l"/>
                <a:tab pos="1176338" algn="l"/>
                <a:tab pos="1625600" algn="l"/>
                <a:tab pos="2074863" algn="l"/>
                <a:tab pos="2524125" algn="l"/>
                <a:tab pos="2973388" algn="l"/>
                <a:tab pos="3422650" algn="l"/>
                <a:tab pos="3871913" algn="l"/>
                <a:tab pos="4321175" algn="l"/>
                <a:tab pos="4770438" algn="l"/>
                <a:tab pos="5219700" algn="l"/>
                <a:tab pos="5668963" algn="l"/>
                <a:tab pos="6118225" algn="l"/>
                <a:tab pos="6567488" algn="l"/>
                <a:tab pos="7016750" algn="l"/>
                <a:tab pos="7466013" algn="l"/>
                <a:tab pos="7915275" algn="l"/>
                <a:tab pos="8364538" algn="l"/>
                <a:tab pos="8813800" algn="l"/>
                <a:tab pos="9263063" algn="l"/>
              </a:tabLst>
            </a:pPr>
            <a:r>
              <a:rPr lang="es-ES_tradnl" sz="1800" dirty="0">
                <a:solidFill>
                  <a:srgbClr val="FF0000"/>
                </a:solidFill>
                <a:latin typeface="Gill Sans MT" charset="0"/>
                <a:ea typeface="Gill Sans MT" charset="0"/>
                <a:cs typeface="Gill Sans MT" charset="0"/>
              </a:rPr>
              <a:t>Actividades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20</a:t>
            </a:fld>
            <a:endParaRPr lang="es-CL" noProof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18379"/>
              </p:ext>
            </p:extLst>
          </p:nvPr>
        </p:nvGraphicFramePr>
        <p:xfrm>
          <a:off x="563878" y="1697216"/>
          <a:ext cx="811257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4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i="1" dirty="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    Fase</a:t>
                      </a:r>
                      <a:endParaRPr lang="en-US" sz="2400" dirty="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i="1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Propósito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b="0" kern="0" dirty="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1  Requisitos de usuario</a:t>
                      </a:r>
                      <a:endParaRPr lang="en-US" sz="2400" b="1" kern="0" dirty="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b="0" kern="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Definir el problema</a:t>
                      </a:r>
                      <a:endParaRPr lang="en-US" sz="2400" b="1" kern="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2  Requisitos de software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Analizar el problema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3  Diseño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Plantear una solución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4  Realización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Hacer la solución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5  Implantación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Entregar e iniciar la operación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6  Evolución</a:t>
                      </a:r>
                      <a:endParaRPr lang="en-US" sz="240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Mantener la utilidad del software</a:t>
                      </a:r>
                      <a:endParaRPr lang="en-US" sz="2400" dirty="0"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6570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A4B1E3-9169-8B4A-9B3C-4CA73AD90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Requisitos de usuario versus </a:t>
            </a:r>
            <a:br>
              <a:rPr lang="es-ES_tradnl" dirty="0"/>
            </a:br>
            <a:r>
              <a:rPr lang="es-ES_tradnl" dirty="0"/>
              <a:t>Requisitos de software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5D24FE-09A8-0447-99F6-7A6D07B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Requisito de usuario</a:t>
            </a:r>
            <a:r>
              <a:rPr lang="es-ES_tradnl" dirty="0"/>
              <a:t>: Requisito expresado en términos del negocio</a:t>
            </a:r>
          </a:p>
          <a:p>
            <a:r>
              <a:rPr lang="es-ES_tradnl" dirty="0"/>
              <a:t>Estilos: Casos de uso, Texto libre, Historias de usuario (</a:t>
            </a:r>
            <a:r>
              <a:rPr lang="es-ES_tradnl" i="1" dirty="0" err="1"/>
              <a:t>user</a:t>
            </a:r>
            <a:r>
              <a:rPr lang="es-ES_tradnl" i="1" dirty="0"/>
              <a:t> </a:t>
            </a:r>
            <a:r>
              <a:rPr lang="es-ES_tradnl" i="1" dirty="0" err="1"/>
              <a:t>stories</a:t>
            </a:r>
            <a:r>
              <a:rPr lang="es-ES_tradnl" dirty="0"/>
              <a:t>)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b="1" dirty="0"/>
              <a:t>Requisito de software</a:t>
            </a:r>
            <a:r>
              <a:rPr lang="es-ES_tradnl" dirty="0"/>
              <a:t>: Requisito expresado en términos técnicos</a:t>
            </a:r>
          </a:p>
          <a:p>
            <a:r>
              <a:rPr lang="es-ES_tradnl" dirty="0"/>
              <a:t>Son el resultado de analizar el problema</a:t>
            </a:r>
          </a:p>
          <a:p>
            <a:r>
              <a:rPr lang="es-ES_tradnl" dirty="0"/>
              <a:t>Se derivan de los requisitos de usuario y de condiciones técnicas</a:t>
            </a:r>
          </a:p>
          <a:p>
            <a:pPr marL="0" indent="0">
              <a:buNone/>
            </a:pPr>
            <a:endParaRPr lang="es-ES_tradnl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25741F3-73CB-F940-A836-15ABFBEF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21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685989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Actividades de apoyo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Las actividades del ciclo de vida no sólo son aquellas relacionadas con desarrollar y mantener software:</a:t>
            </a:r>
          </a:p>
          <a:p>
            <a:pPr marL="457200" lvl="1" indent="0">
              <a:buNone/>
            </a:pPr>
            <a:r>
              <a:rPr lang="es-CL" noProof="0" dirty="0"/>
              <a:t>Administración de proyectos</a:t>
            </a:r>
          </a:p>
          <a:p>
            <a:pPr marL="457200" lvl="1" indent="0">
              <a:buNone/>
            </a:pPr>
            <a:r>
              <a:rPr lang="es-CL" noProof="0" dirty="0"/>
              <a:t>Gestión de la configuración</a:t>
            </a:r>
          </a:p>
          <a:p>
            <a:pPr marL="457200" lvl="1" indent="0">
              <a:buNone/>
            </a:pPr>
            <a:r>
              <a:rPr lang="es-CL" noProof="0" dirty="0"/>
              <a:t>Revisión y control de calidad (SQA)</a:t>
            </a:r>
          </a:p>
          <a:p>
            <a:pPr marL="457200" lvl="1" indent="0">
              <a:buNone/>
            </a:pPr>
            <a:r>
              <a:rPr lang="es-CL" noProof="0" dirty="0"/>
              <a:t>Actividades organizacionales</a:t>
            </a:r>
          </a:p>
          <a:p>
            <a:pPr marL="0" indent="0">
              <a:buNone/>
            </a:pPr>
            <a:r>
              <a:rPr lang="es-CL" noProof="0" dirty="0"/>
              <a:t>Estas actividades deben hacerse en todas las fases y etapas</a:t>
            </a:r>
          </a:p>
          <a:p>
            <a:pPr marL="0" indent="0">
              <a:buNone/>
            </a:pPr>
            <a:r>
              <a:rPr lang="es-CL" noProof="0" dirty="0"/>
              <a:t>E  Hay que tener planes y recursos para hacer estas actividades</a:t>
            </a:r>
          </a:p>
          <a:p>
            <a:pPr marL="457200" lvl="1" indent="0">
              <a:buNone/>
            </a:pPr>
            <a:r>
              <a:rPr lang="es-CL" noProof="0" dirty="0"/>
              <a:t>Parte de esto ya lo vimos: el desarrollo y uso de planes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22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48283701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525463" indent="-525463" algn="ctr" eaLnBrk="1" hangingPunct="1">
              <a:lnSpc>
                <a:spcPct val="93000"/>
              </a:lnSpc>
              <a:tabLst>
                <a:tab pos="525463" algn="l"/>
                <a:tab pos="973138" algn="l"/>
                <a:tab pos="1422400" algn="l"/>
                <a:tab pos="1871663" algn="l"/>
                <a:tab pos="2320925" algn="l"/>
                <a:tab pos="2770188" algn="l"/>
                <a:tab pos="3219450" algn="l"/>
                <a:tab pos="3668713" algn="l"/>
                <a:tab pos="4117975" algn="l"/>
                <a:tab pos="4567238" algn="l"/>
                <a:tab pos="5016500" algn="l"/>
                <a:tab pos="5465763" algn="l"/>
                <a:tab pos="5915025" algn="l"/>
                <a:tab pos="6364288" algn="l"/>
                <a:tab pos="6813550" algn="l"/>
                <a:tab pos="7262813" algn="l"/>
                <a:tab pos="7712075" algn="l"/>
                <a:tab pos="8161338" algn="l"/>
                <a:tab pos="8610600" algn="l"/>
                <a:tab pos="9059863" algn="l"/>
                <a:tab pos="9509125" algn="l"/>
              </a:tabLst>
            </a:pPr>
            <a:r>
              <a:rPr lang="es-CL" sz="3200" noProof="0" dirty="0"/>
              <a:t>Gestión de Requisitos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45720" tIns="46800" rIns="4572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Gestión de requisitos </a:t>
            </a:r>
            <a:r>
              <a:rPr lang="es-CL" i="1" noProof="0" dirty="0"/>
              <a:t>à la </a:t>
            </a:r>
            <a:r>
              <a:rPr lang="es-CL" noProof="0" dirty="0"/>
              <a:t>CMMI</a:t>
            </a:r>
          </a:p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Plantilla de documento de requisitos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de Requisitos según CMMI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Propósito: Administrar los requisitos de los productos y componentes del proyecto, e identificar inconsistencias entre los requisitos y los planes y productos del proyecto.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Los requisitos son la base para:</a:t>
            </a:r>
          </a:p>
          <a:p>
            <a:pPr marL="457200" lvl="1" indent="0">
              <a:buNone/>
            </a:pPr>
            <a:r>
              <a:rPr lang="es-CL" noProof="0" dirty="0"/>
              <a:t>Estimación</a:t>
            </a:r>
          </a:p>
          <a:p>
            <a:pPr marL="457200" lvl="1" indent="0">
              <a:buNone/>
            </a:pPr>
            <a:r>
              <a:rPr lang="es-CL" noProof="0" dirty="0"/>
              <a:t>Planificación</a:t>
            </a:r>
          </a:p>
          <a:p>
            <a:pPr marL="457200" lvl="1" indent="0">
              <a:buNone/>
            </a:pPr>
            <a:r>
              <a:rPr lang="es-CL" noProof="0" dirty="0"/>
              <a:t>Ejecución</a:t>
            </a:r>
          </a:p>
          <a:p>
            <a:pPr marL="457200" lvl="1" indent="0">
              <a:buNone/>
            </a:pPr>
            <a:r>
              <a:rPr lang="es-CL" noProof="0" dirty="0"/>
              <a:t>Seguimiento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24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Objetivos: Gestión de Requisitos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SG 1 Administrar los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	Los requisitos son administrados y las inconsistencias con los planes de proyecto y productos de trabajo son identificadas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GG 2 Institucionalizar un Proceso Definido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	El proceso es institucionalizado como un proceso administrado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25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Prácticas Específicas: Gestión de Requisitos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SP 1.1 Obtener un entendimiento de los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SP 1.2 Obtener un compromiso con los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SP 1.3 Administrar cambios de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SP 1.4 Mantener trazabilidad bidireccional de los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SP 1.5 Identificar inconsistencias entre el trabajo del proyecto y los requisitos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s-CL" noProof="0" dirty="0"/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s-C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26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Prácticas Genéricas (nivel 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2.1 	Establecer una política organizacional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2.2 	Planificar el proceso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2.3 	Proveer recursos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2.4 	Asignar responsabilidades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2.5 	Entrenar a la gente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2.6 	Administrar configuraciones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2.7 	Identificar e involucrar a las partes interesadas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2.8 	Monitorear y controlar el proceso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2.9 	Evaluar conformidad objetivamente</a:t>
            </a:r>
          </a:p>
          <a:p>
            <a:pPr marL="277813" indent="-277813" eaLnBrk="1" hangingPunct="1"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noProof="0" dirty="0"/>
              <a:t>GP 2.10 	Revisar el estado con la gerencia superior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27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Actividades específicas en cada proyecto</a:t>
            </a:r>
          </a:p>
        </p:txBody>
      </p:sp>
      <p:sp>
        <p:nvSpPr>
          <p:cNvPr id="2048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Evaluar necesidades y requisitos iniciales</a:t>
            </a:r>
          </a:p>
          <a:p>
            <a:pPr marL="0" indent="0">
              <a:buNone/>
            </a:pPr>
            <a:r>
              <a:rPr lang="es-CL" noProof="0" dirty="0"/>
              <a:t>Especificar requisitos</a:t>
            </a:r>
          </a:p>
          <a:p>
            <a:pPr marL="457200" lvl="1" indent="0">
              <a:buNone/>
            </a:pPr>
            <a:r>
              <a:rPr lang="es-CL" noProof="0" dirty="0"/>
              <a:t>Requisitos funcionales</a:t>
            </a:r>
          </a:p>
          <a:p>
            <a:pPr marL="457200" lvl="1" indent="0">
              <a:buNone/>
            </a:pPr>
            <a:r>
              <a:rPr lang="es-CL" noProof="0" dirty="0"/>
              <a:t>Requisitos de calidad</a:t>
            </a:r>
          </a:p>
          <a:p>
            <a:pPr marL="457200" lvl="1" indent="0">
              <a:buNone/>
            </a:pPr>
            <a:r>
              <a:rPr lang="es-CL" noProof="0" dirty="0"/>
              <a:t>Requisitos de medioambiente</a:t>
            </a:r>
          </a:p>
          <a:p>
            <a:pPr marL="457200" lvl="1" indent="0">
              <a:buNone/>
            </a:pPr>
            <a:r>
              <a:rPr lang="es-CL" noProof="0" dirty="0"/>
              <a:t>Requisitos de desarrollo y post-desarrollo (método, soporte, etc.) </a:t>
            </a:r>
          </a:p>
          <a:p>
            <a:pPr marL="0" indent="0">
              <a:buNone/>
            </a:pPr>
            <a:r>
              <a:rPr lang="es-CL" noProof="0" dirty="0"/>
              <a:t>Establecer la arquitectura preliminar del sistema</a:t>
            </a:r>
          </a:p>
          <a:p>
            <a:pPr marL="0" indent="0">
              <a:buNone/>
            </a:pPr>
            <a:r>
              <a:rPr lang="es-CL" noProof="0" dirty="0"/>
              <a:t>Evaluar riesgos existentes y nuevos</a:t>
            </a:r>
          </a:p>
          <a:p>
            <a:pPr marL="0" indent="0">
              <a:buNone/>
            </a:pPr>
            <a:r>
              <a:rPr lang="es-CL" noProof="0" dirty="0"/>
              <a:t>Revisar por pares el documento de requisitos (REQB)</a:t>
            </a:r>
          </a:p>
          <a:p>
            <a:pPr marL="0" indent="0">
              <a:buNone/>
            </a:pPr>
            <a:r>
              <a:rPr lang="es-CL" noProof="0" dirty="0"/>
              <a:t>Por último, pero no menos importante: </a:t>
            </a:r>
            <a:br>
              <a:rPr lang="es-CL" noProof="0" dirty="0"/>
            </a:br>
            <a:r>
              <a:rPr lang="es-CL" noProof="0" dirty="0"/>
              <a:t>	Gestionar los cambios de requisitos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28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Plantilla de documento de requerimientos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77813" indent="-277813" eaLnBrk="1" hangingPunct="1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b="1" noProof="0" dirty="0">
                <a:latin typeface="+mj-lt"/>
              </a:rPr>
              <a:t>Página de título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Historia del documento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Índice de Materias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b="1" noProof="0" dirty="0">
                <a:latin typeface="+mj-lt"/>
              </a:rPr>
              <a:t>1	Introducción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1.1 Contexto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1.2 Estándares aplicables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1.3 Documentación existente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b="1" noProof="0" dirty="0">
                <a:latin typeface="+mj-lt"/>
              </a:rPr>
              <a:t>2	Requisitos del sistema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2.1 Requisitos funcionales de software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es-CL" sz="2000" noProof="0" dirty="0">
                <a:latin typeface="+mj-lt"/>
              </a:rPr>
              <a:t>2.2 Resumen de requisitos de pruebas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34963" indent="-334963" eaLnBrk="1" hangingPunct="1">
              <a:lnSpc>
                <a:spcPct val="95000"/>
              </a:lnSpc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2.3 Matriz de trazabilidad de requisitos funcionales y requisitos de pruebas</a:t>
            </a:r>
          </a:p>
          <a:p>
            <a:pPr marL="334963" indent="-33496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b="1" noProof="0" dirty="0">
                <a:latin typeface="+mj-lt"/>
              </a:rPr>
              <a:t>3	Requisitos de calidad</a:t>
            </a:r>
          </a:p>
          <a:p>
            <a:pPr marL="334963" indent="-33496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b="1" noProof="0" dirty="0">
                <a:latin typeface="+mj-lt"/>
              </a:rPr>
              <a:t>4	Requisitos de ambiente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4.1 Ambiente de desarrollo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4.2 Ambiente objetivo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4.3 Ambiente de pruebas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4.4 Hardware y software entregado por el cliente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4.5 Requisitos de formato de entrega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4.6 Restricciones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29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Objetivos de los procesos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¿Por qué tenemos procesos?</a:t>
            </a:r>
          </a:p>
          <a:p>
            <a:pPr marL="0" indent="0">
              <a:buNone/>
            </a:pPr>
            <a:r>
              <a:rPr lang="es-CL" noProof="0" dirty="0"/>
              <a:t>¿Cuáles son los procesos realmente críticos?</a:t>
            </a:r>
          </a:p>
          <a:p>
            <a:pPr marL="0" indent="0">
              <a:buNone/>
            </a:pPr>
            <a:r>
              <a:rPr lang="es-CL" noProof="0" dirty="0"/>
              <a:t>En una organización basada en proyectos es crítico cumplir los compromisos con el cliente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Postulo que éstos son los tres principales grupos de procesos</a:t>
            </a:r>
          </a:p>
          <a:p>
            <a:pPr marL="852488" lvl="1" indent="-457200">
              <a:buFont typeface="Arial" charset="0"/>
              <a:buAutoNum type="arabicPeriod"/>
            </a:pPr>
            <a:r>
              <a:rPr lang="es-CL" b="1" noProof="0" dirty="0"/>
              <a:t>Integridad de los compromisos</a:t>
            </a:r>
          </a:p>
          <a:p>
            <a:pPr marL="852488" lvl="1" indent="-457200">
              <a:buFont typeface="Arial" charset="0"/>
              <a:buAutoNum type="arabicPeriod"/>
            </a:pPr>
            <a:r>
              <a:rPr lang="es-CL" b="1" noProof="0" dirty="0"/>
              <a:t>Integridad del producto</a:t>
            </a:r>
          </a:p>
          <a:p>
            <a:pPr marL="852488" lvl="1" indent="-457200">
              <a:buFont typeface="Arial" charset="0"/>
              <a:buAutoNum type="arabicPeriod"/>
            </a:pPr>
            <a:r>
              <a:rPr lang="es-CL" b="1" noProof="0" dirty="0"/>
              <a:t>Aprendizaje organizacional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</a:t>
            </a:fld>
            <a:endParaRPr lang="es-CL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745063"/>
            <a:ext cx="67627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sz="1200" dirty="0">
                <a:solidFill>
                  <a:schemeClr val="tx1"/>
                </a:solidFill>
                <a:latin typeface="+mn-lt"/>
                <a:cs typeface="+mn-cs"/>
              </a:rPr>
              <a:t>Fuente</a:t>
            </a:r>
            <a:r>
              <a:rPr lang="en-US" sz="1200" dirty="0">
                <a:solidFill>
                  <a:schemeClr val="tx1"/>
                </a:solidFill>
                <a:latin typeface="+mn-lt"/>
                <a:cs typeface="+mn-cs"/>
              </a:rPr>
              <a:t>:  </a:t>
            </a:r>
            <a:r>
              <a:rPr lang="es-CL" sz="1200" dirty="0">
                <a:solidFill>
                  <a:schemeClr val="tx1"/>
                </a:solidFill>
                <a:latin typeface="+mn-lt"/>
                <a:cs typeface="+mn-cs"/>
              </a:rPr>
              <a:t>Pablo Straub, Procesos Críticos en el Desarrollo de Software</a:t>
            </a:r>
            <a:r>
              <a:rPr lang="en-US" sz="12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s-CL" sz="1200" dirty="0">
                <a:solidFill>
                  <a:schemeClr val="tx1"/>
                </a:solidFill>
                <a:latin typeface="+mn-lt"/>
                <a:cs typeface="+mn-cs"/>
              </a:rPr>
              <a:t>2006 (actualizado 2009).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Plantilla de documento de requerimientos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34963" indent="-334963" eaLnBrk="1" hangingPunct="1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b="1" noProof="0" dirty="0">
                <a:latin typeface="+mj-lt"/>
              </a:rPr>
              <a:t>5	Arquitectura preliminar del sistema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5.1 Modelo de arquitectura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5.2 Descripción de las componentes de la arquitectura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5.3 Matriz de trazabilidad de requisitos funcionales y componentes de la arquitectura</a:t>
            </a:r>
          </a:p>
          <a:p>
            <a:pPr marL="334963" indent="-33496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b="1" noProof="0" dirty="0">
                <a:latin typeface="+mj-lt"/>
              </a:rPr>
              <a:t>6	Requisitos del desarrollo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6.1 Método de desarrollo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s-CL" sz="2000" noProof="0" dirty="0">
                <a:latin typeface="+mj-lt"/>
              </a:rPr>
              <a:t>6.2 Requisitos de participación del cliente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  <a:defRPr/>
            </a:pPr>
            <a:r>
              <a:rPr lang="es-CL" sz="2000" noProof="0" dirty="0">
                <a:latin typeface="+mj-lt"/>
              </a:rPr>
              <a:t>6.3 Requisitos de comunicación</a:t>
            </a:r>
          </a:p>
          <a:p>
            <a:pPr marL="334963" indent="-334963" eaLnBrk="1" hangingPunct="1">
              <a:spcBef>
                <a:spcPts val="450"/>
              </a:spcBef>
              <a:buFont typeface="Wingdings" pitchFamily="2" charset="2"/>
              <a:buNone/>
              <a:tabLst>
                <a:tab pos="334963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0338" algn="l"/>
                <a:tab pos="10769600" algn="l"/>
                <a:tab pos="10772775" algn="l"/>
                <a:tab pos="10775950" algn="l"/>
                <a:tab pos="10779125" algn="l"/>
              </a:tabLst>
              <a:defRPr/>
            </a:pPr>
            <a:r>
              <a:rPr lang="es-CL" sz="2000" noProof="0" dirty="0">
                <a:latin typeface="+mj-lt"/>
              </a:rPr>
              <a:t>6.4 Requisitos de infraestructura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6.5  Procedimiento de cambios</a:t>
            </a:r>
            <a:endParaRPr lang="es-CL" sz="2000" b="1" noProof="0" dirty="0">
              <a:latin typeface="+mj-lt"/>
            </a:endParaRP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b="1" noProof="0" dirty="0">
                <a:latin typeface="+mj-lt"/>
              </a:rPr>
              <a:t>7	Requisitos de soporte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7.1 Requisitos de entrenamiento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7.2 Requisitos de transferencia tecnológica</a:t>
            </a:r>
          </a:p>
          <a:p>
            <a:pPr marL="277813" indent="-277813" eaLnBrk="1" hangingPunct="1"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7.3 Requisitos de mantenimiento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Definiciones y abreviaturas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Lista de figuras</a:t>
            </a:r>
          </a:p>
          <a:p>
            <a:pPr marL="277813" indent="-277813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s-CL" sz="2000" noProof="0" dirty="0">
                <a:latin typeface="+mj-lt"/>
              </a:rPr>
              <a:t>Lista de tablas</a:t>
            </a:r>
          </a:p>
          <a:p>
            <a:pPr marL="277813" indent="-277813" eaLnBrk="1" hangingPunct="1">
              <a:lnSpc>
                <a:spcPct val="80000"/>
              </a:lnSpc>
              <a:spcBef>
                <a:spcPts val="450"/>
              </a:spcBef>
              <a:buFont typeface="Wingdings" pitchFamily="2" charset="2"/>
              <a:buNone/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endParaRPr lang="es-CL" sz="2000" b="1" noProof="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30</a:t>
            </a:fld>
            <a:endParaRPr lang="es-CL" noProof="0" dirty="0"/>
          </a:p>
        </p:txBody>
      </p:sp>
      <p:sp>
        <p:nvSpPr>
          <p:cNvPr id="22534" name="AutoShape 5"/>
          <p:cNvSpPr>
            <a:spLocks noChangeArrowheads="1"/>
          </p:cNvSpPr>
          <p:nvPr/>
        </p:nvSpPr>
        <p:spPr bwMode="auto">
          <a:xfrm>
            <a:off x="4686300" y="1295400"/>
            <a:ext cx="4070350" cy="4489450"/>
          </a:xfrm>
          <a:prstGeom prst="roundRect">
            <a:avLst>
              <a:gd name="adj" fmla="val 3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sz="3200" noProof="0" dirty="0"/>
              <a:t>ANEXO 1: </a:t>
            </a:r>
            <a:br>
              <a:rPr lang="es-CL" sz="3200" noProof="0" dirty="0"/>
            </a:br>
            <a:r>
              <a:rPr lang="es-CL" sz="3200" noProof="0" dirty="0"/>
              <a:t>Centro Chileno de Tecnología de Software de Motorola, CMM Nivel 3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45720" tIns="46800" rIns="4572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Esquema de trabajo</a:t>
            </a:r>
          </a:p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Lo que hicimos con las KPA de niveles 2 y 3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Esquema de trabajo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El mejoramiento de procesos es tratado como un proyecto (SPI)</a:t>
            </a:r>
          </a:p>
          <a:p>
            <a:pPr marL="0" indent="0">
              <a:buNone/>
            </a:pPr>
            <a:r>
              <a:rPr lang="es-CL" noProof="0" dirty="0"/>
              <a:t>En un equipo de 12 personas, una estaba dedicada a tiempo completo al tema de calidad y procesos</a:t>
            </a:r>
          </a:p>
          <a:p>
            <a:pPr marL="457200" lvl="1" indent="0">
              <a:buNone/>
            </a:pPr>
            <a:r>
              <a:rPr lang="es-CL" noProof="0" dirty="0"/>
              <a:t>Lidera el </a:t>
            </a:r>
            <a:r>
              <a:rPr lang="es-CL" i="1" noProof="0" dirty="0"/>
              <a:t>Software Engineering </a:t>
            </a:r>
            <a:r>
              <a:rPr lang="es-CL" i="1" noProof="0" dirty="0" err="1"/>
              <a:t>Process</a:t>
            </a:r>
            <a:r>
              <a:rPr lang="es-CL" i="1" noProof="0" dirty="0"/>
              <a:t> Group </a:t>
            </a:r>
            <a:r>
              <a:rPr lang="es-CL" noProof="0" dirty="0"/>
              <a:t>(SEPG)</a:t>
            </a:r>
          </a:p>
          <a:p>
            <a:pPr marL="457200" lvl="1" indent="0">
              <a:buNone/>
            </a:pPr>
            <a:r>
              <a:rPr lang="es-CL" noProof="0" dirty="0"/>
              <a:t>Jefe de proyecto de mejoramiento de proceso</a:t>
            </a:r>
          </a:p>
          <a:p>
            <a:pPr marL="0" indent="0">
              <a:buNone/>
            </a:pPr>
            <a:r>
              <a:rPr lang="es-CL" noProof="0" dirty="0"/>
              <a:t>En el SEPG había entre 2 y 3 “voluntarios” adicionales, con dedicación parcial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32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Implementación de un área de proceso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33</a:t>
            </a:fld>
            <a:endParaRPr lang="es-CL" noProof="0" dirty="0"/>
          </a:p>
        </p:txBody>
      </p:sp>
      <p:sp>
        <p:nvSpPr>
          <p:cNvPr id="5" name="Rectángulo redondeado 4"/>
          <p:cNvSpPr/>
          <p:nvPr/>
        </p:nvSpPr>
        <p:spPr>
          <a:xfrm>
            <a:off x="2195736" y="6165304"/>
            <a:ext cx="4968552" cy="50405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latin typeface="Gill Sans MT" charset="0"/>
                <a:ea typeface="Gill Sans MT" charset="0"/>
                <a:cs typeface="Gill Sans MT" charset="0"/>
              </a:rPr>
              <a:t>Compromiso de la administración</a:t>
            </a:r>
          </a:p>
        </p:txBody>
      </p:sp>
      <p:sp>
        <p:nvSpPr>
          <p:cNvPr id="74" name="Rectángulo redondeado 73"/>
          <p:cNvSpPr/>
          <p:nvPr/>
        </p:nvSpPr>
        <p:spPr>
          <a:xfrm>
            <a:off x="2195736" y="5589240"/>
            <a:ext cx="4968552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latin typeface="Gill Sans MT" charset="0"/>
                <a:ea typeface="Gill Sans MT" charset="0"/>
                <a:cs typeface="Gill Sans MT" charset="0"/>
              </a:rPr>
              <a:t>Políticas </a:t>
            </a:r>
            <a:r>
              <a:rPr lang="es-ES_tradnl" sz="1800">
                <a:latin typeface="Gill Sans MT" charset="0"/>
                <a:ea typeface="Gill Sans MT" charset="0"/>
                <a:cs typeface="Gill Sans MT" charset="0"/>
              </a:rPr>
              <a:t>de calidad</a:t>
            </a:r>
            <a:endParaRPr lang="es-ES_tradnl" sz="18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75" name="Rectángulo redondeado 74"/>
          <p:cNvSpPr/>
          <p:nvPr/>
        </p:nvSpPr>
        <p:spPr>
          <a:xfrm>
            <a:off x="2195736" y="2893716"/>
            <a:ext cx="4968552" cy="26235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_tradnl" sz="1800" dirty="0">
                <a:latin typeface="Gill Sans MT" charset="0"/>
                <a:ea typeface="Gill Sans MT" charset="0"/>
                <a:cs typeface="Gill Sans MT" charset="0"/>
              </a:rPr>
              <a:t>Herramientas</a:t>
            </a:r>
          </a:p>
        </p:txBody>
      </p:sp>
      <p:sp>
        <p:nvSpPr>
          <p:cNvPr id="76" name="Rectángulo redondeado 75"/>
          <p:cNvSpPr/>
          <p:nvPr/>
        </p:nvSpPr>
        <p:spPr>
          <a:xfrm>
            <a:off x="2388670" y="3479243"/>
            <a:ext cx="2036761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latin typeface="Gill Sans MT" charset="0"/>
                <a:ea typeface="Gill Sans MT" charset="0"/>
                <a:cs typeface="Gill Sans MT" charset="0"/>
              </a:rPr>
              <a:t>Formularios</a:t>
            </a:r>
          </a:p>
        </p:txBody>
      </p:sp>
      <p:sp>
        <p:nvSpPr>
          <p:cNvPr id="77" name="Rectángulo redondeado 76"/>
          <p:cNvSpPr/>
          <p:nvPr/>
        </p:nvSpPr>
        <p:spPr>
          <a:xfrm>
            <a:off x="2391223" y="4149080"/>
            <a:ext cx="2036761" cy="50405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latin typeface="Gill Sans MT" charset="0"/>
                <a:ea typeface="Gill Sans MT" charset="0"/>
                <a:cs typeface="Gill Sans MT" charset="0"/>
              </a:rPr>
              <a:t>Procedimientos</a:t>
            </a:r>
          </a:p>
        </p:txBody>
      </p:sp>
      <p:sp>
        <p:nvSpPr>
          <p:cNvPr id="78" name="Rectángulo redondeado 77"/>
          <p:cNvSpPr/>
          <p:nvPr/>
        </p:nvSpPr>
        <p:spPr>
          <a:xfrm>
            <a:off x="2391223" y="4797152"/>
            <a:ext cx="2036761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 err="1">
                <a:latin typeface="Gill Sans MT" charset="0"/>
                <a:ea typeface="Gill Sans MT" charset="0"/>
                <a:cs typeface="Gill Sans MT" charset="0"/>
              </a:rPr>
              <a:t>Checklists</a:t>
            </a:r>
            <a:endParaRPr lang="es-ES_tradnl" sz="16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79" name="Rectángulo redondeado 78"/>
          <p:cNvSpPr/>
          <p:nvPr/>
        </p:nvSpPr>
        <p:spPr>
          <a:xfrm>
            <a:off x="4908950" y="3479243"/>
            <a:ext cx="2036761" cy="50405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latin typeface="Gill Sans MT" charset="0"/>
                <a:ea typeface="Gill Sans MT" charset="0"/>
                <a:cs typeface="Gill Sans MT" charset="0"/>
              </a:rPr>
              <a:t>Plantillas </a:t>
            </a:r>
            <a:r>
              <a:rPr lang="es-ES_tradnl" sz="1600">
                <a:latin typeface="Gill Sans MT" charset="0"/>
                <a:ea typeface="Gill Sans MT" charset="0"/>
                <a:cs typeface="Gill Sans MT" charset="0"/>
              </a:rPr>
              <a:t>de documentos</a:t>
            </a:r>
            <a:endParaRPr lang="es-ES_tradnl" sz="16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80" name="Rectángulo redondeado 79"/>
          <p:cNvSpPr/>
          <p:nvPr/>
        </p:nvSpPr>
        <p:spPr>
          <a:xfrm>
            <a:off x="4911503" y="4149080"/>
            <a:ext cx="2036761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latin typeface="Gill Sans MT" charset="0"/>
                <a:ea typeface="Gill Sans MT" charset="0"/>
                <a:cs typeface="Gill Sans MT" charset="0"/>
              </a:rPr>
              <a:t>Guías de uso</a:t>
            </a:r>
          </a:p>
        </p:txBody>
      </p:sp>
      <p:sp>
        <p:nvSpPr>
          <p:cNvPr id="81" name="Rectángulo redondeado 80"/>
          <p:cNvSpPr/>
          <p:nvPr/>
        </p:nvSpPr>
        <p:spPr>
          <a:xfrm>
            <a:off x="4911503" y="4797152"/>
            <a:ext cx="2036761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latin typeface="Gill Sans MT" charset="0"/>
                <a:ea typeface="Gill Sans MT" charset="0"/>
                <a:cs typeface="Gill Sans MT" charset="0"/>
              </a:rPr>
              <a:t>Gestión de Configuración</a:t>
            </a:r>
          </a:p>
        </p:txBody>
      </p:sp>
      <p:sp>
        <p:nvSpPr>
          <p:cNvPr id="82" name="Rectángulo redondeado 81"/>
          <p:cNvSpPr/>
          <p:nvPr/>
        </p:nvSpPr>
        <p:spPr>
          <a:xfrm>
            <a:off x="2195736" y="2348880"/>
            <a:ext cx="4968552" cy="50405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latin typeface="Gill Sans MT" charset="0"/>
                <a:ea typeface="Gill Sans MT" charset="0"/>
                <a:cs typeface="Gill Sans MT" charset="0"/>
              </a:rPr>
              <a:t>Entrenamiento</a:t>
            </a:r>
          </a:p>
        </p:txBody>
      </p:sp>
      <p:sp>
        <p:nvSpPr>
          <p:cNvPr id="83" name="Rectángulo redondeado 82"/>
          <p:cNvSpPr/>
          <p:nvPr/>
        </p:nvSpPr>
        <p:spPr>
          <a:xfrm>
            <a:off x="2195736" y="1772816"/>
            <a:ext cx="4968552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latin typeface="Gill Sans MT" charset="0"/>
                <a:ea typeface="Gill Sans MT" charset="0"/>
                <a:cs typeface="Gill Sans MT" charset="0"/>
              </a:rPr>
              <a:t>Implementación práctica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de requisitos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Clarificar los requisitos entre el cliente y el equipo de desarrollo</a:t>
            </a:r>
          </a:p>
          <a:p>
            <a:pPr marL="0" indent="0">
              <a:buNone/>
            </a:pPr>
            <a:r>
              <a:rPr lang="es-CL" noProof="0" dirty="0"/>
              <a:t>Tener requisitos al día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Tomamos como ejemplo un </a:t>
            </a:r>
            <a:r>
              <a:rPr lang="es-CL" noProof="0" dirty="0" err="1"/>
              <a:t>Requirements</a:t>
            </a:r>
            <a:r>
              <a:rPr lang="es-CL" noProof="0" dirty="0"/>
              <a:t> Book de Motorola China</a:t>
            </a:r>
          </a:p>
          <a:p>
            <a:pPr marL="457200" lvl="1" indent="0">
              <a:buNone/>
            </a:pPr>
            <a:r>
              <a:rPr lang="es-CL" noProof="0" dirty="0"/>
              <a:t>A partir de él, confeccionamos una plantilla</a:t>
            </a:r>
          </a:p>
          <a:p>
            <a:pPr marL="457200" lvl="1" indent="0">
              <a:buNone/>
            </a:pPr>
            <a:r>
              <a:rPr lang="es-CL" noProof="0" dirty="0"/>
              <a:t>Dicha plantilla fue utilizada en un par proyectos, y luego fue mejorada y mejorada y mejorada</a:t>
            </a:r>
          </a:p>
          <a:p>
            <a:pPr marL="457200" lvl="1" indent="0">
              <a:buNone/>
            </a:pPr>
            <a:r>
              <a:rPr lang="es-CL" noProof="0" dirty="0"/>
              <a:t>Finalmente, generamos nuestro procedimiento, el cual fue probado en proyectos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34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Planificación de proyectos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Planes para el desarrollo y seguimiento de proyectos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Partimos en forma similar a con los requisitos</a:t>
            </a:r>
          </a:p>
          <a:p>
            <a:pPr marL="457200" lvl="1" indent="0">
              <a:buNone/>
            </a:pPr>
            <a:r>
              <a:rPr lang="es-CL" noProof="0" dirty="0"/>
              <a:t>Luego conocimos una metodología usada para proyectos de cualquier tipo en Motorola Semiconductores</a:t>
            </a:r>
          </a:p>
          <a:p>
            <a:pPr marL="457200" lvl="1" indent="0">
              <a:buNone/>
            </a:pPr>
            <a:r>
              <a:rPr lang="es-CL" noProof="0" dirty="0"/>
              <a:t>Dicha metodología la probamos en un proyecto</a:t>
            </a:r>
          </a:p>
          <a:p>
            <a:pPr marL="457200" lvl="1" indent="0">
              <a:buNone/>
            </a:pPr>
            <a:r>
              <a:rPr lang="es-CL" noProof="0" dirty="0"/>
              <a:t>Le hicimos las modificaciones que encontramos pertinentes, incluyendo métodos de libro para estimaciones de software</a:t>
            </a:r>
          </a:p>
          <a:p>
            <a:pPr marL="457200" lvl="1" indent="0">
              <a:buNone/>
            </a:pPr>
            <a:r>
              <a:rPr lang="es-CL" noProof="0" dirty="0"/>
              <a:t>Finalmente, se generó un procedimiento que resultó un poco más complicado de lo deseable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35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Seguimiento y supervisión de proyectos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Dar visibilidad del estado actual del proyecto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Desarrollo relacionado con la planificación</a:t>
            </a:r>
          </a:p>
          <a:p>
            <a:pPr marL="457200" lvl="1" indent="0">
              <a:buNone/>
            </a:pPr>
            <a:r>
              <a:rPr lang="es-CL" noProof="0" dirty="0"/>
              <a:t>Desarrollamos una herramienta en Excel, con métricas de control de proyectos (</a:t>
            </a:r>
            <a:r>
              <a:rPr lang="es-CL" i="1" noProof="0" dirty="0" err="1"/>
              <a:t>speedup</a:t>
            </a:r>
            <a:r>
              <a:rPr lang="es-CL" noProof="0" dirty="0"/>
              <a:t> y otras)</a:t>
            </a:r>
          </a:p>
          <a:p>
            <a:pPr marL="457200" lvl="1" indent="0">
              <a:buNone/>
            </a:pPr>
            <a:r>
              <a:rPr lang="es-CL" noProof="0" dirty="0"/>
              <a:t>Esta herramienta da información efectiva para tomar medidas en caso de desviaciones de la carta Gantt</a:t>
            </a:r>
          </a:p>
          <a:p>
            <a:pPr marL="457200" lvl="1" indent="0">
              <a:buNone/>
            </a:pPr>
            <a:r>
              <a:rPr lang="es-CL" noProof="0" dirty="0"/>
              <a:t>La práctica requiere disciplina que no siempre fuimos capaces de tener, sobre todo cuando se pasa de una fase a otra del proyecto y no hay una claridad total del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36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Aseguramiento de calidad de software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Informar sobre el estado del proyecto, y verificar si los procesos definidos son seguidos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Efectuamos prácticas informales de revisión por pares, enfocándonos principalmente en la documentación</a:t>
            </a:r>
          </a:p>
          <a:p>
            <a:pPr marL="457200" lvl="1" indent="0">
              <a:buNone/>
            </a:pPr>
            <a:r>
              <a:rPr lang="es-CL" noProof="0" dirty="0"/>
              <a:t>Luego formalizamos la práctica para auditorías</a:t>
            </a:r>
          </a:p>
          <a:p>
            <a:pPr marL="457200" lvl="1" indent="0">
              <a:buNone/>
            </a:pPr>
            <a:r>
              <a:rPr lang="es-CL" noProof="0" dirty="0"/>
              <a:t>Sólo al final hicimos auditorías formales documentadas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37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de subcontratos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Seleccionar subcontratistas que cumplan con los estándares de calidad y supervisar su trabajo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Utilizamos como guía un documento de Motorola Australia</a:t>
            </a:r>
          </a:p>
          <a:p>
            <a:pPr marL="457200" lvl="1" indent="0">
              <a:buNone/>
            </a:pPr>
            <a:r>
              <a:rPr lang="es-CL" noProof="0" dirty="0"/>
              <a:t>Simplificamos el procedimiento y no invertimos mayor tiempo, dado que esta KPA no iba a ser evaluada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38</a:t>
            </a:fld>
            <a:endParaRPr lang="es-CL" noProof="0" dirty="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4598476"/>
            <a:ext cx="7543800" cy="66697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NOTA: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Tuvimos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que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retomar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el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proceso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para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supervisar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a un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subcontratista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en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Irlanda</a:t>
            </a:r>
            <a:endParaRPr lang="en-GB" sz="2000" dirty="0">
              <a:solidFill>
                <a:schemeClr val="tx1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de configuración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Mantener la integridad y control sobre los productos de software</a:t>
            </a:r>
          </a:p>
          <a:p>
            <a:pPr marL="0" indent="0">
              <a:buNone/>
            </a:pPr>
            <a:r>
              <a:rPr lang="es-CL" noProof="0" dirty="0"/>
              <a:t>Que hicimos:</a:t>
            </a:r>
          </a:p>
          <a:p>
            <a:pPr marL="457200" lvl="1" indent="0">
              <a:buNone/>
            </a:pPr>
            <a:r>
              <a:rPr lang="es-CL" noProof="0" dirty="0"/>
              <a:t>Definir lista de entregables típica para los proyectos</a:t>
            </a:r>
          </a:p>
          <a:p>
            <a:pPr marL="457200" lvl="1" indent="0">
              <a:buNone/>
            </a:pPr>
            <a:r>
              <a:rPr lang="es-CL" noProof="0" dirty="0"/>
              <a:t>Dar un identificador a cada uno de los entregables</a:t>
            </a:r>
          </a:p>
          <a:p>
            <a:pPr marL="457200" lvl="1" indent="0">
              <a:buNone/>
            </a:pPr>
            <a:r>
              <a:rPr lang="es-CL" noProof="0" dirty="0"/>
              <a:t>Diseñar un proceso de administración de versiones y comprar una herramienta que nos facilitara dicho control</a:t>
            </a:r>
          </a:p>
          <a:p>
            <a:pPr marL="457200" lvl="1" indent="0">
              <a:buNone/>
            </a:pPr>
            <a:r>
              <a:rPr lang="es-CL" noProof="0" dirty="0"/>
              <a:t>Finalmente escribimos nuestros procesos de “Control de Cambios” y de “Gestión de Configuración”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39</a:t>
            </a:fld>
            <a:endParaRPr lang="es-CL" noProof="0" dirty="0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838200" y="5264953"/>
            <a:ext cx="7543800" cy="66697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NOTA: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Posteriormente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revisamos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el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proceso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y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migramos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nuestra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base de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datos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hacia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otra</a:t>
            </a:r>
            <a:r>
              <a:rPr lang="en-GB" sz="2000" dirty="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</a:rPr>
              <a:t>herramienta</a:t>
            </a:r>
            <a:endParaRPr lang="en-GB" sz="2000" dirty="0">
              <a:solidFill>
                <a:schemeClr val="tx1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1. Integridad de los compromisos: Fundamentos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s-CL" b="1" i="1" noProof="0" dirty="0"/>
              <a:t>Compromiso íntegro</a:t>
            </a:r>
            <a:r>
              <a:rPr lang="es-CL" noProof="0" dirty="0"/>
              <a:t>:</a:t>
            </a:r>
          </a:p>
          <a:p>
            <a:pPr marL="457200" lvl="1" indent="0">
              <a:buNone/>
              <a:defRPr/>
            </a:pPr>
            <a:r>
              <a:rPr lang="es-CL" sz="2400" noProof="0" dirty="0"/>
              <a:t>Es muy probable que lo cumpla</a:t>
            </a:r>
          </a:p>
          <a:p>
            <a:pPr marL="457200" lvl="1" indent="0">
              <a:buNone/>
              <a:defRPr/>
            </a:pPr>
            <a:r>
              <a:rPr lang="es-CL" sz="2400" noProof="0" dirty="0"/>
              <a:t>Yo sé cómo lograrlo</a:t>
            </a:r>
          </a:p>
          <a:p>
            <a:pPr marL="457200" lvl="1" indent="0">
              <a:buNone/>
              <a:defRPr/>
            </a:pPr>
            <a:r>
              <a:rPr lang="es-CL" sz="2400" noProof="0" dirty="0"/>
              <a:t>Es relevante y útil para quien lo recibe</a:t>
            </a:r>
          </a:p>
          <a:p>
            <a:pPr marL="457200" lvl="1" indent="0">
              <a:buNone/>
              <a:defRPr/>
            </a:pPr>
            <a:endParaRPr lang="es-CL" noProof="0" dirty="0"/>
          </a:p>
          <a:p>
            <a:pPr marL="0" indent="0">
              <a:buNone/>
              <a:defRPr/>
            </a:pPr>
            <a:r>
              <a:rPr lang="es-CL" noProof="0" dirty="0"/>
              <a:t>Debemos asumir compromisos íntegros con nuestros clientes</a:t>
            </a:r>
          </a:p>
          <a:p>
            <a:pPr marL="0" indent="0">
              <a:buNone/>
              <a:defRPr/>
            </a:pPr>
            <a:r>
              <a:rPr lang="es-CL" noProof="0" dirty="0"/>
              <a:t>Como estos compromisos dependen de los compromisos internos, necesitamos integridad de los compromisos internos</a:t>
            </a:r>
          </a:p>
          <a:p>
            <a:pPr marL="0" indent="0">
              <a:buNone/>
              <a:defRPr/>
            </a:pPr>
            <a:r>
              <a:rPr lang="es-CL" noProof="0" dirty="0"/>
              <a:t>Para verificar continuamente la integridad necesitamos saber el real estado de avance y el cumplimiento de nuestras prácticas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</a:t>
            </a:fld>
            <a:endParaRPr lang="es-CL" noProof="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3F7231D-D1C0-1745-B1AF-A8094B8EA4E1}"/>
              </a:ext>
            </a:extLst>
          </p:cNvPr>
          <p:cNvSpPr txBox="1">
            <a:spLocks/>
          </p:cNvSpPr>
          <p:nvPr/>
        </p:nvSpPr>
        <p:spPr>
          <a:xfrm>
            <a:off x="657436" y="6021288"/>
            <a:ext cx="7848000" cy="546479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_tradnl" sz="2000" dirty="0">
                <a:solidFill>
                  <a:schemeClr val="tx1"/>
                </a:solidFill>
              </a:rPr>
              <a:t>Reflexión: ¿Qué puede impedir/favorecer asumir compromisos íntegros?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Enfoque en proceso organizacional / </a:t>
            </a:r>
            <a:br>
              <a:rPr lang="es-CL" noProof="0" dirty="0"/>
            </a:br>
            <a:r>
              <a:rPr lang="es-CL" noProof="0" dirty="0"/>
              <a:t>Definición de proceso organizacional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Tener una organización y un proceso para el desarrollo del proceso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Creamos un </a:t>
            </a:r>
            <a:r>
              <a:rPr lang="es-CL" i="1" noProof="0" dirty="0"/>
              <a:t>Software Engineering </a:t>
            </a:r>
            <a:r>
              <a:rPr lang="es-CL" i="1" noProof="0" dirty="0" err="1"/>
              <a:t>Process</a:t>
            </a:r>
            <a:r>
              <a:rPr lang="es-CL" i="1" noProof="0" dirty="0"/>
              <a:t> Group </a:t>
            </a:r>
            <a:r>
              <a:rPr lang="es-CL" noProof="0" dirty="0"/>
              <a:t>(SEPG)</a:t>
            </a:r>
          </a:p>
          <a:p>
            <a:pPr marL="457200" lvl="1" indent="0">
              <a:buNone/>
            </a:pPr>
            <a:r>
              <a:rPr lang="es-CL" noProof="0" dirty="0"/>
              <a:t>Intentamos usar comités para cada área, pero no funcionó</a:t>
            </a:r>
          </a:p>
          <a:p>
            <a:pPr marL="457200" lvl="1" indent="0">
              <a:buNone/>
            </a:pPr>
            <a:r>
              <a:rPr lang="es-CL" noProof="0" dirty="0"/>
              <a:t>Formalizamos un proceso para los procesos:</a:t>
            </a:r>
          </a:p>
          <a:p>
            <a:pPr marL="914400" lvl="2" indent="0">
              <a:buNone/>
            </a:pPr>
            <a:r>
              <a:rPr lang="es-CL" sz="1800" noProof="0" dirty="0"/>
              <a:t>Objetivos y política (SEPG)</a:t>
            </a:r>
          </a:p>
          <a:p>
            <a:pPr marL="914400" lvl="2" indent="0">
              <a:buNone/>
            </a:pPr>
            <a:r>
              <a:rPr lang="es-CL" sz="1800" noProof="0" dirty="0"/>
              <a:t>Procedimiento (un miembro del SEPG)</a:t>
            </a:r>
          </a:p>
          <a:p>
            <a:pPr marL="914400" lvl="2" indent="0">
              <a:buNone/>
            </a:pPr>
            <a:r>
              <a:rPr lang="es-CL" sz="1800" noProof="0" dirty="0"/>
              <a:t>Revisión por pares</a:t>
            </a:r>
          </a:p>
          <a:p>
            <a:pPr marL="914400" lvl="2" indent="0">
              <a:buNone/>
            </a:pPr>
            <a:r>
              <a:rPr lang="es-CL" sz="1800" noProof="0" dirty="0"/>
              <a:t>Entrenamiento</a:t>
            </a:r>
          </a:p>
          <a:p>
            <a:pPr marL="914400" lvl="2" indent="0">
              <a:buNone/>
            </a:pPr>
            <a:r>
              <a:rPr lang="es-CL" sz="1800" noProof="0" dirty="0"/>
              <a:t>Auditoría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40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Programa de entrenamiento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Tener las habilidades y capacidades necesarias para los proyectos y el desarrollo del centro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Un programa de entrenamiento con 6 subprogramas:</a:t>
            </a:r>
          </a:p>
          <a:p>
            <a:pPr marL="914400" lvl="2" indent="0">
              <a:buNone/>
            </a:pPr>
            <a:r>
              <a:rPr lang="es-CL" sz="1800" noProof="0" dirty="0"/>
              <a:t>Habilidades para un proyectos</a:t>
            </a:r>
          </a:p>
          <a:p>
            <a:pPr marL="914400" lvl="2" indent="0">
              <a:buNone/>
            </a:pPr>
            <a:r>
              <a:rPr lang="es-CL" sz="1800" noProof="0" dirty="0"/>
              <a:t>Habilidades técnicas estratégicas del centro</a:t>
            </a:r>
          </a:p>
          <a:p>
            <a:pPr marL="914400" lvl="2" indent="0">
              <a:buNone/>
            </a:pPr>
            <a:r>
              <a:rPr lang="es-CL" sz="1800" noProof="0" dirty="0"/>
              <a:t>Habilidades de procesos de software del centro</a:t>
            </a:r>
          </a:p>
          <a:p>
            <a:pPr marL="914400" lvl="2" indent="0">
              <a:buNone/>
            </a:pPr>
            <a:r>
              <a:rPr lang="es-CL" sz="1800" noProof="0" dirty="0"/>
              <a:t>Conocimientos básicos de cómo es la compañía</a:t>
            </a:r>
          </a:p>
          <a:p>
            <a:pPr marL="914400" lvl="2" indent="0">
              <a:buNone/>
            </a:pPr>
            <a:r>
              <a:rPr lang="es-CL" sz="1800" noProof="0" dirty="0"/>
              <a:t>Desarrollo de las carreras individuales</a:t>
            </a:r>
          </a:p>
          <a:p>
            <a:pPr marL="914400" lvl="2" indent="0">
              <a:buNone/>
            </a:pPr>
            <a:r>
              <a:rPr lang="es-CL" sz="1800" noProof="0" dirty="0"/>
              <a:t>Creación/actualización de material de entrenamiento</a:t>
            </a:r>
          </a:p>
          <a:p>
            <a:pPr marL="457200" lvl="1" indent="0">
              <a:buNone/>
            </a:pPr>
            <a:r>
              <a:rPr lang="es-CL" noProof="0" dirty="0"/>
              <a:t>Cada subprograma tiene un procedimiento asociado</a:t>
            </a:r>
          </a:p>
          <a:p>
            <a:pPr marL="457200" lvl="1" indent="0">
              <a:buNone/>
            </a:pPr>
            <a:r>
              <a:rPr lang="es-CL" noProof="0" dirty="0"/>
              <a:t>Definimos entrenamientos obligatorios y áreas estratégicas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41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integrada de software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Adaptar el proceso organizacional de software a las necesidades de un proyecto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Definimos un breve procedimiento de adaptación</a:t>
            </a:r>
          </a:p>
          <a:p>
            <a:pPr marL="457200" lvl="1" indent="0">
              <a:buNone/>
            </a:pPr>
            <a:r>
              <a:rPr lang="es-CL" noProof="0" dirty="0"/>
              <a:t>La política es que el jefe de proyecto puede proponer cualquier adaptación, pero SQA tiene la autoridad para vetar una adaptación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42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Ingeniería del producto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Especificar, diseñar, codificar, probar, documentar el software usando las mejores prácticas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Establecer normas de programación</a:t>
            </a:r>
          </a:p>
          <a:p>
            <a:pPr marL="457200" lvl="1" indent="0">
              <a:buNone/>
            </a:pPr>
            <a:r>
              <a:rPr lang="es-CL" noProof="0" dirty="0"/>
              <a:t>Los procedimientos para distintos temas se fueron “documentado” vía correo electrónico</a:t>
            </a:r>
          </a:p>
          <a:p>
            <a:pPr marL="457200" lvl="1" indent="0">
              <a:buNone/>
            </a:pPr>
            <a:r>
              <a:rPr lang="es-CL" noProof="0" dirty="0"/>
              <a:t>Luego recopilamos todas esas prácticas en un procedimiento</a:t>
            </a:r>
          </a:p>
          <a:p>
            <a:pPr marL="457200" lvl="1" indent="0">
              <a:buNone/>
            </a:pPr>
            <a:r>
              <a:rPr lang="es-CL" noProof="0" dirty="0"/>
              <a:t>Se definieron plantillas/estándares para varios documentos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43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Coordinación intergrupal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Asegurar que los distintos grupos están coordinados e informados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Correo electrónico, conferencia telefónica, intranet</a:t>
            </a:r>
          </a:p>
          <a:p>
            <a:pPr marL="457200" lvl="1" indent="0">
              <a:buNone/>
            </a:pPr>
            <a:r>
              <a:rPr lang="es-CL" noProof="0" dirty="0"/>
              <a:t>Compatibilizar herramientas (procesador de palabras, editor, compilador, gestión de configuración distribuida)</a:t>
            </a:r>
          </a:p>
          <a:p>
            <a:pPr marL="457200" lvl="1" indent="0">
              <a:buNone/>
            </a:pPr>
            <a:r>
              <a:rPr lang="es-CL" noProof="0" dirty="0"/>
              <a:t>Escribimos todo esto en un documento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44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Revisión de pares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Encontrar errores lo más tempranamente posible</a:t>
            </a:r>
          </a:p>
          <a:p>
            <a:pPr marL="0" indent="0">
              <a:buNone/>
            </a:pPr>
            <a:r>
              <a:rPr lang="es-CL" noProof="0" dirty="0"/>
              <a:t>Qué hicimos:</a:t>
            </a:r>
          </a:p>
          <a:p>
            <a:pPr marL="457200" lvl="1" indent="0">
              <a:buNone/>
            </a:pPr>
            <a:r>
              <a:rPr lang="es-CL" noProof="0" dirty="0"/>
              <a:t>Revisamos mediante un procedimiento definido los documentos claves (Plan, </a:t>
            </a:r>
            <a:r>
              <a:rPr lang="es-CL" i="1" noProof="0" dirty="0" err="1"/>
              <a:t>Requirements</a:t>
            </a:r>
            <a:r>
              <a:rPr lang="es-CL" i="1" noProof="0" dirty="0"/>
              <a:t> Book</a:t>
            </a:r>
            <a:r>
              <a:rPr lang="es-CL" noProof="0" dirty="0"/>
              <a:t>, </a:t>
            </a:r>
            <a:r>
              <a:rPr lang="es-CL" i="1" noProof="0" dirty="0" err="1"/>
              <a:t>Specifications</a:t>
            </a:r>
            <a:r>
              <a:rPr lang="es-CL" noProof="0" dirty="0"/>
              <a:t>, </a:t>
            </a:r>
            <a:r>
              <a:rPr lang="es-CL" i="1" noProof="0" dirty="0" err="1"/>
              <a:t>Detailed</a:t>
            </a:r>
            <a:r>
              <a:rPr lang="es-CL" i="1" noProof="0" dirty="0"/>
              <a:t> </a:t>
            </a:r>
            <a:r>
              <a:rPr lang="es-CL" i="1" noProof="0" dirty="0" err="1"/>
              <a:t>Design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noProof="0" dirty="0"/>
              <a:t>También trabajamos en </a:t>
            </a:r>
            <a:r>
              <a:rPr lang="es-CL" i="1" noProof="0" dirty="0" err="1"/>
              <a:t>code</a:t>
            </a:r>
            <a:r>
              <a:rPr lang="es-CL" i="1" noProof="0" dirty="0"/>
              <a:t> </a:t>
            </a:r>
            <a:r>
              <a:rPr lang="es-CL" i="1" noProof="0" dirty="0" err="1"/>
              <a:t>reviews</a:t>
            </a:r>
            <a:r>
              <a:rPr lang="es-CL" i="1" noProof="0" dirty="0"/>
              <a:t> </a:t>
            </a:r>
            <a:r>
              <a:rPr lang="es-CL" noProof="0" dirty="0"/>
              <a:t>y revisiones internacionales (video conferencia)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45</a:t>
            </a:fld>
            <a:endParaRPr lang="es-CL" noProof="0" dirty="0"/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sz="3200" noProof="0" dirty="0"/>
              <a:t>ANEXO 2: </a:t>
            </a:r>
            <a:br>
              <a:rPr lang="es-CL" sz="3200" noProof="0" dirty="0"/>
            </a:br>
            <a:r>
              <a:rPr lang="es-CL" sz="3200" noProof="0" dirty="0"/>
              <a:t>Elementos de un proceso basado en ISO 9000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45720" tIns="46800" rIns="4572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Calidad en las actividades del ciclo de vida</a:t>
            </a:r>
          </a:p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dirty="0"/>
              <a:t>Calidad en las actividades de apoyo</a:t>
            </a:r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711588806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1  Requisitos de los usuarios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PROPOSITO   Definir el problema</a:t>
            </a:r>
          </a:p>
          <a:p>
            <a:pPr marL="457200" lvl="1" indent="0">
              <a:buNone/>
            </a:pPr>
            <a:r>
              <a:rPr lang="es-CL" noProof="0" dirty="0"/>
              <a:t>Refinar una idea sobre lo que hará el software</a:t>
            </a:r>
          </a:p>
          <a:p>
            <a:pPr marL="457200" lvl="1" indent="0">
              <a:buNone/>
            </a:pPr>
            <a:r>
              <a:rPr lang="es-CL" noProof="0" dirty="0"/>
              <a:t>Determinar los alcances del mismo</a:t>
            </a:r>
          </a:p>
          <a:p>
            <a:pPr marL="457200" lvl="1" indent="0">
              <a:buNone/>
            </a:pPr>
            <a:r>
              <a:rPr lang="es-CL" noProof="0" dirty="0"/>
              <a:t>Establecer requisitos de software</a:t>
            </a:r>
          </a:p>
          <a:p>
            <a:pPr lvl="1"/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U  El desarrollador debe ayudar a hacer el documento de requisitos de usuarios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Incluir requisitos de soporte y mantenimiento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Que el usuario retenga control del documento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47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11221468"/>
      </p:ext>
    </p:extLst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1: Entradas y Salidas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ENTRADAS</a:t>
            </a:r>
          </a:p>
          <a:p>
            <a:pPr marL="457200" lvl="1" indent="0">
              <a:buNone/>
            </a:pPr>
            <a:r>
              <a:rPr lang="es-CL" noProof="0" dirty="0"/>
              <a:t>No [siempre] hay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U  Usar estudios de factibilidad, encuestas …</a:t>
            </a:r>
          </a:p>
          <a:p>
            <a:pPr lvl="1"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SALIDAS</a:t>
            </a:r>
          </a:p>
          <a:p>
            <a:pPr marL="457200" lvl="1" indent="0">
              <a:buNone/>
            </a:pPr>
            <a:r>
              <a:rPr lang="es-CL" noProof="0" dirty="0"/>
              <a:t>EVC  Documento de Requisitos de Usuarios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U  Plan detallado para Requisitos de Software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U  Plan de Pruebas de Aceptación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921473757"/>
      </p:ext>
    </p:extLst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1: Actividades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Capturar los requisitos de usuario</a:t>
            </a:r>
          </a:p>
          <a:p>
            <a:pPr marL="457200" lvl="1" indent="0">
              <a:buNone/>
            </a:pPr>
            <a:r>
              <a:rPr lang="es-CL" noProof="0" dirty="0"/>
              <a:t>E  Que sean tan completos como sea posible</a:t>
            </a:r>
          </a:p>
          <a:p>
            <a:pPr marL="457200" lvl="1" indent="0">
              <a:buNone/>
            </a:pPr>
            <a:r>
              <a:rPr lang="es-CL" noProof="0" dirty="0"/>
              <a:t>I   Lograr consenso entre las partes</a:t>
            </a:r>
          </a:p>
          <a:p>
            <a:pPr marL="457200" lvl="1" indent="0">
              <a:buNone/>
            </a:pPr>
            <a:r>
              <a:rPr lang="es-CL" noProof="0" dirty="0"/>
              <a:t>U  Comparar con software existente, con dibujos de pantallas y/o prototipos</a:t>
            </a:r>
          </a:p>
          <a:p>
            <a:pPr marL="0" indent="0">
              <a:buNone/>
            </a:pPr>
            <a:r>
              <a:rPr lang="es-CL" noProof="0" dirty="0"/>
              <a:t>Determinar ambiente de operación</a:t>
            </a:r>
          </a:p>
          <a:p>
            <a:pPr marL="457200" lvl="1" indent="0">
              <a:buNone/>
            </a:pPr>
            <a:r>
              <a:rPr lang="es-CL" noProof="0" dirty="0"/>
              <a:t>I   Describir software, hardware, otros</a:t>
            </a:r>
          </a:p>
          <a:p>
            <a:pPr marL="457200" lvl="1" indent="0">
              <a:buNone/>
            </a:pPr>
            <a:r>
              <a:rPr lang="es-CL" noProof="0" dirty="0"/>
              <a:t>IC  Describir interfaces externas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08503416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1. Integridad de los compromisos: Procesos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noProof="0" dirty="0"/>
              <a:t>Gestión de los compromisos</a:t>
            </a:r>
          </a:p>
          <a:p>
            <a:pPr marL="457200" lvl="1" indent="0">
              <a:buNone/>
            </a:pPr>
            <a:r>
              <a:rPr lang="es-CL" noProof="0" dirty="0"/>
              <a:t>Asumir y mantener compromisos íntegros con el cliente</a:t>
            </a:r>
          </a:p>
          <a:p>
            <a:pPr marL="457200" lvl="1" indent="0">
              <a:buNone/>
            </a:pPr>
            <a:r>
              <a:rPr lang="es-CL" noProof="0" dirty="0"/>
              <a:t>Asumir y mantener compromisos íntegros en la organización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Estado de avance</a:t>
            </a:r>
          </a:p>
          <a:p>
            <a:pPr marL="457200" lvl="1" indent="0">
              <a:buNone/>
            </a:pPr>
            <a:r>
              <a:rPr lang="es-CL" noProof="0" dirty="0"/>
              <a:t>Determinar el real estado de avance del proyecto y sus riesgos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Verificación de prácticas y disciplina</a:t>
            </a:r>
          </a:p>
          <a:p>
            <a:pPr marL="457200" lvl="1" indent="0">
              <a:buNone/>
            </a:pPr>
            <a:r>
              <a:rPr lang="es-CL" noProof="0" dirty="0"/>
              <a:t>Evaluar el uso de prácticas y disciplinas acordadas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</a:t>
            </a:fld>
            <a:endParaRPr lang="es-CL" noProof="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1: Actividades (cont.)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Especificar los requisitos de usuario</a:t>
            </a:r>
          </a:p>
          <a:p>
            <a:pPr marL="457200" lvl="1" indent="0">
              <a:buNone/>
            </a:pPr>
            <a:r>
              <a:rPr lang="es-CL" noProof="0" dirty="0"/>
              <a:t>U  Clasificar los requisitos</a:t>
            </a:r>
          </a:p>
          <a:p>
            <a:pPr marL="457200" lvl="1" indent="0">
              <a:buNone/>
            </a:pPr>
            <a:r>
              <a:rPr lang="es-CL" noProof="0" dirty="0"/>
              <a:t>I   Usar métodos cuantitativos de especificación</a:t>
            </a:r>
          </a:p>
          <a:p>
            <a:pPr marL="457200" lvl="1" indent="0">
              <a:buNone/>
            </a:pPr>
            <a:r>
              <a:rPr lang="es-CL" noProof="0" dirty="0"/>
              <a:t>I   Por cada atributo dar:</a:t>
            </a:r>
          </a:p>
          <a:p>
            <a:pPr marL="914400" lvl="2" indent="0">
              <a:buNone/>
            </a:pPr>
            <a:r>
              <a:rPr lang="es-CL" noProof="0" dirty="0"/>
              <a:t>Nombre</a:t>
            </a:r>
          </a:p>
          <a:p>
            <a:pPr marL="914400" lvl="2" indent="0">
              <a:buNone/>
            </a:pPr>
            <a:r>
              <a:rPr lang="es-CL" noProof="0" dirty="0"/>
              <a:t>Necesidad: por qué se necesita y cuán importante es</a:t>
            </a:r>
          </a:p>
          <a:p>
            <a:pPr marL="914400" lvl="2" indent="0">
              <a:buNone/>
            </a:pPr>
            <a:r>
              <a:rPr lang="es-CL" noProof="0" dirty="0"/>
              <a:t>Estabilidad: cuán posible es que cambie</a:t>
            </a:r>
          </a:p>
          <a:p>
            <a:pPr marL="914400" lvl="2" indent="0">
              <a:buNone/>
            </a:pPr>
            <a:r>
              <a:rPr lang="es-CL" noProof="0" dirty="0"/>
              <a:t>Prioridad, para entrega incremental</a:t>
            </a:r>
          </a:p>
          <a:p>
            <a:pPr marL="0" indent="0">
              <a:buNone/>
            </a:pPr>
            <a:r>
              <a:rPr lang="es-CL" noProof="0" dirty="0"/>
              <a:t>Revisar salidas</a:t>
            </a:r>
          </a:p>
          <a:p>
            <a:pPr marL="457200" lvl="1" indent="0">
              <a:buNone/>
            </a:pPr>
            <a:r>
              <a:rPr lang="es-CL" noProof="0" dirty="0"/>
              <a:t>E  Revisar todas las salidas de la fase, con participación de usuarios, operadores, analistas y administradores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50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90974882"/>
      </p:ext>
    </p:extLst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2  Requisitos de software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PROPOSITO   Representar los requisitos del usuario en términos computacionales</a:t>
            </a:r>
          </a:p>
          <a:p>
            <a:pPr lvl="1"/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ENTRADAS</a:t>
            </a:r>
          </a:p>
          <a:p>
            <a:pPr marL="457200" lvl="1" indent="0">
              <a:buNone/>
            </a:pPr>
            <a:r>
              <a:rPr lang="es-CL" noProof="0" dirty="0"/>
              <a:t>Documento de requisitos de usuario</a:t>
            </a:r>
          </a:p>
          <a:p>
            <a:pPr marL="457200" lvl="1" indent="0">
              <a:buNone/>
            </a:pPr>
            <a:r>
              <a:rPr lang="es-CL" noProof="0" dirty="0"/>
              <a:t>Plan detallado para Requisitos de Software</a:t>
            </a:r>
          </a:p>
          <a:p>
            <a:pPr marL="457200" lvl="1" indent="0">
              <a:buNone/>
            </a:pPr>
            <a:r>
              <a:rPr lang="es-CL" noProof="0" dirty="0"/>
              <a:t>E  Hacer las actividades de acuerdo al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51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23557394"/>
      </p:ext>
    </p:extLst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2: Actividades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  Construir un modelo lógico del sistema</a:t>
            </a:r>
          </a:p>
          <a:p>
            <a:pPr marL="457200" lvl="1" indent="0">
              <a:buNone/>
            </a:pPr>
            <a:r>
              <a:rPr lang="es-CL" noProof="0" dirty="0"/>
              <a:t>I   Usar el modelo como base para producir los requisitos</a:t>
            </a:r>
          </a:p>
          <a:p>
            <a:pPr marL="457200" lvl="1" indent="0">
              <a:buNone/>
            </a:pPr>
            <a:r>
              <a:rPr lang="es-CL" noProof="0" dirty="0"/>
              <a:t>I   Revisar un nivel antes de pasar al siguiente</a:t>
            </a:r>
          </a:p>
          <a:p>
            <a:pPr marL="457200" lvl="1" indent="0">
              <a:buNone/>
            </a:pPr>
            <a:r>
              <a:rPr lang="es-CL" noProof="0" dirty="0"/>
              <a:t>I   El modelo está hecho de componentes, cada una con su función</a:t>
            </a:r>
          </a:p>
          <a:p>
            <a:pPr marL="457200" lvl="1" indent="0">
              <a:buNone/>
            </a:pPr>
            <a:r>
              <a:rPr lang="es-CL" noProof="0" dirty="0"/>
              <a:t>I   Las interfaces entre componentes son mínimas</a:t>
            </a:r>
          </a:p>
          <a:p>
            <a:pPr marL="457200" lvl="1" indent="0">
              <a:buNone/>
            </a:pPr>
            <a:r>
              <a:rPr lang="es-CL" noProof="0" dirty="0"/>
              <a:t>U  Dividir el sistema en una jerarquía de subcomponentes</a:t>
            </a:r>
          </a:p>
          <a:p>
            <a:pPr marL="457200" lvl="1" indent="0">
              <a:buNone/>
            </a:pPr>
            <a:r>
              <a:rPr lang="es-CL" noProof="0" dirty="0"/>
              <a:t>U  Cada componente no tiene muchas subcomponentes</a:t>
            </a:r>
          </a:p>
          <a:p>
            <a:pPr marL="457200" lvl="1" indent="0">
              <a:buNone/>
            </a:pPr>
            <a:r>
              <a:rPr lang="es-CL" noProof="0" dirty="0"/>
              <a:t>I   El modelo omite descripción de implementación</a:t>
            </a:r>
          </a:p>
          <a:p>
            <a:pPr marL="457200" lvl="1" indent="0">
              <a:buNone/>
            </a:pPr>
            <a:r>
              <a:rPr lang="es-CL" noProof="0" dirty="0"/>
              <a:t>I   El modelo especifica atributos de rendimiento de las componentes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52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33737160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2: Actividades (cont.)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  Especificación de requisitos de software</a:t>
            </a:r>
          </a:p>
          <a:p>
            <a:pPr marL="457200" lvl="1" indent="0">
              <a:buNone/>
            </a:pPr>
            <a:r>
              <a:rPr lang="es-CL" noProof="0" dirty="0"/>
              <a:t>U  Clasificar los requisitos</a:t>
            </a:r>
          </a:p>
          <a:p>
            <a:pPr marL="457200" lvl="1" indent="0">
              <a:buNone/>
            </a:pPr>
            <a:r>
              <a:rPr lang="es-CL" noProof="0" dirty="0"/>
              <a:t>I   Usar métodos cuantitativos de especificación</a:t>
            </a:r>
          </a:p>
          <a:p>
            <a:pPr marL="457200" lvl="1" indent="0">
              <a:buNone/>
            </a:pPr>
            <a:r>
              <a:rPr lang="es-CL" noProof="0" dirty="0"/>
              <a:t>I   Por cada atributo dar:</a:t>
            </a:r>
          </a:p>
          <a:p>
            <a:pPr marL="914400" lvl="2" indent="0">
              <a:buNone/>
            </a:pPr>
            <a:r>
              <a:rPr lang="es-CL" noProof="0" dirty="0"/>
              <a:t>Nombre</a:t>
            </a:r>
          </a:p>
          <a:p>
            <a:pPr marL="914400" lvl="2" indent="0">
              <a:buNone/>
            </a:pPr>
            <a:r>
              <a:rPr lang="es-CL" noProof="0" dirty="0"/>
              <a:t>Necesidad: por qué se necesita y cuán importante es</a:t>
            </a:r>
          </a:p>
          <a:p>
            <a:pPr marL="914400" lvl="2" indent="0">
              <a:buNone/>
            </a:pPr>
            <a:r>
              <a:rPr lang="es-CL" noProof="0" dirty="0"/>
              <a:t>Estabilidad: cuán posible es que cambie</a:t>
            </a:r>
          </a:p>
          <a:p>
            <a:pPr marL="914400" lvl="2" indent="0">
              <a:buNone/>
            </a:pPr>
            <a:r>
              <a:rPr lang="es-CL" noProof="0" dirty="0"/>
              <a:t>Prioridad, para entrega incremental</a:t>
            </a:r>
          </a:p>
          <a:p>
            <a:pPr marL="0" indent="0">
              <a:buNone/>
            </a:pPr>
            <a:r>
              <a:rPr lang="es-CL" noProof="0" dirty="0"/>
              <a:t>E  Hacer la Descripción de Servicios de Soporte</a:t>
            </a:r>
          </a:p>
          <a:p>
            <a:pPr marL="0" indent="0">
              <a:buNone/>
            </a:pPr>
            <a:r>
              <a:rPr lang="es-CL" noProof="0" dirty="0"/>
              <a:t>E  Revisar cada una de las salidas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53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68940823"/>
      </p:ext>
    </p:extLst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2: Salidas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ECV  Documento de requisitos de software</a:t>
            </a:r>
          </a:p>
          <a:p>
            <a:pPr marL="457200" lvl="1" indent="0">
              <a:buNone/>
            </a:pPr>
            <a:r>
              <a:rPr lang="es-CL" noProof="0" dirty="0"/>
              <a:t>U  Poner una tabla que muestre la correspondencia entre requisitos de usuario y requisitos de software</a:t>
            </a:r>
          </a:p>
          <a:p>
            <a:pPr marL="457200" lvl="1" indent="0">
              <a:buNone/>
            </a:pPr>
            <a:r>
              <a:rPr lang="es-CL" noProof="0" dirty="0"/>
              <a:t>I   Incluir los resultados de los eventuales análisis</a:t>
            </a:r>
          </a:p>
          <a:p>
            <a:pPr marL="457200" lvl="1" indent="0">
              <a:buNone/>
            </a:pPr>
            <a:r>
              <a:rPr lang="es-CL" noProof="0" dirty="0"/>
              <a:t>U  Si se usaron métodos matemáticos poner explicaciones en castellano</a:t>
            </a:r>
          </a:p>
          <a:p>
            <a:pPr marL="0" indent="0">
              <a:buNone/>
            </a:pPr>
            <a:r>
              <a:rPr lang="es-CL" noProof="0" dirty="0"/>
              <a:t>Descripción de Servicios de Soporte</a:t>
            </a:r>
          </a:p>
          <a:p>
            <a:pPr marL="0" indent="0">
              <a:buNone/>
            </a:pPr>
            <a:r>
              <a:rPr lang="es-CL" noProof="0" dirty="0"/>
              <a:t>Plan detallado de la Fase de Diseño</a:t>
            </a:r>
          </a:p>
          <a:p>
            <a:pPr marL="0" indent="0">
              <a:buNone/>
            </a:pPr>
            <a:r>
              <a:rPr lang="es-CL" noProof="0" dirty="0"/>
              <a:t>Plan de Pruebas de Sistema</a:t>
            </a:r>
          </a:p>
          <a:p>
            <a:pPr marL="0" indent="0">
              <a:buNone/>
            </a:pPr>
            <a:r>
              <a:rPr lang="es-CL" noProof="0" dirty="0"/>
              <a:t>Otros documentos</a:t>
            </a:r>
          </a:p>
          <a:p>
            <a:pPr marL="0" indent="0">
              <a:buNone/>
            </a:pPr>
            <a:r>
              <a:rPr lang="es-CL" noProof="0" dirty="0"/>
              <a:t>E  Archivar toda la documentación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54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899927136"/>
      </p:ext>
    </p:extLst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3  Diseño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PROPOSITO   Diseñar la solución de software</a:t>
            </a:r>
          </a:p>
          <a:p>
            <a:pPr marL="457200" lvl="1" indent="0">
              <a:buNone/>
            </a:pPr>
            <a:r>
              <a:rPr lang="es-CL" noProof="0" dirty="0"/>
              <a:t>Poner en términos concretos el modelo lógico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ENTRADAS</a:t>
            </a:r>
          </a:p>
          <a:p>
            <a:pPr marL="0" indent="0">
              <a:buNone/>
            </a:pPr>
            <a:r>
              <a:rPr lang="es-CL" noProof="0" dirty="0"/>
              <a:t>Documento de requisitos de software</a:t>
            </a:r>
          </a:p>
          <a:p>
            <a:pPr marL="0" indent="0">
              <a:buNone/>
            </a:pPr>
            <a:r>
              <a:rPr lang="es-CL" noProof="0" dirty="0"/>
              <a:t>Descripción de Servicios de Soporte</a:t>
            </a:r>
          </a:p>
          <a:p>
            <a:pPr marL="0" indent="0">
              <a:buNone/>
            </a:pPr>
            <a:r>
              <a:rPr lang="es-CL" noProof="0" dirty="0"/>
              <a:t>Plan de la Fase de Diseño</a:t>
            </a:r>
          </a:p>
          <a:p>
            <a:pPr marL="457200" lvl="1" indent="0">
              <a:buNone/>
            </a:pPr>
            <a:r>
              <a:rPr lang="es-CL" noProof="0" dirty="0"/>
              <a:t>E  Hacer las actividades de acuerdo al plan</a:t>
            </a:r>
          </a:p>
          <a:p>
            <a:pPr marL="457200" lvl="1" indent="0">
              <a:buNone/>
            </a:pPr>
            <a:r>
              <a:rPr lang="es-CL" noProof="0" dirty="0"/>
              <a:t>I   Adoptar un método de diseño y seguirlo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55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20376053"/>
      </p:ext>
    </p:extLst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3: Actividades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  Hacer un Documento de Diseño</a:t>
            </a:r>
          </a:p>
          <a:p>
            <a:pPr marL="457200" lvl="1" indent="0">
              <a:buNone/>
            </a:pPr>
            <a:r>
              <a:rPr lang="es-CL" noProof="0" dirty="0"/>
              <a:t>Describe el software en términos de la implementación</a:t>
            </a:r>
          </a:p>
          <a:p>
            <a:pPr marL="457200" lvl="1" indent="0">
              <a:buNone/>
            </a:pPr>
            <a:r>
              <a:rPr lang="es-CL" noProof="0" dirty="0"/>
              <a:t>I   Derivar la descripción del modelo lógico</a:t>
            </a:r>
          </a:p>
          <a:p>
            <a:pPr marL="457200" lvl="1" indent="0">
              <a:buNone/>
            </a:pPr>
            <a:r>
              <a:rPr lang="es-CL" noProof="0" dirty="0"/>
              <a:t>I   Usar un método de descomposición</a:t>
            </a:r>
          </a:p>
          <a:p>
            <a:pPr marL="457200" lvl="1" indent="0">
              <a:buNone/>
            </a:pPr>
            <a:r>
              <a:rPr lang="es-CL" noProof="0" dirty="0"/>
              <a:t>I   Revisar cada componente en relación a los requisitos</a:t>
            </a:r>
          </a:p>
          <a:p>
            <a:pPr marL="457200" lvl="1" indent="0">
              <a:buNone/>
            </a:pPr>
            <a:r>
              <a:rPr lang="es-CL" noProof="0" dirty="0"/>
              <a:t>U  Considerar más de un posible diseño</a:t>
            </a:r>
          </a:p>
          <a:p>
            <a:pPr marL="457200" lvl="1" indent="0">
              <a:buNone/>
            </a:pPr>
            <a:r>
              <a:rPr lang="es-CL" noProof="0" dirty="0"/>
              <a:t>I   Documentar sólo un diseño como el ‘oficial’</a:t>
            </a:r>
          </a:p>
          <a:p>
            <a:pPr marL="0" indent="0">
              <a:buNone/>
            </a:pPr>
            <a:r>
              <a:rPr lang="es-CL" noProof="0" dirty="0"/>
              <a:t>E  Especificar el diseño</a:t>
            </a:r>
          </a:p>
          <a:p>
            <a:pPr marL="457200" lvl="1" indent="0">
              <a:buNone/>
            </a:pPr>
            <a:r>
              <a:rPr lang="es-CL" noProof="0" dirty="0"/>
              <a:t>Entradas y salidas, funciones, estructuras de datos usadas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56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226945831"/>
      </p:ext>
    </p:extLst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3: Actividades (cont.)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  Diseñar el Soporte</a:t>
            </a:r>
          </a:p>
          <a:p>
            <a:pPr marL="457200" lvl="1" indent="0">
              <a:buNone/>
            </a:pPr>
            <a:r>
              <a:rPr lang="es-CL" noProof="0" dirty="0"/>
              <a:t>Especificación del soporte</a:t>
            </a:r>
          </a:p>
          <a:p>
            <a:pPr marL="457200" lvl="1" indent="0">
              <a:buNone/>
            </a:pPr>
            <a:r>
              <a:rPr lang="es-CL" noProof="0" dirty="0"/>
              <a:t>Entrega del soporte</a:t>
            </a:r>
          </a:p>
          <a:p>
            <a:pPr marL="457200" lvl="1" indent="0">
              <a:buNone/>
            </a:pPr>
            <a:r>
              <a:rPr lang="es-CL" noProof="0" dirty="0"/>
              <a:t>I   Anticipar distintos niveles de necesidad de servicio y hacer planes de contingencia</a:t>
            </a:r>
          </a:p>
          <a:p>
            <a:pPr marL="0" indent="0">
              <a:buNone/>
            </a:pPr>
            <a:r>
              <a:rPr lang="es-CL" noProof="0" dirty="0"/>
              <a:t>E  Revisar todas las salidas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57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677655139"/>
      </p:ext>
    </p:extLst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3: Salidas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Documento de Diseño</a:t>
            </a:r>
          </a:p>
          <a:p>
            <a:pPr marL="0" indent="0">
              <a:buNone/>
            </a:pPr>
            <a:r>
              <a:rPr lang="es-CL" noProof="0" dirty="0"/>
              <a:t>Documento de Especificación de Soporte</a:t>
            </a:r>
          </a:p>
          <a:p>
            <a:pPr marL="0" indent="0">
              <a:buNone/>
            </a:pPr>
            <a:r>
              <a:rPr lang="es-CL" noProof="0" dirty="0"/>
              <a:t>Plan detallado de la Fase de Realización</a:t>
            </a:r>
          </a:p>
          <a:p>
            <a:pPr marL="0" indent="0">
              <a:buNone/>
            </a:pPr>
            <a:r>
              <a:rPr lang="es-CL" noProof="0" dirty="0"/>
              <a:t>Plan de Pruebas de Integración</a:t>
            </a:r>
          </a:p>
          <a:p>
            <a:pPr marL="0" indent="0">
              <a:buNone/>
            </a:pPr>
            <a:r>
              <a:rPr lang="es-CL" noProof="0" dirty="0"/>
              <a:t>Otros documentos</a:t>
            </a:r>
          </a:p>
          <a:p>
            <a:pPr marL="0" indent="0">
              <a:buNone/>
            </a:pPr>
            <a:r>
              <a:rPr lang="es-CL" noProof="0" dirty="0"/>
              <a:t>E  Archivar toda la documentación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539181849"/>
      </p:ext>
    </p:extLst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4  Realización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PROPOSITO   Programar y probar el software.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ENTRADAS</a:t>
            </a:r>
          </a:p>
          <a:p>
            <a:pPr marL="0" indent="0">
              <a:buNone/>
            </a:pPr>
            <a:r>
              <a:rPr lang="es-CL" noProof="0" dirty="0"/>
              <a:t>Documento de Diseño</a:t>
            </a:r>
          </a:p>
          <a:p>
            <a:pPr marL="0" indent="0">
              <a:buNone/>
            </a:pPr>
            <a:r>
              <a:rPr lang="es-CL" noProof="0" dirty="0"/>
              <a:t>Documento de Especificación de Soporte</a:t>
            </a:r>
          </a:p>
          <a:p>
            <a:pPr marL="0" indent="0">
              <a:buNone/>
            </a:pPr>
            <a:r>
              <a:rPr lang="es-CL" noProof="0" dirty="0"/>
              <a:t>Plan de Pruebas de Integración</a:t>
            </a:r>
          </a:p>
          <a:p>
            <a:pPr marL="0" indent="0">
              <a:buNone/>
            </a:pPr>
            <a:r>
              <a:rPr lang="es-CL" noProof="0" dirty="0"/>
              <a:t>Plan detallado de la Fase de Realización</a:t>
            </a:r>
          </a:p>
          <a:p>
            <a:pPr marL="457200" lvl="1" indent="0">
              <a:buNone/>
            </a:pPr>
            <a:r>
              <a:rPr lang="es-CL" noProof="0" dirty="0"/>
              <a:t>E  Hacer las actividades de acuerdo al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77039121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2. Integridad del producto: Fundamentos</a:t>
            </a:r>
            <a:endParaRPr lang="es-CL" noProof="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b="1" i="1" noProof="0" dirty="0"/>
              <a:t>Producto íntegro</a:t>
            </a:r>
            <a:r>
              <a:rPr lang="es-CL" noProof="0" dirty="0"/>
              <a:t>:</a:t>
            </a:r>
          </a:p>
          <a:p>
            <a:pPr marL="457200" lvl="1" indent="0">
              <a:buNone/>
            </a:pPr>
            <a:r>
              <a:rPr lang="es-CL" noProof="0" dirty="0"/>
              <a:t>Producto satisface sus especificaciones</a:t>
            </a:r>
          </a:p>
          <a:p>
            <a:pPr marL="457200" lvl="1" indent="0">
              <a:buNone/>
            </a:pPr>
            <a:r>
              <a:rPr lang="es-CL" noProof="0" dirty="0"/>
              <a:t>Especificaciones son pertinentes</a:t>
            </a:r>
          </a:p>
          <a:p>
            <a:pPr marL="457200" lvl="1" indent="0">
              <a:buNone/>
            </a:pPr>
            <a:r>
              <a:rPr lang="es-CL" noProof="0" dirty="0"/>
              <a:t>Lo anterior lo sabemos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Debemos saber qué debería hacer el sistema</a:t>
            </a:r>
          </a:p>
          <a:p>
            <a:pPr marL="0" indent="0">
              <a:buNone/>
            </a:pPr>
            <a:r>
              <a:rPr lang="es-CL" noProof="0" dirty="0"/>
              <a:t>Debemos verificar que efectivamente lo haga</a:t>
            </a:r>
          </a:p>
          <a:p>
            <a:pPr marL="0" indent="0">
              <a:buNone/>
            </a:pPr>
            <a:r>
              <a:rPr lang="es-CL" noProof="0" dirty="0"/>
              <a:t>Debemos saber exactamente a qué sistema nos referimos: qué versiones de qué archivos lo componen y cuál es el estado del producto</a:t>
            </a:r>
          </a:p>
          <a:p>
            <a:pPr marL="0" indent="0">
              <a:buNone/>
            </a:pPr>
            <a:r>
              <a:rPr lang="es-CL" noProof="0" dirty="0"/>
              <a:t>La integridad del producto trasciende el proyecto: para usar el producto en el futuro tenemos que tener conocimiento del producto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6</a:t>
            </a:fld>
            <a:endParaRPr lang="es-CL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4: Actividades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Diseño detallado</a:t>
            </a:r>
          </a:p>
          <a:p>
            <a:pPr marL="457200" lvl="1" indent="0">
              <a:buNone/>
            </a:pPr>
            <a:r>
              <a:rPr lang="es-CL" noProof="0" dirty="0"/>
              <a:t>En aquellas partes en donde falte detalle</a:t>
            </a:r>
          </a:p>
          <a:p>
            <a:pPr marL="0" indent="0">
              <a:buNone/>
            </a:pPr>
            <a:r>
              <a:rPr lang="es-CL" noProof="0" dirty="0"/>
              <a:t>Codificación</a:t>
            </a:r>
          </a:p>
          <a:p>
            <a:pPr marL="457200" lvl="1" indent="0">
              <a:buNone/>
            </a:pPr>
            <a:r>
              <a:rPr lang="es-CL" noProof="0" dirty="0"/>
              <a:t> I   Hacerlo de acuerdo a normas de programación</a:t>
            </a:r>
          </a:p>
          <a:p>
            <a:pPr marL="0" indent="0">
              <a:buNone/>
            </a:pPr>
            <a:r>
              <a:rPr lang="es-CL" noProof="0" dirty="0"/>
              <a:t>Documentación</a:t>
            </a:r>
          </a:p>
          <a:p>
            <a:pPr marL="457200" lvl="1" indent="0">
              <a:buNone/>
            </a:pPr>
            <a:r>
              <a:rPr lang="es-CL" noProof="0" dirty="0"/>
              <a:t> I   Concurrente con la codificación y antes de la prueba de unidad</a:t>
            </a:r>
          </a:p>
          <a:p>
            <a:pPr marL="0" indent="0">
              <a:buNone/>
            </a:pPr>
            <a:r>
              <a:rPr lang="es-CL" noProof="0" dirty="0"/>
              <a:t>Integración</a:t>
            </a:r>
          </a:p>
          <a:p>
            <a:pPr marL="457200" lvl="1" indent="0">
              <a:buNone/>
            </a:pPr>
            <a:r>
              <a:rPr lang="es-CL" noProof="0" dirty="0"/>
              <a:t> E  La integración debe hacerse con control de la configuración</a:t>
            </a:r>
          </a:p>
          <a:p>
            <a:pPr marL="457200" lvl="1" indent="0">
              <a:buNone/>
            </a:pPr>
            <a:r>
              <a:rPr lang="es-CL" noProof="0" dirty="0"/>
              <a:t> I   Integrar módulos en forma gradual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60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374906220"/>
      </p:ext>
    </p:extLst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4: Actividades (cont.)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Pruebas</a:t>
            </a:r>
          </a:p>
          <a:p>
            <a:pPr marL="457200" lvl="1" indent="0">
              <a:buNone/>
            </a:pPr>
            <a:r>
              <a:rPr lang="es-CL" noProof="0" dirty="0"/>
              <a:t>E  Realizar las pruebas de acuerdo a los planes</a:t>
            </a:r>
          </a:p>
          <a:p>
            <a:pPr marL="457200" lvl="1" indent="0">
              <a:buNone/>
            </a:pPr>
            <a:r>
              <a:rPr lang="es-CL" noProof="0" dirty="0"/>
              <a:t>Prueba de módulos</a:t>
            </a:r>
          </a:p>
          <a:p>
            <a:pPr marL="457200" lvl="1" indent="0">
              <a:buNone/>
            </a:pPr>
            <a:r>
              <a:rPr lang="es-CL" noProof="0" dirty="0"/>
              <a:t> E  Prueba de integración</a:t>
            </a:r>
          </a:p>
          <a:p>
            <a:pPr marL="914400" lvl="2" indent="0">
              <a:buNone/>
            </a:pPr>
            <a:r>
              <a:rPr lang="es-CL" noProof="0" dirty="0"/>
              <a:t>Todas las componentes del diseño deben ser probadas</a:t>
            </a:r>
          </a:p>
          <a:p>
            <a:pPr marL="914400" lvl="2" indent="0">
              <a:buNone/>
            </a:pPr>
            <a:r>
              <a:rPr lang="es-CL" noProof="0" dirty="0"/>
              <a:t>Todas las interfaces deben ser probadas</a:t>
            </a:r>
          </a:p>
          <a:p>
            <a:pPr marL="457200" lvl="1" indent="0">
              <a:buNone/>
            </a:pPr>
            <a:r>
              <a:rPr lang="es-CL" noProof="0" dirty="0"/>
              <a:t>E  Prueba de sistema</a:t>
            </a:r>
          </a:p>
          <a:p>
            <a:pPr marL="457200" lvl="1" indent="0">
              <a:buNone/>
            </a:pPr>
            <a:r>
              <a:rPr lang="es-CL" noProof="0" dirty="0"/>
              <a:t>Prueba de aceptación (en la fase de implantación)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61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018452682"/>
      </p:ext>
    </p:extLst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4: Salidas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Documentos de diseño detallado</a:t>
            </a:r>
          </a:p>
          <a:p>
            <a:pPr marL="0" indent="0">
              <a:buNone/>
            </a:pPr>
            <a:r>
              <a:rPr lang="es-CL" noProof="0" dirty="0"/>
              <a:t>Manual del Usuario</a:t>
            </a:r>
          </a:p>
          <a:p>
            <a:pPr marL="0" indent="0">
              <a:buNone/>
            </a:pPr>
            <a:r>
              <a:rPr lang="es-CL" noProof="0" dirty="0"/>
              <a:t>Código fuente y ejecutable</a:t>
            </a:r>
          </a:p>
          <a:p>
            <a:pPr marL="0" indent="0">
              <a:buNone/>
            </a:pPr>
            <a:r>
              <a:rPr lang="es-CL" noProof="0" dirty="0"/>
              <a:t>Procedimientos de instalación</a:t>
            </a:r>
          </a:p>
          <a:p>
            <a:pPr marL="0" indent="0">
              <a:buNone/>
            </a:pPr>
            <a:r>
              <a:rPr lang="es-CL" noProof="0" dirty="0"/>
              <a:t>Plan detallado de Implantación</a:t>
            </a:r>
          </a:p>
          <a:p>
            <a:pPr marL="0" indent="0">
              <a:buNone/>
            </a:pPr>
            <a:r>
              <a:rPr lang="es-CL" noProof="0" dirty="0"/>
              <a:t>Especificación de la Prueba de Aceptación</a:t>
            </a:r>
          </a:p>
          <a:p>
            <a:pPr marL="0" indent="0">
              <a:buNone/>
            </a:pPr>
            <a:r>
              <a:rPr lang="es-CL" noProof="0" dirty="0"/>
              <a:t>Otros documentos</a:t>
            </a:r>
          </a:p>
          <a:p>
            <a:pPr marL="0" indent="0">
              <a:buNone/>
            </a:pPr>
            <a:r>
              <a:rPr lang="es-CL" noProof="0" dirty="0"/>
              <a:t>E  Archivar toda la documentación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62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562472571"/>
      </p:ext>
    </p:extLst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5  Implantación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PROPOSITO   Instalar el software y demostrar que satisface los requisitos de usuario.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ENTRADAS</a:t>
            </a:r>
          </a:p>
          <a:p>
            <a:pPr marL="0" indent="0">
              <a:buNone/>
            </a:pPr>
            <a:r>
              <a:rPr lang="es-CL" noProof="0" dirty="0"/>
              <a:t>Código</a:t>
            </a:r>
          </a:p>
          <a:p>
            <a:pPr marL="0" indent="0">
              <a:buNone/>
            </a:pPr>
            <a:r>
              <a:rPr lang="es-CL" noProof="0" dirty="0"/>
              <a:t>Documentos de diseño detallado</a:t>
            </a:r>
          </a:p>
          <a:p>
            <a:pPr marL="0" indent="0">
              <a:buNone/>
            </a:pPr>
            <a:r>
              <a:rPr lang="es-CL" noProof="0" dirty="0"/>
              <a:t>Manual del Usuario</a:t>
            </a:r>
          </a:p>
          <a:p>
            <a:pPr marL="0" indent="0">
              <a:buNone/>
            </a:pPr>
            <a:r>
              <a:rPr lang="es-CL" noProof="0" dirty="0"/>
              <a:t>Especificación de la Prueba de Aceptación</a:t>
            </a:r>
          </a:p>
          <a:p>
            <a:pPr marL="0" indent="0">
              <a:buNone/>
            </a:pPr>
            <a:r>
              <a:rPr lang="es-CL" noProof="0" dirty="0"/>
              <a:t>Plan detallado de Implantación</a:t>
            </a:r>
          </a:p>
          <a:p>
            <a:pPr marL="457200" lvl="1" indent="0">
              <a:buNone/>
            </a:pPr>
            <a:r>
              <a:rPr lang="es-CL" noProof="0" dirty="0"/>
              <a:t>E  Hacer las actividades de acuerdo al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63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890945320"/>
      </p:ext>
    </p:extLst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5: Actividades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Instalación</a:t>
            </a:r>
          </a:p>
          <a:p>
            <a:pPr marL="0" indent="0">
              <a:buNone/>
            </a:pPr>
            <a:r>
              <a:rPr lang="es-CL" noProof="0" dirty="0"/>
              <a:t>Pruebas de aceptación</a:t>
            </a:r>
          </a:p>
          <a:p>
            <a:pPr marL="457200" lvl="1" indent="0">
              <a:buNone/>
            </a:pPr>
            <a:r>
              <a:rPr lang="es-CL" noProof="0" dirty="0"/>
              <a:t>I    El usuario esté bien representado</a:t>
            </a:r>
          </a:p>
          <a:p>
            <a:pPr marL="457200" lvl="1" indent="0">
              <a:buNone/>
            </a:pPr>
            <a:r>
              <a:rPr lang="es-CL" noProof="0" dirty="0"/>
              <a:t>E  Hacer la aceptación de acuerdo a los planes</a:t>
            </a:r>
          </a:p>
          <a:p>
            <a:pPr marL="457200" lvl="1" indent="0">
              <a:buNone/>
            </a:pPr>
            <a:r>
              <a:rPr lang="es-CL" noProof="0" dirty="0"/>
              <a:t>E  Documentar los resultados de las pruebas</a:t>
            </a:r>
          </a:p>
          <a:p>
            <a:pPr marL="0" indent="0">
              <a:buNone/>
            </a:pPr>
            <a:r>
              <a:rPr lang="es-CL" noProof="0" dirty="0"/>
              <a:t>Aceptación provisional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64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916568372"/>
      </p:ext>
    </p:extLst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5: Salidas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Declaración de aceptación provisional</a:t>
            </a:r>
          </a:p>
          <a:p>
            <a:pPr marL="0" indent="0">
              <a:buNone/>
            </a:pPr>
            <a:r>
              <a:rPr lang="es-CL" noProof="0" dirty="0"/>
              <a:t>Software aceptado provisionalmente</a:t>
            </a:r>
          </a:p>
          <a:p>
            <a:pPr marL="0" indent="0">
              <a:buNone/>
            </a:pPr>
            <a:r>
              <a:rPr lang="es-CL" noProof="0" dirty="0"/>
              <a:t>Documento de transferencia de software</a:t>
            </a:r>
          </a:p>
          <a:p>
            <a:pPr marL="457200" lvl="1" indent="0">
              <a:buNone/>
            </a:pPr>
            <a:r>
              <a:rPr lang="es-CL" noProof="0" dirty="0"/>
              <a:t>Enumera todos los documentos/componentes entregados con sus versiones y/o fechas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65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026559520"/>
      </p:ext>
    </p:extLst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6  Evolución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PROPOSITO   Mantener la satisfacción de las necesidades de software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ENTRADAS</a:t>
            </a:r>
          </a:p>
          <a:p>
            <a:pPr marL="0" indent="0">
              <a:buNone/>
            </a:pPr>
            <a:r>
              <a:rPr lang="es-CL" noProof="0" dirty="0"/>
              <a:t>Software aceptado provisionalmente</a:t>
            </a:r>
          </a:p>
          <a:p>
            <a:pPr marL="0" indent="0">
              <a:buNone/>
            </a:pPr>
            <a:r>
              <a:rPr lang="es-CL" noProof="0" dirty="0"/>
              <a:t>Documento de transferencia de software</a:t>
            </a:r>
          </a:p>
          <a:p>
            <a:pPr marL="0" indent="0">
              <a:buNone/>
            </a:pPr>
            <a:r>
              <a:rPr lang="es-CL" noProof="0" dirty="0"/>
              <a:t>Documento de Especificación de Soporte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66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413281384"/>
      </p:ext>
    </p:extLst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6: Actividades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Aceptación final</a:t>
            </a:r>
          </a:p>
          <a:p>
            <a:pPr marL="457200" lvl="1" indent="0">
              <a:buNone/>
            </a:pPr>
            <a:r>
              <a:rPr lang="es-CL" noProof="0" dirty="0"/>
              <a:t>Se hace luego de un tiempo preestablecido de operación conforme</a:t>
            </a:r>
          </a:p>
          <a:p>
            <a:pPr marL="0" indent="0">
              <a:buNone/>
            </a:pPr>
            <a:r>
              <a:rPr lang="es-CL" noProof="0" dirty="0"/>
              <a:t>Mantenimiento</a:t>
            </a:r>
          </a:p>
          <a:p>
            <a:pPr marL="457200" lvl="1" indent="0">
              <a:buNone/>
            </a:pPr>
            <a:r>
              <a:rPr lang="es-CL" noProof="0" dirty="0"/>
              <a:t>EC  Realizar cambios de acuerdo a procedimientos establecidos</a:t>
            </a:r>
          </a:p>
          <a:p>
            <a:pPr marL="457200" lvl="1" indent="0">
              <a:buNone/>
            </a:pPr>
            <a:r>
              <a:rPr lang="es-CL" noProof="0" dirty="0"/>
              <a:t>EC  Mantener consistencia entre documentos y programas</a:t>
            </a:r>
          </a:p>
          <a:p>
            <a:pPr marL="0" indent="0">
              <a:buNone/>
            </a:pPr>
            <a:r>
              <a:rPr lang="es-CL" noProof="0" dirty="0"/>
              <a:t>Servicios de soporte</a:t>
            </a:r>
          </a:p>
          <a:p>
            <a:pPr marL="457200" lvl="1" indent="0">
              <a:buNone/>
            </a:pPr>
            <a:r>
              <a:rPr lang="es-CL" noProof="0" dirty="0"/>
              <a:t>E  Realizar servicio de acuerdo a lo acordado</a:t>
            </a:r>
          </a:p>
          <a:p>
            <a:pPr marL="457200" lvl="1" indent="0">
              <a:buNone/>
            </a:pPr>
            <a:r>
              <a:rPr lang="es-CL" noProof="0" dirty="0"/>
              <a:t>I    Registrar estadísticas de los servicios</a:t>
            </a:r>
          </a:p>
          <a:p>
            <a:pPr marL="0" indent="0">
              <a:buNone/>
            </a:pPr>
            <a:r>
              <a:rPr lang="es-CL" noProof="0" dirty="0"/>
              <a:t> E  Revisión de procedimientos y servicios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67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591143787"/>
      </p:ext>
    </p:extLst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6: Salidas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Software aceptado / mantenido</a:t>
            </a:r>
          </a:p>
          <a:p>
            <a:pPr marL="0" indent="0">
              <a:buNone/>
            </a:pPr>
            <a:r>
              <a:rPr lang="es-CL" noProof="0" dirty="0"/>
              <a:t>Reportes de revisiones</a:t>
            </a:r>
          </a:p>
          <a:p>
            <a:pPr marL="0" indent="0">
              <a:buNone/>
            </a:pPr>
            <a:r>
              <a:rPr lang="es-CL" noProof="0" dirty="0"/>
              <a:t>Documento de Especificación de Soporte actualizado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Esta fase se repite durante la vida del software</a:t>
            </a:r>
          </a:p>
          <a:p>
            <a:pPr marL="0" indent="0">
              <a:buNone/>
            </a:pPr>
            <a:r>
              <a:rPr lang="es-CL" noProof="0" dirty="0"/>
              <a:t>Las salidas de esta fase se retroalimentan en la misma fase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465048301"/>
      </p:ext>
    </p:extLst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sz="2400" noProof="0" dirty="0"/>
              <a:t>Calidad en las Actividades de Apoyo 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157192"/>
            <a:ext cx="3352800" cy="835675"/>
          </a:xfrm>
        </p:spPr>
        <p:txBody>
          <a:bodyPr lIns="45720" rIns="45720">
            <a:normAutofit/>
          </a:bodyPr>
          <a:lstStyle/>
          <a:p>
            <a:pPr indent="-61912">
              <a:lnSpc>
                <a:spcPct val="93000"/>
              </a:lnSpc>
              <a:tabLst>
                <a:tab pos="393700" algn="l"/>
                <a:tab pos="841375" algn="l"/>
                <a:tab pos="1290638" algn="l"/>
                <a:tab pos="1739900" algn="l"/>
                <a:tab pos="2189163" algn="l"/>
                <a:tab pos="2638425" algn="l"/>
                <a:tab pos="3087688" algn="l"/>
                <a:tab pos="3536950" algn="l"/>
                <a:tab pos="3986213" algn="l"/>
                <a:tab pos="4435475" algn="l"/>
                <a:tab pos="4884738" algn="l"/>
                <a:tab pos="5334000" algn="l"/>
                <a:tab pos="5783263" algn="l"/>
                <a:tab pos="6232525" algn="l"/>
                <a:tab pos="6681788" algn="l"/>
                <a:tab pos="7131050" algn="l"/>
                <a:tab pos="7580313" algn="l"/>
                <a:tab pos="8029575" algn="l"/>
                <a:tab pos="8478838" algn="l"/>
                <a:tab pos="8928100" algn="l"/>
                <a:tab pos="9377363" algn="l"/>
              </a:tabLst>
            </a:pPr>
            <a:r>
              <a:rPr lang="es-CL" sz="1600" b="1" i="1" noProof="0" dirty="0">
                <a:latin typeface="+mn-lt"/>
              </a:rPr>
              <a:t>Administración de proyectos</a:t>
            </a:r>
          </a:p>
          <a:p>
            <a:pPr indent="-61912">
              <a:tabLst>
                <a:tab pos="393700" algn="l"/>
                <a:tab pos="841375" algn="l"/>
                <a:tab pos="1290638" algn="l"/>
                <a:tab pos="1739900" algn="l"/>
                <a:tab pos="2189163" algn="l"/>
                <a:tab pos="2638425" algn="l"/>
                <a:tab pos="3087688" algn="l"/>
                <a:tab pos="3536950" algn="l"/>
                <a:tab pos="3986213" algn="l"/>
                <a:tab pos="4435475" algn="l"/>
                <a:tab pos="4884738" algn="l"/>
                <a:tab pos="5334000" algn="l"/>
                <a:tab pos="5783263" algn="l"/>
                <a:tab pos="6232525" algn="l"/>
                <a:tab pos="6681788" algn="l"/>
                <a:tab pos="7131050" algn="l"/>
                <a:tab pos="7580313" algn="l"/>
                <a:tab pos="8029575" algn="l"/>
                <a:tab pos="8478838" algn="l"/>
                <a:tab pos="8928100" algn="l"/>
                <a:tab pos="9377363" algn="l"/>
              </a:tabLst>
            </a:pPr>
            <a:r>
              <a:rPr lang="es-CL" sz="1600" b="1" i="1" noProof="0" dirty="0">
                <a:latin typeface="+mn-lt"/>
              </a:rPr>
              <a:t>Gestión de la configuración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44008" y="5157192"/>
            <a:ext cx="3528392" cy="83567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marL="0" indent="0" algn="ctr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61912" fontAlgn="auto">
              <a:spcAft>
                <a:spcPts val="0"/>
              </a:spcAft>
              <a:tabLst>
                <a:tab pos="393700" algn="l"/>
                <a:tab pos="841375" algn="l"/>
                <a:tab pos="1290638" algn="l"/>
                <a:tab pos="1739900" algn="l"/>
                <a:tab pos="2189163" algn="l"/>
                <a:tab pos="2638425" algn="l"/>
                <a:tab pos="3087688" algn="l"/>
                <a:tab pos="3536950" algn="l"/>
                <a:tab pos="3986213" algn="l"/>
                <a:tab pos="4435475" algn="l"/>
                <a:tab pos="4884738" algn="l"/>
                <a:tab pos="5334000" algn="l"/>
                <a:tab pos="5783263" algn="l"/>
                <a:tab pos="6232525" algn="l"/>
                <a:tab pos="6681788" algn="l"/>
                <a:tab pos="7131050" algn="l"/>
                <a:tab pos="7580313" algn="l"/>
                <a:tab pos="8029575" algn="l"/>
                <a:tab pos="8478838" algn="l"/>
                <a:tab pos="8928100" algn="l"/>
                <a:tab pos="9377363" algn="l"/>
              </a:tabLst>
            </a:pPr>
            <a:r>
              <a:rPr lang="es-CL" sz="1600" b="1" i="1" dirty="0">
                <a:latin typeface="+mn-lt"/>
              </a:rPr>
              <a:t>Revisión y control de calidad (SQA)</a:t>
            </a:r>
          </a:p>
          <a:p>
            <a:pPr indent="-61912" fontAlgn="auto">
              <a:spcAft>
                <a:spcPts val="0"/>
              </a:spcAft>
              <a:tabLst>
                <a:tab pos="393700" algn="l"/>
                <a:tab pos="841375" algn="l"/>
                <a:tab pos="1290638" algn="l"/>
                <a:tab pos="1739900" algn="l"/>
                <a:tab pos="2189163" algn="l"/>
                <a:tab pos="2638425" algn="l"/>
                <a:tab pos="3087688" algn="l"/>
                <a:tab pos="3536950" algn="l"/>
                <a:tab pos="3986213" algn="l"/>
                <a:tab pos="4435475" algn="l"/>
                <a:tab pos="4884738" algn="l"/>
                <a:tab pos="5334000" algn="l"/>
                <a:tab pos="5783263" algn="l"/>
                <a:tab pos="6232525" algn="l"/>
                <a:tab pos="6681788" algn="l"/>
                <a:tab pos="7131050" algn="l"/>
                <a:tab pos="7580313" algn="l"/>
                <a:tab pos="8029575" algn="l"/>
                <a:tab pos="8478838" algn="l"/>
                <a:tab pos="8928100" algn="l"/>
                <a:tab pos="9377363" algn="l"/>
              </a:tabLst>
            </a:pPr>
            <a:r>
              <a:rPr lang="es-CL" sz="1600" b="1" i="1" dirty="0">
                <a:latin typeface="+mn-lt"/>
              </a:rPr>
              <a:t>Actividades organizacionales</a:t>
            </a:r>
          </a:p>
        </p:txBody>
      </p:sp>
    </p:spTree>
    <p:extLst>
      <p:ext uri="{BB962C8B-B14F-4D97-AF65-F5344CB8AC3E}">
        <p14:creationId xmlns:p14="http://schemas.microsoft.com/office/powerpoint/2010/main" val="191829862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2. Integridad del producto: </a:t>
            </a:r>
            <a:br>
              <a:rPr lang="es-CL" noProof="0" dirty="0"/>
            </a:br>
            <a:r>
              <a:rPr lang="es-CL" noProof="0" dirty="0"/>
              <a:t>Procesos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b="1" noProof="0" dirty="0"/>
              <a:t>Gestión de requisitos</a:t>
            </a:r>
          </a:p>
          <a:p>
            <a:pPr marL="457200" lvl="1" indent="0">
              <a:buNone/>
            </a:pPr>
            <a:r>
              <a:rPr lang="es-CL" noProof="0" dirty="0"/>
              <a:t>Mantener un acuerdo acerca de cuáles son los requisitos del producto en un momento dado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Control de calidad</a:t>
            </a:r>
          </a:p>
          <a:p>
            <a:pPr marL="457200" lvl="1" indent="0">
              <a:buNone/>
            </a:pPr>
            <a:r>
              <a:rPr lang="es-CL" noProof="0" dirty="0"/>
              <a:t>Verificar que el producto satisface sus requisitos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Gestión de configuración</a:t>
            </a:r>
          </a:p>
          <a:p>
            <a:pPr marL="457200" lvl="1" indent="0">
              <a:buNone/>
            </a:pPr>
            <a:r>
              <a:rPr lang="es-CL" noProof="0" dirty="0"/>
              <a:t>Conocer exactamente cuál es el producto y su estado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Mantenimiento de sistemas vivos</a:t>
            </a:r>
          </a:p>
          <a:p>
            <a:pPr marL="457200" lvl="1" indent="0">
              <a:buNone/>
            </a:pPr>
            <a:r>
              <a:rPr lang="es-CL" noProof="0" dirty="0"/>
              <a:t>Tener la capacidad de hacer evolucionar el producto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</a:t>
            </a:fld>
            <a:endParaRPr lang="es-CL" noProof="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Responsabilidades de la gerencia</a:t>
            </a:r>
          </a:p>
        </p:txBody>
      </p:sp>
      <p:sp>
        <p:nvSpPr>
          <p:cNvPr id="3277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Definir, documentar y comunicar la política de calidad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Asignar personal a las tareas de la calidad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Revisar periódicamente el sistema de calidad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Documentar esas revisiones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70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267489613"/>
      </p:ext>
    </p:extLst>
  </p:cSld>
  <p:clrMapOvr>
    <a:masterClrMapping/>
  </p:clrMapOvr>
  <p:transition spd="med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Administración de proyectos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PROPÓSITO   Planificar, organizar, asignar personal, controlar y liderar un proyecto de software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ACTIVIDADES</a:t>
            </a:r>
          </a:p>
          <a:p>
            <a:pPr marL="0" indent="0">
              <a:buNone/>
            </a:pPr>
            <a:r>
              <a:rPr lang="es-CL" noProof="0" dirty="0"/>
              <a:t>Organización del proyecto</a:t>
            </a:r>
          </a:p>
          <a:p>
            <a:pPr marL="0" indent="0">
              <a:buNone/>
            </a:pPr>
            <a:r>
              <a:rPr lang="es-CL" noProof="0" dirty="0"/>
              <a:t>Análisis de riesgos</a:t>
            </a:r>
          </a:p>
          <a:p>
            <a:pPr marL="0" indent="0">
              <a:buNone/>
            </a:pPr>
            <a:r>
              <a:rPr lang="es-CL" noProof="0" dirty="0"/>
              <a:t>Administración técnica</a:t>
            </a:r>
          </a:p>
          <a:p>
            <a:pPr marL="0" indent="0">
              <a:buNone/>
            </a:pPr>
            <a:r>
              <a:rPr lang="es-CL" noProof="0" dirty="0"/>
              <a:t>Estimación y programación</a:t>
            </a:r>
          </a:p>
          <a:p>
            <a:pPr marL="0" indent="0">
              <a:buNone/>
            </a:pPr>
            <a:r>
              <a:rPr lang="es-CL" noProof="0" dirty="0"/>
              <a:t>Seguimiento del proyecto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71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404709977"/>
      </p:ext>
    </p:extLst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Organización el proyecto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Esta es una función clave de la gestión</a:t>
            </a:r>
          </a:p>
          <a:p>
            <a:pPr marL="0" indent="0">
              <a:buNone/>
            </a:pPr>
            <a:r>
              <a:rPr lang="es-CL" noProof="0" dirty="0"/>
              <a:t>E  Definir las fases del desarrollo con</a:t>
            </a:r>
          </a:p>
          <a:p>
            <a:pPr marL="457200" lvl="1" indent="0">
              <a:buNone/>
            </a:pPr>
            <a:r>
              <a:rPr lang="es-CL" noProof="0" dirty="0"/>
              <a:t>Criterios de inicio</a:t>
            </a:r>
          </a:p>
          <a:p>
            <a:pPr marL="457200" lvl="1" indent="0">
              <a:buNone/>
            </a:pPr>
            <a:r>
              <a:rPr lang="es-CL" noProof="0" dirty="0"/>
              <a:t>Entradas y salidas</a:t>
            </a:r>
          </a:p>
          <a:p>
            <a:pPr marL="457200" lvl="1" indent="0">
              <a:buNone/>
            </a:pPr>
            <a:r>
              <a:rPr lang="es-CL" noProof="0" dirty="0"/>
              <a:t>Criterios de término</a:t>
            </a:r>
          </a:p>
          <a:p>
            <a:pPr marL="0" indent="0">
              <a:buNone/>
            </a:pPr>
            <a:r>
              <a:rPr lang="es-CL" noProof="0" dirty="0"/>
              <a:t>E  Definir la estructura del equipo de trabajo</a:t>
            </a:r>
          </a:p>
          <a:p>
            <a:pPr marL="0" indent="0">
              <a:buNone/>
            </a:pPr>
            <a:r>
              <a:rPr lang="es-CL" noProof="0" dirty="0"/>
              <a:t>E  Documentar los supuestos, dependencias y restricciones de estas decisiones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72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459672488"/>
      </p:ext>
    </p:extLst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Análisis de riesgos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La administración debe</a:t>
            </a:r>
          </a:p>
          <a:p>
            <a:pPr marL="457200" lvl="1" indent="0">
              <a:buNone/>
            </a:pPr>
            <a:r>
              <a:rPr lang="es-CL" noProof="0" dirty="0"/>
              <a:t>Identificar y evaluar los riesgos del proyecto</a:t>
            </a:r>
          </a:p>
          <a:p>
            <a:pPr marL="457200" lvl="1" indent="0">
              <a:buNone/>
            </a:pPr>
            <a:r>
              <a:rPr lang="es-CL" noProof="0" dirty="0"/>
              <a:t>Priorizar los riesgos y hacer planes para reducir los más importantes</a:t>
            </a:r>
          </a:p>
          <a:p>
            <a:pPr marL="457200" lvl="1" indent="0">
              <a:buNone/>
            </a:pPr>
            <a:r>
              <a:rPr lang="es-CL" noProof="0" dirty="0"/>
              <a:t>Re-evaluar riesgos durante el proyecto</a:t>
            </a:r>
          </a:p>
          <a:p>
            <a:pPr lvl="1"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I    Tener planes de contingencia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73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733980118"/>
      </p:ext>
    </p:extLst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Administración técnica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La administración del proyecto debe elegir los métodos y herramientas, organizar el control de la configuración y actividades de verificación</a:t>
            </a:r>
          </a:p>
          <a:p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E  Estas elecciones deben ser consistentes con las necesidades	 del proyecto y las políticas organizacionales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74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98240313"/>
      </p:ext>
    </p:extLst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Estimación y programación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Definir la estructura de descomposición de tareas (EDT)</a:t>
            </a:r>
          </a:p>
          <a:p>
            <a:pPr marL="457200" lvl="1" indent="0">
              <a:buNone/>
            </a:pPr>
            <a:r>
              <a:rPr lang="es-CL" noProof="0" dirty="0"/>
              <a:t>Cubriendo todas las actividades de cada fase</a:t>
            </a:r>
          </a:p>
          <a:p>
            <a:pPr marL="457200" lvl="1" indent="0">
              <a:buNone/>
            </a:pPr>
            <a:r>
              <a:rPr lang="es-CL" noProof="0" dirty="0"/>
              <a:t>Especificando fechas de inicio y término de las tareas</a:t>
            </a:r>
          </a:p>
          <a:p>
            <a:pPr marL="457200" lvl="1" indent="0">
              <a:buNone/>
            </a:pPr>
            <a:r>
              <a:rPr lang="es-CL" noProof="0" dirty="0"/>
              <a:t>Con tareas detalladas y controlables</a:t>
            </a:r>
          </a:p>
          <a:p>
            <a:pPr marL="457200" lvl="1" indent="0">
              <a:buNone/>
            </a:pPr>
            <a:r>
              <a:rPr lang="es-CL" noProof="0" dirty="0"/>
              <a:t>Con posibilidad de hacer trabajo independiente</a:t>
            </a:r>
          </a:p>
          <a:p>
            <a:pPr marL="457200" lvl="1" indent="0">
              <a:buNone/>
            </a:pPr>
            <a:r>
              <a:rPr lang="es-CL" noProof="0" dirty="0"/>
              <a:t>Relacionando las fechas con las fechas del proyecto</a:t>
            </a:r>
          </a:p>
          <a:p>
            <a:pPr marL="457200" lvl="1" indent="0">
              <a:buNone/>
            </a:pPr>
            <a:r>
              <a:rPr lang="es-CL" noProof="0" dirty="0"/>
              <a:t>Usando la descomposición modular del software</a:t>
            </a:r>
          </a:p>
          <a:p>
            <a:pPr marL="457200" lvl="1" indent="0">
              <a:buNone/>
            </a:pPr>
            <a:r>
              <a:rPr lang="es-CL" noProof="0" dirty="0"/>
              <a:t>En inglés,  se llama </a:t>
            </a:r>
            <a:r>
              <a:rPr lang="es-CL" i="1" noProof="0" dirty="0"/>
              <a:t>Work Breakdown Structure</a:t>
            </a:r>
            <a:r>
              <a:rPr lang="es-CL" dirty="0"/>
              <a:t> (WBS)</a:t>
            </a:r>
            <a:endParaRPr lang="es-CL" noProof="0" dirty="0"/>
          </a:p>
          <a:p>
            <a:pPr lvl="1"/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IC Esta información se debe registrar en un programa de  	proyecto tipo carta Gantt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75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132548616"/>
      </p:ext>
    </p:extLst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Seguimiento del proyecto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Verificar el progreso del proyecto en forma</a:t>
            </a:r>
            <a:br>
              <a:rPr lang="es-CL" noProof="0" dirty="0"/>
            </a:br>
            <a:r>
              <a:rPr lang="es-CL" noProof="0" dirty="0"/>
              <a:t> continua y compararlo con los planes</a:t>
            </a:r>
          </a:p>
          <a:p>
            <a:pPr lvl="1"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I   Refinar los planes durante el proyecto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I   Hacer reportes regulares de avance</a:t>
            </a:r>
          </a:p>
          <a:p>
            <a:pPr marL="457200" lvl="1" indent="0">
              <a:buNone/>
            </a:pPr>
            <a:r>
              <a:rPr lang="es-CL" noProof="0" dirty="0"/>
              <a:t>Dan visibilidad al avance</a:t>
            </a:r>
          </a:p>
          <a:p>
            <a:pPr marL="457200" lvl="1" indent="0">
              <a:buNone/>
            </a:pPr>
            <a:r>
              <a:rPr lang="es-CL" noProof="0" dirty="0"/>
              <a:t>Sirven para informar del avance a otras personas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IC Hay que mantener actualizado el programa de proyecto en </a:t>
            </a:r>
            <a:br>
              <a:rPr lang="es-CL" noProof="0" dirty="0"/>
            </a:br>
            <a:r>
              <a:rPr lang="es-CL" noProof="0" dirty="0"/>
              <a:t>  caso de atrasos o cambios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76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21140368"/>
      </p:ext>
    </p:extLst>
  </p:cSld>
  <p:clrMapOvr>
    <a:masterClrMapping/>
  </p:clrMapOvr>
  <p:transition spd="med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Plan de proyecto 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sz="quarter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es-CL" sz="2000" noProof="0" dirty="0"/>
          </a:p>
          <a:p>
            <a:pPr marL="0" indent="0">
              <a:lnSpc>
                <a:spcPct val="80000"/>
              </a:lnSpc>
              <a:buNone/>
            </a:pPr>
            <a:r>
              <a:rPr lang="es-CL" sz="2000" noProof="0" dirty="0"/>
              <a:t>Introducción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Resumen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Entregables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Material de referencia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Glosario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CL" sz="2000" noProof="0" dirty="0"/>
              <a:t>Organización del proyecto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Modelo de ciclo de vida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Estructura organizacional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Fronteras e interfaces organizacionales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Responsabilidades</a:t>
            </a:r>
          </a:p>
          <a:p>
            <a:pPr marL="0" indent="0">
              <a:lnSpc>
                <a:spcPct val="80000"/>
              </a:lnSpc>
              <a:buNone/>
            </a:pPr>
            <a:endParaRPr lang="es-CL" sz="2000" noProof="0" dirty="0"/>
          </a:p>
        </p:txBody>
      </p:sp>
      <p:sp>
        <p:nvSpPr>
          <p:cNvPr id="40964" name="Rectangle 7"/>
          <p:cNvSpPr>
            <a:spLocks noGrp="1" noChangeArrowheads="1"/>
          </p:cNvSpPr>
          <p:nvPr>
            <p:ph sz="quarter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es-CL" sz="2000" noProof="0" dirty="0"/>
          </a:p>
          <a:p>
            <a:pPr marL="0" indent="0">
              <a:lnSpc>
                <a:spcPct val="80000"/>
              </a:lnSpc>
              <a:buNone/>
            </a:pPr>
            <a:r>
              <a:rPr lang="es-CL" sz="2000" noProof="0" dirty="0"/>
              <a:t>Proceso de gestión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Objetivos y prioridades de gestión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Supuestos, dependencias y restricciones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Administración de riesgos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Mecanismos de seguimiento y control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Asignación de personal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CL" sz="2000" noProof="0" dirty="0"/>
              <a:t>Proceso técnico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Métodos, técnicas y herramientas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Documentación de software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Funciones de apoyo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CL" sz="2000" noProof="0" dirty="0"/>
              <a:t>Programación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Paquetes de tareas (</a:t>
            </a:r>
            <a:r>
              <a:rPr lang="es-CL" sz="1600" i="1" noProof="0" dirty="0" err="1"/>
              <a:t>work</a:t>
            </a:r>
            <a:r>
              <a:rPr lang="es-CL" sz="1600" i="1" noProof="0" dirty="0"/>
              <a:t> </a:t>
            </a:r>
            <a:r>
              <a:rPr lang="es-CL" sz="1600" i="1" noProof="0" dirty="0" err="1"/>
              <a:t>packages</a:t>
            </a:r>
            <a:r>
              <a:rPr lang="es-CL" sz="1600" noProof="0" dirty="0"/>
              <a:t>)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Requerimientos de recursos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Presupuesto y asignación de recursos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s-CL" sz="1600" noProof="0" dirty="0"/>
              <a:t>Calendario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77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32218840"/>
      </p:ext>
    </p:extLst>
  </p:cSld>
  <p:clrMapOvr>
    <a:masterClrMapping/>
  </p:clrMapOvr>
  <p:transition spd="med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Gestión de la configuración</a:t>
            </a:r>
          </a:p>
        </p:txBody>
      </p:sp>
      <p:sp>
        <p:nvSpPr>
          <p:cNvPr id="4198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PROPÓSITO   Asegurar que el software es consistente, en sus distintas versiones</a:t>
            </a:r>
          </a:p>
          <a:p>
            <a:pPr lvl="1"/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Esta es una función técnica y de gestión</a:t>
            </a:r>
          </a:p>
          <a:p>
            <a:pPr marL="0" indent="0">
              <a:buNone/>
            </a:pPr>
            <a:r>
              <a:rPr lang="es-CL" noProof="0" dirty="0"/>
              <a:t>Gestión de la configuración incluye</a:t>
            </a:r>
          </a:p>
          <a:p>
            <a:pPr marL="457200" lvl="1" indent="0">
              <a:buNone/>
            </a:pPr>
            <a:r>
              <a:rPr lang="es-CL" noProof="0" dirty="0"/>
              <a:t>identificar y definir ítems de configuración</a:t>
            </a:r>
          </a:p>
          <a:p>
            <a:pPr marL="457200" lvl="1" indent="0">
              <a:buNone/>
            </a:pPr>
            <a:r>
              <a:rPr lang="es-CL" noProof="0" dirty="0"/>
              <a:t>controlar la entrega y cambio de ítems de configuración</a:t>
            </a:r>
          </a:p>
          <a:p>
            <a:pPr marL="457200" lvl="1" indent="0">
              <a:buNone/>
            </a:pPr>
            <a:r>
              <a:rPr lang="es-CL" noProof="0" dirty="0"/>
              <a:t>registrar  y reportar el estado de ítems de configuración</a:t>
            </a:r>
          </a:p>
          <a:p>
            <a:pPr marL="457200" lvl="1" indent="0">
              <a:buNone/>
            </a:pPr>
            <a:r>
              <a:rPr lang="es-CL" noProof="0" dirty="0"/>
              <a:t>verificar la completitud y corrección de ítems de configuración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Tener un procedimiento para identificar, almacenar y modificar ítems de configuración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641655029"/>
      </p:ext>
    </p:extLst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Actividades de gestión de la configuración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Identificación de ítems</a:t>
            </a:r>
          </a:p>
          <a:p>
            <a:pPr marL="0" indent="0">
              <a:buNone/>
            </a:pPr>
            <a:r>
              <a:rPr lang="es-CL" noProof="0" dirty="0"/>
              <a:t>Almacenamiento de ítems</a:t>
            </a:r>
          </a:p>
          <a:p>
            <a:pPr marL="0" indent="0">
              <a:buNone/>
            </a:pPr>
            <a:r>
              <a:rPr lang="es-CL" noProof="0" dirty="0"/>
              <a:t>Control de cambios</a:t>
            </a:r>
          </a:p>
          <a:p>
            <a:pPr marL="0" indent="0">
              <a:buNone/>
            </a:pPr>
            <a:r>
              <a:rPr lang="es-CL" noProof="0" dirty="0"/>
              <a:t>Reporte de problemas y acciones correctivas</a:t>
            </a:r>
          </a:p>
          <a:p>
            <a:pPr marL="0" indent="0">
              <a:buNone/>
            </a:pPr>
            <a:r>
              <a:rPr lang="es-CL" noProof="0" dirty="0"/>
              <a:t>Procedimiento de cambios en documentación</a:t>
            </a:r>
          </a:p>
          <a:p>
            <a:pPr marL="0" indent="0">
              <a:buNone/>
            </a:pPr>
            <a:r>
              <a:rPr lang="es-CL" noProof="0" dirty="0"/>
              <a:t>Control del estado de la configuración</a:t>
            </a:r>
          </a:p>
          <a:p>
            <a:pPr marL="0" indent="0">
              <a:buNone/>
            </a:pPr>
            <a:r>
              <a:rPr lang="es-CL" noProof="0" dirty="0"/>
              <a:t>Entrega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7781708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3. Aprendizaje organizacional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Con lo anterior somos capaces de comprometernos a entregar productos íntegros</a:t>
            </a:r>
          </a:p>
          <a:p>
            <a:pPr marL="0" indent="0">
              <a:buNone/>
            </a:pPr>
            <a:r>
              <a:rPr lang="es-CL" noProof="0" dirty="0"/>
              <a:t>Pero además tenemos que ser capaces de mejorar nuestra organización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Mejoramiento del proceso organizacional</a:t>
            </a:r>
          </a:p>
          <a:p>
            <a:pPr marL="457200" lvl="1" indent="0">
              <a:buNone/>
            </a:pPr>
            <a:r>
              <a:rPr lang="es-CL" noProof="0" dirty="0"/>
              <a:t>Mejorar políticas, prácticas y herramientas</a:t>
            </a:r>
          </a:p>
          <a:p>
            <a:pPr marL="0" indent="0">
              <a:buNone/>
            </a:pPr>
            <a:r>
              <a:rPr lang="es-CL" b="1" noProof="0" dirty="0"/>
              <a:t>Entrenamiento</a:t>
            </a:r>
          </a:p>
          <a:p>
            <a:pPr marL="457200" lvl="1" indent="0">
              <a:buNone/>
            </a:pPr>
            <a:r>
              <a:rPr lang="es-CL" noProof="0" dirty="0"/>
              <a:t>Mejorar las capacidades del personal actual e integrar exitosamente a personal nuevo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</a:t>
            </a:fld>
            <a:endParaRPr lang="es-CL" noProof="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Aseguramiento de calidad de software (SQA)</a:t>
            </a:r>
          </a:p>
        </p:txBody>
      </p:sp>
      <p:sp>
        <p:nvSpPr>
          <p:cNvPr id="4403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PROPÓSITO   Comprobar y registrar si los procedimiento y estándares producen calidad adecuada y si se han seguido en el proyecto</a:t>
            </a:r>
          </a:p>
          <a:p>
            <a:pPr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E   ACTIVIDADES</a:t>
            </a:r>
          </a:p>
          <a:p>
            <a:pPr marL="457200" lvl="1" indent="0">
              <a:buNone/>
            </a:pPr>
            <a:r>
              <a:rPr lang="es-CL" noProof="0" dirty="0"/>
              <a:t>Proveer una estructura adecuada para ACS</a:t>
            </a:r>
          </a:p>
          <a:p>
            <a:pPr marL="457200" lvl="1" indent="0">
              <a:buNone/>
            </a:pPr>
            <a:r>
              <a:rPr lang="es-CL" noProof="0" dirty="0"/>
              <a:t>Tener un plan de documentación</a:t>
            </a:r>
          </a:p>
          <a:p>
            <a:pPr marL="457200" lvl="1" indent="0">
              <a:buNone/>
            </a:pPr>
            <a:r>
              <a:rPr lang="es-CL" noProof="0" dirty="0"/>
              <a:t>Verificar el uso de estándares y prácticas</a:t>
            </a:r>
          </a:p>
          <a:p>
            <a:pPr marL="457200" lvl="1" indent="0">
              <a:buNone/>
            </a:pPr>
            <a:r>
              <a:rPr lang="es-CL" noProof="0" dirty="0"/>
              <a:t>Examinar el mecanismo de revisiones y auditorías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80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339265217"/>
      </p:ext>
    </p:extLst>
  </p:cSld>
  <p:clrMapOvr>
    <a:masterClrMapping/>
  </p:clrMapOvr>
  <p:transition spd="med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Actividades de SQA (cont.)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Revisar la documentación de las pruebas</a:t>
            </a:r>
          </a:p>
          <a:p>
            <a:pPr marL="0" indent="0">
              <a:buNone/>
            </a:pPr>
            <a:r>
              <a:rPr lang="es-CL" noProof="0" dirty="0"/>
              <a:t>Revisar procedimientos de errores y cambios</a:t>
            </a:r>
          </a:p>
          <a:p>
            <a:pPr marL="0" indent="0">
              <a:buNone/>
            </a:pPr>
            <a:r>
              <a:rPr lang="es-CL" noProof="0" dirty="0"/>
              <a:t>Revisar procedimientos de control de configuración</a:t>
            </a:r>
          </a:p>
          <a:p>
            <a:pPr marL="0" indent="0">
              <a:buNone/>
            </a:pPr>
            <a:r>
              <a:rPr lang="es-CL" noProof="0" dirty="0"/>
              <a:t>Exigir a los subcontratistas un plan de SQA verificable y compatible con el nuestro</a:t>
            </a:r>
          </a:p>
          <a:p>
            <a:pPr marL="0" indent="0">
              <a:buNone/>
            </a:pPr>
            <a:r>
              <a:rPr lang="es-CL" noProof="0" dirty="0"/>
              <a:t>Asegurar que se guardan todos los documentos (ej., minutas de reuniones)</a:t>
            </a:r>
          </a:p>
          <a:p>
            <a:pPr marL="0" indent="0">
              <a:buNone/>
            </a:pPr>
            <a:r>
              <a:rPr lang="es-CL" noProof="0" dirty="0"/>
              <a:t>Asegurar que el personal está entrenado</a:t>
            </a:r>
          </a:p>
          <a:p>
            <a:pPr marL="0" indent="0">
              <a:buNone/>
            </a:pPr>
            <a:r>
              <a:rPr lang="es-CL" noProof="0" dirty="0"/>
              <a:t>Revisar que la administración de riesgos existe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81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18744385"/>
      </p:ext>
    </p:extLst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Verificación &amp; convalidación</a:t>
            </a:r>
          </a:p>
        </p:txBody>
      </p:sp>
      <p:sp>
        <p:nvSpPr>
          <p:cNvPr id="4608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PROPÓSITO   Comprobar y registrar si los ítems de configuración están o no de acuerdo a lo especificado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PROPÓSITO   Comprobar y registrar si el software satisface o no las necesidades</a:t>
            </a:r>
          </a:p>
          <a:p>
            <a:pPr lvl="1">
              <a:buFont typeface="Wingdings" pitchFamily="2" charset="2"/>
              <a:buNone/>
            </a:pPr>
            <a:r>
              <a:rPr lang="es-CL" noProof="0" dirty="0"/>
              <a:t>Esto se hace a lo largo del ciclo de vida</a:t>
            </a:r>
          </a:p>
          <a:p>
            <a:pPr lvl="1"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ACTIVIDADES</a:t>
            </a:r>
          </a:p>
          <a:p>
            <a:pPr marL="457200" lvl="1" indent="0">
              <a:buNone/>
            </a:pPr>
            <a:r>
              <a:rPr lang="es-CL" noProof="0" dirty="0"/>
              <a:t>Revisiones, inspecciones y caminatas (</a:t>
            </a:r>
            <a:r>
              <a:rPr lang="es-CL" i="1" noProof="0" dirty="0" err="1"/>
              <a:t>walkthroughs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noProof="0" dirty="0"/>
              <a:t>Rastreo (</a:t>
            </a:r>
            <a:r>
              <a:rPr lang="es-CL" i="1" noProof="0" dirty="0"/>
              <a:t>trace</a:t>
            </a:r>
            <a:r>
              <a:rPr lang="es-CL" noProof="0" dirty="0"/>
              <a:t>) de requisitos y otros</a:t>
            </a:r>
          </a:p>
          <a:p>
            <a:pPr marL="457200" lvl="1" indent="0">
              <a:buNone/>
            </a:pPr>
            <a:r>
              <a:rPr lang="es-CL" noProof="0" dirty="0"/>
              <a:t>Pruebas</a:t>
            </a:r>
          </a:p>
          <a:p>
            <a:pPr marL="457200" lvl="1" indent="0">
              <a:buNone/>
            </a:pPr>
            <a:r>
              <a:rPr lang="es-CL" noProof="0" dirty="0"/>
              <a:t>Auditorías</a:t>
            </a:r>
          </a:p>
          <a:p>
            <a:pPr marL="457200" lvl="1" indent="0">
              <a:buNone/>
            </a:pPr>
            <a:r>
              <a:rPr lang="es-CL" noProof="0" dirty="0"/>
              <a:t>Demostraciones formales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82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982553090"/>
      </p:ext>
    </p:extLst>
  </p:cSld>
  <p:clrMapOvr>
    <a:masterClrMapping/>
  </p:clrMapOvr>
  <p:transition spd="med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Actividades a nivel organizacional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Administración del Proceso de Software</a:t>
            </a:r>
          </a:p>
          <a:p>
            <a:pPr marL="457200" lvl="1" indent="0">
              <a:buNone/>
            </a:pPr>
            <a:r>
              <a:rPr lang="es-CL" noProof="0" dirty="0"/>
              <a:t>Definición del proceso estándar</a:t>
            </a:r>
          </a:p>
          <a:p>
            <a:pPr marL="457200" lvl="1" indent="0">
              <a:buNone/>
            </a:pPr>
            <a:r>
              <a:rPr lang="es-CL" noProof="0" dirty="0"/>
              <a:t>Medición y registro del proceso</a:t>
            </a:r>
          </a:p>
          <a:p>
            <a:pPr marL="457200" lvl="1" indent="0">
              <a:buNone/>
            </a:pPr>
            <a:r>
              <a:rPr lang="es-CL" noProof="0" dirty="0"/>
              <a:t>Prevención de defectos</a:t>
            </a:r>
          </a:p>
          <a:p>
            <a:pPr marL="457200" lvl="1" indent="0">
              <a:buNone/>
            </a:pPr>
            <a:r>
              <a:rPr lang="es-CL" noProof="0" dirty="0"/>
              <a:t>Innovación tecnológica</a:t>
            </a:r>
          </a:p>
          <a:p>
            <a:pPr marL="457200" lvl="1" indent="0">
              <a:buNone/>
            </a:pPr>
            <a:r>
              <a:rPr lang="es-CL" noProof="0" dirty="0"/>
              <a:t>Mejora del proceso estándar</a:t>
            </a:r>
          </a:p>
          <a:p>
            <a:pPr marL="0" indent="0">
              <a:buNone/>
            </a:pPr>
            <a:r>
              <a:rPr lang="es-CL" noProof="0" dirty="0"/>
              <a:t>Subcontratación</a:t>
            </a:r>
          </a:p>
          <a:p>
            <a:pPr marL="0" indent="0">
              <a:buNone/>
            </a:pPr>
            <a:r>
              <a:rPr lang="es-CL" noProof="0" dirty="0"/>
              <a:t>Entrenamiento</a:t>
            </a:r>
          </a:p>
          <a:p>
            <a:pPr marL="0" indent="0">
              <a:buNone/>
            </a:pPr>
            <a:r>
              <a:rPr lang="es-CL" noProof="0" dirty="0"/>
              <a:t>Responsabilidades de la gerencia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83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246952116"/>
      </p:ext>
    </p:extLst>
  </p:cSld>
  <p:clrMapOvr>
    <a:masterClrMapping/>
  </p:clrMapOvr>
  <p:transition spd="med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Definición del proceso estándar</a:t>
            </a:r>
          </a:p>
        </p:txBody>
      </p:sp>
      <p:sp>
        <p:nvSpPr>
          <p:cNvPr id="5427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La organización debe tener un proceso de software estándar documentado</a:t>
            </a:r>
          </a:p>
          <a:p>
            <a:pPr lvl="1"/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I    El personal debe participar en definirlo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I    La definición es un proyecto con un plan, recursos y aprobación de la gerencia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I    El proceso debe ser adaptado en cada proyecto de acuerdo a una pauta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84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556371903"/>
      </p:ext>
    </p:extLst>
  </p:cSld>
  <p:clrMapOvr>
    <a:masterClrMapping/>
  </p:clrMapOvr>
  <p:transition spd="med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Medición y registro del proceso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Registrar información del resultado de cada proyecto </a:t>
            </a:r>
          </a:p>
          <a:p>
            <a:pPr marL="457200" lvl="1" indent="0">
              <a:buNone/>
            </a:pPr>
            <a:r>
              <a:rPr lang="es-CL" noProof="0" dirty="0"/>
              <a:t>lecciones aprendidas</a:t>
            </a:r>
          </a:p>
          <a:p>
            <a:pPr marL="457200" lvl="1" indent="0">
              <a:buNone/>
            </a:pPr>
            <a:r>
              <a:rPr lang="es-CL" noProof="0" dirty="0"/>
              <a:t>costo, tiempo y tamaño del proyecto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Medir el proceso estándar en cada proyecto</a:t>
            </a:r>
          </a:p>
          <a:p>
            <a:pPr marL="457200" lvl="1" indent="0">
              <a:buNone/>
            </a:pPr>
            <a:r>
              <a:rPr lang="es-CL" noProof="0" dirty="0"/>
              <a:t>Analizar esas medidas</a:t>
            </a:r>
          </a:p>
          <a:p>
            <a:pPr marL="457200" lvl="1" indent="0">
              <a:buNone/>
            </a:pPr>
            <a:r>
              <a:rPr lang="es-CL" noProof="0" dirty="0"/>
              <a:t>Usar las medidas para mejorar el proceso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I    Las medidas deben</a:t>
            </a:r>
          </a:p>
          <a:p>
            <a:pPr marL="457200" lvl="1" indent="0">
              <a:buNone/>
            </a:pPr>
            <a:r>
              <a:rPr lang="es-CL" noProof="0" dirty="0"/>
              <a:t>ser consistentes entre los proyectos</a:t>
            </a:r>
          </a:p>
          <a:p>
            <a:pPr marL="457200" lvl="1" indent="0">
              <a:buNone/>
            </a:pPr>
            <a:r>
              <a:rPr lang="es-CL" noProof="0" dirty="0"/>
              <a:t>derivarse de los objetivos </a:t>
            </a:r>
          </a:p>
          <a:p>
            <a:pPr marL="457200" lvl="1" indent="0">
              <a:buNone/>
            </a:pPr>
            <a:r>
              <a:rPr lang="es-CL" noProof="0" dirty="0"/>
              <a:t>estar relacionadas con los requisitos de usuarios </a:t>
            </a:r>
          </a:p>
          <a:p>
            <a:pPr marL="457200" lvl="1" indent="0">
              <a:buNone/>
            </a:pPr>
            <a:r>
              <a:rPr lang="es-CL" noProof="0" dirty="0"/>
              <a:t>incluir todo el ciclo de vida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85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085819784"/>
      </p:ext>
    </p:extLst>
  </p:cSld>
  <p:clrMapOvr>
    <a:masterClrMapping/>
  </p:clrMapOvr>
  <p:transition spd="med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Prevención de defectos</a:t>
            </a:r>
          </a:p>
        </p:txBody>
      </p:sp>
      <p:sp>
        <p:nvSpPr>
          <p:cNvPr id="5632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PROPÓSITO  Detectar y eliminar fuentes de defectos y defectos recurrentes</a:t>
            </a:r>
          </a:p>
          <a:p>
            <a:pPr lvl="3">
              <a:buFont typeface="Arial" charset="0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E  Prevenir defectos a nivel organizacional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Prevenir defectos en cada proyecto</a:t>
            </a:r>
          </a:p>
          <a:p>
            <a:pPr lvl="1">
              <a:buFont typeface="Wingdings" pitchFamily="2" charset="2"/>
              <a:buNone/>
            </a:pPr>
            <a:r>
              <a:rPr lang="es-CL" noProof="0" dirty="0"/>
              <a:t>U  Tener reuniones para identificar defectos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U  Clasificar y registrar todos los defectos</a:t>
            </a:r>
          </a:p>
          <a:p>
            <a:pPr marL="457200" lvl="1" indent="0">
              <a:buNone/>
            </a:pPr>
            <a:r>
              <a:rPr lang="es-CL" noProof="0" dirty="0"/>
              <a:t>Descripción y tipo de la causa</a:t>
            </a:r>
          </a:p>
          <a:p>
            <a:pPr marL="457200" lvl="1" indent="0">
              <a:buNone/>
            </a:pPr>
            <a:r>
              <a:rPr lang="es-CL" noProof="0" dirty="0"/>
              <a:t>Origen y detección (etapas del ciclo de vida)</a:t>
            </a:r>
          </a:p>
          <a:p>
            <a:pPr marL="457200" lvl="1" indent="0">
              <a:buNone/>
            </a:pPr>
            <a:r>
              <a:rPr lang="es-CL" noProof="0" dirty="0"/>
              <a:t>Gravedad y urgencia de corrección</a:t>
            </a:r>
          </a:p>
          <a:p>
            <a:pPr marL="457200" lvl="1" indent="0">
              <a:buNone/>
            </a:pPr>
            <a:r>
              <a:rPr lang="es-CL" noProof="0" dirty="0"/>
              <a:t>Acción y/u omisión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86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523533412"/>
      </p:ext>
    </p:extLst>
  </p:cSld>
  <p:clrMapOvr>
    <a:masterClrMapping/>
  </p:clrMapOvr>
  <p:transition spd="med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Innovación tecnológica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Monitorear nueva tecnología e implementar aquella que </a:t>
            </a:r>
            <a:br>
              <a:rPr lang="es-CL" noProof="0" dirty="0"/>
            </a:br>
            <a:r>
              <a:rPr lang="es-CL" noProof="0" dirty="0"/>
              <a:t> pudiera ser útil</a:t>
            </a:r>
          </a:p>
          <a:p>
            <a:pPr lvl="1"/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Para hacerlo hay que destinar recursos, tener planes, etc.</a:t>
            </a:r>
          </a:p>
          <a:p>
            <a:pPr marL="0" indent="0">
              <a:buNone/>
            </a:pPr>
            <a:r>
              <a:rPr lang="es-CL" noProof="0" dirty="0"/>
              <a:t>Es decir esto no se hace solo, aún cuando tengamos ingenieros capaces e interesados</a:t>
            </a:r>
          </a:p>
          <a:p>
            <a:pPr marL="0" indent="0">
              <a:buNone/>
            </a:pPr>
            <a:r>
              <a:rPr lang="es-CL" noProof="0" dirty="0"/>
              <a:t>Organizaciones pequeñas pueden externalizar en parte esta función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87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379441483"/>
      </p:ext>
    </p:extLst>
  </p:cSld>
  <p:clrMapOvr>
    <a:masterClrMapping/>
  </p:clrMapOvr>
  <p:transition spd="med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Mejora del proceso estándar</a:t>
            </a:r>
          </a:p>
        </p:txBody>
      </p:sp>
      <p:sp>
        <p:nvSpPr>
          <p:cNvPr id="5837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EC  Mejorar el proceso de software e informar de los cambios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Definir responsables de hacerlo</a:t>
            </a:r>
          </a:p>
          <a:p>
            <a:pPr lvl="1">
              <a:buFont typeface="Wingdings" pitchFamily="2" charset="2"/>
              <a:buNone/>
            </a:pPr>
            <a:endParaRPr lang="es-CL" noProof="0" dirty="0"/>
          </a:p>
          <a:p>
            <a:pPr>
              <a:buFont typeface="Wingdings" pitchFamily="2" charset="2"/>
              <a:buNone/>
            </a:pPr>
            <a:r>
              <a:rPr lang="es-CL" noProof="0" dirty="0"/>
              <a:t>I   Debe haber procedimientos de sugerencias</a:t>
            </a:r>
          </a:p>
          <a:p>
            <a:pPr marL="457200" lvl="1" indent="0">
              <a:buNone/>
            </a:pPr>
            <a:r>
              <a:rPr lang="es-CL" noProof="0" dirty="0"/>
              <a:t>Todas las sugerencias se registran y se decide sobre ellas</a:t>
            </a:r>
          </a:p>
          <a:p>
            <a:pPr marL="457200" lvl="1" indent="0">
              <a:buNone/>
            </a:pPr>
            <a:r>
              <a:rPr lang="es-CL" noProof="0" dirty="0"/>
              <a:t>El resultado se comunica a quien propone</a:t>
            </a:r>
          </a:p>
          <a:p>
            <a:pPr marL="457200" lvl="1" indent="0">
              <a:buNone/>
            </a:pPr>
            <a:r>
              <a:rPr lang="es-CL" noProof="0" dirty="0"/>
              <a:t>Las ‘buenas’ ideas se hacen parte del proceso</a:t>
            </a:r>
          </a:p>
          <a:p>
            <a:pPr marL="457200" lvl="1" indent="0">
              <a:buNone/>
            </a:pPr>
            <a:r>
              <a:rPr lang="es-CL" noProof="0" dirty="0"/>
              <a:t>Las ‘malas’ ideas se tratan con respeto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U  Probar cambios en proyectos pilotos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88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66687496"/>
      </p:ext>
    </p:extLst>
  </p:cSld>
  <p:clrMapOvr>
    <a:masterClrMapping/>
  </p:clrMapOvr>
  <p:transition spd="med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Subcontratación</a:t>
            </a:r>
          </a:p>
        </p:txBody>
      </p:sp>
      <p:sp>
        <p:nvSpPr>
          <p:cNvPr id="5939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Desarrollar y mantener procedimientos en relación a la compra y subcontratación de software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Elegir proveedores que demuestran calidad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Hacer un contrato que incluya</a:t>
            </a:r>
          </a:p>
          <a:p>
            <a:pPr marL="457200" lvl="1" indent="0">
              <a:buNone/>
            </a:pPr>
            <a:r>
              <a:rPr lang="es-CL" noProof="0" dirty="0"/>
              <a:t>objetivos técnicos</a:t>
            </a:r>
          </a:p>
          <a:p>
            <a:pPr marL="457200" lvl="1" indent="0">
              <a:buNone/>
            </a:pPr>
            <a:r>
              <a:rPr lang="es-CL" noProof="0" dirty="0"/>
              <a:t>alcance del trabajo</a:t>
            </a:r>
          </a:p>
          <a:p>
            <a:pPr marL="457200" lvl="1" indent="0">
              <a:buNone/>
            </a:pPr>
            <a:r>
              <a:rPr lang="es-CL" noProof="0" dirty="0"/>
              <a:t>estándares y procedimientos a usar</a:t>
            </a:r>
          </a:p>
          <a:p>
            <a:pPr marL="457200" lvl="1" indent="0">
              <a:buNone/>
            </a:pPr>
            <a:r>
              <a:rPr lang="es-CL" noProof="0" dirty="0"/>
              <a:t>términos y condiciones</a:t>
            </a:r>
          </a:p>
          <a:p>
            <a:pPr marL="457200" lvl="1" indent="0">
              <a:buNone/>
            </a:pPr>
            <a:r>
              <a:rPr lang="es-CL" noProof="0" dirty="0"/>
              <a:t>costos, plazos y otras restricciones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Verificar todo lo recibido (también del cliente)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50504357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¿Cuáles son más importantes?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Lo esencial es partir con la integridad del producto</a:t>
            </a:r>
          </a:p>
          <a:p>
            <a:pPr marL="0" indent="0">
              <a:buNone/>
            </a:pPr>
            <a:r>
              <a:rPr lang="es-CL" noProof="0" dirty="0"/>
              <a:t>Pero el objetivo fundamental es la integridad de los compromisos</a:t>
            </a:r>
          </a:p>
          <a:p>
            <a:pPr marL="0" indent="0">
              <a:buNone/>
            </a:pPr>
            <a:r>
              <a:rPr lang="es-CL" noProof="0" dirty="0"/>
              <a:t>El aprendizaje organizacional hecho como proceso no tiene el nivel de relevancia que los dos anteriores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41408165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Entrenamiento</a:t>
            </a:r>
          </a:p>
        </p:txBody>
      </p:sp>
      <p:sp>
        <p:nvSpPr>
          <p:cNvPr id="6041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noProof="0" dirty="0"/>
              <a:t>E  Desarrollar y mantener programas de entrenamiento para asegurar que el personal tiene las habilidades técnicas y gerenciales adecuadas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Cada proyecto debe </a:t>
            </a:r>
          </a:p>
          <a:p>
            <a:pPr marL="457200" lvl="1" indent="0">
              <a:buNone/>
            </a:pPr>
            <a:r>
              <a:rPr lang="es-CL" noProof="0" dirty="0"/>
              <a:t>definir sus necesidades en cuanto a habilidades</a:t>
            </a:r>
          </a:p>
          <a:p>
            <a:pPr marL="457200" lvl="1" indent="0">
              <a:buNone/>
            </a:pPr>
            <a:r>
              <a:rPr lang="es-CL" noProof="0" dirty="0"/>
              <a:t>hacer entrenamiento de ser necesario</a:t>
            </a:r>
          </a:p>
          <a:p>
            <a:pPr>
              <a:buFont typeface="Wingdings" pitchFamily="2" charset="2"/>
              <a:buNone/>
            </a:pPr>
            <a:r>
              <a:rPr lang="es-CL" noProof="0" dirty="0"/>
              <a:t>E  Mantener registros de cursos y alumnos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90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80918027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FormatoClases</Template>
  <TotalTime>1981</TotalTime>
  <Words>4589</Words>
  <Application>Microsoft Macintosh PowerPoint</Application>
  <PresentationFormat>Presentación en pantalla (4:3)</PresentationFormat>
  <Paragraphs>934</Paragraphs>
  <Slides>90</Slides>
  <Notes>83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90</vt:i4>
      </vt:variant>
    </vt:vector>
  </HeadingPairs>
  <TitlesOfParts>
    <vt:vector size="100" baseType="lpstr">
      <vt:lpstr>Arial</vt:lpstr>
      <vt:lpstr>Bookman Old Style</vt:lpstr>
      <vt:lpstr>Calibri</vt:lpstr>
      <vt:lpstr>Calibri Light</vt:lpstr>
      <vt:lpstr>Gill Sans MT</vt:lpstr>
      <vt:lpstr>Lucida Sans Unicode</vt:lpstr>
      <vt:lpstr>Times New Roman</vt:lpstr>
      <vt:lpstr>Wingdings</vt:lpstr>
      <vt:lpstr>Wingdings 3</vt:lpstr>
      <vt:lpstr>FormatoClases</vt:lpstr>
      <vt:lpstr>Introducción a la Gestión de Calidad de Software  Clase 4: Implementación de métodos rigurosos</vt:lpstr>
      <vt:lpstr>Procesos Críticos: Una Visión Personal</vt:lpstr>
      <vt:lpstr>Objetivos de los procesos</vt:lpstr>
      <vt:lpstr>1. Integridad de los compromisos: Fundamentos</vt:lpstr>
      <vt:lpstr>1. Integridad de los compromisos: Procesos</vt:lpstr>
      <vt:lpstr>2. Integridad del producto: Fundamentos</vt:lpstr>
      <vt:lpstr>2. Integridad del producto:  Procesos</vt:lpstr>
      <vt:lpstr>3. Aprendizaje organizacional</vt:lpstr>
      <vt:lpstr>¿Cuáles son más importantes?</vt:lpstr>
      <vt:lpstr>Resumen de Procesos Críticos</vt:lpstr>
      <vt:lpstr>Presentación de PowerPoint</vt:lpstr>
      <vt:lpstr>Ejemplo: Un Proceso Riguroso</vt:lpstr>
      <vt:lpstr>Fundamentos del Proceso</vt:lpstr>
      <vt:lpstr>Marco de Proceso</vt:lpstr>
      <vt:lpstr>Modelo de Ciclo de Vida en V</vt:lpstr>
      <vt:lpstr>Activos de Procesos</vt:lpstr>
      <vt:lpstr>Procesos de software para ISO 9000</vt:lpstr>
      <vt:lpstr>Introducción</vt:lpstr>
      <vt:lpstr>Control de documentos</vt:lpstr>
      <vt:lpstr>Fases de un ciclo de vida</vt:lpstr>
      <vt:lpstr>Requisitos de usuario versus  Requisitos de software</vt:lpstr>
      <vt:lpstr>Actividades de apoyo</vt:lpstr>
      <vt:lpstr>Gestión de Requisitos</vt:lpstr>
      <vt:lpstr>Gestión de Requisitos según CMMI</vt:lpstr>
      <vt:lpstr>Objetivos: Gestión de Requisitos</vt:lpstr>
      <vt:lpstr>Prácticas Específicas: Gestión de Requisitos</vt:lpstr>
      <vt:lpstr>Prácticas Genéricas (nivel 2)</vt:lpstr>
      <vt:lpstr>Actividades específicas en cada proyecto</vt:lpstr>
      <vt:lpstr>Plantilla de documento de requerimientos</vt:lpstr>
      <vt:lpstr>Plantilla de documento de requerimientos</vt:lpstr>
      <vt:lpstr>ANEXO 1:  Centro Chileno de Tecnología de Software de Motorola, CMM Nivel 3</vt:lpstr>
      <vt:lpstr>Esquema de trabajo</vt:lpstr>
      <vt:lpstr>Implementación de un área de proceso</vt:lpstr>
      <vt:lpstr>Gestión de requisitos</vt:lpstr>
      <vt:lpstr>Planificación de proyectos</vt:lpstr>
      <vt:lpstr>Seguimiento y supervisión de proyectos</vt:lpstr>
      <vt:lpstr>Aseguramiento de calidad de software</vt:lpstr>
      <vt:lpstr>Gestión de subcontratos</vt:lpstr>
      <vt:lpstr>Gestión de configuración</vt:lpstr>
      <vt:lpstr>Enfoque en proceso organizacional /  Definición de proceso organizacional</vt:lpstr>
      <vt:lpstr>Programa de entrenamiento</vt:lpstr>
      <vt:lpstr>Gestión integrada de software</vt:lpstr>
      <vt:lpstr>Ingeniería del producto</vt:lpstr>
      <vt:lpstr>Coordinación intergrupal</vt:lpstr>
      <vt:lpstr>Revisión de pares</vt:lpstr>
      <vt:lpstr>ANEXO 2:  Elementos de un proceso basado en ISO 9000</vt:lpstr>
      <vt:lpstr>1  Requisitos de los usuarios</vt:lpstr>
      <vt:lpstr>1: Entradas y Salidas</vt:lpstr>
      <vt:lpstr>1: Actividades</vt:lpstr>
      <vt:lpstr>1: Actividades (cont.)</vt:lpstr>
      <vt:lpstr>2  Requisitos de software</vt:lpstr>
      <vt:lpstr>2: Actividades</vt:lpstr>
      <vt:lpstr>2: Actividades (cont.)</vt:lpstr>
      <vt:lpstr>2: Salidas</vt:lpstr>
      <vt:lpstr>3  Diseño</vt:lpstr>
      <vt:lpstr>3: Actividades</vt:lpstr>
      <vt:lpstr>3: Actividades (cont.)</vt:lpstr>
      <vt:lpstr>3: Salidas</vt:lpstr>
      <vt:lpstr>4  Realización</vt:lpstr>
      <vt:lpstr>4: Actividades</vt:lpstr>
      <vt:lpstr>4: Actividades (cont.)</vt:lpstr>
      <vt:lpstr>4: Salidas</vt:lpstr>
      <vt:lpstr>5  Implantación</vt:lpstr>
      <vt:lpstr>5: Actividades</vt:lpstr>
      <vt:lpstr>5: Salidas</vt:lpstr>
      <vt:lpstr>6  Evolución</vt:lpstr>
      <vt:lpstr>6: Actividades</vt:lpstr>
      <vt:lpstr>6: Salidas</vt:lpstr>
      <vt:lpstr>Calidad en las Actividades de Apoyo </vt:lpstr>
      <vt:lpstr>Responsabilidades de la gerencia</vt:lpstr>
      <vt:lpstr>Administración de proyectos</vt:lpstr>
      <vt:lpstr>Organización el proyecto</vt:lpstr>
      <vt:lpstr>Análisis de riesgos</vt:lpstr>
      <vt:lpstr>Administración técnica</vt:lpstr>
      <vt:lpstr>Estimación y programación</vt:lpstr>
      <vt:lpstr>Seguimiento del proyecto</vt:lpstr>
      <vt:lpstr>Plan de proyecto </vt:lpstr>
      <vt:lpstr>Gestión de la configuración</vt:lpstr>
      <vt:lpstr>Actividades de gestión de la configuración</vt:lpstr>
      <vt:lpstr>Aseguramiento de calidad de software (SQA)</vt:lpstr>
      <vt:lpstr>Actividades de SQA (cont.)</vt:lpstr>
      <vt:lpstr>Verificación &amp; convalidación</vt:lpstr>
      <vt:lpstr>Actividades a nivel organizacional</vt:lpstr>
      <vt:lpstr>Definición del proceso estándar</vt:lpstr>
      <vt:lpstr>Medición y registro del proceso</vt:lpstr>
      <vt:lpstr>Prevención de defectos</vt:lpstr>
      <vt:lpstr>Innovación tecnológica</vt:lpstr>
      <vt:lpstr>Mejora del proceso estándar</vt:lpstr>
      <vt:lpstr>Subcontratación</vt:lpstr>
      <vt:lpstr>Entrenamiento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Rigurosos  de Gestión de Calidad</dc:title>
  <cp:lastModifiedBy>Pablo Straub</cp:lastModifiedBy>
  <cp:revision>51</cp:revision>
  <dcterms:modified xsi:type="dcterms:W3CDTF">2018-08-27T01:05:17Z</dcterms:modified>
</cp:coreProperties>
</file>