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9"/>
    <p:restoredTop sz="94656"/>
  </p:normalViewPr>
  <p:slideViewPr>
    <p:cSldViewPr snapToGrid="0" snapToObjects="1">
      <p:cViewPr>
        <p:scale>
          <a:sx n="90" d="100"/>
          <a:sy n="90" d="100"/>
        </p:scale>
        <p:origin x="-704" y="5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02806-CBE5-A64E-897E-0F46994339BD}" type="datetimeFigureOut">
              <a:rPr lang="es-ES_tradnl" smtClean="0"/>
              <a:t>13/7/18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5F968-2BF3-614F-8A0E-646A806046F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900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5F968-2BF3-614F-8A0E-646A806046F9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023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7/13/18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9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Auxiliar Nº7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 smtClean="0"/>
              <a:t>GF3103 </a:t>
            </a:r>
            <a:r>
              <a:rPr lang="mr-IN" dirty="0" smtClean="0"/>
              <a:t>–</a:t>
            </a:r>
            <a:r>
              <a:rPr lang="es-ES_tradnl" dirty="0" smtClean="0"/>
              <a:t> Introducción a la Meteorología</a:t>
            </a:r>
          </a:p>
          <a:p>
            <a:r>
              <a:rPr lang="es-ES_tradnl" dirty="0" smtClean="0"/>
              <a:t>Profesora: Laura Gallardo K.</a:t>
            </a:r>
          </a:p>
          <a:p>
            <a:r>
              <a:rPr lang="es-ES_tradnl" dirty="0" smtClean="0"/>
              <a:t>Auxiliares: Alina Espinoza, Valeria Moreno.</a:t>
            </a:r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819573" y="5284104"/>
            <a:ext cx="5258134" cy="457201"/>
          </a:xfrm>
        </p:spPr>
        <p:txBody>
          <a:bodyPr/>
          <a:lstStyle/>
          <a:p>
            <a:r>
              <a:rPr lang="en-US" sz="1600" dirty="0" smtClean="0"/>
              <a:t>13 de </a:t>
            </a:r>
            <a:r>
              <a:rPr lang="en-US" sz="1600" dirty="0" err="1" smtClean="0"/>
              <a:t>julio</a:t>
            </a:r>
            <a:r>
              <a:rPr lang="en-US" sz="1600" dirty="0" smtClean="0"/>
              <a:t> de 2018</a:t>
            </a:r>
            <a:endParaRPr lang="en-US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92" y="366655"/>
            <a:ext cx="5753408" cy="21793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199" y="2141609"/>
            <a:ext cx="4405863" cy="314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1. Grafica los siguientes datos correspondientes a un sondeo en el diagrama </a:t>
            </a:r>
            <a:r>
              <a:rPr lang="es-ES_tradnl" dirty="0" err="1" smtClean="0"/>
              <a:t>Skew</a:t>
            </a:r>
            <a:r>
              <a:rPr lang="es-ES_tradnl" dirty="0" smtClean="0"/>
              <a:t> T. Identifica los segmentos estables, inestables y neutros.</a:t>
            </a:r>
          </a:p>
          <a:p>
            <a:endParaRPr lang="es-ES_tradnl" dirty="0" smtClean="0"/>
          </a:p>
          <a:p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1861584"/>
                  </p:ext>
                </p:extLst>
              </p:nvPr>
            </p:nvGraphicFramePr>
            <p:xfrm>
              <a:off x="2028824" y="3200399"/>
              <a:ext cx="7300912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25228"/>
                    <a:gridCol w="1825228"/>
                    <a:gridCol w="1825228"/>
                    <a:gridCol w="1825228"/>
                  </a:tblGrid>
                  <a:tr h="337542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Nivel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Presión [</a:t>
                          </a:r>
                          <a:r>
                            <a:rPr lang="es-ES_tradnl" dirty="0" err="1" smtClean="0"/>
                            <a:t>hPa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T [</a:t>
                          </a:r>
                          <a:r>
                            <a:rPr lang="es-ES_tradnl" dirty="0" err="1" smtClean="0"/>
                            <a:t>ºC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b="1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1" i="1" smtClean="0">
                                      <a:latin typeface="Cambria Math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s-ES" b="1" i="1" smtClean="0">
                                      <a:latin typeface="Cambria Math" charset="0"/>
                                    </a:rPr>
                                    <m:t>𝒅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_tradnl" dirty="0" smtClean="0"/>
                            <a:t> [</a:t>
                          </a:r>
                          <a:r>
                            <a:rPr lang="es-ES_tradnl" dirty="0" err="1" smtClean="0"/>
                            <a:t>ºC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37542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A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1000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30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21.5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37542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B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970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21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37542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C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900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18.5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18.5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37542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D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850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16.5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16.5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37542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E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5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37542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F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700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11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-4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37542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G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500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-13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-20</a:t>
                          </a:r>
                          <a:endParaRPr lang="es-ES_trad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1861584"/>
                  </p:ext>
                </p:extLst>
              </p:nvPr>
            </p:nvGraphicFramePr>
            <p:xfrm>
              <a:off x="2028824" y="3200399"/>
              <a:ext cx="7300912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25228"/>
                    <a:gridCol w="1825228"/>
                    <a:gridCol w="1825228"/>
                    <a:gridCol w="1825228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Nivel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Presión [</a:t>
                          </a:r>
                          <a:r>
                            <a:rPr lang="es-ES_tradnl" dirty="0" err="1" smtClean="0"/>
                            <a:t>hPa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T [</a:t>
                          </a:r>
                          <a:r>
                            <a:rPr lang="es-ES_tradnl" dirty="0" err="1" smtClean="0"/>
                            <a:t>ºC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0000" t="-6667" r="-1333" b="-728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A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1000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30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21.5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B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970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21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C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900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18.5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18.5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D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850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16.5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16.5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E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5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F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700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11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-4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G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500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-13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-20</a:t>
                          </a:r>
                          <a:endParaRPr lang="es-ES_trad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2597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2. A partir de un sondeo atmosférico cuyo nivel inicial está a 530 m de altura, complete la tabla e información del sondeo usando el </a:t>
            </a:r>
            <a:r>
              <a:rPr lang="es-ES_tradnl" dirty="0" err="1" smtClean="0"/>
              <a:t>Skew</a:t>
            </a:r>
            <a:r>
              <a:rPr lang="es-ES_tradnl" dirty="0" smtClean="0"/>
              <a:t>-T.</a:t>
            </a:r>
          </a:p>
          <a:p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5090743"/>
                  </p:ext>
                </p:extLst>
              </p:nvPr>
            </p:nvGraphicFramePr>
            <p:xfrm>
              <a:off x="1130274" y="3237795"/>
              <a:ext cx="9928252" cy="2494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55676"/>
                    <a:gridCol w="1195512"/>
                    <a:gridCol w="975594"/>
                    <a:gridCol w="975594"/>
                    <a:gridCol w="975594"/>
                    <a:gridCol w="975594"/>
                    <a:gridCol w="1202900"/>
                    <a:gridCol w="1500188"/>
                    <a:gridCol w="13716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Nivel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Presión [</a:t>
                          </a:r>
                          <a:r>
                            <a:rPr lang="es-ES_tradnl" dirty="0" err="1" smtClean="0"/>
                            <a:t>hPa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T [K]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HR [%]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b="1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1" i="1" smtClean="0">
                                      <a:latin typeface="Cambria Math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s-ES" b="1" i="1" smtClean="0">
                                      <a:latin typeface="Cambria Math" charset="0"/>
                                    </a:rPr>
                                    <m:t>𝒔𝒂𝒕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_tradnl" dirty="0" smtClean="0"/>
                            <a:t> [g/kg]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r [g/kg]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1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1" i="1" smtClean="0">
                                        <a:latin typeface="Cambria Math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s-ES" b="1" i="1" smtClean="0">
                                        <a:latin typeface="Cambria Math" charset="0"/>
                                      </a:rPr>
                                      <m:t>𝒅</m:t>
                                    </m:r>
                                  </m:sub>
                                </m:sSub>
                                <m:r>
                                  <a:rPr lang="es-ES" b="1" i="1" smtClean="0">
                                    <a:latin typeface="Cambria Math" charset="0"/>
                                  </a:rPr>
                                  <m:t>[</m:t>
                                </m:r>
                                <m:r>
                                  <a:rPr lang="es-ES" b="1" i="1" smtClean="0">
                                    <a:latin typeface="Cambria Math" charset="0"/>
                                  </a:rPr>
                                  <m:t>𝑲</m:t>
                                </m:r>
                                <m:r>
                                  <a:rPr lang="es-ES" b="1" i="1" smtClean="0">
                                    <a:latin typeface="Cambria Math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NCA [</a:t>
                          </a:r>
                          <a:r>
                            <a:rPr lang="es-ES_tradnl" dirty="0" err="1" smtClean="0"/>
                            <a:t>hPa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Altura [m]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950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288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50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530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900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60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8.5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850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293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3.6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3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271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4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700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278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5090743"/>
                  </p:ext>
                </p:extLst>
              </p:nvPr>
            </p:nvGraphicFramePr>
            <p:xfrm>
              <a:off x="1130274" y="3237795"/>
              <a:ext cx="9928252" cy="2494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55676"/>
                    <a:gridCol w="1195512"/>
                    <a:gridCol w="975594"/>
                    <a:gridCol w="975594"/>
                    <a:gridCol w="975594"/>
                    <a:gridCol w="975594"/>
                    <a:gridCol w="1202900"/>
                    <a:gridCol w="1500188"/>
                    <a:gridCol w="1371600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Nivel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Presión [</a:t>
                          </a:r>
                          <a:r>
                            <a:rPr lang="es-ES_tradnl" dirty="0" err="1" smtClean="0"/>
                            <a:t>hPa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T [K]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HR [%]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1250" t="-4762" r="-520625" b="-30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r [g/kg]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85859" t="-4762" r="-239899" b="-30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NCA [</a:t>
                          </a:r>
                          <a:r>
                            <a:rPr lang="es-ES_tradnl" dirty="0" err="1" smtClean="0"/>
                            <a:t>hPa</a:t>
                          </a:r>
                          <a:r>
                            <a:rPr lang="es-ES_tradnl" dirty="0" smtClean="0"/>
                            <a:t>]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Altura [m]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950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288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50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530</a:t>
                          </a:r>
                          <a:endParaRPr lang="es-ES_trad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900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60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8.5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850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293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3.6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3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15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271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4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700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80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_tradnl" dirty="0" smtClean="0"/>
                            <a:t>278</a:t>
                          </a:r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_trad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7827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3. Una parcela de aire es forzada a ascender sobre la ladera de un cordón montañoso de altura máxima coincidente con 600 </a:t>
            </a:r>
            <a:r>
              <a:rPr lang="es-ES_tradnl" dirty="0" err="1" smtClean="0"/>
              <a:t>hPa</a:t>
            </a:r>
            <a:r>
              <a:rPr lang="es-ES_tradnl" dirty="0" smtClean="0"/>
              <a:t>. Una vez que atraviesa, la parcela comienza a descender. Las condiciones iniciales de la parcela son 20ºC, 60% HR, y comenzó a ascender desde los 1000 </a:t>
            </a:r>
            <a:r>
              <a:rPr lang="es-ES_tradnl" dirty="0" err="1" smtClean="0"/>
              <a:t>hPa</a:t>
            </a:r>
            <a:r>
              <a:rPr lang="es-ES_tradnl" dirty="0" smtClean="0"/>
              <a:t>. Determinar la temperatura y humedad relativa de la parcela al descender si: a) deposita toda el agua líquida en la ladera y b) deposita solo la mitad del agua líquida.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62228030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erí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668</TotalTime>
  <Words>281</Words>
  <Application>Microsoft Macintosh PowerPoint</Application>
  <PresentationFormat>Panorámica</PresentationFormat>
  <Paragraphs>71</Paragraphs>
  <Slides>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0" baseType="lpstr">
      <vt:lpstr>Calibri</vt:lpstr>
      <vt:lpstr>Cambria Math</vt:lpstr>
      <vt:lpstr>Century Gothic</vt:lpstr>
      <vt:lpstr>Mangal</vt:lpstr>
      <vt:lpstr>Arial</vt:lpstr>
      <vt:lpstr>Galería</vt:lpstr>
      <vt:lpstr>Auxiliar Nº7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Auxiliar Nº1</dc:title>
  <dc:creator>Alina Mayra Espinoza Henriquez (alina.espinoza)</dc:creator>
  <cp:lastModifiedBy>Alina Mayra Espinoza Henriquez (alina.espinoza)</cp:lastModifiedBy>
  <cp:revision>46</cp:revision>
  <cp:lastPrinted>2018-04-20T19:05:42Z</cp:lastPrinted>
  <dcterms:created xsi:type="dcterms:W3CDTF">2018-03-23T04:33:42Z</dcterms:created>
  <dcterms:modified xsi:type="dcterms:W3CDTF">2018-07-13T20:14:03Z</dcterms:modified>
</cp:coreProperties>
</file>