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media/image9.jpeg" ContentType="image/jpeg"/>
  <Override PartName="/ppt/media/image8.jpeg" ContentType="image/jpeg"/>
  <Override PartName="/ppt/media/image7.jpeg" ContentType="image/jpeg"/>
  <Override PartName="/ppt/media/image6.png" ContentType="image/png"/>
  <Override PartName="/ppt/media/image4.png" ContentType="image/png"/>
  <Override PartName="/ppt/media/image5.jpeg" ContentType="image/jpeg"/>
  <Override PartName="/ppt/media/image3.png" ContentType="image/png"/>
  <Override PartName="/ppt/media/image2.png" ContentType="image/png"/>
  <Override PartName="/ppt/media/image1.png" ContentType="image/png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4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0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s-CL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s-CL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s-CL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s-CL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s-CL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s-CL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s-CL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s-CL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s-CL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s-CL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s-CL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s-CL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s-CL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s-CL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s-CL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s-CL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s-CL" sz="4400">
                <a:solidFill>
                  <a:srgbClr val="000000"/>
                </a:solidFill>
                <a:latin typeface="Arial"/>
                <a:ea typeface="Arial"/>
              </a:rPr>
              <a:t>Taller de Proyecto</a:t>
            </a:r>
            <a:endParaRPr/>
          </a:p>
        </p:txBody>
      </p:sp>
      <p:sp>
        <p:nvSpPr>
          <p:cNvPr id="73" name="CustomShape 2"/>
          <p:cNvSpPr/>
          <p:nvPr/>
        </p:nvSpPr>
        <p:spPr>
          <a:xfrm>
            <a:off x="143640" y="1769040"/>
            <a:ext cx="9792000" cy="4383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s-CL" sz="3600">
                <a:solidFill>
                  <a:srgbClr val="000000"/>
                </a:solidFill>
                <a:latin typeface="Arial"/>
                <a:ea typeface="Arial"/>
              </a:rPr>
              <a:t>Diseño de un sistema de buses para Santiago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s-CL" sz="3200">
                <a:solidFill>
                  <a:srgbClr val="000000"/>
                </a:solidFill>
                <a:latin typeface="Arial"/>
                <a:ea typeface="Arial"/>
              </a:rPr>
              <a:t>Sergio Jara Díaz y Andrés Fielbaum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504000" y="107280"/>
            <a:ext cx="9070560" cy="733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s-CL" sz="4400">
                <a:solidFill>
                  <a:srgbClr val="000000"/>
                </a:solidFill>
                <a:latin typeface="Arial"/>
                <a:ea typeface="Arial"/>
              </a:rPr>
              <a:t>Zonificación y Red Vial</a:t>
            </a:r>
            <a:endParaRPr/>
          </a:p>
        </p:txBody>
      </p:sp>
      <p:pic>
        <p:nvPicPr>
          <p:cNvPr id="75" name="Shape 6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656000" y="971640"/>
            <a:ext cx="6767640" cy="6407640"/>
          </a:xfrm>
          <a:prstGeom prst="rect">
            <a:avLst/>
          </a:prstGeom>
          <a:ln>
            <a:noFill/>
          </a:ln>
        </p:spPr>
      </p:pic>
      <p:sp>
        <p:nvSpPr>
          <p:cNvPr id="76" name="CustomShape 2"/>
          <p:cNvSpPr/>
          <p:nvPr/>
        </p:nvSpPr>
        <p:spPr>
          <a:xfrm>
            <a:off x="4536360" y="3590640"/>
            <a:ext cx="502920" cy="22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CL" sz="1000">
                <a:solidFill>
                  <a:srgbClr val="000000"/>
                </a:solidFill>
                <a:latin typeface="Arial"/>
                <a:ea typeface="Arial"/>
              </a:rPr>
              <a:t>01</a:t>
            </a:r>
            <a:endParaRPr/>
          </a:p>
        </p:txBody>
      </p:sp>
      <p:sp>
        <p:nvSpPr>
          <p:cNvPr id="77" name="CustomShape 3"/>
          <p:cNvSpPr/>
          <p:nvPr/>
        </p:nvSpPr>
        <p:spPr>
          <a:xfrm>
            <a:off x="4788360" y="3557880"/>
            <a:ext cx="502920" cy="22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CL" sz="1000">
                <a:solidFill>
                  <a:srgbClr val="000000"/>
                </a:solidFill>
                <a:latin typeface="Arial"/>
                <a:ea typeface="Arial"/>
              </a:rPr>
              <a:t>02</a:t>
            </a:r>
            <a:endParaRPr/>
          </a:p>
        </p:txBody>
      </p:sp>
      <p:sp>
        <p:nvSpPr>
          <p:cNvPr id="78" name="CustomShape 4"/>
          <p:cNvSpPr/>
          <p:nvPr/>
        </p:nvSpPr>
        <p:spPr>
          <a:xfrm>
            <a:off x="4968360" y="3653280"/>
            <a:ext cx="502920" cy="22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CL" sz="1000">
                <a:solidFill>
                  <a:srgbClr val="000000"/>
                </a:solidFill>
                <a:latin typeface="Arial"/>
                <a:ea typeface="Arial"/>
              </a:rPr>
              <a:t>03</a:t>
            </a:r>
            <a:endParaRPr/>
          </a:p>
        </p:txBody>
      </p:sp>
      <p:sp>
        <p:nvSpPr>
          <p:cNvPr id="79" name="CustomShape 5"/>
          <p:cNvSpPr/>
          <p:nvPr/>
        </p:nvSpPr>
        <p:spPr>
          <a:xfrm>
            <a:off x="4800240" y="3736800"/>
            <a:ext cx="502920" cy="22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CL" sz="1000">
                <a:solidFill>
                  <a:srgbClr val="000000"/>
                </a:solidFill>
                <a:latin typeface="Arial"/>
                <a:ea typeface="Arial"/>
              </a:rPr>
              <a:t>04</a:t>
            </a:r>
            <a:endParaRPr/>
          </a:p>
        </p:txBody>
      </p:sp>
      <p:sp>
        <p:nvSpPr>
          <p:cNvPr id="80" name="CustomShape 6"/>
          <p:cNvSpPr/>
          <p:nvPr/>
        </p:nvSpPr>
        <p:spPr>
          <a:xfrm>
            <a:off x="4584240" y="3819960"/>
            <a:ext cx="502920" cy="22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CL" sz="1000">
                <a:solidFill>
                  <a:srgbClr val="000000"/>
                </a:solidFill>
                <a:latin typeface="Arial"/>
                <a:ea typeface="Arial"/>
              </a:rPr>
              <a:t>05</a:t>
            </a:r>
            <a:endParaRPr/>
          </a:p>
        </p:txBody>
      </p:sp>
      <p:sp>
        <p:nvSpPr>
          <p:cNvPr id="81" name="CustomShape 7"/>
          <p:cNvSpPr/>
          <p:nvPr/>
        </p:nvSpPr>
        <p:spPr>
          <a:xfrm>
            <a:off x="5556240" y="3105360"/>
            <a:ext cx="502920" cy="22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CL" sz="1000">
                <a:solidFill>
                  <a:srgbClr val="000000"/>
                </a:solidFill>
                <a:latin typeface="Arial"/>
                <a:ea typeface="Arial"/>
              </a:rPr>
              <a:t>06</a:t>
            </a:r>
            <a:endParaRPr/>
          </a:p>
        </p:txBody>
      </p:sp>
      <p:sp>
        <p:nvSpPr>
          <p:cNvPr id="82" name="CustomShape 8"/>
          <p:cNvSpPr/>
          <p:nvPr/>
        </p:nvSpPr>
        <p:spPr>
          <a:xfrm>
            <a:off x="5616360" y="3736800"/>
            <a:ext cx="502920" cy="22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CL" sz="1000">
                <a:solidFill>
                  <a:srgbClr val="000000"/>
                </a:solidFill>
                <a:latin typeface="Arial"/>
                <a:ea typeface="Arial"/>
              </a:rPr>
              <a:t>07</a:t>
            </a:r>
            <a:endParaRPr/>
          </a:p>
        </p:txBody>
      </p:sp>
      <p:sp>
        <p:nvSpPr>
          <p:cNvPr id="83" name="CustomShape 9"/>
          <p:cNvSpPr/>
          <p:nvPr/>
        </p:nvSpPr>
        <p:spPr>
          <a:xfrm>
            <a:off x="5532480" y="4987440"/>
            <a:ext cx="502920" cy="22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CL" sz="1000">
                <a:solidFill>
                  <a:srgbClr val="000000"/>
                </a:solidFill>
                <a:latin typeface="Arial"/>
                <a:ea typeface="Arial"/>
              </a:rPr>
              <a:t>08</a:t>
            </a:r>
            <a:endParaRPr/>
          </a:p>
        </p:txBody>
      </p:sp>
      <p:sp>
        <p:nvSpPr>
          <p:cNvPr id="84" name="CustomShape 10"/>
          <p:cNvSpPr/>
          <p:nvPr/>
        </p:nvSpPr>
        <p:spPr>
          <a:xfrm>
            <a:off x="5100480" y="5416200"/>
            <a:ext cx="502920" cy="22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CL" sz="1000">
                <a:solidFill>
                  <a:srgbClr val="000000"/>
                </a:solidFill>
                <a:latin typeface="Arial"/>
                <a:ea typeface="Arial"/>
              </a:rPr>
              <a:t>09</a:t>
            </a:r>
            <a:endParaRPr/>
          </a:p>
        </p:txBody>
      </p:sp>
      <p:sp>
        <p:nvSpPr>
          <p:cNvPr id="85" name="CustomShape 11"/>
          <p:cNvSpPr/>
          <p:nvPr/>
        </p:nvSpPr>
        <p:spPr>
          <a:xfrm>
            <a:off x="4416120" y="5320800"/>
            <a:ext cx="502920" cy="22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CL" sz="1000">
                <a:solidFill>
                  <a:srgbClr val="000000"/>
                </a:solidFill>
                <a:latin typeface="Arial"/>
                <a:ea typeface="Arial"/>
              </a:rPr>
              <a:t>10</a:t>
            </a:r>
            <a:endParaRPr/>
          </a:p>
        </p:txBody>
      </p:sp>
      <p:sp>
        <p:nvSpPr>
          <p:cNvPr id="86" name="CustomShape 12"/>
          <p:cNvSpPr/>
          <p:nvPr/>
        </p:nvSpPr>
        <p:spPr>
          <a:xfrm>
            <a:off x="3228120" y="4522680"/>
            <a:ext cx="502920" cy="22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CL" sz="1000">
                <a:solidFill>
                  <a:srgbClr val="000000"/>
                </a:solidFill>
                <a:latin typeface="Arial"/>
                <a:ea typeface="Arial"/>
              </a:rPr>
              <a:t>11</a:t>
            </a:r>
            <a:endParaRPr/>
          </a:p>
        </p:txBody>
      </p:sp>
      <p:sp>
        <p:nvSpPr>
          <p:cNvPr id="87" name="CustomShape 13"/>
          <p:cNvSpPr/>
          <p:nvPr/>
        </p:nvSpPr>
        <p:spPr>
          <a:xfrm>
            <a:off x="2820240" y="3808080"/>
            <a:ext cx="502920" cy="22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CL" sz="1000">
                <a:solidFill>
                  <a:srgbClr val="000000"/>
                </a:solidFill>
                <a:latin typeface="Arial"/>
                <a:ea typeface="Arial"/>
              </a:rPr>
              <a:t>12</a:t>
            </a:r>
            <a:endParaRPr/>
          </a:p>
        </p:txBody>
      </p:sp>
      <p:sp>
        <p:nvSpPr>
          <p:cNvPr id="88" name="CustomShape 14"/>
          <p:cNvSpPr/>
          <p:nvPr/>
        </p:nvSpPr>
        <p:spPr>
          <a:xfrm>
            <a:off x="3996360" y="2616840"/>
            <a:ext cx="502920" cy="22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CL" sz="1000">
                <a:solidFill>
                  <a:srgbClr val="000000"/>
                </a:solidFill>
                <a:latin typeface="Arial"/>
                <a:ea typeface="Arial"/>
              </a:rPr>
              <a:t>13</a:t>
            </a:r>
            <a:endParaRPr/>
          </a:p>
        </p:txBody>
      </p:sp>
      <p:sp>
        <p:nvSpPr>
          <p:cNvPr id="89" name="CustomShape 15"/>
          <p:cNvSpPr/>
          <p:nvPr/>
        </p:nvSpPr>
        <p:spPr>
          <a:xfrm>
            <a:off x="4848120" y="2795400"/>
            <a:ext cx="502920" cy="22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CL" sz="1000">
                <a:solidFill>
                  <a:srgbClr val="000000"/>
                </a:solidFill>
                <a:latin typeface="Arial"/>
                <a:ea typeface="Arial"/>
              </a:rPr>
              <a:t>14</a:t>
            </a:r>
            <a:endParaRPr/>
          </a:p>
        </p:txBody>
      </p:sp>
      <p:sp>
        <p:nvSpPr>
          <p:cNvPr id="90" name="CustomShape 16"/>
          <p:cNvSpPr/>
          <p:nvPr/>
        </p:nvSpPr>
        <p:spPr>
          <a:xfrm>
            <a:off x="5052240" y="3939120"/>
            <a:ext cx="502920" cy="22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CL" sz="1000">
                <a:solidFill>
                  <a:srgbClr val="000000"/>
                </a:solidFill>
                <a:latin typeface="Arial"/>
                <a:ea typeface="Arial"/>
              </a:rPr>
              <a:t>15</a:t>
            </a:r>
            <a:endParaRPr/>
          </a:p>
        </p:txBody>
      </p:sp>
      <p:sp>
        <p:nvSpPr>
          <p:cNvPr id="91" name="CustomShape 17"/>
          <p:cNvSpPr/>
          <p:nvPr/>
        </p:nvSpPr>
        <p:spPr>
          <a:xfrm>
            <a:off x="5856480" y="3200400"/>
            <a:ext cx="502920" cy="22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CL" sz="1000">
                <a:solidFill>
                  <a:srgbClr val="000000"/>
                </a:solidFill>
                <a:latin typeface="Arial"/>
                <a:ea typeface="Arial"/>
              </a:rPr>
              <a:t>16</a:t>
            </a:r>
            <a:endParaRPr/>
          </a:p>
        </p:txBody>
      </p:sp>
      <p:sp>
        <p:nvSpPr>
          <p:cNvPr id="92" name="CustomShape 18"/>
          <p:cNvSpPr/>
          <p:nvPr/>
        </p:nvSpPr>
        <p:spPr>
          <a:xfrm>
            <a:off x="6144480" y="3867480"/>
            <a:ext cx="502920" cy="22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CL" sz="1000">
                <a:solidFill>
                  <a:srgbClr val="000000"/>
                </a:solidFill>
                <a:latin typeface="Arial"/>
                <a:ea typeface="Arial"/>
              </a:rPr>
              <a:t>17</a:t>
            </a:r>
            <a:endParaRPr/>
          </a:p>
        </p:txBody>
      </p:sp>
      <p:sp>
        <p:nvSpPr>
          <p:cNvPr id="93" name="CustomShape 19"/>
          <p:cNvSpPr/>
          <p:nvPr/>
        </p:nvSpPr>
        <p:spPr>
          <a:xfrm>
            <a:off x="5580360" y="5785560"/>
            <a:ext cx="502920" cy="22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CL" sz="1000">
                <a:solidFill>
                  <a:srgbClr val="000000"/>
                </a:solidFill>
                <a:latin typeface="Arial"/>
                <a:ea typeface="Arial"/>
              </a:rPr>
              <a:t>18</a:t>
            </a:r>
            <a:endParaRPr/>
          </a:p>
        </p:txBody>
      </p:sp>
      <p:sp>
        <p:nvSpPr>
          <p:cNvPr id="94" name="CustomShape 20"/>
          <p:cNvSpPr/>
          <p:nvPr/>
        </p:nvSpPr>
        <p:spPr>
          <a:xfrm>
            <a:off x="4932360" y="5833080"/>
            <a:ext cx="502920" cy="22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CL" sz="1000">
                <a:solidFill>
                  <a:srgbClr val="000000"/>
                </a:solidFill>
                <a:latin typeface="Arial"/>
                <a:ea typeface="Arial"/>
              </a:rPr>
              <a:t>19</a:t>
            </a:r>
            <a:endParaRPr/>
          </a:p>
        </p:txBody>
      </p:sp>
      <p:sp>
        <p:nvSpPr>
          <p:cNvPr id="95" name="CustomShape 21"/>
          <p:cNvSpPr/>
          <p:nvPr/>
        </p:nvSpPr>
        <p:spPr>
          <a:xfrm>
            <a:off x="4536360" y="5821200"/>
            <a:ext cx="502920" cy="22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CL" sz="1000">
                <a:solidFill>
                  <a:srgbClr val="000000"/>
                </a:solidFill>
                <a:latin typeface="Arial"/>
                <a:ea typeface="Arial"/>
              </a:rPr>
              <a:t>20</a:t>
            </a:r>
            <a:endParaRPr/>
          </a:p>
        </p:txBody>
      </p:sp>
      <p:sp>
        <p:nvSpPr>
          <p:cNvPr id="96" name="CustomShape 22"/>
          <p:cNvSpPr/>
          <p:nvPr/>
        </p:nvSpPr>
        <p:spPr>
          <a:xfrm>
            <a:off x="3396240" y="4939920"/>
            <a:ext cx="502920" cy="22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CL" sz="1000">
                <a:solidFill>
                  <a:srgbClr val="000000"/>
                </a:solidFill>
                <a:latin typeface="Arial"/>
                <a:ea typeface="Arial"/>
              </a:rPr>
              <a:t>21</a:t>
            </a:r>
            <a:endParaRPr/>
          </a:p>
        </p:txBody>
      </p:sp>
      <p:sp>
        <p:nvSpPr>
          <p:cNvPr id="97" name="CustomShape 23"/>
          <p:cNvSpPr/>
          <p:nvPr/>
        </p:nvSpPr>
        <p:spPr>
          <a:xfrm>
            <a:off x="3468240" y="3903480"/>
            <a:ext cx="502920" cy="22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CL" sz="1000">
                <a:solidFill>
                  <a:srgbClr val="000000"/>
                </a:solidFill>
                <a:latin typeface="Arial"/>
                <a:ea typeface="Arial"/>
              </a:rPr>
              <a:t>22</a:t>
            </a:r>
            <a:endParaRPr/>
          </a:p>
        </p:txBody>
      </p:sp>
      <p:sp>
        <p:nvSpPr>
          <p:cNvPr id="98" name="CustomShape 24"/>
          <p:cNvSpPr/>
          <p:nvPr/>
        </p:nvSpPr>
        <p:spPr>
          <a:xfrm>
            <a:off x="4740120" y="2378520"/>
            <a:ext cx="502920" cy="22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CL" sz="1000">
                <a:solidFill>
                  <a:srgbClr val="000000"/>
                </a:solidFill>
                <a:latin typeface="Arial"/>
                <a:ea typeface="Arial"/>
              </a:rPr>
              <a:t>23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s-CL" sz="4400">
                <a:solidFill>
                  <a:srgbClr val="000000"/>
                </a:solidFill>
                <a:latin typeface="Arial"/>
                <a:ea typeface="Arial"/>
              </a:rPr>
              <a:t>MATRIZ O-D</a:t>
            </a:r>
            <a:endParaRPr/>
          </a:p>
        </p:txBody>
      </p:sp>
      <p:sp>
        <p:nvSpPr>
          <p:cNvPr id="100" name="CustomShape 2"/>
          <p:cNvSpPr/>
          <p:nvPr/>
        </p:nvSpPr>
        <p:spPr>
          <a:xfrm>
            <a:off x="504000" y="1769040"/>
            <a:ext cx="9070560" cy="4383000"/>
          </a:xfrm>
          <a:prstGeom prst="rect">
            <a:avLst/>
          </a:prstGeom>
          <a:noFill/>
          <a:ln>
            <a:noFill/>
          </a:ln>
        </p:spPr>
      </p:sp>
      <p:graphicFrame>
        <p:nvGraphicFramePr>
          <p:cNvPr id="101" name="Table 3"/>
          <p:cNvGraphicFramePr/>
          <p:nvPr/>
        </p:nvGraphicFramePr>
        <p:xfrm>
          <a:off x="1010880" y="1517040"/>
          <a:ext cx="8554680" cy="5679720"/>
        </p:xfrm>
        <a:graphic>
          <a:graphicData uri="http://schemas.openxmlformats.org/drawingml/2006/table">
            <a:tbl>
              <a:tblPr/>
              <a:tblGrid>
                <a:gridCol w="1248120"/>
                <a:gridCol w="911880"/>
                <a:gridCol w="1180080"/>
                <a:gridCol w="937080"/>
                <a:gridCol w="983520"/>
                <a:gridCol w="700200"/>
                <a:gridCol w="1642320"/>
                <a:gridCol w="951480"/>
              </a:tblGrid>
              <a:tr h="9367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s-CL" sz="2800">
                          <a:solidFill>
                            <a:srgbClr val="000000"/>
                          </a:solidFill>
                          <a:latin typeface="Arial"/>
                        </a:rPr>
                        <a:t>O\D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es-CL">
                          <a:solidFill>
                            <a:srgbClr val="000000"/>
                          </a:solidFill>
                          <a:latin typeface="Arial"/>
                        </a:rPr>
                        <a:t>Norte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es-CL">
                          <a:solidFill>
                            <a:srgbClr val="000000"/>
                          </a:solidFill>
                          <a:latin typeface="Arial"/>
                        </a:rPr>
                        <a:t>Poniente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es-CL">
                          <a:solidFill>
                            <a:srgbClr val="000000"/>
                          </a:solidFill>
                          <a:latin typeface="Arial"/>
                        </a:rPr>
                        <a:t>Oriente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es-CL">
                          <a:solidFill>
                            <a:srgbClr val="000000"/>
                          </a:solidFill>
                          <a:latin typeface="Arial"/>
                        </a:rPr>
                        <a:t>Centro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es-CL">
                          <a:solidFill>
                            <a:srgbClr val="000000"/>
                          </a:solidFill>
                          <a:latin typeface="Arial"/>
                        </a:rPr>
                        <a:t>Sur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es-CL">
                          <a:solidFill>
                            <a:srgbClr val="000000"/>
                          </a:solidFill>
                          <a:latin typeface="Arial"/>
                        </a:rPr>
                        <a:t>Suroriente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es-CL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  <a:endParaRPr/>
                    </a:p>
                  </a:txBody>
                  <a:tcPr/>
                </a:tc>
              </a:tr>
              <a:tr h="540720">
                <a:tc>
                  <a:txBody>
                    <a:bodyPr/>
                    <a:p>
                      <a:r>
                        <a:rPr lang="es-CL">
                          <a:solidFill>
                            <a:srgbClr val="000000"/>
                          </a:solidFill>
                          <a:latin typeface="Arial"/>
                        </a:rPr>
                        <a:t>Norte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CL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CL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CL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CL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CL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CL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CL">
                          <a:solidFill>
                            <a:srgbClr val="000000"/>
                          </a:solidFill>
                          <a:latin typeface="Arial"/>
                        </a:rPr>
                        <a:t>56</a:t>
                      </a:r>
                      <a:endParaRPr/>
                    </a:p>
                  </a:txBody>
                  <a:tcPr/>
                </a:tc>
              </a:tr>
              <a:tr h="936720">
                <a:tc>
                  <a:txBody>
                    <a:bodyPr/>
                    <a:p>
                      <a:r>
                        <a:rPr lang="es-CL">
                          <a:solidFill>
                            <a:srgbClr val="000000"/>
                          </a:solidFill>
                          <a:latin typeface="Arial"/>
                        </a:rPr>
                        <a:t>Poniente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CL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CL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CL">
                          <a:solidFill>
                            <a:srgbClr val="000000"/>
                          </a:solidFill>
                          <a:latin typeface="Arial"/>
                        </a:rPr>
                        <a:t>34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CL">
                          <a:solidFill>
                            <a:srgbClr val="000000"/>
                          </a:solidFill>
                          <a:latin typeface="Arial"/>
                        </a:rPr>
                        <a:t>51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CL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CL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CL">
                          <a:solidFill>
                            <a:srgbClr val="000000"/>
                          </a:solidFill>
                          <a:latin typeface="Arial"/>
                        </a:rPr>
                        <a:t>105</a:t>
                      </a:r>
                      <a:endParaRPr/>
                    </a:p>
                  </a:txBody>
                  <a:tcPr/>
                </a:tc>
              </a:tr>
              <a:tr h="540720">
                <a:tc>
                  <a:txBody>
                    <a:bodyPr/>
                    <a:p>
                      <a:r>
                        <a:rPr lang="es-CL">
                          <a:solidFill>
                            <a:srgbClr val="000000"/>
                          </a:solidFill>
                          <a:latin typeface="Arial"/>
                        </a:rPr>
                        <a:t>Oriente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CL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CL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CL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CL">
                          <a:solidFill>
                            <a:srgbClr val="000000"/>
                          </a:solidFill>
                          <a:latin typeface="Arial"/>
                        </a:rPr>
                        <a:t>27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CL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CL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CL">
                          <a:solidFill>
                            <a:srgbClr val="000000"/>
                          </a:solidFill>
                          <a:latin typeface="Arial"/>
                        </a:rPr>
                        <a:t>45</a:t>
                      </a:r>
                      <a:endParaRPr/>
                    </a:p>
                  </a:txBody>
                  <a:tcPr/>
                </a:tc>
              </a:tr>
              <a:tr h="540720">
                <a:tc>
                  <a:txBody>
                    <a:bodyPr/>
                    <a:p>
                      <a:r>
                        <a:rPr lang="es-CL">
                          <a:solidFill>
                            <a:srgbClr val="000000"/>
                          </a:solidFill>
                          <a:latin typeface="Arial"/>
                        </a:rPr>
                        <a:t>Centro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CL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CL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CL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CL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CL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CL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CL">
                          <a:solidFill>
                            <a:srgbClr val="000000"/>
                          </a:solidFill>
                          <a:latin typeface="Arial"/>
                        </a:rPr>
                        <a:t>27</a:t>
                      </a:r>
                      <a:endParaRPr/>
                    </a:p>
                  </a:txBody>
                  <a:tcPr/>
                </a:tc>
              </a:tr>
              <a:tr h="540720">
                <a:tc>
                  <a:txBody>
                    <a:bodyPr/>
                    <a:p>
                      <a:r>
                        <a:rPr lang="es-CL">
                          <a:solidFill>
                            <a:srgbClr val="000000"/>
                          </a:solidFill>
                          <a:latin typeface="Arial"/>
                        </a:rPr>
                        <a:t>Sur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CL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CL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CL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CL">
                          <a:solidFill>
                            <a:srgbClr val="000000"/>
                          </a:solidFill>
                          <a:latin typeface="Arial"/>
                        </a:rPr>
                        <a:t>26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CL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CL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CL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/>
                    </a:p>
                  </a:txBody>
                  <a:tcPr/>
                </a:tc>
              </a:tr>
              <a:tr h="1102320">
                <a:tc>
                  <a:txBody>
                    <a:bodyPr/>
                    <a:p>
                      <a:r>
                        <a:rPr lang="es-CL">
                          <a:solidFill>
                            <a:srgbClr val="000000"/>
                          </a:solidFill>
                          <a:latin typeface="Arial"/>
                        </a:rPr>
                        <a:t>Suroriente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CL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CL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CL">
                          <a:solidFill>
                            <a:srgbClr val="000000"/>
                          </a:solidFill>
                          <a:latin typeface="Arial"/>
                        </a:rPr>
                        <a:t>47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CL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CL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CL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CL">
                          <a:solidFill>
                            <a:srgbClr val="000000"/>
                          </a:solidFill>
                          <a:latin typeface="Arial"/>
                        </a:rPr>
                        <a:t>98</a:t>
                      </a:r>
                      <a:endParaRPr/>
                    </a:p>
                  </a:txBody>
                  <a:tcPr/>
                </a:tc>
              </a:tr>
              <a:tr h="541440">
                <a:tc>
                  <a:txBody>
                    <a:bodyPr/>
                    <a:p>
                      <a:r>
                        <a:rPr lang="es-CL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CL">
                          <a:solidFill>
                            <a:srgbClr val="000000"/>
                          </a:solidFill>
                          <a:latin typeface="Arial"/>
                        </a:rPr>
                        <a:t>33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CL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CL">
                          <a:solidFill>
                            <a:srgbClr val="000000"/>
                          </a:solidFill>
                          <a:latin typeface="Arial"/>
                        </a:rPr>
                        <a:t>140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CL">
                          <a:solidFill>
                            <a:srgbClr val="000000"/>
                          </a:solidFill>
                          <a:latin typeface="Arial"/>
                        </a:rPr>
                        <a:t>155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CL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CL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CL">
                          <a:solidFill>
                            <a:srgbClr val="000000"/>
                          </a:solidFill>
                          <a:latin typeface="Arial"/>
                        </a:rPr>
                        <a:t>406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504000" y="301320"/>
            <a:ext cx="9070560" cy="1261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s-CL" sz="4400">
                <a:solidFill>
                  <a:srgbClr val="000000"/>
                </a:solidFill>
                <a:latin typeface="Arial"/>
                <a:ea typeface="Arial"/>
              </a:rPr>
              <a:t>MATRIZ O-D: VIDEO (Munizaga y Palma, 2012).</a:t>
            </a:r>
            <a:endParaRPr/>
          </a:p>
        </p:txBody>
      </p:sp>
      <p:pic>
        <p:nvPicPr>
          <p:cNvPr id="103" name="Shape 105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944640"/>
            <a:ext cx="10079640" cy="5669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504000" y="301320"/>
            <a:ext cx="9070560" cy="1261440"/>
          </a:xfrm>
          <a:prstGeom prst="rect">
            <a:avLst/>
          </a:prstGeom>
          <a:noFill/>
          <a:ln>
            <a:noFill/>
          </a:ln>
        </p:spPr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lang="es-CL" sz="4000">
                <a:solidFill>
                  <a:srgbClr val="000000"/>
                </a:solidFill>
                <a:latin typeface="Arial"/>
                <a:ea typeface="Arial"/>
              </a:rPr>
              <a:t>Definiciones</a:t>
            </a:r>
            <a:endParaRPr/>
          </a:p>
        </p:txBody>
      </p:sp>
      <p:sp>
        <p:nvSpPr>
          <p:cNvPr id="105" name="CustomShape 2"/>
          <p:cNvSpPr/>
          <p:nvPr/>
        </p:nvSpPr>
        <p:spPr>
          <a:xfrm>
            <a:off x="504000" y="1769040"/>
            <a:ext cx="9070560" cy="1261440"/>
          </a:xfrm>
          <a:prstGeom prst="rect">
            <a:avLst/>
          </a:prstGeom>
          <a:noFill/>
          <a:ln>
            <a:noFill/>
          </a:ln>
        </p:spPr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es-CL" sz="2400">
                <a:solidFill>
                  <a:srgbClr val="000000"/>
                </a:solidFill>
                <a:latin typeface="Arial"/>
                <a:ea typeface="Arial"/>
              </a:rPr>
              <a:t>Línea: </a:t>
            </a:r>
            <a:r>
              <a:rPr lang="es-CL" sz="2400">
                <a:solidFill>
                  <a:srgbClr val="000000"/>
                </a:solidFill>
                <a:latin typeface="Arial"/>
                <a:ea typeface="Arial"/>
              </a:rPr>
              <a:t>qué la caracteriza</a:t>
            </a:r>
            <a:r>
              <a:rPr lang="es-CL" sz="2400">
                <a:solidFill>
                  <a:srgbClr val="545454"/>
                </a:solidFill>
                <a:latin typeface="Arial"/>
                <a:ea typeface="Arial"/>
              </a:rPr>
              <a:t>?</a:t>
            </a:r>
            <a:endParaRPr/>
          </a:p>
        </p:txBody>
      </p:sp>
      <p:sp>
        <p:nvSpPr>
          <p:cNvPr id="106" name="CustomShape 3"/>
          <p:cNvSpPr/>
          <p:nvPr/>
        </p:nvSpPr>
        <p:spPr>
          <a:xfrm>
            <a:off x="504000" y="2468880"/>
            <a:ext cx="9070560" cy="1261440"/>
          </a:xfrm>
          <a:prstGeom prst="rect">
            <a:avLst/>
          </a:prstGeom>
          <a:noFill/>
          <a:ln>
            <a:noFill/>
          </a:ln>
        </p:spPr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lang="es-CL" sz="2400">
                <a:solidFill>
                  <a:srgbClr val="000000"/>
                </a:solidFill>
                <a:latin typeface="Arial"/>
                <a:ea typeface="Arial"/>
              </a:rPr>
              <a:t>Frecuencia, capacidad, recorrido. Mencionar que más podría considerarse.</a:t>
            </a:r>
            <a:endParaRPr/>
          </a:p>
        </p:txBody>
      </p:sp>
      <p:sp>
        <p:nvSpPr>
          <p:cNvPr id="107" name="CustomShape 4"/>
          <p:cNvSpPr/>
          <p:nvPr/>
        </p:nvSpPr>
        <p:spPr>
          <a:xfrm>
            <a:off x="183960" y="4069800"/>
            <a:ext cx="9070560" cy="1261440"/>
          </a:xfrm>
          <a:prstGeom prst="rect">
            <a:avLst/>
          </a:prstGeom>
          <a:noFill/>
          <a:ln>
            <a:noFill/>
          </a:ln>
        </p:spPr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es-CL" sz="2400">
                <a:solidFill>
                  <a:srgbClr val="000000"/>
                </a:solidFill>
                <a:latin typeface="Arial"/>
                <a:ea typeface="Arial"/>
              </a:rPr>
              <a:t>Estructura de Línea: </a:t>
            </a:r>
            <a:r>
              <a:rPr lang="es-CL" sz="2400">
                <a:solidFill>
                  <a:srgbClr val="000000"/>
                </a:solidFill>
                <a:latin typeface="Arial"/>
                <a:ea typeface="Arial"/>
              </a:rPr>
              <a:t>cómo llevar a todos los pasajeros</a:t>
            </a:r>
            <a:r>
              <a:rPr lang="es-CL" sz="2400">
                <a:solidFill>
                  <a:srgbClr val="545454"/>
                </a:solidFill>
                <a:latin typeface="Arial"/>
                <a:ea typeface="Arial"/>
              </a:rPr>
              <a:t>?</a:t>
            </a:r>
            <a:endParaRPr/>
          </a:p>
        </p:txBody>
      </p:sp>
      <p:sp>
        <p:nvSpPr>
          <p:cNvPr id="108" name="CustomShape 5"/>
          <p:cNvSpPr/>
          <p:nvPr/>
        </p:nvSpPr>
        <p:spPr>
          <a:xfrm>
            <a:off x="183960" y="5105160"/>
            <a:ext cx="9070560" cy="1261440"/>
          </a:xfrm>
          <a:prstGeom prst="rect">
            <a:avLst/>
          </a:prstGeom>
          <a:noFill/>
          <a:ln>
            <a:noFill/>
          </a:ln>
        </p:spPr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lang="es-CL" sz="2400">
                <a:solidFill>
                  <a:srgbClr val="000000"/>
                </a:solidFill>
                <a:latin typeface="Arial"/>
                <a:ea typeface="Arial"/>
              </a:rPr>
              <a:t>Conjunta de recorridos, capacidades y frecuencias que permite trasladar a todos los viajes que componen la matriz O-D.</a:t>
            </a:r>
            <a:endParaRPr/>
          </a:p>
        </p:txBody>
      </p:sp>
      <p:sp>
        <p:nvSpPr>
          <p:cNvPr id="109" name="CustomShape 6"/>
          <p:cNvSpPr/>
          <p:nvPr/>
        </p:nvSpPr>
        <p:spPr>
          <a:xfrm>
            <a:off x="300960" y="6494040"/>
            <a:ext cx="9070560" cy="1261440"/>
          </a:xfrm>
          <a:prstGeom prst="rect">
            <a:avLst/>
          </a:prstGeom>
          <a:noFill/>
          <a:ln>
            <a:noFill/>
          </a:ln>
        </p:spPr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lang="es-CL" sz="2400">
                <a:solidFill>
                  <a:srgbClr val="000000"/>
                </a:solidFill>
                <a:latin typeface="Arial"/>
                <a:ea typeface="Arial"/>
              </a:rPr>
              <a:t>En nuestra metodología: primero recorridos, para luego optimizar frecuencias y tamaños.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>
                <p:childTnLst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" dur="1000"/>
                                        <p:tgtEl>
                                          <p:spTgt spid="105">
                                            <p:txEl>
                                              <p:pRg st="0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504000" y="301320"/>
            <a:ext cx="9070560" cy="1261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s-CL" sz="4400">
                <a:solidFill>
                  <a:srgbClr val="000000"/>
                </a:solidFill>
                <a:latin typeface="Arial"/>
                <a:ea typeface="Arial"/>
              </a:rPr>
              <a:t>ESTRUCTURAS DE LÍNEA USUALES</a:t>
            </a:r>
            <a:endParaRPr/>
          </a:p>
        </p:txBody>
      </p:sp>
      <p:pic>
        <p:nvPicPr>
          <p:cNvPr id="111" name="Shape 12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600000" y="3924000"/>
            <a:ext cx="2932200" cy="3091320"/>
          </a:xfrm>
          <a:prstGeom prst="rect">
            <a:avLst/>
          </a:prstGeom>
          <a:ln>
            <a:noFill/>
          </a:ln>
        </p:spPr>
      </p:pic>
      <p:pic>
        <p:nvPicPr>
          <p:cNvPr id="112" name="Shape 122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7327440" y="1509840"/>
            <a:ext cx="2504880" cy="2772720"/>
          </a:xfrm>
          <a:prstGeom prst="rect">
            <a:avLst/>
          </a:prstGeom>
          <a:ln>
            <a:noFill/>
          </a:ln>
        </p:spPr>
      </p:pic>
      <p:pic>
        <p:nvPicPr>
          <p:cNvPr id="113" name="Shape 123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-24480" y="1187640"/>
            <a:ext cx="2613600" cy="2572920"/>
          </a:xfrm>
          <a:prstGeom prst="rect">
            <a:avLst/>
          </a:prstGeom>
          <a:ln>
            <a:noFill/>
          </a:ln>
        </p:spPr>
      </p:pic>
      <p:sp>
        <p:nvSpPr>
          <p:cNvPr id="114" name="CustomShape 2"/>
          <p:cNvSpPr/>
          <p:nvPr/>
        </p:nvSpPr>
        <p:spPr>
          <a:xfrm>
            <a:off x="4013280" y="7016400"/>
            <a:ext cx="2519280" cy="368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s-CL">
                <a:solidFill>
                  <a:srgbClr val="000000"/>
                </a:solidFill>
                <a:latin typeface="Arial"/>
                <a:ea typeface="Arial"/>
              </a:rPr>
              <a:t>Directas</a:t>
            </a:r>
            <a:endParaRPr/>
          </a:p>
        </p:txBody>
      </p:sp>
      <p:sp>
        <p:nvSpPr>
          <p:cNvPr id="115" name="CustomShape 3"/>
          <p:cNvSpPr/>
          <p:nvPr/>
        </p:nvSpPr>
        <p:spPr>
          <a:xfrm>
            <a:off x="7128720" y="4279320"/>
            <a:ext cx="2519280" cy="368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s-CL">
                <a:solidFill>
                  <a:srgbClr val="000000"/>
                </a:solidFill>
                <a:latin typeface="Arial"/>
                <a:ea typeface="Arial"/>
              </a:rPr>
              <a:t>Hub &amp; Spoke</a:t>
            </a:r>
            <a:endParaRPr/>
          </a:p>
        </p:txBody>
      </p:sp>
      <p:sp>
        <p:nvSpPr>
          <p:cNvPr id="116" name="CustomShape 4"/>
          <p:cNvSpPr/>
          <p:nvPr/>
        </p:nvSpPr>
        <p:spPr>
          <a:xfrm>
            <a:off x="531000" y="3924000"/>
            <a:ext cx="9070560" cy="275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lang="es-CL">
                <a:solidFill>
                  <a:srgbClr val="000000"/>
                </a:solidFill>
                <a:latin typeface="Arial"/>
                <a:ea typeface="Arial"/>
              </a:rPr>
              <a:t>Troncal-Alimentador</a:t>
            </a:r>
            <a:endParaRPr/>
          </a:p>
        </p:txBody>
      </p:sp>
    </p:spTree>
  </p:cSld>
  <p:timing>
    <p:tnLst>
      <p:par>
        <p:cTn id="36" dur="indefinite" restart="never" nodeType="tmRoot">
          <p:childTnLst>
            <p:seq>
              <p:cTn id="37" dur="indefinite" nodeType="mainSeq">
                <p:childTnLst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503640" y="759600"/>
            <a:ext cx="9070560" cy="5580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s-CL" sz="3000">
                <a:solidFill>
                  <a:srgbClr val="000000"/>
                </a:solidFill>
                <a:latin typeface="Arial"/>
                <a:ea typeface="Arial"/>
              </a:rPr>
              <a:t>Criterios para decidir recorridos: volumen de pasajeros, pares O-D prioritarios, estructuras de centros de la ciudad.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es-CL" sz="3000">
                <a:solidFill>
                  <a:srgbClr val="000000"/>
                </a:solidFill>
                <a:latin typeface="Arial"/>
                <a:ea typeface="Arial"/>
              </a:rPr>
              <a:t>Próxima semana: proponer una estructura de recorridos de líneas, justificando.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62" dur="indefinite" restart="never" nodeType="tmRoot">
          <p:childTnLst>
            <p:seq>
              <p:cTn id="63" dur="indefinite" nodeType="mainSeq">
                <p:childTnLst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03" end="2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03" end="2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03" end="2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03" end="2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03" end="2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03" end="2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