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3" r:id="rId8"/>
    <p:sldId id="264" r:id="rId9"/>
  </p:sldIdLst>
  <p:sldSz cx="10080625" cy="7559675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3" y="67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37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CL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CL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CL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CL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s-CL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D523089-F3F2-47CA-8FEB-5AA708374161}" type="slidenum">
              <a:rPr lang="es-CL" sz="1400">
                <a:latin typeface="Times New Roman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43768" y="1769040"/>
            <a:ext cx="9793088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600" dirty="0">
                <a:latin typeface="Arial"/>
              </a:rPr>
              <a:t>Diseño de un sistema de buses para </a:t>
            </a:r>
            <a:r>
              <a:rPr lang="es-CL" sz="3600" dirty="0" smtClean="0">
                <a:latin typeface="Arial"/>
              </a:rPr>
              <a:t>Santiago</a:t>
            </a:r>
          </a:p>
          <a:p>
            <a:pPr algn="ctr"/>
            <a:endParaRPr lang="es-CL" sz="3200" dirty="0">
              <a:latin typeface="Arial"/>
            </a:endParaRPr>
          </a:p>
          <a:p>
            <a:pPr algn="ctr"/>
            <a:endParaRPr lang="es-CL" sz="3200" dirty="0" smtClean="0">
              <a:latin typeface="Arial"/>
            </a:endParaRPr>
          </a:p>
          <a:p>
            <a:pPr algn="ctr"/>
            <a:r>
              <a:rPr lang="es-CL" sz="3200" dirty="0" smtClean="0">
                <a:latin typeface="Arial"/>
              </a:rPr>
              <a:t>Sergio Jara Díaz y Andrés </a:t>
            </a:r>
            <a:r>
              <a:rPr lang="es-CL" sz="3200" dirty="0" err="1" smtClean="0">
                <a:latin typeface="Arial"/>
              </a:rPr>
              <a:t>Fielbaum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El problema</a:t>
            </a:r>
            <a:endParaRPr dirty="0"/>
          </a:p>
        </p:txBody>
      </p:sp>
      <p:sp>
        <p:nvSpPr>
          <p:cNvPr id="42" name="TextShape 2"/>
          <p:cNvSpPr txBox="1"/>
          <p:nvPr/>
        </p:nvSpPr>
        <p:spPr>
          <a:xfrm>
            <a:off x="215776" y="1769039"/>
            <a:ext cx="9649072" cy="5035133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Viajes en TP en Santiago son conocidos; se necesita </a:t>
            </a:r>
            <a:r>
              <a:rPr lang="es-CL" sz="3200" b="1" dirty="0" smtClean="0">
                <a:latin typeface="Arial"/>
              </a:rPr>
              <a:t>diseñar</a:t>
            </a:r>
            <a:r>
              <a:rPr lang="es-CL" sz="3200" dirty="0" smtClean="0">
                <a:latin typeface="Arial"/>
              </a:rPr>
              <a:t> un sistema de buses que los sirva de manera </a:t>
            </a:r>
            <a:r>
              <a:rPr lang="es-CL" sz="3200" dirty="0" smtClean="0">
                <a:latin typeface="Arial"/>
              </a:rPr>
              <a:t>eficiente.</a:t>
            </a:r>
            <a:endParaRPr lang="es-CL" sz="32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Preguntas: </a:t>
            </a:r>
            <a:r>
              <a:rPr lang="es-CL" sz="3200" dirty="0" smtClean="0">
                <a:latin typeface="Arial"/>
              </a:rPr>
              <a:t>¿Qué necesitamos saber (datos)? ¿ Qué es diseño? ¿Qué </a:t>
            </a:r>
            <a:r>
              <a:rPr lang="es-CL" sz="3200" dirty="0">
                <a:latin typeface="Arial"/>
              </a:rPr>
              <a:t>significa </a:t>
            </a:r>
            <a:r>
              <a:rPr lang="es-CL" sz="3200" dirty="0" smtClean="0">
                <a:latin typeface="Arial"/>
              </a:rPr>
              <a:t>eficiente? </a:t>
            </a:r>
            <a:r>
              <a:rPr lang="es-CL" sz="3200" dirty="0" smtClean="0">
                <a:latin typeface="Arial"/>
              </a:rPr>
              <a:t>¿Cómo </a:t>
            </a:r>
            <a:r>
              <a:rPr lang="es-CL" sz="3200" dirty="0">
                <a:latin typeface="Arial"/>
              </a:rPr>
              <a:t>se calcula?</a:t>
            </a: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¿Cómo abordarían el problema ustedes</a:t>
            </a:r>
            <a:r>
              <a:rPr lang="es-CL" sz="3200" dirty="0" smtClean="0">
                <a:latin typeface="Arial"/>
              </a:rPr>
              <a:t>?</a:t>
            </a:r>
          </a:p>
          <a:p>
            <a:pPr>
              <a:buSzPct val="45000"/>
              <a:buFont typeface="StarSymbol"/>
              <a:buChar char=""/>
            </a:pPr>
            <a:endParaRPr lang="es-CL" sz="3200" dirty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 </a:t>
            </a:r>
            <a:endParaRPr lang="es-CL" sz="3200" dirty="0" smtClean="0">
              <a:latin typeface="Arial"/>
            </a:endParaRPr>
          </a:p>
          <a:p>
            <a:pPr>
              <a:buSzPct val="45000"/>
            </a:pPr>
            <a:endParaRPr lang="es-CL" sz="3200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 smtClean="0">
                <a:latin typeface="Arial"/>
              </a:rPr>
              <a:t>Los datos</a:t>
            </a:r>
            <a:endParaRPr dirty="0"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Santiago zonificado en 6 </a:t>
            </a:r>
            <a:r>
              <a:rPr lang="es-CL" sz="3200" dirty="0" smtClean="0">
                <a:latin typeface="Arial"/>
              </a:rPr>
              <a:t>macro zonas</a:t>
            </a:r>
            <a:r>
              <a:rPr lang="es-CL" sz="3200" dirty="0">
                <a:latin typeface="Arial"/>
              </a:rPr>
              <a:t>: Norte, Oriente, Suroriente, Sur, Poniente, Centro</a:t>
            </a:r>
            <a:r>
              <a:rPr lang="es-CL" sz="32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lang="es-CL" sz="3200" dirty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 </a:t>
            </a:r>
            <a:r>
              <a:rPr lang="es-CL" sz="3200" dirty="0" smtClean="0">
                <a:latin typeface="Arial"/>
              </a:rPr>
              <a:t>Red vial primaria</a:t>
            </a:r>
          </a:p>
          <a:p>
            <a:pPr>
              <a:buSzPct val="45000"/>
              <a:buFont typeface="StarSymbol"/>
              <a:buChar char=""/>
            </a:pPr>
            <a:endParaRPr lang="es-CL" sz="3200" dirty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De donde a donde van los viajes</a:t>
            </a:r>
            <a:r>
              <a:rPr lang="es-CL" sz="3200" dirty="0" smtClean="0">
                <a:latin typeface="Arial"/>
              </a:rPr>
              <a:t>? Matriz Origen-Destino (OD).</a:t>
            </a:r>
          </a:p>
          <a:p>
            <a:pPr>
              <a:buSzPct val="45000"/>
              <a:buFont typeface="StarSymbol"/>
              <a:buChar char=""/>
            </a:pPr>
            <a:endParaRPr lang="es-CL" sz="32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endParaRPr lang="es-CL" sz="32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00" y="107429"/>
            <a:ext cx="9071640" cy="734436"/>
          </a:xfrm>
        </p:spPr>
        <p:txBody>
          <a:bodyPr/>
          <a:lstStyle/>
          <a:p>
            <a:pPr algn="ctr"/>
            <a:r>
              <a:rPr lang="es-ES" sz="4400" dirty="0" smtClean="0">
                <a:latin typeface="+mj-lt"/>
              </a:rPr>
              <a:t>Zonificación y Red Vial</a:t>
            </a:r>
            <a:endParaRPr lang="es-ES" sz="4400" dirty="0">
              <a:latin typeface="+mj-lt"/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655936" y="971525"/>
            <a:ext cx="6768752" cy="6408712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01</a:t>
              </a:r>
              <a:endParaRPr lang="es-ES" sz="10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02</a:t>
              </a:r>
              <a:endParaRPr lang="es-ES" sz="10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03</a:t>
              </a:r>
              <a:endParaRPr lang="es-ES" sz="10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04</a:t>
              </a:r>
              <a:endParaRPr lang="es-ES" sz="10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05</a:t>
              </a:r>
              <a:endParaRPr lang="es-ES" sz="10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06</a:t>
              </a:r>
              <a:endParaRPr lang="es-ES" sz="10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07</a:t>
              </a:r>
              <a:endParaRPr lang="es-ES" sz="10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08</a:t>
              </a:r>
              <a:endParaRPr lang="es-ES" sz="10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09</a:t>
              </a:r>
              <a:endParaRPr lang="es-ES" sz="10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10</a:t>
              </a:r>
              <a:endParaRPr lang="es-ES" sz="10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11</a:t>
              </a:r>
              <a:endParaRPr lang="es-ES" sz="10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12</a:t>
              </a:r>
              <a:endParaRPr lang="es-ES" sz="10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13</a:t>
              </a:r>
              <a:endParaRPr lang="es-ES" sz="10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14</a:t>
              </a:r>
              <a:endParaRPr lang="es-ES" sz="10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15</a:t>
              </a:r>
              <a:endParaRPr lang="es-ES" sz="10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16</a:t>
              </a:r>
              <a:endParaRPr lang="es-ES" sz="10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17</a:t>
              </a:r>
              <a:endParaRPr lang="es-ES" sz="10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18</a:t>
              </a:r>
              <a:endParaRPr lang="es-ES" sz="10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19</a:t>
              </a:r>
              <a:endParaRPr lang="es-ES" sz="10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20</a:t>
              </a:r>
              <a:endParaRPr lang="es-ES" sz="10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21</a:t>
              </a:r>
              <a:endParaRPr lang="es-ES" sz="10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22</a:t>
              </a:r>
              <a:endParaRPr lang="es-ES" sz="10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23</a:t>
              </a:r>
              <a:endParaRPr lang="es-ES" sz="1000" b="1"/>
            </a:p>
          </p:txBody>
        </p:sp>
      </p:grpSp>
    </p:spTree>
    <p:extLst>
      <p:ext uri="{BB962C8B-B14F-4D97-AF65-F5344CB8AC3E}">
        <p14:creationId xmlns:p14="http://schemas.microsoft.com/office/powerpoint/2010/main" val="11670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287784" y="301320"/>
            <a:ext cx="9505056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Métodos para </a:t>
            </a:r>
            <a:r>
              <a:rPr lang="es-CL" sz="4400" dirty="0" smtClean="0">
                <a:latin typeface="Arial"/>
              </a:rPr>
              <a:t>obtener una </a:t>
            </a:r>
            <a:r>
              <a:rPr lang="es-CL" sz="4400" dirty="0">
                <a:latin typeface="Arial"/>
              </a:rPr>
              <a:t>matriz O-D</a:t>
            </a:r>
            <a:endParaRPr dirty="0"/>
          </a:p>
        </p:txBody>
      </p:sp>
      <p:sp>
        <p:nvSpPr>
          <p:cNvPr id="46" name="TextShape 2"/>
          <p:cNvSpPr txBox="1"/>
          <p:nvPr/>
        </p:nvSpPr>
        <p:spPr>
          <a:xfrm>
            <a:off x="143769" y="1769039"/>
            <a:ext cx="10225135" cy="5539189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 dirty="0"/>
              <a:t>Cuántos viajes van de cada zona a cada zona durante la punta </a:t>
            </a:r>
            <a:r>
              <a:rPr lang="es-CL" sz="3200" dirty="0" smtClean="0"/>
              <a:t>mañana (</a:t>
            </a:r>
            <a:r>
              <a:rPr lang="es-CL" sz="3200" dirty="0" err="1" smtClean="0"/>
              <a:t>T</a:t>
            </a:r>
            <a:r>
              <a:rPr lang="es-CL" sz="2000" dirty="0" err="1" smtClean="0"/>
              <a:t>ij</a:t>
            </a:r>
            <a:r>
              <a:rPr lang="es-CL" sz="3200" dirty="0" smtClean="0"/>
              <a:t>).</a:t>
            </a:r>
            <a:endParaRPr lang="es-CL" sz="3200" dirty="0"/>
          </a:p>
          <a:p>
            <a:pPr>
              <a:buSzPct val="45000"/>
              <a:buFont typeface="StarSymbol"/>
              <a:buChar char=""/>
            </a:pPr>
            <a:endParaRPr lang="es-CL" sz="3200" dirty="0"/>
          </a:p>
          <a:p>
            <a:pPr>
              <a:buSzPct val="45000"/>
              <a:buFont typeface="StarSymbol"/>
              <a:buChar char=""/>
            </a:pPr>
            <a:r>
              <a:rPr lang="es-CL" sz="3200" dirty="0"/>
              <a:t>¿Cómo se </a:t>
            </a:r>
            <a:r>
              <a:rPr lang="es-CL" sz="3200" dirty="0" smtClean="0"/>
              <a:t>puede obtener?</a:t>
            </a:r>
            <a:endParaRPr lang="es-CL" sz="3200" dirty="0" smtClean="0">
              <a:latin typeface="Arial"/>
            </a:endParaRPr>
          </a:p>
          <a:p>
            <a:pPr lvl="1">
              <a:buSzPct val="45000"/>
              <a:buFont typeface="StarSymbol"/>
              <a:buChar char=""/>
            </a:pPr>
            <a:r>
              <a:rPr lang="es-CL" sz="3200" dirty="0" smtClean="0"/>
              <a:t>Encuestas (EOD).</a:t>
            </a:r>
          </a:p>
          <a:p>
            <a:pPr lvl="1">
              <a:buSzPct val="45000"/>
              <a:buFont typeface="StarSymbol"/>
              <a:buChar char=""/>
            </a:pPr>
            <a:endParaRPr lang="es-CL" sz="3200" dirty="0"/>
          </a:p>
          <a:p>
            <a:pPr lvl="1"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Calcular </a:t>
            </a:r>
            <a:r>
              <a:rPr lang="es-CL" sz="3200" dirty="0">
                <a:latin typeface="Arial"/>
              </a:rPr>
              <a:t>los </a:t>
            </a:r>
            <a:r>
              <a:rPr lang="es-CL" sz="3200" dirty="0" err="1">
                <a:latin typeface="Arial"/>
              </a:rPr>
              <a:t>O</a:t>
            </a:r>
            <a:r>
              <a:rPr lang="es-CL" sz="2000" dirty="0" err="1">
                <a:latin typeface="Arial"/>
              </a:rPr>
              <a:t>i</a:t>
            </a:r>
            <a:r>
              <a:rPr lang="es-CL" sz="3200" dirty="0">
                <a:latin typeface="Arial"/>
              </a:rPr>
              <a:t> y D</a:t>
            </a:r>
            <a:r>
              <a:rPr lang="es-CL" sz="2000" dirty="0">
                <a:latin typeface="Arial"/>
              </a:rPr>
              <a:t>j</a:t>
            </a:r>
            <a:r>
              <a:rPr lang="es-CL" sz="3200" dirty="0">
                <a:latin typeface="Arial"/>
              </a:rPr>
              <a:t> para cada origen y destino y luego </a:t>
            </a:r>
            <a:r>
              <a:rPr lang="es-CL" sz="3200" dirty="0" smtClean="0">
                <a:latin typeface="Arial"/>
              </a:rPr>
              <a:t>aplicar métodos estadísticos para estimar los </a:t>
            </a:r>
            <a:r>
              <a:rPr lang="es-CL" sz="3200" dirty="0" err="1" smtClean="0">
                <a:latin typeface="Arial"/>
              </a:rPr>
              <a:t>T</a:t>
            </a:r>
            <a:r>
              <a:rPr lang="es-CL" sz="2000" dirty="0" err="1" smtClean="0">
                <a:latin typeface="Arial"/>
              </a:rPr>
              <a:t>ij</a:t>
            </a:r>
            <a:r>
              <a:rPr lang="es-CL" sz="3200" dirty="0" smtClean="0">
                <a:latin typeface="Arial"/>
              </a:rPr>
              <a:t>.</a:t>
            </a: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 lvl="1"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Métodos usando la tecnología: </a:t>
            </a:r>
            <a:r>
              <a:rPr lang="es-CL" sz="3200" dirty="0" smtClean="0">
                <a:latin typeface="Arial"/>
              </a:rPr>
              <a:t>BIP! </a:t>
            </a:r>
            <a:r>
              <a:rPr lang="es-CL" sz="3200" dirty="0">
                <a:latin typeface="Arial"/>
              </a:rPr>
              <a:t>y </a:t>
            </a:r>
            <a:r>
              <a:rPr lang="es-CL" sz="3200" dirty="0" err="1">
                <a:latin typeface="Arial"/>
              </a:rPr>
              <a:t>smartphones</a:t>
            </a:r>
            <a:r>
              <a:rPr lang="es-CL" sz="3200" dirty="0">
                <a:latin typeface="Arial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215776" y="35421"/>
            <a:ext cx="9721080" cy="95823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 smtClean="0">
                <a:latin typeface="Arial"/>
              </a:rPr>
              <a:t>EOD </a:t>
            </a:r>
            <a:r>
              <a:rPr lang="es-CL" sz="4400" dirty="0">
                <a:latin typeface="Arial"/>
              </a:rPr>
              <a:t>2012: </a:t>
            </a:r>
            <a:r>
              <a:rPr lang="es-CL" sz="4400" dirty="0" smtClean="0">
                <a:latin typeface="Arial"/>
              </a:rPr>
              <a:t>Principales </a:t>
            </a:r>
            <a:r>
              <a:rPr lang="es-CL" sz="4400" dirty="0">
                <a:latin typeface="Arial"/>
              </a:rPr>
              <a:t>resultados</a:t>
            </a:r>
            <a:endParaRPr dirty="0"/>
          </a:p>
        </p:txBody>
      </p:sp>
      <p:sp>
        <p:nvSpPr>
          <p:cNvPr id="50" name="TextShape 2"/>
          <p:cNvSpPr txBox="1"/>
          <p:nvPr/>
        </p:nvSpPr>
        <p:spPr>
          <a:xfrm>
            <a:off x="431800" y="971525"/>
            <a:ext cx="9071640" cy="658815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2600" dirty="0">
                <a:latin typeface="Arial"/>
              </a:rPr>
              <a:t>7 millones de viajes no motorizados diarios, 11 millones </a:t>
            </a:r>
            <a:r>
              <a:rPr lang="es-CL" sz="2600" dirty="0" smtClean="0">
                <a:latin typeface="Arial"/>
              </a:rPr>
              <a:t>motorizados</a:t>
            </a:r>
          </a:p>
          <a:p>
            <a:pPr>
              <a:buSzPct val="45000"/>
              <a:buFont typeface="StarSymbol"/>
              <a:buChar char=""/>
            </a:pPr>
            <a:endParaRPr sz="14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>
                <a:latin typeface="Arial"/>
              </a:rPr>
              <a:t>6 millones de viajes por motivos laborales, 4 por motivos de estudios, 8 por otros motivos</a:t>
            </a:r>
            <a:r>
              <a:rPr lang="es-CL" sz="26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sz="14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>
                <a:latin typeface="Arial"/>
              </a:rPr>
              <a:t>Horario punta mañana: 6-9 am, aunque 7:30-9 es la mayor concentración -y la que trabajaremos en este curso-</a:t>
            </a:r>
            <a:r>
              <a:rPr lang="es-CL" sz="26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lang="es-CL" sz="14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es-CL" sz="2600" dirty="0"/>
              <a:t>Partición </a:t>
            </a:r>
            <a:r>
              <a:rPr lang="es-CL" sz="2600" dirty="0" smtClean="0"/>
              <a:t>modal diaria: </a:t>
            </a:r>
            <a:r>
              <a:rPr lang="es-CL" sz="2600" dirty="0"/>
              <a:t>26% automóvil, 24% BIP, Caminata 35%, Taxi 5%, Bicicleta 4%, Otros 6</a:t>
            </a:r>
            <a:r>
              <a:rPr lang="es-CL" sz="2600" dirty="0" smtClean="0"/>
              <a:t>%.</a:t>
            </a:r>
          </a:p>
          <a:p>
            <a:pPr>
              <a:buSzPct val="45000"/>
              <a:buFont typeface="StarSymbol"/>
              <a:buChar char=""/>
            </a:pPr>
            <a:endParaRPr lang="es-CL" sz="14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 smtClean="0"/>
              <a:t> ¿Qué explica la partición modal? Localización, características de cada modo (tiempos y costos), características personales (edad, género, licencia) y familiares (ingreso, acceso al auto).</a:t>
            </a:r>
            <a:endParaRPr lang="es-CL" sz="2600" dirty="0"/>
          </a:p>
          <a:p>
            <a:pPr>
              <a:buSzPct val="45000"/>
              <a:buFont typeface="StarSymbol"/>
              <a:buChar char=""/>
            </a:pPr>
            <a:endParaRPr lang="es-CL" sz="14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/>
              <a:t>El 78% de los viajes que usan BIP utilizan el modo bus.</a:t>
            </a:r>
          </a:p>
          <a:p>
            <a:pPr>
              <a:buSzPct val="45000"/>
              <a:buFont typeface="StarSymbol"/>
              <a:buChar char=""/>
            </a:pPr>
            <a:endParaRPr lang="es-CL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000" y="301320"/>
            <a:ext cx="9071640" cy="1467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Nuestra matriz </a:t>
            </a:r>
            <a:r>
              <a:rPr lang="es-CL" sz="4400" dirty="0" smtClean="0">
                <a:latin typeface="Arial"/>
              </a:rPr>
              <a:t>O-D </a:t>
            </a:r>
          </a:p>
          <a:p>
            <a:pPr algn="ctr"/>
            <a:r>
              <a:rPr lang="es-CL" sz="2400" dirty="0" smtClean="0">
                <a:latin typeface="Arial"/>
              </a:rPr>
              <a:t>(miles de viajes TP punta mañana)</a:t>
            </a:r>
            <a:endParaRPr sz="2400" dirty="0"/>
          </a:p>
        </p:txBody>
      </p:sp>
      <p:sp>
        <p:nvSpPr>
          <p:cNvPr id="5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5" name="Table 3"/>
          <p:cNvGraphicFramePr/>
          <p:nvPr>
            <p:extLst>
              <p:ext uri="{D42A27DB-BD31-4B8C-83A1-F6EECF244321}">
                <p14:modId xmlns:p14="http://schemas.microsoft.com/office/powerpoint/2010/main" val="2004687362"/>
              </p:ext>
            </p:extLst>
          </p:nvPr>
        </p:nvGraphicFramePr>
        <p:xfrm>
          <a:off x="359280" y="2163760"/>
          <a:ext cx="9180360" cy="4712421"/>
        </p:xfrm>
        <a:graphic>
          <a:graphicData uri="http://schemas.openxmlformats.org/drawingml/2006/table">
            <a:tbl>
              <a:tblPr/>
              <a:tblGrid>
                <a:gridCol w="1294920"/>
                <a:gridCol w="1265040"/>
                <a:gridCol w="1155240"/>
                <a:gridCol w="1062000"/>
                <a:gridCol w="928800"/>
                <a:gridCol w="951120"/>
                <a:gridCol w="1461600"/>
                <a:gridCol w="1061640"/>
              </a:tblGrid>
              <a:tr h="951501">
                <a:tc>
                  <a:txBody>
                    <a:bodyPr/>
                    <a:lstStyle/>
                    <a:p>
                      <a:r>
                        <a:rPr lang="es-ES" sz="2800" dirty="0" smtClean="0"/>
                        <a:t>O\D</a:t>
                      </a:r>
                      <a:endParaRPr lang="es-E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latin typeface="Arial"/>
                        </a:rPr>
                        <a:t>Norte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110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65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170</a:t>
                      </a:r>
                      <a:endParaRPr/>
                    </a:p>
                  </a:txBody>
                  <a:tcPr/>
                </a:tc>
              </a:tr>
              <a:tr h="3499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93</a:t>
                      </a:r>
                      <a:endParaRPr/>
                    </a:p>
                  </a:txBody>
                  <a:tcPr/>
                </a:tc>
              </a:tr>
              <a:tr h="3499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38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62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137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63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161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188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166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91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709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 smtClean="0">
                <a:latin typeface="Arial"/>
              </a:rPr>
              <a:t>Excluimos </a:t>
            </a:r>
            <a:r>
              <a:rPr lang="es-CL" sz="4400" dirty="0">
                <a:latin typeface="Arial"/>
              </a:rPr>
              <a:t>viajes </a:t>
            </a:r>
            <a:r>
              <a:rPr lang="es-CL" sz="4400" dirty="0" err="1">
                <a:latin typeface="Arial"/>
              </a:rPr>
              <a:t>intrazonales</a:t>
            </a:r>
            <a:r>
              <a:rPr lang="es-CL" sz="4400" dirty="0">
                <a:latin typeface="Arial"/>
              </a:rPr>
              <a:t>...</a:t>
            </a:r>
            <a:endParaRPr dirty="0"/>
          </a:p>
        </p:txBody>
      </p:sp>
      <p:sp>
        <p:nvSpPr>
          <p:cNvPr id="5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8" name="Table 3"/>
          <p:cNvGraphicFramePr/>
          <p:nvPr>
            <p:extLst>
              <p:ext uri="{D42A27DB-BD31-4B8C-83A1-F6EECF244321}">
                <p14:modId xmlns:p14="http://schemas.microsoft.com/office/powerpoint/2010/main" val="2857551949"/>
              </p:ext>
            </p:extLst>
          </p:nvPr>
        </p:nvGraphicFramePr>
        <p:xfrm>
          <a:off x="360000" y="1684800"/>
          <a:ext cx="8555760" cy="5680800"/>
        </p:xfrm>
        <a:graphic>
          <a:graphicData uri="http://schemas.openxmlformats.org/drawingml/2006/table">
            <a:tbl>
              <a:tblPr/>
              <a:tblGrid>
                <a:gridCol w="1248120"/>
                <a:gridCol w="911912"/>
                <a:gridCol w="1180408"/>
                <a:gridCol w="937080"/>
                <a:gridCol w="983520"/>
                <a:gridCol w="700200"/>
                <a:gridCol w="1642320"/>
                <a:gridCol w="952200"/>
              </a:tblGrid>
              <a:tr h="9367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 smtClean="0"/>
                        <a:t>O\D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56</a:t>
                      </a:r>
                      <a:endParaRPr/>
                    </a:p>
                  </a:txBody>
                  <a:tcPr/>
                </a:tc>
              </a:tr>
              <a:tr h="936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75</a:t>
                      </a:r>
                      <a:endParaRPr/>
                    </a:p>
                  </a:txBody>
                  <a:tcPr/>
                </a:tc>
              </a:tr>
              <a:tr h="11023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98</a:t>
                      </a:r>
                      <a:endParaRPr/>
                    </a:p>
                  </a:txBody>
                  <a:tcPr/>
                </a:tc>
              </a:tr>
              <a:tr h="54216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140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406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475</Words>
  <Application>Microsoft Office PowerPoint</Application>
  <PresentationFormat>Personalizado</PresentationFormat>
  <Paragraphs>196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DejaVu Sans</vt:lpstr>
      <vt:lpstr>StarSymbol</vt:lpstr>
      <vt:lpstr>Times New Roman</vt:lpstr>
      <vt:lpstr>Office Theme</vt:lpstr>
      <vt:lpstr>Presentación de PowerPoint</vt:lpstr>
      <vt:lpstr>Presentación de PowerPoint</vt:lpstr>
      <vt:lpstr>Presentación de PowerPoint</vt:lpstr>
      <vt:lpstr>Zonificación y Red Vial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Sergio</cp:lastModifiedBy>
  <cp:revision>10</cp:revision>
  <dcterms:modified xsi:type="dcterms:W3CDTF">2018-03-13T15:19:22Z</dcterms:modified>
</cp:coreProperties>
</file>