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0" r:id="rId5"/>
    <p:sldId id="261" r:id="rId6"/>
    <p:sldId id="265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7456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72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82411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172" y="273352"/>
            <a:ext cx="8228763" cy="114533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172" y="1604841"/>
            <a:ext cx="8228763" cy="3977484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713133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604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961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8670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012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37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7783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330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438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41AEFD-BE55-4869-9A05-676B3B408863}" type="datetimeFigureOut">
              <a:rPr lang="es-ES" smtClean="0"/>
              <a:t>03-04-18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D3367-8640-4818-8C82-132B1AF634D2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7258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0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30410" y="1604841"/>
            <a:ext cx="8883179" cy="3977158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300" dirty="0">
                <a:latin typeface="Arial"/>
              </a:rPr>
              <a:t>Diseño de un sistema de buses para Santiago</a:t>
            </a:r>
          </a:p>
          <a:p>
            <a:pPr algn="ctr"/>
            <a:endParaRPr lang="es-CL" sz="2900" dirty="0">
              <a:latin typeface="Arial"/>
            </a:endParaRPr>
          </a:p>
          <a:p>
            <a:pPr algn="ctr"/>
            <a:endParaRPr lang="es-CL" sz="2900" dirty="0">
              <a:latin typeface="Arial"/>
            </a:endParaRPr>
          </a:p>
          <a:p>
            <a:pPr algn="ctr"/>
            <a:r>
              <a:rPr lang="es-CL" sz="2900" dirty="0">
                <a:latin typeface="Arial"/>
              </a:rPr>
              <a:t>Sergio Jara Díaz y Andrés </a:t>
            </a:r>
            <a:r>
              <a:rPr lang="es-CL" sz="2900" dirty="0" err="1">
                <a:latin typeface="Arial"/>
              </a:rPr>
              <a:t>Fielbaum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88054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72" y="97458"/>
            <a:ext cx="8228763" cy="666267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dirty="0"/>
              <a:t>Zonificación y Red Vial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502078" y="881350"/>
            <a:ext cx="6139844" cy="5813867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01</a:t>
              </a:r>
              <a:endParaRPr lang="es-ES" sz="9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02</a:t>
              </a:r>
              <a:endParaRPr lang="es-ES" sz="9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03</a:t>
              </a:r>
              <a:endParaRPr lang="es-ES" sz="9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04</a:t>
              </a:r>
              <a:endParaRPr lang="es-ES" sz="9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05</a:t>
              </a:r>
              <a:endParaRPr lang="es-ES" sz="9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06</a:t>
              </a:r>
              <a:endParaRPr lang="es-ES" sz="9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07</a:t>
              </a:r>
              <a:endParaRPr lang="es-ES" sz="9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08</a:t>
              </a:r>
              <a:endParaRPr lang="es-ES" sz="9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09</a:t>
              </a:r>
              <a:endParaRPr lang="es-ES" sz="9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10</a:t>
              </a:r>
              <a:endParaRPr lang="es-ES" sz="9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11</a:t>
              </a:r>
              <a:endParaRPr lang="es-ES" sz="9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12</a:t>
              </a:r>
              <a:endParaRPr lang="es-ES" sz="9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13</a:t>
              </a:r>
              <a:endParaRPr lang="es-ES" sz="9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14</a:t>
              </a:r>
              <a:endParaRPr lang="es-ES" sz="9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15</a:t>
              </a:r>
              <a:endParaRPr lang="es-ES" sz="9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16</a:t>
              </a:r>
              <a:endParaRPr lang="es-ES" sz="9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17</a:t>
              </a:r>
              <a:endParaRPr lang="es-ES" sz="9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18</a:t>
              </a:r>
              <a:endParaRPr lang="es-ES" sz="9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19</a:t>
              </a:r>
              <a:endParaRPr lang="es-ES" sz="9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20</a:t>
              </a:r>
              <a:endParaRPr lang="es-ES" sz="9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21</a:t>
              </a:r>
              <a:endParaRPr lang="es-ES" sz="9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22</a:t>
              </a:r>
              <a:endParaRPr lang="es-ES" sz="9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900" b="1"/>
                <a:t>23</a:t>
              </a:r>
              <a:endParaRPr lang="es-ES" sz="900" b="1"/>
            </a:p>
          </p:txBody>
        </p:sp>
      </p:grpSp>
    </p:spTree>
    <p:extLst>
      <p:ext uri="{BB962C8B-B14F-4D97-AF65-F5344CB8AC3E}">
        <p14:creationId xmlns:p14="http://schemas.microsoft.com/office/powerpoint/2010/main" val="3545266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457172" y="273352"/>
            <a:ext cx="8228763" cy="1145009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ES" sz="4000" dirty="0"/>
              <a:t>MATRIZ O-D</a:t>
            </a:r>
            <a:endParaRPr sz="4000" dirty="0"/>
          </a:p>
        </p:txBody>
      </p:sp>
      <p:sp>
        <p:nvSpPr>
          <p:cNvPr id="57" name="TextShape 2"/>
          <p:cNvSpPr txBox="1"/>
          <p:nvPr/>
        </p:nvSpPr>
        <p:spPr>
          <a:xfrm>
            <a:off x="457172" y="1604841"/>
            <a:ext cx="8228763" cy="3977158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8" name="Table 3"/>
          <p:cNvGraphicFramePr/>
          <p:nvPr>
            <p:extLst>
              <p:ext uri="{D42A27DB-BD31-4B8C-83A1-F6EECF244321}">
                <p14:modId xmlns:p14="http://schemas.microsoft.com/office/powerpoint/2010/main" val="1731211030"/>
              </p:ext>
            </p:extLst>
          </p:nvPr>
        </p:nvGraphicFramePr>
        <p:xfrm>
          <a:off x="326551" y="1528420"/>
          <a:ext cx="7760815" cy="5153517"/>
        </p:xfrm>
        <a:graphic>
          <a:graphicData uri="http://schemas.openxmlformats.org/drawingml/2006/table">
            <a:tbl>
              <a:tblPr/>
              <a:tblGrid>
                <a:gridCol w="1132153"/>
                <a:gridCol w="827183"/>
                <a:gridCol w="1070732"/>
                <a:gridCol w="850013"/>
                <a:gridCol w="892138"/>
                <a:gridCol w="635142"/>
                <a:gridCol w="1489726"/>
                <a:gridCol w="863728"/>
              </a:tblGrid>
              <a:tr h="84977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500" dirty="0" smtClean="0"/>
                        <a:t>O\D</a:t>
                      </a:r>
                    </a:p>
                    <a:p>
                      <a:endParaRPr lang="es-ES" sz="1600" dirty="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Norte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Poniente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Centro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Total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Norte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56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849775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Poniente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51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Centro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27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0531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8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19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26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12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75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1000005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Suroriente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47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98</a:t>
                      </a:r>
                      <a:endParaRPr sz="1600"/>
                    </a:p>
                  </a:txBody>
                  <a:tcPr marL="82944" marR="82944" marT="41476" marB="41476"/>
                </a:tc>
              </a:tr>
              <a:tr h="491838">
                <a:tc>
                  <a:txBody>
                    <a:bodyPr/>
                    <a:lstStyle/>
                    <a:p>
                      <a:r>
                        <a:rPr lang="es-CL" sz="1600">
                          <a:latin typeface="Arial"/>
                        </a:rPr>
                        <a:t>Total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33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140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155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25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>
                          <a:latin typeface="Arial"/>
                        </a:rPr>
                        <a:t>28</a:t>
                      </a:r>
                      <a:endParaRPr sz="1600"/>
                    </a:p>
                  </a:txBody>
                  <a:tcPr marL="82944" marR="82944" marT="41476" marB="41476"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sz="1600" dirty="0">
                          <a:latin typeface="Arial"/>
                        </a:rPr>
                        <a:t>406</a:t>
                      </a:r>
                      <a:endParaRPr sz="1600" dirty="0"/>
                    </a:p>
                  </a:txBody>
                  <a:tcPr marL="82944" marR="82944" marT="41476" marB="414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382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/>
          <a:lstStyle/>
          <a:p>
            <a:r>
              <a:rPr lang="es-ES" dirty="0" smtClean="0"/>
              <a:t>¿C</a:t>
            </a:r>
            <a:r>
              <a:rPr lang="es-ES" dirty="0" smtClean="0"/>
              <a:t>ómo asignar a los pasajeros?</a:t>
            </a:r>
            <a:endParaRPr lang="es-ES" dirty="0"/>
          </a:p>
        </p:txBody>
      </p:sp>
      <p:sp>
        <p:nvSpPr>
          <p:cNvPr id="5" name="CuadroTexto 4"/>
          <p:cNvSpPr txBox="1"/>
          <p:nvPr/>
        </p:nvSpPr>
        <p:spPr>
          <a:xfrm>
            <a:off x="1043609" y="2132856"/>
            <a:ext cx="7704856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2400" dirty="0" smtClean="0"/>
              <a:t>Para un par O-D, tenemos n rutas posibles: r1, r2, </a:t>
            </a:r>
            <a:r>
              <a:rPr lang="mr-IN" sz="2400" dirty="0" smtClean="0"/>
              <a:t>…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rn</a:t>
            </a:r>
            <a:r>
              <a:rPr lang="es-ES_tradnl" sz="2400" dirty="0" smtClean="0"/>
              <a:t>, con sus costos c1, c2, </a:t>
            </a:r>
            <a:r>
              <a:rPr lang="mr-IN" sz="2400" dirty="0" smtClean="0"/>
              <a:t>…</a:t>
            </a:r>
            <a:r>
              <a:rPr lang="es-ES_tradnl" sz="2400" dirty="0" smtClean="0"/>
              <a:t>, </a:t>
            </a:r>
            <a:r>
              <a:rPr lang="es-ES_tradnl" sz="2400" dirty="0" err="1" smtClean="0"/>
              <a:t>cn</a:t>
            </a:r>
            <a:r>
              <a:rPr lang="es-ES_tradnl" sz="2400" dirty="0" smtClean="0"/>
              <a:t>.</a:t>
            </a:r>
          </a:p>
          <a:p>
            <a:pPr marL="285750" indent="-28575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¿Todos al m</a:t>
            </a:r>
            <a:r>
              <a:rPr lang="es-ES_tradnl" sz="2400" dirty="0" smtClean="0"/>
              <a:t>ínimo? ¿</a:t>
            </a:r>
            <a:r>
              <a:rPr lang="es-ES_tradnl" sz="2400" dirty="0" err="1" smtClean="0"/>
              <a:t>Logit</a:t>
            </a:r>
            <a:r>
              <a:rPr lang="es-ES_tradnl" sz="2400" dirty="0" smtClean="0"/>
              <a:t>? </a:t>
            </a:r>
          </a:p>
          <a:p>
            <a:pPr marL="342900" indent="-34290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Descartaremos las rutas cuyo costo excedan en más de 50% el costo mínimo, y repartiremos de manera inversamente proporcional al costo</a:t>
            </a:r>
          </a:p>
          <a:p>
            <a:pPr marL="342900" indent="-342900">
              <a:buFont typeface="Arial"/>
              <a:buChar char="•"/>
            </a:pPr>
            <a:endParaRPr lang="es-ES_tradnl" sz="2400" dirty="0" smtClean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¿Y cómo hacemos con las líneas comunes?</a:t>
            </a:r>
            <a:endParaRPr lang="es-ES_tradnl" sz="2400" dirty="0"/>
          </a:p>
          <a:p>
            <a:pPr marL="285750" indent="-285750">
              <a:buFont typeface="Arial"/>
              <a:buChar char="•"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67061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7772400" cy="1470025"/>
          </a:xfrm>
        </p:spPr>
        <p:txBody>
          <a:bodyPr/>
          <a:lstStyle/>
          <a:p>
            <a:r>
              <a:rPr lang="es-ES" dirty="0" smtClean="0"/>
              <a:t>Cálculo de las capacidades</a:t>
            </a:r>
            <a:endParaRPr lang="es-ES" dirty="0"/>
          </a:p>
        </p:txBody>
      </p:sp>
      <p:sp>
        <p:nvSpPr>
          <p:cNvPr id="8" name="CuadroTexto 7"/>
          <p:cNvSpPr txBox="1"/>
          <p:nvPr/>
        </p:nvSpPr>
        <p:spPr>
          <a:xfrm>
            <a:off x="827584" y="1988840"/>
            <a:ext cx="79208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s-ES" sz="2400" dirty="0" smtClean="0"/>
              <a:t>¿C</a:t>
            </a:r>
            <a:r>
              <a:rPr lang="es-ES" sz="2400" dirty="0" smtClean="0"/>
              <a:t>ómo afectan las capacidades a operadores y a usuarios?</a:t>
            </a:r>
          </a:p>
          <a:p>
            <a:endParaRPr lang="es-ES" sz="2400" dirty="0"/>
          </a:p>
          <a:p>
            <a:r>
              <a:rPr lang="es-ES" sz="2400" dirty="0" smtClean="0"/>
              <a:t>Los usuarios necesitan caber. Para los operadores un bus más grande es más caro que uno pequeño.</a:t>
            </a:r>
          </a:p>
          <a:p>
            <a:endParaRPr lang="es-ES" sz="2400" dirty="0"/>
          </a:p>
          <a:p>
            <a:pPr marL="342900" indent="-342900">
              <a:buFont typeface="Arial"/>
              <a:buChar char="•"/>
            </a:pPr>
            <a:r>
              <a:rPr lang="es-ES" sz="2400" dirty="0" smtClean="0"/>
              <a:t>Tramo más cargado: el segmento de una línea que sea utilizado por más pasajeros.</a:t>
            </a:r>
          </a:p>
          <a:p>
            <a:pPr marL="342900" indent="-342900">
              <a:buFont typeface="Arial"/>
              <a:buChar char="•"/>
            </a:pPr>
            <a:endParaRPr lang="es-ES" sz="2400" dirty="0"/>
          </a:p>
          <a:p>
            <a:pPr marL="342900" indent="-342900">
              <a:buFont typeface="Arial"/>
              <a:buChar char="•"/>
            </a:pPr>
            <a:r>
              <a:rPr lang="es-ES" sz="2400" dirty="0" smtClean="0"/>
              <a:t>Capacidad = Tramo más cargado/Frecuencia</a:t>
            </a:r>
            <a:r>
              <a:rPr lang="mr-IN" sz="2400" dirty="0" smtClean="0"/>
              <a:t>…</a:t>
            </a:r>
            <a:r>
              <a:rPr lang="es-ES_tradnl" sz="2400" dirty="0" smtClean="0"/>
              <a:t> si fuese continua!</a:t>
            </a:r>
          </a:p>
          <a:p>
            <a:pPr marL="342900" indent="-342900">
              <a:buFont typeface="Arial"/>
              <a:buChar char="•"/>
            </a:pPr>
            <a:endParaRPr lang="es-ES_tradnl" sz="2400" dirty="0"/>
          </a:p>
          <a:p>
            <a:pPr marL="342900" indent="-342900">
              <a:buFont typeface="Arial"/>
              <a:buChar char="•"/>
            </a:pPr>
            <a:r>
              <a:rPr lang="es-ES_tradnl" sz="2400" dirty="0" smtClean="0"/>
              <a:t>Utilizaremos 4 tamaños: 190, 150, 80 y 50.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70615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Iteramos…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611560" y="1700808"/>
            <a:ext cx="8064896" cy="5632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s-ES" sz="2400" dirty="0" smtClean="0"/>
              <a:t>¿Y si los pasajeros no caben porque necesitamos buses m</a:t>
            </a:r>
            <a:r>
              <a:rPr lang="es-ES" sz="2400" dirty="0" smtClean="0"/>
              <a:t>ás grandes? </a:t>
            </a:r>
            <a:r>
              <a:rPr lang="es-ES" sz="2400" dirty="0"/>
              <a:t>¿Qué se hace con la capacidad ociosa que queda en los buses?</a:t>
            </a:r>
          </a:p>
          <a:p>
            <a:pPr marL="342900" indent="-342900">
              <a:buFont typeface="Arial"/>
              <a:buChar char="•"/>
            </a:pPr>
            <a:endParaRPr lang="es-ES" sz="2400" dirty="0" smtClean="0"/>
          </a:p>
          <a:p>
            <a:pPr marL="342900" indent="-342900">
              <a:buFont typeface="Arial"/>
              <a:buChar char="•"/>
            </a:pPr>
            <a:r>
              <a:rPr lang="es-ES" sz="2400" dirty="0" smtClean="0"/>
              <a:t>Recalculamos las frecuencias e iteramos:</a:t>
            </a:r>
          </a:p>
          <a:p>
            <a:pPr marL="342900" indent="-342900">
              <a:buFont typeface="Arial"/>
              <a:buChar char="•"/>
            </a:pPr>
            <a:endParaRPr lang="es-ES" sz="2400" dirty="0"/>
          </a:p>
          <a:p>
            <a:pPr marL="342900" indent="-342900">
              <a:buFontTx/>
              <a:buChar char="-"/>
            </a:pPr>
            <a:r>
              <a:rPr lang="es-ES" sz="2400" dirty="0" smtClean="0"/>
              <a:t>Identificación de rutas (podrían cambiar!)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Cálculo de costos generalizados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Asignación de pasajeros a las rutas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Cálculo por arco para cada línea, identificación de tramo más cargado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Determinación de la capacidad de los buses para cada línea</a:t>
            </a:r>
          </a:p>
          <a:p>
            <a:pPr marL="342900" indent="-342900">
              <a:buFontTx/>
              <a:buChar char="-"/>
            </a:pPr>
            <a:r>
              <a:rPr lang="es-ES" sz="2400" dirty="0" smtClean="0"/>
              <a:t>Re-calcular frecuencias</a:t>
            </a:r>
            <a:endParaRPr lang="es-ES" sz="2400" dirty="0"/>
          </a:p>
          <a:p>
            <a:pPr marL="342900" indent="-342900">
              <a:buFont typeface="Arial"/>
              <a:buChar char="•"/>
            </a:pPr>
            <a:endParaRPr lang="es-ES" sz="2400" dirty="0"/>
          </a:p>
          <a:p>
            <a:pPr marL="342900" indent="-342900">
              <a:buFont typeface="Arial"/>
              <a:buChar char="•"/>
            </a:pPr>
            <a:endParaRPr lang="es-ES" sz="2400" dirty="0" smtClean="0"/>
          </a:p>
        </p:txBody>
      </p:sp>
    </p:spTree>
    <p:extLst>
      <p:ext uri="{BB962C8B-B14F-4D97-AF65-F5344CB8AC3E}">
        <p14:creationId xmlns:p14="http://schemas.microsoft.com/office/powerpoint/2010/main" val="2409794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345</Words>
  <Application>Microsoft Macintosh PowerPoint</Application>
  <PresentationFormat>Presentación en pantalla (4:3)</PresentationFormat>
  <Paragraphs>123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Zonificación y Red Vial</vt:lpstr>
      <vt:lpstr>Presentación de PowerPoint</vt:lpstr>
      <vt:lpstr>¿Cómo asignar a los pasajeros?</vt:lpstr>
      <vt:lpstr>Cálculo de las capacidades</vt:lpstr>
      <vt:lpstr>Iteramos…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Andres</cp:lastModifiedBy>
  <cp:revision>17</cp:revision>
  <dcterms:created xsi:type="dcterms:W3CDTF">2017-04-04T15:05:26Z</dcterms:created>
  <dcterms:modified xsi:type="dcterms:W3CDTF">2018-04-03T15:55:10Z</dcterms:modified>
</cp:coreProperties>
</file>