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sldIdLst>
    <p:sldId id="256" r:id="rId2"/>
    <p:sldId id="263" r:id="rId3"/>
    <p:sldId id="260" r:id="rId4"/>
    <p:sldId id="257" r:id="rId5"/>
    <p:sldId id="279" r:id="rId6"/>
    <p:sldId id="258" r:id="rId7"/>
    <p:sldId id="259" r:id="rId8"/>
    <p:sldId id="261" r:id="rId9"/>
    <p:sldId id="262" r:id="rId10"/>
    <p:sldId id="264" r:id="rId11"/>
    <p:sldId id="28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4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A553-18CF-4795-ADF9-CDB517183BD5}" type="slidenum">
              <a:rPr lang="en-GB" altLang="es-CL" smtClean="0"/>
              <a:pPr/>
              <a:t>‹Nº›</a:t>
            </a:fld>
            <a:endParaRPr lang="en-GB" alt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990E-3701-4BC8-97F7-0FFE590F0A76}" type="slidenum">
              <a:rPr lang="en-GB" altLang="es-CL" smtClean="0"/>
              <a:pPr/>
              <a:t>‹Nº›</a:t>
            </a:fld>
            <a:endParaRPr lang="en-GB" alt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07E6-B702-4121-A1E2-07AA0CCC26B4}" type="slidenum">
              <a:rPr lang="en-GB" altLang="es-CL" smtClean="0"/>
              <a:pPr/>
              <a:t>‹Nº›</a:t>
            </a:fld>
            <a:endParaRPr lang="en-GB" alt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9413" y="274638"/>
            <a:ext cx="738187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649413" y="1600200"/>
            <a:ext cx="3614737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16550" y="1600200"/>
            <a:ext cx="3614738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C72E73-2202-4B12-A511-B4BE2EADA214}" type="slidenum">
              <a:rPr lang="en-GB" altLang="es-CL"/>
              <a:pPr/>
              <a:t>‹Nº›</a:t>
            </a:fld>
            <a:endParaRPr lang="en-GB" altLang="es-CL"/>
          </a:p>
        </p:txBody>
      </p:sp>
    </p:spTree>
    <p:extLst>
      <p:ext uri="{BB962C8B-B14F-4D97-AF65-F5344CB8AC3E}">
        <p14:creationId xmlns:p14="http://schemas.microsoft.com/office/powerpoint/2010/main" val="372985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DF0D-DDC1-43C8-877C-F3D0076564D7}" type="slidenum">
              <a:rPr lang="en-GB" altLang="es-CL" smtClean="0"/>
              <a:pPr/>
              <a:t>‹Nº›</a:t>
            </a:fld>
            <a:endParaRPr lang="en-GB" alt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5952-13BC-431A-82CC-F24D3970C651}" type="slidenum">
              <a:rPr lang="en-GB" altLang="es-CL" smtClean="0"/>
              <a:pPr/>
              <a:t>‹Nº›</a:t>
            </a:fld>
            <a:endParaRPr lang="en-GB" alt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8C51-E9AF-48D8-974C-BF717A131DEE}" type="slidenum">
              <a:rPr lang="en-GB" altLang="es-CL" smtClean="0"/>
              <a:pPr/>
              <a:t>‹Nº›</a:t>
            </a:fld>
            <a:endParaRPr lang="en-GB" alt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90CA-BC88-4948-8FFF-7B650E1BE958}" type="slidenum">
              <a:rPr lang="en-GB" altLang="es-CL" smtClean="0"/>
              <a:pPr/>
              <a:t>‹Nº›</a:t>
            </a:fld>
            <a:endParaRPr lang="en-GB" alt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05CD-D37D-42C5-B5F1-A133AE3DC6E3}" type="slidenum">
              <a:rPr lang="en-GB" altLang="es-CL" smtClean="0"/>
              <a:pPr/>
              <a:t>‹Nº›</a:t>
            </a:fld>
            <a:endParaRPr lang="en-GB" alt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989F-F5FA-48F6-BB76-5E38E77B122C}" type="slidenum">
              <a:rPr lang="en-GB" altLang="es-CL" smtClean="0"/>
              <a:pPr/>
              <a:t>‹Nº›</a:t>
            </a:fld>
            <a:endParaRPr lang="en-GB" alt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58AC-784A-457E-8B1F-9900F309F7EC}" type="slidenum">
              <a:rPr lang="en-GB" altLang="es-CL" smtClean="0"/>
              <a:pPr/>
              <a:t>‹Nº›</a:t>
            </a:fld>
            <a:endParaRPr lang="en-GB" alt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6B5F25-E45A-4043-A8FC-2CE954F92787}" type="slidenum">
              <a:rPr lang="en-GB" altLang="es-CL" smtClean="0"/>
              <a:pPr/>
              <a:t>‹Nº›</a:t>
            </a:fld>
            <a:endParaRPr lang="en-GB" alt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13CCB3C-B99D-4ECC-AB4B-8FF7657E91E9}" type="slidenum">
              <a:rPr lang="en-GB" altLang="es-CL" smtClean="0"/>
              <a:pPr/>
              <a:t>‹Nº›</a:t>
            </a:fld>
            <a:endParaRPr lang="en-GB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 alt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GB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341438"/>
            <a:ext cx="8428037" cy="1054100"/>
          </a:xfrm>
        </p:spPr>
        <p:txBody>
          <a:bodyPr>
            <a:normAutofit fontScale="90000"/>
          </a:bodyPr>
          <a:lstStyle/>
          <a:p>
            <a:r>
              <a:rPr lang="en-GB" altLang="zh-CN" sz="4000" b="1" dirty="0" err="1" smtClean="0">
                <a:ea typeface="SimSun" pitchFamily="2" charset="-122"/>
              </a:rPr>
              <a:t>Reforma</a:t>
            </a:r>
            <a:r>
              <a:rPr lang="en-GB" altLang="zh-CN" sz="4000" b="1" dirty="0" smtClean="0">
                <a:ea typeface="SimSun" pitchFamily="2" charset="-122"/>
              </a:rPr>
              <a:t> y </a:t>
            </a:r>
            <a:r>
              <a:rPr lang="en-GB" altLang="zh-CN" sz="4000" b="1" dirty="0" err="1" smtClean="0">
                <a:ea typeface="SimSun" pitchFamily="2" charset="-122"/>
              </a:rPr>
              <a:t>Apertura</a:t>
            </a:r>
            <a:r>
              <a:rPr lang="en-GB" altLang="zh-CN" sz="4000" b="1" dirty="0" smtClean="0">
                <a:ea typeface="SimSun" pitchFamily="2" charset="-122"/>
              </a:rPr>
              <a:t> </a:t>
            </a:r>
            <a:r>
              <a:rPr lang="en-GB" altLang="zh-CN" sz="4000" b="1" dirty="0" err="1" smtClean="0">
                <a:ea typeface="SimSun" pitchFamily="2" charset="-122"/>
              </a:rPr>
              <a:t>en</a:t>
            </a:r>
            <a:r>
              <a:rPr lang="en-GB" altLang="zh-CN" sz="4000" b="1" dirty="0" smtClean="0">
                <a:ea typeface="SimSun" pitchFamily="2" charset="-122"/>
              </a:rPr>
              <a:t> China</a:t>
            </a:r>
            <a:br>
              <a:rPr lang="en-GB" altLang="zh-CN" sz="4000" b="1" dirty="0" smtClean="0">
                <a:ea typeface="SimSun" pitchFamily="2" charset="-122"/>
              </a:rPr>
            </a:br>
            <a:endParaRPr lang="en-GB" altLang="es-CL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717032"/>
            <a:ext cx="8496870" cy="24017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s-C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MI5081: </a:t>
            </a:r>
            <a:r>
              <a:rPr lang="en-GB" altLang="es-CL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Economía</a:t>
            </a:r>
            <a:r>
              <a:rPr lang="en-GB" altLang="es-C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Minerales</a:t>
            </a:r>
            <a:endParaRPr lang="en-GB" altLang="es-CL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GB" altLang="es-CL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Profesores</a:t>
            </a:r>
            <a:r>
              <a:rPr lang="en-GB" altLang="es-C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 Antonio Cecchi, Fernando Acosta</a:t>
            </a:r>
          </a:p>
          <a:p>
            <a:pPr>
              <a:lnSpc>
                <a:spcPct val="80000"/>
              </a:lnSpc>
            </a:pPr>
            <a:endParaRPr lang="en-GB" altLang="es-CL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GB" altLang="es-C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Expositor: Jorge </a:t>
            </a:r>
            <a:r>
              <a:rPr lang="en-GB" altLang="es-C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Molina Ovalle</a:t>
            </a:r>
            <a:endParaRPr lang="en-GB" altLang="es-CL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GB" altLang="es-C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MSc in International Management</a:t>
            </a:r>
          </a:p>
          <a:p>
            <a:pPr>
              <a:lnSpc>
                <a:spcPct val="80000"/>
              </a:lnSpc>
            </a:pPr>
            <a:r>
              <a:rPr lang="en-GB" altLang="es-CL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University </a:t>
            </a:r>
            <a:r>
              <a:rPr lang="en-GB" altLang="es-CL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of Nottingham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457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7772400" cy="1143000"/>
          </a:xfrm>
        </p:spPr>
        <p:txBody>
          <a:bodyPr/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Modo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Entrada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556792"/>
            <a:ext cx="7843838" cy="4525963"/>
          </a:xfrm>
        </p:spPr>
        <p:txBody>
          <a:bodyPr/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Inicialmente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la IED era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permitida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solo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la forma de Joint Ventures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Las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restricciones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redujeron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gradualmente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Actualmente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la forma de entrada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más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popular son las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empresas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propiedad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extranjera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completa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(WOFE: Wholly-Foreign </a:t>
            </a:r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wned Enterprises)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Modo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Entrada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ciertas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industrias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consideradas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vital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importancia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para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intereses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China solo se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permiten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Joint Ventures</a:t>
            </a: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5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7381875" cy="1143000"/>
          </a:xfrm>
        </p:spPr>
        <p:txBody>
          <a:bodyPr/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Ubicación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124744"/>
            <a:ext cx="7381875" cy="4525963"/>
          </a:xfrm>
        </p:spPr>
        <p:txBody>
          <a:bodyPr>
            <a:normAutofit/>
          </a:bodyPr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Inicialmente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inversiones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extranjeras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eran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permitidas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solo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regiones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costeras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denominadas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Zonas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Económicas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Especiales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1980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había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cuatro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ZEE:</a:t>
            </a:r>
            <a:r>
              <a:rPr lang="en-GB" altLang="zh-CN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</a:t>
            </a:r>
            <a:r>
              <a:rPr lang="en-GB" altLang="zh-CN" b="1" dirty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Shenzhen, Zhuhai, Shantou </a:t>
            </a:r>
            <a:r>
              <a:rPr lang="en-GB" altLang="zh-CN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y Xiamen</a:t>
            </a:r>
            <a:endParaRPr lang="en-GB" altLang="zh-CN" b="1" dirty="0">
              <a:effectLst>
                <a:outerShdw blurRad="38100" dist="38100" dir="2700000" algn="tl">
                  <a:srgbClr val="FFFFFF"/>
                </a:outerShdw>
              </a:effectLst>
              <a:ea typeface="SimSun" pitchFamily="2" charset="-122"/>
            </a:endParaRPr>
          </a:p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1984 </a:t>
            </a:r>
            <a:r>
              <a:rPr lang="en-GB" altLang="zh-CN" b="1" dirty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China </a:t>
            </a:r>
            <a:r>
              <a:rPr lang="en-GB" altLang="zh-CN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abrió</a:t>
            </a:r>
            <a:r>
              <a:rPr lang="en-GB" altLang="zh-CN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</a:t>
            </a:r>
            <a:r>
              <a:rPr lang="en-GB" altLang="zh-CN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otras</a:t>
            </a:r>
            <a:r>
              <a:rPr lang="en-GB" altLang="zh-CN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14 zonas </a:t>
            </a:r>
            <a:r>
              <a:rPr lang="en-GB" altLang="zh-CN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económicas</a:t>
            </a:r>
            <a:endParaRPr lang="en-GB" altLang="zh-CN" b="1" dirty="0">
              <a:effectLst>
                <a:outerShdw blurRad="38100" dist="38100" dir="2700000" algn="tl">
                  <a:srgbClr val="FFFFFF"/>
                </a:outerShdw>
              </a:effectLst>
              <a:ea typeface="SimSun" pitchFamily="2" charset="-122"/>
            </a:endParaRPr>
          </a:p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1990 se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estableció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zh-CN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Pudong</a:t>
            </a:r>
            <a:r>
              <a:rPr lang="en-GB" altLang="zh-CN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</a:t>
            </a:r>
            <a:r>
              <a:rPr lang="en-GB" altLang="zh-CN" b="1" dirty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(Shanghai)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CL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Hoy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día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hay zonas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económicas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especiales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la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totalidad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país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con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diferentes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nombres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>
              <a:lnSpc>
                <a:spcPct val="90000"/>
              </a:lnSpc>
            </a:pP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Zonas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Económicas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Especiales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Zonas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Desarrollo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Económico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y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Tecnológico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Zonas de </a:t>
            </a:r>
            <a:r>
              <a:rPr lang="en-GB" altLang="es-CL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esarrollo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Industrial de Alta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Tecnología</a:t>
            </a:r>
            <a:endParaRPr lang="en-GB" altLang="es-CL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Zonas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Procesamiento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Exportación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Industria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7381875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China </a:t>
            </a:r>
            <a:r>
              <a:rPr lang="en-GB" alt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mantiene</a:t>
            </a:r>
            <a:r>
              <a:rPr lang="en-GB" alt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un </a:t>
            </a:r>
            <a:r>
              <a:rPr lang="en-GB" alt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estricto</a:t>
            </a:r>
            <a:r>
              <a:rPr lang="en-GB" alt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control </a:t>
            </a:r>
            <a:r>
              <a:rPr lang="en-GB" alt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sobre</a:t>
            </a:r>
            <a:r>
              <a:rPr lang="en-GB" alt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las </a:t>
            </a:r>
            <a:r>
              <a:rPr lang="en-GB" alt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industrias</a:t>
            </a:r>
            <a:r>
              <a:rPr lang="en-GB" alt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las </a:t>
            </a:r>
            <a:r>
              <a:rPr lang="en-GB" alt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cuales</a:t>
            </a:r>
            <a:r>
              <a:rPr lang="en-GB" alt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pueden</a:t>
            </a:r>
            <a:r>
              <a:rPr lang="en-GB" alt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entrar</a:t>
            </a:r>
            <a:r>
              <a:rPr lang="en-GB" alt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inversionistas</a:t>
            </a:r>
            <a:r>
              <a:rPr lang="en-GB" alt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extranjeros</a:t>
            </a:r>
            <a:r>
              <a:rPr lang="en-GB" alt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GB" altLang="es-CL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Industrias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“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alentadas-potenciadas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90000"/>
              </a:lnSpc>
            </a:pPr>
            <a:r>
              <a:rPr lang="en-GB" alt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Alta </a:t>
            </a:r>
            <a:r>
              <a:rPr lang="en-GB" alt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tecnología</a:t>
            </a:r>
            <a:endParaRPr lang="en-GB" altLang="es-CL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Industrias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Restringidas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90000"/>
              </a:lnSpc>
            </a:pPr>
            <a:r>
              <a:rPr lang="en-GB" alt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Retail/Banca/Seguros</a:t>
            </a:r>
            <a:endParaRPr lang="en-GB" altLang="es-CL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Industrias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prohibidas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90000"/>
              </a:lnSpc>
            </a:pPr>
            <a:r>
              <a:rPr lang="en-GB" alt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Publicidad</a:t>
            </a:r>
            <a:endParaRPr lang="en-GB" altLang="es-CL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Industrias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permitidas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lnSpc>
                <a:spcPct val="90000"/>
              </a:lnSpc>
            </a:pPr>
            <a:r>
              <a:rPr lang="en-GB" altLang="es-CL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Todo</a:t>
            </a:r>
            <a:r>
              <a:rPr lang="en-GB" altLang="es-CL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el resto</a:t>
            </a:r>
            <a:endParaRPr lang="en-GB" altLang="es-CL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CL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Las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restricciones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la entrada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han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sido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relajadas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gradualmente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Uno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principales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impulsores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fue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la entrada a la OMC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2001 que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tuvo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como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efecto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que la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inversión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extranjera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fuera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permitida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nuevas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industrias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Trato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Impositivo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Preferencial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CL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los inversionistas extranjeros se les concedió un trato impositivo preferencial y otros incentivos</a:t>
            </a:r>
          </a:p>
          <a:p>
            <a:pPr>
              <a:lnSpc>
                <a:spcPct val="90000"/>
              </a:lnSpc>
            </a:pPr>
            <a:r>
              <a:rPr lang="es-CL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Tasas de impuestos preferenciales</a:t>
            </a:r>
          </a:p>
          <a:p>
            <a:pPr>
              <a:lnSpc>
                <a:spcPct val="90000"/>
              </a:lnSpc>
            </a:pPr>
            <a:r>
              <a:rPr lang="es-CL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Excenciones</a:t>
            </a:r>
            <a:r>
              <a:rPr lang="es-CL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fiscales (</a:t>
            </a:r>
            <a:r>
              <a:rPr lang="es-CL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Tax</a:t>
            </a:r>
            <a:r>
              <a:rPr lang="es-CL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s-CL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Holidays</a:t>
            </a:r>
            <a:r>
              <a:rPr lang="es-CL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s-CL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Posibilidad de negociar otras concesiones</a:t>
            </a:r>
          </a:p>
          <a:p>
            <a:pPr>
              <a:lnSpc>
                <a:spcPct val="90000"/>
              </a:lnSpc>
            </a:pPr>
            <a:r>
              <a:rPr lang="es-CL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Sin embargo, esta política cambió en 2007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2.2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Régimen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Comercio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Exterior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72108"/>
            <a:ext cx="7089775" cy="4421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Antes de 1979 el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comercio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exterior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China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estaba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bajo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un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estricto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control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estatal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Altos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aranceles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Las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Empresas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ropiedad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Estatal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tenían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monopolio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del </a:t>
            </a:r>
            <a:r>
              <a:rPr lang="en-GB" altLang="es-CL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omercio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exterior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Liberalización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gradual del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régimen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Comercio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exterior</a:t>
            </a:r>
          </a:p>
          <a:p>
            <a:pPr lvl="1">
              <a:lnSpc>
                <a:spcPct val="90000"/>
              </a:lnSpc>
            </a:pP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Reducción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aranceles</a:t>
            </a:r>
            <a:endParaRPr lang="en-GB" altLang="es-CL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Empresas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privadas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con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derecho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comerciar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internacionalmente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CL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Incremento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la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liberalización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posterior a la entrada de China a la OMC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Mayor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reducción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aranceles</a:t>
            </a:r>
            <a:endParaRPr lang="en-GB" altLang="zh-CN" b="1" dirty="0">
              <a:effectLst>
                <a:outerShdw blurRad="38100" dist="38100" dir="2700000" algn="tl">
                  <a:srgbClr val="FFFFFF"/>
                </a:outerShdw>
              </a:effectLst>
              <a:ea typeface="SimSun" pitchFamily="2" charset="-122"/>
            </a:endParaRPr>
          </a:p>
          <a:p>
            <a:pPr lvl="1"/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Eliminación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cuotas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GB" altLang="zh-CN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Reducción</a:t>
            </a:r>
            <a:r>
              <a:rPr lang="en-GB" altLang="zh-CN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/</a:t>
            </a:r>
            <a:r>
              <a:rPr lang="en-GB" altLang="zh-CN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eliminación</a:t>
            </a:r>
            <a:r>
              <a:rPr lang="en-GB" altLang="zh-CN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de </a:t>
            </a:r>
            <a:r>
              <a:rPr lang="en-GB" altLang="zh-CN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subsidios</a:t>
            </a:r>
            <a:endParaRPr lang="en-GB" altLang="zh-CN" b="1" dirty="0">
              <a:effectLst>
                <a:outerShdw blurRad="38100" dist="38100" dir="2700000" algn="tl">
                  <a:srgbClr val="FFFFFF"/>
                </a:outerShdw>
              </a:effectLst>
              <a:ea typeface="SimSun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s-CL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2.3 </a:t>
            </a:r>
            <a:r>
              <a:rPr lang="en-GB" altLang="es-CL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Regimen </a:t>
            </a:r>
            <a:r>
              <a:rPr lang="en-GB" altLang="es-CL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cambiario</a:t>
            </a:r>
            <a:r>
              <a:rPr lang="en-GB" altLang="es-CL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chino</a:t>
            </a:r>
            <a:endParaRPr lang="en-GB" altLang="es-CL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Administrado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por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el Banco Popular de China</a:t>
            </a:r>
          </a:p>
          <a:p>
            <a:pPr marL="0" indent="0">
              <a:buNone/>
            </a:pPr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Asociado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paridad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central </a:t>
            </a:r>
          </a:p>
          <a:p>
            <a:pPr marL="0" indent="0">
              <a:buNone/>
            </a:pP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Oscilación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diaria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banda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un 2%  </a:t>
            </a:r>
          </a:p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Mantiene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estabilidad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para la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toma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decisiones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las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empresas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Reforma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y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Apertura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Contexto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histórico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20000" cy="3773016"/>
          </a:xfrm>
        </p:spPr>
        <p:txBody>
          <a:bodyPr/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Comenzó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1979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después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la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muerte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Mao Zedong (</a:t>
            </a:r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1976) 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 el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juicio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la </a:t>
            </a:r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anda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Cuatro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Fue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encabezado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por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Deng </a:t>
            </a:r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Xiaoping</a:t>
            </a:r>
          </a:p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Introducción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la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política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Reforma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y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Apertura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s-CL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Tuvo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un 2</a:t>
            </a:r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% 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revaluación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2005</a:t>
            </a:r>
          </a:p>
          <a:p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gobierno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USA ha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presionado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forma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constante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por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mayor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revaluación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agosto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2015 se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devaluó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un 2%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  <a:ea typeface="SimSun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3. </a:t>
            </a:r>
            <a:r>
              <a:rPr lang="en-GB" sz="4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Profundización</a:t>
            </a:r>
            <a:r>
              <a:rPr lang="en-GB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la </a:t>
            </a:r>
            <a:r>
              <a:rPr lang="en-GB" sz="4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Reforma</a:t>
            </a:r>
            <a:r>
              <a:rPr lang="en-GB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y </a:t>
            </a:r>
            <a:r>
              <a:rPr lang="en-GB" sz="4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Apertura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Creación de l Banco Asiático de Inversión e Infraestructura</a:t>
            </a:r>
          </a:p>
          <a:p>
            <a:r>
              <a:rPr lang="es-CL" dirty="0" smtClean="0"/>
              <a:t>Nueva ruta marítima y terrestre de la Seda (“Un cinturón, una ruta”)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32090"/>
            <a:ext cx="4968552" cy="295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13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666030"/>
            <a:ext cx="4506912" cy="50403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Deng Xiaoping</a:t>
            </a:r>
          </a:p>
          <a:p>
            <a:pPr>
              <a:buFontTx/>
              <a:buNone/>
            </a:pP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r>
              <a:rPr lang="en-GB" altLang="es-C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en-GB" altLang="es-CL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Cruzar</a:t>
            </a:r>
            <a:r>
              <a:rPr lang="en-GB" altLang="es-C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el </a:t>
            </a:r>
            <a:r>
              <a:rPr lang="en-GB" altLang="es-CL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río</a:t>
            </a:r>
            <a:r>
              <a:rPr lang="en-GB" altLang="es-C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tanteando</a:t>
            </a:r>
            <a:r>
              <a:rPr lang="en-GB" altLang="es-C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las </a:t>
            </a:r>
            <a:r>
              <a:rPr lang="en-GB" altLang="es-CL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piedras</a:t>
            </a:r>
            <a:r>
              <a:rPr lang="en-GB" altLang="es-CL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endParaRPr lang="en-GB" altLang="es-CL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r>
              <a:rPr lang="en-GB" altLang="es-C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buFontTx/>
              <a:buNone/>
            </a:pPr>
            <a:r>
              <a:rPr lang="en-GB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“No </a:t>
            </a:r>
            <a:r>
              <a:rPr lang="en-GB" altLang="zh-CN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importa</a:t>
            </a:r>
            <a:r>
              <a:rPr lang="en-GB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</a:t>
            </a:r>
            <a:r>
              <a:rPr lang="en-GB" altLang="zh-CN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si</a:t>
            </a:r>
            <a:r>
              <a:rPr lang="en-GB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un </a:t>
            </a:r>
            <a:r>
              <a:rPr lang="en-GB" altLang="zh-CN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gato</a:t>
            </a:r>
            <a:r>
              <a:rPr lang="en-GB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</a:t>
            </a:r>
            <a:r>
              <a:rPr lang="en-GB" altLang="zh-CN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es</a:t>
            </a:r>
            <a:r>
              <a:rPr lang="en-GB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</a:t>
            </a:r>
            <a:r>
              <a:rPr lang="en-GB" altLang="zh-CN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blanco</a:t>
            </a:r>
            <a:r>
              <a:rPr lang="en-GB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o negro </a:t>
            </a:r>
            <a:r>
              <a:rPr lang="en-GB" altLang="zh-CN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mientras</a:t>
            </a:r>
            <a:r>
              <a:rPr lang="en-GB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se coma al </a:t>
            </a:r>
            <a:r>
              <a:rPr lang="en-GB" altLang="zh-CN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ratón</a:t>
            </a:r>
            <a:r>
              <a:rPr lang="en-GB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”</a:t>
            </a:r>
            <a:r>
              <a:rPr lang="en-GB" altLang="zh-CN" sz="2400" dirty="0" smtClean="0">
                <a:ea typeface="SimSun" pitchFamily="2" charset="-122"/>
              </a:rPr>
              <a:t> </a:t>
            </a:r>
            <a:endParaRPr lang="en-GB" altLang="zh-CN" sz="2400" dirty="0">
              <a:ea typeface="SimSun" pitchFamily="2" charset="-122"/>
            </a:endParaRPr>
          </a:p>
          <a:p>
            <a:pPr>
              <a:buFontTx/>
              <a:buNone/>
            </a:pPr>
            <a:endParaRPr lang="en-GB" altLang="zh-CN" sz="2400" dirty="0">
              <a:ea typeface="SimSun" pitchFamily="2" charset="-122"/>
            </a:endParaRPr>
          </a:p>
          <a:p>
            <a:pPr>
              <a:buFontTx/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“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Volverse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rico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es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</a:t>
            </a:r>
            <a:r>
              <a:rPr lang="en-US" altLang="zh-CN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glorioso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”</a:t>
            </a:r>
            <a:r>
              <a:rPr lang="en-GB" altLang="zh-CN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</a:t>
            </a:r>
            <a:endParaRPr lang="en-GB" altLang="es-CL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7772400" cy="1143000"/>
          </a:xfrm>
        </p:spPr>
        <p:txBody>
          <a:bodyPr>
            <a:normAutofit/>
          </a:bodyPr>
          <a:lstStyle/>
          <a:p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1.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Política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gradualismo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772400" cy="4525963"/>
          </a:xfrm>
        </p:spPr>
        <p:txBody>
          <a:bodyPr>
            <a:normAutofit/>
          </a:bodyPr>
          <a:lstStyle/>
          <a:p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China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adoptó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aproximación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gradual a la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Reforma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y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Apertura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Movimiento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desde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economía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centralmente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planificada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un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sistema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económico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socialista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mercado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lvl="1"/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Socialismo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con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características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chinas</a:t>
            </a:r>
            <a:endParaRPr lang="en-GB" altLang="es-CL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Cuando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compara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con la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aproximación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“big bang” de las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economías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la Europa del Este, la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aproximación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gradual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probadamente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más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exitosa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altLang="es-CL" sz="5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¿</a:t>
            </a:r>
            <a:r>
              <a:rPr lang="en-GB" altLang="es-CL" sz="51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Por</a:t>
            </a:r>
            <a:r>
              <a:rPr lang="en-GB" altLang="es-CL" sz="5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sz="51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qué</a:t>
            </a:r>
            <a:r>
              <a:rPr lang="en-GB" altLang="es-CL" sz="5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China </a:t>
            </a:r>
            <a:r>
              <a:rPr lang="en-GB" altLang="es-CL" sz="51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adopta</a:t>
            </a:r>
            <a:r>
              <a:rPr lang="en-GB" altLang="es-CL" sz="5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sz="51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una</a:t>
            </a:r>
            <a:r>
              <a:rPr lang="en-GB" altLang="es-CL" sz="5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sz="51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aproximación</a:t>
            </a:r>
            <a:r>
              <a:rPr lang="en-GB" altLang="es-CL" sz="5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gradual a la </a:t>
            </a:r>
            <a:r>
              <a:rPr lang="en-GB" altLang="es-CL" sz="51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reforma</a:t>
            </a:r>
            <a:r>
              <a:rPr lang="en-GB" altLang="es-CL" sz="5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y </a:t>
            </a:r>
            <a:r>
              <a:rPr lang="en-GB" altLang="es-CL" sz="51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apertura</a:t>
            </a:r>
            <a:r>
              <a:rPr lang="en-GB" altLang="es-CL" sz="51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GB" altLang="es-CL" sz="51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Ventajas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gradualismo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Aprender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haciendo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Las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reformas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ocurren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través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un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proceso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aprendizaje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Minimizan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costo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y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riesgos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aproximación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gradual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ayuda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minimizar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costos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y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riesgos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Si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política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no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funciona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puede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cambiar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con mayor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facilidad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s-CL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Ventajas</a:t>
            </a:r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del </a:t>
            </a:r>
            <a:r>
              <a:rPr lang="en-GB" altLang="es-CL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gradualismo</a:t>
            </a:r>
            <a:endParaRPr lang="en-US" altLang="es-C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Menor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resistencia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s-CL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Los grupos políticos y sociales con intereses creados no sufren tan gravemente bajo una política de reforma gradual</a:t>
            </a:r>
            <a:endParaRPr lang="en-GB" altLang="es-CL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Estabilidad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económica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gobierno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central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mantiene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el control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centros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económicos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claves para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mantener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la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estabilidad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macroeconómica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s-CL" sz="4000" b="1" dirty="0"/>
              <a:t>2. </a:t>
            </a:r>
            <a:r>
              <a:rPr lang="en-GB" altLang="es-CL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Regímenes</a:t>
            </a:r>
            <a:r>
              <a:rPr lang="en-GB" altLang="es-CL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negocios</a:t>
            </a:r>
            <a:r>
              <a:rPr lang="en-GB" altLang="es-CL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internacionales</a:t>
            </a:r>
            <a:r>
              <a:rPr lang="en-GB" altLang="es-CL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China</a:t>
            </a:r>
            <a:endParaRPr lang="en-GB" altLang="es-CL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Bajo el </a:t>
            </a:r>
            <a:r>
              <a:rPr lang="es-CL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gradualismo</a:t>
            </a:r>
            <a:r>
              <a:rPr lang="es-CL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los regímenes comerciales internacionales se liberalizan paso a paso</a:t>
            </a:r>
          </a:p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Esto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incluye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Régimen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nversión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Extranjera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Directa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Regimen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comercio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internacional</a:t>
            </a:r>
            <a:endParaRPr lang="en-GB" altLang="es-CL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Régimen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cambiario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s-C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2.1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Régimen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Inversión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Extranjera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partir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1979 China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permitió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la </a:t>
            </a:r>
            <a:r>
              <a:rPr lang="en-GB" altLang="es-CL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nversión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xtranjera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Directa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Introdujo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una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serie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regulaciones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sobre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IED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El Regimen de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Inversiones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cubre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cuatro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dimensiones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Modo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de entrada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Ubicación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Industria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Trato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Impositivo</a:t>
            </a:r>
            <a:r>
              <a:rPr lang="en-GB" altLang="es-CL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altLang="es-CL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Preferencial</a:t>
            </a:r>
            <a:endParaRPr lang="en-GB" altLang="es-CL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865412" cy="37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1047</TotalTime>
  <Words>764</Words>
  <Application>Microsoft Office PowerPoint</Application>
  <PresentationFormat>Presentación en pantalla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Adyacencia</vt:lpstr>
      <vt:lpstr>Reforma y Apertura en China </vt:lpstr>
      <vt:lpstr>Reforma y Apertura: Contexto histórico</vt:lpstr>
      <vt:lpstr>Presentación de PowerPoint</vt:lpstr>
      <vt:lpstr>1. Política del gradualismo</vt:lpstr>
      <vt:lpstr>¿Por qué China adopta una aproximación gradual a la reforma y apertura?</vt:lpstr>
      <vt:lpstr>Ventajas del gradualismo</vt:lpstr>
      <vt:lpstr>Ventajas del gradualismo</vt:lpstr>
      <vt:lpstr>2. Regímenes de negocios internacionales de China</vt:lpstr>
      <vt:lpstr>2.1 Régimen de Inversión Extranjera</vt:lpstr>
      <vt:lpstr>Modo de Entrada</vt:lpstr>
      <vt:lpstr>Modo de Entrada</vt:lpstr>
      <vt:lpstr>Ubicación</vt:lpstr>
      <vt:lpstr>Presentación de PowerPoint</vt:lpstr>
      <vt:lpstr>Industria</vt:lpstr>
      <vt:lpstr>Presentación de PowerPoint</vt:lpstr>
      <vt:lpstr>Trato Impositivo Preferencial</vt:lpstr>
      <vt:lpstr>2.2 Régimen de Comercio Exterior</vt:lpstr>
      <vt:lpstr>Presentación de PowerPoint</vt:lpstr>
      <vt:lpstr>2.3 Regimen cambiario chino</vt:lpstr>
      <vt:lpstr>Presentación de PowerPoint</vt:lpstr>
      <vt:lpstr>3. Profundización de la Reforma y Apertura</vt:lpstr>
    </vt:vector>
  </TitlesOfParts>
  <Company>The University of Nottingham, Ningbo 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Up and Reform in China</dc:title>
  <dc:creator>Staff</dc:creator>
  <cp:lastModifiedBy>Cecchi Fyfe, Antonio</cp:lastModifiedBy>
  <cp:revision>49</cp:revision>
  <dcterms:created xsi:type="dcterms:W3CDTF">2006-10-18T09:10:56Z</dcterms:created>
  <dcterms:modified xsi:type="dcterms:W3CDTF">2017-11-24T13:02:35Z</dcterms:modified>
</cp:coreProperties>
</file>