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258" r:id="rId2"/>
    <p:sldId id="257" r:id="rId3"/>
    <p:sldId id="259" r:id="rId4"/>
    <p:sldId id="301" r:id="rId5"/>
    <p:sldId id="260" r:id="rId6"/>
    <p:sldId id="262" r:id="rId7"/>
    <p:sldId id="302" r:id="rId8"/>
    <p:sldId id="270" r:id="rId9"/>
    <p:sldId id="271" r:id="rId10"/>
    <p:sldId id="273" r:id="rId11"/>
    <p:sldId id="276" r:id="rId12"/>
    <p:sldId id="277" r:id="rId13"/>
    <p:sldId id="278" r:id="rId14"/>
    <p:sldId id="263" r:id="rId15"/>
    <p:sldId id="264" r:id="rId16"/>
    <p:sldId id="306" r:id="rId17"/>
    <p:sldId id="307" r:id="rId18"/>
    <p:sldId id="308" r:id="rId19"/>
    <p:sldId id="303" r:id="rId20"/>
    <p:sldId id="265" r:id="rId21"/>
    <p:sldId id="266" r:id="rId22"/>
    <p:sldId id="268" r:id="rId23"/>
    <p:sldId id="304" r:id="rId24"/>
    <p:sldId id="305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2787"/>
    <p:restoredTop sz="90886" autoAdjust="0"/>
  </p:normalViewPr>
  <p:slideViewPr>
    <p:cSldViewPr>
      <p:cViewPr varScale="1">
        <p:scale>
          <a:sx n="102" d="100"/>
          <a:sy n="102" d="100"/>
        </p:scale>
        <p:origin x="142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14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297" tIns="46148" rIns="92297" bIns="46148" numCol="1" anchor="t" anchorCtr="0" compatLnSpc="1">
            <a:prstTxWarp prst="textNoShape">
              <a:avLst/>
            </a:prstTxWarp>
          </a:bodyPr>
          <a:lstStyle>
            <a:lvl1pPr defTabSz="922338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297" tIns="46148" rIns="92297" bIns="46148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4"/>
            <a:ext cx="303784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297" tIns="46148" rIns="92297" bIns="46148" numCol="1" anchor="b" anchorCtr="0" compatLnSpc="1">
            <a:prstTxWarp prst="textNoShape">
              <a:avLst/>
            </a:prstTxWarp>
          </a:bodyPr>
          <a:lstStyle>
            <a:lvl1pPr defTabSz="922338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264"/>
            <a:ext cx="303784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297" tIns="46148" rIns="92297" bIns="46148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8F712D1-AC1E-48CA-B850-ABAF50A0CE4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31912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297" tIns="46148" rIns="92297" bIns="46148" numCol="1" anchor="t" anchorCtr="0" compatLnSpc="1">
            <a:prstTxWarp prst="textNoShape">
              <a:avLst/>
            </a:prstTxWarp>
          </a:bodyPr>
          <a:lstStyle>
            <a:lvl1pPr defTabSz="92233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297" tIns="46148" rIns="92297" bIns="46148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6426"/>
            <a:ext cx="514096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297" tIns="46148" rIns="92297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4"/>
            <a:ext cx="303784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297" tIns="46148" rIns="92297" bIns="46148" numCol="1" anchor="b" anchorCtr="0" compatLnSpc="1">
            <a:prstTxWarp prst="textNoShape">
              <a:avLst/>
            </a:prstTxWarp>
          </a:bodyPr>
          <a:lstStyle>
            <a:lvl1pPr defTabSz="92233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264"/>
            <a:ext cx="303784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297" tIns="46148" rIns="92297" bIns="46148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2B151E8-8964-4F79-BDED-100DE7F376B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638617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151E8-8964-4F79-BDED-100DE7F376B5}" type="slidenum">
              <a:rPr lang="es-ES_tradnl" smtClean="0"/>
              <a:pPr>
                <a:defRPr/>
              </a:pPr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24066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36906A-9C34-499A-B2DB-20365D10897C}" type="slidenum">
              <a:rPr lang="es-ES_tradnl"/>
              <a:pPr/>
              <a:t>2</a:t>
            </a:fld>
            <a:endParaRPr lang="es-ES_tradnl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  <p:extLst>
      <p:ext uri="{BB962C8B-B14F-4D97-AF65-F5344CB8AC3E}">
        <p14:creationId xmlns:p14="http://schemas.microsoft.com/office/powerpoint/2010/main" val="2677573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151E8-8964-4F79-BDED-100DE7F376B5}" type="slidenum">
              <a:rPr lang="es-ES_tradnl" smtClean="0"/>
              <a:pPr>
                <a:defRPr/>
              </a:pPr>
              <a:t>17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22579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48E4F6A-E65F-4329-9A6A-F99E4DAB677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21426-301B-4950-88B4-B09324A708C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004050" y="171450"/>
            <a:ext cx="1951038" cy="59610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50938" y="171450"/>
            <a:ext cx="5700712" cy="59610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E6BA6-1361-4E50-A24B-56C0F4F60B9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7E05D-4CE3-479C-8437-6D633A55FC8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B03D0-CD85-4A98-911A-D6C8184FB97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82688" y="1676400"/>
            <a:ext cx="38100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45088" y="1676400"/>
            <a:ext cx="38100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5CE5A-8B94-4D36-9ECF-828FA7C3D90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AD2EC-108B-44FB-BA8E-1CEAB376AC3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09D1D-781F-4BE5-A3F4-D3068003EF4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DB159-8867-4D7C-9D77-37701475DE3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D85DA-66A9-469F-8A55-57115AD5EE3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2CE69-7CDC-4406-937C-300D9BF645D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417513" y="652463"/>
            <a:ext cx="438150" cy="4746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ES_tradnl" sz="240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800100" y="65246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ES_tradnl" sz="240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541338" y="1074738"/>
            <a:ext cx="422275" cy="474662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ES_tradnl" sz="240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911225" y="107473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ES_tradnl" sz="24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127000" y="100171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ES_tradnl" sz="240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762000" y="544513"/>
            <a:ext cx="31750" cy="105251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ES_tradnl" sz="240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442913" y="133508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s-ES_tradnl" sz="2400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171450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676400"/>
            <a:ext cx="77724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 rot="-36744">
            <a:off x="4622800" y="62738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mtClean="0"/>
            </a:lvl1pPr>
          </a:lstStyle>
          <a:p>
            <a:pPr>
              <a:defRPr/>
            </a:pPr>
            <a:fld id="{CDFFC08B-615A-489E-A892-A38050BC949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2057400"/>
            <a:ext cx="7543800" cy="1143000"/>
          </a:xfrm>
        </p:spPr>
        <p:txBody>
          <a:bodyPr/>
          <a:lstStyle/>
          <a:p>
            <a:pPr algn="ctr" eaLnBrk="1" hangingPunct="1"/>
            <a:r>
              <a:rPr lang="es-ES_tradnl" smtClean="0"/>
              <a:t>Gestión de Operaciones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38200" y="3505200"/>
            <a:ext cx="815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3200">
                <a:solidFill>
                  <a:schemeClr val="tx2"/>
                </a:solidFill>
              </a:rPr>
              <a:t>Capítulo : Programación de Operaciones</a:t>
            </a:r>
            <a:endParaRPr lang="es-ES_tradnl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1434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Control de Entradas - Salidas</a:t>
            </a:r>
          </a:p>
        </p:txBody>
      </p:sp>
      <p:sp>
        <p:nvSpPr>
          <p:cNvPr id="14341" name="Text Box 1028"/>
          <p:cNvSpPr txBox="1">
            <a:spLocks noChangeArrowheads="1"/>
          </p:cNvSpPr>
          <p:nvPr/>
        </p:nvSpPr>
        <p:spPr bwMode="auto">
          <a:xfrm>
            <a:off x="1547664" y="5805264"/>
            <a:ext cx="63578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400" dirty="0">
                <a:solidFill>
                  <a:schemeClr val="tx2"/>
                </a:solidFill>
              </a:rPr>
              <a:t>Inventario de Producto vs </a:t>
            </a:r>
            <a:r>
              <a:rPr lang="es-ES_tradnl" sz="2400" dirty="0" smtClean="0">
                <a:solidFill>
                  <a:schemeClr val="tx2"/>
                </a:solidFill>
              </a:rPr>
              <a:t>Tiempo de proceso</a:t>
            </a:r>
            <a:endParaRPr lang="es-ES_tradnl" sz="2400" dirty="0">
              <a:latin typeface="Times New Roman" pitchFamily="18" charset="0"/>
            </a:endParaRPr>
          </a:p>
        </p:txBody>
      </p:sp>
      <p:grpSp>
        <p:nvGrpSpPr>
          <p:cNvPr id="14342" name="Group 1040"/>
          <p:cNvGrpSpPr>
            <a:grpSpLocks/>
          </p:cNvGrpSpPr>
          <p:nvPr/>
        </p:nvGrpSpPr>
        <p:grpSpPr bwMode="auto">
          <a:xfrm>
            <a:off x="1619225" y="1484784"/>
            <a:ext cx="5486400" cy="3730625"/>
            <a:chOff x="1065" y="935"/>
            <a:chExt cx="3456" cy="2350"/>
          </a:xfrm>
        </p:grpSpPr>
        <p:pic>
          <p:nvPicPr>
            <p:cNvPr id="14343" name="Picture 102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65" y="935"/>
              <a:ext cx="3456" cy="2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4" name="Text Box 1030"/>
            <p:cNvSpPr txBox="1">
              <a:spLocks noChangeArrowheads="1"/>
            </p:cNvSpPr>
            <p:nvPr/>
          </p:nvSpPr>
          <p:spPr bwMode="auto">
            <a:xfrm>
              <a:off x="2335" y="3112"/>
              <a:ext cx="314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200" dirty="0"/>
                <a:t>70%</a:t>
              </a:r>
              <a:endParaRPr lang="es-ES_tradnl" dirty="0"/>
            </a:p>
          </p:txBody>
        </p:sp>
        <p:sp>
          <p:nvSpPr>
            <p:cNvPr id="14345" name="Text Box 1031"/>
            <p:cNvSpPr txBox="1">
              <a:spLocks noChangeArrowheads="1"/>
            </p:cNvSpPr>
            <p:nvPr/>
          </p:nvSpPr>
          <p:spPr bwMode="auto">
            <a:xfrm>
              <a:off x="3016" y="3112"/>
              <a:ext cx="314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200" dirty="0"/>
                <a:t>80%</a:t>
              </a:r>
              <a:endParaRPr lang="es-ES_tradnl" dirty="0"/>
            </a:p>
          </p:txBody>
        </p:sp>
        <p:sp>
          <p:nvSpPr>
            <p:cNvPr id="14346" name="Text Box 1032"/>
            <p:cNvSpPr txBox="1">
              <a:spLocks noChangeArrowheads="1"/>
            </p:cNvSpPr>
            <p:nvPr/>
          </p:nvSpPr>
          <p:spPr bwMode="auto">
            <a:xfrm>
              <a:off x="3515" y="3112"/>
              <a:ext cx="314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200" dirty="0"/>
                <a:t>90%</a:t>
              </a:r>
              <a:endParaRPr lang="es-ES_tradnl" dirty="0"/>
            </a:p>
          </p:txBody>
        </p:sp>
        <p:sp>
          <p:nvSpPr>
            <p:cNvPr id="14347" name="Text Box 1033"/>
            <p:cNvSpPr txBox="1">
              <a:spLocks noChangeArrowheads="1"/>
            </p:cNvSpPr>
            <p:nvPr/>
          </p:nvSpPr>
          <p:spPr bwMode="auto">
            <a:xfrm>
              <a:off x="4150" y="3112"/>
              <a:ext cx="366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200" dirty="0"/>
                <a:t>100%</a:t>
              </a:r>
              <a:endParaRPr lang="es-ES_tradnl" dirty="0"/>
            </a:p>
          </p:txBody>
        </p:sp>
        <p:sp>
          <p:nvSpPr>
            <p:cNvPr id="14348" name="Text Box 1034"/>
            <p:cNvSpPr txBox="1">
              <a:spLocks noChangeArrowheads="1"/>
            </p:cNvSpPr>
            <p:nvPr/>
          </p:nvSpPr>
          <p:spPr bwMode="auto">
            <a:xfrm>
              <a:off x="1337" y="980"/>
              <a:ext cx="272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200" dirty="0"/>
                <a:t>500</a:t>
              </a:r>
              <a:endParaRPr lang="es-ES_tradnl" dirty="0"/>
            </a:p>
          </p:txBody>
        </p:sp>
        <p:sp>
          <p:nvSpPr>
            <p:cNvPr id="14349" name="Text Box 1035"/>
            <p:cNvSpPr txBox="1">
              <a:spLocks noChangeArrowheads="1"/>
            </p:cNvSpPr>
            <p:nvPr/>
          </p:nvSpPr>
          <p:spPr bwMode="auto">
            <a:xfrm>
              <a:off x="1383" y="1389"/>
              <a:ext cx="272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200" dirty="0"/>
                <a:t>400</a:t>
              </a:r>
              <a:endParaRPr lang="es-ES_tradnl" dirty="0"/>
            </a:p>
          </p:txBody>
        </p:sp>
        <p:sp>
          <p:nvSpPr>
            <p:cNvPr id="14350" name="Text Box 1036"/>
            <p:cNvSpPr txBox="1">
              <a:spLocks noChangeArrowheads="1"/>
            </p:cNvSpPr>
            <p:nvPr/>
          </p:nvSpPr>
          <p:spPr bwMode="auto">
            <a:xfrm>
              <a:off x="1337" y="1842"/>
              <a:ext cx="272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200" dirty="0"/>
                <a:t>300</a:t>
              </a:r>
              <a:endParaRPr lang="es-ES_tradnl" dirty="0"/>
            </a:p>
          </p:txBody>
        </p:sp>
        <p:sp>
          <p:nvSpPr>
            <p:cNvPr id="14351" name="Text Box 1037"/>
            <p:cNvSpPr txBox="1">
              <a:spLocks noChangeArrowheads="1"/>
            </p:cNvSpPr>
            <p:nvPr/>
          </p:nvSpPr>
          <p:spPr bwMode="auto">
            <a:xfrm>
              <a:off x="1337" y="2296"/>
              <a:ext cx="272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200" dirty="0"/>
                <a:t>200</a:t>
              </a:r>
              <a:endParaRPr lang="es-ES_tradnl" dirty="0"/>
            </a:p>
          </p:txBody>
        </p:sp>
        <p:sp>
          <p:nvSpPr>
            <p:cNvPr id="14352" name="Text Box 1038"/>
            <p:cNvSpPr txBox="1">
              <a:spLocks noChangeArrowheads="1"/>
            </p:cNvSpPr>
            <p:nvPr/>
          </p:nvSpPr>
          <p:spPr bwMode="auto">
            <a:xfrm>
              <a:off x="1383" y="2704"/>
              <a:ext cx="272" cy="17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200" dirty="0"/>
                <a:t>100</a:t>
              </a:r>
              <a:endParaRPr lang="es-ES_tradnl" dirty="0"/>
            </a:p>
          </p:txBody>
        </p:sp>
      </p:grpSp>
      <p:sp>
        <p:nvSpPr>
          <p:cNvPr id="18" name="17 Rectángulo"/>
          <p:cNvSpPr/>
          <p:nvPr/>
        </p:nvSpPr>
        <p:spPr bwMode="auto">
          <a:xfrm>
            <a:off x="1403648" y="2204864"/>
            <a:ext cx="720080" cy="26642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3347864" y="5229200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Nivel de producto en Proceso</a:t>
            </a:r>
          </a:p>
          <a:p>
            <a:pPr algn="ctr"/>
            <a:r>
              <a:rPr lang="es-ES" dirty="0" smtClean="0"/>
              <a:t>(% de capacidad)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z="4000" dirty="0" smtClean="0"/>
              <a:t>Carga o </a:t>
            </a:r>
            <a:r>
              <a:rPr lang="es-ES_tradnl" sz="4000" dirty="0" err="1" smtClean="0"/>
              <a:t>secuenciamiento</a:t>
            </a:r>
            <a:r>
              <a:rPr lang="es-ES_tradnl" sz="4000" dirty="0" smtClean="0"/>
              <a:t> de Máquinas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z="1800" dirty="0" smtClean="0"/>
              <a:t>Problema:</a:t>
            </a:r>
          </a:p>
          <a:p>
            <a:pPr lvl="1" eaLnBrk="1" hangingPunct="1"/>
            <a:r>
              <a:rPr lang="es-ES_tradnl" sz="1600" dirty="0" smtClean="0"/>
              <a:t>Dado un conjunto de trabajos que pasan por distintas máquinas, ¿cómo cargar el sistema?</a:t>
            </a:r>
          </a:p>
          <a:p>
            <a:pPr lvl="1" eaLnBrk="1" hangingPunct="1"/>
            <a:r>
              <a:rPr lang="es-ES_tradnl" sz="1600" dirty="0" smtClean="0"/>
              <a:t>Interesa</a:t>
            </a:r>
          </a:p>
          <a:p>
            <a:pPr lvl="2" eaLnBrk="1" hangingPunct="1"/>
            <a:r>
              <a:rPr lang="es-ES_tradnl" sz="1400" dirty="0" smtClean="0"/>
              <a:t>Cumplir plazos</a:t>
            </a:r>
          </a:p>
          <a:p>
            <a:pPr lvl="2" eaLnBrk="1" hangingPunct="1"/>
            <a:r>
              <a:rPr lang="es-ES_tradnl" sz="1400" dirty="0" smtClean="0"/>
              <a:t>Minimizar tiempo de preparación </a:t>
            </a:r>
          </a:p>
          <a:p>
            <a:pPr lvl="2" eaLnBrk="1" hangingPunct="1"/>
            <a:r>
              <a:rPr lang="es-ES_tradnl" sz="1400" dirty="0" smtClean="0"/>
              <a:t>Minimizar inventario en proceso</a:t>
            </a:r>
          </a:p>
          <a:p>
            <a:pPr lvl="2" eaLnBrk="1" hangingPunct="1"/>
            <a:r>
              <a:rPr lang="es-ES_tradnl" sz="1400" dirty="0" smtClean="0"/>
              <a:t>Maximizar utilización de maquinaria  personal (</a:t>
            </a:r>
            <a:r>
              <a:rPr lang="es-ES_tradnl" sz="1400" dirty="0" err="1" smtClean="0"/>
              <a:t>ej</a:t>
            </a:r>
            <a:r>
              <a:rPr lang="es-ES_tradnl" sz="1400" dirty="0" smtClean="0"/>
              <a:t>: doctores)</a:t>
            </a:r>
          </a:p>
          <a:p>
            <a:pPr lvl="2" eaLnBrk="1" hangingPunct="1">
              <a:buNone/>
            </a:pPr>
            <a:r>
              <a:rPr lang="es-ES_tradnl" sz="1400" dirty="0" smtClean="0"/>
              <a:t>	Objetivos pueden entrar en conflicto.</a:t>
            </a:r>
          </a:p>
          <a:p>
            <a:pPr eaLnBrk="1" hangingPunct="1"/>
            <a:r>
              <a:rPr lang="es-ES_tradnl" sz="1800" dirty="0" smtClean="0"/>
              <a:t>Casos:</a:t>
            </a:r>
          </a:p>
          <a:p>
            <a:pPr lvl="1" eaLnBrk="1" hangingPunct="1"/>
            <a:r>
              <a:rPr lang="es-ES_tradnl" sz="1600" dirty="0" smtClean="0"/>
              <a:t>Estático: </a:t>
            </a:r>
          </a:p>
          <a:p>
            <a:pPr lvl="2" eaLnBrk="1" hangingPunct="1"/>
            <a:r>
              <a:rPr lang="es-ES_tradnl" sz="1400" dirty="0" smtClean="0"/>
              <a:t>Todos los trabajos enviados al comienzo del día.</a:t>
            </a:r>
          </a:p>
          <a:p>
            <a:pPr lvl="2" eaLnBrk="1" hangingPunct="1"/>
            <a:r>
              <a:rPr lang="es-ES_tradnl" sz="1400" dirty="0" smtClean="0"/>
              <a:t>Ejemplo: fábrica textil.</a:t>
            </a:r>
          </a:p>
          <a:p>
            <a:pPr lvl="1" eaLnBrk="1" hangingPunct="1"/>
            <a:r>
              <a:rPr lang="es-ES_tradnl" sz="1600" dirty="0" smtClean="0"/>
              <a:t>Dinámico:</a:t>
            </a:r>
          </a:p>
          <a:p>
            <a:pPr lvl="2" eaLnBrk="1" hangingPunct="1"/>
            <a:r>
              <a:rPr lang="es-ES_tradnl" sz="1400" dirty="0" smtClean="0"/>
              <a:t>Los trabajos siguen llegando durante el día.</a:t>
            </a:r>
          </a:p>
          <a:p>
            <a:pPr lvl="2" eaLnBrk="1" hangingPunct="1"/>
            <a:r>
              <a:rPr lang="es-ES_tradnl" sz="1800" dirty="0" smtClean="0"/>
              <a:t>Ejemplos: </a:t>
            </a:r>
            <a:r>
              <a:rPr lang="es-ES_tradnl" sz="1800" dirty="0" err="1" smtClean="0"/>
              <a:t>garage</a:t>
            </a:r>
            <a:r>
              <a:rPr lang="es-ES_tradnl" sz="1800" dirty="0" smtClean="0"/>
              <a:t>, imprenta</a:t>
            </a:r>
            <a:r>
              <a:rPr lang="es-ES_tradnl" dirty="0" smtClean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Carga de Máquinas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447800"/>
            <a:ext cx="7772400" cy="4456113"/>
          </a:xfrm>
        </p:spPr>
        <p:txBody>
          <a:bodyPr/>
          <a:lstStyle/>
          <a:p>
            <a:pPr eaLnBrk="1" hangingPunct="1"/>
            <a:r>
              <a:rPr lang="es-ES_tradnl" smtClean="0"/>
              <a:t>Consideraciones:</a:t>
            </a:r>
          </a:p>
          <a:p>
            <a:pPr lvl="1" eaLnBrk="1" hangingPunct="1"/>
            <a:r>
              <a:rPr lang="es-ES_tradnl" smtClean="0"/>
              <a:t>Capacidades de operación de cada máquina.</a:t>
            </a:r>
          </a:p>
          <a:p>
            <a:pPr lvl="1" eaLnBrk="1" hangingPunct="1"/>
            <a:r>
              <a:rPr lang="es-ES_tradnl" smtClean="0"/>
              <a:t>Tiempos prometidos de entrega.</a:t>
            </a:r>
          </a:p>
          <a:p>
            <a:pPr lvl="1" eaLnBrk="1" hangingPunct="1"/>
            <a:r>
              <a:rPr lang="es-ES_tradnl" smtClean="0"/>
              <a:t>Prioridades de los clientes.</a:t>
            </a:r>
          </a:p>
          <a:p>
            <a:pPr eaLnBrk="1" hangingPunct="1"/>
            <a:r>
              <a:rPr lang="es-ES_tradnl" smtClean="0"/>
              <a:t>Enfoques:</a:t>
            </a:r>
          </a:p>
          <a:p>
            <a:pPr lvl="1" eaLnBrk="1" hangingPunct="1"/>
            <a:r>
              <a:rPr lang="es-ES_tradnl" smtClean="0"/>
              <a:t>Carga a futuro:</a:t>
            </a:r>
          </a:p>
          <a:p>
            <a:pPr lvl="2" eaLnBrk="1" hangingPunct="1"/>
            <a:r>
              <a:rPr lang="es-ES_tradnl" smtClean="0"/>
              <a:t>Se van cargando hacia delante los trabajos y se ve si se cumplen los plazos.</a:t>
            </a:r>
          </a:p>
          <a:p>
            <a:pPr lvl="2" eaLnBrk="1" hangingPunct="1"/>
            <a:r>
              <a:rPr lang="es-ES_tradnl" smtClean="0"/>
              <a:t>Se puede usar capacidad infinita para ver la capacidad necesaria o imponer la capacidad existente.</a:t>
            </a:r>
          </a:p>
          <a:p>
            <a:pPr lvl="2" eaLnBrk="1" hangingPunct="1"/>
            <a:r>
              <a:rPr lang="es-ES_tradnl" smtClean="0"/>
              <a:t>Ventaja: se carga bien al comienzo.</a:t>
            </a:r>
          </a:p>
          <a:p>
            <a:pPr lvl="2" eaLnBrk="1" hangingPunct="1"/>
            <a:r>
              <a:rPr lang="es-ES_tradnl" smtClean="0"/>
              <a:t>Desventaja: no asegura bien cumplir los plazos.</a:t>
            </a:r>
          </a:p>
          <a:p>
            <a:pPr lvl="2" eaLnBrk="1" hangingPunct="1"/>
            <a:endParaRPr lang="es-ES_tradnl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Carga de Máquinas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s-ES_tradnl" sz="3200" dirty="0" smtClean="0"/>
              <a:t>Carga retrospectiva:</a:t>
            </a:r>
          </a:p>
          <a:p>
            <a:pPr lvl="2" eaLnBrk="1" hangingPunct="1"/>
            <a:r>
              <a:rPr lang="es-ES_tradnl" sz="2800" dirty="0" smtClean="0"/>
              <a:t>Partir con las fechas de vencimiento y retroceder hasta el tiempo actual.</a:t>
            </a:r>
          </a:p>
          <a:p>
            <a:pPr lvl="2" eaLnBrk="1" hangingPunct="1"/>
            <a:r>
              <a:rPr lang="es-ES_tradnl" sz="2800" dirty="0" smtClean="0"/>
              <a:t>Ventaja: asegura el cumplimiento de los plazos.</a:t>
            </a:r>
          </a:p>
          <a:p>
            <a:pPr lvl="2" eaLnBrk="1" hangingPunct="1"/>
            <a:r>
              <a:rPr lang="es-ES_tradnl" sz="2800" dirty="0" smtClean="0"/>
              <a:t>Desventaja: puede cargar mal al comienzo.</a:t>
            </a:r>
          </a:p>
          <a:p>
            <a:pPr lvl="2" eaLnBrk="1" hangingPunct="1"/>
            <a:r>
              <a:rPr lang="es-ES_tradnl" sz="2800" dirty="0" smtClean="0"/>
              <a:t>Presenta problemas sobre todo en el caso dinámico</a:t>
            </a:r>
            <a:r>
              <a:rPr lang="es-ES_tradnl" dirty="0" smtClean="0"/>
              <a:t>.</a:t>
            </a:r>
          </a:p>
          <a:p>
            <a:pPr lvl="1" eaLnBrk="1" hangingPunct="1">
              <a:buNone/>
            </a:pPr>
            <a:endParaRPr lang="es-ES_tradnl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Secuenciamiento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Caso de 1 Máquina:</a:t>
            </a:r>
          </a:p>
          <a:p>
            <a:pPr lvl="1" eaLnBrk="1" hangingPunct="1"/>
            <a:r>
              <a:rPr lang="es-ES_tradnl" smtClean="0"/>
              <a:t>Notación:</a:t>
            </a:r>
          </a:p>
          <a:p>
            <a:pPr lvl="2" eaLnBrk="1" hangingPunct="1"/>
            <a:r>
              <a:rPr lang="es-ES_tradnl" smtClean="0"/>
              <a:t>N: número de trabajos.</a:t>
            </a:r>
          </a:p>
          <a:p>
            <a:pPr lvl="2" eaLnBrk="1" hangingPunct="1"/>
            <a:r>
              <a:rPr lang="es-ES_tradnl" smtClean="0"/>
              <a:t>t</a:t>
            </a:r>
            <a:r>
              <a:rPr lang="es-ES_tradnl" baseline="-25000" smtClean="0"/>
              <a:t>i</a:t>
            </a:r>
            <a:r>
              <a:rPr lang="es-ES_tradnl" smtClean="0"/>
              <a:t>: tiempo requerido por el trabajo i.</a:t>
            </a:r>
          </a:p>
          <a:p>
            <a:pPr lvl="1" eaLnBrk="1" hangingPunct="1"/>
            <a:r>
              <a:rPr lang="es-ES_tradnl" smtClean="0"/>
              <a:t>El tiempo total corresponde a la suma de los tiempos requeridos por los trabajos, independiente del orden de éstos.</a:t>
            </a:r>
          </a:p>
          <a:p>
            <a:pPr lvl="1" eaLnBrk="1" hangingPunct="1"/>
            <a:r>
              <a:rPr lang="es-ES_tradnl" smtClean="0"/>
              <a:t>Si se quiere minimizar el tiempo medio de espera conviene ordenar los trabajos de menor a mayor tiempo de proceso.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Secuenciamiento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s-ES_tradnl" smtClean="0"/>
              <a:t>Demostración:</a:t>
            </a:r>
          </a:p>
          <a:p>
            <a:pPr lvl="1" eaLnBrk="1" hangingPunct="1"/>
            <a:endParaRPr lang="es-ES_tradnl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2033588" y="2205038"/>
          <a:ext cx="5802312" cy="382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cuación" r:id="rId3" imgW="3733560" imgH="2463480" progId="Equation.3">
                  <p:embed/>
                </p:oleObj>
              </mc:Choice>
              <mc:Fallback>
                <p:oleObj name="Ecuación" r:id="rId3" imgW="3733560" imgH="246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3588" y="2205038"/>
                        <a:ext cx="5802312" cy="3827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 dirty="0"/>
          </a:p>
        </p:txBody>
      </p:sp>
      <p:pic>
        <p:nvPicPr>
          <p:cNvPr id="532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165776"/>
            <a:ext cx="9252520" cy="6431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pic>
        <p:nvPicPr>
          <p:cNvPr id="542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27768" y="-248265"/>
            <a:ext cx="9271768" cy="7349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47464"/>
            <a:ext cx="10009112" cy="8280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Se ve lo potente que es usar regla de costo operación ….</a:t>
            </a:r>
          </a:p>
          <a:p>
            <a:pPr>
              <a:buNone/>
            </a:pPr>
            <a:r>
              <a:rPr lang="es-ES" dirty="0" smtClean="0"/>
              <a:t>Problema: Trabajos largos pueden no entrar nunca o muy atrasados en </a:t>
            </a:r>
            <a:r>
              <a:rPr lang="es-ES" dirty="0" err="1" smtClean="0"/>
              <a:t>secuenciamiento</a:t>
            </a:r>
            <a:r>
              <a:rPr lang="es-ES" dirty="0" smtClean="0"/>
              <a:t> dinámico (se le sube prioridad con la espera).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Introducción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Características generales:</a:t>
            </a:r>
          </a:p>
          <a:p>
            <a:pPr lvl="1" eaLnBrk="1" hangingPunct="1"/>
            <a:r>
              <a:rPr lang="es-ES_tradnl" smtClean="0"/>
              <a:t>Corresponden a las decisiones concretas.</a:t>
            </a:r>
          </a:p>
          <a:p>
            <a:pPr lvl="1" eaLnBrk="1" hangingPunct="1"/>
            <a:r>
              <a:rPr lang="es-ES_tradnl" smtClean="0"/>
              <a:t>Son decisiones detalladas, complejas y con muchas alternativas.</a:t>
            </a:r>
          </a:p>
          <a:p>
            <a:pPr lvl="1" eaLnBrk="1" hangingPunct="1"/>
            <a:r>
              <a:rPr lang="es-ES_tradnl" smtClean="0"/>
              <a:t>Deben ser consistentes con el nivel táctico.</a:t>
            </a:r>
          </a:p>
          <a:p>
            <a:pPr eaLnBrk="1" hangingPunct="1"/>
            <a:r>
              <a:rPr lang="es-ES_tradnl" smtClean="0"/>
              <a:t>Objetivos:</a:t>
            </a:r>
          </a:p>
          <a:p>
            <a:pPr lvl="1" eaLnBrk="1" hangingPunct="1"/>
            <a:r>
              <a:rPr lang="es-ES_tradnl" smtClean="0"/>
              <a:t>Lograr que la capacidad disponible se use en forma efectiva y eficiente.</a:t>
            </a:r>
          </a:p>
          <a:p>
            <a:pPr lvl="1" eaLnBrk="1" hangingPunct="1"/>
            <a:r>
              <a:rPr lang="es-ES_tradnl" smtClean="0"/>
              <a:t>Distribuir equipos y personal entre distintos trabajos y actividades.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Secuenciamiento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Caso de 2  Máquinas:</a:t>
            </a:r>
          </a:p>
          <a:p>
            <a:pPr lvl="3" eaLnBrk="1" hangingPunct="1"/>
            <a:endParaRPr lang="es-ES_tradnl" smtClean="0"/>
          </a:p>
          <a:p>
            <a:pPr lvl="1" eaLnBrk="1" hangingPunct="1"/>
            <a:r>
              <a:rPr lang="es-ES_tradnl" smtClean="0"/>
              <a:t>Los trabajos pasan por las dos máquinas en la misma secuencia.</a:t>
            </a:r>
          </a:p>
          <a:p>
            <a:pPr lvl="1" eaLnBrk="1" hangingPunct="1"/>
            <a:r>
              <a:rPr lang="es-ES_tradnl" smtClean="0"/>
              <a:t>Para su secuenciamiento se utiliza la regla de la mano izquierda - mano derecha.</a:t>
            </a:r>
          </a:p>
          <a:p>
            <a:pPr lvl="2" eaLnBrk="1" hangingPunct="1"/>
            <a:r>
              <a:rPr lang="es-ES_tradnl" smtClean="0"/>
              <a:t>Tomar los proyectos más cortos en la máquina 1 y ubicarlos primero.</a:t>
            </a:r>
          </a:p>
          <a:p>
            <a:pPr lvl="2" eaLnBrk="1" hangingPunct="1"/>
            <a:r>
              <a:rPr lang="es-ES_tradnl" smtClean="0"/>
              <a:t>Tomar los proyectos más cortos en la máquina 2 y ubicarlos al final.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pic>
        <p:nvPicPr>
          <p:cNvPr id="3174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147888"/>
            <a:ext cx="7323138" cy="349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Secuenciamiento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s-ES_tradnl" smtClean="0"/>
              <a:t>Ejemplo:</a:t>
            </a: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2362200" y="5638800"/>
            <a:ext cx="484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400">
                <a:solidFill>
                  <a:schemeClr val="tx2"/>
                </a:solidFill>
              </a:rPr>
              <a:t>Secuenciamiento de Dos Máquinas</a:t>
            </a:r>
            <a:endParaRPr lang="es-ES_tradnl" sz="2400">
              <a:latin typeface="Times New Roman" pitchFamily="18" charset="0"/>
            </a:endParaRPr>
          </a:p>
        </p:txBody>
      </p:sp>
      <p:sp>
        <p:nvSpPr>
          <p:cNvPr id="31752" name="Line 10"/>
          <p:cNvSpPr>
            <a:spLocks noChangeShapeType="1"/>
          </p:cNvSpPr>
          <p:nvPr/>
        </p:nvSpPr>
        <p:spPr bwMode="auto">
          <a:xfrm>
            <a:off x="2209800" y="3657600"/>
            <a:ext cx="24511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1753" name="Line 11"/>
          <p:cNvSpPr>
            <a:spLocks noChangeShapeType="1"/>
          </p:cNvSpPr>
          <p:nvPr/>
        </p:nvSpPr>
        <p:spPr bwMode="auto">
          <a:xfrm>
            <a:off x="2209800" y="2857500"/>
            <a:ext cx="24511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Secuenciamiento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Caso General:</a:t>
            </a:r>
          </a:p>
          <a:p>
            <a:pPr lvl="1" eaLnBrk="1" hangingPunct="1"/>
            <a:r>
              <a:rPr lang="es-ES_tradnl" smtClean="0"/>
              <a:t>Es muy complejo.</a:t>
            </a:r>
          </a:p>
          <a:p>
            <a:pPr lvl="1" eaLnBrk="1" hangingPunct="1"/>
            <a:r>
              <a:rPr lang="es-ES_tradnl" smtClean="0"/>
              <a:t>Se utilizan modelos matemáticos y heurísticas.</a:t>
            </a:r>
          </a:p>
          <a:p>
            <a:pPr lvl="1" eaLnBrk="1" hangingPunct="1"/>
            <a:r>
              <a:rPr lang="es-ES_tradnl" smtClean="0"/>
              <a:t>Combina:</a:t>
            </a:r>
          </a:p>
          <a:p>
            <a:pPr lvl="2" eaLnBrk="1" hangingPunct="1"/>
            <a:r>
              <a:rPr lang="es-ES_tradnl" smtClean="0"/>
              <a:t>Tiempos de ejecución.</a:t>
            </a:r>
          </a:p>
          <a:p>
            <a:pPr lvl="2" eaLnBrk="1" hangingPunct="1"/>
            <a:r>
              <a:rPr lang="es-ES_tradnl" smtClean="0"/>
              <a:t>Prioridades.</a:t>
            </a:r>
          </a:p>
          <a:p>
            <a:pPr lvl="2" eaLnBrk="1" hangingPunct="1"/>
            <a:r>
              <a:rPr lang="es-ES_tradnl" smtClean="0"/>
              <a:t>Costos de operación.</a:t>
            </a:r>
          </a:p>
          <a:p>
            <a:pPr lvl="2" eaLnBrk="1" hangingPunct="1"/>
            <a:r>
              <a:rPr lang="es-ES_tradnl" smtClean="0"/>
              <a:t>Capacidad de las máquinas.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800" dirty="0" smtClean="0"/>
              <a:t>Problema de datos</a:t>
            </a:r>
            <a:endParaRPr lang="es-ES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sz="3600" dirty="0" smtClean="0"/>
              <a:t>Si un dato no lo usa nadie, esta malo.</a:t>
            </a:r>
          </a:p>
          <a:p>
            <a:pPr>
              <a:buNone/>
            </a:pPr>
            <a:r>
              <a:rPr lang="es-ES" sz="3600" dirty="0" smtClean="0"/>
              <a:t>Primera tarea en proyecto en asegurar que los datos están bien (caso naviera, transporte forestal).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b) Problemas reales interesantes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Programación de vuelos de líneas </a:t>
            </a:r>
            <a:r>
              <a:rPr lang="es-ES" dirty="0" err="1" smtClean="0"/>
              <a:t>aeres</a:t>
            </a:r>
            <a:r>
              <a:rPr lang="es-ES" dirty="0" smtClean="0"/>
              <a:t>.</a:t>
            </a:r>
          </a:p>
          <a:p>
            <a:r>
              <a:rPr lang="es-ES" dirty="0" smtClean="0"/>
              <a:t>Programación de personal</a:t>
            </a:r>
          </a:p>
          <a:p>
            <a:r>
              <a:rPr lang="es-ES" dirty="0" smtClean="0"/>
              <a:t>Programación del futbol</a:t>
            </a:r>
          </a:p>
          <a:p>
            <a:r>
              <a:rPr lang="es-ES" dirty="0" smtClean="0"/>
              <a:t>Programación de atenciones médicas.</a:t>
            </a:r>
          </a:p>
          <a:p>
            <a:r>
              <a:rPr lang="es-ES" dirty="0" smtClean="0"/>
              <a:t>Programación de horarios (</a:t>
            </a:r>
            <a:r>
              <a:rPr lang="es-ES" dirty="0" err="1" smtClean="0"/>
              <a:t>examenes</a:t>
            </a:r>
            <a:r>
              <a:rPr lang="es-ES" dirty="0" smtClean="0"/>
              <a:t>) en colegios y universidades.</a:t>
            </a:r>
          </a:p>
          <a:p>
            <a:r>
              <a:rPr lang="es-ES" dirty="0" smtClean="0"/>
              <a:t>Pedidos de productos a proveedores en supermercados.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Problema:</a:t>
            </a:r>
          </a:p>
          <a:p>
            <a:pPr lvl="1" eaLnBrk="1" hangingPunct="1"/>
            <a:r>
              <a:rPr lang="es-ES_tradnl" smtClean="0"/>
              <a:t>¿Cuántas cajas de peaje son necesarias en un día de demanda alta?</a:t>
            </a:r>
          </a:p>
          <a:p>
            <a:pPr lvl="2" eaLnBrk="1" hangingPunct="1"/>
            <a:endParaRPr lang="es-ES_tradnl" smtClean="0"/>
          </a:p>
          <a:p>
            <a:pPr eaLnBrk="1" hangingPunct="1"/>
            <a:r>
              <a:rPr lang="es-ES_tradnl" smtClean="0"/>
              <a:t>Datos:</a:t>
            </a:r>
          </a:p>
          <a:p>
            <a:pPr lvl="1" eaLnBrk="1" hangingPunct="1"/>
            <a:r>
              <a:rPr lang="es-ES_tradnl" smtClean="0"/>
              <a:t>Cada auto demora en caja 30 segundos.</a:t>
            </a:r>
          </a:p>
          <a:p>
            <a:pPr lvl="1" eaLnBrk="1" hangingPunct="1"/>
            <a:r>
              <a:rPr lang="es-ES_tradnl" smtClean="0"/>
              <a:t>Se tiene una estadística de la llegada de autos por minuto.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</a:t>
            </a:r>
          </a:p>
        </p:txBody>
      </p:sp>
      <p:pic>
        <p:nvPicPr>
          <p:cNvPr id="3584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3325" y="2743200"/>
            <a:ext cx="18192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1203325" y="2057400"/>
            <a:ext cx="3033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400">
                <a:solidFill>
                  <a:schemeClr val="tx2"/>
                </a:solidFill>
              </a:rPr>
              <a:t>Llegadas por minuto: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s-ES_tradnl" smtClean="0"/>
              <a:t>Se prueba con un número de cajas (n) igual a 1, 2, 3, 4, 5, 6...</a:t>
            </a:r>
          </a:p>
          <a:p>
            <a:pPr lvl="1" eaLnBrk="1" hangingPunct="1"/>
            <a:r>
              <a:rPr lang="es-ES_tradnl" smtClean="0"/>
              <a:t>Se busca el número de cajas mínimo tal que no más del 3% de los autos espere más de 2 minutos.</a:t>
            </a:r>
          </a:p>
          <a:p>
            <a:pPr lvl="3" eaLnBrk="1" hangingPunct="1"/>
            <a:endParaRPr lang="es-ES_tradnl" smtClean="0"/>
          </a:p>
          <a:p>
            <a:pPr eaLnBrk="1" hangingPunct="1"/>
            <a:r>
              <a:rPr lang="es-ES_tradnl" smtClean="0"/>
              <a:t>Simulación por incrementos de tiempo:</a:t>
            </a:r>
          </a:p>
          <a:p>
            <a:pPr lvl="1" eaLnBrk="1" hangingPunct="1"/>
            <a:r>
              <a:rPr lang="es-ES_tradnl" smtClean="0"/>
              <a:t>En la hora cero las cajas (3 por ejemplo) se suponen vacías.</a:t>
            </a:r>
          </a:p>
          <a:p>
            <a:pPr lvl="1" eaLnBrk="1" hangingPunct="1"/>
            <a:r>
              <a:rPr lang="es-ES_tradnl" smtClean="0"/>
              <a:t>Para saber cuántas llegadas ocurren en el primer minuto se saca un número aleatorio proporcional a la frecuencia.</a:t>
            </a:r>
          </a:p>
          <a:p>
            <a:pPr lvl="1" eaLnBrk="1" hangingPunct="1"/>
            <a:endParaRPr lang="es-ES_tradnl" smtClean="0"/>
          </a:p>
          <a:p>
            <a:pPr eaLnBrk="1" hangingPunct="1"/>
            <a:endParaRPr lang="es-ES_trad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</a:t>
            </a:r>
          </a:p>
        </p:txBody>
      </p:sp>
      <p:grpSp>
        <p:nvGrpSpPr>
          <p:cNvPr id="37893" name="Group 3"/>
          <p:cNvGrpSpPr>
            <a:grpSpLocks/>
          </p:cNvGrpSpPr>
          <p:nvPr/>
        </p:nvGrpSpPr>
        <p:grpSpPr bwMode="auto">
          <a:xfrm>
            <a:off x="3525838" y="1955800"/>
            <a:ext cx="2927350" cy="3073400"/>
            <a:chOff x="2221" y="1280"/>
            <a:chExt cx="1844" cy="1936"/>
          </a:xfrm>
        </p:grpSpPr>
        <p:pic>
          <p:nvPicPr>
            <p:cNvPr id="37897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21" y="1550"/>
              <a:ext cx="1715" cy="1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898" name="Text Box 5"/>
            <p:cNvSpPr txBox="1">
              <a:spLocks noChangeArrowheads="1"/>
            </p:cNvSpPr>
            <p:nvPr/>
          </p:nvSpPr>
          <p:spPr bwMode="auto">
            <a:xfrm>
              <a:off x="2928" y="1280"/>
              <a:ext cx="23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>
                  <a:solidFill>
                    <a:schemeClr val="tx2"/>
                  </a:solidFill>
                </a:rPr>
                <a:t>22</a:t>
              </a:r>
            </a:p>
          </p:txBody>
        </p:sp>
        <p:sp>
          <p:nvSpPr>
            <p:cNvPr id="37899" name="Text Box 6"/>
            <p:cNvSpPr txBox="1">
              <a:spLocks noChangeArrowheads="1"/>
            </p:cNvSpPr>
            <p:nvPr/>
          </p:nvSpPr>
          <p:spPr bwMode="auto">
            <a:xfrm>
              <a:off x="2958" y="1384"/>
              <a:ext cx="1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>
                  <a:solidFill>
                    <a:schemeClr val="tx2"/>
                  </a:solidFill>
                </a:rPr>
                <a:t>0</a:t>
              </a:r>
            </a:p>
          </p:txBody>
        </p:sp>
        <p:sp>
          <p:nvSpPr>
            <p:cNvPr id="37900" name="Text Box 7"/>
            <p:cNvSpPr txBox="1">
              <a:spLocks noChangeArrowheads="1"/>
            </p:cNvSpPr>
            <p:nvPr/>
          </p:nvSpPr>
          <p:spPr bwMode="auto">
            <a:xfrm>
              <a:off x="3327" y="1456"/>
              <a:ext cx="1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>
                  <a:solidFill>
                    <a:schemeClr val="tx2"/>
                  </a:solidFill>
                </a:rPr>
                <a:t>1</a:t>
              </a:r>
            </a:p>
          </p:txBody>
        </p:sp>
        <p:sp>
          <p:nvSpPr>
            <p:cNvPr id="37901" name="Text Box 8"/>
            <p:cNvSpPr txBox="1">
              <a:spLocks noChangeArrowheads="1"/>
            </p:cNvSpPr>
            <p:nvPr/>
          </p:nvSpPr>
          <p:spPr bwMode="auto">
            <a:xfrm>
              <a:off x="3679" y="1716"/>
              <a:ext cx="1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>
                  <a:solidFill>
                    <a:schemeClr val="tx2"/>
                  </a:solidFill>
                </a:rPr>
                <a:t>2</a:t>
              </a:r>
            </a:p>
          </p:txBody>
        </p:sp>
        <p:sp>
          <p:nvSpPr>
            <p:cNvPr id="37902" name="Text Box 9"/>
            <p:cNvSpPr txBox="1">
              <a:spLocks noChangeArrowheads="1"/>
            </p:cNvSpPr>
            <p:nvPr/>
          </p:nvSpPr>
          <p:spPr bwMode="auto">
            <a:xfrm>
              <a:off x="3888" y="2128"/>
              <a:ext cx="1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>
                  <a:solidFill>
                    <a:schemeClr val="tx2"/>
                  </a:solidFill>
                </a:rPr>
                <a:t>3</a:t>
              </a:r>
            </a:p>
          </p:txBody>
        </p:sp>
        <p:sp>
          <p:nvSpPr>
            <p:cNvPr id="37903" name="Text Box 10"/>
            <p:cNvSpPr txBox="1">
              <a:spLocks noChangeArrowheads="1"/>
            </p:cNvSpPr>
            <p:nvPr/>
          </p:nvSpPr>
          <p:spPr bwMode="auto">
            <a:xfrm>
              <a:off x="3623" y="2936"/>
              <a:ext cx="1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>
                  <a:solidFill>
                    <a:schemeClr val="tx2"/>
                  </a:solidFill>
                </a:rPr>
                <a:t>4</a:t>
              </a:r>
            </a:p>
          </p:txBody>
        </p:sp>
        <p:sp>
          <p:nvSpPr>
            <p:cNvPr id="37904" name="Text Box 11"/>
            <p:cNvSpPr txBox="1">
              <a:spLocks noChangeArrowheads="1"/>
            </p:cNvSpPr>
            <p:nvPr/>
          </p:nvSpPr>
          <p:spPr bwMode="auto">
            <a:xfrm>
              <a:off x="2496" y="1488"/>
              <a:ext cx="23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>
                  <a:solidFill>
                    <a:schemeClr val="tx2"/>
                  </a:solidFill>
                </a:rPr>
                <a:t>21</a:t>
              </a:r>
            </a:p>
          </p:txBody>
        </p:sp>
      </p:grpSp>
      <p:sp>
        <p:nvSpPr>
          <p:cNvPr id="37894" name="Text Box 12"/>
          <p:cNvSpPr txBox="1">
            <a:spLocks noChangeArrowheads="1"/>
          </p:cNvSpPr>
          <p:nvPr/>
        </p:nvSpPr>
        <p:spPr bwMode="auto">
          <a:xfrm>
            <a:off x="1981200" y="5715000"/>
            <a:ext cx="5719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400">
                <a:solidFill>
                  <a:schemeClr val="tx2"/>
                </a:solidFill>
              </a:rPr>
              <a:t>Proporciones Asociadas a las Frecuencias</a:t>
            </a:r>
          </a:p>
        </p:txBody>
      </p:sp>
      <p:sp>
        <p:nvSpPr>
          <p:cNvPr id="37895" name="Arc 13"/>
          <p:cNvSpPr>
            <a:spLocks/>
          </p:cNvSpPr>
          <p:nvPr/>
        </p:nvSpPr>
        <p:spPr bwMode="auto">
          <a:xfrm rot="10622780" flipH="1">
            <a:off x="5938838" y="4037013"/>
            <a:ext cx="838200" cy="990600"/>
          </a:xfrm>
          <a:custGeom>
            <a:avLst/>
            <a:gdLst>
              <a:gd name="T0" fmla="*/ 3415 w 21600"/>
              <a:gd name="T1" fmla="*/ 0 h 21600"/>
              <a:gd name="T2" fmla="*/ 838200 w 21600"/>
              <a:gd name="T3" fmla="*/ 990600 h 21600"/>
              <a:gd name="T4" fmla="*/ 0 w 21600"/>
              <a:gd name="T5" fmla="*/ 990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87" y="0"/>
                </a:moveTo>
                <a:cubicBezTo>
                  <a:pt x="11982" y="48"/>
                  <a:pt x="21600" y="9705"/>
                  <a:pt x="21600" y="21600"/>
                </a:cubicBezTo>
              </a:path>
              <a:path w="21600" h="21600" stroke="0" extrusionOk="0">
                <a:moveTo>
                  <a:pt x="87" y="0"/>
                </a:moveTo>
                <a:cubicBezTo>
                  <a:pt x="11982" y="48"/>
                  <a:pt x="21600" y="9705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7896" name="Text Box 14"/>
          <p:cNvSpPr txBox="1">
            <a:spLocks noChangeArrowheads="1"/>
          </p:cNvSpPr>
          <p:nvPr/>
        </p:nvSpPr>
        <p:spPr bwMode="auto">
          <a:xfrm>
            <a:off x="6176963" y="5029200"/>
            <a:ext cx="67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2400">
                <a:solidFill>
                  <a:schemeClr val="tx2"/>
                </a:solidFill>
              </a:rPr>
              <a:t>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</a:t>
            </a:r>
          </a:p>
        </p:txBody>
      </p:sp>
      <p:pic>
        <p:nvPicPr>
          <p:cNvPr id="3891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4913" y="2643188"/>
            <a:ext cx="4459287" cy="276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1219200" y="1828800"/>
            <a:ext cx="182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400">
                <a:solidFill>
                  <a:schemeClr val="tx2"/>
                </a:solidFill>
              </a:rPr>
              <a:t>Histograma: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Introducción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Resultados esperados:</a:t>
            </a:r>
          </a:p>
          <a:p>
            <a:pPr lvl="1" eaLnBrk="1" hangingPunct="1"/>
            <a:r>
              <a:rPr lang="es-ES_tradnl" smtClean="0"/>
              <a:t>Buena utilización de equipos y personal.</a:t>
            </a:r>
          </a:p>
          <a:p>
            <a:pPr lvl="1" eaLnBrk="1" hangingPunct="1"/>
            <a:r>
              <a:rPr lang="es-ES_tradnl" smtClean="0"/>
              <a:t>Bajo nivel de inventarios.</a:t>
            </a:r>
          </a:p>
          <a:p>
            <a:pPr lvl="1" eaLnBrk="1" hangingPunct="1"/>
            <a:r>
              <a:rPr lang="es-ES_tradnl" smtClean="0"/>
              <a:t>Buen servicio.</a:t>
            </a:r>
          </a:p>
          <a:p>
            <a:pPr lvl="1" eaLnBrk="1" hangingPunct="1"/>
            <a:r>
              <a:rPr lang="es-ES_tradnl" smtClean="0"/>
              <a:t>Minimización de costos.</a:t>
            </a:r>
          </a:p>
          <a:p>
            <a:pPr eaLnBrk="1" hangingPunct="1"/>
            <a:r>
              <a:rPr lang="es-ES_tradnl" smtClean="0"/>
              <a:t>Ejemplos:</a:t>
            </a:r>
          </a:p>
          <a:p>
            <a:pPr lvl="1" eaLnBrk="1" hangingPunct="1"/>
            <a:r>
              <a:rPr lang="es-ES_tradnl" smtClean="0"/>
              <a:t>Programación semanal en fábrica.</a:t>
            </a:r>
          </a:p>
          <a:p>
            <a:pPr lvl="1" eaLnBrk="1" hangingPunct="1"/>
            <a:r>
              <a:rPr lang="es-ES_tradnl" smtClean="0"/>
              <a:t>Asignaciones médicas en hospital.</a:t>
            </a:r>
          </a:p>
          <a:p>
            <a:pPr lvl="1" eaLnBrk="1" hangingPunct="1"/>
            <a:r>
              <a:rPr lang="es-ES_tradnl" smtClean="0"/>
              <a:t>Programación de camiones.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s-ES_tradnl" smtClean="0"/>
              <a:t>Se puede verificar cuánto espera cada auto utilizando regla FIFO.</a:t>
            </a:r>
          </a:p>
          <a:p>
            <a:pPr lvl="1" eaLnBrk="1" hangingPunct="1"/>
            <a:endParaRPr lang="es-ES_tradnl" smtClean="0"/>
          </a:p>
          <a:p>
            <a:pPr lvl="1" eaLnBrk="1" hangingPunct="1"/>
            <a:r>
              <a:rPr lang="es-ES_tradnl" smtClean="0"/>
              <a:t>Una vez hecha la simulación para n, se repite para n+1, n+2,..., etc.  Se ven las  estadísticas para cada valor y se elige el número de cajas más adecuado.</a:t>
            </a:r>
          </a:p>
          <a:p>
            <a:pPr lvl="1" eaLnBrk="1" hangingPunct="1"/>
            <a:endParaRPr lang="es-ES_tradnl" smtClean="0"/>
          </a:p>
          <a:p>
            <a:pPr lvl="1" eaLnBrk="1" hangingPunct="1"/>
            <a:r>
              <a:rPr lang="es-ES_tradnl" smtClean="0"/>
              <a:t>Ahora la pregunta que surge es:</a:t>
            </a:r>
          </a:p>
          <a:p>
            <a:pPr lvl="2" eaLnBrk="1" hangingPunct="1"/>
            <a:r>
              <a:rPr lang="es-ES_tradnl" smtClean="0"/>
              <a:t>¿Cuántos minutos se debe experimentar según la confiabilidad del resultado?</a:t>
            </a:r>
          </a:p>
          <a:p>
            <a:pPr lvl="2" eaLnBrk="1" hangingPunct="1"/>
            <a:endParaRPr lang="es-ES_tradnl" smtClean="0"/>
          </a:p>
          <a:p>
            <a:pPr lvl="1" eaLnBrk="1" hangingPunct="1"/>
            <a:endParaRPr lang="es-ES_tradnl" smtClean="0"/>
          </a:p>
          <a:p>
            <a:pPr lvl="2" eaLnBrk="1" hangingPunct="1"/>
            <a:endParaRPr lang="es-ES_tradnl" smtClean="0"/>
          </a:p>
          <a:p>
            <a:pPr lvl="2" eaLnBrk="1" hangingPunct="1"/>
            <a:endParaRPr lang="es-ES_tradnl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Obtención de números aleatorios de una distribución F(x).</a:t>
            </a:r>
          </a:p>
          <a:p>
            <a:pPr marL="819150" lvl="1" eaLnBrk="1" hangingPunct="1"/>
            <a:endParaRPr lang="es-ES_tradnl" smtClean="0"/>
          </a:p>
          <a:p>
            <a:pPr marL="819150" lvl="1" eaLnBrk="1" hangingPunct="1"/>
            <a:endParaRPr lang="es-ES_tradnl" smtClean="0"/>
          </a:p>
          <a:p>
            <a:pPr marL="819150" lvl="1" eaLnBrk="1" hangingPunct="1"/>
            <a:endParaRPr lang="es-ES_tradnl" smtClean="0"/>
          </a:p>
          <a:p>
            <a:pPr marL="819150" lvl="1" eaLnBrk="1" hangingPunct="1"/>
            <a:endParaRPr lang="es-ES_tradnl" smtClean="0"/>
          </a:p>
          <a:p>
            <a:pPr marL="819150" lvl="1" eaLnBrk="1" hangingPunct="1"/>
            <a:endParaRPr lang="es-ES_tradnl" smtClean="0"/>
          </a:p>
          <a:p>
            <a:pPr marL="819150" lvl="1" eaLnBrk="1" hangingPunct="1"/>
            <a:endParaRPr lang="es-ES_tradnl" smtClean="0"/>
          </a:p>
          <a:p>
            <a:pPr marL="819150" lvl="1" eaLnBrk="1" hangingPunct="1"/>
            <a:endParaRPr lang="es-ES_tradnl" smtClean="0"/>
          </a:p>
          <a:p>
            <a:pPr marL="819150" lvl="1" eaLnBrk="1" hangingPunct="1"/>
            <a:r>
              <a:rPr lang="es-ES_tradnl" smtClean="0"/>
              <a:t>y </a:t>
            </a:r>
            <a:r>
              <a:rPr lang="es-ES_tradnl" smtClean="0">
                <a:sym typeface="Symbol" pitchFamily="18" charset="2"/>
              </a:rPr>
              <a:t> U[0,1]</a:t>
            </a:r>
            <a:r>
              <a:rPr lang="es-ES_tradnl" smtClean="0"/>
              <a:t> </a:t>
            </a:r>
          </a:p>
        </p:txBody>
      </p:sp>
      <p:grpSp>
        <p:nvGrpSpPr>
          <p:cNvPr id="40966" name="Group 4"/>
          <p:cNvGrpSpPr>
            <a:grpSpLocks/>
          </p:cNvGrpSpPr>
          <p:nvPr/>
        </p:nvGrpSpPr>
        <p:grpSpPr bwMode="auto">
          <a:xfrm>
            <a:off x="1981200" y="2743200"/>
            <a:ext cx="5219700" cy="2743200"/>
            <a:chOff x="1080" y="1632"/>
            <a:chExt cx="3288" cy="1728"/>
          </a:xfrm>
        </p:grpSpPr>
        <p:sp>
          <p:nvSpPr>
            <p:cNvPr id="40968" name="Line 5"/>
            <p:cNvSpPr>
              <a:spLocks noChangeShapeType="1"/>
            </p:cNvSpPr>
            <p:nvPr/>
          </p:nvSpPr>
          <p:spPr bwMode="auto">
            <a:xfrm flipV="1">
              <a:off x="1488" y="1680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0969" name="Line 6"/>
            <p:cNvSpPr>
              <a:spLocks noChangeShapeType="1"/>
            </p:cNvSpPr>
            <p:nvPr/>
          </p:nvSpPr>
          <p:spPr bwMode="auto">
            <a:xfrm>
              <a:off x="1488" y="3264"/>
              <a:ext cx="26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0970" name="Arc 7"/>
            <p:cNvSpPr>
              <a:spLocks/>
            </p:cNvSpPr>
            <p:nvPr/>
          </p:nvSpPr>
          <p:spPr bwMode="auto">
            <a:xfrm flipV="1">
              <a:off x="1488" y="2640"/>
              <a:ext cx="711" cy="624"/>
            </a:xfrm>
            <a:custGeom>
              <a:avLst/>
              <a:gdLst>
                <a:gd name="T0" fmla="*/ 0 w 19996"/>
                <a:gd name="T1" fmla="*/ 0 h 21600"/>
                <a:gd name="T2" fmla="*/ 711 w 19996"/>
                <a:gd name="T3" fmla="*/ 388 h 21600"/>
                <a:gd name="T4" fmla="*/ 0 w 19996"/>
                <a:gd name="T5" fmla="*/ 624 h 21600"/>
                <a:gd name="T6" fmla="*/ 0 60000 65536"/>
                <a:gd name="T7" fmla="*/ 0 60000 65536"/>
                <a:gd name="T8" fmla="*/ 0 60000 65536"/>
                <a:gd name="T9" fmla="*/ 0 w 19996"/>
                <a:gd name="T10" fmla="*/ 0 h 21600"/>
                <a:gd name="T11" fmla="*/ 19996 w 1999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996" h="21600" fill="none" extrusionOk="0">
                  <a:moveTo>
                    <a:pt x="-1" y="0"/>
                  </a:moveTo>
                  <a:cubicBezTo>
                    <a:pt x="8774" y="0"/>
                    <a:pt x="16677" y="5308"/>
                    <a:pt x="19996" y="13431"/>
                  </a:cubicBezTo>
                </a:path>
                <a:path w="19996" h="21600" stroke="0" extrusionOk="0">
                  <a:moveTo>
                    <a:pt x="-1" y="0"/>
                  </a:moveTo>
                  <a:cubicBezTo>
                    <a:pt x="8774" y="0"/>
                    <a:pt x="16677" y="5308"/>
                    <a:pt x="19996" y="1343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0971" name="Arc 8"/>
            <p:cNvSpPr>
              <a:spLocks/>
            </p:cNvSpPr>
            <p:nvPr/>
          </p:nvSpPr>
          <p:spPr bwMode="auto">
            <a:xfrm rot="10718280" flipV="1">
              <a:off x="2185" y="2304"/>
              <a:ext cx="1703" cy="704"/>
            </a:xfrm>
            <a:custGeom>
              <a:avLst/>
              <a:gdLst>
                <a:gd name="T0" fmla="*/ 0 w 21111"/>
                <a:gd name="T1" fmla="*/ 0 h 21600"/>
                <a:gd name="T2" fmla="*/ 1703 w 21111"/>
                <a:gd name="T3" fmla="*/ 555 h 21600"/>
                <a:gd name="T4" fmla="*/ 0 w 21111"/>
                <a:gd name="T5" fmla="*/ 704 h 21600"/>
                <a:gd name="T6" fmla="*/ 0 60000 65536"/>
                <a:gd name="T7" fmla="*/ 0 60000 65536"/>
                <a:gd name="T8" fmla="*/ 0 60000 65536"/>
                <a:gd name="T9" fmla="*/ 0 w 21111"/>
                <a:gd name="T10" fmla="*/ 0 h 21600"/>
                <a:gd name="T11" fmla="*/ 21111 w 2111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11" h="21600" fill="none" extrusionOk="0">
                  <a:moveTo>
                    <a:pt x="-1" y="0"/>
                  </a:moveTo>
                  <a:cubicBezTo>
                    <a:pt x="10168" y="0"/>
                    <a:pt x="18960" y="7092"/>
                    <a:pt x="21111" y="17030"/>
                  </a:cubicBezTo>
                </a:path>
                <a:path w="21111" h="21600" stroke="0" extrusionOk="0">
                  <a:moveTo>
                    <a:pt x="-1" y="0"/>
                  </a:moveTo>
                  <a:cubicBezTo>
                    <a:pt x="10168" y="0"/>
                    <a:pt x="18960" y="7092"/>
                    <a:pt x="21111" y="1703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0972" name="Line 9"/>
            <p:cNvSpPr>
              <a:spLocks noChangeShapeType="1"/>
            </p:cNvSpPr>
            <p:nvPr/>
          </p:nvSpPr>
          <p:spPr bwMode="auto">
            <a:xfrm>
              <a:off x="3888" y="2304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0973" name="Line 10"/>
            <p:cNvSpPr>
              <a:spLocks noChangeShapeType="1"/>
            </p:cNvSpPr>
            <p:nvPr/>
          </p:nvSpPr>
          <p:spPr bwMode="auto">
            <a:xfrm flipH="1">
              <a:off x="1488" y="2280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0974" name="Text Box 11"/>
            <p:cNvSpPr txBox="1">
              <a:spLocks noChangeArrowheads="1"/>
            </p:cNvSpPr>
            <p:nvPr/>
          </p:nvSpPr>
          <p:spPr bwMode="auto">
            <a:xfrm>
              <a:off x="4173" y="3110"/>
              <a:ext cx="19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s-ES_tradnl" sz="2000"/>
                <a:t>x</a:t>
              </a:r>
              <a:endParaRPr lang="es-ES_tradnl" sz="2400">
                <a:solidFill>
                  <a:schemeClr val="tx2"/>
                </a:solidFill>
              </a:endParaRPr>
            </a:p>
          </p:txBody>
        </p:sp>
        <p:sp>
          <p:nvSpPr>
            <p:cNvPr id="40975" name="Text Box 12"/>
            <p:cNvSpPr txBox="1">
              <a:spLocks noChangeArrowheads="1"/>
            </p:cNvSpPr>
            <p:nvPr/>
          </p:nvSpPr>
          <p:spPr bwMode="auto">
            <a:xfrm>
              <a:off x="1296" y="2592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s-ES_tradnl" sz="2000"/>
                <a:t>y</a:t>
              </a:r>
              <a:endParaRPr lang="es-ES_tradnl" sz="2400">
                <a:solidFill>
                  <a:schemeClr val="tx2"/>
                </a:solidFill>
              </a:endParaRPr>
            </a:p>
          </p:txBody>
        </p:sp>
        <p:sp>
          <p:nvSpPr>
            <p:cNvPr id="40976" name="Line 13"/>
            <p:cNvSpPr>
              <a:spLocks noChangeShapeType="1"/>
            </p:cNvSpPr>
            <p:nvPr/>
          </p:nvSpPr>
          <p:spPr bwMode="auto">
            <a:xfrm flipV="1">
              <a:off x="2304" y="273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0977" name="Line 14"/>
            <p:cNvSpPr>
              <a:spLocks noChangeShapeType="1"/>
            </p:cNvSpPr>
            <p:nvPr/>
          </p:nvSpPr>
          <p:spPr bwMode="auto">
            <a:xfrm flipH="1">
              <a:off x="1488" y="273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0978" name="Text Box 15"/>
            <p:cNvSpPr txBox="1">
              <a:spLocks noChangeArrowheads="1"/>
            </p:cNvSpPr>
            <p:nvPr/>
          </p:nvSpPr>
          <p:spPr bwMode="auto">
            <a:xfrm>
              <a:off x="1199" y="2172"/>
              <a:ext cx="29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s-ES_tradnl" sz="1600"/>
                <a:t>1.0</a:t>
              </a:r>
              <a:endParaRPr lang="es-ES_tradnl" sz="2400">
                <a:solidFill>
                  <a:schemeClr val="tx2"/>
                </a:solidFill>
              </a:endParaRPr>
            </a:p>
          </p:txBody>
        </p:sp>
        <p:sp>
          <p:nvSpPr>
            <p:cNvPr id="40979" name="Text Box 16"/>
            <p:cNvSpPr txBox="1">
              <a:spLocks noChangeArrowheads="1"/>
            </p:cNvSpPr>
            <p:nvPr/>
          </p:nvSpPr>
          <p:spPr bwMode="auto">
            <a:xfrm>
              <a:off x="1080" y="1632"/>
              <a:ext cx="4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s-ES_tradnl" sz="2000"/>
                <a:t>F</a:t>
              </a:r>
              <a:r>
                <a:rPr lang="es-ES_tradnl" sz="2000" baseline="-25000"/>
                <a:t>c</a:t>
              </a:r>
              <a:r>
                <a:rPr lang="es-ES_tradnl" sz="2000"/>
                <a:t>(x)</a:t>
              </a:r>
              <a:endParaRPr lang="es-ES_tradnl" sz="2400">
                <a:solidFill>
                  <a:schemeClr val="tx2"/>
                </a:solidFill>
              </a:endParaRPr>
            </a:p>
          </p:txBody>
        </p:sp>
      </p:grpSp>
      <p:sp>
        <p:nvSpPr>
          <p:cNvPr id="40967" name="Text Box 17"/>
          <p:cNvSpPr txBox="1">
            <a:spLocks noChangeArrowheads="1"/>
          </p:cNvSpPr>
          <p:nvPr/>
        </p:nvSpPr>
        <p:spPr bwMode="auto">
          <a:xfrm>
            <a:off x="3854450" y="5448300"/>
            <a:ext cx="446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2400"/>
              <a:t>x</a:t>
            </a:r>
            <a:r>
              <a:rPr lang="es-ES_tradnl" sz="2400" baseline="-25000"/>
              <a:t>o</a:t>
            </a:r>
            <a:endParaRPr lang="es-ES_tradnl" sz="24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 próximo evento:</a:t>
            </a:r>
          </a:p>
          <a:p>
            <a:pPr lvl="1" eaLnBrk="1" hangingPunct="1"/>
            <a:r>
              <a:rPr lang="es-ES_tradnl" smtClean="0"/>
              <a:t>Tengo tres equipos en serie (falla uno y se para la producción).</a:t>
            </a:r>
          </a:p>
          <a:p>
            <a:pPr lvl="1" eaLnBrk="1" hangingPunct="1"/>
            <a:r>
              <a:rPr lang="es-ES_tradnl" smtClean="0"/>
              <a:t>Datos:</a:t>
            </a:r>
          </a:p>
          <a:p>
            <a:pPr marL="1162050" lvl="2" eaLnBrk="1" hangingPunct="1"/>
            <a:r>
              <a:rPr lang="es-ES_tradnl" smtClean="0"/>
              <a:t>Probabilidades de falla f</a:t>
            </a:r>
            <a:r>
              <a:rPr lang="es-ES_tradnl" baseline="-25000" smtClean="0"/>
              <a:t>i</a:t>
            </a:r>
            <a:r>
              <a:rPr lang="es-ES_tradnl" smtClean="0"/>
              <a:t>(t), i = 1..3.</a:t>
            </a:r>
          </a:p>
          <a:p>
            <a:pPr marL="1162050" lvl="2" eaLnBrk="1" hangingPunct="1"/>
            <a:r>
              <a:rPr lang="es-ES_tradnl" smtClean="0"/>
              <a:t>Tiempos de reparación T</a:t>
            </a:r>
            <a:r>
              <a:rPr lang="es-ES_tradnl" baseline="-25000" smtClean="0"/>
              <a:t>i</a:t>
            </a:r>
            <a:r>
              <a:rPr lang="es-ES_tradnl" smtClean="0"/>
              <a:t>, i = 1..3.</a:t>
            </a:r>
          </a:p>
          <a:p>
            <a:pPr lvl="1" eaLnBrk="1" hangingPunct="1"/>
            <a:r>
              <a:rPr lang="es-ES_tradnl" smtClean="0"/>
              <a:t>Pregunta:</a:t>
            </a:r>
          </a:p>
          <a:p>
            <a:pPr marL="1162050" lvl="2" eaLnBrk="1" hangingPunct="1"/>
            <a:r>
              <a:rPr lang="es-ES_tradnl" smtClean="0"/>
              <a:t>¿Qué porcentaje del tiempo está parado el sistema?</a:t>
            </a:r>
          </a:p>
          <a:p>
            <a:pPr lvl="1" eaLnBrk="1" hangingPunct="1"/>
            <a:r>
              <a:rPr lang="es-ES_tradnl" smtClean="0"/>
              <a:t>Procedimiento:</a:t>
            </a:r>
          </a:p>
          <a:p>
            <a:pPr marL="1162050" lvl="2" eaLnBrk="1" hangingPunct="1"/>
            <a:r>
              <a:rPr lang="es-ES_tradnl" smtClean="0"/>
              <a:t>En t = 0 se parte generando tiempos de falla de cada máquina (independientes): f</a:t>
            </a:r>
            <a:r>
              <a:rPr lang="es-ES_tradnl" baseline="-25000" smtClean="0"/>
              <a:t>1</a:t>
            </a:r>
            <a:r>
              <a:rPr lang="es-ES_tradnl" smtClean="0"/>
              <a:t>(t) = t</a:t>
            </a:r>
            <a:r>
              <a:rPr lang="es-ES_tradnl" baseline="-25000" smtClean="0"/>
              <a:t>1</a:t>
            </a:r>
            <a:r>
              <a:rPr lang="es-ES_tradnl" smtClean="0"/>
              <a:t>, f</a:t>
            </a:r>
            <a:r>
              <a:rPr lang="es-ES_tradnl" baseline="-25000" smtClean="0"/>
              <a:t>2</a:t>
            </a:r>
            <a:r>
              <a:rPr lang="es-ES_tradnl" smtClean="0"/>
              <a:t>(t) = t</a:t>
            </a:r>
            <a:r>
              <a:rPr lang="es-ES_tradnl" baseline="-25000" smtClean="0"/>
              <a:t>2</a:t>
            </a:r>
            <a:r>
              <a:rPr lang="es-ES_tradnl" smtClean="0"/>
              <a:t> y f</a:t>
            </a:r>
            <a:r>
              <a:rPr lang="es-ES_tradnl" baseline="-25000" smtClean="0"/>
              <a:t>3</a:t>
            </a:r>
            <a:r>
              <a:rPr lang="es-ES_tradnl" smtClean="0"/>
              <a:t>(t) = t</a:t>
            </a:r>
            <a:r>
              <a:rPr lang="es-ES_tradnl" baseline="-25000" smtClean="0"/>
              <a:t>3</a:t>
            </a:r>
            <a:r>
              <a:rPr lang="es-ES_tradnl" smtClean="0"/>
              <a:t>.</a:t>
            </a:r>
          </a:p>
          <a:p>
            <a:pPr marL="1162050" lvl="2" eaLnBrk="1" hangingPunct="1"/>
            <a:endParaRPr lang="es-ES_tradnl" smtClean="0"/>
          </a:p>
          <a:p>
            <a:pPr lvl="1" eaLnBrk="1" hangingPunct="1"/>
            <a:endParaRPr lang="es-ES_tradnl" smtClean="0"/>
          </a:p>
          <a:p>
            <a:pPr lvl="1" eaLnBrk="1" hangingPunct="1"/>
            <a:endParaRPr lang="es-ES_tradnl" smtClean="0"/>
          </a:p>
          <a:p>
            <a:pPr eaLnBrk="1" hangingPunct="1"/>
            <a:endParaRPr lang="es-ES_tradnl" sz="200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3810000"/>
            <a:ext cx="7772400" cy="2667000"/>
          </a:xfrm>
        </p:spPr>
        <p:txBody>
          <a:bodyPr/>
          <a:lstStyle/>
          <a:p>
            <a:pPr lvl="2" eaLnBrk="1" hangingPunct="1"/>
            <a:r>
              <a:rPr lang="es-ES_tradnl" smtClean="0"/>
              <a:t>En A</a:t>
            </a:r>
            <a:r>
              <a:rPr lang="es-ES_tradnl" baseline="-25000" smtClean="0"/>
              <a:t>1</a:t>
            </a:r>
            <a:r>
              <a:rPr lang="es-ES_tradnl" smtClean="0"/>
              <a:t>, A</a:t>
            </a:r>
            <a:r>
              <a:rPr lang="es-ES_tradnl" baseline="-25000" smtClean="0"/>
              <a:t>2</a:t>
            </a:r>
            <a:r>
              <a:rPr lang="es-ES_tradnl" smtClean="0"/>
              <a:t> y A</a:t>
            </a:r>
            <a:r>
              <a:rPr lang="es-ES_tradnl" baseline="-25000" smtClean="0"/>
              <a:t>3</a:t>
            </a:r>
            <a:r>
              <a:rPr lang="es-ES_tradnl" smtClean="0"/>
              <a:t> el sistema esta sin funcionar.</a:t>
            </a:r>
          </a:p>
          <a:p>
            <a:pPr lvl="2" eaLnBrk="1" hangingPunct="1"/>
            <a:r>
              <a:rPr lang="es-ES_tradnl" smtClean="0"/>
              <a:t>En (t</a:t>
            </a:r>
            <a:r>
              <a:rPr lang="es-ES_tradnl" baseline="-25000" smtClean="0"/>
              <a:t>1</a:t>
            </a:r>
            <a:r>
              <a:rPr lang="es-ES_tradnl" smtClean="0"/>
              <a:t>+T</a:t>
            </a:r>
            <a:r>
              <a:rPr lang="es-ES_tradnl" baseline="-25000" smtClean="0"/>
              <a:t>1</a:t>
            </a:r>
            <a:r>
              <a:rPr lang="es-ES_tradnl" smtClean="0"/>
              <a:t>) se generan próximas fallas del equipo 1. De igual manera para (t</a:t>
            </a:r>
            <a:r>
              <a:rPr lang="es-ES_tradnl" baseline="-25000" smtClean="0"/>
              <a:t>2</a:t>
            </a:r>
            <a:r>
              <a:rPr lang="es-ES_tradnl" smtClean="0"/>
              <a:t>+T</a:t>
            </a:r>
            <a:r>
              <a:rPr lang="es-ES_tradnl" baseline="-25000" smtClean="0"/>
              <a:t>2</a:t>
            </a:r>
            <a:r>
              <a:rPr lang="es-ES_tradnl" smtClean="0"/>
              <a:t>) y (t</a:t>
            </a:r>
            <a:r>
              <a:rPr lang="es-ES_tradnl" baseline="-25000" smtClean="0"/>
              <a:t>3</a:t>
            </a:r>
            <a:r>
              <a:rPr lang="es-ES_tradnl" smtClean="0"/>
              <a:t>+T</a:t>
            </a:r>
            <a:r>
              <a:rPr lang="es-ES_tradnl" baseline="-25000" smtClean="0"/>
              <a:t>3</a:t>
            </a:r>
            <a:r>
              <a:rPr lang="es-ES_tradnl" smtClean="0"/>
              <a:t>).</a:t>
            </a:r>
          </a:p>
          <a:p>
            <a:pPr lvl="2" eaLnBrk="1" hangingPunct="1"/>
            <a:r>
              <a:rPr lang="es-ES_tradnl" sz="1800" smtClean="0"/>
              <a:t>En (0, t</a:t>
            </a:r>
            <a:r>
              <a:rPr lang="es-ES_tradnl" sz="1800" baseline="-25000" smtClean="0"/>
              <a:t>3</a:t>
            </a:r>
            <a:r>
              <a:rPr lang="es-ES_tradnl" sz="1800" smtClean="0"/>
              <a:t>+T</a:t>
            </a:r>
            <a:r>
              <a:rPr lang="es-ES_tradnl" sz="1800" baseline="-25000" smtClean="0"/>
              <a:t>3</a:t>
            </a:r>
            <a:r>
              <a:rPr lang="es-ES_tradnl" sz="1800" smtClean="0"/>
              <a:t>) la proporción del tiempo con el sistema sin funcionar es:</a:t>
            </a:r>
            <a:r>
              <a:rPr lang="es-ES_tradnl" smtClean="0"/>
              <a:t> </a:t>
            </a:r>
          </a:p>
        </p:txBody>
      </p:sp>
      <p:sp>
        <p:nvSpPr>
          <p:cNvPr id="3079" name="Line 4"/>
          <p:cNvSpPr>
            <a:spLocks noChangeShapeType="1"/>
          </p:cNvSpPr>
          <p:nvPr/>
        </p:nvSpPr>
        <p:spPr bwMode="auto">
          <a:xfrm>
            <a:off x="2286000" y="2743200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080" name="Line 5"/>
          <p:cNvSpPr>
            <a:spLocks noChangeShapeType="1"/>
          </p:cNvSpPr>
          <p:nvPr/>
        </p:nvSpPr>
        <p:spPr bwMode="auto">
          <a:xfrm>
            <a:off x="22860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081" name="Line 6"/>
          <p:cNvSpPr>
            <a:spLocks noChangeShapeType="1"/>
          </p:cNvSpPr>
          <p:nvPr/>
        </p:nvSpPr>
        <p:spPr bwMode="auto">
          <a:xfrm>
            <a:off x="77597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082" name="Line 7"/>
          <p:cNvSpPr>
            <a:spLocks noChangeShapeType="1"/>
          </p:cNvSpPr>
          <p:nvPr/>
        </p:nvSpPr>
        <p:spPr bwMode="auto">
          <a:xfrm>
            <a:off x="32766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083" name="Line 8"/>
          <p:cNvSpPr>
            <a:spLocks noChangeShapeType="1"/>
          </p:cNvSpPr>
          <p:nvPr/>
        </p:nvSpPr>
        <p:spPr bwMode="auto">
          <a:xfrm>
            <a:off x="38100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084" name="Line 9"/>
          <p:cNvSpPr>
            <a:spLocks noChangeShapeType="1"/>
          </p:cNvSpPr>
          <p:nvPr/>
        </p:nvSpPr>
        <p:spPr bwMode="auto">
          <a:xfrm>
            <a:off x="49530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085" name="Line 10"/>
          <p:cNvSpPr>
            <a:spLocks noChangeShapeType="1"/>
          </p:cNvSpPr>
          <p:nvPr/>
        </p:nvSpPr>
        <p:spPr bwMode="auto">
          <a:xfrm>
            <a:off x="54864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086" name="Line 11"/>
          <p:cNvSpPr>
            <a:spLocks noChangeShapeType="1"/>
          </p:cNvSpPr>
          <p:nvPr/>
        </p:nvSpPr>
        <p:spPr bwMode="auto">
          <a:xfrm>
            <a:off x="69342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3087" name="Text Box 12"/>
          <p:cNvSpPr txBox="1">
            <a:spLocks noChangeArrowheads="1"/>
          </p:cNvSpPr>
          <p:nvPr/>
        </p:nvSpPr>
        <p:spPr bwMode="auto">
          <a:xfrm>
            <a:off x="3351213" y="2362200"/>
            <a:ext cx="3825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_tradnl" sz="1600">
                <a:solidFill>
                  <a:schemeClr val="tx2"/>
                </a:solidFill>
              </a:rPr>
              <a:t>A</a:t>
            </a:r>
            <a:r>
              <a:rPr lang="es-ES_tradnl" sz="1600" baseline="-25000">
                <a:solidFill>
                  <a:schemeClr val="tx2"/>
                </a:solidFill>
              </a:rPr>
              <a:t>1</a:t>
            </a:r>
            <a:endParaRPr lang="es-ES_tradnl" sz="1600">
              <a:solidFill>
                <a:schemeClr val="tx2"/>
              </a:solidFill>
            </a:endParaRPr>
          </a:p>
        </p:txBody>
      </p:sp>
      <p:sp>
        <p:nvSpPr>
          <p:cNvPr id="3088" name="Text Box 13"/>
          <p:cNvSpPr txBox="1">
            <a:spLocks noChangeArrowheads="1"/>
          </p:cNvSpPr>
          <p:nvPr/>
        </p:nvSpPr>
        <p:spPr bwMode="auto">
          <a:xfrm>
            <a:off x="5029200" y="2362200"/>
            <a:ext cx="382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_tradnl" sz="1600">
                <a:solidFill>
                  <a:schemeClr val="tx2"/>
                </a:solidFill>
              </a:rPr>
              <a:t>A</a:t>
            </a:r>
            <a:r>
              <a:rPr lang="es-ES_tradnl" sz="1600" baseline="-25000">
                <a:solidFill>
                  <a:schemeClr val="tx2"/>
                </a:solidFill>
              </a:rPr>
              <a:t>2</a:t>
            </a:r>
            <a:endParaRPr lang="es-ES_tradnl" sz="1600">
              <a:solidFill>
                <a:schemeClr val="tx2"/>
              </a:solidFill>
            </a:endParaRPr>
          </a:p>
        </p:txBody>
      </p:sp>
      <p:sp>
        <p:nvSpPr>
          <p:cNvPr id="3089" name="Text Box 14"/>
          <p:cNvSpPr txBox="1">
            <a:spLocks noChangeArrowheads="1"/>
          </p:cNvSpPr>
          <p:nvPr/>
        </p:nvSpPr>
        <p:spPr bwMode="auto">
          <a:xfrm>
            <a:off x="7161213" y="2362200"/>
            <a:ext cx="3825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_tradnl" sz="1600">
                <a:solidFill>
                  <a:schemeClr val="tx2"/>
                </a:solidFill>
              </a:rPr>
              <a:t>A</a:t>
            </a:r>
            <a:r>
              <a:rPr lang="es-ES_tradnl" sz="1600" baseline="-25000">
                <a:solidFill>
                  <a:schemeClr val="tx2"/>
                </a:solidFill>
              </a:rPr>
              <a:t>3</a:t>
            </a:r>
            <a:endParaRPr lang="es-ES_tradnl" sz="1600">
              <a:solidFill>
                <a:schemeClr val="tx2"/>
              </a:solidFill>
            </a:endParaRPr>
          </a:p>
        </p:txBody>
      </p:sp>
      <p:sp>
        <p:nvSpPr>
          <p:cNvPr id="3090" name="Text Box 15"/>
          <p:cNvSpPr txBox="1">
            <a:spLocks noChangeArrowheads="1"/>
          </p:cNvSpPr>
          <p:nvPr/>
        </p:nvSpPr>
        <p:spPr bwMode="auto">
          <a:xfrm>
            <a:off x="2133600" y="2787650"/>
            <a:ext cx="295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_tradnl" sz="1600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3091" name="Text Box 16"/>
          <p:cNvSpPr txBox="1">
            <a:spLocks noChangeArrowheads="1"/>
          </p:cNvSpPr>
          <p:nvPr/>
        </p:nvSpPr>
        <p:spPr bwMode="auto">
          <a:xfrm>
            <a:off x="7602538" y="2743200"/>
            <a:ext cx="7794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_tradnl" sz="1600">
                <a:solidFill>
                  <a:schemeClr val="tx2"/>
                </a:solidFill>
              </a:rPr>
              <a:t>t</a:t>
            </a:r>
            <a:r>
              <a:rPr lang="es-ES_tradnl" sz="1600" baseline="-25000">
                <a:solidFill>
                  <a:schemeClr val="tx2"/>
                </a:solidFill>
              </a:rPr>
              <a:t>3 </a:t>
            </a:r>
            <a:r>
              <a:rPr lang="es-ES_tradnl" sz="1600">
                <a:solidFill>
                  <a:schemeClr val="tx2"/>
                </a:solidFill>
              </a:rPr>
              <a:t>+ T</a:t>
            </a:r>
            <a:r>
              <a:rPr lang="es-ES_tradnl" sz="1600" baseline="-2500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3092" name="Text Box 17"/>
          <p:cNvSpPr txBox="1">
            <a:spLocks noChangeArrowheads="1"/>
          </p:cNvSpPr>
          <p:nvPr/>
        </p:nvSpPr>
        <p:spPr bwMode="auto">
          <a:xfrm>
            <a:off x="5392738" y="2787650"/>
            <a:ext cx="7794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_tradnl" sz="1600">
                <a:solidFill>
                  <a:schemeClr val="tx2"/>
                </a:solidFill>
              </a:rPr>
              <a:t>t</a:t>
            </a:r>
            <a:r>
              <a:rPr lang="es-ES_tradnl" sz="1600" baseline="-25000">
                <a:solidFill>
                  <a:schemeClr val="tx2"/>
                </a:solidFill>
              </a:rPr>
              <a:t>2 </a:t>
            </a:r>
            <a:r>
              <a:rPr lang="es-ES_tradnl" sz="1600">
                <a:solidFill>
                  <a:schemeClr val="tx2"/>
                </a:solidFill>
              </a:rPr>
              <a:t>+ T</a:t>
            </a:r>
            <a:r>
              <a:rPr lang="es-ES_tradnl" sz="1600" baseline="-2500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3093" name="Text Box 18"/>
          <p:cNvSpPr txBox="1">
            <a:spLocks noChangeArrowheads="1"/>
          </p:cNvSpPr>
          <p:nvPr/>
        </p:nvSpPr>
        <p:spPr bwMode="auto">
          <a:xfrm>
            <a:off x="3716338" y="2787650"/>
            <a:ext cx="7794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_tradnl" sz="1600">
                <a:solidFill>
                  <a:schemeClr val="tx2"/>
                </a:solidFill>
              </a:rPr>
              <a:t>t</a:t>
            </a:r>
            <a:r>
              <a:rPr lang="es-ES_tradnl" sz="1600" baseline="-25000">
                <a:solidFill>
                  <a:schemeClr val="tx2"/>
                </a:solidFill>
              </a:rPr>
              <a:t>1 </a:t>
            </a:r>
            <a:r>
              <a:rPr lang="es-ES_tradnl" sz="1600">
                <a:solidFill>
                  <a:schemeClr val="tx2"/>
                </a:solidFill>
              </a:rPr>
              <a:t>+ T</a:t>
            </a:r>
            <a:r>
              <a:rPr lang="es-ES_tradnl" sz="1600" baseline="-250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3094" name="Text Box 19"/>
          <p:cNvSpPr txBox="1">
            <a:spLocks noChangeArrowheads="1"/>
          </p:cNvSpPr>
          <p:nvPr/>
        </p:nvSpPr>
        <p:spPr bwMode="auto">
          <a:xfrm>
            <a:off x="3124200" y="2787650"/>
            <a:ext cx="328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_tradnl" sz="1600">
                <a:solidFill>
                  <a:schemeClr val="tx2"/>
                </a:solidFill>
              </a:rPr>
              <a:t>t</a:t>
            </a:r>
            <a:r>
              <a:rPr lang="es-ES_tradnl" sz="1600" baseline="-250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3095" name="Text Box 20"/>
          <p:cNvSpPr txBox="1">
            <a:spLocks noChangeArrowheads="1"/>
          </p:cNvSpPr>
          <p:nvPr/>
        </p:nvSpPr>
        <p:spPr bwMode="auto">
          <a:xfrm>
            <a:off x="4800600" y="2787650"/>
            <a:ext cx="328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_tradnl" sz="1600">
                <a:solidFill>
                  <a:schemeClr val="tx2"/>
                </a:solidFill>
              </a:rPr>
              <a:t>t</a:t>
            </a:r>
            <a:r>
              <a:rPr lang="es-ES_tradnl" sz="1600" baseline="-2500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3096" name="Text Box 21"/>
          <p:cNvSpPr txBox="1">
            <a:spLocks noChangeArrowheads="1"/>
          </p:cNvSpPr>
          <p:nvPr/>
        </p:nvSpPr>
        <p:spPr bwMode="auto">
          <a:xfrm>
            <a:off x="6834188" y="2787650"/>
            <a:ext cx="3286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_tradnl" sz="1600">
                <a:solidFill>
                  <a:schemeClr val="tx2"/>
                </a:solidFill>
              </a:rPr>
              <a:t>t</a:t>
            </a:r>
            <a:r>
              <a:rPr lang="es-ES_tradnl" sz="1600" baseline="-25000">
                <a:solidFill>
                  <a:schemeClr val="tx2"/>
                </a:solidFill>
              </a:rPr>
              <a:t>3</a:t>
            </a:r>
          </a:p>
        </p:txBody>
      </p:sp>
      <p:graphicFrame>
        <p:nvGraphicFramePr>
          <p:cNvPr id="3074" name="Object 22"/>
          <p:cNvGraphicFramePr>
            <a:graphicFrameLocks noChangeAspect="1"/>
          </p:cNvGraphicFramePr>
          <p:nvPr/>
        </p:nvGraphicFramePr>
        <p:xfrm>
          <a:off x="4267200" y="5373688"/>
          <a:ext cx="1371600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cuación" r:id="rId3" imgW="1028520" imgH="495000" progId="Equation.3">
                  <p:embed/>
                </p:oleObj>
              </mc:Choice>
              <mc:Fallback>
                <p:oleObj name="Ecuación" r:id="rId3" imgW="1028520" imgH="4950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5373688"/>
                        <a:ext cx="1371600" cy="646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 determinística:</a:t>
            </a:r>
          </a:p>
          <a:p>
            <a:pPr lvl="1" eaLnBrk="1" hangingPunct="1"/>
            <a:r>
              <a:rPr lang="es-ES_tradnl" smtClean="0"/>
              <a:t>Sistema de programación de camiones forestales ASICAM.</a:t>
            </a:r>
          </a:p>
          <a:p>
            <a:pPr lvl="1" eaLnBrk="1" hangingPunct="1"/>
            <a:r>
              <a:rPr lang="es-ES_tradnl" smtClean="0"/>
              <a:t>Datos:</a:t>
            </a:r>
          </a:p>
          <a:p>
            <a:pPr lvl="2" eaLnBrk="1" hangingPunct="1"/>
            <a:r>
              <a:rPr lang="es-ES_tradnl" smtClean="0"/>
              <a:t>Existen 10 orígenes en el bosque y 5 destinos (plantas de celulosa, puertos, aserraderos, etc.).</a:t>
            </a:r>
          </a:p>
          <a:p>
            <a:pPr lvl="2" eaLnBrk="1" hangingPunct="1"/>
            <a:r>
              <a:rPr lang="es-ES_tradnl" smtClean="0"/>
              <a:t>Tiempo de carga y descarga de 20 minutos.</a:t>
            </a:r>
          </a:p>
          <a:p>
            <a:pPr lvl="2" eaLnBrk="1" hangingPunct="1"/>
            <a:r>
              <a:rPr lang="es-ES_tradnl" smtClean="0"/>
              <a:t>Tiempo de viaje entre el origen i y el destino j es t</a:t>
            </a:r>
            <a:r>
              <a:rPr lang="es-ES_tradnl" baseline="-25000" smtClean="0"/>
              <a:t>ij</a:t>
            </a:r>
            <a:r>
              <a:rPr lang="es-ES_tradnl" smtClean="0"/>
              <a:t> .</a:t>
            </a:r>
          </a:p>
          <a:p>
            <a:pPr lvl="2" eaLnBrk="1" hangingPunct="1"/>
            <a:r>
              <a:rPr lang="es-ES_tradnl" smtClean="0"/>
              <a:t>50 camiones.</a:t>
            </a:r>
          </a:p>
          <a:p>
            <a:pPr lvl="1" eaLnBrk="1" hangingPunct="1"/>
            <a:endParaRPr lang="es-ES_tradnl" smtClean="0"/>
          </a:p>
          <a:p>
            <a:pPr lvl="1" eaLnBrk="1" hangingPunct="1"/>
            <a:endParaRPr lang="es-ES_tradnl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s-ES_tradnl" smtClean="0"/>
              <a:t>A las 6 AM, llegan 10 camiones a los 10 orígenes y cargan.</a:t>
            </a:r>
          </a:p>
          <a:p>
            <a:pPr lvl="2" eaLnBrk="1" hangingPunct="1"/>
            <a:r>
              <a:rPr lang="es-ES_tradnl" smtClean="0"/>
              <a:t>A las 6:20 AM parten a sus destinos.</a:t>
            </a:r>
          </a:p>
          <a:p>
            <a:pPr lvl="2" eaLnBrk="1" hangingPunct="1"/>
            <a:r>
              <a:rPr lang="es-ES_tradnl" smtClean="0"/>
              <a:t>Otros 10 camiones empiezan a ser cargados en los orígenes a las 6:20</a:t>
            </a:r>
          </a:p>
          <a:p>
            <a:pPr lvl="2" eaLnBrk="1" hangingPunct="1"/>
            <a:r>
              <a:rPr lang="es-ES_tradnl" smtClean="0"/>
              <a:t>Camión 1 parte a las 6:20 AM y llega a las 8:45 AM a la planta de celulosa.</a:t>
            </a:r>
          </a:p>
          <a:p>
            <a:pPr lvl="2" eaLnBrk="1" hangingPunct="1"/>
            <a:r>
              <a:rPr lang="es-ES_tradnl" smtClean="0"/>
              <a:t>A las 9:45 AM está descargado y parte en un nuevo viaje (reglas heurísticas para ver qué viaje le conviene).</a:t>
            </a:r>
          </a:p>
          <a:p>
            <a:pPr lvl="2" eaLnBrk="1" hangingPunct="1"/>
            <a:r>
              <a:rPr lang="es-ES_tradnl" smtClean="0"/>
              <a:t>Así se le sigue la pista a cada camión.</a:t>
            </a:r>
          </a:p>
          <a:p>
            <a:pPr lvl="2" eaLnBrk="1" hangingPunct="1"/>
            <a:r>
              <a:rPr lang="es-ES_tradnl" smtClean="0"/>
              <a:t>Si al llegar a un origen o destino hay algún camión siendo atendido, se hace cola.</a:t>
            </a:r>
          </a:p>
          <a:p>
            <a:pPr lvl="2" eaLnBrk="1" hangingPunct="1"/>
            <a:endParaRPr lang="es-ES_tradnl" sz="180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Simulación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es-ES_tradnl" smtClean="0"/>
              <a:t>Simulación avanza en el día a través de los viajes.</a:t>
            </a:r>
          </a:p>
          <a:p>
            <a:pPr lvl="2" eaLnBrk="1" hangingPunct="1"/>
            <a:r>
              <a:rPr lang="es-ES_tradnl" smtClean="0"/>
              <a:t>Se lleva estadística de:</a:t>
            </a:r>
          </a:p>
          <a:p>
            <a:pPr lvl="3" eaLnBrk="1" hangingPunct="1"/>
            <a:r>
              <a:rPr lang="es-ES_tradnl" smtClean="0"/>
              <a:t>Madera que se transporta.</a:t>
            </a:r>
          </a:p>
          <a:p>
            <a:pPr lvl="3" eaLnBrk="1" hangingPunct="1"/>
            <a:r>
              <a:rPr lang="es-ES_tradnl" smtClean="0"/>
              <a:t>Camiones usados y tiempo de trabajo.</a:t>
            </a:r>
          </a:p>
          <a:p>
            <a:pPr lvl="3" eaLnBrk="1" hangingPunct="1"/>
            <a:r>
              <a:rPr lang="es-ES_tradnl" smtClean="0"/>
              <a:t>Tiempos de espera en cola.</a:t>
            </a:r>
          </a:p>
          <a:p>
            <a:pPr lvl="3" eaLnBrk="1" hangingPunct="1"/>
            <a:r>
              <a:rPr lang="es-ES_tradnl" smtClean="0"/>
              <a:t>Tiempos de viaje cargado y descargado.</a:t>
            </a:r>
          </a:p>
          <a:p>
            <a:pPr lvl="1" eaLnBrk="1" hangingPunct="1"/>
            <a:endParaRPr lang="es-ES_tradnl" smtClean="0"/>
          </a:p>
          <a:p>
            <a:pPr lvl="1" eaLnBrk="1" hangingPunct="1"/>
            <a:r>
              <a:rPr lang="es-ES_tradnl" smtClean="0"/>
              <a:t>Desafío:</a:t>
            </a:r>
          </a:p>
          <a:p>
            <a:pPr lvl="2" eaLnBrk="1" hangingPunct="1"/>
            <a:r>
              <a:rPr lang="es-ES_tradnl" smtClean="0"/>
              <a:t>Buenas reglas de asignación de viajes que permitan programar viajes y diseñar flota.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Treinta minutos o la pizza es gratis.</a:t>
            </a:r>
          </a:p>
          <a:p>
            <a:pPr>
              <a:buNone/>
            </a:pPr>
            <a:r>
              <a:rPr lang="es-ES" dirty="0" smtClean="0"/>
              <a:t>Buena técnica de venta.</a:t>
            </a:r>
          </a:p>
          <a:p>
            <a:pPr>
              <a:buNone/>
            </a:pPr>
            <a:r>
              <a:rPr lang="es-ES" dirty="0" smtClean="0"/>
              <a:t>Cómo lo logramos?</a:t>
            </a:r>
          </a:p>
          <a:p>
            <a:pPr>
              <a:buNone/>
            </a:pPr>
            <a:r>
              <a:rPr lang="es-ES" dirty="0" smtClean="0"/>
              <a:t>Buen diseño operacional (cuántos vehículos) y buen manejo operacional (cómo asigna cuando rechazo pedidos).</a:t>
            </a:r>
          </a:p>
          <a:p>
            <a:pPr>
              <a:buNone/>
            </a:pPr>
            <a:r>
              <a:rPr lang="es-ES" dirty="0" smtClean="0"/>
              <a:t>Mas Complejo</a:t>
            </a:r>
          </a:p>
          <a:p>
            <a:pPr>
              <a:buNone/>
            </a:pPr>
            <a:r>
              <a:rPr lang="es-ES" dirty="0" err="1" smtClean="0"/>
              <a:t>Fedex</a:t>
            </a:r>
            <a:endParaRPr lang="es-ES" dirty="0" smtClean="0"/>
          </a:p>
          <a:p>
            <a:pPr>
              <a:buNone/>
            </a:pPr>
            <a:r>
              <a:rPr lang="es-ES" dirty="0" err="1" smtClean="0"/>
              <a:t>Walmart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Procesos en Línea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Pregunta:</a:t>
            </a:r>
          </a:p>
          <a:p>
            <a:pPr lvl="1" eaLnBrk="1" hangingPunct="1"/>
            <a:r>
              <a:rPr lang="es-ES_tradnl" smtClean="0"/>
              <a:t>Si se tienen diversos productos, ¿qué se produce en cada momento?</a:t>
            </a:r>
          </a:p>
          <a:p>
            <a:pPr eaLnBrk="1" hangingPunct="1"/>
            <a:r>
              <a:rPr lang="es-ES_tradnl" smtClean="0"/>
              <a:t>Punto clave:</a:t>
            </a:r>
          </a:p>
          <a:p>
            <a:pPr lvl="1" eaLnBrk="1" hangingPunct="1"/>
            <a:r>
              <a:rPr lang="es-ES_tradnl" smtClean="0"/>
              <a:t>Tiempos de preparación:</a:t>
            </a:r>
          </a:p>
          <a:p>
            <a:pPr lvl="2" eaLnBrk="1" hangingPunct="1"/>
            <a:r>
              <a:rPr lang="es-ES_tradnl" smtClean="0"/>
              <a:t>En producción clásica los altos tiempos de preparación determinan mayores lotes de producción.</a:t>
            </a:r>
          </a:p>
          <a:p>
            <a:pPr lvl="2" eaLnBrk="1" hangingPunct="1"/>
            <a:r>
              <a:rPr lang="es-ES_tradnl" smtClean="0"/>
              <a:t>En los sistemas de manufactura flexible (FMS) los menores tiempos de preparación se traducen en lotes más chicos.</a:t>
            </a:r>
          </a:p>
          <a:p>
            <a:pPr lvl="2" eaLnBrk="1" hangingPunct="1"/>
            <a:endParaRPr lang="es-ES_tradnl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Procesos Intermitentes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dirty="0" smtClean="0"/>
              <a:t>Características:</a:t>
            </a:r>
          </a:p>
          <a:p>
            <a:pPr lvl="1" eaLnBrk="1" hangingPunct="1"/>
            <a:r>
              <a:rPr lang="es-ES_tradnl" dirty="0" smtClean="0"/>
              <a:t>Abarca talleres, imprentas, </a:t>
            </a:r>
            <a:r>
              <a:rPr lang="es-ES_tradnl" dirty="0" err="1" smtClean="0"/>
              <a:t>garages</a:t>
            </a:r>
            <a:r>
              <a:rPr lang="es-ES_tradnl" dirty="0" smtClean="0"/>
              <a:t>....</a:t>
            </a:r>
          </a:p>
          <a:p>
            <a:pPr lvl="1" eaLnBrk="1" hangingPunct="1"/>
            <a:r>
              <a:rPr lang="es-ES_tradnl" dirty="0" smtClean="0"/>
              <a:t>Los proyectos o clientes esperan en una línea conforme cada unidad se transfiere de un centro de trabajo hasta el siguiente.</a:t>
            </a:r>
          </a:p>
          <a:p>
            <a:pPr lvl="1" eaLnBrk="1" hangingPunct="1"/>
            <a:r>
              <a:rPr lang="es-ES_tradnl" dirty="0" smtClean="0"/>
              <a:t>Se forma una cola de inventario de producto en proceso en cada centro de trabajo existiendo tiempos de espera para conseguir la disponibilidad de las instalaciones.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Sistemas de manufactura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sz="2000" dirty="0" smtClean="0"/>
              <a:t>Centro de producción: donde se produce algún tipo de trabajo (un grupo de máquinas por ejemplo).</a:t>
            </a:r>
          </a:p>
          <a:p>
            <a:r>
              <a:rPr lang="es-ES" sz="2000" dirty="0" smtClean="0"/>
              <a:t>Carga infinita. Se carga considerando sólo en necesidad promedio.</a:t>
            </a:r>
          </a:p>
          <a:p>
            <a:pPr>
              <a:buNone/>
            </a:pPr>
            <a:r>
              <a:rPr lang="es-ES" sz="2000" dirty="0" smtClean="0"/>
              <a:t>	Se incluye estimación de tiempo fijo de carga en máquina más tiempo de proceso más tiempo de espera.</a:t>
            </a:r>
          </a:p>
          <a:p>
            <a:pPr>
              <a:buNone/>
            </a:pPr>
            <a:r>
              <a:rPr lang="es-ES" sz="2000" dirty="0" smtClean="0"/>
              <a:t>	Ejemplo: diseño de transporte forestal.</a:t>
            </a:r>
          </a:p>
          <a:p>
            <a:r>
              <a:rPr lang="es-ES" sz="2000" dirty="0" smtClean="0"/>
              <a:t>Carga finita: Acá se diseña en forma exacta que se hará en cada momento.</a:t>
            </a:r>
          </a:p>
          <a:p>
            <a:pPr>
              <a:buNone/>
            </a:pPr>
            <a:r>
              <a:rPr lang="es-ES" sz="2000" dirty="0" smtClean="0"/>
              <a:t>	Se puede programar hacia delante partiendo del presente, o hacia atrás, considerando las fechas de entr</a:t>
            </a:r>
            <a:r>
              <a:rPr lang="es-ES" sz="1800" dirty="0" smtClean="0"/>
              <a:t>e</a:t>
            </a:r>
            <a:r>
              <a:rPr lang="es-ES" sz="2000" dirty="0" smtClean="0"/>
              <a:t>ga.</a:t>
            </a:r>
          </a:p>
          <a:p>
            <a:pPr>
              <a:buNone/>
            </a:pPr>
            <a:r>
              <a:rPr lang="es-ES" sz="2000" dirty="0" smtClean="0"/>
              <a:t>	Se considera limitaciones de maquinaria mano de obra.</a:t>
            </a:r>
          </a:p>
          <a:p>
            <a:pPr>
              <a:buNone/>
            </a:pPr>
            <a:endParaRPr lang="es-ES" sz="24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_tradnl" smtClean="0"/>
              <a:t>Capítulo: Programación de Operaciones     #</a:t>
            </a:r>
            <a:endParaRPr lang="es-ES_trad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Control de Entradas - Salidas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s-ES_tradnl" dirty="0" smtClean="0"/>
              <a:t>Capacidad:	velocidad de producción máxima.</a:t>
            </a:r>
          </a:p>
          <a:p>
            <a:pPr lvl="1" eaLnBrk="1" hangingPunct="1"/>
            <a:r>
              <a:rPr lang="es-ES_tradnl" dirty="0" smtClean="0"/>
              <a:t>Cómo se relaciona: entrada y salida de trabajos con inventario en proceso y velocidad de salida.</a:t>
            </a:r>
          </a:p>
          <a:p>
            <a:pPr lvl="3" eaLnBrk="1" hangingPunct="1"/>
            <a:endParaRPr lang="es-ES_tradnl" dirty="0" smtClean="0"/>
          </a:p>
          <a:p>
            <a:pPr eaLnBrk="1" hangingPunct="1"/>
            <a:r>
              <a:rPr lang="es-ES_tradnl" dirty="0" smtClean="0"/>
              <a:t>Para tener </a:t>
            </a:r>
            <a:r>
              <a:rPr lang="es-ES_tradnl" smtClean="0"/>
              <a:t>en cuenta:</a:t>
            </a:r>
            <a:endParaRPr lang="es-ES_tradnl" dirty="0" smtClean="0"/>
          </a:p>
          <a:p>
            <a:pPr lvl="1" eaLnBrk="1" hangingPunct="1"/>
            <a:r>
              <a:rPr lang="es-ES_tradnl" dirty="0" smtClean="0"/>
              <a:t>Estaciones que presentan cuellos de botella.</a:t>
            </a:r>
          </a:p>
          <a:p>
            <a:pPr lvl="1" eaLnBrk="1" hangingPunct="1"/>
            <a:r>
              <a:rPr lang="es-ES_tradnl" dirty="0" smtClean="0"/>
              <a:t>Trabajos críticos.</a:t>
            </a:r>
          </a:p>
          <a:p>
            <a:pPr lvl="1" eaLnBrk="1" hangingPunct="1"/>
            <a:r>
              <a:rPr lang="es-ES_tradnl" dirty="0" smtClean="0"/>
              <a:t>La capacidad no es clara para sistemas complejos.</a:t>
            </a:r>
          </a:p>
          <a:p>
            <a:pPr lvl="1" eaLnBrk="1" hangingPunct="1"/>
            <a:endParaRPr lang="es-ES_tradnl" dirty="0" smtClean="0"/>
          </a:p>
          <a:p>
            <a:pPr eaLnBrk="1" hangingPunct="1"/>
            <a:endParaRPr lang="es-ES_tradnl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3 Marcador de pie de página"/>
          <p:cNvSpPr>
            <a:spLocks noGrp="1"/>
          </p:cNvSpPr>
          <p:nvPr>
            <p:ph type="ftr" sz="quarter" idx="10"/>
          </p:nvPr>
        </p:nvSpPr>
        <p:spPr>
          <a:xfrm rot="21563256">
            <a:off x="4622800" y="6273800"/>
            <a:ext cx="3962400" cy="457200"/>
          </a:xfrm>
          <a:noFill/>
        </p:spPr>
        <p:txBody>
          <a:bodyPr/>
          <a:lstStyle/>
          <a:p>
            <a:r>
              <a:rPr lang="es-ES_tradnl" smtClean="0"/>
              <a:t>Capítulo: Programación de Operaciones     #</a:t>
            </a:r>
            <a:endParaRPr lang="es-ES_tradnl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smtClean="0"/>
              <a:t>Control de Entradas - Salidas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2816225" y="5486400"/>
            <a:ext cx="4213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400">
                <a:solidFill>
                  <a:schemeClr val="tx2"/>
                </a:solidFill>
              </a:rPr>
              <a:t>Cálculos de Entradas - Salidas</a:t>
            </a:r>
            <a:endParaRPr lang="es-ES_tradnl" sz="2400">
              <a:latin typeface="Times New Roman" pitchFamily="18" charset="0"/>
            </a:endParaRPr>
          </a:p>
        </p:txBody>
      </p:sp>
      <p:grpSp>
        <p:nvGrpSpPr>
          <p:cNvPr id="13318" name="Group 13"/>
          <p:cNvGrpSpPr>
            <a:grpSpLocks/>
          </p:cNvGrpSpPr>
          <p:nvPr/>
        </p:nvGrpSpPr>
        <p:grpSpPr bwMode="auto">
          <a:xfrm>
            <a:off x="1905000" y="2057400"/>
            <a:ext cx="6324600" cy="3046413"/>
            <a:chOff x="1200" y="1296"/>
            <a:chExt cx="3984" cy="1919"/>
          </a:xfrm>
        </p:grpSpPr>
        <p:pic>
          <p:nvPicPr>
            <p:cNvPr id="13319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38" y="1338"/>
              <a:ext cx="3754" cy="18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0" name="Rectangle 6"/>
            <p:cNvSpPr>
              <a:spLocks noChangeArrowheads="1"/>
            </p:cNvSpPr>
            <p:nvPr/>
          </p:nvSpPr>
          <p:spPr bwMode="auto">
            <a:xfrm>
              <a:off x="2496" y="1800"/>
              <a:ext cx="1344" cy="67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/>
                <a:t>Producto en proceso =</a:t>
              </a:r>
            </a:p>
            <a:p>
              <a:pPr algn="ctr"/>
              <a:r>
                <a:rPr lang="es-ES_tradnl"/>
                <a:t>$2 millones</a:t>
              </a:r>
            </a:p>
          </p:txBody>
        </p:sp>
        <p:sp>
          <p:nvSpPr>
            <p:cNvPr id="13321" name="Rectangle 8"/>
            <p:cNvSpPr>
              <a:spLocks noChangeArrowheads="1"/>
            </p:cNvSpPr>
            <p:nvPr/>
          </p:nvSpPr>
          <p:spPr bwMode="auto">
            <a:xfrm>
              <a:off x="1200" y="1296"/>
              <a:ext cx="1152" cy="43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/>
                <a:t>Entrada</a:t>
              </a:r>
            </a:p>
            <a:p>
              <a:pPr algn="ctr"/>
              <a:r>
                <a:rPr lang="es-ES_tradnl"/>
                <a:t>$100.000/semana</a:t>
              </a:r>
            </a:p>
          </p:txBody>
        </p:sp>
        <p:sp>
          <p:nvSpPr>
            <p:cNvPr id="13322" name="Rectangle 9"/>
            <p:cNvSpPr>
              <a:spLocks noChangeArrowheads="1"/>
            </p:cNvSpPr>
            <p:nvPr/>
          </p:nvSpPr>
          <p:spPr bwMode="auto">
            <a:xfrm>
              <a:off x="4032" y="2544"/>
              <a:ext cx="1152" cy="3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/>
                <a:t>Salida</a:t>
              </a:r>
            </a:p>
            <a:p>
              <a:pPr algn="ctr"/>
              <a:r>
                <a:rPr lang="es-ES_tradnl"/>
                <a:t>$100.000/semana</a:t>
              </a:r>
            </a:p>
          </p:txBody>
        </p:sp>
        <p:sp>
          <p:nvSpPr>
            <p:cNvPr id="13323" name="Text Box 11"/>
            <p:cNvSpPr txBox="1">
              <a:spLocks noChangeArrowheads="1"/>
            </p:cNvSpPr>
            <p:nvPr/>
          </p:nvSpPr>
          <p:spPr bwMode="auto">
            <a:xfrm>
              <a:off x="1360" y="2840"/>
              <a:ext cx="3203" cy="1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1100"/>
                <a:t>Tiempo de procesamiento del producto = $2.000.000/$100.000 = 20 semanas.</a:t>
              </a:r>
              <a:endParaRPr lang="es-ES_tradnl" sz="1200"/>
            </a:p>
          </p:txBody>
        </p:sp>
        <p:sp>
          <p:nvSpPr>
            <p:cNvPr id="13324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3216" cy="9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47">
  <a:themeElements>
    <a:clrScheme name="47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47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7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7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7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7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7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7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Office\Plantillas\Diseños de presentaciones\47.pot</Template>
  <TotalTime>849</TotalTime>
  <Words>1644</Words>
  <Application>Microsoft Office PowerPoint</Application>
  <PresentationFormat>Presentación en pantalla (4:3)</PresentationFormat>
  <Paragraphs>292</Paragraphs>
  <Slides>36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44" baseType="lpstr">
      <vt:lpstr>Calibri</vt:lpstr>
      <vt:lpstr>Cambria</vt:lpstr>
      <vt:lpstr>Symbol</vt:lpstr>
      <vt:lpstr>Tahoma</vt:lpstr>
      <vt:lpstr>Times New Roman</vt:lpstr>
      <vt:lpstr>Wingdings</vt:lpstr>
      <vt:lpstr>47</vt:lpstr>
      <vt:lpstr>Ecuación</vt:lpstr>
      <vt:lpstr>Gestión de Operaciones</vt:lpstr>
      <vt:lpstr>Introducción</vt:lpstr>
      <vt:lpstr>Introducción</vt:lpstr>
      <vt:lpstr>Presentación de PowerPoint</vt:lpstr>
      <vt:lpstr>Procesos en Línea</vt:lpstr>
      <vt:lpstr>Procesos Intermitentes</vt:lpstr>
      <vt:lpstr>Sistemas de manufactura</vt:lpstr>
      <vt:lpstr>Control de Entradas - Salidas</vt:lpstr>
      <vt:lpstr>Control de Entradas - Salidas</vt:lpstr>
      <vt:lpstr>Control de Entradas - Salidas</vt:lpstr>
      <vt:lpstr>Carga o secuenciamiento de Máquinas</vt:lpstr>
      <vt:lpstr>Carga de Máquinas</vt:lpstr>
      <vt:lpstr>Carga de Máquinas</vt:lpstr>
      <vt:lpstr>Secuenciamiento</vt:lpstr>
      <vt:lpstr>Secuenciamiento</vt:lpstr>
      <vt:lpstr>Presentación de PowerPoint</vt:lpstr>
      <vt:lpstr>Presentación de PowerPoint</vt:lpstr>
      <vt:lpstr>Presentación de PowerPoint</vt:lpstr>
      <vt:lpstr>Presentación de PowerPoint</vt:lpstr>
      <vt:lpstr>Secuenciamiento</vt:lpstr>
      <vt:lpstr>Secuenciamiento</vt:lpstr>
      <vt:lpstr>Secuenciamiento</vt:lpstr>
      <vt:lpstr>Problema de datos</vt:lpstr>
      <vt:lpstr>b) Problemas reales interesantes</vt:lpstr>
      <vt:lpstr>Simulación</vt:lpstr>
      <vt:lpstr>Simulación</vt:lpstr>
      <vt:lpstr>Simulación</vt:lpstr>
      <vt:lpstr>Simulación</vt:lpstr>
      <vt:lpstr>Simulación</vt:lpstr>
      <vt:lpstr>Simulación</vt:lpstr>
      <vt:lpstr>Simulación</vt:lpstr>
      <vt:lpstr>Simulación</vt:lpstr>
      <vt:lpstr>Simulación</vt:lpstr>
      <vt:lpstr>Simulación</vt:lpstr>
      <vt:lpstr>Simulación</vt:lpstr>
      <vt:lpstr>Simulación</vt:lpstr>
    </vt:vector>
  </TitlesOfParts>
  <Company>Universidad de Chile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Gestión de Operaciones</dc:title>
  <dc:creator>Antoine Sauré Valenzuela</dc:creator>
  <cp:lastModifiedBy>maritza ARANCIBIA</cp:lastModifiedBy>
  <cp:revision>49</cp:revision>
  <cp:lastPrinted>2017-10-16T19:34:17Z</cp:lastPrinted>
  <dcterms:created xsi:type="dcterms:W3CDTF">2001-05-28T19:54:17Z</dcterms:created>
  <dcterms:modified xsi:type="dcterms:W3CDTF">2017-10-16T20:52:24Z</dcterms:modified>
</cp:coreProperties>
</file>