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3"/>
  </p:notesMasterIdLst>
  <p:sldIdLst>
    <p:sldId id="256" r:id="rId2"/>
    <p:sldId id="264" r:id="rId3"/>
    <p:sldId id="296" r:id="rId4"/>
    <p:sldId id="298" r:id="rId5"/>
    <p:sldId id="297" r:id="rId6"/>
    <p:sldId id="309" r:id="rId7"/>
    <p:sldId id="300" r:id="rId8"/>
    <p:sldId id="299" r:id="rId9"/>
    <p:sldId id="276" r:id="rId10"/>
    <p:sldId id="269" r:id="rId11"/>
    <p:sldId id="277" r:id="rId12"/>
    <p:sldId id="278" r:id="rId13"/>
    <p:sldId id="294" r:id="rId14"/>
    <p:sldId id="301" r:id="rId15"/>
    <p:sldId id="302" r:id="rId16"/>
    <p:sldId id="304" r:id="rId17"/>
    <p:sldId id="305" r:id="rId18"/>
    <p:sldId id="303" r:id="rId19"/>
    <p:sldId id="307" r:id="rId20"/>
    <p:sldId id="308" r:id="rId21"/>
    <p:sldId id="310" r:id="rId22"/>
  </p:sldIdLst>
  <p:sldSz cx="9144000" cy="6858000" type="screen4x3"/>
  <p:notesSz cx="6858000" cy="9144000"/>
  <p:defaultTextStyle>
    <a:defPPr>
      <a:defRPr lang="es-C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8" d="100"/>
          <a:sy n="108" d="100"/>
        </p:scale>
        <p:origin x="1704" y="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microsoft.com/office/2015/10/relationships/revisionInfo" Target="revisionInfo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CL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ACE8860-EEF0-400E-80AD-D448B08FF98C}" type="datetimeFigureOut">
              <a:rPr lang="es-CL" smtClean="0"/>
              <a:t>13-10-2017</a:t>
            </a:fld>
            <a:endParaRPr lang="es-CL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CL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C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0B7C380-091A-4D4F-AD89-A689B7EF72A5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45697277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>
            <a:normAutofit/>
          </a:bodyPr>
          <a:lstStyle>
            <a:lvl1pPr>
              <a:defRPr sz="3200">
                <a:latin typeface="Lucida Sans" panose="020B0602040502020204" pitchFamily="34" charset="0"/>
                <a:cs typeface="Lucida Sans" panose="020B0602040502020204" pitchFamily="34" charset="0"/>
              </a:defRPr>
            </a:lvl1pPr>
          </a:lstStyle>
          <a:p>
            <a:r>
              <a:rPr lang="es-ES" dirty="0"/>
              <a:t>Haga clic para modificar el estilo de título del patrón</a:t>
            </a:r>
            <a:endParaRPr lang="es-CL" dirty="0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  <a:latin typeface="Cambria" panose="02040503050406030204" pitchFamily="18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/>
              <a:t>Haga clic para modificar el estilo de subtítulo del patrón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72AA3B-8205-4F9A-AAB6-067D0ADAE7FC}" type="datetimeFigureOut">
              <a:rPr lang="es-CL" smtClean="0"/>
              <a:t>13-10-2017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021AE6-D040-49F9-A820-FDA2B0A5F858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3058515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72AA3B-8205-4F9A-AAB6-067D0ADAE7FC}" type="datetimeFigureOut">
              <a:rPr lang="es-CL" smtClean="0"/>
              <a:t>13-10-2017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021AE6-D040-49F9-A820-FDA2B0A5F858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2135746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72AA3B-8205-4F9A-AAB6-067D0ADAE7FC}" type="datetimeFigureOut">
              <a:rPr lang="es-CL" smtClean="0"/>
              <a:t>13-10-2017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021AE6-D040-49F9-A820-FDA2B0A5F858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0847079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es-ES" dirty="0"/>
              <a:t>Haga clic para modificar el estilo de título del patrón</a:t>
            </a:r>
            <a:endParaRPr lang="es-CL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>
            <a:lvl1pPr algn="just">
              <a:defRPr sz="2800">
                <a:latin typeface="Cambria" panose="02040503050406030204" pitchFamily="18" charset="0"/>
              </a:defRPr>
            </a:lvl1pPr>
            <a:lvl2pPr algn="just">
              <a:defRPr sz="2400">
                <a:latin typeface="Cambria" panose="02040503050406030204" pitchFamily="18" charset="0"/>
              </a:defRPr>
            </a:lvl2pPr>
            <a:lvl3pPr algn="just">
              <a:defRPr sz="2000">
                <a:latin typeface="Cambria" panose="02040503050406030204" pitchFamily="18" charset="0"/>
              </a:defRPr>
            </a:lvl3pPr>
            <a:lvl4pPr algn="just">
              <a:defRPr sz="1800">
                <a:latin typeface="Cambria" panose="02040503050406030204" pitchFamily="18" charset="0"/>
              </a:defRPr>
            </a:lvl4pPr>
            <a:lvl5pPr algn="just">
              <a:defRPr sz="1800">
                <a:latin typeface="Cambria" panose="02040503050406030204" pitchFamily="18" charset="0"/>
              </a:defRPr>
            </a:lvl5pPr>
          </a:lstStyle>
          <a:p>
            <a:pPr lvl="0"/>
            <a:r>
              <a:rPr lang="es-ES" dirty="0"/>
              <a:t>Haga clic para modificar el estilo de texto del patrón</a:t>
            </a:r>
          </a:p>
          <a:p>
            <a:pPr lvl="1"/>
            <a:r>
              <a:rPr lang="es-ES" dirty="0"/>
              <a:t>Segundo nivel</a:t>
            </a:r>
          </a:p>
          <a:p>
            <a:pPr lvl="2"/>
            <a:r>
              <a:rPr lang="es-ES" dirty="0"/>
              <a:t>Tercer nivel</a:t>
            </a:r>
          </a:p>
          <a:p>
            <a:pPr lvl="3"/>
            <a:r>
              <a:rPr lang="es-ES" dirty="0"/>
              <a:t>Cuarto nivel</a:t>
            </a:r>
          </a:p>
          <a:p>
            <a:pPr lvl="4"/>
            <a:r>
              <a:rPr lang="es-ES" dirty="0"/>
              <a:t>Quinto nivel</a:t>
            </a:r>
            <a:endParaRPr lang="es-CL" dirty="0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72AA3B-8205-4F9A-AAB6-067D0ADAE7FC}" type="datetimeFigureOut">
              <a:rPr lang="es-CL" smtClean="0"/>
              <a:t>13-10-2017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021AE6-D040-49F9-A820-FDA2B0A5F858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8970930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3200" b="1" cap="all"/>
            </a:lvl1pPr>
          </a:lstStyle>
          <a:p>
            <a:r>
              <a:rPr lang="es-ES" dirty="0"/>
              <a:t>Haga clic para modificar el estilo de título del patrón</a:t>
            </a:r>
            <a:endParaRPr lang="es-CL" dirty="0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>
            <a:normAutofit/>
          </a:bodyPr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  <a:latin typeface="Cambria" panose="02040503050406030204" pitchFamily="18" charset="0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dirty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72AA3B-8205-4F9A-AAB6-067D0ADAE7FC}" type="datetimeFigureOut">
              <a:rPr lang="es-CL" smtClean="0"/>
              <a:t>13-10-2017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021AE6-D040-49F9-A820-FDA2B0A5F858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7681512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Haga clic para modificar el estilo de título del patrón</a:t>
            </a:r>
            <a:endParaRPr lang="es-CL" dirty="0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>
            <a:normAutofit/>
          </a:bodyPr>
          <a:lstStyle>
            <a:lvl1pPr>
              <a:defRPr sz="2400">
                <a:latin typeface="Cambria" panose="02040503050406030204" pitchFamily="18" charset="0"/>
              </a:defRPr>
            </a:lvl1pPr>
            <a:lvl2pPr>
              <a:defRPr sz="2000">
                <a:latin typeface="Cambria" panose="02040503050406030204" pitchFamily="18" charset="0"/>
              </a:defRPr>
            </a:lvl2pPr>
            <a:lvl3pPr>
              <a:defRPr sz="1800">
                <a:latin typeface="Cambria" panose="02040503050406030204" pitchFamily="18" charset="0"/>
              </a:defRPr>
            </a:lvl3pPr>
            <a:lvl4pPr>
              <a:defRPr sz="1600">
                <a:latin typeface="Cambria" panose="02040503050406030204" pitchFamily="18" charset="0"/>
              </a:defRPr>
            </a:lvl4pPr>
            <a:lvl5pPr>
              <a:defRPr sz="1600">
                <a:latin typeface="Cambria" panose="02040503050406030204" pitchFamily="18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dirty="0"/>
              <a:t>Haga clic para modificar el estilo de texto del patrón</a:t>
            </a:r>
          </a:p>
          <a:p>
            <a:pPr lvl="1"/>
            <a:r>
              <a:rPr lang="es-ES" dirty="0"/>
              <a:t>Segundo nivel</a:t>
            </a:r>
          </a:p>
          <a:p>
            <a:pPr lvl="2"/>
            <a:r>
              <a:rPr lang="es-ES" dirty="0"/>
              <a:t>Tercer nivel</a:t>
            </a:r>
          </a:p>
          <a:p>
            <a:pPr lvl="3"/>
            <a:r>
              <a:rPr lang="es-ES" dirty="0"/>
              <a:t>Cuarto nivel</a:t>
            </a:r>
          </a:p>
          <a:p>
            <a:pPr lvl="4"/>
            <a:r>
              <a:rPr lang="es-ES" dirty="0"/>
              <a:t>Quinto nivel</a:t>
            </a:r>
            <a:endParaRPr lang="es-CL" dirty="0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>
            <a:normAutofit/>
          </a:bodyPr>
          <a:lstStyle>
            <a:lvl1pPr>
              <a:defRPr sz="2400">
                <a:latin typeface="Cambria" panose="02040503050406030204" pitchFamily="18" charset="0"/>
              </a:defRPr>
            </a:lvl1pPr>
            <a:lvl2pPr>
              <a:defRPr sz="2000">
                <a:latin typeface="Cambria" panose="02040503050406030204" pitchFamily="18" charset="0"/>
              </a:defRPr>
            </a:lvl2pPr>
            <a:lvl3pPr>
              <a:defRPr sz="1800">
                <a:latin typeface="Cambria" panose="02040503050406030204" pitchFamily="18" charset="0"/>
              </a:defRPr>
            </a:lvl3pPr>
            <a:lvl4pPr>
              <a:defRPr sz="1600">
                <a:latin typeface="Cambria" panose="02040503050406030204" pitchFamily="18" charset="0"/>
              </a:defRPr>
            </a:lvl4pPr>
            <a:lvl5pPr>
              <a:defRPr sz="1600">
                <a:latin typeface="Cambria" panose="02040503050406030204" pitchFamily="18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72AA3B-8205-4F9A-AAB6-067D0ADAE7FC}" type="datetimeFigureOut">
              <a:rPr lang="es-CL" smtClean="0"/>
              <a:t>13-10-2017</a:t>
            </a:fld>
            <a:endParaRPr lang="es-C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021AE6-D040-49F9-A820-FDA2B0A5F858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5419756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dirty="0"/>
              <a:t>Haga clic para modificar el estilo de título del patrón</a:t>
            </a:r>
            <a:endParaRPr lang="es-CL" dirty="0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>
                <a:latin typeface="Cambria" panose="02040503050406030204" pitchFamily="18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dirty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>
                <a:latin typeface="Cambria" panose="02040503050406030204" pitchFamily="18" charset="0"/>
              </a:defRPr>
            </a:lvl1pPr>
            <a:lvl2pPr>
              <a:defRPr sz="2000">
                <a:latin typeface="Cambria" panose="02040503050406030204" pitchFamily="18" charset="0"/>
              </a:defRPr>
            </a:lvl2pPr>
            <a:lvl3pPr>
              <a:defRPr sz="1800">
                <a:latin typeface="Cambria" panose="02040503050406030204" pitchFamily="18" charset="0"/>
              </a:defRPr>
            </a:lvl3pPr>
            <a:lvl4pPr>
              <a:defRPr sz="1600">
                <a:latin typeface="Cambria" panose="02040503050406030204" pitchFamily="18" charset="0"/>
              </a:defRPr>
            </a:lvl4pPr>
            <a:lvl5pPr>
              <a:defRPr sz="1600">
                <a:latin typeface="Cambria" panose="02040503050406030204" pitchFamily="18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dirty="0"/>
              <a:t>Haga clic para modificar el estilo de texto del patrón</a:t>
            </a:r>
          </a:p>
          <a:p>
            <a:pPr lvl="1"/>
            <a:r>
              <a:rPr lang="es-ES" dirty="0"/>
              <a:t>Segundo nivel</a:t>
            </a:r>
          </a:p>
          <a:p>
            <a:pPr lvl="2"/>
            <a:r>
              <a:rPr lang="es-ES" dirty="0"/>
              <a:t>Tercer nivel</a:t>
            </a:r>
          </a:p>
          <a:p>
            <a:pPr lvl="3"/>
            <a:r>
              <a:rPr lang="es-ES" dirty="0"/>
              <a:t>Cuarto nivel</a:t>
            </a:r>
          </a:p>
          <a:p>
            <a:pPr lvl="4"/>
            <a:r>
              <a:rPr lang="es-ES" dirty="0"/>
              <a:t>Quinto nivel</a:t>
            </a:r>
            <a:endParaRPr lang="es-CL" dirty="0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>
                <a:latin typeface="Cambria" panose="02040503050406030204" pitchFamily="18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>
                <a:latin typeface="Cambria" panose="02040503050406030204" pitchFamily="18" charset="0"/>
              </a:defRPr>
            </a:lvl1pPr>
            <a:lvl2pPr>
              <a:defRPr sz="2000">
                <a:latin typeface="Cambria" panose="02040503050406030204" pitchFamily="18" charset="0"/>
              </a:defRPr>
            </a:lvl2pPr>
            <a:lvl3pPr>
              <a:defRPr sz="1800">
                <a:latin typeface="Cambria" panose="02040503050406030204" pitchFamily="18" charset="0"/>
              </a:defRPr>
            </a:lvl3pPr>
            <a:lvl4pPr>
              <a:defRPr sz="1600">
                <a:latin typeface="Cambria" panose="02040503050406030204" pitchFamily="18" charset="0"/>
              </a:defRPr>
            </a:lvl4pPr>
            <a:lvl5pPr>
              <a:defRPr sz="1600">
                <a:latin typeface="Cambria" panose="02040503050406030204" pitchFamily="18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Cambria" panose="02040503050406030204" pitchFamily="18" charset="0"/>
              </a:defRPr>
            </a:lvl1pPr>
          </a:lstStyle>
          <a:p>
            <a:fld id="{E272AA3B-8205-4F9A-AAB6-067D0ADAE7FC}" type="datetimeFigureOut">
              <a:rPr lang="es-CL" smtClean="0"/>
              <a:pPr/>
              <a:t>13-10-2017</a:t>
            </a:fld>
            <a:endParaRPr lang="es-CL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Cambria" panose="02040503050406030204" pitchFamily="18" charset="0"/>
              </a:defRPr>
            </a:lvl1pPr>
          </a:lstStyle>
          <a:p>
            <a:endParaRPr lang="es-CL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Cambria" panose="02040503050406030204" pitchFamily="18" charset="0"/>
              </a:defRPr>
            </a:lvl1pPr>
          </a:lstStyle>
          <a:p>
            <a:fld id="{D2021AE6-D040-49F9-A820-FDA2B0A5F858}" type="slidenum">
              <a:rPr lang="es-CL" smtClean="0"/>
              <a:pPr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8149306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Haga clic para modificar el estilo de título del patrón</a:t>
            </a:r>
            <a:endParaRPr lang="es-CL" dirty="0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72AA3B-8205-4F9A-AAB6-067D0ADAE7FC}" type="datetimeFigureOut">
              <a:rPr lang="es-CL" smtClean="0"/>
              <a:t>13-10-2017</a:t>
            </a:fld>
            <a:endParaRPr lang="es-CL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021AE6-D040-49F9-A820-FDA2B0A5F858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3659608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72AA3B-8205-4F9A-AAB6-067D0ADAE7FC}" type="datetimeFigureOut">
              <a:rPr lang="es-CL" smtClean="0"/>
              <a:t>13-10-2017</a:t>
            </a:fld>
            <a:endParaRPr lang="es-CL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021AE6-D040-49F9-A820-FDA2B0A5F858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0765578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dirty="0"/>
              <a:t>Haga clic para modificar el estilo de título del patrón</a:t>
            </a:r>
            <a:endParaRPr lang="es-CL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>
            <a:normAutofit/>
          </a:bodyPr>
          <a:lstStyle>
            <a:lvl1pPr>
              <a:defRPr sz="2400">
                <a:latin typeface="Cambria" panose="02040503050406030204" pitchFamily="18" charset="0"/>
              </a:defRPr>
            </a:lvl1pPr>
            <a:lvl2pPr>
              <a:defRPr sz="2000">
                <a:latin typeface="Cambria" panose="02040503050406030204" pitchFamily="18" charset="0"/>
              </a:defRPr>
            </a:lvl2pPr>
            <a:lvl3pPr>
              <a:defRPr sz="1800">
                <a:latin typeface="Cambria" panose="02040503050406030204" pitchFamily="18" charset="0"/>
              </a:defRPr>
            </a:lvl3pPr>
            <a:lvl4pPr>
              <a:defRPr sz="1600">
                <a:latin typeface="Cambria" panose="02040503050406030204" pitchFamily="18" charset="0"/>
              </a:defRPr>
            </a:lvl4pPr>
            <a:lvl5pPr>
              <a:defRPr sz="1600">
                <a:latin typeface="Cambria" panose="02040503050406030204" pitchFamily="18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>
                <a:latin typeface="Cambria" panose="02040503050406030204" pitchFamily="18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dirty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72AA3B-8205-4F9A-AAB6-067D0ADAE7FC}" type="datetimeFigureOut">
              <a:rPr lang="es-CL" smtClean="0"/>
              <a:t>13-10-2017</a:t>
            </a:fld>
            <a:endParaRPr lang="es-C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021AE6-D040-49F9-A820-FDA2B0A5F858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4629145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72AA3B-8205-4F9A-AAB6-067D0ADAE7FC}" type="datetimeFigureOut">
              <a:rPr lang="es-CL" smtClean="0"/>
              <a:t>13-10-2017</a:t>
            </a:fld>
            <a:endParaRPr lang="es-C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021AE6-D040-49F9-A820-FDA2B0A5F858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7218710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s-ES" dirty="0"/>
              <a:t>Haga clic para modificar el estilo de título del patrón</a:t>
            </a:r>
            <a:endParaRPr lang="es-CL" dirty="0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dirty="0"/>
              <a:t>Haga clic para modificar el estilo de texto del patrón</a:t>
            </a:r>
          </a:p>
          <a:p>
            <a:pPr lvl="1"/>
            <a:r>
              <a:rPr lang="es-ES" dirty="0"/>
              <a:t>Segundo nivel</a:t>
            </a:r>
          </a:p>
          <a:p>
            <a:pPr lvl="2"/>
            <a:r>
              <a:rPr lang="es-ES" dirty="0"/>
              <a:t>Tercer nivel</a:t>
            </a:r>
          </a:p>
          <a:p>
            <a:pPr lvl="3"/>
            <a:r>
              <a:rPr lang="es-ES" dirty="0"/>
              <a:t>Cuarto nivel</a:t>
            </a:r>
          </a:p>
          <a:p>
            <a:pPr lvl="4"/>
            <a:r>
              <a:rPr lang="es-ES" dirty="0"/>
              <a:t>Quinto nivel</a:t>
            </a:r>
            <a:endParaRPr lang="es-CL" dirty="0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272AA3B-8205-4F9A-AAB6-067D0ADAE7FC}" type="datetimeFigureOut">
              <a:rPr lang="es-CL" smtClean="0"/>
              <a:t>13-10-2017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2021AE6-D040-49F9-A820-FDA2B0A5F858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2939226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3600" kern="1200">
          <a:solidFill>
            <a:schemeClr val="tx1"/>
          </a:solidFill>
          <a:latin typeface="Lucida Sans" panose="020B0602040502020204" pitchFamily="34" charset="0"/>
          <a:ea typeface="+mj-ea"/>
          <a:cs typeface="Lucida Sans" panose="020B0602040502020204" pitchFamily="34" charset="0"/>
        </a:defRPr>
      </a:lvl1pPr>
    </p:titleStyle>
    <p:bodyStyle>
      <a:lvl1pPr marL="342900" indent="-342900" algn="just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just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just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just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just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0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png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gi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Netbookn100\Desktop\villarrica\IMG_9206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" r="11076"/>
          <a:stretch/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4 Rectángulo"/>
          <p:cNvSpPr/>
          <p:nvPr/>
        </p:nvSpPr>
        <p:spPr>
          <a:xfrm>
            <a:off x="395536" y="0"/>
            <a:ext cx="5400600" cy="6857999"/>
          </a:xfrm>
          <a:prstGeom prst="rect">
            <a:avLst/>
          </a:prstGeom>
          <a:solidFill>
            <a:schemeClr val="bg1">
              <a:alpha val="7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-1692696" y="1556792"/>
            <a:ext cx="7772400" cy="1470025"/>
          </a:xfrm>
        </p:spPr>
        <p:txBody>
          <a:bodyPr>
            <a:normAutofit/>
          </a:bodyPr>
          <a:lstStyle/>
          <a:p>
            <a:r>
              <a:rPr lang="es-CL" sz="2400" dirty="0"/>
              <a:t>CLASE AUXILIAR 5</a:t>
            </a:r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755576" y="3068959"/>
            <a:ext cx="3932379" cy="720080"/>
          </a:xfrm>
        </p:spPr>
        <p:txBody>
          <a:bodyPr>
            <a:normAutofit fontScale="85000" lnSpcReduction="20000"/>
          </a:bodyPr>
          <a:lstStyle/>
          <a:p>
            <a:pPr algn="l"/>
            <a:r>
              <a:rPr lang="es-ES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GL5013-1 Procesos de Alteración en Sistemas Geotermales 2017, Semestre Primavera</a:t>
            </a:r>
            <a:endParaRPr lang="es-CL" sz="20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" name="Rectángulo 5">
            <a:extLst>
              <a:ext uri="{FF2B5EF4-FFF2-40B4-BE49-F238E27FC236}">
                <a16:creationId xmlns:a16="http://schemas.microsoft.com/office/drawing/2014/main" id="{E14387DE-2AF9-4D6E-82AE-1678DE497816}"/>
              </a:ext>
            </a:extLst>
          </p:cNvPr>
          <p:cNvSpPr/>
          <p:nvPr/>
        </p:nvSpPr>
        <p:spPr>
          <a:xfrm>
            <a:off x="755576" y="4077072"/>
            <a:ext cx="482453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CL" sz="3200" b="1" dirty="0"/>
              <a:t>Geoquímica de fluidos</a:t>
            </a:r>
            <a:endParaRPr lang="es-ES" sz="3200" b="1" dirty="0"/>
          </a:p>
        </p:txBody>
      </p:sp>
    </p:spTree>
    <p:extLst>
      <p:ext uri="{BB962C8B-B14F-4D97-AF65-F5344CB8AC3E}">
        <p14:creationId xmlns:p14="http://schemas.microsoft.com/office/powerpoint/2010/main" val="389082229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84094" y="486896"/>
            <a:ext cx="3120707" cy="355617"/>
          </a:xfrm>
        </p:spPr>
        <p:txBody>
          <a:bodyPr>
            <a:noAutofit/>
          </a:bodyPr>
          <a:lstStyle/>
          <a:p>
            <a:r>
              <a:rPr lang="es-CL" sz="2400" b="1" dirty="0"/>
              <a:t>Geotermómetros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2549" y="1172188"/>
            <a:ext cx="7543800" cy="1032296"/>
          </a:xfrm>
        </p:spPr>
        <p:txBody>
          <a:bodyPr>
            <a:normAutofit fontScale="92500" lnSpcReduction="10000"/>
          </a:bodyPr>
          <a:lstStyle/>
          <a:p>
            <a:r>
              <a:rPr lang="es-CL" sz="2200" dirty="0"/>
              <a:t>Herramienta para obtener la </a:t>
            </a:r>
            <a:r>
              <a:rPr lang="es-CL" sz="2200" dirty="0" err="1"/>
              <a:t>T°</a:t>
            </a:r>
            <a:r>
              <a:rPr lang="es-CL" sz="2200" dirty="0"/>
              <a:t> mediante la composición química de manifestaciones termales (agua y gases).</a:t>
            </a:r>
          </a:p>
          <a:p>
            <a:r>
              <a:rPr lang="es-CL" sz="2200" dirty="0"/>
              <a:t>Se basan en dos supuestos fundamentales:</a:t>
            </a:r>
          </a:p>
          <a:p>
            <a:endParaRPr lang="es-CL" dirty="0"/>
          </a:p>
        </p:txBody>
      </p:sp>
      <p:sp>
        <p:nvSpPr>
          <p:cNvPr id="4" name="TextBox 3"/>
          <p:cNvSpPr txBox="1"/>
          <p:nvPr/>
        </p:nvSpPr>
        <p:spPr>
          <a:xfrm>
            <a:off x="888942" y="2538341"/>
            <a:ext cx="7111014" cy="507831"/>
          </a:xfrm>
          <a:prstGeom prst="rect">
            <a:avLst/>
          </a:prstGeom>
          <a:noFill/>
          <a:ln w="28575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CL" sz="1350" b="1" dirty="0">
                <a:latin typeface="Cambria" panose="02040503050406030204" pitchFamily="18" charset="0"/>
              </a:rPr>
              <a:t>Los solutos o gases son muy reactivos, y están en equilibrio o cuasi-equilibrio con una fase mineral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131152" y="3152823"/>
            <a:ext cx="6626593" cy="715581"/>
          </a:xfrm>
          <a:prstGeom prst="rect">
            <a:avLst/>
          </a:prstGeom>
          <a:noFill/>
          <a:ln w="28575">
            <a:solidFill>
              <a:srgbClr val="FFC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CL" sz="1350" b="1" dirty="0">
                <a:latin typeface="Cambria" panose="02040503050406030204" pitchFamily="18" charset="0"/>
              </a:rPr>
              <a:t>La cinética de las reacciones de equilibrio a altas temperaturas es rápida (reservorio), pero se torna lenta en el ascenso de los fluidos, debido a una disminución de la </a:t>
            </a:r>
            <a:r>
              <a:rPr lang="es-CL" sz="1350" b="1" dirty="0" err="1">
                <a:latin typeface="Cambria" panose="02040503050406030204" pitchFamily="18" charset="0"/>
              </a:rPr>
              <a:t>T°</a:t>
            </a:r>
            <a:r>
              <a:rPr lang="es-CL" sz="1350" b="1" dirty="0">
                <a:latin typeface="Cambria" panose="02040503050406030204" pitchFamily="18" charset="0"/>
              </a:rPr>
              <a:t>, impidiendo un reequilibrio.</a:t>
            </a:r>
          </a:p>
        </p:txBody>
      </p:sp>
      <p:grpSp>
        <p:nvGrpSpPr>
          <p:cNvPr id="45" name="Group 44"/>
          <p:cNvGrpSpPr/>
          <p:nvPr/>
        </p:nvGrpSpPr>
        <p:grpSpPr>
          <a:xfrm>
            <a:off x="1069773" y="4242676"/>
            <a:ext cx="5256625" cy="1131079"/>
            <a:chOff x="534923" y="4731617"/>
            <a:chExt cx="7008833" cy="1508105"/>
          </a:xfrm>
        </p:grpSpPr>
        <p:sp>
          <p:nvSpPr>
            <p:cNvPr id="6" name="TextBox 5"/>
            <p:cNvSpPr txBox="1"/>
            <p:nvPr/>
          </p:nvSpPr>
          <p:spPr>
            <a:xfrm>
              <a:off x="534923" y="4731617"/>
              <a:ext cx="7008833" cy="1508105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s-CL" sz="1350" b="1" dirty="0">
                  <a:latin typeface="Cambria" panose="02040503050406030204" pitchFamily="18" charset="0"/>
                </a:rPr>
                <a:t>Geotermómetros químicos básicos</a:t>
              </a:r>
            </a:p>
            <a:p>
              <a:pPr marL="214313" indent="-214313">
                <a:buFont typeface="Arial" panose="020B0604020202020204" pitchFamily="34" charset="0"/>
                <a:buChar char="•"/>
              </a:pPr>
              <a:r>
                <a:rPr lang="es-CL" sz="1350" dirty="0">
                  <a:latin typeface="Cambria" panose="02040503050406030204" pitchFamily="18" charset="0"/>
                </a:rPr>
                <a:t>Sílice 		(Fournier, 1977)</a:t>
              </a:r>
            </a:p>
            <a:p>
              <a:pPr marL="214313" indent="-214313">
                <a:buFont typeface="Arial" panose="020B0604020202020204" pitchFamily="34" charset="0"/>
                <a:buChar char="•"/>
              </a:pPr>
              <a:r>
                <a:rPr lang="es-CL" sz="1350" dirty="0">
                  <a:latin typeface="Cambria" panose="02040503050406030204" pitchFamily="18" charset="0"/>
                </a:rPr>
                <a:t>Cationes  	</a:t>
              </a:r>
              <a:r>
                <a:rPr lang="es-CL" sz="1350" dirty="0" err="1">
                  <a:latin typeface="Cambria" panose="02040503050406030204" pitchFamily="18" charset="0"/>
                </a:rPr>
                <a:t>Na</a:t>
              </a:r>
              <a:r>
                <a:rPr lang="es-CL" sz="1350" dirty="0">
                  <a:latin typeface="Cambria" panose="02040503050406030204" pitchFamily="18" charset="0"/>
                </a:rPr>
                <a:t>-K (Ellis y </a:t>
              </a:r>
              <a:r>
                <a:rPr lang="es-CL" sz="1350" dirty="0" err="1">
                  <a:latin typeface="Cambria" panose="02040503050406030204" pitchFamily="18" charset="0"/>
                </a:rPr>
                <a:t>Mahon</a:t>
              </a:r>
              <a:r>
                <a:rPr lang="es-CL" sz="1350" dirty="0">
                  <a:latin typeface="Cambria" panose="02040503050406030204" pitchFamily="18" charset="0"/>
                </a:rPr>
                <a:t>, 1967)</a:t>
              </a:r>
            </a:p>
            <a:p>
              <a:r>
                <a:rPr lang="es-CL" sz="1350" dirty="0">
                  <a:latin typeface="Cambria" panose="02040503050406030204" pitchFamily="18" charset="0"/>
                </a:rPr>
                <a:t>		</a:t>
              </a:r>
              <a:r>
                <a:rPr lang="es-CL" sz="1350" dirty="0" err="1">
                  <a:latin typeface="Cambria" panose="02040503050406030204" pitchFamily="18" charset="0"/>
                </a:rPr>
                <a:t>Na</a:t>
              </a:r>
              <a:r>
                <a:rPr lang="es-CL" sz="1350" dirty="0">
                  <a:latin typeface="Cambria" panose="02040503050406030204" pitchFamily="18" charset="0"/>
                </a:rPr>
                <a:t>-K-Ca (</a:t>
              </a:r>
              <a:r>
                <a:rPr lang="es-CL" sz="1350" dirty="0" err="1">
                  <a:latin typeface="Cambria" panose="02040503050406030204" pitchFamily="18" charset="0"/>
                </a:rPr>
                <a:t>Fournier</a:t>
              </a:r>
              <a:r>
                <a:rPr lang="es-CL" sz="1350" dirty="0">
                  <a:latin typeface="Cambria" panose="02040503050406030204" pitchFamily="18" charset="0"/>
                </a:rPr>
                <a:t> y </a:t>
              </a:r>
              <a:r>
                <a:rPr lang="es-CL" sz="1350" dirty="0" err="1">
                  <a:latin typeface="Cambria" panose="02040503050406030204" pitchFamily="18" charset="0"/>
                </a:rPr>
                <a:t>Truesdell</a:t>
              </a:r>
              <a:r>
                <a:rPr lang="es-CL" sz="1350" dirty="0">
                  <a:latin typeface="Cambria" panose="02040503050406030204" pitchFamily="18" charset="0"/>
                </a:rPr>
                <a:t>, 1973)</a:t>
              </a:r>
            </a:p>
            <a:p>
              <a:r>
                <a:rPr lang="es-CL" sz="1350" dirty="0">
                  <a:latin typeface="Cambria" panose="02040503050406030204" pitchFamily="18" charset="0"/>
                </a:rPr>
                <a:t>		</a:t>
              </a:r>
              <a:r>
                <a:rPr lang="es-CL" sz="1350" dirty="0" err="1">
                  <a:latin typeface="Cambria" panose="02040503050406030204" pitchFamily="18" charset="0"/>
                </a:rPr>
                <a:t>Na</a:t>
              </a:r>
              <a:r>
                <a:rPr lang="es-CL" sz="1350" dirty="0">
                  <a:latin typeface="Cambria" panose="02040503050406030204" pitchFamily="18" charset="0"/>
                </a:rPr>
                <a:t>-K-Mg (</a:t>
              </a:r>
              <a:r>
                <a:rPr lang="es-CL" sz="1350" dirty="0" err="1">
                  <a:latin typeface="Cambria" panose="02040503050406030204" pitchFamily="18" charset="0"/>
                </a:rPr>
                <a:t>Giggenbach</a:t>
              </a:r>
              <a:r>
                <a:rPr lang="es-CL" sz="1350" dirty="0">
                  <a:latin typeface="Cambria" panose="02040503050406030204" pitchFamily="18" charset="0"/>
                </a:rPr>
                <a:t>, 1988)</a:t>
              </a:r>
            </a:p>
          </p:txBody>
        </p:sp>
        <p:cxnSp>
          <p:nvCxnSpPr>
            <p:cNvPr id="8" name="Straight Arrow Connector 7"/>
            <p:cNvCxnSpPr/>
            <p:nvPr/>
          </p:nvCxnSpPr>
          <p:spPr>
            <a:xfrm>
              <a:off x="1800306" y="5478328"/>
              <a:ext cx="548986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Elbow Connector 11"/>
            <p:cNvCxnSpPr/>
            <p:nvPr/>
          </p:nvCxnSpPr>
          <p:spPr>
            <a:xfrm>
              <a:off x="1800305" y="5478328"/>
              <a:ext cx="548987" cy="289123"/>
            </a:xfrm>
            <a:prstGeom prst="bentConnector3">
              <a:avLst>
                <a:gd name="adj1" fmla="val 50000"/>
              </a:avLst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Elbow Connector 16"/>
            <p:cNvCxnSpPr/>
            <p:nvPr/>
          </p:nvCxnSpPr>
          <p:spPr>
            <a:xfrm>
              <a:off x="1800304" y="5478328"/>
              <a:ext cx="548988" cy="516039"/>
            </a:xfrm>
            <a:prstGeom prst="bentConnector3">
              <a:avLst>
                <a:gd name="adj1" fmla="val 50000"/>
              </a:avLst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04401941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9432" y="603804"/>
            <a:ext cx="3898340" cy="482124"/>
          </a:xfrm>
        </p:spPr>
        <p:txBody>
          <a:bodyPr>
            <a:normAutofit/>
          </a:bodyPr>
          <a:lstStyle/>
          <a:p>
            <a:r>
              <a:rPr lang="es-CL" sz="2100" b="1" dirty="0"/>
              <a:t>Geotermómetro de Sílice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9433" y="1476468"/>
            <a:ext cx="8204711" cy="817697"/>
          </a:xfrm>
        </p:spPr>
        <p:txBody>
          <a:bodyPr>
            <a:normAutofit fontScale="55000" lnSpcReduction="20000"/>
          </a:bodyPr>
          <a:lstStyle/>
          <a:p>
            <a:r>
              <a:rPr lang="es-CL" dirty="0"/>
              <a:t>Se basa en la variación de la solubilidad de la sílice en el agua, dependiente de la temperatura</a:t>
            </a:r>
          </a:p>
          <a:p>
            <a:r>
              <a:rPr lang="es-CL" dirty="0"/>
              <a:t>Existen variaciones debido a las diferentes fases con que se puede presentar el sílice en los campos geotermales (cuarzo, calcedonia, cristobalita, sílice amorfa)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73318" y="2379450"/>
            <a:ext cx="2580826" cy="2630351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49432" y="3851168"/>
            <a:ext cx="5058672" cy="30700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1350" b="1" i="1" dirty="0"/>
              <a:t>Aspectos importantes a tener en cuenta:</a:t>
            </a:r>
          </a:p>
          <a:p>
            <a:pPr marL="214313" indent="-214313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s-CL" sz="1400" dirty="0"/>
              <a:t>Las ecuaciones son válidas en cierto rango de </a:t>
            </a:r>
            <a:r>
              <a:rPr lang="es-CL" sz="1400" dirty="0" err="1"/>
              <a:t>T°</a:t>
            </a:r>
            <a:r>
              <a:rPr lang="es-CL" sz="1400" dirty="0"/>
              <a:t> (hasta 250°C)</a:t>
            </a:r>
          </a:p>
          <a:p>
            <a:pPr marL="214313" indent="-214313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s-CL" sz="1400" dirty="0"/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es-CL" sz="1400" dirty="0"/>
              <a:t>Se pueden sobre o subestimar las </a:t>
            </a:r>
            <a:r>
              <a:rPr lang="es-CL" sz="1400" dirty="0" err="1"/>
              <a:t>T°</a:t>
            </a:r>
            <a:r>
              <a:rPr lang="es-CL" sz="1400" dirty="0"/>
              <a:t> si no se consideran los siguientes aspectos: separación de vapor, precipitación previa de sílice, efectos del pH, y mezcla de aguas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endParaRPr lang="es-CL" sz="1400" dirty="0"/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es-CL" sz="1400" dirty="0"/>
              <a:t>Se debe usar en manantiales calientes o hirvientes clorurados-sódicos.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endParaRPr lang="es-CL" sz="1400" dirty="0"/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es-CL" sz="1400" dirty="0"/>
              <a:t>En reservorios de alta </a:t>
            </a:r>
            <a:r>
              <a:rPr lang="es-CL" sz="1400" dirty="0" err="1"/>
              <a:t>T°</a:t>
            </a:r>
            <a:r>
              <a:rPr lang="es-CL" sz="1400" dirty="0"/>
              <a:t>, las fases cuarzo y calcedonia controlan la solubilidad del ácido silícico.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endParaRPr lang="es-CL" sz="1200" dirty="0"/>
          </a:p>
        </p:txBody>
      </p:sp>
      <p:sp>
        <p:nvSpPr>
          <p:cNvPr id="6" name="TextBox 5"/>
          <p:cNvSpPr txBox="1"/>
          <p:nvPr/>
        </p:nvSpPr>
        <p:spPr>
          <a:xfrm>
            <a:off x="627017" y="2379449"/>
            <a:ext cx="2142308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1350" dirty="0"/>
              <a:t>Ecuaciones más usadas: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627017" y="2656449"/>
                <a:ext cx="4881087" cy="41363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s-CL" sz="1350" dirty="0"/>
                  <a:t>T°(C):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s-CL" sz="135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s-CL" sz="1350" i="1">
                            <a:latin typeface="Cambria Math" panose="02040503050406030204" pitchFamily="18" charset="0"/>
                          </a:rPr>
                          <m:t>1309</m:t>
                        </m:r>
                      </m:num>
                      <m:den>
                        <m:r>
                          <a:rPr lang="es-CL" sz="1350" i="1">
                            <a:latin typeface="Cambria Math" panose="02040503050406030204" pitchFamily="18" charset="0"/>
                          </a:rPr>
                          <m:t>5.19 −</m:t>
                        </m:r>
                        <m:func>
                          <m:funcPr>
                            <m:ctrlPr>
                              <a:rPr lang="es-CL" sz="1350" i="1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s-CL" sz="1350">
                                <a:latin typeface="Cambria Math" panose="02040503050406030204" pitchFamily="18" charset="0"/>
                              </a:rPr>
                              <m:t>log</m:t>
                            </m:r>
                          </m:fName>
                          <m:e>
                            <m:r>
                              <a:rPr lang="es-CL" sz="1350" i="1">
                                <a:latin typeface="Cambria Math" panose="02040503050406030204" pitchFamily="18" charset="0"/>
                              </a:rPr>
                              <m:t>𝑆𝑖𝑂</m:t>
                            </m:r>
                            <m:r>
                              <a:rPr lang="es-CL" sz="1350" i="1" baseline="-25000">
                                <a:latin typeface="Cambria Math" panose="02040503050406030204" pitchFamily="18" charset="0"/>
                              </a:rPr>
                              <m:t>2</m:t>
                            </m:r>
                          </m:e>
                        </m:func>
                      </m:den>
                    </m:f>
                  </m:oMath>
                </a14:m>
                <a:r>
                  <a:rPr lang="es-CL" sz="1350" dirty="0"/>
                  <a:t> - 273.2         </a:t>
                </a:r>
                <a:r>
                  <a:rPr lang="es-CL" sz="1050" dirty="0"/>
                  <a:t>Cuarzo (Fournier)</a:t>
                </a:r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7017" y="2656449"/>
                <a:ext cx="4881087" cy="413639"/>
              </a:xfrm>
              <a:prstGeom prst="rect">
                <a:avLst/>
              </a:prstGeom>
              <a:blipFill>
                <a:blip r:embed="rId3"/>
                <a:stretch>
                  <a:fillRect l="-375" b="-1471"/>
                </a:stretch>
              </a:blipFill>
            </p:spPr>
            <p:txBody>
              <a:bodyPr/>
              <a:lstStyle/>
              <a:p>
                <a:r>
                  <a:rPr lang="es-C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627017" y="3046989"/>
                <a:ext cx="5185045" cy="41363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s-CL" sz="1350" dirty="0"/>
                  <a:t>T°(C):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s-CL" sz="135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s-CL" sz="1350" i="1">
                            <a:latin typeface="Cambria Math" panose="02040503050406030204" pitchFamily="18" charset="0"/>
                          </a:rPr>
                          <m:t>1032</m:t>
                        </m:r>
                      </m:num>
                      <m:den>
                        <m:r>
                          <a:rPr lang="es-CL" sz="1350" i="1">
                            <a:latin typeface="Cambria Math" panose="02040503050406030204" pitchFamily="18" charset="0"/>
                          </a:rPr>
                          <m:t>4.69 −</m:t>
                        </m:r>
                        <m:func>
                          <m:funcPr>
                            <m:ctrlPr>
                              <a:rPr lang="es-CL" sz="1350" i="1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s-CL" sz="1350">
                                <a:latin typeface="Cambria Math" panose="02040503050406030204" pitchFamily="18" charset="0"/>
                              </a:rPr>
                              <m:t>log</m:t>
                            </m:r>
                          </m:fName>
                          <m:e>
                            <m:r>
                              <a:rPr lang="es-CL" sz="1350" i="1">
                                <a:latin typeface="Cambria Math" panose="02040503050406030204" pitchFamily="18" charset="0"/>
                              </a:rPr>
                              <m:t>𝑆𝑖𝑂</m:t>
                            </m:r>
                            <m:r>
                              <a:rPr lang="es-CL" sz="1350" i="1" baseline="-25000">
                                <a:latin typeface="Cambria Math" panose="02040503050406030204" pitchFamily="18" charset="0"/>
                              </a:rPr>
                              <m:t>2</m:t>
                            </m:r>
                          </m:e>
                        </m:func>
                      </m:den>
                    </m:f>
                  </m:oMath>
                </a14:m>
                <a:r>
                  <a:rPr lang="es-CL" sz="1350" dirty="0"/>
                  <a:t> - 273.2         </a:t>
                </a:r>
                <a:r>
                  <a:rPr lang="es-CL" sz="1050" dirty="0"/>
                  <a:t>Calcedonia (Fournier)</a:t>
                </a:r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7017" y="3046989"/>
                <a:ext cx="5185045" cy="413639"/>
              </a:xfrm>
              <a:prstGeom prst="rect">
                <a:avLst/>
              </a:prstGeom>
              <a:blipFill>
                <a:blip r:embed="rId4"/>
                <a:stretch>
                  <a:fillRect l="-353" b="-1471"/>
                </a:stretch>
              </a:blipFill>
            </p:spPr>
            <p:txBody>
              <a:bodyPr/>
              <a:lstStyle/>
              <a:p>
                <a:r>
                  <a:rPr lang="es-C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627017" y="3437529"/>
                <a:ext cx="5169971" cy="41363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s-CL" sz="1350" dirty="0"/>
                  <a:t>T°(C):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s-CL" sz="135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s-CL" sz="1350" i="1">
                            <a:latin typeface="Cambria Math" panose="02040503050406030204" pitchFamily="18" charset="0"/>
                          </a:rPr>
                          <m:t>1000</m:t>
                        </m:r>
                      </m:num>
                      <m:den>
                        <m:r>
                          <a:rPr lang="es-CL" sz="1350" i="1">
                            <a:latin typeface="Cambria Math" panose="02040503050406030204" pitchFamily="18" charset="0"/>
                          </a:rPr>
                          <m:t>4.55 −</m:t>
                        </m:r>
                        <m:func>
                          <m:funcPr>
                            <m:ctrlPr>
                              <a:rPr lang="es-CL" sz="1350" i="1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s-CL" sz="1350">
                                <a:latin typeface="Cambria Math" panose="02040503050406030204" pitchFamily="18" charset="0"/>
                              </a:rPr>
                              <m:t>log</m:t>
                            </m:r>
                          </m:fName>
                          <m:e>
                            <m:r>
                              <a:rPr lang="es-CL" sz="1350" i="1">
                                <a:latin typeface="Cambria Math" panose="02040503050406030204" pitchFamily="18" charset="0"/>
                              </a:rPr>
                              <m:t>𝑆𝑖𝑂</m:t>
                            </m:r>
                            <m:r>
                              <a:rPr lang="es-CL" sz="1350" i="1" baseline="-25000">
                                <a:latin typeface="Cambria Math" panose="02040503050406030204" pitchFamily="18" charset="0"/>
                              </a:rPr>
                              <m:t>2</m:t>
                            </m:r>
                          </m:e>
                        </m:func>
                      </m:den>
                    </m:f>
                  </m:oMath>
                </a14:m>
                <a:r>
                  <a:rPr lang="es-CL" sz="1350" dirty="0"/>
                  <a:t> - 273.2         </a:t>
                </a:r>
                <a:r>
                  <a:rPr lang="es-CL" sz="1050" dirty="0"/>
                  <a:t>(</a:t>
                </a:r>
                <a:r>
                  <a:rPr lang="es-CL" sz="1050" dirty="0" err="1"/>
                  <a:t>Giggenbach</a:t>
                </a:r>
                <a:r>
                  <a:rPr lang="es-CL" sz="1050" dirty="0"/>
                  <a:t>)</a:t>
                </a:r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7017" y="3437529"/>
                <a:ext cx="5169971" cy="413639"/>
              </a:xfrm>
              <a:prstGeom prst="rect">
                <a:avLst/>
              </a:prstGeom>
              <a:blipFill>
                <a:blip r:embed="rId5"/>
                <a:stretch>
                  <a:fillRect l="-354" b="-1471"/>
                </a:stretch>
              </a:blipFill>
            </p:spPr>
            <p:txBody>
              <a:bodyPr/>
              <a:lstStyle/>
              <a:p>
                <a:r>
                  <a:rPr lang="es-C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Rectangle 9"/>
          <p:cNvSpPr/>
          <p:nvPr/>
        </p:nvSpPr>
        <p:spPr>
          <a:xfrm>
            <a:off x="449432" y="2289531"/>
            <a:ext cx="4266584" cy="1561637"/>
          </a:xfrm>
          <a:prstGeom prst="rect">
            <a:avLst/>
          </a:prstGeom>
          <a:noFill/>
          <a:ln w="38100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sz="1350"/>
          </a:p>
        </p:txBody>
      </p:sp>
      <p:sp>
        <p:nvSpPr>
          <p:cNvPr id="11" name="TextBox 10"/>
          <p:cNvSpPr txBox="1"/>
          <p:nvPr/>
        </p:nvSpPr>
        <p:spPr>
          <a:xfrm>
            <a:off x="2932612" y="2415285"/>
            <a:ext cx="188877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900" dirty="0"/>
              <a:t>(Concentración de SiO</a:t>
            </a:r>
            <a:r>
              <a:rPr lang="es-CL" sz="900" baseline="-25000" dirty="0"/>
              <a:t>2</a:t>
            </a:r>
            <a:r>
              <a:rPr lang="es-CL" sz="900" dirty="0"/>
              <a:t> en mg/l)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6660232" y="5178454"/>
            <a:ext cx="2932611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1050" dirty="0"/>
              <a:t>A: Curva solubilidad cuarzo</a:t>
            </a:r>
          </a:p>
          <a:p>
            <a:r>
              <a:rPr lang="es-CL" sz="1050" dirty="0"/>
              <a:t>C: Curva solubilidad sílice amorfa</a:t>
            </a:r>
          </a:p>
        </p:txBody>
      </p:sp>
    </p:spTree>
    <p:extLst>
      <p:ext uri="{BB962C8B-B14F-4D97-AF65-F5344CB8AC3E}">
        <p14:creationId xmlns:p14="http://schemas.microsoft.com/office/powerpoint/2010/main" val="290560375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8248" y="514550"/>
            <a:ext cx="7340009" cy="394172"/>
          </a:xfrm>
        </p:spPr>
        <p:txBody>
          <a:bodyPr>
            <a:noAutofit/>
          </a:bodyPr>
          <a:lstStyle/>
          <a:p>
            <a:r>
              <a:rPr lang="es-CL" sz="2100" b="1" dirty="0"/>
              <a:t>Geotermómetro de Cationes --&gt; </a:t>
            </a:r>
            <a:r>
              <a:rPr lang="es-CL" sz="2100" b="1" dirty="0" err="1"/>
              <a:t>Na</a:t>
            </a:r>
            <a:r>
              <a:rPr lang="es-CL" sz="2100" b="1" dirty="0"/>
              <a:t>-K-Mg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82097" y="908126"/>
            <a:ext cx="3351054" cy="3094816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95596" y="1639416"/>
            <a:ext cx="6048103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1350" dirty="0"/>
              <a:t>El geotermómetro de </a:t>
            </a:r>
            <a:r>
              <a:rPr lang="es-CL" sz="1350" dirty="0" err="1"/>
              <a:t>Na</a:t>
            </a:r>
            <a:r>
              <a:rPr lang="es-CL" sz="1350" dirty="0"/>
              <a:t>-K-Mg está basado en dos geotermómetros catiónicos (</a:t>
            </a:r>
            <a:r>
              <a:rPr lang="es-CL" sz="1350" dirty="0" err="1"/>
              <a:t>Na</a:t>
            </a:r>
            <a:r>
              <a:rPr lang="es-CL" sz="1350" dirty="0"/>
              <a:t>-K y K-Mg) y sus respectivas reacciones.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11544" y="1095601"/>
            <a:ext cx="6675120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1350" dirty="0"/>
              <a:t>Están basados en las reacciones químicas dependientes de la temperatura entre diferentes cationes encontrados en el fluido.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443648" y="2431075"/>
                <a:ext cx="3723404" cy="33124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s-CL" sz="1200" dirty="0"/>
                  <a:t>K-</a:t>
                </a:r>
                <a:r>
                  <a:rPr lang="es-CL" sz="1200" dirty="0" err="1"/>
                  <a:t>feld</a:t>
                </a:r>
                <a:r>
                  <a:rPr lang="es-CL" sz="1200" dirty="0"/>
                  <a:t> + </a:t>
                </a:r>
                <a:r>
                  <a:rPr lang="es-CL" sz="1200" dirty="0" err="1"/>
                  <a:t>Na</a:t>
                </a:r>
                <a:r>
                  <a:rPr lang="es-CL" sz="1200" baseline="30000" dirty="0"/>
                  <a:t>+</a:t>
                </a:r>
                <a:r>
                  <a:rPr lang="es-CL" sz="1200" dirty="0"/>
                  <a:t> </a:t>
                </a:r>
                <a14:m>
                  <m:oMath xmlns:m="http://schemas.openxmlformats.org/officeDocument/2006/math">
                    <m:groupChr>
                      <m:groupChrPr>
                        <m:chr m:val="⇔"/>
                        <m:pos m:val="top"/>
                        <m:ctrlPr>
                          <a:rPr lang="es-CL" sz="12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groupChrPr>
                      <m:e/>
                    </m:groupChr>
                    <m:r>
                      <a:rPr lang="es-CL" sz="120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s-CL" sz="1200" dirty="0" err="1">
                    <a:ea typeface="Cambria Math" panose="02040503050406030204" pitchFamily="18" charset="0"/>
                  </a:rPr>
                  <a:t>Na-Feld</a:t>
                </a:r>
                <a:r>
                  <a:rPr lang="es-CL" sz="1200" dirty="0">
                    <a:ea typeface="Cambria Math" panose="02040503050406030204" pitchFamily="18" charset="0"/>
                  </a:rPr>
                  <a:t> + K</a:t>
                </a:r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1530" y="2098433"/>
                <a:ext cx="4964539" cy="410818"/>
              </a:xfrm>
              <a:prstGeom prst="rect">
                <a:avLst/>
              </a:prstGeom>
              <a:blipFill rotWithShape="0">
                <a:blip r:embed="rId3"/>
                <a:stretch>
                  <a:fillRect t="-30882" b="-45588"/>
                </a:stretch>
              </a:blipFill>
            </p:spPr>
            <p:txBody>
              <a:bodyPr/>
              <a:lstStyle/>
              <a:p>
                <a:r>
                  <a:rPr lang="es-C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418012" y="2815321"/>
                <a:ext cx="5264331" cy="33124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s-CL" sz="1200" dirty="0">
                    <a:ea typeface="Cambria Math" panose="02040503050406030204" pitchFamily="18" charset="0"/>
                  </a:rPr>
                  <a:t>2.8 K-</a:t>
                </a:r>
                <a:r>
                  <a:rPr lang="es-CL" sz="1200" dirty="0" err="1">
                    <a:ea typeface="Cambria Math" panose="02040503050406030204" pitchFamily="18" charset="0"/>
                  </a:rPr>
                  <a:t>Feld</a:t>
                </a:r>
                <a:r>
                  <a:rPr lang="es-CL" sz="1200" dirty="0">
                    <a:ea typeface="Cambria Math" panose="02040503050406030204" pitchFamily="18" charset="0"/>
                  </a:rPr>
                  <a:t> + 1.6 H</a:t>
                </a:r>
                <a:r>
                  <a:rPr lang="es-CL" sz="1200" baseline="-25000" dirty="0">
                    <a:ea typeface="Cambria Math" panose="02040503050406030204" pitchFamily="18" charset="0"/>
                  </a:rPr>
                  <a:t>2</a:t>
                </a:r>
                <a:r>
                  <a:rPr lang="es-CL" sz="1200" dirty="0">
                    <a:ea typeface="Cambria Math" panose="02040503050406030204" pitchFamily="18" charset="0"/>
                  </a:rPr>
                  <a:t>O + Mg</a:t>
                </a:r>
                <a:r>
                  <a:rPr lang="es-CL" sz="1200" baseline="30000" dirty="0">
                    <a:ea typeface="Cambria Math" panose="02040503050406030204" pitchFamily="18" charset="0"/>
                  </a:rPr>
                  <a:t>2+ </a:t>
                </a:r>
                <a14:m>
                  <m:oMath xmlns:m="http://schemas.openxmlformats.org/officeDocument/2006/math">
                    <m:groupChr>
                      <m:groupChrPr>
                        <m:chr m:val="⇔"/>
                        <m:pos m:val="top"/>
                        <m:ctrlPr>
                          <a:rPr lang="es-CL" sz="12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groupChrPr>
                      <m:e/>
                    </m:groupChr>
                    <m:r>
                      <a:rPr lang="es-CL" sz="12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s-CL" sz="1200" dirty="0">
                    <a:ea typeface="Cambria Math" panose="02040503050406030204" pitchFamily="18" charset="0"/>
                  </a:rPr>
                  <a:t>0.8 K-mica + 0.2 Clorita + 5.4 SiO</a:t>
                </a:r>
                <a:r>
                  <a:rPr lang="es-CL" sz="1200" baseline="-25000" dirty="0">
                    <a:ea typeface="Cambria Math" panose="02040503050406030204" pitchFamily="18" charset="0"/>
                  </a:rPr>
                  <a:t>2</a:t>
                </a:r>
                <a:r>
                  <a:rPr lang="es-CL" sz="1200" dirty="0">
                    <a:ea typeface="Cambria Math" panose="02040503050406030204" pitchFamily="18" charset="0"/>
                  </a:rPr>
                  <a:t> + 2K</a:t>
                </a:r>
                <a:r>
                  <a:rPr lang="es-CL" sz="1200" baseline="30000" dirty="0">
                    <a:ea typeface="Cambria Math" panose="02040503050406030204" pitchFamily="18" charset="0"/>
                  </a:rPr>
                  <a:t>+</a:t>
                </a:r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7349" y="2610761"/>
                <a:ext cx="7019108" cy="410818"/>
              </a:xfrm>
              <a:prstGeom prst="rect">
                <a:avLst/>
              </a:prstGeom>
              <a:blipFill rotWithShape="0">
                <a:blip r:embed="rId4"/>
                <a:stretch>
                  <a:fillRect l="-434" t="-30882" b="-45588"/>
                </a:stretch>
              </a:blipFill>
            </p:spPr>
            <p:txBody>
              <a:bodyPr/>
              <a:lstStyle/>
              <a:p>
                <a:r>
                  <a:rPr lang="es-C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TextBox 9"/>
          <p:cNvSpPr txBox="1"/>
          <p:nvPr/>
        </p:nvSpPr>
        <p:spPr>
          <a:xfrm>
            <a:off x="5466749" y="4279041"/>
            <a:ext cx="3566402" cy="24314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1200" b="1" i="1" dirty="0"/>
              <a:t>Aspectos importantes a tener en cuenta: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es-CL" sz="1400" dirty="0"/>
              <a:t>Son utilizados en </a:t>
            </a:r>
            <a:r>
              <a:rPr lang="es-CL" sz="1400" b="1" dirty="0">
                <a:solidFill>
                  <a:srgbClr val="FF0000"/>
                </a:solidFill>
              </a:rPr>
              <a:t>aguas de tipo clorurado </a:t>
            </a:r>
            <a:r>
              <a:rPr lang="es-CL" sz="1400" dirty="0"/>
              <a:t>y pH cercano a neutro.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es-CL" sz="1400" dirty="0"/>
              <a:t>La cinética de reacción es diferente en ambas reacciones (más rápida en K-Mg).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es-CL" sz="1400" dirty="0"/>
              <a:t>El geotermómetro </a:t>
            </a:r>
            <a:r>
              <a:rPr lang="es-CL" sz="1400" dirty="0" err="1"/>
              <a:t>Na</a:t>
            </a:r>
            <a:r>
              <a:rPr lang="es-CL" sz="1400" dirty="0"/>
              <a:t>/K no es afectado por la dilución ni por la separación de vapor.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es-CL" sz="1400" dirty="0"/>
              <a:t>Buenos resultados para temperaturas de reservorio sobre 180°C, </a:t>
            </a:r>
            <a:r>
              <a:rPr lang="es-CL" sz="1400" b="1" dirty="0">
                <a:solidFill>
                  <a:srgbClr val="FF0000"/>
                </a:solidFill>
              </a:rPr>
              <a:t>errados para aguas de baja </a:t>
            </a:r>
            <a:r>
              <a:rPr lang="es-CL" sz="1400" b="1" dirty="0" err="1">
                <a:solidFill>
                  <a:srgbClr val="FF0000"/>
                </a:solidFill>
              </a:rPr>
              <a:t>T°</a:t>
            </a:r>
            <a:r>
              <a:rPr lang="es-CL" sz="1400" b="1" dirty="0">
                <a:solidFill>
                  <a:srgbClr val="FF0000"/>
                </a:solidFill>
              </a:rPr>
              <a:t> y/o proveniencia marina</a:t>
            </a:r>
            <a:r>
              <a:rPr lang="es-CL" sz="1400" dirty="0"/>
              <a:t>.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es-CL" sz="1400" dirty="0"/>
              <a:t>El Ca provoca una sobrestimación de las </a:t>
            </a:r>
            <a:r>
              <a:rPr lang="es-CL" sz="1400" dirty="0" err="1"/>
              <a:t>T°</a:t>
            </a:r>
            <a:r>
              <a:rPr lang="es-CL" sz="1400" dirty="0"/>
              <a:t>.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104503" y="3123435"/>
            <a:ext cx="5447212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1350" dirty="0"/>
              <a:t>K-Mg: Basado en el decrecimiento de la solubilidad del Mg y crecimiento de la solubilidad del K con el aumento de la temperatura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513757" y="3618948"/>
                <a:ext cx="5013077" cy="49564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s-CL" sz="1350" dirty="0"/>
                  <a:t>T°(C):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s-CL" sz="135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s-CL" sz="1350" i="1">
                            <a:latin typeface="Cambria Math" panose="02040503050406030204" pitchFamily="18" charset="0"/>
                          </a:rPr>
                          <m:t>4410</m:t>
                        </m:r>
                      </m:num>
                      <m:den>
                        <m:r>
                          <a:rPr lang="es-CL" sz="1350" i="1">
                            <a:latin typeface="Cambria Math" panose="02040503050406030204" pitchFamily="18" charset="0"/>
                          </a:rPr>
                          <m:t>13,95 −</m:t>
                        </m:r>
                        <m:func>
                          <m:funcPr>
                            <m:ctrlPr>
                              <a:rPr lang="es-CL" sz="1350" i="1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s-CL" sz="1350">
                                <a:latin typeface="Cambria Math" panose="02040503050406030204" pitchFamily="18" charset="0"/>
                              </a:rPr>
                              <m:t>log</m:t>
                            </m:r>
                          </m:fName>
                          <m:e>
                            <m:f>
                              <m:fPr>
                                <m:ctrlPr>
                                  <a:rPr lang="es-CL" sz="1350" i="1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s-CL" sz="1350" i="1">
                                    <a:latin typeface="Cambria Math" panose="02040503050406030204" pitchFamily="18" charset="0"/>
                                  </a:rPr>
                                  <m:t>𝐾</m:t>
                                </m:r>
                                <m:r>
                                  <a:rPr lang="es-CL" sz="1350" i="1" baseline="2000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num>
                              <m:den>
                                <m:r>
                                  <a:rPr lang="es-CL" sz="1350" i="1">
                                    <a:latin typeface="Cambria Math" panose="02040503050406030204" pitchFamily="18" charset="0"/>
                                  </a:rPr>
                                  <m:t>𝑀𝑔</m:t>
                                </m:r>
                              </m:den>
                            </m:f>
                          </m:e>
                        </m:func>
                      </m:den>
                    </m:f>
                  </m:oMath>
                </a14:m>
                <a:r>
                  <a:rPr lang="es-CL" sz="1350" dirty="0"/>
                  <a:t> - 273.15   	</a:t>
                </a:r>
                <a:r>
                  <a:rPr lang="es-CL" sz="1050" dirty="0"/>
                  <a:t>(</a:t>
                </a:r>
                <a:r>
                  <a:rPr lang="es-CL" sz="1050" dirty="0" err="1"/>
                  <a:t>Giggenbach</a:t>
                </a:r>
                <a:r>
                  <a:rPr lang="es-CL" sz="1050" dirty="0"/>
                  <a:t>, 1988)</a:t>
                </a:r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5009" y="3682264"/>
                <a:ext cx="6684102" cy="629596"/>
              </a:xfrm>
              <a:prstGeom prst="rect">
                <a:avLst/>
              </a:prstGeom>
              <a:blipFill rotWithShape="0">
                <a:blip r:embed="rId5"/>
                <a:stretch>
                  <a:fillRect l="-729" b="-2913"/>
                </a:stretch>
              </a:blipFill>
            </p:spPr>
            <p:txBody>
              <a:bodyPr/>
              <a:lstStyle/>
              <a:p>
                <a:r>
                  <a:rPr lang="es-C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TextBox 12"/>
          <p:cNvSpPr txBox="1"/>
          <p:nvPr/>
        </p:nvSpPr>
        <p:spPr>
          <a:xfrm>
            <a:off x="136425" y="4245349"/>
            <a:ext cx="5767741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1350" dirty="0" err="1"/>
              <a:t>Na</a:t>
            </a:r>
            <a:r>
              <a:rPr lang="es-CL" sz="1350" dirty="0"/>
              <a:t>-K: Basado en el decrecimiento de la razón </a:t>
            </a:r>
            <a:r>
              <a:rPr lang="es-CL" sz="1350" dirty="0" err="1"/>
              <a:t>Na</a:t>
            </a:r>
            <a:r>
              <a:rPr lang="es-CL" sz="1350" dirty="0"/>
              <a:t>/K con el aumento de la temperatura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/>
              <p:cNvSpPr txBox="1"/>
              <p:nvPr/>
            </p:nvSpPr>
            <p:spPr>
              <a:xfrm>
                <a:off x="513757" y="4681061"/>
                <a:ext cx="4444842" cy="6810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s-CL" sz="1350" dirty="0"/>
                  <a:t>T°(C):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s-CL" sz="135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s-CL" sz="1350" i="1">
                            <a:latin typeface="Cambria Math" panose="02040503050406030204" pitchFamily="18" charset="0"/>
                          </a:rPr>
                          <m:t>1390</m:t>
                        </m:r>
                      </m:num>
                      <m:den>
                        <m:r>
                          <a:rPr lang="es-CL" sz="1350" i="1">
                            <a:latin typeface="Cambria Math" panose="02040503050406030204" pitchFamily="18" charset="0"/>
                          </a:rPr>
                          <m:t>1.75 −</m:t>
                        </m:r>
                        <m:func>
                          <m:funcPr>
                            <m:ctrlPr>
                              <a:rPr lang="es-CL" sz="1350" i="1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s-CL" sz="1350">
                                <a:latin typeface="Cambria Math" panose="02040503050406030204" pitchFamily="18" charset="0"/>
                              </a:rPr>
                              <m:t>log</m:t>
                            </m:r>
                          </m:fName>
                          <m:e>
                            <m:f>
                              <m:fPr>
                                <m:ctrlPr>
                                  <a:rPr lang="es-CL" sz="1350" i="1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s-CL" sz="1350" i="1">
                                    <a:latin typeface="Cambria Math" panose="02040503050406030204" pitchFamily="18" charset="0"/>
                                  </a:rPr>
                                  <m:t>𝑁𝑎</m:t>
                                </m:r>
                              </m:num>
                              <m:den>
                                <m:r>
                                  <a:rPr lang="es-CL" sz="1350" i="1">
                                    <a:latin typeface="Cambria Math" panose="02040503050406030204" pitchFamily="18" charset="0"/>
                                  </a:rPr>
                                  <m:t>𝐾</m:t>
                                </m:r>
                              </m:den>
                            </m:f>
                          </m:e>
                        </m:func>
                      </m:den>
                    </m:f>
                  </m:oMath>
                </a14:m>
                <a:r>
                  <a:rPr lang="es-CL" sz="1350" dirty="0"/>
                  <a:t> - 273.15   		</a:t>
                </a:r>
                <a:r>
                  <a:rPr lang="es-CL" sz="1050" dirty="0"/>
                  <a:t>(</a:t>
                </a:r>
                <a:r>
                  <a:rPr lang="es-CL" sz="1050" dirty="0" err="1"/>
                  <a:t>Giggenbach</a:t>
                </a:r>
                <a:r>
                  <a:rPr lang="es-CL" sz="1050" dirty="0"/>
                  <a:t>, 1988)</a:t>
                </a:r>
              </a:p>
            </p:txBody>
          </p:sp>
        </mc:Choice>
        <mc:Fallback xmlns=""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5009" y="5098414"/>
                <a:ext cx="5926456" cy="599780"/>
              </a:xfrm>
              <a:prstGeom prst="rect">
                <a:avLst/>
              </a:prstGeom>
              <a:blipFill rotWithShape="0">
                <a:blip r:embed="rId6"/>
                <a:stretch>
                  <a:fillRect l="-822"/>
                </a:stretch>
              </a:blipFill>
            </p:spPr>
            <p:txBody>
              <a:bodyPr/>
              <a:lstStyle/>
              <a:p>
                <a:r>
                  <a:rPr lang="es-C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Rectangle 14"/>
          <p:cNvSpPr/>
          <p:nvPr/>
        </p:nvSpPr>
        <p:spPr>
          <a:xfrm>
            <a:off x="306977" y="2367271"/>
            <a:ext cx="4709160" cy="72824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sz="1350"/>
          </a:p>
        </p:txBody>
      </p:sp>
      <p:sp>
        <p:nvSpPr>
          <p:cNvPr id="16" name="Rectangle 15"/>
          <p:cNvSpPr/>
          <p:nvPr/>
        </p:nvSpPr>
        <p:spPr>
          <a:xfrm>
            <a:off x="111544" y="3128739"/>
            <a:ext cx="5415290" cy="1048786"/>
          </a:xfrm>
          <a:prstGeom prst="rect">
            <a:avLst/>
          </a:prstGeom>
          <a:noFill/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sz="1350"/>
          </a:p>
        </p:txBody>
      </p:sp>
      <p:sp>
        <p:nvSpPr>
          <p:cNvPr id="17" name="Rectangle 16"/>
          <p:cNvSpPr/>
          <p:nvPr/>
        </p:nvSpPr>
        <p:spPr>
          <a:xfrm>
            <a:off x="111544" y="4245349"/>
            <a:ext cx="5193221" cy="1048786"/>
          </a:xfrm>
          <a:prstGeom prst="rect">
            <a:avLst/>
          </a:prstGeom>
          <a:noFill/>
          <a:ln w="28575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sz="1350"/>
          </a:p>
        </p:txBody>
      </p:sp>
      <p:sp>
        <p:nvSpPr>
          <p:cNvPr id="18" name="Oval 17"/>
          <p:cNvSpPr/>
          <p:nvPr/>
        </p:nvSpPr>
        <p:spPr>
          <a:xfrm>
            <a:off x="6891965" y="2403961"/>
            <a:ext cx="806293" cy="259262"/>
          </a:xfrm>
          <a:prstGeom prst="ellipse">
            <a:avLst/>
          </a:prstGeom>
          <a:solidFill>
            <a:srgbClr val="FFFF00">
              <a:alpha val="4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sz="1350"/>
          </a:p>
        </p:txBody>
      </p:sp>
      <p:sp>
        <p:nvSpPr>
          <p:cNvPr id="19" name="Oval 18"/>
          <p:cNvSpPr/>
          <p:nvPr/>
        </p:nvSpPr>
        <p:spPr>
          <a:xfrm>
            <a:off x="6785457" y="2975428"/>
            <a:ext cx="1019308" cy="327757"/>
          </a:xfrm>
          <a:prstGeom prst="ellipse">
            <a:avLst/>
          </a:prstGeom>
          <a:solidFill>
            <a:srgbClr val="FFFF00">
              <a:alpha val="4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sz="1350"/>
          </a:p>
        </p:txBody>
      </p:sp>
      <p:sp>
        <p:nvSpPr>
          <p:cNvPr id="20" name="Oval 19"/>
          <p:cNvSpPr/>
          <p:nvPr/>
        </p:nvSpPr>
        <p:spPr>
          <a:xfrm>
            <a:off x="6999170" y="3464175"/>
            <a:ext cx="832959" cy="267837"/>
          </a:xfrm>
          <a:prstGeom prst="ellipse">
            <a:avLst/>
          </a:prstGeom>
          <a:solidFill>
            <a:srgbClr val="FFFF00">
              <a:alpha val="4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sz="1350"/>
          </a:p>
        </p:txBody>
      </p:sp>
      <p:sp>
        <p:nvSpPr>
          <p:cNvPr id="21" name="TextBox 20"/>
          <p:cNvSpPr txBox="1"/>
          <p:nvPr/>
        </p:nvSpPr>
        <p:spPr>
          <a:xfrm>
            <a:off x="3796139" y="3969776"/>
            <a:ext cx="1832595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900" dirty="0"/>
              <a:t>(Concentración de K y Mg en mg/l)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3597270" y="5078554"/>
            <a:ext cx="1869479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900" dirty="0"/>
              <a:t>(Concentración de </a:t>
            </a:r>
            <a:r>
              <a:rPr lang="es-CL" sz="900" dirty="0" err="1"/>
              <a:t>Na</a:t>
            </a:r>
            <a:r>
              <a:rPr lang="es-CL" sz="900" dirty="0"/>
              <a:t> y K en mg/l)</a:t>
            </a:r>
          </a:p>
        </p:txBody>
      </p:sp>
    </p:spTree>
    <p:extLst>
      <p:ext uri="{BB962C8B-B14F-4D97-AF65-F5344CB8AC3E}">
        <p14:creationId xmlns:p14="http://schemas.microsoft.com/office/powerpoint/2010/main" val="32053840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19" grpId="0" animBg="1"/>
      <p:bldP spid="20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5856" y="1584409"/>
            <a:ext cx="5792056" cy="51667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358248" y="514550"/>
            <a:ext cx="7340009" cy="39417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tx1"/>
                </a:solidFill>
                <a:latin typeface="Lucida Sans" panose="020B0602040502020204" pitchFamily="34" charset="0"/>
                <a:ea typeface="+mj-ea"/>
                <a:cs typeface="Lucida Sans" panose="020B0602040502020204" pitchFamily="34" charset="0"/>
              </a:defRPr>
            </a:lvl1pPr>
          </a:lstStyle>
          <a:p>
            <a:r>
              <a:rPr lang="es-CL" sz="2100" b="1" dirty="0"/>
              <a:t>Madurez del sistema (no del agua!!!) Li-Cl-B</a:t>
            </a:r>
          </a:p>
        </p:txBody>
      </p:sp>
      <p:sp>
        <p:nvSpPr>
          <p:cNvPr id="7" name="TextBox 5"/>
          <p:cNvSpPr txBox="1"/>
          <p:nvPr/>
        </p:nvSpPr>
        <p:spPr>
          <a:xfrm>
            <a:off x="358248" y="1772816"/>
            <a:ext cx="2701584" cy="27930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s-CL" sz="1350" dirty="0"/>
              <a:t>Elementos Conservativos </a:t>
            </a:r>
            <a:r>
              <a:rPr lang="es-CL" sz="1350" dirty="0">
                <a:sym typeface="Wingdings" panose="05000000000000000000" pitchFamily="2" charset="2"/>
              </a:rPr>
              <a:t> Procesos de disolución, mezcla y origen de las aguas.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CL" sz="1350" dirty="0">
                <a:sym typeface="Wingdings" panose="05000000000000000000" pitchFamily="2" charset="2"/>
              </a:rPr>
              <a:t>Madurez del sistema magmático-hidrotermal: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s-CL" sz="1350" dirty="0">
                <a:sym typeface="Wingdings" panose="05000000000000000000" pitchFamily="2" charset="2"/>
              </a:rPr>
              <a:t>Altas temperaturas  </a:t>
            </a:r>
            <a:r>
              <a:rPr lang="es-CL" sz="1350" dirty="0" err="1">
                <a:sym typeface="Wingdings" panose="05000000000000000000" pitchFamily="2" charset="2"/>
              </a:rPr>
              <a:t>HCl</a:t>
            </a:r>
            <a:r>
              <a:rPr lang="es-CL" sz="1350" dirty="0">
                <a:sym typeface="Wingdings" panose="05000000000000000000" pitchFamily="2" charset="2"/>
              </a:rPr>
              <a:t> &amp; H</a:t>
            </a:r>
            <a:r>
              <a:rPr lang="es-CL" sz="1350" baseline="-25000" dirty="0">
                <a:sym typeface="Wingdings" panose="05000000000000000000" pitchFamily="2" charset="2"/>
              </a:rPr>
              <a:t>3</a:t>
            </a:r>
            <a:r>
              <a:rPr lang="es-CL" sz="1350" dirty="0">
                <a:sym typeface="Wingdings" panose="05000000000000000000" pitchFamily="2" charset="2"/>
              </a:rPr>
              <a:t>BO</a:t>
            </a:r>
            <a:r>
              <a:rPr lang="es-CL" sz="1350" baseline="-25000" dirty="0">
                <a:sym typeface="Wingdings" panose="05000000000000000000" pitchFamily="2" charset="2"/>
              </a:rPr>
              <a:t>3</a:t>
            </a:r>
            <a:endParaRPr lang="es-CL" sz="1100" baseline="-25000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s-CL" sz="1350" dirty="0">
                <a:sym typeface="Wingdings" panose="05000000000000000000" pitchFamily="2" charset="2"/>
              </a:rPr>
              <a:t>Bajas temperaturas  </a:t>
            </a:r>
            <a:r>
              <a:rPr lang="es-CL" sz="1350" dirty="0" err="1">
                <a:sym typeface="Wingdings" panose="05000000000000000000" pitchFamily="2" charset="2"/>
              </a:rPr>
              <a:t>NaCl</a:t>
            </a:r>
            <a:r>
              <a:rPr lang="es-CL" sz="1350" dirty="0">
                <a:sym typeface="Wingdings" panose="05000000000000000000" pitchFamily="2" charset="2"/>
              </a:rPr>
              <a:t> &amp; H</a:t>
            </a:r>
            <a:r>
              <a:rPr lang="es-CL" sz="1350" baseline="-25000" dirty="0">
                <a:sym typeface="Wingdings" panose="05000000000000000000" pitchFamily="2" charset="2"/>
              </a:rPr>
              <a:t>3</a:t>
            </a:r>
            <a:r>
              <a:rPr lang="es-CL" sz="1350" dirty="0">
                <a:sym typeface="Wingdings" panose="05000000000000000000" pitchFamily="2" charset="2"/>
              </a:rPr>
              <a:t>BO</a:t>
            </a:r>
            <a:r>
              <a:rPr lang="es-CL" sz="1350" baseline="-25000" dirty="0">
                <a:sym typeface="Wingdings" panose="05000000000000000000" pitchFamily="2" charset="2"/>
              </a:rPr>
              <a:t>3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s-CL" sz="1350" dirty="0">
                <a:sym typeface="Wingdings" panose="05000000000000000000" pitchFamily="2" charset="2"/>
              </a:rPr>
              <a:t>Mayor pérdida de B que Cl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CL" sz="1350" dirty="0">
                <a:sym typeface="Wingdings" panose="05000000000000000000" pitchFamily="2" charset="2"/>
              </a:rPr>
              <a:t>Mayor proporción B/Cl  Mayor influencia magmática.</a:t>
            </a:r>
            <a:endParaRPr lang="es-CL" sz="1350" dirty="0"/>
          </a:p>
        </p:txBody>
      </p:sp>
    </p:spTree>
    <p:extLst>
      <p:ext uri="{BB962C8B-B14F-4D97-AF65-F5344CB8AC3E}">
        <p14:creationId xmlns:p14="http://schemas.microsoft.com/office/powerpoint/2010/main" val="103496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dirty="0"/>
              <a:t>Diagrama D-O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600200"/>
            <a:ext cx="3970784" cy="4525963"/>
          </a:xfrm>
        </p:spPr>
        <p:txBody>
          <a:bodyPr>
            <a:normAutofit/>
          </a:bodyPr>
          <a:lstStyle/>
          <a:p>
            <a:pPr algn="l"/>
            <a:r>
              <a:rPr lang="es-CL" sz="2400" dirty="0"/>
              <a:t>Origen de las aguas</a:t>
            </a:r>
          </a:p>
          <a:p>
            <a:pPr lvl="1" algn="l"/>
            <a:r>
              <a:rPr lang="es-CL" sz="2000" dirty="0"/>
              <a:t>Inputs volcánicos</a:t>
            </a:r>
          </a:p>
          <a:p>
            <a:pPr lvl="1" algn="l"/>
            <a:r>
              <a:rPr lang="es-CL" sz="2000" dirty="0"/>
              <a:t>Aguas connatas</a:t>
            </a:r>
          </a:p>
          <a:p>
            <a:pPr lvl="1" algn="l"/>
            <a:r>
              <a:rPr lang="es-CL" sz="2000" dirty="0" err="1"/>
              <a:t>Etc</a:t>
            </a:r>
            <a:endParaRPr lang="es-CL" sz="2000" dirty="0"/>
          </a:p>
          <a:p>
            <a:pPr lvl="1" algn="l"/>
            <a:endParaRPr lang="es-CL" sz="2000" dirty="0"/>
          </a:p>
          <a:p>
            <a:pPr algn="l"/>
            <a:r>
              <a:rPr lang="es-CL" sz="2400" dirty="0"/>
              <a:t>Aguas meteóricas dependen de la zona (latitud, altitud, </a:t>
            </a:r>
            <a:r>
              <a:rPr lang="es-CL" sz="2400" dirty="0" err="1"/>
              <a:t>etc</a:t>
            </a:r>
            <a:r>
              <a:rPr lang="es-CL" sz="2400" dirty="0"/>
              <a:t>). </a:t>
            </a:r>
          </a:p>
          <a:p>
            <a:pPr algn="l"/>
            <a:endParaRPr lang="es-CL" sz="2400" dirty="0"/>
          </a:p>
          <a:p>
            <a:pPr algn="l"/>
            <a:r>
              <a:rPr lang="es-CL" sz="2400" dirty="0"/>
              <a:t>Se puede usar en minerales hidratados.</a:t>
            </a:r>
          </a:p>
          <a:p>
            <a:pPr algn="l"/>
            <a:endParaRPr lang="es-CL" sz="2400" dirty="0"/>
          </a:p>
          <a:p>
            <a:pPr algn="l"/>
            <a:endParaRPr lang="es-CL" sz="2400" dirty="0"/>
          </a:p>
        </p:txBody>
      </p:sp>
      <p:pic>
        <p:nvPicPr>
          <p:cNvPr id="5122" name="Picture 2" descr="http://www.unige.ch/cyberdocuments/theses2001/HaeberlinY/images/image129.gif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000"/>
          <a:stretch/>
        </p:blipFill>
        <p:spPr bwMode="auto">
          <a:xfrm>
            <a:off x="4572000" y="1628800"/>
            <a:ext cx="4314056" cy="44326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8452742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dirty="0"/>
              <a:t>Procesos físicos que afectan los fluidos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CL" dirty="0"/>
              <a:t>Enfriamiento por transferencia de calor.</a:t>
            </a:r>
          </a:p>
          <a:p>
            <a:r>
              <a:rPr lang="es-CL" dirty="0"/>
              <a:t>Mezclas de aguas.</a:t>
            </a:r>
          </a:p>
          <a:p>
            <a:r>
              <a:rPr lang="es-CL" dirty="0"/>
              <a:t>Ebullición (y despresurización).</a:t>
            </a:r>
          </a:p>
          <a:p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256115258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dirty="0"/>
              <a:t>Procesos físicos que afectan los fluidos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CL" dirty="0"/>
              <a:t>Enfriamiento por transferencia de calor</a:t>
            </a:r>
          </a:p>
          <a:p>
            <a:pPr lvl="1"/>
            <a:r>
              <a:rPr lang="es-CL" dirty="0"/>
              <a:t>Parcialmente también por pérdida de vapor y mezcla.</a:t>
            </a:r>
          </a:p>
          <a:p>
            <a:pPr lvl="1"/>
            <a:r>
              <a:rPr lang="es-CL" dirty="0"/>
              <a:t>Flujos laterales.</a:t>
            </a:r>
          </a:p>
          <a:p>
            <a:pPr lvl="1"/>
            <a:r>
              <a:rPr lang="es-CL" dirty="0"/>
              <a:t>Si ascenso es rápido </a:t>
            </a:r>
            <a:r>
              <a:rPr lang="es-CL" dirty="0">
                <a:sym typeface="Wingdings" pitchFamily="2" charset="2"/>
              </a:rPr>
              <a:t> sin mayores cambios químicos (excepto para las reacciones más rápidas como K/Mg).</a:t>
            </a:r>
          </a:p>
          <a:p>
            <a:pPr lvl="1"/>
            <a:r>
              <a:rPr lang="es-CL" dirty="0">
                <a:sym typeface="Wingdings" pitchFamily="2" charset="2"/>
              </a:rPr>
              <a:t>Si ascenso es lento  Grandes cambios químicos y reequilibrio de los geotermómetros.</a:t>
            </a:r>
          </a:p>
        </p:txBody>
      </p:sp>
    </p:spTree>
    <p:extLst>
      <p:ext uri="{BB962C8B-B14F-4D97-AF65-F5344CB8AC3E}">
        <p14:creationId xmlns:p14="http://schemas.microsoft.com/office/powerpoint/2010/main" val="77092776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dirty="0"/>
              <a:t>Procesos físicos que afectan los fluidos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CL" dirty="0"/>
              <a:t>Mezcla con aguas frías</a:t>
            </a:r>
          </a:p>
          <a:p>
            <a:pPr lvl="1"/>
            <a:r>
              <a:rPr lang="es-CL" dirty="0">
                <a:sym typeface="Wingdings" pitchFamily="2" charset="2"/>
              </a:rPr>
              <a:t>Saturación de los mx no es lineal  dos aguas saturadas en SiO2 pueden producir agua super-saturada en SiO2.</a:t>
            </a:r>
          </a:p>
          <a:p>
            <a:pPr lvl="1"/>
            <a:r>
              <a:rPr lang="es-CL" dirty="0">
                <a:sym typeface="Wingdings" pitchFamily="2" charset="2"/>
              </a:rPr>
              <a:t>Efectos similares por enfriamiento, pero acompañado de dilución si las aguas son menos salinas.</a:t>
            </a:r>
          </a:p>
          <a:p>
            <a:pPr lvl="1"/>
            <a:r>
              <a:rPr lang="es-CL" dirty="0">
                <a:sym typeface="Wingdings" pitchFamily="2" charset="2"/>
              </a:rPr>
              <a:t>Se realizan modelos de mezcla para determinar composición inicial</a:t>
            </a:r>
          </a:p>
          <a:p>
            <a:pPr lvl="1"/>
            <a:r>
              <a:rPr lang="es-CL" dirty="0">
                <a:sym typeface="Wingdings" pitchFamily="2" charset="2"/>
              </a:rPr>
              <a:t>Dificulta mucho la aplicación de herramientas como geotermómetros de cationes, gases e isótopos.</a:t>
            </a:r>
          </a:p>
          <a:p>
            <a:pPr lvl="1"/>
            <a:endParaRPr lang="es-CL" dirty="0">
              <a:sym typeface="Wingdings" pitchFamily="2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118955847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dirty="0"/>
              <a:t>Procesos físicos que afectan los fluidos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CL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0760" y="1268760"/>
            <a:ext cx="6858000" cy="5391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3212073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dirty="0"/>
              <a:t>Procesos físicos que afectan los fluidos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CL" dirty="0"/>
              <a:t>Ebullición y pérdida de vapor</a:t>
            </a:r>
          </a:p>
          <a:p>
            <a:pPr lvl="1"/>
            <a:r>
              <a:rPr lang="es-CL" dirty="0"/>
              <a:t>Gases disueltos bajan el punto de ebullición</a:t>
            </a:r>
          </a:p>
          <a:p>
            <a:pPr lvl="1"/>
            <a:r>
              <a:rPr lang="es-CL" dirty="0"/>
              <a:t>Sales disueltas suben el punto de ebullición</a:t>
            </a:r>
          </a:p>
          <a:p>
            <a:pPr lvl="1"/>
            <a:r>
              <a:rPr lang="es-CL" dirty="0"/>
              <a:t>Todo esto cambia la curva BPD (</a:t>
            </a:r>
            <a:r>
              <a:rPr lang="es-CL" dirty="0" err="1"/>
              <a:t>boiling</a:t>
            </a:r>
            <a:r>
              <a:rPr lang="es-CL" dirty="0"/>
              <a:t> </a:t>
            </a:r>
            <a:r>
              <a:rPr lang="es-CL" dirty="0" err="1"/>
              <a:t>point</a:t>
            </a:r>
            <a:r>
              <a:rPr lang="es-CL" dirty="0"/>
              <a:t> </a:t>
            </a:r>
            <a:r>
              <a:rPr lang="es-CL" dirty="0" err="1"/>
              <a:t>to</a:t>
            </a:r>
            <a:r>
              <a:rPr lang="es-CL" dirty="0"/>
              <a:t> </a:t>
            </a:r>
            <a:r>
              <a:rPr lang="es-CL" dirty="0" err="1"/>
              <a:t>depth</a:t>
            </a:r>
            <a:r>
              <a:rPr lang="es-CL" dirty="0"/>
              <a:t>, </a:t>
            </a:r>
            <a:r>
              <a:rPr lang="es-CL" dirty="0" err="1"/>
              <a:t>correponde</a:t>
            </a:r>
            <a:r>
              <a:rPr lang="es-CL" dirty="0"/>
              <a:t> a la ebullición por </a:t>
            </a:r>
            <a:r>
              <a:rPr lang="es-CL" dirty="0" err="1"/>
              <a:t>presion</a:t>
            </a:r>
            <a:r>
              <a:rPr lang="es-CL" dirty="0"/>
              <a:t> hidrostática) </a:t>
            </a:r>
          </a:p>
          <a:p>
            <a:pPr lvl="1"/>
            <a:r>
              <a:rPr lang="es-CL" dirty="0"/>
              <a:t>Puede producir enfriamiento rápido por pérdida de calor (calor latente, entalpía del vapor).</a:t>
            </a:r>
          </a:p>
          <a:p>
            <a:pPr lvl="1"/>
            <a:r>
              <a:rPr lang="es-CL" dirty="0" err="1"/>
              <a:t>Supersaturación</a:t>
            </a:r>
            <a:r>
              <a:rPr lang="es-CL" dirty="0"/>
              <a:t> repentina produce importante </a:t>
            </a:r>
            <a:r>
              <a:rPr lang="es-CL" dirty="0" err="1"/>
              <a:t>precipitacion</a:t>
            </a:r>
            <a:r>
              <a:rPr lang="es-CL" dirty="0"/>
              <a:t> (e. g. sílice), cerrando la permeabilidad.</a:t>
            </a:r>
          </a:p>
          <a:p>
            <a:pPr lvl="1"/>
            <a:r>
              <a:rPr lang="es-CL" dirty="0"/>
              <a:t>Ebullición concentra solutos y libera gases disueltos.</a:t>
            </a:r>
          </a:p>
          <a:p>
            <a:pPr lvl="1"/>
            <a:endParaRPr lang="es-CL" dirty="0"/>
          </a:p>
          <a:p>
            <a:pPr lvl="1"/>
            <a:endParaRPr lang="es-CL" dirty="0">
              <a:sym typeface="Wingdings" pitchFamily="2" charset="2"/>
            </a:endParaRPr>
          </a:p>
          <a:p>
            <a:pPr lvl="1"/>
            <a:endParaRPr lang="es-CL" dirty="0">
              <a:sym typeface="Wingdings" pitchFamily="2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291416190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CL"/>
          </a:p>
        </p:txBody>
      </p:sp>
      <p:pic>
        <p:nvPicPr>
          <p:cNvPr id="4" name="9 Marcador de contenido" descr="Andesitico.jpg"/>
          <p:cNvPicPr>
            <a:picLocks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-108520" y="0"/>
            <a:ext cx="925252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83948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dirty="0"/>
              <a:t>Procesos físicos que afectan los fluidos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CL"/>
          </a:p>
        </p:txBody>
      </p:sp>
      <p:pic>
        <p:nvPicPr>
          <p:cNvPr id="4" name="3 Imagen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4599"/>
          <a:stretch/>
        </p:blipFill>
        <p:spPr>
          <a:xfrm>
            <a:off x="1691680" y="1412776"/>
            <a:ext cx="5472608" cy="52596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525714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D2B418C-2F8B-4EC5-8AC4-547D09393F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dirty="0"/>
              <a:t>Procesos físicos que afectan los fluidos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366CD153-B5BD-4369-A41A-C69A54C4EB6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CL" dirty="0">
                <a:sym typeface="Wingdings" pitchFamily="2" charset="2"/>
              </a:rPr>
              <a:t>A pesar de todo, en la mayoría de los casos reales medidos, los geotermómetros suelen acertar con errores +-15 °C (dependiendo del geotermómetro, ya que entre ellos pueden diferir en hasta 100 °C).</a:t>
            </a:r>
          </a:p>
          <a:p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175266380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dirty="0"/>
              <a:t>Prospecciones Geoquímicas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600200"/>
            <a:ext cx="7859216" cy="4525963"/>
          </a:xfrm>
        </p:spPr>
        <p:txBody>
          <a:bodyPr>
            <a:normAutofit/>
          </a:bodyPr>
          <a:lstStyle/>
          <a:p>
            <a:pPr algn="l"/>
            <a:r>
              <a:rPr lang="es-ES" sz="1600" b="1" dirty="0"/>
              <a:t>Objetivos:</a:t>
            </a:r>
          </a:p>
          <a:p>
            <a:pPr lvl="1" algn="l"/>
            <a:r>
              <a:rPr lang="es-ES" sz="1600" dirty="0"/>
              <a:t>Inferir las características químicas de los fluidos en profundidad.</a:t>
            </a:r>
          </a:p>
          <a:p>
            <a:pPr lvl="1" algn="l"/>
            <a:endParaRPr lang="es-ES" sz="1600" dirty="0"/>
          </a:p>
          <a:p>
            <a:pPr lvl="1" algn="l"/>
            <a:r>
              <a:rPr lang="es-ES" sz="1600" dirty="0"/>
              <a:t>Estimar temperaturas mínimas de sub-superficie.</a:t>
            </a:r>
          </a:p>
          <a:p>
            <a:pPr lvl="1" algn="l"/>
            <a:endParaRPr lang="es-ES" sz="1600" dirty="0"/>
          </a:p>
          <a:p>
            <a:pPr lvl="1" algn="l"/>
            <a:r>
              <a:rPr lang="es-ES" sz="1600" dirty="0"/>
              <a:t>Determinar el tipo de sistema geotérmico (agua o vapor dominante).</a:t>
            </a:r>
          </a:p>
          <a:p>
            <a:pPr lvl="1" algn="l"/>
            <a:endParaRPr lang="es-ES" sz="1600" dirty="0"/>
          </a:p>
          <a:p>
            <a:pPr lvl="1" algn="l"/>
            <a:r>
              <a:rPr lang="es-ES" sz="1600" dirty="0"/>
              <a:t>Establecer el origen de los fluidos del sistema</a:t>
            </a:r>
          </a:p>
        </p:txBody>
      </p:sp>
      <p:pic>
        <p:nvPicPr>
          <p:cNvPr id="4" name="Picture 7" descr="DSC_0048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10336" y="4149080"/>
            <a:ext cx="4176464" cy="25507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0787879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dirty="0"/>
              <a:t>Prospecciones Geoquímicas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</p:spPr>
        <p:txBody>
          <a:bodyPr>
            <a:normAutofit/>
          </a:bodyPr>
          <a:lstStyle/>
          <a:p>
            <a:pPr algn="l"/>
            <a:r>
              <a:rPr lang="es-ES" sz="2400" b="1" dirty="0"/>
              <a:t>Metodología</a:t>
            </a:r>
            <a:r>
              <a:rPr lang="es-ES" sz="2400" dirty="0"/>
              <a:t>:</a:t>
            </a:r>
          </a:p>
          <a:p>
            <a:pPr lvl="1" algn="l"/>
            <a:r>
              <a:rPr lang="es-ES" sz="1600" dirty="0"/>
              <a:t>Medición in-situ de parámetros físico-químicos de aguas termales, fumarolas, y aguas meteóricas (</a:t>
            </a:r>
            <a:r>
              <a:rPr lang="es-ES" sz="1600" dirty="0" err="1"/>
              <a:t>T°</a:t>
            </a:r>
            <a:r>
              <a:rPr lang="es-ES" sz="1600" dirty="0"/>
              <a:t>, pH, conductividad).</a:t>
            </a:r>
          </a:p>
          <a:p>
            <a:pPr lvl="1" algn="l"/>
            <a:r>
              <a:rPr lang="es-ES" sz="1600" dirty="0"/>
              <a:t>Análisis químicos (iones y cationes) e isotópicos en laboratorios.</a:t>
            </a:r>
          </a:p>
          <a:p>
            <a:pPr lvl="1" algn="l"/>
            <a:r>
              <a:rPr lang="es-ES" sz="1600" dirty="0"/>
              <a:t>Aplicación de geotermómetros químicos de aguas (SiO2 , </a:t>
            </a:r>
            <a:r>
              <a:rPr lang="es-ES" sz="1600" dirty="0" err="1"/>
              <a:t>Na</a:t>
            </a:r>
            <a:r>
              <a:rPr lang="es-ES" sz="1600" dirty="0"/>
              <a:t>-K-Ca, </a:t>
            </a:r>
            <a:r>
              <a:rPr lang="es-ES" sz="1600" dirty="0" err="1"/>
              <a:t>Na</a:t>
            </a:r>
            <a:r>
              <a:rPr lang="es-ES" sz="1600" dirty="0"/>
              <a:t>-K-Mg).</a:t>
            </a:r>
          </a:p>
          <a:p>
            <a:pPr lvl="1" algn="l"/>
            <a:r>
              <a:rPr lang="es-ES" sz="1600" dirty="0"/>
              <a:t>Aplicación de geotermómetros de gases (H2-Ar, CO-CO2, CH4-CO2).</a:t>
            </a:r>
          </a:p>
          <a:p>
            <a:pPr lvl="1" algn="l"/>
            <a:r>
              <a:rPr lang="es-ES" sz="1600" dirty="0"/>
              <a:t>Elaboración de posible modelo del sistema geotermal</a:t>
            </a:r>
            <a:endParaRPr lang="es-CL" sz="1600" dirty="0"/>
          </a:p>
        </p:txBody>
      </p:sp>
      <p:pic>
        <p:nvPicPr>
          <p:cNvPr id="4" name="Picture 6" descr="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3874769"/>
            <a:ext cx="4392488" cy="2835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0331831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b="1" dirty="0"/>
              <a:t>Tipos genéricos de aguas</a:t>
            </a:r>
            <a:endParaRPr lang="es-CL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214313" indent="-214313"/>
            <a:r>
              <a:rPr lang="es-CL" sz="2400" b="1" dirty="0"/>
              <a:t>Meteórica</a:t>
            </a:r>
            <a:r>
              <a:rPr lang="es-CL" sz="2400" dirty="0"/>
              <a:t>: Activa en el ciclo hidrológico reciente. Se puede infiltrar a grandes profundidades (2 a 3 Km) y formar parte de un sistema geotermal.</a:t>
            </a:r>
          </a:p>
          <a:p>
            <a:pPr marL="0" indent="0">
              <a:buNone/>
            </a:pPr>
            <a:endParaRPr lang="es-CL" sz="2400" dirty="0"/>
          </a:p>
          <a:p>
            <a:pPr marL="214313" indent="-214313"/>
            <a:r>
              <a:rPr lang="es-CL" sz="2400" b="1" dirty="0"/>
              <a:t>Magmática</a:t>
            </a:r>
            <a:r>
              <a:rPr lang="es-CL" sz="2400" dirty="0"/>
              <a:t>: Proveniente de un cuerpo intrusivo.</a:t>
            </a:r>
          </a:p>
          <a:p>
            <a:pPr marL="0" indent="0">
              <a:buNone/>
            </a:pPr>
            <a:endParaRPr lang="es-CL" sz="2400" dirty="0"/>
          </a:p>
          <a:p>
            <a:pPr marL="214313" indent="-214313"/>
            <a:r>
              <a:rPr lang="es-CL" sz="2400" b="1" dirty="0"/>
              <a:t>Connata:</a:t>
            </a:r>
            <a:r>
              <a:rPr lang="es-CL" sz="2400" dirty="0"/>
              <a:t> Agua fósil atrapada en cuencas sedimentarias profundas, ajena al ciclo hidrológico reciente. </a:t>
            </a:r>
          </a:p>
          <a:p>
            <a:pPr marL="0" indent="0">
              <a:buNone/>
            </a:pPr>
            <a:endParaRPr lang="es-CL" sz="2400" dirty="0"/>
          </a:p>
          <a:p>
            <a:pPr marL="214313" indent="-214313"/>
            <a:r>
              <a:rPr lang="es-CL" sz="2400" b="1" dirty="0"/>
              <a:t>Metamórfica:</a:t>
            </a:r>
            <a:r>
              <a:rPr lang="es-CL" sz="2400" dirty="0"/>
              <a:t> Originada por deshidratación de minerales debido al metamorfismo</a:t>
            </a:r>
          </a:p>
        </p:txBody>
      </p:sp>
    </p:spTree>
    <p:extLst>
      <p:ext uri="{BB962C8B-B14F-4D97-AF65-F5344CB8AC3E}">
        <p14:creationId xmlns:p14="http://schemas.microsoft.com/office/powerpoint/2010/main" val="210787879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D986425-365E-408F-A355-CAE921F2E7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dirty="0"/>
              <a:t>Datación de aguas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FD4DA2DD-EACD-4695-8605-E09BA249B72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CL" b="1" dirty="0"/>
          </a:p>
          <a:p>
            <a:r>
              <a:rPr lang="es-CL" b="1" dirty="0"/>
              <a:t>Tritio</a:t>
            </a:r>
            <a:r>
              <a:rPr lang="es-CL" dirty="0"/>
              <a:t>: Antes/después de 1945.</a:t>
            </a:r>
          </a:p>
          <a:p>
            <a:endParaRPr lang="es-CL" dirty="0"/>
          </a:p>
          <a:p>
            <a:r>
              <a:rPr lang="es-CL" b="1" dirty="0"/>
              <a:t>Carbono-14</a:t>
            </a:r>
            <a:r>
              <a:rPr lang="es-CL" dirty="0"/>
              <a:t>: Máximo 50 </a:t>
            </a:r>
            <a:r>
              <a:rPr lang="es-CL" dirty="0" err="1"/>
              <a:t>ka</a:t>
            </a:r>
            <a:r>
              <a:rPr lang="es-CL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86588533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dirty="0"/>
              <a:t>Interacción agua roca</a:t>
            </a:r>
          </a:p>
        </p:txBody>
      </p:sp>
      <p:pic>
        <p:nvPicPr>
          <p:cNvPr id="3074" name="Picture 2" descr="C:\Users\Ignacio\Desktop\tumblr_mka6uwUjzo1s971hyo1_1280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877008"/>
            <a:ext cx="6949612" cy="42342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8 Llamada con línea 1"/>
          <p:cNvSpPr/>
          <p:nvPr/>
        </p:nvSpPr>
        <p:spPr>
          <a:xfrm>
            <a:off x="3150919" y="1772816"/>
            <a:ext cx="1656184" cy="655712"/>
          </a:xfrm>
          <a:prstGeom prst="borderCallout1">
            <a:avLst>
              <a:gd name="adj1" fmla="val 52160"/>
              <a:gd name="adj2" fmla="val -2582"/>
              <a:gd name="adj3" fmla="val 164794"/>
              <a:gd name="adj4" fmla="val -2568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dirty="0"/>
              <a:t>Conservativo</a:t>
            </a:r>
          </a:p>
        </p:txBody>
      </p:sp>
      <p:sp>
        <p:nvSpPr>
          <p:cNvPr id="11" name="10 Llamada con línea 1"/>
          <p:cNvSpPr/>
          <p:nvPr/>
        </p:nvSpPr>
        <p:spPr>
          <a:xfrm>
            <a:off x="5076056" y="4509120"/>
            <a:ext cx="1656184" cy="655712"/>
          </a:xfrm>
          <a:prstGeom prst="borderCallout1">
            <a:avLst>
              <a:gd name="adj1" fmla="val -3040"/>
              <a:gd name="adj2" fmla="val 50904"/>
              <a:gd name="adj3" fmla="val -231770"/>
              <a:gd name="adj4" fmla="val 7094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dirty="0"/>
              <a:t>NO Conservativo</a:t>
            </a:r>
          </a:p>
        </p:txBody>
      </p:sp>
      <p:pic>
        <p:nvPicPr>
          <p:cNvPr id="4103" name="Picture 7" descr="C:\Users\Ignacio\Desktop\no con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72" y="1556792"/>
            <a:ext cx="4224292" cy="37622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805180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dirty="0"/>
              <a:t>Interacción agua roca</a:t>
            </a:r>
          </a:p>
        </p:txBody>
      </p:sp>
      <p:sp>
        <p:nvSpPr>
          <p:cNvPr id="4" name="TextBox 4"/>
          <p:cNvSpPr txBox="1"/>
          <p:nvPr/>
        </p:nvSpPr>
        <p:spPr>
          <a:xfrm>
            <a:off x="751781" y="1484785"/>
            <a:ext cx="7420619" cy="1508105"/>
          </a:xfrm>
          <a:prstGeom prst="rect">
            <a:avLst/>
          </a:prstGeom>
          <a:noFill/>
          <a:ln w="28575">
            <a:solidFill>
              <a:srgbClr val="92D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CL" b="1" dirty="0"/>
              <a:t>Elementos Conservativos (Trazadores, No-Compatibles)</a:t>
            </a:r>
          </a:p>
          <a:p>
            <a:pPr algn="ctr"/>
            <a:endParaRPr lang="es-CL" b="1" dirty="0"/>
          </a:p>
          <a:p>
            <a:pPr algn="ctr"/>
            <a:r>
              <a:rPr lang="es-CL" sz="1200" dirty="0"/>
              <a:t>Afines a la fase fluida, pues una vez incorporados al fluido no cambian. Pueden revelar su fuente de origen</a:t>
            </a:r>
          </a:p>
          <a:p>
            <a:pPr algn="ctr"/>
            <a:endParaRPr lang="es-CL" sz="1600" b="1" dirty="0"/>
          </a:p>
          <a:p>
            <a:pPr algn="ctr"/>
            <a:r>
              <a:rPr lang="es-CL" sz="1600" b="1" dirty="0"/>
              <a:t>He, Ar, Cl, Li, B, Rb, Cs, N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endParaRPr lang="es-CL" sz="1200" dirty="0"/>
          </a:p>
        </p:txBody>
      </p:sp>
      <p:sp>
        <p:nvSpPr>
          <p:cNvPr id="5" name="TextBox 5"/>
          <p:cNvSpPr txBox="1"/>
          <p:nvPr/>
        </p:nvSpPr>
        <p:spPr>
          <a:xfrm>
            <a:off x="751781" y="3284984"/>
            <a:ext cx="7420619" cy="1215717"/>
          </a:xfrm>
          <a:prstGeom prst="rect">
            <a:avLst/>
          </a:prstGeom>
          <a:noFill/>
          <a:ln w="28575"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CL" b="1" dirty="0"/>
              <a:t>Elementos No-Conservativos (</a:t>
            </a:r>
            <a:r>
              <a:rPr lang="es-CL" b="1" dirty="0" err="1"/>
              <a:t>Geoindicadores</a:t>
            </a:r>
            <a:r>
              <a:rPr lang="es-CL" b="1" dirty="0"/>
              <a:t>, Compatibles)</a:t>
            </a:r>
          </a:p>
          <a:p>
            <a:pPr algn="ctr"/>
            <a:endParaRPr lang="es-CL" sz="1500" b="1" dirty="0"/>
          </a:p>
          <a:p>
            <a:pPr algn="ctr"/>
            <a:r>
              <a:rPr lang="es-CL" sz="1200" dirty="0"/>
              <a:t>Interactúan con minerales, especialmente silicatos hidrotermales. Pueden corresponder a compuestos.</a:t>
            </a:r>
          </a:p>
          <a:p>
            <a:endParaRPr lang="es-CL" sz="1200" dirty="0"/>
          </a:p>
          <a:p>
            <a:pPr algn="ctr"/>
            <a:r>
              <a:rPr lang="es-CL" sz="1600" b="1" dirty="0" err="1"/>
              <a:t>Na</a:t>
            </a:r>
            <a:r>
              <a:rPr lang="es-CL" sz="1600" b="1" dirty="0"/>
              <a:t>, K, Mg, Ca, SiO</a:t>
            </a:r>
            <a:r>
              <a:rPr lang="es-CL" sz="1600" b="1" baseline="-25000" dirty="0"/>
              <a:t>2</a:t>
            </a:r>
            <a:r>
              <a:rPr lang="es-CL" sz="1600" b="1" dirty="0"/>
              <a:t>, Al, Fe, SO</a:t>
            </a:r>
            <a:r>
              <a:rPr lang="es-CL" sz="1600" b="1" baseline="-25000" dirty="0"/>
              <a:t>4</a:t>
            </a:r>
            <a:r>
              <a:rPr lang="es-CL" sz="1600" b="1" dirty="0"/>
              <a:t>, H</a:t>
            </a:r>
            <a:r>
              <a:rPr lang="es-CL" sz="1600" b="1" baseline="-25000" dirty="0"/>
              <a:t>2</a:t>
            </a:r>
            <a:r>
              <a:rPr lang="es-CL" sz="1600" b="1" dirty="0"/>
              <a:t>S, CO</a:t>
            </a:r>
            <a:r>
              <a:rPr lang="es-CL" sz="1600" b="1" baseline="-25000" dirty="0"/>
              <a:t>2</a:t>
            </a:r>
            <a:r>
              <a:rPr lang="es-CL" sz="1600" b="1" dirty="0"/>
              <a:t>, OH</a:t>
            </a:r>
            <a:endParaRPr lang="es-CL" sz="1200" b="1" dirty="0"/>
          </a:p>
        </p:txBody>
      </p:sp>
      <p:sp>
        <p:nvSpPr>
          <p:cNvPr id="7" name="6 Rectángulo"/>
          <p:cNvSpPr/>
          <p:nvPr/>
        </p:nvSpPr>
        <p:spPr>
          <a:xfrm>
            <a:off x="751781" y="4878452"/>
            <a:ext cx="7420619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s-CL" sz="1600" dirty="0"/>
              <a:t>Ciertos elementos cambian su comportamiento de acuerdo a la temperatura </a:t>
            </a:r>
          </a:p>
          <a:p>
            <a:r>
              <a:rPr lang="es-CL" sz="1600" dirty="0"/>
              <a:t>(Ejemplo: Cs &gt; 250°C --&gt; Conservativo, pero bajo esa temperatura se comporta como no conservativo, incorporándose a fases minerales)</a:t>
            </a:r>
          </a:p>
        </p:txBody>
      </p:sp>
    </p:spTree>
    <p:extLst>
      <p:ext uri="{BB962C8B-B14F-4D97-AF65-F5344CB8AC3E}">
        <p14:creationId xmlns:p14="http://schemas.microsoft.com/office/powerpoint/2010/main" val="103567271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228733" y="484339"/>
            <a:ext cx="3550933" cy="1553879"/>
          </a:xfrm>
          <a:ln w="38100">
            <a:solidFill>
              <a:schemeClr val="accent1"/>
            </a:solidFill>
          </a:ln>
        </p:spPr>
        <p:txBody>
          <a:bodyPr>
            <a:normAutofit fontScale="62500" lnSpcReduction="20000"/>
          </a:bodyPr>
          <a:lstStyle/>
          <a:p>
            <a:endParaRPr lang="es-CL" dirty="0"/>
          </a:p>
          <a:p>
            <a:r>
              <a:rPr lang="es-CL" dirty="0"/>
              <a:t>Análisis de Aguas</a:t>
            </a:r>
          </a:p>
          <a:p>
            <a:pPr lvl="1"/>
            <a:r>
              <a:rPr lang="es-CL" dirty="0"/>
              <a:t>Aniones: Cl</a:t>
            </a:r>
            <a:r>
              <a:rPr lang="es-CL" baseline="30000" dirty="0"/>
              <a:t>-</a:t>
            </a:r>
            <a:r>
              <a:rPr lang="es-CL" dirty="0"/>
              <a:t>, HCO</a:t>
            </a:r>
            <a:r>
              <a:rPr lang="es-CL" baseline="-25000" dirty="0"/>
              <a:t>3</a:t>
            </a:r>
            <a:r>
              <a:rPr lang="es-CL" baseline="30000" dirty="0"/>
              <a:t>-</a:t>
            </a:r>
            <a:r>
              <a:rPr lang="es-CL" dirty="0"/>
              <a:t>, SO</a:t>
            </a:r>
            <a:r>
              <a:rPr lang="es-CL" baseline="-25000" dirty="0"/>
              <a:t>4</a:t>
            </a:r>
            <a:r>
              <a:rPr lang="es-CL" baseline="30000" dirty="0"/>
              <a:t>-2</a:t>
            </a:r>
          </a:p>
          <a:p>
            <a:pPr lvl="1"/>
            <a:r>
              <a:rPr lang="es-CL" dirty="0"/>
              <a:t>Cationes: </a:t>
            </a:r>
            <a:r>
              <a:rPr lang="es-CL" dirty="0" err="1"/>
              <a:t>Na</a:t>
            </a:r>
            <a:r>
              <a:rPr lang="es-CL" baseline="30000" dirty="0"/>
              <a:t>+</a:t>
            </a:r>
            <a:r>
              <a:rPr lang="es-CL" dirty="0"/>
              <a:t>, K</a:t>
            </a:r>
            <a:r>
              <a:rPr lang="es-CL" baseline="30000" dirty="0"/>
              <a:t>+</a:t>
            </a:r>
            <a:r>
              <a:rPr lang="es-CL" dirty="0"/>
              <a:t>, Ca</a:t>
            </a:r>
            <a:r>
              <a:rPr lang="es-CL" baseline="30000" dirty="0"/>
              <a:t>+2</a:t>
            </a:r>
            <a:r>
              <a:rPr lang="es-CL" dirty="0"/>
              <a:t>, Mg</a:t>
            </a:r>
            <a:r>
              <a:rPr lang="es-CL" baseline="30000" dirty="0"/>
              <a:t>+2</a:t>
            </a:r>
            <a:r>
              <a:rPr lang="es-CL" dirty="0"/>
              <a:t>, Rb</a:t>
            </a:r>
            <a:r>
              <a:rPr lang="es-CL" baseline="30000" dirty="0"/>
              <a:t>+</a:t>
            </a:r>
            <a:r>
              <a:rPr lang="es-CL" dirty="0"/>
              <a:t>, Cs</a:t>
            </a:r>
            <a:r>
              <a:rPr lang="es-CL" baseline="30000" dirty="0"/>
              <a:t>+</a:t>
            </a:r>
            <a:r>
              <a:rPr lang="es-CL" dirty="0"/>
              <a:t>, Li</a:t>
            </a:r>
            <a:r>
              <a:rPr lang="es-CL" baseline="30000" dirty="0"/>
              <a:t>+</a:t>
            </a:r>
          </a:p>
          <a:p>
            <a:pPr lvl="1"/>
            <a:r>
              <a:rPr lang="es-CL" dirty="0"/>
              <a:t>Otros: SiO</a:t>
            </a:r>
            <a:r>
              <a:rPr lang="es-CL" baseline="-25000" dirty="0"/>
              <a:t>2</a:t>
            </a:r>
            <a:r>
              <a:rPr lang="es-CL" dirty="0"/>
              <a:t>, B. CO</a:t>
            </a:r>
            <a:r>
              <a:rPr lang="es-CL" baseline="-25000" dirty="0"/>
              <a:t>2</a:t>
            </a:r>
            <a:r>
              <a:rPr lang="es-CL" dirty="0"/>
              <a:t>, H</a:t>
            </a:r>
            <a:r>
              <a:rPr lang="es-CL" baseline="-25000" dirty="0"/>
              <a:t>2</a:t>
            </a:r>
            <a:r>
              <a:rPr lang="es-CL" dirty="0"/>
              <a:t>S, NH</a:t>
            </a:r>
            <a:r>
              <a:rPr lang="es-CL" baseline="-25000" dirty="0"/>
              <a:t>3</a:t>
            </a:r>
            <a:r>
              <a:rPr lang="es-CL" dirty="0"/>
              <a:t>, As</a:t>
            </a:r>
          </a:p>
        </p:txBody>
      </p:sp>
      <p:pic>
        <p:nvPicPr>
          <p:cNvPr id="8" name="Picture 2" descr="C:\Users\Pablo\Desktop\GcaGT\Giggenbach - Copy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95146" y="2246692"/>
            <a:ext cx="4920099" cy="43386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4435600" y="1844824"/>
            <a:ext cx="3848471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1350" u="sng" dirty="0"/>
              <a:t>Diagrama ternario de aniones de </a:t>
            </a:r>
            <a:r>
              <a:rPr lang="es-CL" sz="1350" u="sng" dirty="0" err="1"/>
              <a:t>Giggenbach</a:t>
            </a:r>
            <a:r>
              <a:rPr lang="es-CL" sz="1350" u="sng" dirty="0"/>
              <a:t> (1988)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4799059" y="878644"/>
            <a:ext cx="3322436" cy="830997"/>
          </a:xfrm>
          <a:prstGeom prst="rect">
            <a:avLst/>
          </a:prstGeom>
          <a:noFill/>
          <a:ln w="19050"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r>
              <a:rPr lang="es-CL" sz="1600" dirty="0"/>
              <a:t>Se puede observar la evolución natural que pueden tener aguas asociadas a un sistema geotermal</a:t>
            </a:r>
          </a:p>
        </p:txBody>
      </p:sp>
      <p:grpSp>
        <p:nvGrpSpPr>
          <p:cNvPr id="28" name="Group 27"/>
          <p:cNvGrpSpPr/>
          <p:nvPr/>
        </p:nvGrpSpPr>
        <p:grpSpPr>
          <a:xfrm>
            <a:off x="256346" y="2708920"/>
            <a:ext cx="3588798" cy="1899010"/>
            <a:chOff x="213064" y="4037463"/>
            <a:chExt cx="4785064" cy="2532013"/>
          </a:xfrm>
        </p:grpSpPr>
        <p:sp>
          <p:nvSpPr>
            <p:cNvPr id="11" name="TextBox 10"/>
            <p:cNvSpPr txBox="1"/>
            <p:nvPr/>
          </p:nvSpPr>
          <p:spPr>
            <a:xfrm>
              <a:off x="279735" y="4037463"/>
              <a:ext cx="4429957" cy="178510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CL" sz="1350" dirty="0"/>
                <a:t>Tipos principales de agua asociadas a sistemas geotermales</a:t>
              </a:r>
            </a:p>
            <a:p>
              <a:endParaRPr lang="es-CL" sz="1350" dirty="0"/>
            </a:p>
            <a:p>
              <a:pPr marL="214313" indent="-214313">
                <a:buFont typeface="Arial" panose="020B0604020202020204" pitchFamily="34" charset="0"/>
                <a:buChar char="•"/>
              </a:pPr>
              <a:r>
                <a:rPr lang="es-CL" sz="1350" dirty="0"/>
                <a:t>Ácido Sulfatada </a:t>
              </a:r>
            </a:p>
            <a:p>
              <a:pPr marL="214313" indent="-214313">
                <a:buFont typeface="Arial" panose="020B0604020202020204" pitchFamily="34" charset="0"/>
                <a:buChar char="•"/>
              </a:pPr>
              <a:r>
                <a:rPr lang="es-CL" sz="1350" dirty="0"/>
                <a:t>Clorurada</a:t>
              </a:r>
            </a:p>
            <a:p>
              <a:pPr marL="214313" indent="-214313">
                <a:buFont typeface="Arial" panose="020B0604020202020204" pitchFamily="34" charset="0"/>
                <a:buChar char="•"/>
              </a:pPr>
              <a:r>
                <a:rPr lang="es-CL" sz="1350" dirty="0"/>
                <a:t>Carbonatada</a:t>
              </a: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2829179" y="4802819"/>
              <a:ext cx="2068497" cy="150810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214313" indent="-214313">
                <a:buFont typeface="Arial" panose="020B0604020202020204" pitchFamily="34" charset="0"/>
                <a:buChar char="•"/>
              </a:pPr>
              <a:r>
                <a:rPr lang="es-CL" sz="1350" dirty="0"/>
                <a:t>Vapor Calentada</a:t>
              </a:r>
            </a:p>
            <a:p>
              <a:pPr marL="214313" indent="-214313">
                <a:buFont typeface="Arial" panose="020B0604020202020204" pitchFamily="34" charset="0"/>
                <a:buChar char="•"/>
              </a:pPr>
              <a:r>
                <a:rPr lang="es-CL" sz="1350" dirty="0"/>
                <a:t>Volcánica</a:t>
              </a:r>
            </a:p>
            <a:p>
              <a:pPr marL="214313" indent="-214313">
                <a:buFont typeface="Arial" panose="020B0604020202020204" pitchFamily="34" charset="0"/>
                <a:buChar char="•"/>
              </a:pPr>
              <a:r>
                <a:rPr lang="es-CL" sz="1350" dirty="0"/>
                <a:t>Madura</a:t>
              </a:r>
            </a:p>
            <a:p>
              <a:pPr marL="214313" indent="-214313">
                <a:buFont typeface="Arial" panose="020B0604020202020204" pitchFamily="34" charset="0"/>
                <a:buChar char="•"/>
              </a:pPr>
              <a:r>
                <a:rPr lang="es-CL" sz="1350" dirty="0"/>
                <a:t>Periférica o superficial</a:t>
              </a:r>
            </a:p>
          </p:txBody>
        </p:sp>
        <p:grpSp>
          <p:nvGrpSpPr>
            <p:cNvPr id="26" name="Group 25"/>
            <p:cNvGrpSpPr/>
            <p:nvPr/>
          </p:nvGrpSpPr>
          <p:grpSpPr>
            <a:xfrm>
              <a:off x="213064" y="4722920"/>
              <a:ext cx="4785064" cy="1846556"/>
              <a:chOff x="213064" y="4722920"/>
              <a:chExt cx="4785064" cy="1846556"/>
            </a:xfrm>
          </p:grpSpPr>
          <p:sp>
            <p:nvSpPr>
              <p:cNvPr id="13" name="Rectangle 12"/>
              <p:cNvSpPr/>
              <p:nvPr/>
            </p:nvSpPr>
            <p:spPr>
              <a:xfrm>
                <a:off x="213064" y="4722920"/>
                <a:ext cx="4785064" cy="1846556"/>
              </a:xfrm>
              <a:prstGeom prst="rect">
                <a:avLst/>
              </a:prstGeom>
              <a:noFill/>
              <a:ln w="38100"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L" sz="1350"/>
              </a:p>
            </p:txBody>
          </p:sp>
          <p:cxnSp>
            <p:nvCxnSpPr>
              <p:cNvPr id="15" name="Straight Arrow Connector 14"/>
              <p:cNvCxnSpPr/>
              <p:nvPr/>
            </p:nvCxnSpPr>
            <p:spPr>
              <a:xfrm flipV="1">
                <a:off x="2254928" y="4998129"/>
                <a:ext cx="574251" cy="117947"/>
              </a:xfrm>
              <a:prstGeom prst="straightConnector1">
                <a:avLst/>
              </a:prstGeom>
              <a:ln w="12700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" name="Straight Arrow Connector 16"/>
              <p:cNvCxnSpPr/>
              <p:nvPr/>
            </p:nvCxnSpPr>
            <p:spPr>
              <a:xfrm>
                <a:off x="2254928" y="5116076"/>
                <a:ext cx="574251" cy="107636"/>
              </a:xfrm>
              <a:prstGeom prst="straightConnector1">
                <a:avLst/>
              </a:prstGeom>
              <a:ln w="12700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" name="Straight Arrow Connector 20"/>
              <p:cNvCxnSpPr/>
              <p:nvPr/>
            </p:nvCxnSpPr>
            <p:spPr>
              <a:xfrm>
                <a:off x="1961965" y="5374628"/>
                <a:ext cx="867215" cy="102895"/>
              </a:xfrm>
              <a:prstGeom prst="straightConnector1">
                <a:avLst/>
              </a:prstGeom>
              <a:ln w="12700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" name="Straight Arrow Connector 23"/>
              <p:cNvCxnSpPr/>
              <p:nvPr/>
            </p:nvCxnSpPr>
            <p:spPr>
              <a:xfrm>
                <a:off x="2059497" y="5683587"/>
                <a:ext cx="769683" cy="108203"/>
              </a:xfrm>
              <a:prstGeom prst="straightConnector1">
                <a:avLst/>
              </a:prstGeom>
              <a:ln w="12700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</p:spTree>
    <p:extLst>
      <p:ext uri="{BB962C8B-B14F-4D97-AF65-F5344CB8AC3E}">
        <p14:creationId xmlns:p14="http://schemas.microsoft.com/office/powerpoint/2010/main" val="761619588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685</TotalTime>
  <Words>1321</Words>
  <Application>Microsoft Office PowerPoint</Application>
  <PresentationFormat>Presentación en pantalla (4:3)</PresentationFormat>
  <Paragraphs>154</Paragraphs>
  <Slides>21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6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21</vt:i4>
      </vt:variant>
    </vt:vector>
  </HeadingPairs>
  <TitlesOfParts>
    <vt:vector size="28" baseType="lpstr">
      <vt:lpstr>Arial</vt:lpstr>
      <vt:lpstr>Calibri</vt:lpstr>
      <vt:lpstr>Cambria</vt:lpstr>
      <vt:lpstr>Cambria Math</vt:lpstr>
      <vt:lpstr>Lucida Sans</vt:lpstr>
      <vt:lpstr>Wingdings</vt:lpstr>
      <vt:lpstr>Tema de Office</vt:lpstr>
      <vt:lpstr>CLASE AUXILIAR 5</vt:lpstr>
      <vt:lpstr>Presentación de PowerPoint</vt:lpstr>
      <vt:lpstr>Prospecciones Geoquímicas</vt:lpstr>
      <vt:lpstr>Prospecciones Geoquímicas</vt:lpstr>
      <vt:lpstr>Tipos genéricos de aguas</vt:lpstr>
      <vt:lpstr>Datación de aguas</vt:lpstr>
      <vt:lpstr>Interacción agua roca</vt:lpstr>
      <vt:lpstr>Interacción agua roca</vt:lpstr>
      <vt:lpstr>Presentación de PowerPoint</vt:lpstr>
      <vt:lpstr>Geotermómetros</vt:lpstr>
      <vt:lpstr>Geotermómetro de Sílice</vt:lpstr>
      <vt:lpstr>Geotermómetro de Cationes --&gt; Na-K-Mg</vt:lpstr>
      <vt:lpstr>Presentación de PowerPoint</vt:lpstr>
      <vt:lpstr>Diagrama D-O</vt:lpstr>
      <vt:lpstr>Procesos físicos que afectan los fluidos</vt:lpstr>
      <vt:lpstr>Procesos físicos que afectan los fluidos</vt:lpstr>
      <vt:lpstr>Procesos físicos que afectan los fluidos</vt:lpstr>
      <vt:lpstr>Procesos físicos que afectan los fluidos</vt:lpstr>
      <vt:lpstr>Procesos físicos que afectan los fluidos</vt:lpstr>
      <vt:lpstr>Procesos físicos que afectan los fluidos</vt:lpstr>
      <vt:lpstr>Procesos físicos que afectan los fluidos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Clase auxiliar 1</dc:title>
  <dc:creator>Ignacio</dc:creator>
  <cp:lastModifiedBy>ARojas</cp:lastModifiedBy>
  <cp:revision>39</cp:revision>
  <dcterms:created xsi:type="dcterms:W3CDTF">2015-09-22T13:40:42Z</dcterms:created>
  <dcterms:modified xsi:type="dcterms:W3CDTF">2017-10-13T14:34:57Z</dcterms:modified>
</cp:coreProperties>
</file>