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5"/>
  </p:notesMasterIdLst>
  <p:sldIdLst>
    <p:sldId id="257" r:id="rId2"/>
    <p:sldId id="288" r:id="rId3"/>
    <p:sldId id="260" r:id="rId4"/>
    <p:sldId id="259" r:id="rId5"/>
    <p:sldId id="289" r:id="rId6"/>
    <p:sldId id="346" r:id="rId7"/>
    <p:sldId id="301" r:id="rId8"/>
    <p:sldId id="304" r:id="rId9"/>
    <p:sldId id="302" r:id="rId10"/>
    <p:sldId id="305" r:id="rId11"/>
    <p:sldId id="303" r:id="rId12"/>
    <p:sldId id="306" r:id="rId13"/>
    <p:sldId id="313" r:id="rId14"/>
    <p:sldId id="327" r:id="rId15"/>
    <p:sldId id="307" r:id="rId16"/>
    <p:sldId id="308" r:id="rId17"/>
    <p:sldId id="309" r:id="rId18"/>
    <p:sldId id="311" r:id="rId19"/>
    <p:sldId id="312" r:id="rId20"/>
    <p:sldId id="316" r:id="rId21"/>
    <p:sldId id="314" r:id="rId22"/>
    <p:sldId id="290" r:id="rId23"/>
    <p:sldId id="315" r:id="rId24"/>
    <p:sldId id="354" r:id="rId25"/>
    <p:sldId id="317" r:id="rId26"/>
    <p:sldId id="348" r:id="rId27"/>
    <p:sldId id="351" r:id="rId28"/>
    <p:sldId id="349" r:id="rId29"/>
    <p:sldId id="318" r:id="rId30"/>
    <p:sldId id="319" r:id="rId31"/>
    <p:sldId id="323" r:id="rId32"/>
    <p:sldId id="321" r:id="rId33"/>
    <p:sldId id="324" r:id="rId34"/>
    <p:sldId id="326" r:id="rId35"/>
    <p:sldId id="328" r:id="rId36"/>
    <p:sldId id="329" r:id="rId37"/>
    <p:sldId id="330" r:id="rId38"/>
    <p:sldId id="331" r:id="rId39"/>
    <p:sldId id="332" r:id="rId40"/>
    <p:sldId id="333" r:id="rId41"/>
    <p:sldId id="334" r:id="rId42"/>
    <p:sldId id="335" r:id="rId43"/>
    <p:sldId id="336" r:id="rId44"/>
    <p:sldId id="337" r:id="rId45"/>
    <p:sldId id="338" r:id="rId46"/>
    <p:sldId id="339" r:id="rId47"/>
    <p:sldId id="340" r:id="rId48"/>
    <p:sldId id="341" r:id="rId49"/>
    <p:sldId id="342" r:id="rId50"/>
    <p:sldId id="343" r:id="rId51"/>
    <p:sldId id="344" r:id="rId52"/>
    <p:sldId id="345" r:id="rId53"/>
    <p:sldId id="286" r:id="rId54"/>
  </p:sldIdLst>
  <p:sldSz cx="9144000" cy="5143500" type="screen16x9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919C"/>
    <a:srgbClr val="53B0B5"/>
    <a:srgbClr val="FFFFFF"/>
    <a:srgbClr val="99120E"/>
    <a:srgbClr val="508504"/>
    <a:srgbClr val="B2D7DA"/>
    <a:srgbClr val="3A697E"/>
    <a:srgbClr val="13CBC0"/>
    <a:srgbClr val="781311"/>
    <a:srgbClr val="7E15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85" autoAdjust="0"/>
    <p:restoredTop sz="94660"/>
  </p:normalViewPr>
  <p:slideViewPr>
    <p:cSldViewPr>
      <p:cViewPr varScale="1">
        <p:scale>
          <a:sx n="143" d="100"/>
          <a:sy n="143" d="100"/>
        </p:scale>
        <p:origin x="702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8C394-0952-4900-BD34-20C6B2F66BBF}" type="datetimeFigureOut">
              <a:rPr lang="es-CL" smtClean="0"/>
              <a:t>13-09-2017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00F50-F481-4035-B133-6C2A13EF526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29587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No olvidar,</a:t>
            </a:r>
            <a:r>
              <a:rPr lang="es-ES_tradnl" baseline="0" dirty="0"/>
              <a:t> corriente m</a:t>
            </a:r>
            <a:r>
              <a:rPr lang="es-ES" baseline="0" dirty="0" err="1"/>
              <a:t>áxima</a:t>
            </a:r>
            <a:r>
              <a:rPr lang="es-ES" baseline="0" dirty="0"/>
              <a:t> que sale de un pin de </a:t>
            </a:r>
            <a:r>
              <a:rPr lang="es-ES" baseline="0" dirty="0" err="1"/>
              <a:t>Arduino</a:t>
            </a:r>
            <a:r>
              <a:rPr lang="es-ES" baseline="0" dirty="0"/>
              <a:t> es 40 </a:t>
            </a:r>
            <a:r>
              <a:rPr lang="es-ES" baseline="0" dirty="0" err="1"/>
              <a:t>mA.</a:t>
            </a:r>
            <a:endParaRPr lang="es-ES" baseline="0" dirty="0"/>
          </a:p>
          <a:p>
            <a:endParaRPr lang="es-ES" baseline="0" dirty="0"/>
          </a:p>
          <a:p>
            <a:r>
              <a:rPr lang="es-ES" baseline="0" dirty="0"/>
              <a:t>El </a:t>
            </a:r>
            <a:r>
              <a:rPr lang="es-ES" baseline="0" dirty="0" err="1"/>
              <a:t>arduino</a:t>
            </a:r>
            <a:r>
              <a:rPr lang="es-ES" baseline="0" dirty="0"/>
              <a:t> que tienen disponible en el laboratorio es levemente distinto al de la figura, principalmente el microprocesador ATMEGA es más pequeño (un cuadrado) y viene soldado al </a:t>
            </a:r>
            <a:r>
              <a:rPr lang="es-ES" baseline="0" dirty="0" err="1"/>
              <a:t>Arduino</a:t>
            </a:r>
            <a:r>
              <a:rPr lang="es-ES" baseline="0" dirty="0"/>
              <a:t> UNO .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1EB53-7C41-E444-B71B-2F8C61AC5365}" type="slidenum">
              <a:rPr lang="es-ES" altLang="es-ES" smtClean="0"/>
              <a:pPr>
                <a:defRPr/>
              </a:pPr>
              <a:t>25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78540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1EB53-7C41-E444-B71B-2F8C61AC5365}" type="slidenum">
              <a:rPr lang="es-ES" altLang="es-ES" smtClean="0"/>
              <a:pPr>
                <a:defRPr/>
              </a:pPr>
              <a:t>39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284242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1EB53-7C41-E444-B71B-2F8C61AC5365}" type="slidenum">
              <a:rPr lang="es-ES" altLang="es-ES" smtClean="0"/>
              <a:pPr>
                <a:defRPr/>
              </a:pPr>
              <a:t>40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202806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1EB53-7C41-E444-B71B-2F8C61AC5365}" type="slidenum">
              <a:rPr lang="es-ES" altLang="es-ES" smtClean="0"/>
              <a:pPr>
                <a:defRPr/>
              </a:pPr>
              <a:t>41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34235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1EB53-7C41-E444-B71B-2F8C61AC5365}" type="slidenum">
              <a:rPr lang="es-ES" altLang="es-ES" smtClean="0"/>
              <a:pPr>
                <a:defRPr/>
              </a:pPr>
              <a:t>42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99240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1EB53-7C41-E444-B71B-2F8C61AC5365}" type="slidenum">
              <a:rPr lang="es-ES" altLang="es-ES" smtClean="0"/>
              <a:pPr>
                <a:defRPr/>
              </a:pPr>
              <a:t>44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23574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1EB53-7C41-E444-B71B-2F8C61AC5365}" type="slidenum">
              <a:rPr lang="es-ES" altLang="es-ES" smtClean="0"/>
              <a:pPr>
                <a:defRPr/>
              </a:pPr>
              <a:t>45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07383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1EB53-7C41-E444-B71B-2F8C61AC5365}" type="slidenum">
              <a:rPr lang="es-ES" altLang="es-ES" smtClean="0"/>
              <a:pPr>
                <a:defRPr/>
              </a:pPr>
              <a:t>46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238697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1EB53-7C41-E444-B71B-2F8C61AC5365}" type="slidenum">
              <a:rPr lang="es-ES" altLang="es-ES" smtClean="0"/>
              <a:pPr>
                <a:defRPr/>
              </a:pPr>
              <a:t>47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41556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/>
              <a:t>El</a:t>
            </a:r>
            <a:r>
              <a:rPr lang="es-ES_tradnl" baseline="0" dirty="0"/>
              <a:t> </a:t>
            </a:r>
            <a:r>
              <a:rPr lang="es-ES_tradnl" baseline="0" dirty="0" err="1"/>
              <a:t>delayMicroseconds</a:t>
            </a:r>
            <a:r>
              <a:rPr lang="es-ES_tradnl" baseline="0" dirty="0"/>
              <a:t> es para la estabilidad del sensor de </a:t>
            </a:r>
            <a:r>
              <a:rPr lang="es-ES_tradnl" baseline="0" dirty="0" err="1"/>
              <a:t>pr</a:t>
            </a:r>
            <a:r>
              <a:rPr lang="es-ES" baseline="0" dirty="0" err="1"/>
              <a:t>oximidad</a:t>
            </a:r>
            <a:r>
              <a:rPr lang="es-ES" baseline="0" dirty="0"/>
              <a:t>. El </a:t>
            </a:r>
            <a:r>
              <a:rPr lang="es-ES" baseline="0" dirty="0" err="1"/>
              <a:t>fabricamente</a:t>
            </a:r>
            <a:r>
              <a:rPr lang="es-ES" baseline="0" dirty="0"/>
              <a:t> recomienda usarlo para mejorar su desempeño.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/>
              <a:t>Más información sobre la función </a:t>
            </a:r>
            <a:r>
              <a:rPr lang="es-ES" baseline="0" dirty="0" err="1"/>
              <a:t>pulseIn</a:t>
            </a:r>
            <a:r>
              <a:rPr lang="es-ES" baseline="0" dirty="0"/>
              <a:t>: http://</a:t>
            </a:r>
            <a:r>
              <a:rPr lang="es-ES" baseline="0" dirty="0" err="1"/>
              <a:t>educabot.org</a:t>
            </a:r>
            <a:r>
              <a:rPr lang="es-ES" baseline="0" dirty="0"/>
              <a:t>/</a:t>
            </a:r>
            <a:r>
              <a:rPr lang="es-ES" baseline="0" dirty="0" err="1"/>
              <a:t>programacion</a:t>
            </a:r>
            <a:r>
              <a:rPr lang="es-ES" baseline="0" dirty="0"/>
              <a:t>/para-los-mas-curiosos-</a:t>
            </a:r>
            <a:r>
              <a:rPr lang="es-ES" baseline="0" dirty="0" err="1"/>
              <a:t>funcion</a:t>
            </a:r>
            <a:r>
              <a:rPr lang="es-ES" baseline="0" dirty="0"/>
              <a:t>-</a:t>
            </a:r>
            <a:r>
              <a:rPr lang="es-ES" baseline="0" dirty="0" err="1"/>
              <a:t>pulsein</a:t>
            </a:r>
            <a:r>
              <a:rPr lang="es-ES" baseline="0" dirty="0"/>
              <a:t>-de-</a:t>
            </a:r>
            <a:r>
              <a:rPr lang="es-ES" baseline="0" dirty="0" err="1"/>
              <a:t>arduino</a:t>
            </a:r>
            <a:r>
              <a:rPr lang="es-ES" baseline="0"/>
              <a:t>/</a:t>
            </a:r>
            <a:endParaRPr lang="es-ES_tradnl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1EB53-7C41-E444-B71B-2F8C61AC5365}" type="slidenum">
              <a:rPr lang="es-ES" altLang="es-ES" smtClean="0"/>
              <a:pPr>
                <a:defRPr/>
              </a:pPr>
              <a:t>48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90291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El</a:t>
            </a:r>
            <a:r>
              <a:rPr lang="es-ES_tradnl" baseline="0" dirty="0"/>
              <a:t> </a:t>
            </a:r>
            <a:r>
              <a:rPr lang="es-ES_tradnl" baseline="0" dirty="0" err="1"/>
              <a:t>delayMicroseconds</a:t>
            </a:r>
            <a:r>
              <a:rPr lang="es-ES_tradnl" baseline="0" dirty="0"/>
              <a:t> es para la estabilidad del sensor de </a:t>
            </a:r>
            <a:r>
              <a:rPr lang="es-ES_tradnl" baseline="0" dirty="0" err="1"/>
              <a:t>pr</a:t>
            </a:r>
            <a:r>
              <a:rPr lang="es-ES" baseline="0" dirty="0" err="1"/>
              <a:t>oximidad</a:t>
            </a:r>
            <a:r>
              <a:rPr lang="es-ES" baseline="0" dirty="0"/>
              <a:t>. El </a:t>
            </a:r>
            <a:r>
              <a:rPr lang="es-ES" baseline="0" dirty="0" err="1"/>
              <a:t>fabricamente</a:t>
            </a:r>
            <a:r>
              <a:rPr lang="es-ES" baseline="0" dirty="0"/>
              <a:t> recomienda usarlo para mejorar su desempeño.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1EB53-7C41-E444-B71B-2F8C61AC5365}" type="slidenum">
              <a:rPr lang="es-ES" altLang="es-ES" smtClean="0"/>
              <a:pPr>
                <a:defRPr/>
              </a:pPr>
              <a:t>49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82606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En</a:t>
            </a:r>
            <a:r>
              <a:rPr lang="es-ES_tradnl" baseline="0" dirty="0"/>
              <a:t> esta diapositiva debe pedirse a todos los alumnos que abran el programa del </a:t>
            </a:r>
            <a:r>
              <a:rPr lang="es-ES_tradnl" baseline="0" dirty="0" err="1"/>
              <a:t>Arduino</a:t>
            </a:r>
            <a:r>
              <a:rPr lang="es-ES_tradnl" baseline="0" dirty="0"/>
              <a:t> para que vean todas las zonas que se hace referencia.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1EB53-7C41-E444-B71B-2F8C61AC5365}" type="slidenum">
              <a:rPr lang="es-ES" altLang="es-ES" smtClean="0"/>
              <a:pPr>
                <a:defRPr/>
              </a:pPr>
              <a:t>29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015311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1EB53-7C41-E444-B71B-2F8C61AC5365}" type="slidenum">
              <a:rPr lang="es-ES" altLang="es-ES" smtClean="0"/>
              <a:pPr>
                <a:defRPr/>
              </a:pPr>
              <a:t>50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222520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1EB53-7C41-E444-B71B-2F8C61AC5365}" type="slidenum">
              <a:rPr lang="es-ES" altLang="es-ES" smtClean="0"/>
              <a:pPr>
                <a:defRPr/>
              </a:pPr>
              <a:t>51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2282914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1EB53-7C41-E444-B71B-2F8C61AC5365}" type="slidenum">
              <a:rPr lang="es-ES" altLang="es-ES" smtClean="0"/>
              <a:pPr>
                <a:defRPr/>
              </a:pPr>
              <a:t>52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59045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El error de no elegir</a:t>
            </a:r>
            <a:r>
              <a:rPr lang="es-ES_tradnl" baseline="0" dirty="0"/>
              <a:t> bien la placa o el puerto es EL M</a:t>
            </a:r>
            <a:r>
              <a:rPr lang="es-ES" baseline="0" dirty="0"/>
              <a:t>ÁS COMÚN.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1EB53-7C41-E444-B71B-2F8C61AC5365}" type="slidenum">
              <a:rPr lang="es-ES" altLang="es-ES" smtClean="0"/>
              <a:pPr>
                <a:defRPr/>
              </a:pPr>
              <a:t>30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14801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El error de no elegir</a:t>
            </a:r>
            <a:r>
              <a:rPr lang="es-ES_tradnl" baseline="0" dirty="0"/>
              <a:t> bien la placa o el puerto es EL M</a:t>
            </a:r>
            <a:r>
              <a:rPr lang="es-ES" baseline="0" dirty="0"/>
              <a:t>ÁS COMÚN.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1EB53-7C41-E444-B71B-2F8C61AC5365}" type="slidenum">
              <a:rPr lang="es-ES" altLang="es-ES" smtClean="0"/>
              <a:pPr>
                <a:defRPr/>
              </a:pPr>
              <a:t>31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31684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1EB53-7C41-E444-B71B-2F8C61AC5365}" type="slidenum">
              <a:rPr lang="es-ES" altLang="es-ES" smtClean="0"/>
              <a:pPr>
                <a:defRPr/>
              </a:pPr>
              <a:t>32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23011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1EB53-7C41-E444-B71B-2F8C61AC5365}" type="slidenum">
              <a:rPr lang="es-ES" altLang="es-ES" smtClean="0"/>
              <a:pPr>
                <a:defRPr/>
              </a:pPr>
              <a:t>34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3447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1EB53-7C41-E444-B71B-2F8C61AC5365}" type="slidenum">
              <a:rPr lang="es-ES" altLang="es-ES" smtClean="0"/>
              <a:pPr>
                <a:defRPr/>
              </a:pPr>
              <a:t>35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25417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1EB53-7C41-E444-B71B-2F8C61AC5365}" type="slidenum">
              <a:rPr lang="es-ES" altLang="es-ES" smtClean="0"/>
              <a:pPr>
                <a:defRPr/>
              </a:pPr>
              <a:t>36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66602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1EB53-7C41-E444-B71B-2F8C61AC5365}" type="slidenum">
              <a:rPr lang="es-ES" altLang="es-ES" smtClean="0"/>
              <a:pPr>
                <a:defRPr/>
              </a:pPr>
              <a:t>38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41196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215F-9066-43DB-9A73-6CBAD81CC929}" type="datetime1">
              <a:rPr lang="es-CL" smtClean="0"/>
              <a:t>13-09-2017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C9BF-32F4-4331-B452-E8812A962D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337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C1D3-70ED-45F4-A51F-0C1C1B1244BB}" type="datetime1">
              <a:rPr lang="es-CL" smtClean="0"/>
              <a:t>13-09-2017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C9BF-32F4-4331-B452-E8812A962D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1371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519DC-FC97-407C-88DB-DE44C320FCF9}" type="datetime1">
              <a:rPr lang="es-CL" smtClean="0"/>
              <a:t>13-09-2017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C9BF-32F4-4331-B452-E8812A962D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28089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8CC0-3019-42E1-B759-B87E065C7055}" type="datetime1">
              <a:rPr lang="es-CL" smtClean="0"/>
              <a:t>13-09-2017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C9BF-32F4-4331-B452-E8812A962D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63516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14B19-1C14-4CC5-ABC8-F3EC29852FF1}" type="datetime1">
              <a:rPr lang="es-CL" smtClean="0"/>
              <a:t>13-09-2017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C9BF-32F4-4331-B452-E8812A962D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04917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5E993-C2FC-4A8C-8BD0-70C907D10ADA}" type="datetime1">
              <a:rPr lang="es-CL" smtClean="0"/>
              <a:t>13-09-2017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C9BF-32F4-4331-B452-E8812A962D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0852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159C2-2F2A-48C7-B4BE-99790B014D29}" type="datetime1">
              <a:rPr lang="es-CL" smtClean="0"/>
              <a:t>13-09-2017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C9BF-32F4-4331-B452-E8812A962D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99608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5BD4E-2757-4A5F-BAAC-84EDB317D3CA}" type="datetime1">
              <a:rPr lang="es-CL" smtClean="0"/>
              <a:t>13-09-2017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C9BF-32F4-4331-B452-E8812A962D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9090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C83B-DCCB-4394-8080-918E3B89EEF6}" type="datetime1">
              <a:rPr lang="es-CL" smtClean="0"/>
              <a:t>13-09-2017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C9BF-32F4-4331-B452-E8812A962D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45168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33ED-FB28-48E8-A057-C679DF9611C1}" type="datetime1">
              <a:rPr lang="es-CL" smtClean="0"/>
              <a:t>13-09-2017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C9BF-32F4-4331-B452-E8812A962D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57760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7B4B-E4D1-4F1E-8E00-6DF11969D0B0}" type="datetime1">
              <a:rPr lang="es-CL" smtClean="0"/>
              <a:t>13-09-2017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C9BF-32F4-4331-B452-E8812A962D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8249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4BCAD-A57E-4772-8811-6625E89EE900}" type="datetime1">
              <a:rPr lang="es-CL" smtClean="0"/>
              <a:t>13-09-2017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0C9BF-32F4-4331-B452-E8812A962D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69420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5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5.png"/><Relationship Id="rId5" Type="http://schemas.openxmlformats.org/officeDocument/2006/relationships/hyperlink" Target="https://www.arduino.cc/en/Reference/HomePage" TargetMode="Externa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35.tiff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47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50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51.tif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55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33748" y="2931790"/>
            <a:ext cx="6400800" cy="1314450"/>
          </a:xfrm>
        </p:spPr>
        <p:txBody>
          <a:bodyPr>
            <a:normAutofit/>
          </a:bodyPr>
          <a:lstStyle/>
          <a:p>
            <a:r>
              <a:rPr lang="es-CL" sz="1600" dirty="0">
                <a:latin typeface="+mj-lt"/>
              </a:rPr>
              <a:t>EI1102-4 Introducción a la Ingeniería II - Sección 4</a:t>
            </a:r>
          </a:p>
          <a:p>
            <a:r>
              <a:rPr lang="es-CL" sz="1600" dirty="0">
                <a:latin typeface="+mj-lt"/>
              </a:rPr>
              <a:t>Profesor: Eugenio  Bravo C.</a:t>
            </a:r>
          </a:p>
          <a:p>
            <a:r>
              <a:rPr lang="es-ES" sz="1600" dirty="0">
                <a:latin typeface="+mj-lt"/>
              </a:rPr>
              <a:t>Autor: Alex  M. Villarroel Torres</a:t>
            </a:r>
          </a:p>
          <a:p>
            <a:r>
              <a:rPr lang="es-ES" sz="1600" dirty="0">
                <a:latin typeface="+mj-lt"/>
              </a:rPr>
              <a:t>Santiago de Chile, Septiembre 2017 </a:t>
            </a:r>
            <a:endParaRPr lang="es-CL" sz="1600" dirty="0">
              <a:latin typeface="+mj-lt"/>
            </a:endParaRPr>
          </a:p>
        </p:txBody>
      </p:sp>
      <p:pic>
        <p:nvPicPr>
          <p:cNvPr id="1030" name="Picture 6" descr="Facultad de Ciencias Físicas y Matemáticas Universidad de Ch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4483"/>
            <a:ext cx="18764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Resultado de imagen para arduino logo">
            <a:extLst>
              <a:ext uri="{FF2B5EF4-FFF2-40B4-BE49-F238E27FC236}">
                <a16:creationId xmlns:a16="http://schemas.microsoft.com/office/drawing/2014/main" id="{ED0C0AF8-5152-4ECE-8630-DF85E4C05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73" y="4102340"/>
            <a:ext cx="1091931" cy="75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Resultado de imagen para pikachu deal with it">
            <a:extLst>
              <a:ext uri="{FF2B5EF4-FFF2-40B4-BE49-F238E27FC236}">
                <a16:creationId xmlns:a16="http://schemas.microsoft.com/office/drawing/2014/main" id="{10633C06-1D73-40E1-AB4A-E37A5B0C9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735" y="2571750"/>
            <a:ext cx="1846262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Título">
            <a:extLst>
              <a:ext uri="{FF2B5EF4-FFF2-40B4-BE49-F238E27FC236}">
                <a16:creationId xmlns:a16="http://schemas.microsoft.com/office/drawing/2014/main" id="{DCA435B4-A160-4DAD-A6D5-6C60B3C6EBAF}"/>
              </a:ext>
            </a:extLst>
          </p:cNvPr>
          <p:cNvSpPr txBox="1">
            <a:spLocks/>
          </p:cNvSpPr>
          <p:nvPr/>
        </p:nvSpPr>
        <p:spPr>
          <a:xfrm>
            <a:off x="1041760" y="1253649"/>
            <a:ext cx="6984776" cy="120070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rgbClr val="15919C"/>
                </a:solidFill>
              </a:rPr>
              <a:t>Conceptos básicos para el uso de Arduino.</a:t>
            </a:r>
            <a:endParaRPr lang="es-CL" b="1" dirty="0">
              <a:solidFill>
                <a:srgbClr val="1591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24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PARARRAYOS">
            <a:extLst>
              <a:ext uri="{FF2B5EF4-FFF2-40B4-BE49-F238E27FC236}">
                <a16:creationId xmlns:a16="http://schemas.microsoft.com/office/drawing/2014/main" id="{041C797C-5042-4401-A6C9-4D804E083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10" y="0"/>
            <a:ext cx="916611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12640" y="4762068"/>
            <a:ext cx="2133600" cy="273844"/>
          </a:xfrm>
        </p:spPr>
        <p:txBody>
          <a:bodyPr/>
          <a:lstStyle/>
          <a:p>
            <a:fld id="{71C0C9BF-32F4-4331-B452-E8812A962DB9}" type="slidenum">
              <a:rPr lang="es-CL" smtClean="0"/>
              <a:t>10</a:t>
            </a:fld>
            <a:endParaRPr lang="es-CL" dirty="0"/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0159DF0B-05D8-4800-B110-610CA559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243" y="185240"/>
            <a:ext cx="4431949" cy="857250"/>
          </a:xfrm>
          <a:solidFill>
            <a:srgbClr val="781311"/>
          </a:solidFill>
          <a:ln w="57150">
            <a:solidFill>
              <a:schemeClr val="tx1"/>
            </a:solidFill>
          </a:ln>
        </p:spPr>
        <p:txBody>
          <a:bodyPr/>
          <a:lstStyle/>
          <a:p>
            <a:r>
              <a:rPr lang="es-ES" dirty="0">
                <a:solidFill>
                  <a:schemeClr val="bg1">
                    <a:lumMod val="95000"/>
                  </a:schemeClr>
                </a:solidFill>
              </a:rPr>
              <a:t>TIERRA (GND)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0F1481C-23A7-4AF5-9479-8C57CBE92898}"/>
              </a:ext>
            </a:extLst>
          </p:cNvPr>
          <p:cNvSpPr/>
          <p:nvPr/>
        </p:nvSpPr>
        <p:spPr>
          <a:xfrm>
            <a:off x="107504" y="1275606"/>
            <a:ext cx="2664296" cy="2952328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Es el flujo de carga eléctrica (electrones) que recorre un material.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 mide en Ampere [A]</a:t>
            </a:r>
          </a:p>
        </p:txBody>
      </p:sp>
      <p:sp>
        <p:nvSpPr>
          <p:cNvPr id="2" name="AutoShape 4" descr="Resultado de imagen para tierra electrica simbolo">
            <a:extLst>
              <a:ext uri="{FF2B5EF4-FFF2-40B4-BE49-F238E27FC236}">
                <a16:creationId xmlns:a16="http://schemas.microsoft.com/office/drawing/2014/main" id="{2E3180E1-03EA-4C9A-A50E-A8270901B6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99A7C28-D6AD-4467-B404-69CD09FD7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655" y="2303234"/>
            <a:ext cx="3718489" cy="841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2684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B06A462-F063-4AE8-8207-CF668DDC3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661623"/>
          </a:xfrm>
          <a:prstGeom prst="rect">
            <a:avLst/>
          </a:prstGeom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12640" y="4762068"/>
            <a:ext cx="2133600" cy="273844"/>
          </a:xfrm>
        </p:spPr>
        <p:txBody>
          <a:bodyPr/>
          <a:lstStyle/>
          <a:p>
            <a:fld id="{71C0C9BF-32F4-4331-B452-E8812A962DB9}" type="slidenum">
              <a:rPr lang="es-CL" smtClean="0"/>
              <a:t>11</a:t>
            </a:fld>
            <a:endParaRPr lang="es-CL" dirty="0"/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0159DF0B-05D8-4800-B110-610CA559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243" y="185240"/>
            <a:ext cx="4431949" cy="857250"/>
          </a:xfrm>
          <a:solidFill>
            <a:srgbClr val="781311"/>
          </a:solidFill>
          <a:ln w="57150">
            <a:solidFill>
              <a:schemeClr val="tx1"/>
            </a:solidFill>
          </a:ln>
        </p:spPr>
        <p:txBody>
          <a:bodyPr/>
          <a:lstStyle/>
          <a:p>
            <a:r>
              <a:rPr lang="es-ES" dirty="0">
                <a:solidFill>
                  <a:schemeClr val="bg1">
                    <a:lumMod val="95000"/>
                  </a:schemeClr>
                </a:solidFill>
              </a:rPr>
              <a:t>Resistencia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0F1481C-23A7-4AF5-9479-8C57CBE92898}"/>
              </a:ext>
            </a:extLst>
          </p:cNvPr>
          <p:cNvSpPr/>
          <p:nvPr/>
        </p:nvSpPr>
        <p:spPr>
          <a:xfrm>
            <a:off x="107504" y="1275606"/>
            <a:ext cx="2664296" cy="2952328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Como su nombre lo dice es la resistencia de un elemento al paso de los electrones.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 mide en Ohmios [Ohm]</a:t>
            </a:r>
          </a:p>
        </p:txBody>
      </p:sp>
    </p:spTree>
    <p:extLst>
      <p:ext uri="{BB962C8B-B14F-4D97-AF65-F5344CB8AC3E}">
        <p14:creationId xmlns:p14="http://schemas.microsoft.com/office/powerpoint/2010/main" val="257436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E918FAD-8B82-4DB2-B1B8-CEB25A3B2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661623"/>
          </a:xfrm>
          <a:prstGeom prst="rect">
            <a:avLst/>
          </a:prstGeom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12640" y="4762068"/>
            <a:ext cx="2133600" cy="273844"/>
          </a:xfrm>
        </p:spPr>
        <p:txBody>
          <a:bodyPr/>
          <a:lstStyle/>
          <a:p>
            <a:fld id="{71C0C9BF-32F4-4331-B452-E8812A962DB9}" type="slidenum">
              <a:rPr lang="es-CL" smtClean="0"/>
              <a:t>12</a:t>
            </a:fld>
            <a:endParaRPr lang="es-CL" dirty="0"/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0159DF0B-05D8-4800-B110-610CA559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243" y="185240"/>
            <a:ext cx="4431949" cy="857250"/>
          </a:xfrm>
          <a:solidFill>
            <a:srgbClr val="781311"/>
          </a:solidFill>
          <a:ln w="57150">
            <a:solidFill>
              <a:schemeClr val="tx1"/>
            </a:solidFill>
          </a:ln>
        </p:spPr>
        <p:txBody>
          <a:bodyPr/>
          <a:lstStyle/>
          <a:p>
            <a:r>
              <a:rPr lang="es-ES" dirty="0">
                <a:solidFill>
                  <a:schemeClr val="bg1">
                    <a:lumMod val="95000"/>
                  </a:schemeClr>
                </a:solidFill>
              </a:rPr>
              <a:t>Resistencia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0F1481C-23A7-4AF5-9479-8C57CBE92898}"/>
              </a:ext>
            </a:extLst>
          </p:cNvPr>
          <p:cNvSpPr/>
          <p:nvPr/>
        </p:nvSpPr>
        <p:spPr>
          <a:xfrm>
            <a:off x="107504" y="1275606"/>
            <a:ext cx="2664296" cy="2952328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Como su nombre lo dice es la resistencia de un elemento al paso de los electrones.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 mide en Ohmios [Ohm]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7327F3E-B27C-4163-B37B-4C17A3AF8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706" y="2727074"/>
            <a:ext cx="3802595" cy="62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35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esultado de imagen para MAINSTAGE ULTRA">
            <a:extLst>
              <a:ext uri="{FF2B5EF4-FFF2-40B4-BE49-F238E27FC236}">
                <a16:creationId xmlns:a16="http://schemas.microsoft.com/office/drawing/2014/main" id="{B949A6AD-E8E6-40C0-9355-B3C5E4F41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01" y="-244511"/>
            <a:ext cx="9186001" cy="612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12640" y="4762068"/>
            <a:ext cx="2133600" cy="273844"/>
          </a:xfrm>
        </p:spPr>
        <p:txBody>
          <a:bodyPr/>
          <a:lstStyle/>
          <a:p>
            <a:fld id="{71C0C9BF-32F4-4331-B452-E8812A962DB9}" type="slidenum">
              <a:rPr lang="es-CL" smtClean="0"/>
              <a:t>13</a:t>
            </a:fld>
            <a:endParaRPr lang="es-CL" dirty="0"/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0159DF0B-05D8-4800-B110-610CA559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243" y="185240"/>
            <a:ext cx="4431949" cy="857250"/>
          </a:xfrm>
          <a:solidFill>
            <a:srgbClr val="781311"/>
          </a:solidFill>
          <a:ln w="57150">
            <a:solidFill>
              <a:schemeClr val="tx1"/>
            </a:solidFill>
          </a:ln>
        </p:spPr>
        <p:txBody>
          <a:bodyPr/>
          <a:lstStyle/>
          <a:p>
            <a:r>
              <a:rPr lang="es-ES" dirty="0">
                <a:solidFill>
                  <a:schemeClr val="bg1">
                    <a:lumMod val="95000"/>
                  </a:schemeClr>
                </a:solidFill>
              </a:rPr>
              <a:t>Diodo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0F1481C-23A7-4AF5-9479-8C57CBE92898}"/>
              </a:ext>
            </a:extLst>
          </p:cNvPr>
          <p:cNvSpPr/>
          <p:nvPr/>
        </p:nvSpPr>
        <p:spPr>
          <a:xfrm>
            <a:off x="179512" y="1455366"/>
            <a:ext cx="3356732" cy="1944216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Dispositivo electrónico de dos electrodos por el que circula la corriente en un solo sentido.</a:t>
            </a:r>
          </a:p>
        </p:txBody>
      </p:sp>
    </p:spTree>
    <p:extLst>
      <p:ext uri="{BB962C8B-B14F-4D97-AF65-F5344CB8AC3E}">
        <p14:creationId xmlns:p14="http://schemas.microsoft.com/office/powerpoint/2010/main" val="1076491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sultado de imagen para MAINSTAGE ULTRA">
            <a:extLst>
              <a:ext uri="{FF2B5EF4-FFF2-40B4-BE49-F238E27FC236}">
                <a16:creationId xmlns:a16="http://schemas.microsoft.com/office/drawing/2014/main" id="{12F8CB2A-7AA1-46AE-8049-59DAF70A3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01" y="-244511"/>
            <a:ext cx="9186001" cy="612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12640" y="4762068"/>
            <a:ext cx="2133600" cy="273844"/>
          </a:xfrm>
        </p:spPr>
        <p:txBody>
          <a:bodyPr/>
          <a:lstStyle/>
          <a:p>
            <a:fld id="{71C0C9BF-32F4-4331-B452-E8812A962DB9}" type="slidenum">
              <a:rPr lang="es-CL" smtClean="0"/>
              <a:t>14</a:t>
            </a:fld>
            <a:endParaRPr lang="es-CL" dirty="0"/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0159DF0B-05D8-4800-B110-610CA559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243" y="185240"/>
            <a:ext cx="4431949" cy="857250"/>
          </a:xfrm>
          <a:solidFill>
            <a:srgbClr val="781311"/>
          </a:solidFill>
          <a:ln w="57150">
            <a:solidFill>
              <a:schemeClr val="tx1"/>
            </a:solidFill>
          </a:ln>
        </p:spPr>
        <p:txBody>
          <a:bodyPr/>
          <a:lstStyle/>
          <a:p>
            <a:r>
              <a:rPr lang="es-ES" dirty="0">
                <a:solidFill>
                  <a:schemeClr val="bg1">
                    <a:lumMod val="95000"/>
                  </a:schemeClr>
                </a:solidFill>
              </a:rPr>
              <a:t>Diodo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0F1481C-23A7-4AF5-9479-8C57CBE92898}"/>
              </a:ext>
            </a:extLst>
          </p:cNvPr>
          <p:cNvSpPr/>
          <p:nvPr/>
        </p:nvSpPr>
        <p:spPr>
          <a:xfrm>
            <a:off x="107504" y="1275606"/>
            <a:ext cx="2664296" cy="2952328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Dispositivo electrónico de dos electrodos por el que circula la corriente en un solo sentido.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0E912A4-84BE-4670-920D-09DA47226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372" y="1187138"/>
            <a:ext cx="5663183" cy="3432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3F98048-3E1B-4230-A2F4-D49684B56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236382"/>
            <a:ext cx="3400425" cy="714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9628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12640" y="4762068"/>
            <a:ext cx="2133600" cy="273844"/>
          </a:xfrm>
        </p:spPr>
        <p:txBody>
          <a:bodyPr/>
          <a:lstStyle/>
          <a:p>
            <a:fld id="{71C0C9BF-32F4-4331-B452-E8812A962DB9}" type="slidenum">
              <a:rPr lang="es-CL" smtClean="0"/>
              <a:t>15</a:t>
            </a:fld>
            <a:endParaRPr lang="es-CL" dirty="0"/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0159DF0B-05D8-4800-B110-610CA559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2" y="195486"/>
            <a:ext cx="6140411" cy="857250"/>
          </a:xfrm>
          <a:solidFill>
            <a:srgbClr val="781311"/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bg1">
                    <a:lumMod val="95000"/>
                  </a:schemeClr>
                </a:solidFill>
              </a:rPr>
              <a:t>Capacitancia y Frecuencia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0F1481C-23A7-4AF5-9479-8C57CBE92898}"/>
              </a:ext>
            </a:extLst>
          </p:cNvPr>
          <p:cNvSpPr/>
          <p:nvPr/>
        </p:nvSpPr>
        <p:spPr>
          <a:xfrm>
            <a:off x="349666" y="1480270"/>
            <a:ext cx="2710166" cy="3107704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Es la medida de su capacidad de almacenar carga y energía potencial eléctrica.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Las unidades de la capacitancia en el SI son el Coulomb por Volt. La unidad en el SI para la capacitancia es el faradio (F)</a:t>
            </a:r>
          </a:p>
        </p:txBody>
      </p:sp>
      <p:pic>
        <p:nvPicPr>
          <p:cNvPr id="9218" name="Picture 2" descr="Resultado de imagen para capacitores">
            <a:extLst>
              <a:ext uri="{FF2B5EF4-FFF2-40B4-BE49-F238E27FC236}">
                <a16:creationId xmlns:a16="http://schemas.microsoft.com/office/drawing/2014/main" id="{1DEF1E17-2450-41E9-A478-0FEFFDB06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80270"/>
            <a:ext cx="3398456" cy="21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sultado de imagen para pikachu con gorra sin fondo">
            <a:extLst>
              <a:ext uri="{FF2B5EF4-FFF2-40B4-BE49-F238E27FC236}">
                <a16:creationId xmlns:a16="http://schemas.microsoft.com/office/drawing/2014/main" id="{18188787-8627-4CBA-9737-F041CBEF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 t="6647" r="22241" b="6954"/>
          <a:stretch/>
        </p:blipFill>
        <p:spPr bwMode="auto">
          <a:xfrm>
            <a:off x="6804248" y="2831296"/>
            <a:ext cx="1967693" cy="206769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973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Resultado de imagen para pikachu con gorra sin fondo">
            <a:extLst>
              <a:ext uri="{FF2B5EF4-FFF2-40B4-BE49-F238E27FC236}">
                <a16:creationId xmlns:a16="http://schemas.microsoft.com/office/drawing/2014/main" id="{9AA58726-DEF4-417B-8334-71D36ECA6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 t="6647" r="22241" b="6954"/>
          <a:stretch/>
        </p:blipFill>
        <p:spPr bwMode="auto">
          <a:xfrm>
            <a:off x="6023356" y="8643"/>
            <a:ext cx="1967693" cy="206769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12640" y="4762068"/>
            <a:ext cx="2133600" cy="273844"/>
          </a:xfrm>
        </p:spPr>
        <p:txBody>
          <a:bodyPr/>
          <a:lstStyle/>
          <a:p>
            <a:fld id="{71C0C9BF-32F4-4331-B452-E8812A962DB9}" type="slidenum">
              <a:rPr lang="es-CL" smtClean="0"/>
              <a:t>16</a:t>
            </a:fld>
            <a:endParaRPr lang="es-CL" dirty="0"/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0159DF0B-05D8-4800-B110-610CA559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243" y="185240"/>
            <a:ext cx="6140411" cy="857250"/>
          </a:xfrm>
          <a:solidFill>
            <a:srgbClr val="781311"/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bg1">
                    <a:lumMod val="95000"/>
                  </a:schemeClr>
                </a:solidFill>
              </a:rPr>
              <a:t>Capacitancia y Frecuencia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0F1481C-23A7-4AF5-9479-8C57CBE92898}"/>
              </a:ext>
            </a:extLst>
          </p:cNvPr>
          <p:cNvSpPr/>
          <p:nvPr/>
        </p:nvSpPr>
        <p:spPr>
          <a:xfrm>
            <a:off x="5652120" y="1654364"/>
            <a:ext cx="2710166" cy="3107704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Frecuencia es cantidad de ciclos por unidad de tiempo, generalmente se mide en Hertz [Hz]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frecuencia de muestreo es el número de muestras por unidad de tiempo que se toman de una señal continua para producir una señal discreta</a:t>
            </a:r>
          </a:p>
        </p:txBody>
      </p:sp>
      <p:pic>
        <p:nvPicPr>
          <p:cNvPr id="8196" name="Picture 4" descr="http://recursostic.educacion.es/observatorio/web/images/upload/ccam0040/emisoraescolar/image058.gif">
            <a:extLst>
              <a:ext uri="{FF2B5EF4-FFF2-40B4-BE49-F238E27FC236}">
                <a16:creationId xmlns:a16="http://schemas.microsoft.com/office/drawing/2014/main" id="{2C06F4E5-890B-4EE7-8E4D-DFD0DB83E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246" y="1320637"/>
            <a:ext cx="5472608" cy="336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283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12640" y="4762068"/>
            <a:ext cx="2133600" cy="273844"/>
          </a:xfrm>
        </p:spPr>
        <p:txBody>
          <a:bodyPr/>
          <a:lstStyle/>
          <a:p>
            <a:fld id="{71C0C9BF-32F4-4331-B452-E8812A962DB9}" type="slidenum">
              <a:rPr lang="es-CL" smtClean="0"/>
              <a:t>17</a:t>
            </a:fld>
            <a:endParaRPr lang="es-CL" dirty="0"/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0159DF0B-05D8-4800-B110-610CA559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243" y="185240"/>
            <a:ext cx="6140411" cy="857250"/>
          </a:xfrm>
          <a:solidFill>
            <a:srgbClr val="781311"/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bg1">
                    <a:lumMod val="95000"/>
                  </a:schemeClr>
                </a:solidFill>
              </a:rPr>
              <a:t>Capacitancia y Frecuencia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0F1481C-23A7-4AF5-9479-8C57CBE92898}"/>
              </a:ext>
            </a:extLst>
          </p:cNvPr>
          <p:cNvSpPr/>
          <p:nvPr/>
        </p:nvSpPr>
        <p:spPr>
          <a:xfrm>
            <a:off x="349666" y="1480270"/>
            <a:ext cx="2710166" cy="3107704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Frecuencia es cantidad de ciclos por unidad de tiempo, generalmente se mide en Hertz [Hz]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frecuencia de muestreo es el número de muestras por unidad de tiempo que se toman de una señal continua para producir una señal discreta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CD54523-FD0E-41B8-BE56-D8F923D6A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499" y="2156638"/>
            <a:ext cx="4608512" cy="2495493"/>
          </a:xfrm>
          <a:prstGeom prst="rect">
            <a:avLst/>
          </a:prstGeom>
        </p:spPr>
      </p:pic>
      <p:pic>
        <p:nvPicPr>
          <p:cNvPr id="10242" name="Picture 2" descr="Resultado de imagen para pikachu like a boss">
            <a:extLst>
              <a:ext uri="{FF2B5EF4-FFF2-40B4-BE49-F238E27FC236}">
                <a16:creationId xmlns:a16="http://schemas.microsoft.com/office/drawing/2014/main" id="{E07055D3-ABBF-4A94-9D03-32DEF3C30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333" y="185240"/>
            <a:ext cx="22479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sultado de imagen para 8 BITS POKEMON">
            <a:extLst>
              <a:ext uri="{FF2B5EF4-FFF2-40B4-BE49-F238E27FC236}">
                <a16:creationId xmlns:a16="http://schemas.microsoft.com/office/drawing/2014/main" id="{D2A40EEF-9AEB-4B60-AC6C-01B4E8819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4" t="17790" r="6089" b="14001"/>
          <a:stretch/>
        </p:blipFill>
        <p:spPr bwMode="auto">
          <a:xfrm>
            <a:off x="7967678" y="3782284"/>
            <a:ext cx="904699" cy="9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sultado de imagen para 16 bits pokemon">
            <a:extLst>
              <a:ext uri="{FF2B5EF4-FFF2-40B4-BE49-F238E27FC236}">
                <a16:creationId xmlns:a16="http://schemas.microsoft.com/office/drawing/2014/main" id="{78C096A4-26FF-4C39-9545-D529903C4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933" y="1616586"/>
            <a:ext cx="1077343" cy="12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Resultado de imagen para 32 BITS PIKACHU">
            <a:extLst>
              <a:ext uri="{FF2B5EF4-FFF2-40B4-BE49-F238E27FC236}">
                <a16:creationId xmlns:a16="http://schemas.microsoft.com/office/drawing/2014/main" id="{B071D0FF-33FD-46E0-8F17-40E64091F4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893" y="2787774"/>
            <a:ext cx="1010681" cy="99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956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D24C8AD-319E-43E7-8163-4CC81B349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C9BF-32F4-4331-B452-E8812A962DB9}" type="slidenum">
              <a:rPr lang="es-CL" smtClean="0"/>
              <a:t>18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FC94639-DD25-4BBF-8ADB-6419C98DD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11510"/>
            <a:ext cx="5256584" cy="407633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378AE75-77D3-436D-B95E-34FB54086F3E}"/>
              </a:ext>
            </a:extLst>
          </p:cNvPr>
          <p:cNvSpPr txBox="1"/>
          <p:nvPr/>
        </p:nvSpPr>
        <p:spPr>
          <a:xfrm>
            <a:off x="7812360" y="23557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pic>
        <p:nvPicPr>
          <p:cNvPr id="13318" name="Picture 6" descr="Resultado de imagen para psyduck no background">
            <a:extLst>
              <a:ext uri="{FF2B5EF4-FFF2-40B4-BE49-F238E27FC236}">
                <a16:creationId xmlns:a16="http://schemas.microsoft.com/office/drawing/2014/main" id="{4FD84241-C985-4855-B4CB-D1543278D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58387"/>
            <a:ext cx="396044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12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23E888-684E-49AB-BB08-43100F367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EAC059E-67B3-49D7-A6ED-65993F27B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C9BF-32F4-4331-B452-E8812A962DB9}" type="slidenum">
              <a:rPr lang="es-CL" smtClean="0"/>
              <a:t>19</a:t>
            </a:fld>
            <a:endParaRPr lang="es-CL"/>
          </a:p>
        </p:txBody>
      </p:sp>
      <p:pic>
        <p:nvPicPr>
          <p:cNvPr id="12290" name="Picture 2" descr="Resultado de imagen para BATTERY led resistance">
            <a:extLst>
              <a:ext uri="{FF2B5EF4-FFF2-40B4-BE49-F238E27FC236}">
                <a16:creationId xmlns:a16="http://schemas.microsoft.com/office/drawing/2014/main" id="{D2EA7DF0-BA2E-4493-A1E0-8A51E51E66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31" y="2931240"/>
            <a:ext cx="4539484" cy="223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345A819-0B5B-4CE4-BDF6-2E3792EDC7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75"/>
          <a:stretch/>
        </p:blipFill>
        <p:spPr>
          <a:xfrm>
            <a:off x="611825" y="196057"/>
            <a:ext cx="3635896" cy="2701825"/>
          </a:xfrm>
          <a:prstGeom prst="rect">
            <a:avLst/>
          </a:prstGeom>
        </p:spPr>
      </p:pic>
      <p:pic>
        <p:nvPicPr>
          <p:cNvPr id="9" name="Picture 8" descr="https://encrypted-tbn0.gstatic.com/images?q=tbn:ANd9GcRqtmxe-Jqoe-7pavsnOtMMq6_NvEl_dvKddzbALUMKSIVXNkg8">
            <a:extLst>
              <a:ext uri="{FF2B5EF4-FFF2-40B4-BE49-F238E27FC236}">
                <a16:creationId xmlns:a16="http://schemas.microsoft.com/office/drawing/2014/main" id="{EC071917-6FA7-4FFC-94C7-390D490ED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563638"/>
            <a:ext cx="2384982" cy="283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280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ED5BA3F-BDBC-42C3-9102-C62DA7272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62"/>
          <a:stretch/>
        </p:blipFill>
        <p:spPr>
          <a:xfrm>
            <a:off x="-3862" y="-1"/>
            <a:ext cx="9147862" cy="514350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508104" y="2571749"/>
            <a:ext cx="3417490" cy="2444303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123478"/>
            <a:ext cx="3768899" cy="857250"/>
          </a:xfrm>
        </p:spPr>
        <p:txBody>
          <a:bodyPr>
            <a:no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Highway Gothic" pitchFamily="2" charset="0"/>
              </a:rPr>
              <a:t>Contenido</a:t>
            </a:r>
            <a:endParaRPr lang="es-CL" sz="3200" b="1" dirty="0">
              <a:solidFill>
                <a:schemeClr val="bg1"/>
              </a:solidFill>
              <a:latin typeface="Highway Gothic" pitchFamily="2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580112" y="2931790"/>
            <a:ext cx="4040188" cy="2304256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ES" dirty="0"/>
              <a:t>Conceptos básicos.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dirty="0"/>
              <a:t>Microcontroladores.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ES" dirty="0"/>
              <a:t>Usos.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ES" dirty="0"/>
              <a:t>Tipos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dirty="0"/>
              <a:t>Que es un Arduino?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dirty="0"/>
              <a:t>Como se usa.</a:t>
            </a:r>
            <a:endParaRPr lang="es-CL" dirty="0"/>
          </a:p>
          <a:p>
            <a:endParaRPr lang="es-CL" dirty="0">
              <a:latin typeface="Highway 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26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pm1.narvii.com/5929/b87bb1456223d9bb2d857167469cd06f995b5321_hq.jpg">
            <a:extLst>
              <a:ext uri="{FF2B5EF4-FFF2-40B4-BE49-F238E27FC236}">
                <a16:creationId xmlns:a16="http://schemas.microsoft.com/office/drawing/2014/main" id="{20B19015-5A09-4C25-BA20-9E31C042F4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463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025B4C7-CFEC-4D04-9705-02199BED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83518"/>
            <a:ext cx="7920880" cy="812230"/>
          </a:xfrm>
        </p:spPr>
        <p:txBody>
          <a:bodyPr>
            <a:noAutofit/>
          </a:bodyPr>
          <a:lstStyle/>
          <a:p>
            <a:r>
              <a:rPr lang="es-CL" sz="2800" b="1" dirty="0"/>
              <a:t>NUNCA UNIR DOS PUNTOS DE DIFERENTE POTECIAL SIN UNA RESISTENCIA, YA QUE SE PRODUCE UN CORTO CIRCUITO.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2F8186E-7441-40E8-9F94-245D8473D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C9BF-32F4-4331-B452-E8812A962DB9}" type="slidenum">
              <a:rPr lang="es-CL" smtClean="0"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31148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FED6128-BE03-442E-BC42-F98748ED9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" y="-308570"/>
            <a:ext cx="9129370" cy="5632575"/>
          </a:xfrm>
          <a:prstGeom prst="rect">
            <a:avLst/>
          </a:prstGeom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3E33D09-B66E-42B9-B946-89DC7AAB05EA}"/>
              </a:ext>
            </a:extLst>
          </p:cNvPr>
          <p:cNvSpPr/>
          <p:nvPr/>
        </p:nvSpPr>
        <p:spPr>
          <a:xfrm>
            <a:off x="1843010" y="0"/>
            <a:ext cx="5472608" cy="1032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12640" y="4762068"/>
            <a:ext cx="2133600" cy="273844"/>
          </a:xfrm>
        </p:spPr>
        <p:txBody>
          <a:bodyPr/>
          <a:lstStyle/>
          <a:p>
            <a:fld id="{71C0C9BF-32F4-4331-B452-E8812A962DB9}" type="slidenum">
              <a:rPr lang="es-CL" smtClean="0"/>
              <a:t>21</a:t>
            </a:fld>
            <a:endParaRPr lang="es-CL" dirty="0"/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C16A2C61-2291-4965-81CA-2C44FF6B7FB2}"/>
              </a:ext>
            </a:extLst>
          </p:cNvPr>
          <p:cNvSpPr txBox="1">
            <a:spLocks/>
          </p:cNvSpPr>
          <p:nvPr/>
        </p:nvSpPr>
        <p:spPr>
          <a:xfrm>
            <a:off x="1141422" y="156334"/>
            <a:ext cx="687578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chemeClr val="bg1"/>
                </a:solidFill>
                <a:latin typeface="Highway Gothic" pitchFamily="2" charset="0"/>
              </a:rPr>
              <a:t>Conceptos básicos y como relacionarlos.</a:t>
            </a:r>
            <a:endParaRPr lang="es-CL" sz="3200" b="1" dirty="0">
              <a:solidFill>
                <a:schemeClr val="bg1"/>
              </a:solidFill>
              <a:latin typeface="Highway Gothic" pitchFamily="2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4425AF5-1876-4780-9AFE-3846D44B0771}"/>
              </a:ext>
            </a:extLst>
          </p:cNvPr>
          <p:cNvSpPr/>
          <p:nvPr/>
        </p:nvSpPr>
        <p:spPr>
          <a:xfrm>
            <a:off x="2788838" y="1173834"/>
            <a:ext cx="3580953" cy="2334020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Corriente</a:t>
            </a:r>
          </a:p>
          <a:p>
            <a:pPr algn="ctr"/>
            <a:r>
              <a:rPr lang="es-CL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Voltaje</a:t>
            </a:r>
          </a:p>
          <a:p>
            <a:pPr algn="ctr"/>
            <a:r>
              <a:rPr lang="es-CL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Resistencia</a:t>
            </a:r>
          </a:p>
          <a:p>
            <a:pPr algn="ctr"/>
            <a:r>
              <a:rPr lang="es-CL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Diodo</a:t>
            </a:r>
          </a:p>
          <a:p>
            <a:pPr algn="ctr"/>
            <a:r>
              <a:rPr lang="es-CL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Capacitancia</a:t>
            </a:r>
          </a:p>
          <a:p>
            <a:pPr algn="ctr"/>
            <a:r>
              <a:rPr lang="es-CL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Frecuencia</a:t>
            </a:r>
          </a:p>
        </p:txBody>
      </p:sp>
      <p:sp>
        <p:nvSpPr>
          <p:cNvPr id="14" name="2 Marcador de texto">
            <a:extLst>
              <a:ext uri="{FF2B5EF4-FFF2-40B4-BE49-F238E27FC236}">
                <a16:creationId xmlns:a16="http://schemas.microsoft.com/office/drawing/2014/main" id="{7C451A9A-9196-479F-82A9-FF0076CB1CEB}"/>
              </a:ext>
            </a:extLst>
          </p:cNvPr>
          <p:cNvSpPr txBox="1">
            <a:spLocks/>
          </p:cNvSpPr>
          <p:nvPr/>
        </p:nvSpPr>
        <p:spPr>
          <a:xfrm>
            <a:off x="365343" y="2682363"/>
            <a:ext cx="4040188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dirty="0">
              <a:latin typeface="Highway 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837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ED65D9F-57CC-4FBA-BDEF-F91229A5B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" y="-84831"/>
            <a:ext cx="9139934" cy="5711382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542E7ABF-783D-461B-87B4-CBAE00DF5FBD}"/>
              </a:ext>
            </a:extLst>
          </p:cNvPr>
          <p:cNvSpPr/>
          <p:nvPr/>
        </p:nvSpPr>
        <p:spPr>
          <a:xfrm>
            <a:off x="467544" y="1203598"/>
            <a:ext cx="3096344" cy="345638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 microcontrolador es un circuito integrado programable, capaz de ejecutar las órdenes grabadas en su memoria. Está compuesto de varios bloques funcionales, los cuales cumplen una tarea específica.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12640" y="4762068"/>
            <a:ext cx="2133600" cy="273844"/>
          </a:xfrm>
        </p:spPr>
        <p:txBody>
          <a:bodyPr/>
          <a:lstStyle/>
          <a:p>
            <a:fld id="{71C0C9BF-32F4-4331-B452-E8812A962DB9}" type="slidenum">
              <a:rPr lang="es-CL" smtClean="0"/>
              <a:t>22</a:t>
            </a:fld>
            <a:endParaRPr lang="es-CL" dirty="0"/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0159DF0B-05D8-4800-B110-610CA559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243" y="185240"/>
            <a:ext cx="4431949" cy="857250"/>
          </a:xfrm>
          <a:solidFill>
            <a:schemeClr val="tx1">
              <a:lumMod val="75000"/>
              <a:lumOff val="25000"/>
            </a:schemeClr>
          </a:solidFill>
          <a:ln w="5715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rgbClr val="13CBC0"/>
                </a:solidFill>
              </a:rPr>
              <a:t>Microcontroladores</a:t>
            </a:r>
            <a:endParaRPr lang="es-CL" dirty="0">
              <a:solidFill>
                <a:srgbClr val="13CBC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FA4826-2AFE-4645-A344-9E08C5E11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223302"/>
            <a:ext cx="4545697" cy="341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00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5CC4BD5-373C-402D-A3C7-D891E4E20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552" y="6555"/>
            <a:ext cx="9706838" cy="5164038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542E7ABF-783D-461B-87B4-CBAE00DF5FBD}"/>
              </a:ext>
            </a:extLst>
          </p:cNvPr>
          <p:cNvSpPr/>
          <p:nvPr/>
        </p:nvSpPr>
        <p:spPr>
          <a:xfrm>
            <a:off x="23486" y="1675059"/>
            <a:ext cx="3744416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Arduino es una plataforma de prototipos electrónica de código abierto (open-</a:t>
            </a:r>
            <a:r>
              <a:rPr lang="es-CL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source</a:t>
            </a:r>
            <a:r>
              <a:rPr lang="es-CL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basada en hardware y software flexibles  fáciles de usar. Está pensado para artistas, diseñadores, y para cualquiera interesado en crear objetos o entornos interactivos.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12640" y="4762068"/>
            <a:ext cx="2133600" cy="273844"/>
          </a:xfrm>
        </p:spPr>
        <p:txBody>
          <a:bodyPr/>
          <a:lstStyle/>
          <a:p>
            <a:fld id="{71C0C9BF-32F4-4331-B452-E8812A962DB9}" type="slidenum">
              <a:rPr lang="es-CL" smtClean="0"/>
              <a:t>23</a:t>
            </a:fld>
            <a:endParaRPr lang="es-CL" dirty="0"/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0159DF0B-05D8-4800-B110-610CA559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243" y="185240"/>
            <a:ext cx="4431949" cy="857250"/>
          </a:xfrm>
          <a:solidFill>
            <a:schemeClr val="tx1">
              <a:lumMod val="75000"/>
              <a:lumOff val="25000"/>
            </a:schemeClr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s-ES" dirty="0">
                <a:solidFill>
                  <a:srgbClr val="13CBC0"/>
                </a:solidFill>
              </a:rPr>
              <a:t>Arduino</a:t>
            </a:r>
            <a:endParaRPr lang="es-CL" dirty="0">
              <a:solidFill>
                <a:srgbClr val="13CB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825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29C9407-89C7-4FC5-A519-EC3659AFD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C9BF-32F4-4331-B452-E8812A962DB9}" type="slidenum">
              <a:rPr lang="es-CL" smtClean="0"/>
              <a:t>24</a:t>
            </a:fld>
            <a:endParaRPr lang="es-CL"/>
          </a:p>
        </p:txBody>
      </p:sp>
      <p:pic>
        <p:nvPicPr>
          <p:cNvPr id="34818" name="Picture 2" descr="Resultado de imagen para ARDUINO PROJECTS">
            <a:extLst>
              <a:ext uri="{FF2B5EF4-FFF2-40B4-BE49-F238E27FC236}">
                <a16:creationId xmlns:a16="http://schemas.microsoft.com/office/drawing/2014/main" id="{05D22F03-4B3D-41D6-8F4F-AAF9E36DD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92746"/>
            <a:ext cx="9396536" cy="782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id="{A9AD0DF4-7F15-4211-871A-3603CE69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32" y="130668"/>
            <a:ext cx="4431949" cy="857250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b="1" dirty="0">
                <a:solidFill>
                  <a:srgbClr val="13CBC0"/>
                </a:solidFill>
              </a:rPr>
              <a:t>Motivación.</a:t>
            </a:r>
            <a:endParaRPr lang="es-CL" b="1" dirty="0">
              <a:solidFill>
                <a:srgbClr val="13CB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57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664467"/>
            <a:ext cx="4698522" cy="3476036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4085945" y="594546"/>
            <a:ext cx="2322258" cy="636947"/>
          </a:xfrm>
          <a:prstGeom prst="ellipse">
            <a:avLst/>
          </a:prstGeom>
          <a:solidFill>
            <a:schemeClr val="bg1">
              <a:alpha val="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5" name="CuadroTexto 4"/>
          <p:cNvSpPr txBox="1"/>
          <p:nvPr/>
        </p:nvSpPr>
        <p:spPr>
          <a:xfrm>
            <a:off x="6493355" y="670645"/>
            <a:ext cx="143975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350" b="1" dirty="0"/>
              <a:t>14 Pines Digitales</a:t>
            </a:r>
          </a:p>
          <a:p>
            <a:pPr algn="ctr"/>
            <a:r>
              <a:rPr lang="es-ES_tradnl" sz="1350" b="1" dirty="0"/>
              <a:t>(0V o 5 V)</a:t>
            </a:r>
          </a:p>
          <a:p>
            <a:pPr algn="ctr"/>
            <a:r>
              <a:rPr lang="es-ES_tradnl" sz="1350" b="1" dirty="0"/>
              <a:t>40 </a:t>
            </a:r>
            <a:r>
              <a:rPr lang="es-ES_tradnl" sz="1350" b="1" dirty="0" err="1"/>
              <a:t>mA</a:t>
            </a:r>
            <a:r>
              <a:rPr lang="es-ES_tradnl" sz="1350" b="1" dirty="0"/>
              <a:t> (</a:t>
            </a:r>
            <a:r>
              <a:rPr lang="es-ES_tradnl" sz="1350" b="1" dirty="0" err="1"/>
              <a:t>max</a:t>
            </a:r>
            <a:r>
              <a:rPr lang="es-ES_tradnl" sz="1350" b="1" dirty="0"/>
              <a:t>)</a:t>
            </a:r>
          </a:p>
        </p:txBody>
      </p:sp>
      <p:sp>
        <p:nvSpPr>
          <p:cNvPr id="8" name="Elipse 7"/>
          <p:cNvSpPr/>
          <p:nvPr/>
        </p:nvSpPr>
        <p:spPr>
          <a:xfrm>
            <a:off x="4572000" y="3731684"/>
            <a:ext cx="269386" cy="252879"/>
          </a:xfrm>
          <a:prstGeom prst="ellipse">
            <a:avLst/>
          </a:prstGeom>
          <a:solidFill>
            <a:schemeClr val="bg1">
              <a:alpha val="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9" name="Elipse 8"/>
          <p:cNvSpPr/>
          <p:nvPr/>
        </p:nvSpPr>
        <p:spPr>
          <a:xfrm>
            <a:off x="3869922" y="786580"/>
            <a:ext cx="269386" cy="252879"/>
          </a:xfrm>
          <a:prstGeom prst="ellipse">
            <a:avLst/>
          </a:prstGeom>
          <a:solidFill>
            <a:schemeClr val="bg1">
              <a:alpha val="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10" name="Elipse 9"/>
          <p:cNvSpPr/>
          <p:nvPr/>
        </p:nvSpPr>
        <p:spPr>
          <a:xfrm>
            <a:off x="4716246" y="3731684"/>
            <a:ext cx="395815" cy="252879"/>
          </a:xfrm>
          <a:prstGeom prst="ellipse">
            <a:avLst/>
          </a:prstGeom>
          <a:solidFill>
            <a:schemeClr val="bg1">
              <a:alpha val="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11" name="Elipse 10"/>
          <p:cNvSpPr/>
          <p:nvPr/>
        </p:nvSpPr>
        <p:spPr>
          <a:xfrm>
            <a:off x="5328487" y="3731684"/>
            <a:ext cx="1187729" cy="252879"/>
          </a:xfrm>
          <a:prstGeom prst="ellipse">
            <a:avLst/>
          </a:prstGeom>
          <a:solidFill>
            <a:schemeClr val="bg1">
              <a:alpha val="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12" name="Elipse 11"/>
          <p:cNvSpPr/>
          <p:nvPr/>
        </p:nvSpPr>
        <p:spPr>
          <a:xfrm>
            <a:off x="3790901" y="1353606"/>
            <a:ext cx="590088" cy="252879"/>
          </a:xfrm>
          <a:prstGeom prst="ellipse">
            <a:avLst/>
          </a:prstGeom>
          <a:solidFill>
            <a:schemeClr val="bg1">
              <a:alpha val="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15" name="Elipse 14"/>
          <p:cNvSpPr/>
          <p:nvPr/>
        </p:nvSpPr>
        <p:spPr>
          <a:xfrm>
            <a:off x="1781238" y="1039458"/>
            <a:ext cx="1404156" cy="1234064"/>
          </a:xfrm>
          <a:prstGeom prst="ellipse">
            <a:avLst/>
          </a:prstGeom>
          <a:solidFill>
            <a:schemeClr val="bg1">
              <a:alpha val="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16" name="Elipse 15"/>
          <p:cNvSpPr/>
          <p:nvPr/>
        </p:nvSpPr>
        <p:spPr>
          <a:xfrm>
            <a:off x="1979712" y="2906439"/>
            <a:ext cx="1404156" cy="1234064"/>
          </a:xfrm>
          <a:prstGeom prst="ellipse">
            <a:avLst/>
          </a:prstGeom>
          <a:solidFill>
            <a:schemeClr val="bg1">
              <a:alpha val="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17" name="Elipse 16"/>
          <p:cNvSpPr/>
          <p:nvPr/>
        </p:nvSpPr>
        <p:spPr>
          <a:xfrm>
            <a:off x="2357754" y="613820"/>
            <a:ext cx="853483" cy="795728"/>
          </a:xfrm>
          <a:prstGeom prst="ellipse">
            <a:avLst/>
          </a:prstGeom>
          <a:solidFill>
            <a:schemeClr val="bg1">
              <a:alpha val="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18" name="CuadroTexto 17"/>
          <p:cNvSpPr txBox="1"/>
          <p:nvPr/>
        </p:nvSpPr>
        <p:spPr>
          <a:xfrm>
            <a:off x="5370653" y="4035861"/>
            <a:ext cx="13320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350" b="1" dirty="0"/>
              <a:t>Lectura </a:t>
            </a:r>
            <a:r>
              <a:rPr lang="es-ES_tradnl" sz="1350" b="1" dirty="0" err="1"/>
              <a:t>An</a:t>
            </a:r>
            <a:r>
              <a:rPr lang="es-ES" sz="1350" b="1" dirty="0"/>
              <a:t>á</a:t>
            </a:r>
            <a:r>
              <a:rPr lang="es-ES_tradnl" sz="1350" b="1" dirty="0"/>
              <a:t>loga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4245104" y="1668173"/>
            <a:ext cx="11678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350" b="1" dirty="0">
                <a:solidFill>
                  <a:schemeClr val="bg1"/>
                </a:solidFill>
              </a:rPr>
              <a:t>Led Integrado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1542606" y="411510"/>
            <a:ext cx="10902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350" b="1" dirty="0" err="1"/>
              <a:t>Bot</a:t>
            </a:r>
            <a:r>
              <a:rPr lang="es-ES" sz="1350" b="1" dirty="0" err="1"/>
              <a:t>ón</a:t>
            </a:r>
            <a:r>
              <a:rPr lang="es-ES" sz="1350" b="1" dirty="0"/>
              <a:t> RESET</a:t>
            </a:r>
            <a:endParaRPr lang="es-ES_tradnl" sz="1350" b="1" dirty="0"/>
          </a:p>
        </p:txBody>
      </p:sp>
      <p:sp>
        <p:nvSpPr>
          <p:cNvPr id="22" name="CuadroTexto 21"/>
          <p:cNvSpPr txBox="1"/>
          <p:nvPr/>
        </p:nvSpPr>
        <p:spPr>
          <a:xfrm>
            <a:off x="4650718" y="4035861"/>
            <a:ext cx="6714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350" b="1" dirty="0"/>
              <a:t>Tierras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1222454" y="2101069"/>
            <a:ext cx="83221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350" b="1" dirty="0"/>
              <a:t>Conector</a:t>
            </a:r>
          </a:p>
          <a:p>
            <a:pPr algn="ctr"/>
            <a:r>
              <a:rPr lang="es-ES" sz="1350" b="1" dirty="0"/>
              <a:t>USB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2337804" y="4165843"/>
            <a:ext cx="113838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350" b="1" dirty="0"/>
              <a:t>Alimentación</a:t>
            </a:r>
          </a:p>
          <a:p>
            <a:pPr algn="ctr"/>
            <a:r>
              <a:rPr lang="es-ES" sz="1350" b="1" dirty="0"/>
              <a:t>6– 20 V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4393077" y="4038256"/>
            <a:ext cx="3754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350" b="1" dirty="0"/>
              <a:t>5V</a:t>
            </a:r>
          </a:p>
        </p:txBody>
      </p:sp>
      <p:sp>
        <p:nvSpPr>
          <p:cNvPr id="26" name="Elipse 25"/>
          <p:cNvSpPr/>
          <p:nvPr/>
        </p:nvSpPr>
        <p:spPr>
          <a:xfrm>
            <a:off x="3951252" y="2585817"/>
            <a:ext cx="2456952" cy="807180"/>
          </a:xfrm>
          <a:prstGeom prst="ellipse">
            <a:avLst/>
          </a:prstGeom>
          <a:solidFill>
            <a:schemeClr val="bg1">
              <a:alpha val="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27" name="CuadroTexto 26"/>
          <p:cNvSpPr txBox="1"/>
          <p:nvPr/>
        </p:nvSpPr>
        <p:spPr>
          <a:xfrm>
            <a:off x="6768192" y="2747033"/>
            <a:ext cx="11111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350" b="1" dirty="0"/>
              <a:t>ATMEGA 328</a:t>
            </a:r>
          </a:p>
          <a:p>
            <a:pPr algn="ctr"/>
            <a:r>
              <a:rPr lang="es-ES_tradnl" sz="1350" b="1" dirty="0"/>
              <a:t>16 MHz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503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 animBg="1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5CC4BD5-373C-402D-A3C7-D891E4E20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552" y="6555"/>
            <a:ext cx="9706838" cy="5164038"/>
          </a:xfrm>
          <a:prstGeom prst="rect">
            <a:avLst/>
          </a:prstGeom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12640" y="4762068"/>
            <a:ext cx="2133600" cy="273844"/>
          </a:xfrm>
        </p:spPr>
        <p:txBody>
          <a:bodyPr/>
          <a:lstStyle/>
          <a:p>
            <a:fld id="{71C0C9BF-32F4-4331-B452-E8812A962DB9}" type="slidenum">
              <a:rPr lang="es-CL" smtClean="0"/>
              <a:t>26</a:t>
            </a:fld>
            <a:endParaRPr lang="es-CL" dirty="0"/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0159DF0B-05D8-4800-B110-610CA559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243" y="185240"/>
            <a:ext cx="4431949" cy="857250"/>
          </a:xfrm>
          <a:solidFill>
            <a:schemeClr val="tx1">
              <a:lumMod val="75000"/>
              <a:lumOff val="25000"/>
            </a:schemeClr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s-ES" dirty="0">
                <a:solidFill>
                  <a:srgbClr val="13CBC0"/>
                </a:solidFill>
              </a:rPr>
              <a:t>Arduino</a:t>
            </a:r>
            <a:endParaRPr lang="es-CL" dirty="0">
              <a:solidFill>
                <a:srgbClr val="13CBC0"/>
              </a:solidFill>
            </a:endParaRPr>
          </a:p>
        </p:txBody>
      </p:sp>
      <p:pic>
        <p:nvPicPr>
          <p:cNvPr id="29698" name="Picture 2" descr="http://robologs.net/wp-content/uploads/2013/11/minibloq.png">
            <a:extLst>
              <a:ext uri="{FF2B5EF4-FFF2-40B4-BE49-F238E27FC236}">
                <a16:creationId xmlns:a16="http://schemas.microsoft.com/office/drawing/2014/main" id="{A9C5C735-EF3D-4520-9031-FFAD6EF14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347614"/>
            <a:ext cx="553021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5E106DD-09C5-448E-B618-4B6FB3F271C7}"/>
              </a:ext>
            </a:extLst>
          </p:cNvPr>
          <p:cNvSpPr/>
          <p:nvPr/>
        </p:nvSpPr>
        <p:spPr>
          <a:xfrm>
            <a:off x="107504" y="1347614"/>
            <a:ext cx="3096344" cy="302433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Compiladores</a:t>
            </a:r>
          </a:p>
          <a:p>
            <a:pPr algn="ctr"/>
            <a:endParaRPr lang="es-CL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Minibloq</a:t>
            </a:r>
            <a:endParaRPr lang="es-CL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es-CL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Minibloq</a:t>
            </a:r>
            <a:r>
              <a:rPr lang="es-CL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es una herramienta que nos permite programar cualquier placa Arduino, ya sea Mega, UNO, </a:t>
            </a:r>
            <a:r>
              <a:rPr lang="es-CL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Duemilanove</a:t>
            </a:r>
            <a:r>
              <a:rPr lang="es-CL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s-CL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etc</a:t>
            </a:r>
            <a:r>
              <a:rPr lang="es-CL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y también sus variantes como </a:t>
            </a:r>
            <a:r>
              <a:rPr lang="es-CL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Seeduino</a:t>
            </a:r>
            <a:r>
              <a:rPr lang="es-CL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s-CL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Duinobot</a:t>
            </a:r>
            <a:r>
              <a:rPr lang="es-CL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Mediante sencillos iconos, es posible crear códigos complejos con poco esfuerzo. </a:t>
            </a:r>
          </a:p>
        </p:txBody>
      </p:sp>
    </p:spTree>
    <p:extLst>
      <p:ext uri="{BB962C8B-B14F-4D97-AF65-F5344CB8AC3E}">
        <p14:creationId xmlns:p14="http://schemas.microsoft.com/office/powerpoint/2010/main" val="3657241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5CC4BD5-373C-402D-A3C7-D891E4E20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552" y="6555"/>
            <a:ext cx="9706838" cy="5164038"/>
          </a:xfrm>
          <a:prstGeom prst="rect">
            <a:avLst/>
          </a:prstGeom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12640" y="4762068"/>
            <a:ext cx="2133600" cy="273844"/>
          </a:xfrm>
        </p:spPr>
        <p:txBody>
          <a:bodyPr/>
          <a:lstStyle/>
          <a:p>
            <a:fld id="{71C0C9BF-32F4-4331-B452-E8812A962DB9}" type="slidenum">
              <a:rPr lang="es-CL" smtClean="0"/>
              <a:t>27</a:t>
            </a:fld>
            <a:endParaRPr lang="es-CL" dirty="0"/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0159DF0B-05D8-4800-B110-610CA559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243" y="185240"/>
            <a:ext cx="4431949" cy="857250"/>
          </a:xfrm>
          <a:solidFill>
            <a:schemeClr val="tx1">
              <a:lumMod val="75000"/>
              <a:lumOff val="25000"/>
            </a:schemeClr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s-ES" dirty="0">
                <a:solidFill>
                  <a:srgbClr val="13CBC0"/>
                </a:solidFill>
              </a:rPr>
              <a:t>Arduino</a:t>
            </a:r>
            <a:endParaRPr lang="es-CL" dirty="0">
              <a:solidFill>
                <a:srgbClr val="13CBC0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5E106DD-09C5-448E-B618-4B6FB3F271C7}"/>
              </a:ext>
            </a:extLst>
          </p:cNvPr>
          <p:cNvSpPr/>
          <p:nvPr/>
        </p:nvSpPr>
        <p:spPr>
          <a:xfrm>
            <a:off x="107504" y="1203598"/>
            <a:ext cx="3312368" cy="366631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Compiladores</a:t>
            </a:r>
          </a:p>
          <a:p>
            <a:pPr algn="ctr"/>
            <a:endParaRPr lang="es-CL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Modkit</a:t>
            </a:r>
            <a:r>
              <a:rPr lang="es-CL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es-CL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alpha</a:t>
            </a:r>
            <a:r>
              <a:rPr lang="es-CL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 algn="just"/>
            <a:r>
              <a:rPr lang="es-CL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permite programar una gran variedad de microcontroladores: Arduino, </a:t>
            </a:r>
            <a:r>
              <a:rPr lang="es-CL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Seeduino</a:t>
            </a:r>
            <a:r>
              <a:rPr lang="es-CL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s-CL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LillyPad</a:t>
            </a:r>
            <a:r>
              <a:rPr lang="es-CL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y una larga lista. Además permite ver el código que hemos creado con iconos y además modificarlo, lo cuál está muy bien no sólo para los iniciados, sino para ahorrar tiempo y trabajo a los más experimentados. Actualmente se encuentra en versión </a:t>
            </a:r>
            <a:r>
              <a:rPr lang="es-CL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alpha</a:t>
            </a:r>
            <a:r>
              <a:rPr lang="es-CL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y habrá una versión gratuita y una de pago.</a:t>
            </a:r>
            <a:r>
              <a:rPr lang="es-CL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</p:txBody>
      </p:sp>
      <p:pic>
        <p:nvPicPr>
          <p:cNvPr id="30722" name="Picture 2" descr="http://robologs.net/wp-content/uploads/2013/11/modkit-screen.png">
            <a:extLst>
              <a:ext uri="{FF2B5EF4-FFF2-40B4-BE49-F238E27FC236}">
                <a16:creationId xmlns:a16="http://schemas.microsoft.com/office/drawing/2014/main" id="{A285E23E-2288-47F0-A79B-93F3BBC0D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099" y="1413860"/>
            <a:ext cx="5481389" cy="353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830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5CC4BD5-373C-402D-A3C7-D891E4E20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552" y="6555"/>
            <a:ext cx="9706838" cy="5164038"/>
          </a:xfrm>
          <a:prstGeom prst="rect">
            <a:avLst/>
          </a:prstGeom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12640" y="4762068"/>
            <a:ext cx="2133600" cy="273844"/>
          </a:xfrm>
        </p:spPr>
        <p:txBody>
          <a:bodyPr/>
          <a:lstStyle/>
          <a:p>
            <a:fld id="{71C0C9BF-32F4-4331-B452-E8812A962DB9}" type="slidenum">
              <a:rPr lang="es-CL" smtClean="0"/>
              <a:t>28</a:t>
            </a:fld>
            <a:endParaRPr lang="es-CL" dirty="0"/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0159DF0B-05D8-4800-B110-610CA559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243" y="185240"/>
            <a:ext cx="4431949" cy="857250"/>
          </a:xfrm>
          <a:solidFill>
            <a:schemeClr val="tx1">
              <a:lumMod val="75000"/>
              <a:lumOff val="25000"/>
            </a:schemeClr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s-ES" dirty="0">
                <a:solidFill>
                  <a:srgbClr val="13CBC0"/>
                </a:solidFill>
              </a:rPr>
              <a:t>Arduino</a:t>
            </a:r>
            <a:endParaRPr lang="es-CL" dirty="0">
              <a:solidFill>
                <a:srgbClr val="13CBC0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5E106DD-09C5-448E-B618-4B6FB3F271C7}"/>
              </a:ext>
            </a:extLst>
          </p:cNvPr>
          <p:cNvSpPr/>
          <p:nvPr/>
        </p:nvSpPr>
        <p:spPr>
          <a:xfrm>
            <a:off x="287524" y="1281698"/>
            <a:ext cx="3060340" cy="359430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Compiladores</a:t>
            </a:r>
          </a:p>
          <a:p>
            <a:pPr algn="ctr"/>
            <a:endParaRPr lang="es-CL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Visual Studio</a:t>
            </a:r>
          </a:p>
          <a:p>
            <a:pPr algn="just"/>
            <a:r>
              <a:rPr lang="es-CL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mejor opción disponible para desarrollar en Arduino es usar Windows y Visual Studio, su todo poderoso IDE insignia. Con una gran diferencia, gracias a la interfaz común de Windows y la opción de poder programar directamente el microcontrolador con C++.</a:t>
            </a:r>
            <a:endParaRPr lang="es-CL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24" name="Picture 4" descr="visual-studio-arduino-debugger">
            <a:extLst>
              <a:ext uri="{FF2B5EF4-FFF2-40B4-BE49-F238E27FC236}">
                <a16:creationId xmlns:a16="http://schemas.microsoft.com/office/drawing/2014/main" id="{D2D8227D-83A3-4BEC-B5CC-9091453F5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769" y="1347614"/>
            <a:ext cx="5295711" cy="348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5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Captura de pantalla 2015-05-10 a la(s) 22.54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51" y="1113774"/>
            <a:ext cx="3088481" cy="378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/>
          <p:cNvSpPr/>
          <p:nvPr/>
        </p:nvSpPr>
        <p:spPr>
          <a:xfrm>
            <a:off x="3221850" y="1240397"/>
            <a:ext cx="162018" cy="2221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10" name="Elipse 9"/>
          <p:cNvSpPr/>
          <p:nvPr/>
        </p:nvSpPr>
        <p:spPr>
          <a:xfrm>
            <a:off x="3407216" y="1240397"/>
            <a:ext cx="162018" cy="2221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6" name="Rectángulo 5"/>
          <p:cNvSpPr/>
          <p:nvPr/>
        </p:nvSpPr>
        <p:spPr>
          <a:xfrm>
            <a:off x="3221850" y="1653648"/>
            <a:ext cx="3024336" cy="23222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13" name="Elipse 12"/>
          <p:cNvSpPr/>
          <p:nvPr/>
        </p:nvSpPr>
        <p:spPr>
          <a:xfrm>
            <a:off x="6030162" y="1221600"/>
            <a:ext cx="216024" cy="2409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8" name="CuadroTexto 7"/>
          <p:cNvSpPr txBox="1"/>
          <p:nvPr/>
        </p:nvSpPr>
        <p:spPr>
          <a:xfrm>
            <a:off x="1429814" y="1206853"/>
            <a:ext cx="10935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500" dirty="0"/>
              <a:t>Compilador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1259093" y="1720824"/>
            <a:ext cx="13532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500" dirty="0"/>
              <a:t>Subir a la placa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6733942" y="1200621"/>
            <a:ext cx="11777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500" dirty="0"/>
              <a:t>Puerta Serial</a:t>
            </a:r>
          </a:p>
        </p:txBody>
      </p:sp>
      <p:cxnSp>
        <p:nvCxnSpPr>
          <p:cNvPr id="14" name="Conector recto de flecha 13"/>
          <p:cNvCxnSpPr>
            <a:stCxn id="8" idx="3"/>
            <a:endCxn id="5" idx="2"/>
          </p:cNvCxnSpPr>
          <p:nvPr/>
        </p:nvCxnSpPr>
        <p:spPr>
          <a:xfrm flipV="1">
            <a:off x="2523383" y="1351486"/>
            <a:ext cx="698467" cy="1695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>
            <a:endCxn id="10" idx="3"/>
          </p:cNvCxnSpPr>
          <p:nvPr/>
        </p:nvCxnSpPr>
        <p:spPr>
          <a:xfrm flipV="1">
            <a:off x="2654391" y="1430036"/>
            <a:ext cx="776552" cy="401231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>
            <a:stCxn id="17" idx="1"/>
          </p:cNvCxnSpPr>
          <p:nvPr/>
        </p:nvCxnSpPr>
        <p:spPr>
          <a:xfrm flipH="1" flipV="1">
            <a:off x="6292952" y="1346594"/>
            <a:ext cx="440990" cy="1561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 flipH="1" flipV="1">
            <a:off x="6246186" y="3381840"/>
            <a:ext cx="440992" cy="406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6687178" y="3231799"/>
            <a:ext cx="11521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500" dirty="0"/>
              <a:t>Escritura de </a:t>
            </a:r>
          </a:p>
          <a:p>
            <a:r>
              <a:rPr lang="es-ES_tradnl" sz="1500" dirty="0"/>
              <a:t>C</a:t>
            </a:r>
            <a:r>
              <a:rPr lang="es-ES" sz="1500" dirty="0" err="1"/>
              <a:t>ódigo</a:t>
            </a:r>
            <a:endParaRPr lang="es-ES_tradnl" sz="1500" dirty="0"/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A8CC985A-07E9-48C2-821D-C3216325FCFC}"/>
              </a:ext>
            </a:extLst>
          </p:cNvPr>
          <p:cNvSpPr txBox="1">
            <a:spLocks/>
          </p:cNvSpPr>
          <p:nvPr/>
        </p:nvSpPr>
        <p:spPr>
          <a:xfrm>
            <a:off x="-56243" y="185240"/>
            <a:ext cx="5132299" cy="813858"/>
          </a:xfrm>
          <a:prstGeom prst="rect">
            <a:avLst/>
          </a:prstGeom>
          <a:ln>
            <a:solidFill>
              <a:srgbClr val="53B0B5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b="1" dirty="0">
                <a:solidFill>
                  <a:schemeClr val="bg1"/>
                </a:solidFill>
                <a:ea typeface="ＭＳ Ｐゴシック" charset="-128"/>
              </a:rPr>
              <a:t>Arduino IDE(compilador)</a:t>
            </a:r>
            <a:endParaRPr lang="es-CL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020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6" grpId="0" animBg="1"/>
      <p:bldP spid="13" grpId="0" animBg="1"/>
      <p:bldP spid="8" grpId="0"/>
      <p:bldP spid="15" grpId="0"/>
      <p:bldP spid="17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658DB04-59A7-4098-A357-4E4ADD51C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544" y="-380578"/>
            <a:ext cx="9468544" cy="5892168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EA77F76C-31A8-4227-8C17-7FB7125A0D55}"/>
              </a:ext>
            </a:extLst>
          </p:cNvPr>
          <p:cNvSpPr/>
          <p:nvPr/>
        </p:nvSpPr>
        <p:spPr>
          <a:xfrm>
            <a:off x="-108520" y="157256"/>
            <a:ext cx="4680520" cy="939751"/>
          </a:xfrm>
          <a:prstGeom prst="roundRect">
            <a:avLst/>
          </a:prstGeom>
          <a:solidFill>
            <a:srgbClr val="D8DC24">
              <a:alpha val="84706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1 Título">
            <a:extLst>
              <a:ext uri="{FF2B5EF4-FFF2-40B4-BE49-F238E27FC236}">
                <a16:creationId xmlns:a16="http://schemas.microsoft.com/office/drawing/2014/main" id="{7A67A6AE-8CA7-4702-A390-72001DBBDC13}"/>
              </a:ext>
            </a:extLst>
          </p:cNvPr>
          <p:cNvSpPr txBox="1">
            <a:spLocks/>
          </p:cNvSpPr>
          <p:nvPr/>
        </p:nvSpPr>
        <p:spPr>
          <a:xfrm>
            <a:off x="-1836712" y="157256"/>
            <a:ext cx="799288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latin typeface="Highway Gothic" pitchFamily="2" charset="0"/>
              </a:rPr>
              <a:t>Qué es la electricidad?</a:t>
            </a:r>
            <a:endParaRPr lang="es-CL" sz="3200" b="1" dirty="0">
              <a:latin typeface="Highway 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782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683568" y="1275606"/>
            <a:ext cx="4248472" cy="3262432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171450" indent="0">
              <a:spcBef>
                <a:spcPct val="0"/>
              </a:spcBef>
              <a:buNone/>
            </a:pPr>
            <a:r>
              <a:rPr lang="en-US" altLang="es-ES" sz="2400" dirty="0" err="1"/>
              <a:t>Verificar</a:t>
            </a:r>
            <a:r>
              <a:rPr lang="en-US" altLang="es-ES" sz="2400" dirty="0"/>
              <a:t> </a:t>
            </a:r>
            <a:r>
              <a:rPr lang="en-US" altLang="es-ES" sz="2400" dirty="0" err="1"/>
              <a:t>siempre</a:t>
            </a:r>
            <a:r>
              <a:rPr lang="en-US" altLang="es-ES" sz="2400" dirty="0"/>
              <a:t> que:</a:t>
            </a:r>
          </a:p>
          <a:p>
            <a:pPr marL="171450" indent="0">
              <a:spcBef>
                <a:spcPct val="0"/>
              </a:spcBef>
              <a:buNone/>
            </a:pPr>
            <a:endParaRPr lang="en-US" altLang="es-ES" sz="2400" dirty="0"/>
          </a:p>
          <a:p>
            <a:pPr marL="514350" indent="-342900">
              <a:spcBef>
                <a:spcPct val="0"/>
              </a:spcBef>
            </a:pPr>
            <a:r>
              <a:rPr lang="en-US" altLang="es-ES" sz="2400" dirty="0" err="1"/>
              <a:t>Tipo</a:t>
            </a:r>
            <a:r>
              <a:rPr lang="en-US" altLang="es-ES" sz="2400" dirty="0"/>
              <a:t> de </a:t>
            </a:r>
            <a:r>
              <a:rPr lang="en-US" altLang="es-ES" sz="2400" dirty="0" err="1"/>
              <a:t>arduino</a:t>
            </a:r>
            <a:r>
              <a:rPr lang="en-US" altLang="es-ES" sz="2400" dirty="0"/>
              <a:t>.</a:t>
            </a:r>
            <a:endParaRPr lang="en-US" altLang="es-ES" sz="1800" dirty="0"/>
          </a:p>
          <a:p>
            <a:pPr marL="628650" lvl="1">
              <a:spcBef>
                <a:spcPct val="0"/>
              </a:spcBef>
            </a:pPr>
            <a:r>
              <a:rPr lang="en-US" altLang="es-ES" sz="1800" b="1" dirty="0" err="1"/>
              <a:t>Herramientas</a:t>
            </a:r>
            <a:r>
              <a:rPr lang="en-US" altLang="es-ES" sz="1800" b="1" dirty="0"/>
              <a:t> &gt; </a:t>
            </a:r>
            <a:r>
              <a:rPr lang="en-US" altLang="es-ES" sz="1800" b="1" dirty="0" err="1"/>
              <a:t>Placa</a:t>
            </a:r>
            <a:r>
              <a:rPr lang="en-US" altLang="es-ES" sz="1800" b="1" dirty="0"/>
              <a:t> &gt; Arduino UNO</a:t>
            </a:r>
          </a:p>
          <a:p>
            <a:pPr marL="628650" lvl="1">
              <a:spcBef>
                <a:spcPct val="0"/>
              </a:spcBef>
            </a:pPr>
            <a:endParaRPr lang="en-US" altLang="es-ES" sz="1800" b="1" dirty="0"/>
          </a:p>
          <a:p>
            <a:pPr>
              <a:spcBef>
                <a:spcPct val="0"/>
              </a:spcBef>
            </a:pPr>
            <a:r>
              <a:rPr lang="en-US" altLang="es-ES" sz="2200" b="1" dirty="0"/>
              <a:t>Puerto al que </a:t>
            </a:r>
            <a:r>
              <a:rPr lang="en-US" altLang="es-ES" sz="2200" b="1" dirty="0" err="1"/>
              <a:t>está</a:t>
            </a:r>
            <a:r>
              <a:rPr lang="en-US" altLang="es-ES" sz="2200" b="1" dirty="0"/>
              <a:t> </a:t>
            </a:r>
            <a:r>
              <a:rPr lang="en-US" altLang="es-ES" sz="2200" b="1" dirty="0" err="1"/>
              <a:t>conectado</a:t>
            </a:r>
            <a:r>
              <a:rPr lang="en-US" altLang="es-ES" sz="2200" b="1" dirty="0"/>
              <a:t>.</a:t>
            </a:r>
          </a:p>
          <a:p>
            <a:pPr marL="628650" lvl="1">
              <a:spcBef>
                <a:spcPct val="0"/>
              </a:spcBef>
            </a:pPr>
            <a:r>
              <a:rPr lang="en-US" altLang="es-ES" sz="1800" b="1" dirty="0" err="1"/>
              <a:t>Herramientas</a:t>
            </a:r>
            <a:r>
              <a:rPr lang="en-US" altLang="es-ES" sz="1800" b="1" dirty="0"/>
              <a:t> &gt; Puerto &gt; COM3 o COM4</a:t>
            </a:r>
            <a:endParaRPr lang="en-US" altLang="es-ES" sz="1800" dirty="0"/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BD55D042-BB80-41DA-811B-19986849293A}"/>
              </a:ext>
            </a:extLst>
          </p:cNvPr>
          <p:cNvSpPr txBox="1">
            <a:spLocks/>
          </p:cNvSpPr>
          <p:nvPr/>
        </p:nvSpPr>
        <p:spPr>
          <a:xfrm>
            <a:off x="-56243" y="185240"/>
            <a:ext cx="5132299" cy="813858"/>
          </a:xfrm>
          <a:prstGeom prst="rect">
            <a:avLst/>
          </a:prstGeom>
          <a:ln>
            <a:solidFill>
              <a:srgbClr val="53B0B5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err="1">
                <a:solidFill>
                  <a:schemeClr val="bg1"/>
                </a:solidFill>
                <a:ea typeface="ＭＳ Ｐゴシック" charset="-128"/>
              </a:rPr>
              <a:t>Programacion</a:t>
            </a:r>
            <a:r>
              <a:rPr lang="es-ES" b="1" dirty="0">
                <a:solidFill>
                  <a:schemeClr val="bg1"/>
                </a:solidFill>
                <a:ea typeface="ＭＳ Ｐゴシック" charset="-128"/>
              </a:rPr>
              <a:t> del Arduino</a:t>
            </a:r>
            <a:endParaRPr lang="es-CL" dirty="0">
              <a:solidFill>
                <a:schemeClr val="bg1"/>
              </a:solidFill>
            </a:endParaRPr>
          </a:p>
        </p:txBody>
      </p:sp>
      <p:pic>
        <p:nvPicPr>
          <p:cNvPr id="23554" name="Picture 2" descr="Resultado de imagen para ARDUINO ERROR">
            <a:extLst>
              <a:ext uri="{FF2B5EF4-FFF2-40B4-BE49-F238E27FC236}">
                <a16:creationId xmlns:a16="http://schemas.microsoft.com/office/drawing/2014/main" id="{343DC948-AD76-4F71-BCD5-5C075BB67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99542"/>
            <a:ext cx="3405788" cy="408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CC013ABB-77FF-41CE-AC9E-9171A6251B39}"/>
              </a:ext>
            </a:extLst>
          </p:cNvPr>
          <p:cNvSpPr/>
          <p:nvPr/>
        </p:nvSpPr>
        <p:spPr>
          <a:xfrm>
            <a:off x="5220072" y="3571397"/>
            <a:ext cx="2232248" cy="9581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EAC3F895-3B39-468D-92C0-1307CEE9C612}"/>
              </a:ext>
            </a:extLst>
          </p:cNvPr>
          <p:cNvSpPr/>
          <p:nvPr/>
        </p:nvSpPr>
        <p:spPr>
          <a:xfrm>
            <a:off x="7884368" y="4443958"/>
            <a:ext cx="1116124" cy="4790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1429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449862" y="1165389"/>
            <a:ext cx="4212468" cy="2223686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s-ES" sz="1200" dirty="0"/>
              <a:t>Puerto al que </a:t>
            </a:r>
            <a:r>
              <a:rPr lang="en-US" altLang="es-ES" sz="1200" dirty="0" err="1"/>
              <a:t>está</a:t>
            </a:r>
            <a:r>
              <a:rPr lang="en-US" altLang="es-ES" sz="1200" dirty="0"/>
              <a:t> </a:t>
            </a:r>
            <a:r>
              <a:rPr lang="en-US" altLang="es-ES" sz="1200" dirty="0" err="1"/>
              <a:t>conectado</a:t>
            </a:r>
            <a:r>
              <a:rPr lang="en-US" altLang="es-ES" sz="1200" dirty="0"/>
              <a:t>.</a:t>
            </a:r>
          </a:p>
          <a:p>
            <a:pPr marL="514350" lvl="1" indent="-171450">
              <a:spcBef>
                <a:spcPct val="0"/>
              </a:spcBef>
            </a:pPr>
            <a:r>
              <a:rPr lang="en-US" altLang="es-ES" sz="1050" b="1" dirty="0" err="1"/>
              <a:t>Herramientas</a:t>
            </a:r>
            <a:r>
              <a:rPr lang="en-US" altLang="es-ES" sz="1050" b="1" dirty="0"/>
              <a:t> &gt; Puerto &gt; COM3 o COM4</a:t>
            </a:r>
          </a:p>
          <a:p>
            <a:pPr marL="514350" lvl="1" indent="-171450">
              <a:spcBef>
                <a:spcPct val="0"/>
              </a:spcBef>
            </a:pPr>
            <a:endParaRPr lang="en-US" altLang="es-ES" sz="1200" b="1" dirty="0"/>
          </a:p>
          <a:p>
            <a:pPr>
              <a:spcBef>
                <a:spcPct val="0"/>
              </a:spcBef>
            </a:pPr>
            <a:r>
              <a:rPr lang="en-US" altLang="es-ES" sz="1200" dirty="0"/>
              <a:t>Para determiner a que </a:t>
            </a:r>
            <a:r>
              <a:rPr lang="en-US" altLang="es-ES" sz="1200" dirty="0" err="1"/>
              <a:t>puerto</a:t>
            </a:r>
            <a:r>
              <a:rPr lang="en-US" altLang="es-ES" sz="1200" dirty="0"/>
              <a:t> </a:t>
            </a:r>
            <a:r>
              <a:rPr lang="en-US" altLang="es-ES" sz="1200" dirty="0" err="1"/>
              <a:t>está</a:t>
            </a:r>
            <a:r>
              <a:rPr lang="en-US" altLang="es-ES" sz="1200" dirty="0"/>
              <a:t> </a:t>
            </a:r>
            <a:r>
              <a:rPr lang="en-US" altLang="es-ES" sz="1200" dirty="0" err="1"/>
              <a:t>conectado</a:t>
            </a:r>
            <a:r>
              <a:rPr lang="en-US" altLang="es-ES" sz="1200" dirty="0"/>
              <a:t> el </a:t>
            </a:r>
            <a:r>
              <a:rPr lang="en-US" altLang="es-ES" sz="1200" dirty="0" err="1"/>
              <a:t>arduino</a:t>
            </a:r>
            <a:r>
              <a:rPr lang="en-US" altLang="es-ES" sz="1200" dirty="0"/>
              <a:t> </a:t>
            </a:r>
            <a:r>
              <a:rPr lang="en-US" altLang="es-ES" sz="1200" dirty="0" err="1"/>
              <a:t>pueden</a:t>
            </a:r>
            <a:r>
              <a:rPr lang="en-US" altLang="es-ES" sz="1200" dirty="0"/>
              <a:t> </a:t>
            </a:r>
            <a:r>
              <a:rPr lang="en-US" altLang="es-ES" sz="1200" dirty="0" err="1"/>
              <a:t>entrar</a:t>
            </a:r>
            <a:r>
              <a:rPr lang="en-US" altLang="es-ES" sz="1200" dirty="0"/>
              <a:t> a </a:t>
            </a:r>
            <a:r>
              <a:rPr lang="en-US" altLang="es-ES" sz="1200" dirty="0" err="1"/>
              <a:t>inicio</a:t>
            </a:r>
            <a:r>
              <a:rPr lang="en-US" altLang="es-ES" sz="1200" dirty="0"/>
              <a:t> y </a:t>
            </a:r>
            <a:r>
              <a:rPr lang="en-US" altLang="es-ES" sz="1200" dirty="0" err="1"/>
              <a:t>escribir</a:t>
            </a:r>
            <a:r>
              <a:rPr lang="en-US" altLang="es-ES" sz="1200" dirty="0"/>
              <a:t> “</a:t>
            </a:r>
            <a:r>
              <a:rPr lang="en-US" altLang="es-ES" sz="1200" dirty="0" err="1"/>
              <a:t>administrador</a:t>
            </a:r>
            <a:r>
              <a:rPr lang="en-US" altLang="es-ES" sz="1200" dirty="0"/>
              <a:t> de </a:t>
            </a:r>
            <a:r>
              <a:rPr lang="en-US" altLang="es-ES" sz="1200" dirty="0" err="1"/>
              <a:t>dispositivos</a:t>
            </a:r>
            <a:r>
              <a:rPr lang="en-US" altLang="es-ES" sz="1200" dirty="0"/>
              <a:t>” </a:t>
            </a:r>
            <a:r>
              <a:rPr lang="en-US" altLang="es-ES" sz="1200" dirty="0" err="1"/>
              <a:t>seguido</a:t>
            </a:r>
            <a:r>
              <a:rPr lang="en-US" altLang="es-ES" sz="1200" dirty="0"/>
              <a:t> de la Tecla Enter.</a:t>
            </a:r>
          </a:p>
          <a:p>
            <a:pPr>
              <a:spcBef>
                <a:spcPct val="0"/>
              </a:spcBef>
            </a:pPr>
            <a:endParaRPr lang="en-US" altLang="es-ES" sz="1200" dirty="0"/>
          </a:p>
          <a:p>
            <a:pPr>
              <a:spcBef>
                <a:spcPct val="0"/>
              </a:spcBef>
            </a:pPr>
            <a:r>
              <a:rPr lang="en-US" altLang="es-ES" sz="1400" dirty="0" err="1"/>
              <a:t>En</a:t>
            </a:r>
            <a:r>
              <a:rPr lang="en-US" altLang="es-ES" sz="1400" dirty="0"/>
              <a:t> windows Tambien </a:t>
            </a:r>
            <a:r>
              <a:rPr lang="en-US" altLang="es-ES" sz="1400" dirty="0" err="1"/>
              <a:t>sirve</a:t>
            </a:r>
            <a:r>
              <a:rPr lang="en-US" altLang="es-ES" sz="1400" dirty="0"/>
              <a:t> lo </a:t>
            </a:r>
            <a:r>
              <a:rPr lang="en-US" altLang="es-ES" sz="1400" dirty="0" err="1"/>
              <a:t>siguiente</a:t>
            </a:r>
            <a:r>
              <a:rPr lang="en-US" altLang="es-ES" sz="1400" dirty="0"/>
              <a:t>: 	</a:t>
            </a:r>
          </a:p>
          <a:p>
            <a:pPr marL="457200" lvl="1" indent="-171450">
              <a:spcBef>
                <a:spcPct val="0"/>
              </a:spcBef>
            </a:pPr>
            <a:r>
              <a:rPr lang="en-US" altLang="es-ES" sz="1000" dirty="0"/>
              <a:t>“</a:t>
            </a:r>
            <a:r>
              <a:rPr lang="en-US" altLang="es-ES" sz="1000" i="1" dirty="0"/>
              <a:t>Tecla de windows + R” &gt; </a:t>
            </a:r>
            <a:r>
              <a:rPr lang="en-US" altLang="es-ES" sz="1000" i="1" dirty="0" err="1"/>
              <a:t>escribir</a:t>
            </a:r>
            <a:r>
              <a:rPr lang="en-US" altLang="es-ES" sz="1000" i="1" dirty="0"/>
              <a:t> </a:t>
            </a:r>
            <a:r>
              <a:rPr lang="en-US" altLang="es-ES" sz="1000" i="1" dirty="0" err="1"/>
              <a:t>en</a:t>
            </a:r>
            <a:r>
              <a:rPr lang="en-US" altLang="es-ES" sz="1000" i="1" dirty="0"/>
              <a:t> la </a:t>
            </a:r>
            <a:r>
              <a:rPr lang="en-US" altLang="es-ES" sz="1000" i="1" dirty="0" err="1"/>
              <a:t>ventana</a:t>
            </a:r>
            <a:r>
              <a:rPr lang="en-US" altLang="es-ES" sz="1000" i="1" dirty="0"/>
              <a:t>   “</a:t>
            </a:r>
            <a:r>
              <a:rPr lang="es-MX" sz="1000" i="1" dirty="0" err="1"/>
              <a:t>devmgmt.msc</a:t>
            </a:r>
            <a:r>
              <a:rPr lang="es-MX" sz="1000" i="1" dirty="0"/>
              <a:t>”</a:t>
            </a:r>
            <a:r>
              <a:rPr lang="en-US" altLang="es-ES" sz="1000" i="1" dirty="0"/>
              <a:t>  y </a:t>
            </a:r>
            <a:r>
              <a:rPr lang="en-US" altLang="es-ES" sz="1000" i="1" dirty="0" err="1"/>
              <a:t>presionar</a:t>
            </a:r>
            <a:r>
              <a:rPr lang="en-US" altLang="es-ES" sz="1000" i="1" dirty="0"/>
              <a:t> enter, </a:t>
            </a:r>
            <a:r>
              <a:rPr lang="en-US" altLang="es-ES" sz="1000" i="1" dirty="0" err="1"/>
              <a:t>esto</a:t>
            </a:r>
            <a:r>
              <a:rPr lang="en-US" altLang="es-ES" sz="1000" i="1" dirty="0"/>
              <a:t> </a:t>
            </a:r>
            <a:r>
              <a:rPr lang="en-US" altLang="es-ES" sz="1000" i="1" dirty="0" err="1"/>
              <a:t>abrirá</a:t>
            </a:r>
            <a:r>
              <a:rPr lang="en-US" altLang="es-ES" sz="1000" i="1" dirty="0"/>
              <a:t> el </a:t>
            </a:r>
            <a:r>
              <a:rPr lang="en-US" altLang="es-ES" sz="1000" i="1" dirty="0" err="1"/>
              <a:t>administrador</a:t>
            </a:r>
            <a:r>
              <a:rPr lang="en-US" altLang="es-ES" sz="1000" i="1" dirty="0"/>
              <a:t> de </a:t>
            </a:r>
            <a:r>
              <a:rPr lang="en-US" altLang="es-ES" sz="1000" i="1" dirty="0" err="1"/>
              <a:t>dispositivos</a:t>
            </a:r>
            <a:r>
              <a:rPr lang="en-US" altLang="es-ES" sz="1000" i="1" dirty="0"/>
              <a:t>.</a:t>
            </a:r>
          </a:p>
        </p:txBody>
      </p:sp>
      <p:pic>
        <p:nvPicPr>
          <p:cNvPr id="16386" name="Picture 2" descr="Resultado de imagen para device manager arduino">
            <a:extLst>
              <a:ext uri="{FF2B5EF4-FFF2-40B4-BE49-F238E27FC236}">
                <a16:creationId xmlns:a16="http://schemas.microsoft.com/office/drawing/2014/main" id="{0A8F4718-01E8-41FA-9E42-CDE4AE40C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15582"/>
            <a:ext cx="3867623" cy="369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2055CFA-0DCA-4592-A0C9-47B15D04A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3443357"/>
            <a:ext cx="2736304" cy="1470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1 Título">
            <a:extLst>
              <a:ext uri="{FF2B5EF4-FFF2-40B4-BE49-F238E27FC236}">
                <a16:creationId xmlns:a16="http://schemas.microsoft.com/office/drawing/2014/main" id="{994A9D02-CC14-409B-AF96-C51EEF65458F}"/>
              </a:ext>
            </a:extLst>
          </p:cNvPr>
          <p:cNvSpPr txBox="1">
            <a:spLocks/>
          </p:cNvSpPr>
          <p:nvPr/>
        </p:nvSpPr>
        <p:spPr>
          <a:xfrm>
            <a:off x="-10053" y="135666"/>
            <a:ext cx="5132299" cy="813858"/>
          </a:xfrm>
          <a:prstGeom prst="rect">
            <a:avLst/>
          </a:prstGeom>
          <a:ln>
            <a:solidFill>
              <a:srgbClr val="53B0B5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chemeClr val="bg1"/>
                </a:solidFill>
                <a:ea typeface="ＭＳ Ｐゴシック" charset="-128"/>
              </a:rPr>
              <a:t>Programación del Arduino</a:t>
            </a:r>
            <a:endParaRPr lang="es-CL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6533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8115EA83-CBF9-446D-8A6A-A93ECCDD4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75" y="1059582"/>
            <a:ext cx="4105054" cy="403244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s-ES" altLang="es-ES" sz="2100" dirty="0">
                <a:ea typeface="ＭＳ Ｐゴシック" charset="-128"/>
              </a:rPr>
              <a:t>	Se divide en 3 partes:</a:t>
            </a:r>
          </a:p>
          <a:p>
            <a:pPr eaLnBrk="1" hangingPunct="1"/>
            <a:endParaRPr lang="es-ES" altLang="es-ES" sz="2100" dirty="0">
              <a:ea typeface="ＭＳ Ｐゴシック" charset="-128"/>
            </a:endParaRPr>
          </a:p>
          <a:p>
            <a:pPr marL="0" indent="0" eaLnBrk="1" hangingPunct="1">
              <a:buNone/>
            </a:pPr>
            <a:endParaRPr lang="es-ES" altLang="es-ES" sz="2100" dirty="0">
              <a:ea typeface="ＭＳ Ｐゴシック" charset="-128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2DC1E67-8CA3-4F00-ACD2-A84F2FBFAF84}"/>
              </a:ext>
            </a:extLst>
          </p:cNvPr>
          <p:cNvSpPr/>
          <p:nvPr/>
        </p:nvSpPr>
        <p:spPr>
          <a:xfrm>
            <a:off x="470872" y="1410733"/>
            <a:ext cx="3669078" cy="80852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just"/>
            <a:r>
              <a:rPr lang="es-ES" altLang="es-ES" b="1" dirty="0">
                <a:ea typeface="ＭＳ Ｐゴシック" charset="-128"/>
              </a:rPr>
              <a:t>Primeras líneas: </a:t>
            </a:r>
            <a:r>
              <a:rPr lang="es-ES" altLang="es-ES" dirty="0">
                <a:ea typeface="ＭＳ Ｐゴシック" charset="-128"/>
              </a:rPr>
              <a:t>Declaración de variables e importación de librerías.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4B87C4E-743C-4D7E-8938-FDA94B27C3DC}"/>
              </a:ext>
            </a:extLst>
          </p:cNvPr>
          <p:cNvSpPr/>
          <p:nvPr/>
        </p:nvSpPr>
        <p:spPr>
          <a:xfrm>
            <a:off x="4390029" y="1059582"/>
            <a:ext cx="4320480" cy="40324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818" name="Rectangle 23"/>
          <p:cNvSpPr>
            <a:spLocks noChangeArrowheads="1"/>
          </p:cNvSpPr>
          <p:nvPr/>
        </p:nvSpPr>
        <p:spPr bwMode="auto">
          <a:xfrm>
            <a:off x="4499993" y="1203598"/>
            <a:ext cx="4104456" cy="1015663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s-ES" sz="1500" dirty="0">
                <a:solidFill>
                  <a:srgbClr val="CC6600"/>
                </a:solidFill>
                <a:latin typeface="Courier" charset="0"/>
              </a:rPr>
              <a:t>#include &lt;</a:t>
            </a:r>
            <a:r>
              <a:rPr lang="en-US" altLang="es-ES" sz="1500" dirty="0" err="1">
                <a:solidFill>
                  <a:srgbClr val="CC6600"/>
                </a:solidFill>
                <a:latin typeface="Courier" charset="0"/>
              </a:rPr>
              <a:t>Servo.h</a:t>
            </a:r>
            <a:r>
              <a:rPr lang="en-US" altLang="es-ES" sz="1500" dirty="0">
                <a:solidFill>
                  <a:srgbClr val="CC6600"/>
                </a:solidFill>
                <a:latin typeface="Courier" charset="0"/>
              </a:rPr>
              <a:t>&gt; </a:t>
            </a:r>
            <a:r>
              <a:rPr lang="en-US" altLang="es-ES" sz="1500" b="1" dirty="0">
                <a:solidFill>
                  <a:schemeClr val="bg1">
                    <a:lumMod val="65000"/>
                  </a:schemeClr>
                </a:solidFill>
                <a:latin typeface="Courier" charset="0"/>
              </a:rPr>
              <a:t>//</a:t>
            </a:r>
            <a:r>
              <a:rPr lang="en-US" altLang="es-ES" sz="1500" b="1" dirty="0" err="1">
                <a:solidFill>
                  <a:schemeClr val="bg1">
                    <a:lumMod val="65000"/>
                  </a:schemeClr>
                </a:solidFill>
                <a:latin typeface="Courier" charset="0"/>
              </a:rPr>
              <a:t>libreria</a:t>
            </a:r>
            <a:endParaRPr lang="en-US" altLang="es-ES" sz="1500" b="1" dirty="0">
              <a:solidFill>
                <a:schemeClr val="bg1">
                  <a:lumMod val="65000"/>
                </a:schemeClr>
              </a:solidFill>
              <a:latin typeface="Courie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dirty="0" err="1">
                <a:solidFill>
                  <a:srgbClr val="CC6600"/>
                </a:solidFill>
                <a:latin typeface="Courier" charset="0"/>
              </a:rPr>
              <a:t>int</a:t>
            </a:r>
            <a:r>
              <a:rPr lang="en-US" altLang="es-ES" sz="1500" dirty="0">
                <a:solidFill>
                  <a:srgbClr val="CC6600"/>
                </a:solidFill>
                <a:latin typeface="Courier" charset="0"/>
              </a:rPr>
              <a:t> </a:t>
            </a:r>
            <a:r>
              <a:rPr lang="en-US" altLang="es-ES" sz="1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urier" charset="0"/>
              </a:rPr>
              <a:t>pinservo</a:t>
            </a:r>
            <a:r>
              <a:rPr lang="en-US" altLang="es-ES" sz="1500" dirty="0">
                <a:latin typeface="Courier" charset="0"/>
              </a:rPr>
              <a:t> = 9;</a:t>
            </a:r>
            <a:r>
              <a:rPr lang="en-US" altLang="es-ES" sz="1500" b="1" i="1" dirty="0">
                <a:solidFill>
                  <a:schemeClr val="bg1">
                    <a:lumMod val="65000"/>
                  </a:schemeClr>
                </a:solidFill>
                <a:latin typeface="Courier" charset="0"/>
              </a:rPr>
              <a:t>// </a:t>
            </a:r>
            <a:r>
              <a:rPr lang="en-US" altLang="es-ES" sz="1500" b="1" i="1" dirty="0" err="1">
                <a:solidFill>
                  <a:schemeClr val="bg1">
                    <a:lumMod val="65000"/>
                  </a:schemeClr>
                </a:solidFill>
                <a:latin typeface="Courier" charset="0"/>
              </a:rPr>
              <a:t>var</a:t>
            </a:r>
            <a:r>
              <a:rPr lang="en-US" altLang="es-ES" sz="1500" b="1" i="1" dirty="0">
                <a:solidFill>
                  <a:schemeClr val="bg1">
                    <a:lumMod val="65000"/>
                  </a:schemeClr>
                </a:solidFill>
                <a:latin typeface="Courier" charset="0"/>
              </a:rPr>
              <a:t> </a:t>
            </a:r>
            <a:r>
              <a:rPr lang="en-US" altLang="es-ES" sz="1500" b="1" i="1" dirty="0" err="1">
                <a:solidFill>
                  <a:schemeClr val="bg1">
                    <a:lumMod val="65000"/>
                  </a:schemeClr>
                </a:solidFill>
                <a:latin typeface="Courier" charset="0"/>
              </a:rPr>
              <a:t>entera</a:t>
            </a:r>
            <a:endParaRPr lang="en-US" altLang="es-ES" sz="1500" b="1" i="1" dirty="0">
              <a:solidFill>
                <a:schemeClr val="bg1">
                  <a:lumMod val="65000"/>
                </a:schemeClr>
              </a:solidFill>
              <a:latin typeface="Courie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dirty="0">
                <a:solidFill>
                  <a:srgbClr val="CC6600"/>
                </a:solidFill>
                <a:latin typeface="Courier" charset="0"/>
              </a:rPr>
              <a:t>float </a:t>
            </a:r>
            <a:r>
              <a:rPr lang="en-US" altLang="es-ES" sz="1500" dirty="0">
                <a:latin typeface="Courier" charset="0"/>
              </a:rPr>
              <a:t>pi = 3.14; </a:t>
            </a:r>
            <a:r>
              <a:rPr lang="en-US" altLang="es-ES" sz="1500" b="1" dirty="0">
                <a:solidFill>
                  <a:schemeClr val="bg1">
                    <a:lumMod val="65000"/>
                  </a:schemeClr>
                </a:solidFill>
                <a:latin typeface="Courier" charset="0"/>
              </a:rPr>
              <a:t>//</a:t>
            </a:r>
            <a:r>
              <a:rPr lang="en-US" altLang="es-ES" sz="1500" b="1" dirty="0" err="1">
                <a:solidFill>
                  <a:schemeClr val="bg1">
                    <a:lumMod val="65000"/>
                  </a:schemeClr>
                </a:solidFill>
                <a:latin typeface="Courier" charset="0"/>
              </a:rPr>
              <a:t>var</a:t>
            </a:r>
            <a:r>
              <a:rPr lang="en-US" altLang="es-ES" sz="1500" b="1" dirty="0">
                <a:solidFill>
                  <a:schemeClr val="bg1">
                    <a:lumMod val="65000"/>
                  </a:schemeClr>
                </a:solidFill>
                <a:latin typeface="Courier" charset="0"/>
              </a:rPr>
              <a:t> </a:t>
            </a:r>
            <a:r>
              <a:rPr lang="en-US" altLang="es-ES" sz="1500" b="1" dirty="0" err="1">
                <a:solidFill>
                  <a:schemeClr val="bg1">
                    <a:lumMod val="65000"/>
                  </a:schemeClr>
                </a:solidFill>
                <a:latin typeface="Courier" charset="0"/>
              </a:rPr>
              <a:t>flotante</a:t>
            </a:r>
            <a:endParaRPr lang="en-US" altLang="es-ES" sz="1500" b="1" dirty="0">
              <a:solidFill>
                <a:schemeClr val="bg1">
                  <a:lumMod val="65000"/>
                </a:schemeClr>
              </a:solidFill>
              <a:latin typeface="Courier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s-ES" sz="1500" dirty="0">
                <a:solidFill>
                  <a:schemeClr val="accent6">
                    <a:lumMod val="75000"/>
                  </a:schemeClr>
                </a:solidFill>
                <a:latin typeface="Courier" charset="0"/>
              </a:rPr>
              <a:t>Servo</a:t>
            </a:r>
            <a:r>
              <a:rPr lang="en-US" altLang="es-ES" sz="1500" dirty="0">
                <a:latin typeface="Courier" charset="0"/>
              </a:rPr>
              <a:t> </a:t>
            </a:r>
            <a:r>
              <a:rPr lang="en-US" altLang="es-ES" sz="1500" dirty="0" err="1">
                <a:latin typeface="Courier" charset="0"/>
              </a:rPr>
              <a:t>myservo</a:t>
            </a:r>
            <a:r>
              <a:rPr lang="en-US" altLang="es-ES" sz="1500" dirty="0">
                <a:latin typeface="Courier" charset="0"/>
              </a:rPr>
              <a:t>; </a:t>
            </a:r>
            <a:r>
              <a:rPr lang="en-US" altLang="es-ES" sz="1500" b="1" dirty="0">
                <a:solidFill>
                  <a:schemeClr val="bg1">
                    <a:lumMod val="65000"/>
                  </a:schemeClr>
                </a:solidFill>
                <a:latin typeface="Courier" charset="0"/>
              </a:rPr>
              <a:t>//element servo</a:t>
            </a: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4516970" y="2311904"/>
            <a:ext cx="4087479" cy="1477328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dirty="0">
                <a:solidFill>
                  <a:srgbClr val="CC6600"/>
                </a:solidFill>
                <a:latin typeface="Courier" charset="0"/>
              </a:rPr>
              <a:t>void</a:t>
            </a:r>
            <a:r>
              <a:rPr lang="en-US" altLang="es-ES" sz="1500" dirty="0">
                <a:solidFill>
                  <a:srgbClr val="000000"/>
                </a:solidFill>
                <a:latin typeface="Courier" charset="0"/>
              </a:rPr>
              <a:t> </a:t>
            </a:r>
            <a:r>
              <a:rPr lang="en-US" altLang="es-ES" sz="1500" b="1" dirty="0">
                <a:solidFill>
                  <a:srgbClr val="CC6600"/>
                </a:solidFill>
                <a:latin typeface="Courier" charset="0"/>
              </a:rPr>
              <a:t>setup</a:t>
            </a:r>
            <a:r>
              <a:rPr lang="en-US" altLang="es-ES" sz="1500" dirty="0">
                <a:solidFill>
                  <a:srgbClr val="000000"/>
                </a:solidFill>
                <a:latin typeface="Courier" charset="0"/>
              </a:rPr>
              <a:t>()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dirty="0">
                <a:solidFill>
                  <a:srgbClr val="000000"/>
                </a:solidFill>
                <a:latin typeface="Courier" charset="0"/>
              </a:rPr>
              <a:t>{ </a:t>
            </a:r>
          </a:p>
          <a:p>
            <a:pPr>
              <a:spcBef>
                <a:spcPct val="0"/>
              </a:spcBef>
              <a:buNone/>
            </a:pPr>
            <a:r>
              <a:rPr lang="en-US" altLang="es-ES" sz="1500" dirty="0">
                <a:solidFill>
                  <a:srgbClr val="000000"/>
                </a:solidFill>
                <a:latin typeface="Courier" charset="0"/>
              </a:rPr>
              <a:t> </a:t>
            </a:r>
            <a:r>
              <a:rPr lang="en-US" altLang="es-ES" sz="1500" dirty="0" err="1">
                <a:solidFill>
                  <a:srgbClr val="000000"/>
                </a:solidFill>
                <a:latin typeface="Courier" charset="0"/>
              </a:rPr>
              <a:t>myservo.attach</a:t>
            </a:r>
            <a:r>
              <a:rPr lang="en-US" altLang="es-ES" sz="1500" dirty="0">
                <a:solidFill>
                  <a:srgbClr val="000000"/>
                </a:solidFill>
                <a:latin typeface="Courier" charset="0"/>
              </a:rPr>
              <a:t>(</a:t>
            </a:r>
            <a:r>
              <a:rPr lang="en-US" altLang="es-ES" sz="1500" dirty="0" err="1">
                <a:solidFill>
                  <a:srgbClr val="000000"/>
                </a:solidFill>
                <a:latin typeface="Courier" charset="0"/>
              </a:rPr>
              <a:t>pinservo</a:t>
            </a:r>
            <a:r>
              <a:rPr lang="en-US" altLang="es-ES" sz="1500" dirty="0">
                <a:solidFill>
                  <a:srgbClr val="000000"/>
                </a:solidFill>
                <a:latin typeface="Courier" charset="0"/>
              </a:rPr>
              <a:t>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b="1" dirty="0">
                <a:solidFill>
                  <a:schemeClr val="bg1">
                    <a:lumMod val="65000"/>
                  </a:schemeClr>
                </a:solidFill>
                <a:latin typeface="Courier" charset="0"/>
              </a:rPr>
              <a:t>/*</a:t>
            </a:r>
            <a:r>
              <a:rPr lang="en-US" altLang="es-ES" sz="1500" b="1" dirty="0" err="1">
                <a:solidFill>
                  <a:schemeClr val="bg1">
                    <a:lumMod val="65000"/>
                  </a:schemeClr>
                </a:solidFill>
                <a:latin typeface="Courier" charset="0"/>
              </a:rPr>
              <a:t>Aqu</a:t>
            </a:r>
            <a:r>
              <a:rPr lang="es-ES" altLang="es-ES" sz="1500" b="1" dirty="0">
                <a:solidFill>
                  <a:schemeClr val="bg1">
                    <a:lumMod val="65000"/>
                  </a:schemeClr>
                </a:solidFill>
                <a:latin typeface="Courier" charset="0"/>
              </a:rPr>
              <a:t>í se declaran si los pines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500" b="1" dirty="0">
                <a:solidFill>
                  <a:schemeClr val="bg1">
                    <a:lumMod val="65000"/>
                  </a:schemeClr>
                </a:solidFill>
                <a:latin typeface="Courier" charset="0"/>
              </a:rPr>
              <a:t>se usarán como OUTPUT o INPUT*/</a:t>
            </a:r>
            <a:endParaRPr lang="en-US" altLang="es-ES" sz="1500" b="1" dirty="0">
              <a:solidFill>
                <a:schemeClr val="bg1">
                  <a:lumMod val="65000"/>
                </a:schemeClr>
              </a:solidFill>
              <a:latin typeface="Courie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dirty="0">
                <a:latin typeface="Courier" charset="0"/>
              </a:rPr>
              <a:t>}</a:t>
            </a:r>
            <a:r>
              <a:rPr lang="en-US" altLang="es-ES" sz="1500" dirty="0">
                <a:solidFill>
                  <a:schemeClr val="bg1">
                    <a:lumMod val="65000"/>
                  </a:schemeClr>
                </a:solidFill>
                <a:latin typeface="Courier" charset="0"/>
              </a:rPr>
              <a:t>  </a:t>
            </a: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4516970" y="3897005"/>
            <a:ext cx="4087479" cy="1015663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dirty="0">
                <a:solidFill>
                  <a:srgbClr val="CC6600"/>
                </a:solidFill>
                <a:latin typeface="Courier" charset="0"/>
              </a:rPr>
              <a:t>void</a:t>
            </a:r>
            <a:r>
              <a:rPr lang="en-US" altLang="es-ES" sz="1500" dirty="0">
                <a:solidFill>
                  <a:srgbClr val="000000"/>
                </a:solidFill>
                <a:latin typeface="Courier" charset="0"/>
              </a:rPr>
              <a:t> </a:t>
            </a:r>
            <a:r>
              <a:rPr lang="en-US" altLang="es-ES" sz="1500" b="1" dirty="0">
                <a:solidFill>
                  <a:srgbClr val="CC6600"/>
                </a:solidFill>
                <a:latin typeface="Courier" charset="0"/>
              </a:rPr>
              <a:t>loop</a:t>
            </a:r>
            <a:r>
              <a:rPr lang="en-US" altLang="es-ES" sz="1500" dirty="0">
                <a:solidFill>
                  <a:srgbClr val="000000"/>
                </a:solidFill>
                <a:latin typeface="Courier" charset="0"/>
              </a:rPr>
              <a:t>() {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b="1" dirty="0">
                <a:solidFill>
                  <a:schemeClr val="bg1">
                    <a:lumMod val="65000"/>
                  </a:schemeClr>
                </a:solidFill>
                <a:latin typeface="Courier" charset="0"/>
              </a:rPr>
              <a:t>/* </a:t>
            </a:r>
            <a:r>
              <a:rPr lang="en-US" altLang="es-ES" sz="1500" b="1" dirty="0" err="1">
                <a:solidFill>
                  <a:schemeClr val="bg1">
                    <a:lumMod val="65000"/>
                  </a:schemeClr>
                </a:solidFill>
                <a:latin typeface="Courier" charset="0"/>
              </a:rPr>
              <a:t>Aqu</a:t>
            </a:r>
            <a:r>
              <a:rPr lang="es-ES" altLang="es-ES" sz="1500" b="1" dirty="0">
                <a:solidFill>
                  <a:schemeClr val="bg1">
                    <a:lumMod val="65000"/>
                  </a:schemeClr>
                </a:solidFill>
                <a:latin typeface="Courier" charset="0"/>
              </a:rPr>
              <a:t>í se escribe el programa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500" b="1" dirty="0">
                <a:solidFill>
                  <a:schemeClr val="bg1">
                    <a:lumMod val="65000"/>
                  </a:schemeClr>
                </a:solidFill>
                <a:latin typeface="Courier" charset="0"/>
              </a:rPr>
              <a:t>que se ejecuta*/</a:t>
            </a:r>
            <a:r>
              <a:rPr lang="es-ES" altLang="es-ES" sz="1500" b="1" dirty="0">
                <a:solidFill>
                  <a:schemeClr val="bg2"/>
                </a:solidFill>
                <a:latin typeface="Courier" charset="0"/>
              </a:rPr>
              <a:t> </a:t>
            </a:r>
            <a:endParaRPr lang="en-US" altLang="es-ES" sz="1500" b="1" dirty="0">
              <a:solidFill>
                <a:schemeClr val="bg2"/>
              </a:solidFill>
              <a:latin typeface="Courie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dirty="0">
                <a:solidFill>
                  <a:srgbClr val="000000"/>
                </a:solidFill>
                <a:latin typeface="Courier" charset="0"/>
              </a:rPr>
              <a:t>}</a:t>
            </a:r>
            <a:endParaRPr lang="en-US" altLang="es-ES" sz="1500" dirty="0"/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0CDA5549-FCC0-4625-BE75-AD9F28F763CF}"/>
              </a:ext>
            </a:extLst>
          </p:cNvPr>
          <p:cNvSpPr txBox="1">
            <a:spLocks/>
          </p:cNvSpPr>
          <p:nvPr/>
        </p:nvSpPr>
        <p:spPr>
          <a:xfrm>
            <a:off x="-10053" y="135666"/>
            <a:ext cx="5132299" cy="813858"/>
          </a:xfrm>
          <a:prstGeom prst="rect">
            <a:avLst/>
          </a:prstGeom>
          <a:ln>
            <a:solidFill>
              <a:srgbClr val="53B0B5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chemeClr val="bg1"/>
                </a:solidFill>
                <a:ea typeface="ＭＳ Ｐゴシック" charset="-128"/>
              </a:rPr>
              <a:t>Estructura Básica de Código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A664AD8-AE27-43C0-BF4D-0C46E90D03FB}"/>
              </a:ext>
            </a:extLst>
          </p:cNvPr>
          <p:cNvSpPr/>
          <p:nvPr/>
        </p:nvSpPr>
        <p:spPr>
          <a:xfrm>
            <a:off x="476876" y="2329318"/>
            <a:ext cx="3663075" cy="14599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err="1"/>
              <a:t>Setup</a:t>
            </a:r>
            <a:r>
              <a:rPr lang="es-CL" dirty="0"/>
              <a:t>: Declaración de pines digitales como entradas o salidas, </a:t>
            </a:r>
            <a:r>
              <a:rPr lang="es-CL" dirty="0" err="1"/>
              <a:t>incialización</a:t>
            </a:r>
            <a:r>
              <a:rPr lang="es-CL" dirty="0"/>
              <a:t> del puerto serial.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BCBD126-3DFD-42C6-B7F2-D6A3F68B123B}"/>
              </a:ext>
            </a:extLst>
          </p:cNvPr>
          <p:cNvSpPr/>
          <p:nvPr/>
        </p:nvSpPr>
        <p:spPr>
          <a:xfrm>
            <a:off x="470873" y="3891907"/>
            <a:ext cx="3669078" cy="10207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s-ES" altLang="es-ES" b="1" dirty="0" err="1">
                <a:ea typeface="ＭＳ Ｐゴシック" charset="-128"/>
              </a:rPr>
              <a:t>Loop</a:t>
            </a:r>
            <a:r>
              <a:rPr lang="es-ES" altLang="es-ES" dirty="0">
                <a:ea typeface="ＭＳ Ｐゴシック" charset="-128"/>
              </a:rPr>
              <a:t>: Escritura del programa.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227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AD9D51-00B5-404A-AD8F-E4BBC45AD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9043" y="1275606"/>
            <a:ext cx="3168352" cy="4032448"/>
          </a:xfrm>
        </p:spPr>
        <p:txBody>
          <a:bodyPr>
            <a:normAutofit/>
          </a:bodyPr>
          <a:lstStyle/>
          <a:p>
            <a:r>
              <a:rPr lang="es-MX" dirty="0"/>
              <a:t>No olvidar que cada línea de código se cierra con un </a:t>
            </a:r>
            <a:r>
              <a:rPr lang="es-MX" sz="4000" b="1" dirty="0"/>
              <a:t>;</a:t>
            </a:r>
          </a:p>
          <a:p>
            <a:r>
              <a:rPr lang="es-MX" sz="1400" b="1" dirty="0"/>
              <a:t>Exceptuando las funciones como por ejemplo, </a:t>
            </a:r>
            <a:r>
              <a:rPr lang="es-MX" sz="1400" b="1" dirty="0" err="1"/>
              <a:t>setup</a:t>
            </a:r>
            <a:r>
              <a:rPr lang="es-MX" sz="1400" b="1" dirty="0"/>
              <a:t>(), </a:t>
            </a:r>
            <a:r>
              <a:rPr lang="es-MX" sz="1400" b="1" dirty="0" err="1"/>
              <a:t>loop</a:t>
            </a:r>
            <a:r>
              <a:rPr lang="es-MX" sz="1400" b="1" dirty="0"/>
              <a:t>(),</a:t>
            </a:r>
            <a:r>
              <a:rPr lang="es-MX" sz="1400" b="1" dirty="0" err="1"/>
              <a:t>etc</a:t>
            </a:r>
            <a:r>
              <a:rPr lang="es-MX" sz="1400" b="1" dirty="0"/>
              <a:t>()</a:t>
            </a:r>
            <a:endParaRPr lang="es-MX" sz="1100" b="1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8795A86-A529-4B75-92AB-90EAD093F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0C9BF-32F4-4331-B452-E8812A962DB9}" type="slidenum">
              <a:rPr lang="es-CL" smtClean="0"/>
              <a:t>33</a:t>
            </a:fld>
            <a:endParaRPr lang="es-CL"/>
          </a:p>
        </p:txBody>
      </p:sp>
      <p:pic>
        <p:nvPicPr>
          <p:cNvPr id="21506" name="Picture 2" descr="Resultado de imagen para pikachu mad">
            <a:extLst>
              <a:ext uri="{FF2B5EF4-FFF2-40B4-BE49-F238E27FC236}">
                <a16:creationId xmlns:a16="http://schemas.microsoft.com/office/drawing/2014/main" id="{D3049F27-8356-4F70-8F2C-3013E4640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99" y="-46119"/>
            <a:ext cx="5950443" cy="518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490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8115EA83-CBF9-446D-8A6A-A93ECCDD4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203598"/>
            <a:ext cx="4105054" cy="3600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spcBef>
                <a:spcPct val="0"/>
              </a:spcBef>
            </a:pPr>
            <a:r>
              <a:rPr lang="en-US" altLang="es-ES" sz="1600" dirty="0">
                <a:solidFill>
                  <a:srgbClr val="000000"/>
                </a:solidFill>
              </a:rPr>
              <a:t>El void </a:t>
            </a:r>
            <a:r>
              <a:rPr lang="en-US" altLang="es-ES" sz="1600" dirty="0" err="1">
                <a:solidFill>
                  <a:srgbClr val="000000"/>
                </a:solidFill>
              </a:rPr>
              <a:t>lood</a:t>
            </a:r>
            <a:r>
              <a:rPr lang="en-US" altLang="es-ES" sz="1600" dirty="0">
                <a:solidFill>
                  <a:srgbClr val="000000"/>
                </a:solidFill>
              </a:rPr>
              <a:t> </a:t>
            </a:r>
            <a:r>
              <a:rPr lang="en-US" altLang="es-ES" sz="1600" dirty="0" err="1">
                <a:solidFill>
                  <a:srgbClr val="000000"/>
                </a:solidFill>
              </a:rPr>
              <a:t>es</a:t>
            </a:r>
            <a:r>
              <a:rPr lang="en-US" altLang="es-ES" sz="1600" dirty="0">
                <a:solidFill>
                  <a:srgbClr val="000000"/>
                </a:solidFill>
              </a:rPr>
              <a:t> la </a:t>
            </a:r>
            <a:r>
              <a:rPr lang="en-US" altLang="es-ES" sz="1600" dirty="0" err="1">
                <a:solidFill>
                  <a:srgbClr val="000000"/>
                </a:solidFill>
              </a:rPr>
              <a:t>función</a:t>
            </a:r>
            <a:r>
              <a:rPr lang="en-US" altLang="es-ES" sz="1600" dirty="0">
                <a:solidFill>
                  <a:srgbClr val="000000"/>
                </a:solidFill>
              </a:rPr>
              <a:t> que se </a:t>
            </a:r>
            <a:r>
              <a:rPr lang="en-US" altLang="es-ES" sz="1600" dirty="0" err="1">
                <a:solidFill>
                  <a:srgbClr val="000000"/>
                </a:solidFill>
              </a:rPr>
              <a:t>ejecutará</a:t>
            </a:r>
            <a:r>
              <a:rPr lang="en-US" altLang="es-ES" sz="1600" dirty="0">
                <a:solidFill>
                  <a:srgbClr val="000000"/>
                </a:solidFill>
              </a:rPr>
              <a:t> </a:t>
            </a:r>
            <a:r>
              <a:rPr lang="en-US" altLang="es-ES" sz="1600" dirty="0" err="1">
                <a:solidFill>
                  <a:srgbClr val="000000"/>
                </a:solidFill>
              </a:rPr>
              <a:t>infinitamente</a:t>
            </a:r>
            <a:r>
              <a:rPr lang="en-US" altLang="es-ES" sz="1600" dirty="0">
                <a:solidFill>
                  <a:srgbClr val="000000"/>
                </a:solidFill>
              </a:rPr>
              <a:t> hasta que se </a:t>
            </a:r>
            <a:r>
              <a:rPr lang="en-US" altLang="es-ES" sz="1600" dirty="0" err="1">
                <a:solidFill>
                  <a:srgbClr val="000000"/>
                </a:solidFill>
              </a:rPr>
              <a:t>acabe</a:t>
            </a:r>
            <a:r>
              <a:rPr lang="en-US" altLang="es-ES" sz="1600" dirty="0">
                <a:solidFill>
                  <a:srgbClr val="000000"/>
                </a:solidFill>
              </a:rPr>
              <a:t> la </a:t>
            </a:r>
            <a:r>
              <a:rPr lang="en-US" altLang="es-ES" sz="1600" dirty="0" err="1">
                <a:solidFill>
                  <a:srgbClr val="000000"/>
                </a:solidFill>
              </a:rPr>
              <a:t>alimentación</a:t>
            </a:r>
            <a:r>
              <a:rPr lang="en-US" altLang="es-ES" sz="1600" dirty="0">
                <a:solidFill>
                  <a:srgbClr val="000000"/>
                </a:solidFill>
              </a:rPr>
              <a:t> del </a:t>
            </a:r>
            <a:r>
              <a:rPr lang="en-US" altLang="es-ES" sz="1600" dirty="0" err="1">
                <a:solidFill>
                  <a:srgbClr val="000000"/>
                </a:solidFill>
              </a:rPr>
              <a:t>arduino</a:t>
            </a:r>
            <a:r>
              <a:rPr lang="en-US" altLang="es-ES" sz="1600" dirty="0">
                <a:solidFill>
                  <a:srgbClr val="000000"/>
                </a:solidFill>
              </a:rPr>
              <a:t>.</a:t>
            </a:r>
          </a:p>
          <a:p>
            <a:pPr algn="just">
              <a:spcBef>
                <a:spcPct val="0"/>
              </a:spcBef>
            </a:pPr>
            <a:endParaRPr lang="en-US" altLang="es-ES" sz="1600" dirty="0">
              <a:solidFill>
                <a:srgbClr val="000000"/>
              </a:solidFill>
            </a:endParaRPr>
          </a:p>
          <a:p>
            <a:r>
              <a:rPr lang="es-ES" altLang="es-ES" sz="1600" dirty="0">
                <a:ea typeface="ＭＳ Ｐゴシック" charset="-128"/>
              </a:rPr>
              <a:t>El lenguaje soporta distintos tipos de variables como </a:t>
            </a:r>
            <a:r>
              <a:rPr lang="es-ES" altLang="es-ES" sz="1600" i="1" dirty="0" err="1">
                <a:ea typeface="ＭＳ Ｐゴシック" charset="-128"/>
              </a:rPr>
              <a:t>int</a:t>
            </a:r>
            <a:r>
              <a:rPr lang="es-ES" altLang="es-ES" sz="1600" i="1" dirty="0">
                <a:ea typeface="ＭＳ Ｐゴシック" charset="-128"/>
              </a:rPr>
              <a:t>, </a:t>
            </a:r>
            <a:r>
              <a:rPr lang="es-ES" altLang="es-ES" sz="1600" i="1" dirty="0" err="1">
                <a:ea typeface="ＭＳ Ｐゴシック" charset="-128"/>
              </a:rPr>
              <a:t>double</a:t>
            </a:r>
            <a:r>
              <a:rPr lang="es-ES" altLang="es-ES" sz="1600" i="1" dirty="0">
                <a:ea typeface="ＭＳ Ｐゴシック" charset="-128"/>
              </a:rPr>
              <a:t>, </a:t>
            </a:r>
            <a:r>
              <a:rPr lang="es-ES" altLang="es-ES" sz="1600" i="1" dirty="0" err="1">
                <a:ea typeface="ＭＳ Ｐゴシック" charset="-128"/>
              </a:rPr>
              <a:t>boolean</a:t>
            </a:r>
            <a:r>
              <a:rPr lang="es-ES" altLang="es-ES" sz="1600" dirty="0">
                <a:ea typeface="ＭＳ Ｐゴシック" charset="-128"/>
              </a:rPr>
              <a:t>, etc.</a:t>
            </a:r>
          </a:p>
          <a:p>
            <a:endParaRPr lang="es-ES" altLang="es-ES" sz="1600" dirty="0">
              <a:ea typeface="ＭＳ Ｐゴシック" charset="-128"/>
            </a:endParaRPr>
          </a:p>
          <a:p>
            <a:r>
              <a:rPr lang="es-ES" altLang="es-ES" sz="1600" dirty="0">
                <a:ea typeface="ＭＳ Ｐゴシック" charset="-128"/>
              </a:rPr>
              <a:t>Se pueden realizar comparaciones (&lt;,&gt;, =, etc.) y operaciones lógicas (&amp;&amp;, ||, !).</a:t>
            </a:r>
          </a:p>
          <a:p>
            <a:endParaRPr lang="es-ES" altLang="es-ES" sz="1600" dirty="0">
              <a:ea typeface="ＭＳ Ｐゴシック" charset="-128"/>
            </a:endParaRPr>
          </a:p>
          <a:p>
            <a:r>
              <a:rPr lang="es-ES" altLang="es-ES" sz="1600" dirty="0">
                <a:ea typeface="ＭＳ Ｐゴシック" charset="-128"/>
              </a:rPr>
              <a:t>Se pueden usar distintos controles de flujos como </a:t>
            </a:r>
            <a:r>
              <a:rPr lang="es-ES" altLang="es-ES" sz="1600" i="1" dirty="0" err="1">
                <a:ea typeface="ＭＳ Ｐゴシック" charset="-128"/>
              </a:rPr>
              <a:t>if-else</a:t>
            </a:r>
            <a:r>
              <a:rPr lang="es-ES" altLang="es-ES" sz="1600" dirty="0">
                <a:ea typeface="ＭＳ Ｐゴシック" charset="-128"/>
              </a:rPr>
              <a:t>, </a:t>
            </a:r>
            <a:r>
              <a:rPr lang="es-ES" altLang="es-ES" sz="1600" i="1" dirty="0" err="1">
                <a:ea typeface="ＭＳ Ｐゴシック" charset="-128"/>
              </a:rPr>
              <a:t>while</a:t>
            </a:r>
            <a:r>
              <a:rPr lang="es-ES" altLang="es-ES" sz="1600" dirty="0">
                <a:ea typeface="ＭＳ Ｐゴシック" charset="-128"/>
              </a:rPr>
              <a:t> y </a:t>
            </a:r>
            <a:r>
              <a:rPr lang="es-ES" altLang="es-ES" sz="1600" i="1" dirty="0" err="1">
                <a:ea typeface="ＭＳ Ｐゴシック" charset="-128"/>
              </a:rPr>
              <a:t>for</a:t>
            </a:r>
            <a:r>
              <a:rPr lang="es-ES" altLang="es-ES" sz="1600" dirty="0">
                <a:ea typeface="ＭＳ Ｐゴシック" charset="-128"/>
              </a:rPr>
              <a:t> .</a:t>
            </a: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0CDA5549-FCC0-4625-BE75-AD9F28F763CF}"/>
              </a:ext>
            </a:extLst>
          </p:cNvPr>
          <p:cNvSpPr txBox="1">
            <a:spLocks/>
          </p:cNvSpPr>
          <p:nvPr/>
        </p:nvSpPr>
        <p:spPr>
          <a:xfrm>
            <a:off x="-10053" y="135666"/>
            <a:ext cx="5132299" cy="81385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chemeClr val="bg1"/>
                </a:solidFill>
                <a:ea typeface="ＭＳ Ｐゴシック" charset="-128"/>
              </a:rPr>
              <a:t>l</a:t>
            </a:r>
            <a:r>
              <a:rPr lang="en-US" altLang="es-ES" dirty="0">
                <a:solidFill>
                  <a:srgbClr val="CC6600"/>
                </a:solidFill>
                <a:latin typeface="Courier" charset="0"/>
              </a:rPr>
              <a:t>void</a:t>
            </a:r>
            <a:r>
              <a:rPr lang="en-US" altLang="es-ES" dirty="0">
                <a:solidFill>
                  <a:srgbClr val="000000"/>
                </a:solidFill>
                <a:latin typeface="Courier" charset="0"/>
              </a:rPr>
              <a:t> </a:t>
            </a:r>
            <a:r>
              <a:rPr lang="en-US" altLang="es-ES" b="1" dirty="0">
                <a:solidFill>
                  <a:srgbClr val="CC6600"/>
                </a:solidFill>
                <a:latin typeface="Courier" charset="0"/>
              </a:rPr>
              <a:t>loop</a:t>
            </a:r>
            <a:r>
              <a:rPr lang="en-US" altLang="es-ES" dirty="0">
                <a:solidFill>
                  <a:srgbClr val="000000"/>
                </a:solidFill>
                <a:latin typeface="Courier" charset="0"/>
              </a:rPr>
              <a:t>() {   }</a:t>
            </a:r>
            <a:r>
              <a:rPr lang="es-ES" b="1" dirty="0">
                <a:solidFill>
                  <a:schemeClr val="bg1"/>
                </a:solidFill>
                <a:ea typeface="ＭＳ Ｐゴシック" charset="-128"/>
              </a:rPr>
              <a:t>o</a:t>
            </a:r>
            <a:endParaRPr lang="es-CL" dirty="0">
              <a:solidFill>
                <a:schemeClr val="bg1"/>
              </a:solidFill>
            </a:endParaRPr>
          </a:p>
        </p:txBody>
      </p:sp>
      <p:pic>
        <p:nvPicPr>
          <p:cNvPr id="24578" name="Picture 2" descr="Resultado de imagen para PIKACHU pointing">
            <a:extLst>
              <a:ext uri="{FF2B5EF4-FFF2-40B4-BE49-F238E27FC236}">
                <a16:creationId xmlns:a16="http://schemas.microsoft.com/office/drawing/2014/main" id="{4F7F6609-57D6-4A54-83A1-78E05A2C9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401" y="1564724"/>
            <a:ext cx="3153520" cy="357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Resultado de imagen para arduino logo">
            <a:hlinkClick r:id="rId5"/>
            <a:extLst>
              <a:ext uri="{FF2B5EF4-FFF2-40B4-BE49-F238E27FC236}">
                <a16:creationId xmlns:a16="http://schemas.microsoft.com/office/drawing/2014/main" id="{69C55F49-AE88-41D6-A2BA-CAB527930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533" y="3075806"/>
            <a:ext cx="1737868" cy="73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Bocadillo: ovalado 14">
            <a:extLst>
              <a:ext uri="{FF2B5EF4-FFF2-40B4-BE49-F238E27FC236}">
                <a16:creationId xmlns:a16="http://schemas.microsoft.com/office/drawing/2014/main" id="{7C96B324-F41C-4417-9C81-5947A418755E}"/>
              </a:ext>
            </a:extLst>
          </p:cNvPr>
          <p:cNvSpPr/>
          <p:nvPr/>
        </p:nvSpPr>
        <p:spPr>
          <a:xfrm>
            <a:off x="4644008" y="1419622"/>
            <a:ext cx="2445755" cy="1440160"/>
          </a:xfrm>
          <a:prstGeom prst="wedgeEllipseCallout">
            <a:avLst>
              <a:gd name="adj1" fmla="val 63183"/>
              <a:gd name="adj2" fmla="val 5967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err="1"/>
              <a:t>Pika</a:t>
            </a:r>
            <a:r>
              <a:rPr lang="es-MX" dirty="0"/>
              <a:t> </a:t>
            </a:r>
            <a:r>
              <a:rPr lang="es-MX" dirty="0" err="1"/>
              <a:t>clickea</a:t>
            </a:r>
            <a:r>
              <a:rPr lang="es-MX" dirty="0"/>
              <a:t> acá para el enlace a las referencias de </a:t>
            </a:r>
            <a:r>
              <a:rPr lang="es-MX" dirty="0" err="1"/>
              <a:t>arduino</a:t>
            </a:r>
            <a:endParaRPr lang="es-MX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4610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esultado de imagen para pika pika pika">
            <a:extLst>
              <a:ext uri="{FF2B5EF4-FFF2-40B4-BE49-F238E27FC236}">
                <a16:creationId xmlns:a16="http://schemas.microsoft.com/office/drawing/2014/main" id="{1B85AA51-66A2-483B-A4E6-9396688AB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-5761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7" name="1 Título"/>
          <p:cNvSpPr>
            <a:spLocks noGrp="1"/>
          </p:cNvSpPr>
          <p:nvPr>
            <p:ph type="title"/>
          </p:nvPr>
        </p:nvSpPr>
        <p:spPr>
          <a:xfrm>
            <a:off x="1485900" y="321469"/>
            <a:ext cx="6172200" cy="857250"/>
          </a:xfrm>
        </p:spPr>
        <p:txBody>
          <a:bodyPr/>
          <a:lstStyle/>
          <a:p>
            <a:pPr eaLnBrk="1" hangingPunct="1"/>
            <a:r>
              <a:rPr lang="es-ES" altLang="es-ES" b="1" dirty="0">
                <a:ea typeface="ＭＳ Ｐゴシック" charset="-128"/>
              </a:rPr>
              <a:t>Experiencia 1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124420" y="1043008"/>
            <a:ext cx="4015532" cy="2376488"/>
          </a:xfrm>
        </p:spPr>
        <p:txBody>
          <a:bodyPr/>
          <a:lstStyle/>
          <a:p>
            <a:pPr eaLnBrk="1" hangingPunct="1"/>
            <a:r>
              <a:rPr lang="es-ES" altLang="es-ES" sz="2100" dirty="0">
                <a:ea typeface="ＭＳ Ｐゴシック" charset="-128"/>
              </a:rPr>
              <a:t>Lograr que el led integrado del </a:t>
            </a:r>
            <a:r>
              <a:rPr lang="es-ES" altLang="es-ES" sz="2100" dirty="0" err="1">
                <a:ea typeface="ＭＳ Ｐゴシック" charset="-128"/>
              </a:rPr>
              <a:t>Arduino</a:t>
            </a:r>
            <a:r>
              <a:rPr lang="es-ES" altLang="es-ES" sz="2100" dirty="0">
                <a:ea typeface="ＭＳ Ｐゴシック" charset="-128"/>
              </a:rPr>
              <a:t> parpadee cada 1 s.   (Led Integrado = Pin 13)</a:t>
            </a:r>
          </a:p>
          <a:p>
            <a:pPr eaLnBrk="1" hangingPunct="1"/>
            <a:endParaRPr lang="es-ES" altLang="es-ES" sz="2100" dirty="0">
              <a:ea typeface="ＭＳ Ｐゴシック" charset="-128"/>
            </a:endParaRPr>
          </a:p>
          <a:p>
            <a:pPr eaLnBrk="1" hangingPunct="1"/>
            <a:endParaRPr lang="es-ES" altLang="es-ES" sz="2100" dirty="0">
              <a:ea typeface="ＭＳ Ｐゴシック" charset="-128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2067694"/>
            <a:ext cx="3726414" cy="27568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59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1 Título"/>
          <p:cNvSpPr>
            <a:spLocks noGrp="1"/>
          </p:cNvSpPr>
          <p:nvPr>
            <p:ph type="title"/>
          </p:nvPr>
        </p:nvSpPr>
        <p:spPr>
          <a:xfrm>
            <a:off x="1485900" y="321469"/>
            <a:ext cx="6172200" cy="857250"/>
          </a:xfrm>
        </p:spPr>
        <p:txBody>
          <a:bodyPr/>
          <a:lstStyle/>
          <a:p>
            <a:pPr eaLnBrk="1" hangingPunct="1"/>
            <a:r>
              <a:rPr lang="es-ES" altLang="es-ES" b="1" dirty="0">
                <a:ea typeface="ＭＳ Ｐゴシック" charset="-128"/>
              </a:rPr>
              <a:t>Funciones Útiles</a:t>
            </a:r>
          </a:p>
        </p:txBody>
      </p:sp>
      <p:sp>
        <p:nvSpPr>
          <p:cNvPr id="34818" name="Rectangle 23"/>
          <p:cNvSpPr>
            <a:spLocks noChangeArrowheads="1"/>
          </p:cNvSpPr>
          <p:nvPr/>
        </p:nvSpPr>
        <p:spPr bwMode="auto">
          <a:xfrm>
            <a:off x="1466274" y="1051280"/>
            <a:ext cx="653472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500" b="1" dirty="0">
                <a:latin typeface="+mj-lt"/>
              </a:rPr>
              <a:t>Asignar valor 13 a pin: </a:t>
            </a:r>
            <a:r>
              <a:rPr lang="es-ES" altLang="es-ES" sz="1500" i="1" dirty="0">
                <a:latin typeface="+mj-lt"/>
              </a:rPr>
              <a:t>(antes del </a:t>
            </a:r>
            <a:r>
              <a:rPr lang="es-ES" altLang="es-ES" sz="1500" i="1" dirty="0" err="1">
                <a:latin typeface="+mj-lt"/>
              </a:rPr>
              <a:t>setup</a:t>
            </a:r>
            <a:r>
              <a:rPr lang="es-ES" altLang="es-ES" sz="1500" i="1" dirty="0">
                <a:latin typeface="+mj-lt"/>
              </a:rPr>
              <a:t> y </a:t>
            </a:r>
            <a:r>
              <a:rPr lang="es-ES" altLang="es-ES" sz="1500" i="1" dirty="0" err="1">
                <a:latin typeface="+mj-lt"/>
              </a:rPr>
              <a:t>loop</a:t>
            </a:r>
            <a:r>
              <a:rPr lang="es-ES" altLang="es-ES" sz="1500" i="1" dirty="0">
                <a:latin typeface="+mj-lt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500" dirty="0">
                <a:solidFill>
                  <a:srgbClr val="000000"/>
                </a:solidFill>
                <a:latin typeface="Courier" charset="0"/>
              </a:rPr>
              <a:t>p</a:t>
            </a:r>
            <a:r>
              <a:rPr lang="en-US" altLang="es-ES" sz="1500" dirty="0">
                <a:solidFill>
                  <a:srgbClr val="000000"/>
                </a:solidFill>
                <a:latin typeface="Courier" charset="0"/>
              </a:rPr>
              <a:t>in=13;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500" b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500" b="1" dirty="0" err="1">
                <a:latin typeface="+mj-lt"/>
              </a:rPr>
              <a:t>Definción</a:t>
            </a:r>
            <a:r>
              <a:rPr lang="es-ES" altLang="es-ES" sz="1500" b="1" dirty="0">
                <a:latin typeface="+mj-lt"/>
              </a:rPr>
              <a:t> de Pines: </a:t>
            </a:r>
            <a:r>
              <a:rPr lang="es-ES" altLang="es-ES" sz="1500" i="1" dirty="0">
                <a:latin typeface="+mj-lt"/>
              </a:rPr>
              <a:t>(en el </a:t>
            </a:r>
            <a:r>
              <a:rPr lang="es-ES" altLang="es-ES" sz="1500" i="1" dirty="0" err="1">
                <a:latin typeface="+mj-lt"/>
              </a:rPr>
              <a:t>setup</a:t>
            </a:r>
            <a:r>
              <a:rPr lang="es-ES" altLang="es-ES" sz="1500" i="1" dirty="0">
                <a:latin typeface="+mj-lt"/>
              </a:rPr>
              <a:t>)</a:t>
            </a:r>
            <a:endParaRPr lang="en-US" altLang="es-ES" sz="1500" i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dirty="0" err="1">
                <a:solidFill>
                  <a:srgbClr val="CC6600"/>
                </a:solidFill>
                <a:latin typeface="Courier" charset="0"/>
              </a:rPr>
              <a:t>pinMode</a:t>
            </a:r>
            <a:r>
              <a:rPr lang="en-US" altLang="es-ES" sz="1500" dirty="0">
                <a:solidFill>
                  <a:srgbClr val="000000"/>
                </a:solidFill>
                <a:latin typeface="Courier" charset="0"/>
              </a:rPr>
              <a:t>(pin, </a:t>
            </a:r>
            <a:r>
              <a:rPr lang="en-US" altLang="es-ES" sz="1500" dirty="0">
                <a:solidFill>
                  <a:srgbClr val="006699"/>
                </a:solidFill>
                <a:latin typeface="Courier" charset="0"/>
              </a:rPr>
              <a:t>OUTPUT</a:t>
            </a:r>
            <a:r>
              <a:rPr lang="en-US" altLang="es-ES" sz="1500" dirty="0">
                <a:solidFill>
                  <a:srgbClr val="000000"/>
                </a:solidFill>
                <a:latin typeface="Courier" charset="0"/>
              </a:rPr>
              <a:t>); </a:t>
            </a:r>
            <a:r>
              <a:rPr lang="en-US" altLang="es-ES" sz="1500" dirty="0">
                <a:solidFill>
                  <a:srgbClr val="7E7E7E"/>
                </a:solidFill>
                <a:latin typeface="Courier" charset="0"/>
              </a:rPr>
              <a:t>//</a:t>
            </a:r>
            <a:r>
              <a:rPr lang="en-US" altLang="es-ES" sz="1500" dirty="0" err="1">
                <a:solidFill>
                  <a:srgbClr val="7E7E7E"/>
                </a:solidFill>
                <a:latin typeface="Courier" charset="0"/>
              </a:rPr>
              <a:t>inicia</a:t>
            </a:r>
            <a:r>
              <a:rPr lang="en-US" altLang="es-ES" sz="1500" dirty="0">
                <a:solidFill>
                  <a:srgbClr val="7E7E7E"/>
                </a:solidFill>
                <a:latin typeface="Courier" charset="0"/>
              </a:rPr>
              <a:t> el pin </a:t>
            </a:r>
            <a:r>
              <a:rPr lang="en-US" altLang="es-ES" sz="1500" dirty="0" err="1">
                <a:solidFill>
                  <a:srgbClr val="7E7E7E"/>
                </a:solidFill>
                <a:latin typeface="Courier" charset="0"/>
              </a:rPr>
              <a:t>como</a:t>
            </a:r>
            <a:r>
              <a:rPr lang="en-US" altLang="es-ES" sz="1500" dirty="0">
                <a:solidFill>
                  <a:srgbClr val="7E7E7E"/>
                </a:solidFill>
                <a:latin typeface="Courier" charset="0"/>
              </a:rPr>
              <a:t> </a:t>
            </a:r>
            <a:r>
              <a:rPr lang="en-US" altLang="es-ES" sz="1500" dirty="0" err="1">
                <a:solidFill>
                  <a:srgbClr val="7E7E7E"/>
                </a:solidFill>
                <a:latin typeface="Courier" charset="0"/>
              </a:rPr>
              <a:t>salida</a:t>
            </a:r>
            <a:r>
              <a:rPr lang="en-US" altLang="es-ES" sz="1500" dirty="0">
                <a:solidFill>
                  <a:srgbClr val="000000"/>
                </a:solidFill>
                <a:latin typeface="Courier" charset="0"/>
              </a:rPr>
              <a:t> 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es-ES" sz="1500" dirty="0">
              <a:solidFill>
                <a:srgbClr val="000000"/>
              </a:solidFill>
              <a:latin typeface="Courier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s-ES" sz="1500" b="1" dirty="0" err="1">
                <a:solidFill>
                  <a:srgbClr val="000000"/>
                </a:solidFill>
                <a:latin typeface="+mj-lt"/>
                <a:ea typeface="Arial" charset="0"/>
                <a:cs typeface="Arial" charset="0"/>
              </a:rPr>
              <a:t>Salida</a:t>
            </a:r>
            <a:r>
              <a:rPr lang="en-US" altLang="es-ES" sz="1500" b="1" dirty="0">
                <a:solidFill>
                  <a:srgbClr val="000000"/>
                </a:solidFill>
                <a:latin typeface="+mj-lt"/>
                <a:ea typeface="Arial" charset="0"/>
                <a:cs typeface="Arial" charset="0"/>
              </a:rPr>
              <a:t> Digital: (</a:t>
            </a:r>
            <a:r>
              <a:rPr lang="es-ES" altLang="es-ES" sz="1500" i="1" dirty="0"/>
              <a:t>en el </a:t>
            </a:r>
            <a:r>
              <a:rPr lang="es-ES" altLang="es-ES" sz="1500" i="1" dirty="0" err="1"/>
              <a:t>loop</a:t>
            </a:r>
            <a:r>
              <a:rPr lang="es-ES" altLang="es-ES" sz="1500" i="1" dirty="0"/>
              <a:t>)</a:t>
            </a:r>
            <a:endParaRPr lang="en-US" altLang="es-ES" sz="1500" b="1" dirty="0">
              <a:solidFill>
                <a:srgbClr val="000000"/>
              </a:solidFill>
              <a:latin typeface="+mj-lt"/>
              <a:ea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dirty="0" err="1">
                <a:solidFill>
                  <a:srgbClr val="CC6600"/>
                </a:solidFill>
                <a:latin typeface="Courier" charset="0"/>
              </a:rPr>
              <a:t>digitalWrite</a:t>
            </a:r>
            <a:r>
              <a:rPr lang="en-US" altLang="es-ES" sz="1500" dirty="0">
                <a:solidFill>
                  <a:srgbClr val="000000"/>
                </a:solidFill>
                <a:latin typeface="Courier" charset="0"/>
              </a:rPr>
              <a:t>(pin, </a:t>
            </a:r>
            <a:r>
              <a:rPr lang="en-US" altLang="es-ES" sz="1500" dirty="0">
                <a:solidFill>
                  <a:srgbClr val="006699"/>
                </a:solidFill>
                <a:latin typeface="Courier" charset="0"/>
              </a:rPr>
              <a:t>HIGH</a:t>
            </a:r>
            <a:r>
              <a:rPr lang="en-US" altLang="es-ES" sz="1500" dirty="0">
                <a:solidFill>
                  <a:srgbClr val="000000"/>
                </a:solidFill>
                <a:latin typeface="Courier" charset="0"/>
              </a:rPr>
              <a:t>); </a:t>
            </a:r>
            <a:r>
              <a:rPr lang="en-US" altLang="es-ES" sz="1500" dirty="0">
                <a:solidFill>
                  <a:srgbClr val="7E7E7E"/>
                </a:solidFill>
                <a:latin typeface="Courier" charset="0"/>
              </a:rPr>
              <a:t>// 5V </a:t>
            </a:r>
            <a:r>
              <a:rPr lang="en-US" altLang="es-ES" sz="1500" dirty="0" err="1">
                <a:solidFill>
                  <a:srgbClr val="7E7E7E"/>
                </a:solidFill>
                <a:latin typeface="Courier" charset="0"/>
              </a:rPr>
              <a:t>en</a:t>
            </a:r>
            <a:r>
              <a:rPr lang="en-US" altLang="es-ES" sz="1500" dirty="0">
                <a:solidFill>
                  <a:srgbClr val="7E7E7E"/>
                </a:solidFill>
                <a:latin typeface="Courier" charset="0"/>
              </a:rPr>
              <a:t> pin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dirty="0" err="1">
                <a:solidFill>
                  <a:srgbClr val="CC6600"/>
                </a:solidFill>
                <a:latin typeface="Courier" charset="0"/>
              </a:rPr>
              <a:t>digitalWrite</a:t>
            </a:r>
            <a:r>
              <a:rPr lang="en-US" altLang="es-ES" sz="1500" dirty="0">
                <a:solidFill>
                  <a:srgbClr val="000000"/>
                </a:solidFill>
                <a:latin typeface="Courier" charset="0"/>
              </a:rPr>
              <a:t>(pin, </a:t>
            </a:r>
            <a:r>
              <a:rPr lang="en-US" altLang="es-ES" sz="1500" dirty="0">
                <a:solidFill>
                  <a:srgbClr val="006699"/>
                </a:solidFill>
                <a:latin typeface="Courier" charset="0"/>
              </a:rPr>
              <a:t>LOW</a:t>
            </a:r>
            <a:r>
              <a:rPr lang="en-US" altLang="es-ES" sz="1500" dirty="0">
                <a:solidFill>
                  <a:srgbClr val="000000"/>
                </a:solidFill>
                <a:latin typeface="Courier" charset="0"/>
              </a:rPr>
              <a:t>); </a:t>
            </a:r>
            <a:r>
              <a:rPr lang="en-US" altLang="es-ES" sz="1500" dirty="0">
                <a:solidFill>
                  <a:srgbClr val="7E7E7E"/>
                </a:solidFill>
                <a:latin typeface="Courier" charset="0"/>
              </a:rPr>
              <a:t>// 0V </a:t>
            </a:r>
            <a:r>
              <a:rPr lang="en-US" altLang="es-ES" sz="1500" dirty="0" err="1">
                <a:solidFill>
                  <a:srgbClr val="7E7E7E"/>
                </a:solidFill>
                <a:latin typeface="Courier" charset="0"/>
              </a:rPr>
              <a:t>en</a:t>
            </a:r>
            <a:r>
              <a:rPr lang="en-US" altLang="es-ES" sz="1500" dirty="0">
                <a:solidFill>
                  <a:srgbClr val="7E7E7E"/>
                </a:solidFill>
                <a:latin typeface="Courier" charset="0"/>
              </a:rPr>
              <a:t> pin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1500" dirty="0">
              <a:solidFill>
                <a:srgbClr val="CC6600"/>
              </a:solidFill>
              <a:latin typeface="Courier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s-ES" sz="1500" b="1" dirty="0" err="1">
                <a:latin typeface="+mj-lt"/>
              </a:rPr>
              <a:t>Tiempo</a:t>
            </a:r>
            <a:r>
              <a:rPr lang="en-US" altLang="es-ES" sz="1500" b="1" dirty="0">
                <a:latin typeface="+mj-lt"/>
              </a:rPr>
              <a:t> de </a:t>
            </a:r>
            <a:r>
              <a:rPr lang="en-US" altLang="es-ES" sz="1500" b="1" dirty="0" err="1">
                <a:latin typeface="+mj-lt"/>
              </a:rPr>
              <a:t>Espera</a:t>
            </a:r>
            <a:r>
              <a:rPr lang="en-US" altLang="es-ES" sz="1500" b="1" dirty="0">
                <a:latin typeface="+mj-lt"/>
              </a:rPr>
              <a:t>: </a:t>
            </a:r>
            <a:r>
              <a:rPr lang="en-US" altLang="es-ES" sz="1500" b="1" dirty="0">
                <a:solidFill>
                  <a:srgbClr val="000000"/>
                </a:solidFill>
                <a:ea typeface="Arial" charset="0"/>
                <a:cs typeface="Arial" charset="0"/>
              </a:rPr>
              <a:t>(</a:t>
            </a:r>
            <a:r>
              <a:rPr lang="es-ES" altLang="es-ES" sz="1500" i="1" dirty="0"/>
              <a:t>en el </a:t>
            </a:r>
            <a:r>
              <a:rPr lang="es-ES" altLang="es-ES" sz="1500" i="1" dirty="0" err="1"/>
              <a:t>loop</a:t>
            </a:r>
            <a:r>
              <a:rPr lang="es-ES" altLang="es-ES" sz="1500" i="1" dirty="0"/>
              <a:t>)</a:t>
            </a:r>
            <a:endParaRPr lang="en-US" altLang="es-ES" sz="1500" b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dirty="0">
                <a:solidFill>
                  <a:srgbClr val="CC6600"/>
                </a:solidFill>
                <a:latin typeface="Courier" charset="0"/>
              </a:rPr>
              <a:t>delay</a:t>
            </a:r>
            <a:r>
              <a:rPr lang="en-US" altLang="es-ES" sz="1500" dirty="0">
                <a:solidFill>
                  <a:srgbClr val="000000"/>
                </a:solidFill>
                <a:latin typeface="Courier" charset="0"/>
              </a:rPr>
              <a:t>(1000);            </a:t>
            </a:r>
            <a:r>
              <a:rPr lang="en-US" altLang="es-ES" sz="1500" dirty="0">
                <a:solidFill>
                  <a:srgbClr val="7E7E7E"/>
                </a:solidFill>
                <a:latin typeface="Courier" charset="0"/>
              </a:rPr>
              <a:t>// </a:t>
            </a:r>
            <a:r>
              <a:rPr lang="en-US" altLang="es-ES" sz="1500" dirty="0" err="1">
                <a:solidFill>
                  <a:srgbClr val="7E7E7E"/>
                </a:solidFill>
                <a:latin typeface="Courier" charset="0"/>
              </a:rPr>
              <a:t>Detiene</a:t>
            </a:r>
            <a:r>
              <a:rPr lang="en-US" altLang="es-ES" sz="1500" dirty="0">
                <a:solidFill>
                  <a:srgbClr val="7E7E7E"/>
                </a:solidFill>
                <a:latin typeface="Courier" charset="0"/>
              </a:rPr>
              <a:t> el </a:t>
            </a:r>
            <a:r>
              <a:rPr lang="en-US" altLang="es-ES" sz="1500" dirty="0" err="1">
                <a:solidFill>
                  <a:srgbClr val="7E7E7E"/>
                </a:solidFill>
                <a:latin typeface="Courier" charset="0"/>
              </a:rPr>
              <a:t>programa</a:t>
            </a:r>
            <a:r>
              <a:rPr lang="en-US" altLang="es-ES" sz="1500" dirty="0">
                <a:solidFill>
                  <a:srgbClr val="7E7E7E"/>
                </a:solidFill>
                <a:latin typeface="Courier" charset="0"/>
              </a:rPr>
              <a:t> 1000 </a:t>
            </a:r>
            <a:r>
              <a:rPr lang="en-US" altLang="es-ES" sz="1500" dirty="0" err="1">
                <a:solidFill>
                  <a:srgbClr val="7E7E7E"/>
                </a:solidFill>
                <a:latin typeface="Courier" charset="0"/>
              </a:rPr>
              <a:t>ms</a:t>
            </a:r>
            <a:endParaRPr lang="en-US" altLang="es-ES" sz="1500" dirty="0">
              <a:solidFill>
                <a:srgbClr val="000000"/>
              </a:solidFill>
              <a:latin typeface="Courier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970" y="3890520"/>
            <a:ext cx="3212976" cy="998333"/>
          </a:xfrm>
          <a:prstGeom prst="rect">
            <a:avLst/>
          </a:prstGeom>
        </p:spPr>
      </p:pic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2573778" y="4150424"/>
            <a:ext cx="1897968" cy="478525"/>
          </a:xfrm>
        </p:spPr>
        <p:txBody>
          <a:bodyPr/>
          <a:lstStyle/>
          <a:p>
            <a:pPr eaLnBrk="1" hangingPunct="1"/>
            <a:r>
              <a:rPr lang="es-ES" altLang="es-ES" sz="2100" dirty="0">
                <a:ea typeface="ＭＳ Ｐゴシック" charset="-128"/>
              </a:rPr>
              <a:t>Diagrama:</a:t>
            </a:r>
          </a:p>
          <a:p>
            <a:pPr eaLnBrk="1" hangingPunct="1"/>
            <a:endParaRPr lang="es-ES" altLang="es-ES" sz="2100" dirty="0">
              <a:ea typeface="ＭＳ Ｐゴシック" charset="-128"/>
            </a:endParaRPr>
          </a:p>
          <a:p>
            <a:pPr eaLnBrk="1" hangingPunct="1"/>
            <a:endParaRPr lang="es-ES" altLang="es-ES" sz="2100" dirty="0">
              <a:ea typeface="ＭＳ Ｐゴシック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67301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1 Título"/>
          <p:cNvSpPr>
            <a:spLocks noGrp="1"/>
          </p:cNvSpPr>
          <p:nvPr>
            <p:ph type="title"/>
          </p:nvPr>
        </p:nvSpPr>
        <p:spPr>
          <a:xfrm>
            <a:off x="1485900" y="321469"/>
            <a:ext cx="6172200" cy="857250"/>
          </a:xfrm>
        </p:spPr>
        <p:txBody>
          <a:bodyPr/>
          <a:lstStyle/>
          <a:p>
            <a:pPr eaLnBrk="1" hangingPunct="1"/>
            <a:r>
              <a:rPr lang="es-ES" altLang="es-ES" b="1" dirty="0">
                <a:ea typeface="ＭＳ Ｐゴシック" charset="-128"/>
              </a:rPr>
              <a:t>Solución 1</a:t>
            </a:r>
          </a:p>
        </p:txBody>
      </p:sp>
      <p:sp>
        <p:nvSpPr>
          <p:cNvPr id="34818" name="Rectangle 23"/>
          <p:cNvSpPr>
            <a:spLocks noChangeArrowheads="1"/>
          </p:cNvSpPr>
          <p:nvPr/>
        </p:nvSpPr>
        <p:spPr bwMode="auto">
          <a:xfrm>
            <a:off x="1331119" y="1437085"/>
            <a:ext cx="680561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200" dirty="0">
                <a:solidFill>
                  <a:srgbClr val="CC6600"/>
                </a:solidFill>
                <a:latin typeface="Courier" charset="0"/>
              </a:rPr>
              <a:t>void</a:t>
            </a:r>
            <a:r>
              <a:rPr lang="en-US" altLang="es-ES" sz="1200" dirty="0">
                <a:solidFill>
                  <a:srgbClr val="000000"/>
                </a:solidFill>
                <a:latin typeface="Courier" charset="0"/>
              </a:rPr>
              <a:t> </a:t>
            </a:r>
            <a:r>
              <a:rPr lang="en-US" altLang="es-ES" sz="1200" b="1" dirty="0">
                <a:solidFill>
                  <a:srgbClr val="CC6600"/>
                </a:solidFill>
                <a:latin typeface="Courier" charset="0"/>
              </a:rPr>
              <a:t>setup</a:t>
            </a:r>
            <a:r>
              <a:rPr lang="en-US" altLang="es-ES" sz="1200" dirty="0">
                <a:solidFill>
                  <a:srgbClr val="000000"/>
                </a:solidFill>
                <a:latin typeface="Courier" charset="0"/>
              </a:rPr>
              <a:t>() { </a:t>
            </a:r>
            <a:r>
              <a:rPr lang="en-US" altLang="es-ES" sz="1200" dirty="0">
                <a:solidFill>
                  <a:srgbClr val="7E7E7E"/>
                </a:solidFill>
                <a:latin typeface="Courier" charset="0"/>
              </a:rPr>
              <a:t>//</a:t>
            </a:r>
            <a:r>
              <a:rPr lang="en-US" altLang="es-ES" sz="1200" dirty="0" err="1">
                <a:solidFill>
                  <a:srgbClr val="7E7E7E"/>
                </a:solidFill>
                <a:latin typeface="Courier" charset="0"/>
              </a:rPr>
              <a:t>Declaracion</a:t>
            </a:r>
            <a:r>
              <a:rPr lang="en-US" altLang="es-ES" sz="1200" dirty="0">
                <a:solidFill>
                  <a:srgbClr val="7E7E7E"/>
                </a:solidFill>
                <a:latin typeface="Courier" charset="0"/>
              </a:rPr>
              <a:t> de Pines</a:t>
            </a:r>
            <a:r>
              <a:rPr lang="en-US" altLang="es-ES" sz="1200" dirty="0">
                <a:solidFill>
                  <a:srgbClr val="000000"/>
                </a:solidFill>
                <a:latin typeface="Courier" charset="0"/>
              </a:rPr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200" dirty="0" err="1">
                <a:solidFill>
                  <a:srgbClr val="CC6600"/>
                </a:solidFill>
                <a:latin typeface="Courier" charset="0"/>
              </a:rPr>
              <a:t>pinMode</a:t>
            </a:r>
            <a:r>
              <a:rPr lang="en-US" altLang="es-ES" sz="1200" dirty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en-US" altLang="es-ES" sz="1200" dirty="0">
                <a:solidFill>
                  <a:srgbClr val="006699"/>
                </a:solidFill>
                <a:latin typeface="Courier" charset="0"/>
              </a:rPr>
              <a:t>OUTPUT</a:t>
            </a:r>
            <a:r>
              <a:rPr lang="en-US" altLang="es-ES" sz="1200" dirty="0">
                <a:solidFill>
                  <a:srgbClr val="000000"/>
                </a:solidFill>
                <a:latin typeface="Courier" charset="0"/>
              </a:rPr>
              <a:t>); </a:t>
            </a:r>
            <a:r>
              <a:rPr lang="en-US" altLang="es-ES" sz="1200" dirty="0">
                <a:solidFill>
                  <a:srgbClr val="7E7E7E"/>
                </a:solidFill>
                <a:latin typeface="Courier" charset="0"/>
              </a:rPr>
              <a:t>//</a:t>
            </a:r>
            <a:r>
              <a:rPr lang="en-US" altLang="es-ES" sz="1200" dirty="0" err="1">
                <a:solidFill>
                  <a:srgbClr val="7E7E7E"/>
                </a:solidFill>
                <a:latin typeface="Courier" charset="0"/>
              </a:rPr>
              <a:t>inicia</a:t>
            </a:r>
            <a:r>
              <a:rPr lang="en-US" altLang="es-ES" sz="1200" dirty="0">
                <a:solidFill>
                  <a:srgbClr val="7E7E7E"/>
                </a:solidFill>
                <a:latin typeface="Courier" charset="0"/>
              </a:rPr>
              <a:t> el pin 13 </a:t>
            </a:r>
            <a:r>
              <a:rPr lang="en-US" altLang="es-ES" sz="1200" dirty="0" err="1">
                <a:solidFill>
                  <a:srgbClr val="7E7E7E"/>
                </a:solidFill>
                <a:latin typeface="Courier" charset="0"/>
              </a:rPr>
              <a:t>como</a:t>
            </a:r>
            <a:r>
              <a:rPr lang="en-US" altLang="es-ES" sz="1200" dirty="0">
                <a:solidFill>
                  <a:srgbClr val="7E7E7E"/>
                </a:solidFill>
                <a:latin typeface="Courier" charset="0"/>
              </a:rPr>
              <a:t> </a:t>
            </a:r>
            <a:r>
              <a:rPr lang="en-US" altLang="es-ES" sz="1200" dirty="0" err="1">
                <a:solidFill>
                  <a:srgbClr val="7E7E7E"/>
                </a:solidFill>
                <a:latin typeface="Courier" charset="0"/>
              </a:rPr>
              <a:t>salida</a:t>
            </a:r>
            <a:r>
              <a:rPr lang="en-US" altLang="es-ES" sz="1200" dirty="0">
                <a:solidFill>
                  <a:srgbClr val="000000"/>
                </a:solidFill>
                <a:latin typeface="Courier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200" dirty="0">
                <a:solidFill>
                  <a:srgbClr val="000000"/>
                </a:solidFill>
                <a:latin typeface="Courier" charset="0"/>
              </a:rPr>
              <a:t>}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1200" dirty="0">
              <a:solidFill>
                <a:srgbClr val="000000"/>
              </a:solidFill>
              <a:latin typeface="Courie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1200" dirty="0">
              <a:solidFill>
                <a:srgbClr val="000000"/>
              </a:solidFill>
              <a:latin typeface="Courie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200" dirty="0">
                <a:solidFill>
                  <a:srgbClr val="CC6600"/>
                </a:solidFill>
                <a:latin typeface="Courier" charset="0"/>
              </a:rPr>
              <a:t>void</a:t>
            </a:r>
            <a:r>
              <a:rPr lang="en-US" altLang="es-ES" sz="1200" dirty="0">
                <a:solidFill>
                  <a:srgbClr val="000000"/>
                </a:solidFill>
                <a:latin typeface="Courier" charset="0"/>
              </a:rPr>
              <a:t> </a:t>
            </a:r>
            <a:r>
              <a:rPr lang="en-US" altLang="es-ES" sz="1200" b="1" dirty="0">
                <a:solidFill>
                  <a:srgbClr val="CC6600"/>
                </a:solidFill>
                <a:latin typeface="Courier" charset="0"/>
              </a:rPr>
              <a:t>loop</a:t>
            </a:r>
            <a:r>
              <a:rPr lang="en-US" altLang="es-ES" sz="1200" dirty="0">
                <a:solidFill>
                  <a:srgbClr val="000000"/>
                </a:solidFill>
                <a:latin typeface="Courier" charset="0"/>
              </a:rPr>
              <a:t>()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200" dirty="0">
                <a:solidFill>
                  <a:srgbClr val="000000"/>
                </a:solidFill>
                <a:latin typeface="Courier" charset="0"/>
              </a:rPr>
              <a:t>{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200" dirty="0" err="1">
                <a:solidFill>
                  <a:srgbClr val="CC6600"/>
                </a:solidFill>
                <a:latin typeface="Courier" charset="0"/>
              </a:rPr>
              <a:t>digitalWrite</a:t>
            </a:r>
            <a:r>
              <a:rPr lang="en-US" altLang="es-ES" sz="1200" dirty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en-US" altLang="es-ES" sz="1200" dirty="0">
                <a:solidFill>
                  <a:srgbClr val="006699"/>
                </a:solidFill>
                <a:latin typeface="Courier" charset="0"/>
              </a:rPr>
              <a:t>HIGH</a:t>
            </a:r>
            <a:r>
              <a:rPr lang="en-US" altLang="es-ES" sz="1200" dirty="0">
                <a:solidFill>
                  <a:srgbClr val="000000"/>
                </a:solidFill>
                <a:latin typeface="Courier" charset="0"/>
              </a:rPr>
              <a:t>); </a:t>
            </a:r>
            <a:r>
              <a:rPr lang="en-US" altLang="es-ES" sz="1200" dirty="0">
                <a:solidFill>
                  <a:srgbClr val="7E7E7E"/>
                </a:solidFill>
                <a:latin typeface="Courier" charset="0"/>
              </a:rPr>
              <a:t>// </a:t>
            </a:r>
            <a:r>
              <a:rPr lang="en-US" altLang="es-ES" sz="1200" dirty="0" err="1">
                <a:solidFill>
                  <a:srgbClr val="7E7E7E"/>
                </a:solidFill>
                <a:latin typeface="Courier" charset="0"/>
              </a:rPr>
              <a:t>Prender</a:t>
            </a:r>
            <a:r>
              <a:rPr lang="en-US" altLang="es-ES" sz="1200" dirty="0">
                <a:solidFill>
                  <a:srgbClr val="7E7E7E"/>
                </a:solidFill>
                <a:latin typeface="Courier" charset="0"/>
              </a:rPr>
              <a:t> el LED (HIGH: </a:t>
            </a:r>
            <a:r>
              <a:rPr lang="en-US" altLang="es-ES" sz="1200" dirty="0" err="1">
                <a:solidFill>
                  <a:srgbClr val="7E7E7E"/>
                </a:solidFill>
                <a:latin typeface="Courier" charset="0"/>
              </a:rPr>
              <a:t>Nivel</a:t>
            </a:r>
            <a:r>
              <a:rPr lang="en-US" altLang="es-ES" sz="1200" dirty="0">
                <a:solidFill>
                  <a:srgbClr val="7E7E7E"/>
                </a:solidFill>
                <a:latin typeface="Courier" charset="0"/>
              </a:rPr>
              <a:t> alto de </a:t>
            </a:r>
            <a:r>
              <a:rPr lang="en-US" altLang="es-ES" sz="1200" dirty="0" err="1">
                <a:solidFill>
                  <a:srgbClr val="7E7E7E"/>
                </a:solidFill>
                <a:latin typeface="Courier" charset="0"/>
              </a:rPr>
              <a:t>voltaje</a:t>
            </a:r>
            <a:r>
              <a:rPr lang="en-US" altLang="es-ES" sz="1200" dirty="0">
                <a:solidFill>
                  <a:srgbClr val="7E7E7E"/>
                </a:solidFill>
                <a:latin typeface="Courier" charset="0"/>
              </a:rPr>
              <a:t>)</a:t>
            </a:r>
            <a:r>
              <a:rPr lang="en-US" altLang="es-ES" sz="1200" dirty="0">
                <a:solidFill>
                  <a:srgbClr val="000000"/>
                </a:solidFill>
                <a:latin typeface="Courier" charset="0"/>
              </a:rPr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200" dirty="0">
                <a:solidFill>
                  <a:srgbClr val="CC6600"/>
                </a:solidFill>
                <a:latin typeface="Courier" charset="0"/>
              </a:rPr>
              <a:t>delay</a:t>
            </a:r>
            <a:r>
              <a:rPr lang="en-US" altLang="es-ES" sz="1200" dirty="0">
                <a:solidFill>
                  <a:srgbClr val="000000"/>
                </a:solidFill>
                <a:latin typeface="Courier" charset="0"/>
              </a:rPr>
              <a:t>(1000);            </a:t>
            </a:r>
            <a:r>
              <a:rPr lang="en-US" altLang="es-ES" sz="1200" dirty="0">
                <a:solidFill>
                  <a:srgbClr val="7E7E7E"/>
                </a:solidFill>
                <a:latin typeface="Courier" charset="0"/>
              </a:rPr>
              <a:t>// </a:t>
            </a:r>
            <a:r>
              <a:rPr lang="en-US" altLang="es-ES" sz="1200" dirty="0" err="1">
                <a:solidFill>
                  <a:srgbClr val="7E7E7E"/>
                </a:solidFill>
                <a:latin typeface="Courier" charset="0"/>
              </a:rPr>
              <a:t>Esperar</a:t>
            </a:r>
            <a:r>
              <a:rPr lang="en-US" altLang="es-ES" sz="1200" dirty="0">
                <a:solidFill>
                  <a:srgbClr val="7E7E7E"/>
                </a:solidFill>
                <a:latin typeface="Courier" charset="0"/>
              </a:rPr>
              <a:t> un </a:t>
            </a:r>
            <a:r>
              <a:rPr lang="en-US" altLang="es-ES" sz="1200" dirty="0" err="1">
                <a:solidFill>
                  <a:srgbClr val="7E7E7E"/>
                </a:solidFill>
                <a:latin typeface="Courier" charset="0"/>
              </a:rPr>
              <a:t>segundo</a:t>
            </a:r>
            <a:r>
              <a:rPr lang="en-US" altLang="es-ES" sz="1200" dirty="0">
                <a:solidFill>
                  <a:srgbClr val="000000"/>
                </a:solidFill>
                <a:latin typeface="Courier" charset="0"/>
              </a:rPr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200" dirty="0" err="1">
                <a:solidFill>
                  <a:srgbClr val="CC6600"/>
                </a:solidFill>
                <a:latin typeface="Courier" charset="0"/>
              </a:rPr>
              <a:t>digitalWrite</a:t>
            </a:r>
            <a:r>
              <a:rPr lang="en-US" altLang="es-ES" sz="1200" dirty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en-US" altLang="es-ES" sz="1200" dirty="0">
                <a:solidFill>
                  <a:srgbClr val="006699"/>
                </a:solidFill>
                <a:latin typeface="Courier" charset="0"/>
              </a:rPr>
              <a:t>LOW</a:t>
            </a:r>
            <a:r>
              <a:rPr lang="en-US" altLang="es-ES" sz="1200" dirty="0">
                <a:solidFill>
                  <a:srgbClr val="000000"/>
                </a:solidFill>
                <a:latin typeface="Courier" charset="0"/>
              </a:rPr>
              <a:t>);  </a:t>
            </a:r>
            <a:r>
              <a:rPr lang="en-US" altLang="es-ES" sz="1200" dirty="0">
                <a:solidFill>
                  <a:srgbClr val="7E7E7E"/>
                </a:solidFill>
                <a:latin typeface="Courier" charset="0"/>
              </a:rPr>
              <a:t>// </a:t>
            </a:r>
            <a:r>
              <a:rPr lang="en-US" altLang="es-ES" sz="1200" dirty="0" err="1">
                <a:solidFill>
                  <a:srgbClr val="7E7E7E"/>
                </a:solidFill>
                <a:latin typeface="Courier" charset="0"/>
              </a:rPr>
              <a:t>Apagar</a:t>
            </a:r>
            <a:r>
              <a:rPr lang="en-US" altLang="es-ES" sz="1200" dirty="0">
                <a:solidFill>
                  <a:srgbClr val="7E7E7E"/>
                </a:solidFill>
                <a:latin typeface="Courier" charset="0"/>
              </a:rPr>
              <a:t> el LED (LOW: </a:t>
            </a:r>
            <a:r>
              <a:rPr lang="en-US" altLang="es-ES" sz="1200" dirty="0" err="1">
                <a:solidFill>
                  <a:srgbClr val="7E7E7E"/>
                </a:solidFill>
                <a:latin typeface="Courier" charset="0"/>
              </a:rPr>
              <a:t>Nivel</a:t>
            </a:r>
            <a:r>
              <a:rPr lang="en-US" altLang="es-ES" sz="1200" dirty="0">
                <a:solidFill>
                  <a:srgbClr val="7E7E7E"/>
                </a:solidFill>
                <a:latin typeface="Courier" charset="0"/>
              </a:rPr>
              <a:t> </a:t>
            </a:r>
            <a:r>
              <a:rPr lang="en-US" altLang="es-ES" sz="1200" dirty="0" err="1">
                <a:solidFill>
                  <a:srgbClr val="7E7E7E"/>
                </a:solidFill>
                <a:latin typeface="Courier" charset="0"/>
              </a:rPr>
              <a:t>bajo</a:t>
            </a:r>
            <a:r>
              <a:rPr lang="en-US" altLang="es-ES" sz="1200" dirty="0">
                <a:solidFill>
                  <a:srgbClr val="7E7E7E"/>
                </a:solidFill>
                <a:latin typeface="Courier" charset="0"/>
              </a:rPr>
              <a:t> de </a:t>
            </a:r>
            <a:r>
              <a:rPr lang="en-US" altLang="es-ES" sz="1200" dirty="0" err="1">
                <a:solidFill>
                  <a:srgbClr val="7E7E7E"/>
                </a:solidFill>
                <a:latin typeface="Courier" charset="0"/>
              </a:rPr>
              <a:t>voltaje</a:t>
            </a:r>
            <a:r>
              <a:rPr lang="en-US" altLang="es-ES" sz="1200" dirty="0">
                <a:solidFill>
                  <a:srgbClr val="7E7E7E"/>
                </a:solidFill>
                <a:latin typeface="Courier" charset="0"/>
              </a:rPr>
              <a:t>)</a:t>
            </a:r>
            <a:r>
              <a:rPr lang="en-US" altLang="es-ES" sz="1200" dirty="0">
                <a:solidFill>
                  <a:srgbClr val="000000"/>
                </a:solidFill>
                <a:latin typeface="Courier" charset="0"/>
              </a:rPr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200" dirty="0">
                <a:solidFill>
                  <a:srgbClr val="CC6600"/>
                </a:solidFill>
                <a:latin typeface="Courier" charset="0"/>
              </a:rPr>
              <a:t>delay</a:t>
            </a:r>
            <a:r>
              <a:rPr lang="en-US" altLang="es-ES" sz="1200" dirty="0">
                <a:solidFill>
                  <a:srgbClr val="000000"/>
                </a:solidFill>
                <a:latin typeface="Courier" charset="0"/>
              </a:rPr>
              <a:t>(1000);            </a:t>
            </a:r>
            <a:r>
              <a:rPr lang="en-US" altLang="es-ES" sz="1200" dirty="0">
                <a:solidFill>
                  <a:srgbClr val="7E7E7E"/>
                </a:solidFill>
                <a:latin typeface="Courier" charset="0"/>
              </a:rPr>
              <a:t>// </a:t>
            </a:r>
            <a:r>
              <a:rPr lang="en-US" altLang="es-ES" sz="1200" dirty="0" err="1">
                <a:solidFill>
                  <a:srgbClr val="7E7E7E"/>
                </a:solidFill>
                <a:latin typeface="Courier" charset="0"/>
              </a:rPr>
              <a:t>Esperar</a:t>
            </a:r>
            <a:r>
              <a:rPr lang="en-US" altLang="es-ES" sz="1200" dirty="0">
                <a:solidFill>
                  <a:srgbClr val="7E7E7E"/>
                </a:solidFill>
                <a:latin typeface="Courier" charset="0"/>
              </a:rPr>
              <a:t> un </a:t>
            </a:r>
            <a:r>
              <a:rPr lang="en-US" altLang="es-ES" sz="1200" dirty="0" err="1">
                <a:solidFill>
                  <a:srgbClr val="7E7E7E"/>
                </a:solidFill>
                <a:latin typeface="Courier" charset="0"/>
              </a:rPr>
              <a:t>segundo</a:t>
            </a:r>
            <a:r>
              <a:rPr lang="en-US" altLang="es-ES" sz="1200" dirty="0">
                <a:solidFill>
                  <a:srgbClr val="000000"/>
                </a:solidFill>
                <a:latin typeface="Courier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200" dirty="0">
                <a:solidFill>
                  <a:srgbClr val="000000"/>
                </a:solidFill>
                <a:latin typeface="Courier" charset="0"/>
              </a:rPr>
              <a:t>}</a:t>
            </a:r>
            <a:endParaRPr lang="en-US" altLang="es-E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3683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1 Título"/>
          <p:cNvSpPr>
            <a:spLocks noGrp="1"/>
          </p:cNvSpPr>
          <p:nvPr>
            <p:ph type="title"/>
          </p:nvPr>
        </p:nvSpPr>
        <p:spPr>
          <a:xfrm>
            <a:off x="1485900" y="321469"/>
            <a:ext cx="6172200" cy="857250"/>
          </a:xfrm>
        </p:spPr>
        <p:txBody>
          <a:bodyPr/>
          <a:lstStyle/>
          <a:p>
            <a:pPr eaLnBrk="1" hangingPunct="1"/>
            <a:r>
              <a:rPr lang="es-ES" altLang="es-ES" b="1">
                <a:ea typeface="ＭＳ Ｐゴシック" charset="-128"/>
              </a:rPr>
              <a:t>Servomotor</a:t>
            </a:r>
          </a:p>
        </p:txBody>
      </p:sp>
      <p:sp>
        <p:nvSpPr>
          <p:cNvPr id="39938" name="2 Marcador de contenido"/>
          <p:cNvSpPr>
            <a:spLocks noGrp="1"/>
          </p:cNvSpPr>
          <p:nvPr>
            <p:ph idx="1"/>
          </p:nvPr>
        </p:nvSpPr>
        <p:spPr>
          <a:xfrm>
            <a:off x="1547812" y="1113235"/>
            <a:ext cx="6319838" cy="3402806"/>
          </a:xfrm>
        </p:spPr>
        <p:txBody>
          <a:bodyPr/>
          <a:lstStyle/>
          <a:p>
            <a:pPr eaLnBrk="1" hangingPunct="1"/>
            <a:r>
              <a:rPr lang="es-ES_tradnl" altLang="es-ES" sz="2100" dirty="0">
                <a:ea typeface="ＭＳ Ｐゴシック" charset="-128"/>
              </a:rPr>
              <a:t>Tipo de motor que sólo puede girar 180 grados.</a:t>
            </a:r>
          </a:p>
          <a:p>
            <a:pPr eaLnBrk="1" hangingPunct="1"/>
            <a:r>
              <a:rPr lang="es-ES_tradnl" altLang="es-ES" sz="2100" dirty="0">
                <a:ea typeface="ＭＳ Ｐゴシック" charset="-128"/>
              </a:rPr>
              <a:t>Está controlado por impulsos electrónicos (PWM) que le dicen al motor al que la posición que debe moverse.</a:t>
            </a:r>
          </a:p>
          <a:p>
            <a:pPr eaLnBrk="1" hangingPunct="1"/>
            <a:endParaRPr lang="es-ES_tradnl" altLang="es-ES" sz="2100" b="1" dirty="0">
              <a:ea typeface="ＭＳ Ｐゴシック" charset="-128"/>
            </a:endParaRPr>
          </a:p>
          <a:p>
            <a:pPr eaLnBrk="1" hangingPunct="1"/>
            <a:endParaRPr lang="es-ES" altLang="es-ES" sz="2100" b="1" dirty="0">
              <a:ea typeface="ＭＳ Ｐゴシック" charset="-128"/>
            </a:endParaRPr>
          </a:p>
        </p:txBody>
      </p:sp>
      <p:pic>
        <p:nvPicPr>
          <p:cNvPr id="3993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9" y="2356247"/>
            <a:ext cx="3514725" cy="237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0808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1 Título"/>
          <p:cNvSpPr>
            <a:spLocks noGrp="1"/>
          </p:cNvSpPr>
          <p:nvPr>
            <p:ph type="title"/>
          </p:nvPr>
        </p:nvSpPr>
        <p:spPr>
          <a:xfrm>
            <a:off x="1485900" y="321469"/>
            <a:ext cx="6172200" cy="857250"/>
          </a:xfrm>
        </p:spPr>
        <p:txBody>
          <a:bodyPr/>
          <a:lstStyle/>
          <a:p>
            <a:pPr eaLnBrk="1" hangingPunct="1"/>
            <a:r>
              <a:rPr lang="es-ES" altLang="es-ES" b="1">
                <a:ea typeface="ＭＳ Ｐゴシック" charset="-128"/>
              </a:rPr>
              <a:t>Servomotor</a:t>
            </a:r>
          </a:p>
        </p:txBody>
      </p:sp>
      <p:sp>
        <p:nvSpPr>
          <p:cNvPr id="39938" name="2 Marcador de contenido"/>
          <p:cNvSpPr>
            <a:spLocks noGrp="1"/>
          </p:cNvSpPr>
          <p:nvPr>
            <p:ph idx="1"/>
          </p:nvPr>
        </p:nvSpPr>
        <p:spPr>
          <a:xfrm>
            <a:off x="1547812" y="1113235"/>
            <a:ext cx="6319838" cy="3402806"/>
          </a:xfrm>
        </p:spPr>
        <p:txBody>
          <a:bodyPr/>
          <a:lstStyle/>
          <a:p>
            <a:pPr eaLnBrk="1" hangingPunct="1"/>
            <a:r>
              <a:rPr lang="es-ES_tradnl" altLang="es-ES" sz="2100" dirty="0">
                <a:ea typeface="ＭＳ Ｐゴシック" charset="-128"/>
              </a:rPr>
              <a:t>Cuidado con la </a:t>
            </a:r>
            <a:r>
              <a:rPr lang="es-ES_tradnl" altLang="es-ES" sz="2100" dirty="0" err="1">
                <a:ea typeface="ＭＳ Ｐゴシック" charset="-128"/>
              </a:rPr>
              <a:t>Conexi</a:t>
            </a:r>
            <a:r>
              <a:rPr lang="es-ES" altLang="es-ES" sz="2100" dirty="0" err="1">
                <a:ea typeface="ＭＳ Ｐゴシック" charset="-128"/>
              </a:rPr>
              <a:t>ón</a:t>
            </a:r>
            <a:r>
              <a:rPr lang="es-ES" altLang="es-ES" sz="2100" dirty="0">
                <a:ea typeface="ＭＳ Ｐゴシック" charset="-128"/>
              </a:rPr>
              <a:t>:</a:t>
            </a:r>
          </a:p>
          <a:p>
            <a:pPr eaLnBrk="1" hangingPunct="1"/>
            <a:endParaRPr lang="es-ES_tradnl" altLang="es-ES" sz="2100" b="1" dirty="0">
              <a:ea typeface="ＭＳ Ｐゴシック" charset="-128"/>
            </a:endParaRPr>
          </a:p>
          <a:p>
            <a:pPr eaLnBrk="1" hangingPunct="1"/>
            <a:endParaRPr lang="es-ES_tradnl" altLang="es-ES" sz="2100" b="1" dirty="0">
              <a:ea typeface="ＭＳ Ｐゴシック" charset="-128"/>
            </a:endParaRPr>
          </a:p>
          <a:p>
            <a:pPr eaLnBrk="1" hangingPunct="1"/>
            <a:endParaRPr lang="es-ES_tradnl" altLang="es-ES" sz="2100" b="1" dirty="0">
              <a:ea typeface="ＭＳ Ｐゴシック" charset="-128"/>
            </a:endParaRPr>
          </a:p>
          <a:p>
            <a:pPr eaLnBrk="1" hangingPunct="1"/>
            <a:endParaRPr lang="es-ES_tradnl" altLang="es-ES" sz="2100" dirty="0">
              <a:ea typeface="ＭＳ Ｐゴシック" charset="-128"/>
            </a:endParaRPr>
          </a:p>
          <a:p>
            <a:pPr eaLnBrk="1" hangingPunct="1"/>
            <a:endParaRPr lang="es-ES_tradnl" altLang="es-ES" sz="2100" dirty="0">
              <a:ea typeface="ＭＳ Ｐゴシック" charset="-128"/>
            </a:endParaRPr>
          </a:p>
          <a:p>
            <a:pPr eaLnBrk="1" hangingPunct="1"/>
            <a:r>
              <a:rPr lang="es-ES_tradnl" altLang="es-ES" sz="2100" dirty="0">
                <a:ea typeface="ＭＳ Ｐゴシック" charset="-128"/>
              </a:rPr>
              <a:t>El cable señal (naranjo/amarillo) debe conectarse en un pin digital con </a:t>
            </a:r>
            <a:r>
              <a:rPr lang="es-ES_tradnl" altLang="es-ES" sz="2100" b="1" dirty="0">
                <a:ea typeface="ＭＳ Ｐゴシック" charset="-128"/>
              </a:rPr>
              <a:t>cola de chancho (</a:t>
            </a:r>
            <a:r>
              <a:rPr lang="es-ES" altLang="es-ES" sz="2100" b="1" dirty="0">
                <a:ea typeface="ＭＳ Ｐゴシック" charset="-128"/>
              </a:rPr>
              <a:t>~)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38" y="1599642"/>
            <a:ext cx="2969214" cy="16319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2328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FED6128-BE03-442E-BC42-F98748ED9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8570"/>
            <a:ext cx="9129370" cy="5632575"/>
          </a:xfrm>
          <a:prstGeom prst="rect">
            <a:avLst/>
          </a:prstGeom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3E33D09-B66E-42B9-B946-89DC7AAB05EA}"/>
              </a:ext>
            </a:extLst>
          </p:cNvPr>
          <p:cNvSpPr/>
          <p:nvPr/>
        </p:nvSpPr>
        <p:spPr>
          <a:xfrm>
            <a:off x="1843010" y="0"/>
            <a:ext cx="5472608" cy="1032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12640" y="4762068"/>
            <a:ext cx="2133600" cy="273844"/>
          </a:xfrm>
        </p:spPr>
        <p:txBody>
          <a:bodyPr/>
          <a:lstStyle/>
          <a:p>
            <a:fld id="{71C0C9BF-32F4-4331-B452-E8812A962DB9}" type="slidenum">
              <a:rPr lang="es-CL" smtClean="0"/>
              <a:t>4</a:t>
            </a:fld>
            <a:endParaRPr lang="es-CL" dirty="0"/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C16A2C61-2291-4965-81CA-2C44FF6B7FB2}"/>
              </a:ext>
            </a:extLst>
          </p:cNvPr>
          <p:cNvSpPr txBox="1">
            <a:spLocks/>
          </p:cNvSpPr>
          <p:nvPr/>
        </p:nvSpPr>
        <p:spPr>
          <a:xfrm>
            <a:off x="1141422" y="156334"/>
            <a:ext cx="687578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chemeClr val="bg1"/>
                </a:solidFill>
                <a:latin typeface="Highway Gothic" pitchFamily="2" charset="0"/>
              </a:rPr>
              <a:t>Conceptos básicos y como relacionarlos.</a:t>
            </a:r>
            <a:endParaRPr lang="es-CL" sz="3200" b="1" dirty="0">
              <a:solidFill>
                <a:schemeClr val="bg1"/>
              </a:solidFill>
              <a:latin typeface="Highway Gothic" pitchFamily="2" charset="0"/>
            </a:endParaRPr>
          </a:p>
        </p:txBody>
      </p:sp>
      <p:sp>
        <p:nvSpPr>
          <p:cNvPr id="14" name="2 Marcador de texto">
            <a:extLst>
              <a:ext uri="{FF2B5EF4-FFF2-40B4-BE49-F238E27FC236}">
                <a16:creationId xmlns:a16="http://schemas.microsoft.com/office/drawing/2014/main" id="{7C451A9A-9196-479F-82A9-FF0076CB1CEB}"/>
              </a:ext>
            </a:extLst>
          </p:cNvPr>
          <p:cNvSpPr txBox="1">
            <a:spLocks/>
          </p:cNvSpPr>
          <p:nvPr/>
        </p:nvSpPr>
        <p:spPr>
          <a:xfrm>
            <a:off x="365343" y="2682363"/>
            <a:ext cx="4040188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dirty="0">
              <a:latin typeface="Highway Gothic" pitchFamily="2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3C6E82D-6398-453A-8B79-8C0B0C95B122}"/>
              </a:ext>
            </a:extLst>
          </p:cNvPr>
          <p:cNvSpPr/>
          <p:nvPr/>
        </p:nvSpPr>
        <p:spPr>
          <a:xfrm>
            <a:off x="2788838" y="1173834"/>
            <a:ext cx="3580953" cy="2334020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Corriente</a:t>
            </a:r>
          </a:p>
          <a:p>
            <a:pPr algn="ctr"/>
            <a:r>
              <a:rPr lang="es-CL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Voltaje</a:t>
            </a:r>
          </a:p>
          <a:p>
            <a:pPr algn="ctr"/>
            <a:r>
              <a:rPr lang="es-CL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Resistencia</a:t>
            </a:r>
          </a:p>
          <a:p>
            <a:pPr algn="ctr"/>
            <a:r>
              <a:rPr lang="es-CL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Diodo</a:t>
            </a:r>
          </a:p>
          <a:p>
            <a:pPr algn="ctr"/>
            <a:r>
              <a:rPr lang="es-CL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Capacitancia</a:t>
            </a:r>
          </a:p>
          <a:p>
            <a:pPr algn="ctr"/>
            <a:r>
              <a:rPr lang="es-CL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Frecuencia</a:t>
            </a:r>
          </a:p>
        </p:txBody>
      </p:sp>
    </p:spTree>
    <p:extLst>
      <p:ext uri="{BB962C8B-B14F-4D97-AF65-F5344CB8AC3E}">
        <p14:creationId xmlns:p14="http://schemas.microsoft.com/office/powerpoint/2010/main" val="3735835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1 Título"/>
          <p:cNvSpPr>
            <a:spLocks noGrp="1"/>
          </p:cNvSpPr>
          <p:nvPr>
            <p:ph type="title"/>
          </p:nvPr>
        </p:nvSpPr>
        <p:spPr>
          <a:xfrm>
            <a:off x="1485900" y="321469"/>
            <a:ext cx="6172200" cy="857250"/>
          </a:xfrm>
        </p:spPr>
        <p:txBody>
          <a:bodyPr/>
          <a:lstStyle/>
          <a:p>
            <a:pPr eaLnBrk="1" hangingPunct="1"/>
            <a:r>
              <a:rPr lang="es-ES" altLang="es-ES" b="1" dirty="0">
                <a:ea typeface="ＭＳ Ｐゴシック" charset="-128"/>
              </a:rPr>
              <a:t>Experiencia 2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1331640" y="1180318"/>
            <a:ext cx="6777372" cy="1424783"/>
          </a:xfrm>
        </p:spPr>
        <p:txBody>
          <a:bodyPr/>
          <a:lstStyle/>
          <a:p>
            <a:pPr eaLnBrk="1" hangingPunct="1"/>
            <a:r>
              <a:rPr lang="es-ES" altLang="es-ES" sz="2100" dirty="0">
                <a:ea typeface="ＭＳ Ｐゴシック" charset="-128"/>
              </a:rPr>
              <a:t>Hacer que que el servomotor gire de 0º a 180º y luego vuelva de 180º a 0º </a:t>
            </a:r>
            <a:r>
              <a:rPr lang="es-ES" altLang="es-ES" sz="2100" b="1" dirty="0">
                <a:ea typeface="ＭＳ Ｐゴシック" charset="-128"/>
              </a:rPr>
              <a:t>en forma continua pasando por todos los grados</a:t>
            </a:r>
            <a:r>
              <a:rPr lang="es-ES" altLang="es-ES" sz="2100" dirty="0">
                <a:ea typeface="ＭＳ Ｐゴシック" charset="-128"/>
              </a:rPr>
              <a:t>.</a:t>
            </a:r>
          </a:p>
          <a:p>
            <a:pPr eaLnBrk="1" hangingPunct="1"/>
            <a:endParaRPr lang="es-ES" altLang="es-ES" sz="2100" dirty="0">
              <a:ea typeface="ＭＳ Ｐゴシック" charset="-128"/>
            </a:endParaRPr>
          </a:p>
          <a:p>
            <a:pPr eaLnBrk="1" hangingPunct="1"/>
            <a:endParaRPr lang="es-ES" altLang="es-ES" sz="2100" dirty="0">
              <a:ea typeface="ＭＳ Ｐゴシック" charset="-12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868" y="2463738"/>
            <a:ext cx="2916324" cy="21872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2826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1 Título"/>
          <p:cNvSpPr>
            <a:spLocks noGrp="1"/>
          </p:cNvSpPr>
          <p:nvPr>
            <p:ph type="title"/>
          </p:nvPr>
        </p:nvSpPr>
        <p:spPr>
          <a:xfrm>
            <a:off x="1485900" y="321469"/>
            <a:ext cx="6172200" cy="857250"/>
          </a:xfrm>
        </p:spPr>
        <p:txBody>
          <a:bodyPr/>
          <a:lstStyle/>
          <a:p>
            <a:pPr eaLnBrk="1" hangingPunct="1"/>
            <a:r>
              <a:rPr lang="es-ES" altLang="es-ES" b="1" dirty="0">
                <a:ea typeface="ＭＳ Ｐゴシック" charset="-128"/>
              </a:rPr>
              <a:t>Funciones Útiles</a:t>
            </a:r>
          </a:p>
        </p:txBody>
      </p:sp>
      <p:sp>
        <p:nvSpPr>
          <p:cNvPr id="34818" name="Rectangle 23"/>
          <p:cNvSpPr>
            <a:spLocks noChangeArrowheads="1"/>
          </p:cNvSpPr>
          <p:nvPr/>
        </p:nvSpPr>
        <p:spPr bwMode="auto">
          <a:xfrm>
            <a:off x="1457793" y="1178719"/>
            <a:ext cx="6534726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ES" altLang="es-ES" sz="1500" b="1" dirty="0">
                <a:latin typeface="+mj-lt"/>
              </a:rPr>
              <a:t>Llamar librería servomotor: </a:t>
            </a:r>
            <a:r>
              <a:rPr lang="es-ES" altLang="es-ES" sz="1500" i="1" dirty="0"/>
              <a:t>(antes de </a:t>
            </a:r>
            <a:r>
              <a:rPr lang="es-ES" altLang="es-ES" sz="1500" i="1" dirty="0" err="1"/>
              <a:t>setup</a:t>
            </a:r>
            <a:r>
              <a:rPr lang="es-ES" altLang="es-ES" sz="1500" i="1" dirty="0"/>
              <a:t> y </a:t>
            </a:r>
            <a:r>
              <a:rPr lang="es-ES" altLang="es-ES" sz="1500" i="1" dirty="0" err="1"/>
              <a:t>loop</a:t>
            </a:r>
            <a:r>
              <a:rPr lang="es-ES" altLang="es-ES" sz="1500" i="1" dirty="0"/>
              <a:t>)</a:t>
            </a:r>
            <a:endParaRPr lang="es-ES" altLang="es-ES" sz="1500" b="1" dirty="0">
              <a:latin typeface="+mj-lt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s-ES" sz="1500" dirty="0">
                <a:solidFill>
                  <a:schemeClr val="bg2"/>
                </a:solidFill>
                <a:latin typeface="Courier" charset="0"/>
              </a:rPr>
              <a:t>#include &lt;</a:t>
            </a:r>
            <a:r>
              <a:rPr lang="en-US" altLang="es-ES" sz="1500" dirty="0" err="1">
                <a:solidFill>
                  <a:srgbClr val="CC6600"/>
                </a:solidFill>
                <a:latin typeface="Courier" charset="0"/>
              </a:rPr>
              <a:t>Servo</a:t>
            </a:r>
            <a:r>
              <a:rPr lang="en-US" altLang="es-ES" sz="1500" dirty="0" err="1">
                <a:solidFill>
                  <a:schemeClr val="bg2"/>
                </a:solidFill>
                <a:latin typeface="Courier" charset="0"/>
              </a:rPr>
              <a:t>.h</a:t>
            </a:r>
            <a:r>
              <a:rPr lang="en-US" altLang="es-ES" sz="1500" dirty="0">
                <a:solidFill>
                  <a:schemeClr val="bg2"/>
                </a:solidFill>
                <a:latin typeface="Courier" charset="0"/>
              </a:rPr>
              <a:t>&gt;</a:t>
            </a:r>
            <a:r>
              <a:rPr lang="en-US" altLang="es-ES" sz="1500" dirty="0">
                <a:solidFill>
                  <a:srgbClr val="000000"/>
                </a:solidFill>
                <a:latin typeface="Courier" charset="0"/>
              </a:rPr>
              <a:t> </a:t>
            </a:r>
            <a:r>
              <a:rPr lang="en-US" altLang="es-ES" sz="1500" dirty="0">
                <a:solidFill>
                  <a:srgbClr val="7E7E7E"/>
                </a:solidFill>
                <a:latin typeface="Courier" charset="0"/>
              </a:rPr>
              <a:t>//</a:t>
            </a:r>
            <a:r>
              <a:rPr lang="en-US" altLang="es-ES" sz="1500" dirty="0" err="1">
                <a:solidFill>
                  <a:srgbClr val="7E7E7E"/>
                </a:solidFill>
                <a:latin typeface="Courier" charset="0"/>
              </a:rPr>
              <a:t>en</a:t>
            </a:r>
            <a:r>
              <a:rPr lang="en-US" altLang="es-ES" sz="1500" dirty="0">
                <a:solidFill>
                  <a:srgbClr val="7E7E7E"/>
                </a:solidFill>
                <a:latin typeface="Courier" charset="0"/>
              </a:rPr>
              <a:t> </a:t>
            </a:r>
            <a:r>
              <a:rPr lang="en-US" altLang="es-ES" sz="1500" dirty="0" err="1">
                <a:solidFill>
                  <a:srgbClr val="7E7E7E"/>
                </a:solidFill>
                <a:latin typeface="Courier" charset="0"/>
              </a:rPr>
              <a:t>primera</a:t>
            </a:r>
            <a:r>
              <a:rPr lang="en-US" altLang="es-ES" sz="1500" dirty="0">
                <a:solidFill>
                  <a:srgbClr val="7E7E7E"/>
                </a:solidFill>
                <a:latin typeface="Courier" charset="0"/>
              </a:rPr>
              <a:t> l</a:t>
            </a:r>
            <a:r>
              <a:rPr lang="es-ES" altLang="es-ES" sz="1500" dirty="0">
                <a:solidFill>
                  <a:srgbClr val="7E7E7E"/>
                </a:solidFill>
                <a:latin typeface="Courier" charset="0"/>
              </a:rPr>
              <a:t>í</a:t>
            </a:r>
            <a:r>
              <a:rPr lang="en-US" altLang="es-ES" sz="1500" dirty="0" err="1">
                <a:solidFill>
                  <a:srgbClr val="7E7E7E"/>
                </a:solidFill>
                <a:latin typeface="Courier" charset="0"/>
              </a:rPr>
              <a:t>nea</a:t>
            </a:r>
            <a:r>
              <a:rPr lang="en-US" altLang="es-ES" sz="1500" dirty="0">
                <a:solidFill>
                  <a:srgbClr val="7E7E7E"/>
                </a:solidFill>
                <a:latin typeface="Courier" charset="0"/>
              </a:rPr>
              <a:t>, llama lib servo.</a:t>
            </a:r>
            <a:endParaRPr lang="en-US" altLang="es-ES" sz="1500" dirty="0">
              <a:solidFill>
                <a:srgbClr val="000000"/>
              </a:solidFill>
              <a:latin typeface="Courie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500" b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500" b="1" dirty="0">
                <a:latin typeface="+mj-lt"/>
              </a:rPr>
              <a:t>Declarar variable </a:t>
            </a:r>
            <a:r>
              <a:rPr lang="es-ES" altLang="es-ES" sz="1500" b="1" dirty="0" err="1">
                <a:latin typeface="+mj-lt"/>
              </a:rPr>
              <a:t>servomor</a:t>
            </a:r>
            <a:r>
              <a:rPr lang="es-ES" altLang="es-ES" sz="1500" b="1" dirty="0">
                <a:latin typeface="+mj-lt"/>
              </a:rPr>
              <a:t>: </a:t>
            </a:r>
            <a:r>
              <a:rPr lang="es-ES" altLang="es-ES" sz="1500" i="1" dirty="0">
                <a:latin typeface="+mj-lt"/>
              </a:rPr>
              <a:t>(antes de </a:t>
            </a:r>
            <a:r>
              <a:rPr lang="es-ES" altLang="es-ES" sz="1500" i="1" dirty="0" err="1">
                <a:latin typeface="+mj-lt"/>
              </a:rPr>
              <a:t>setup</a:t>
            </a:r>
            <a:r>
              <a:rPr lang="es-ES" altLang="es-ES" sz="1500" i="1" dirty="0">
                <a:latin typeface="+mj-lt"/>
              </a:rPr>
              <a:t> y </a:t>
            </a:r>
            <a:r>
              <a:rPr lang="es-ES" altLang="es-ES" sz="1500" i="1" dirty="0" err="1">
                <a:latin typeface="+mj-lt"/>
              </a:rPr>
              <a:t>loop</a:t>
            </a:r>
            <a:r>
              <a:rPr lang="es-ES" altLang="es-ES" sz="1500" i="1" dirty="0">
                <a:latin typeface="+mj-lt"/>
              </a:rPr>
              <a:t>)</a:t>
            </a:r>
            <a:endParaRPr lang="en-US" altLang="es-ES" sz="1500" i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dirty="0">
                <a:solidFill>
                  <a:srgbClr val="CC6600"/>
                </a:solidFill>
                <a:latin typeface="Courier" charset="0"/>
              </a:rPr>
              <a:t>Servo </a:t>
            </a:r>
            <a:r>
              <a:rPr lang="en-US" altLang="es-ES" sz="1500" dirty="0" err="1">
                <a:latin typeface="Courier" charset="0"/>
              </a:rPr>
              <a:t>mi_servo</a:t>
            </a:r>
            <a:r>
              <a:rPr lang="en-US" altLang="es-ES" sz="1500" dirty="0">
                <a:solidFill>
                  <a:srgbClr val="000000"/>
                </a:solidFill>
                <a:latin typeface="Courier" charset="0"/>
              </a:rPr>
              <a:t>; </a:t>
            </a:r>
            <a:r>
              <a:rPr lang="en-US" altLang="es-ES" sz="1500" dirty="0">
                <a:solidFill>
                  <a:srgbClr val="7E7E7E"/>
                </a:solidFill>
                <a:latin typeface="Courier" charset="0"/>
              </a:rPr>
              <a:t>//</a:t>
            </a:r>
            <a:r>
              <a:rPr lang="en-US" altLang="es-ES" sz="1500" dirty="0" err="1">
                <a:solidFill>
                  <a:srgbClr val="7E7E7E"/>
                </a:solidFill>
                <a:latin typeface="Courier" charset="0"/>
              </a:rPr>
              <a:t>crea</a:t>
            </a:r>
            <a:r>
              <a:rPr lang="en-US" altLang="es-ES" sz="1500" dirty="0">
                <a:solidFill>
                  <a:srgbClr val="7E7E7E"/>
                </a:solidFill>
                <a:latin typeface="Courier" charset="0"/>
              </a:rPr>
              <a:t> </a:t>
            </a:r>
            <a:r>
              <a:rPr lang="en-US" altLang="es-ES" sz="1500" dirty="0" err="1">
                <a:solidFill>
                  <a:srgbClr val="7E7E7E"/>
                </a:solidFill>
                <a:latin typeface="Courier" charset="0"/>
              </a:rPr>
              <a:t>objeto</a:t>
            </a:r>
            <a:r>
              <a:rPr lang="en-US" altLang="es-ES" sz="1500" dirty="0">
                <a:solidFill>
                  <a:srgbClr val="7E7E7E"/>
                </a:solidFill>
                <a:latin typeface="Courier" charset="0"/>
              </a:rPr>
              <a:t> servomotor</a:t>
            </a:r>
            <a:endParaRPr lang="en-US" altLang="es-ES" sz="1500" dirty="0">
              <a:solidFill>
                <a:srgbClr val="000000"/>
              </a:solidFill>
              <a:latin typeface="Courie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1500" dirty="0">
              <a:solidFill>
                <a:srgbClr val="000000"/>
              </a:solidFill>
              <a:latin typeface="Courier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s-ES" sz="1500" b="1" dirty="0" err="1">
                <a:solidFill>
                  <a:srgbClr val="000000"/>
                </a:solidFill>
                <a:latin typeface="+mj-lt"/>
                <a:ea typeface="Arial" charset="0"/>
                <a:cs typeface="Arial" charset="0"/>
              </a:rPr>
              <a:t>Conexi</a:t>
            </a:r>
            <a:r>
              <a:rPr lang="es-ES" altLang="es-ES" sz="1500" b="1" dirty="0" err="1">
                <a:solidFill>
                  <a:srgbClr val="000000"/>
                </a:solidFill>
                <a:latin typeface="+mj-lt"/>
                <a:ea typeface="Arial" charset="0"/>
                <a:cs typeface="Arial" charset="0"/>
              </a:rPr>
              <a:t>ón</a:t>
            </a:r>
            <a:r>
              <a:rPr lang="es-ES" altLang="es-ES" sz="1500" b="1" dirty="0">
                <a:solidFill>
                  <a:srgbClr val="000000"/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n-US" altLang="es-ES" sz="1500" b="1" dirty="0">
                <a:solidFill>
                  <a:srgbClr val="000000"/>
                </a:solidFill>
                <a:latin typeface="+mj-lt"/>
                <a:ea typeface="Arial" charset="0"/>
                <a:cs typeface="Arial" charset="0"/>
              </a:rPr>
              <a:t>Servomotor: </a:t>
            </a:r>
            <a:r>
              <a:rPr lang="es-ES" altLang="es-ES" sz="1500" i="1" dirty="0"/>
              <a:t>(en el </a:t>
            </a:r>
            <a:r>
              <a:rPr lang="es-ES" altLang="es-ES" sz="1500" i="1" dirty="0" err="1"/>
              <a:t>setup</a:t>
            </a:r>
            <a:r>
              <a:rPr lang="es-ES" altLang="es-ES" sz="1500" i="1" dirty="0"/>
              <a:t>)</a:t>
            </a:r>
            <a:endParaRPr lang="en-US" altLang="es-ES" sz="1500" b="1" dirty="0">
              <a:solidFill>
                <a:srgbClr val="000000"/>
              </a:solidFill>
              <a:latin typeface="+mj-lt"/>
              <a:ea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dirty="0" err="1">
                <a:latin typeface="Courier" charset="0"/>
              </a:rPr>
              <a:t>mi_servo.</a:t>
            </a:r>
            <a:r>
              <a:rPr lang="en-US" altLang="es-ES" sz="1500" dirty="0" err="1">
                <a:solidFill>
                  <a:srgbClr val="CC6600"/>
                </a:solidFill>
                <a:latin typeface="Courier" charset="0"/>
              </a:rPr>
              <a:t>attach</a:t>
            </a:r>
            <a:r>
              <a:rPr lang="en-US" altLang="es-ES" sz="1500" dirty="0">
                <a:solidFill>
                  <a:srgbClr val="000000"/>
                </a:solidFill>
                <a:latin typeface="Courier" charset="0"/>
              </a:rPr>
              <a:t>(pin); </a:t>
            </a:r>
            <a:r>
              <a:rPr lang="en-US" altLang="es-ES" sz="1500" dirty="0">
                <a:solidFill>
                  <a:srgbClr val="7E7E7E"/>
                </a:solidFill>
                <a:latin typeface="Courier" charset="0"/>
              </a:rPr>
              <a:t>//servo </a:t>
            </a:r>
            <a:r>
              <a:rPr lang="en-US" altLang="es-ES" sz="1500" dirty="0" err="1">
                <a:solidFill>
                  <a:srgbClr val="7E7E7E"/>
                </a:solidFill>
                <a:latin typeface="Courier" charset="0"/>
              </a:rPr>
              <a:t>conectado</a:t>
            </a:r>
            <a:r>
              <a:rPr lang="en-US" altLang="es-ES" sz="1500" dirty="0">
                <a:solidFill>
                  <a:srgbClr val="7E7E7E"/>
                </a:solidFill>
                <a:latin typeface="Courier" charset="0"/>
              </a:rPr>
              <a:t> al “pin” con </a:t>
            </a:r>
            <a:r>
              <a:rPr lang="es-ES" altLang="es-ES" sz="1500" dirty="0">
                <a:solidFill>
                  <a:srgbClr val="7E7E7E"/>
                </a:solidFill>
                <a:latin typeface="Courier" charset="0"/>
              </a:rPr>
              <a:t>~</a:t>
            </a:r>
            <a:endParaRPr lang="en-US" altLang="es-ES" sz="1500" dirty="0">
              <a:solidFill>
                <a:srgbClr val="7E7E7E"/>
              </a:solidFill>
              <a:latin typeface="Courie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1500" dirty="0">
              <a:solidFill>
                <a:srgbClr val="CC6600"/>
              </a:solidFill>
              <a:latin typeface="Courier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s-ES" sz="1500" b="1" dirty="0">
                <a:latin typeface="+mj-lt"/>
              </a:rPr>
              <a:t>Mover servo a </a:t>
            </a:r>
            <a:r>
              <a:rPr lang="en-US" altLang="es-ES" sz="1500" b="1" dirty="0" err="1">
                <a:latin typeface="+mj-lt"/>
              </a:rPr>
              <a:t>una</a:t>
            </a:r>
            <a:r>
              <a:rPr lang="en-US" altLang="es-ES" sz="1500" b="1" dirty="0">
                <a:latin typeface="+mj-lt"/>
              </a:rPr>
              <a:t> </a:t>
            </a:r>
            <a:r>
              <a:rPr lang="en-US" altLang="es-ES" sz="1500" b="1" dirty="0" err="1">
                <a:latin typeface="+mj-lt"/>
              </a:rPr>
              <a:t>posici</a:t>
            </a:r>
            <a:r>
              <a:rPr lang="es-ES" altLang="es-ES" sz="1500" b="1" dirty="0" err="1">
                <a:latin typeface="+mj-lt"/>
              </a:rPr>
              <a:t>ón</a:t>
            </a:r>
            <a:r>
              <a:rPr lang="en-US" altLang="es-ES" sz="1500" b="1" dirty="0">
                <a:latin typeface="+mj-lt"/>
              </a:rPr>
              <a:t>:  </a:t>
            </a:r>
            <a:r>
              <a:rPr lang="es-ES" altLang="es-ES" sz="1500" i="1" dirty="0"/>
              <a:t>(en el </a:t>
            </a:r>
            <a:r>
              <a:rPr lang="es-ES" altLang="es-ES" sz="1500" i="1" dirty="0" err="1"/>
              <a:t>loop</a:t>
            </a:r>
            <a:r>
              <a:rPr lang="es-ES" altLang="es-ES" sz="1500" i="1" dirty="0"/>
              <a:t>)</a:t>
            </a:r>
            <a:endParaRPr lang="en-US" altLang="es-ES" sz="1500" b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dirty="0" err="1">
                <a:latin typeface="Courier" charset="0"/>
              </a:rPr>
              <a:t>mi_servo.</a:t>
            </a:r>
            <a:r>
              <a:rPr lang="en-US" altLang="es-ES" sz="1500" dirty="0" err="1">
                <a:solidFill>
                  <a:srgbClr val="CC6600"/>
                </a:solidFill>
                <a:latin typeface="Courier" charset="0"/>
              </a:rPr>
              <a:t>write</a:t>
            </a:r>
            <a:r>
              <a:rPr lang="en-US" altLang="es-ES" sz="1500" dirty="0">
                <a:solidFill>
                  <a:srgbClr val="000000"/>
                </a:solidFill>
                <a:latin typeface="Courier" charset="0"/>
              </a:rPr>
              <a:t>(x);  </a:t>
            </a:r>
            <a:r>
              <a:rPr lang="en-US" altLang="es-ES" sz="1500" dirty="0">
                <a:solidFill>
                  <a:srgbClr val="7E7E7E"/>
                </a:solidFill>
                <a:latin typeface="Courier" charset="0"/>
              </a:rPr>
              <a:t>//El servo se mover</a:t>
            </a:r>
            <a:r>
              <a:rPr lang="es-ES" altLang="es-ES" sz="1500" dirty="0">
                <a:solidFill>
                  <a:srgbClr val="7E7E7E"/>
                </a:solidFill>
                <a:latin typeface="Courier" charset="0"/>
              </a:rPr>
              <a:t>á al grado x</a:t>
            </a:r>
            <a:endParaRPr lang="en-US" altLang="es-ES" sz="1500" dirty="0">
              <a:solidFill>
                <a:srgbClr val="000000"/>
              </a:solidFill>
              <a:latin typeface="Courier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72254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1 Título"/>
          <p:cNvSpPr>
            <a:spLocks noGrp="1"/>
          </p:cNvSpPr>
          <p:nvPr>
            <p:ph type="title"/>
          </p:nvPr>
        </p:nvSpPr>
        <p:spPr>
          <a:xfrm>
            <a:off x="1485900" y="321469"/>
            <a:ext cx="6172200" cy="857250"/>
          </a:xfrm>
        </p:spPr>
        <p:txBody>
          <a:bodyPr/>
          <a:lstStyle/>
          <a:p>
            <a:pPr eaLnBrk="1" hangingPunct="1"/>
            <a:r>
              <a:rPr lang="es-ES" altLang="es-ES" b="1" dirty="0">
                <a:ea typeface="ＭＳ Ｐゴシック" charset="-128"/>
              </a:rPr>
              <a:t>Funciones Útiles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766" y="1653648"/>
            <a:ext cx="5014800" cy="2868591"/>
          </a:xfrm>
          <a:prstGeom prst="rect">
            <a:avLst/>
          </a:prstGeom>
        </p:spPr>
      </p:pic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1331640" y="1180318"/>
            <a:ext cx="6777372" cy="1424783"/>
          </a:xfrm>
        </p:spPr>
        <p:txBody>
          <a:bodyPr/>
          <a:lstStyle/>
          <a:p>
            <a:pPr eaLnBrk="1" hangingPunct="1"/>
            <a:r>
              <a:rPr lang="es-ES" altLang="es-ES" sz="2100" dirty="0">
                <a:ea typeface="ＭＳ Ｐゴシック" charset="-128"/>
              </a:rPr>
              <a:t>Uso del </a:t>
            </a:r>
            <a:r>
              <a:rPr lang="es-ES" altLang="es-ES" sz="2100" dirty="0" err="1">
                <a:ea typeface="ＭＳ Ｐゴシック" charset="-128"/>
              </a:rPr>
              <a:t>for</a:t>
            </a:r>
            <a:r>
              <a:rPr lang="es-ES" altLang="es-ES" sz="2100" dirty="0">
                <a:ea typeface="ＭＳ Ｐゴシック" charset="-128"/>
              </a:rPr>
              <a:t> en </a:t>
            </a:r>
            <a:r>
              <a:rPr lang="es-ES" altLang="es-ES" sz="2100" dirty="0" err="1">
                <a:ea typeface="ＭＳ Ｐゴシック" charset="-128"/>
              </a:rPr>
              <a:t>Arduino</a:t>
            </a:r>
            <a:r>
              <a:rPr lang="es-ES" altLang="es-ES" sz="2100" dirty="0">
                <a:ea typeface="ＭＳ Ｐゴシック" charset="-128"/>
              </a:rPr>
              <a:t>:</a:t>
            </a:r>
          </a:p>
          <a:p>
            <a:pPr eaLnBrk="1" hangingPunct="1"/>
            <a:endParaRPr lang="es-ES" altLang="es-ES" sz="2100" dirty="0">
              <a:ea typeface="ＭＳ Ｐゴシック" charset="-128"/>
            </a:endParaRPr>
          </a:p>
          <a:p>
            <a:pPr eaLnBrk="1" hangingPunct="1"/>
            <a:endParaRPr lang="es-ES" altLang="es-ES" sz="2100" dirty="0">
              <a:ea typeface="ＭＳ Ｐゴシック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90892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1 Título"/>
          <p:cNvSpPr>
            <a:spLocks noGrp="1"/>
          </p:cNvSpPr>
          <p:nvPr>
            <p:ph type="title"/>
          </p:nvPr>
        </p:nvSpPr>
        <p:spPr>
          <a:xfrm>
            <a:off x="1485900" y="321469"/>
            <a:ext cx="6172200" cy="857250"/>
          </a:xfrm>
        </p:spPr>
        <p:txBody>
          <a:bodyPr/>
          <a:lstStyle/>
          <a:p>
            <a:pPr eaLnBrk="1" hangingPunct="1"/>
            <a:r>
              <a:rPr lang="es-ES" altLang="es-ES" b="1" dirty="0">
                <a:ea typeface="ＭＳ Ｐゴシック" charset="-128"/>
              </a:rPr>
              <a:t>Solución 2</a:t>
            </a:r>
          </a:p>
        </p:txBody>
      </p:sp>
      <p:sp>
        <p:nvSpPr>
          <p:cNvPr id="35842" name="Rectangle 23"/>
          <p:cNvSpPr>
            <a:spLocks noChangeArrowheads="1"/>
          </p:cNvSpPr>
          <p:nvPr/>
        </p:nvSpPr>
        <p:spPr bwMode="auto">
          <a:xfrm>
            <a:off x="1485900" y="1059582"/>
            <a:ext cx="6805613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Servo </a:t>
            </a:r>
            <a:r>
              <a:rPr lang="es-ES_tradnl" sz="12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myservo</a:t>
            </a:r>
            <a:r>
              <a:rPr lang="es-ES_tradnl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;  </a:t>
            </a:r>
            <a:r>
              <a:rPr lang="es-ES_tradnl" sz="1200" i="1" dirty="0">
                <a:solidFill>
                  <a:srgbClr val="7E7E7E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br>
              <a:rPr lang="es-ES_tradnl" sz="1200" dirty="0">
                <a:latin typeface="Courier" charset="0"/>
                <a:ea typeface="Courier" charset="0"/>
                <a:cs typeface="Courier" charset="0"/>
              </a:rPr>
            </a:br>
            <a:r>
              <a:rPr lang="es-ES_tradnl" sz="1200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s-ES_tradnl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 pos = 0;    </a:t>
            </a:r>
            <a:br>
              <a:rPr lang="es-ES_tradnl" sz="1200" dirty="0">
                <a:latin typeface="Courier" charset="0"/>
                <a:ea typeface="Courier" charset="0"/>
                <a:cs typeface="Courier" charset="0"/>
              </a:rPr>
            </a:br>
            <a:r>
              <a:rPr lang="es-ES_tradnl" sz="1200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void</a:t>
            </a:r>
            <a:r>
              <a:rPr lang="es-ES_tradnl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s-ES_tradnl" sz="1200" b="1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setup</a:t>
            </a:r>
            <a:r>
              <a:rPr lang="es-ES_tradnl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() {</a:t>
            </a:r>
            <a:br>
              <a:rPr lang="es-ES_tradnl" sz="1200" dirty="0">
                <a:latin typeface="Courier" charset="0"/>
                <a:ea typeface="Courier" charset="0"/>
                <a:cs typeface="Courier" charset="0"/>
              </a:rPr>
            </a:br>
            <a:r>
              <a:rPr lang="es-ES_tradnl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  </a:t>
            </a:r>
            <a:r>
              <a:rPr lang="es-ES_tradnl" sz="12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myservo.</a:t>
            </a:r>
            <a:r>
              <a:rPr lang="es-ES_tradnl" sz="1200" dirty="0" err="1">
                <a:solidFill>
                  <a:srgbClr val="FF1493"/>
                </a:solidFill>
                <a:latin typeface="Courier" charset="0"/>
                <a:ea typeface="Courier" charset="0"/>
                <a:cs typeface="Courier" charset="0"/>
              </a:rPr>
              <a:t>attach</a:t>
            </a:r>
            <a:r>
              <a:rPr lang="es-ES_tradnl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(9); 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	}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br>
              <a:rPr lang="es-ES_tradnl" sz="1200" dirty="0">
                <a:latin typeface="Courier" charset="0"/>
                <a:ea typeface="Courier" charset="0"/>
                <a:cs typeface="Courier" charset="0"/>
              </a:rPr>
            </a:br>
            <a:r>
              <a:rPr lang="es-ES_tradnl" sz="1200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void</a:t>
            </a:r>
            <a:r>
              <a:rPr lang="es-ES_tradnl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s-ES_tradnl" sz="1200" b="1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loop</a:t>
            </a:r>
            <a:r>
              <a:rPr lang="es-ES_tradnl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() {</a:t>
            </a:r>
            <a:br>
              <a:rPr lang="es-ES_tradnl" sz="1200" dirty="0">
                <a:latin typeface="Courier" charset="0"/>
                <a:ea typeface="Courier" charset="0"/>
                <a:cs typeface="Courier" charset="0"/>
              </a:rPr>
            </a:br>
            <a:r>
              <a:rPr lang="es-ES_tradnl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  </a:t>
            </a:r>
            <a:r>
              <a:rPr lang="es-ES_tradnl" sz="1200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for</a:t>
            </a:r>
            <a:r>
              <a:rPr lang="es-ES_tradnl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 (pos = 0; pos &lt;= 180; pos += 1) { </a:t>
            </a:r>
            <a:br>
              <a:rPr lang="es-ES_tradnl" sz="1200" dirty="0">
                <a:latin typeface="Courier" charset="0"/>
                <a:ea typeface="Courier" charset="0"/>
                <a:cs typeface="Courier" charset="0"/>
              </a:rPr>
            </a:br>
            <a:r>
              <a:rPr lang="es-ES_tradnl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    </a:t>
            </a:r>
            <a:r>
              <a:rPr lang="es-ES_tradnl" sz="12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myservo.</a:t>
            </a:r>
            <a:r>
              <a:rPr lang="es-ES_tradnl" sz="1200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write</a:t>
            </a:r>
            <a:r>
              <a:rPr lang="es-ES_tradnl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(pos);              </a:t>
            </a:r>
            <a:br>
              <a:rPr lang="es-ES_tradnl" sz="1200" dirty="0">
                <a:latin typeface="Courier" charset="0"/>
                <a:ea typeface="Courier" charset="0"/>
                <a:cs typeface="Courier" charset="0"/>
              </a:rPr>
            </a:br>
            <a:r>
              <a:rPr lang="es-ES_tradnl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    </a:t>
            </a:r>
            <a:r>
              <a:rPr lang="es-ES_tradnl" sz="1200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delay</a:t>
            </a:r>
            <a:r>
              <a:rPr lang="es-ES_tradnl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(15);                       </a:t>
            </a:r>
            <a:br>
              <a:rPr lang="es-ES_tradnl" sz="1200" dirty="0">
                <a:latin typeface="Courier" charset="0"/>
                <a:ea typeface="Courier" charset="0"/>
                <a:cs typeface="Courier" charset="0"/>
              </a:rPr>
            </a:br>
            <a:endParaRPr lang="es-ES_tradnl" sz="1200" dirty="0">
              <a:latin typeface="Courier" charset="0"/>
              <a:ea typeface="Courier" charset="0"/>
              <a:cs typeface="Courie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  }</a:t>
            </a:r>
            <a:br>
              <a:rPr lang="es-ES_tradnl" sz="1200" dirty="0">
                <a:latin typeface="Courier" charset="0"/>
                <a:ea typeface="Courier" charset="0"/>
                <a:cs typeface="Courier" charset="0"/>
              </a:rPr>
            </a:br>
            <a:r>
              <a:rPr lang="es-ES_tradnl" sz="1200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for</a:t>
            </a:r>
            <a:r>
              <a:rPr lang="es-ES_tradnl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 (pos = 180; pos &gt;= 0; pos -= 1) {   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s-ES_tradnl" sz="12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myservo.</a:t>
            </a:r>
            <a:r>
              <a:rPr lang="es-ES_tradnl" sz="1200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write</a:t>
            </a:r>
            <a:r>
              <a:rPr lang="es-ES_tradnl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(pos);           </a:t>
            </a:r>
            <a:br>
              <a:rPr lang="es-ES_tradnl" sz="1200" dirty="0">
                <a:latin typeface="Courier" charset="0"/>
                <a:ea typeface="Courier" charset="0"/>
                <a:cs typeface="Courier" charset="0"/>
              </a:rPr>
            </a:br>
            <a:r>
              <a:rPr lang="es-ES_tradnl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       </a:t>
            </a:r>
            <a:r>
              <a:rPr lang="es-ES_tradnl" sz="1200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delay</a:t>
            </a:r>
            <a:r>
              <a:rPr lang="es-ES_tradnl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(15);</a:t>
            </a:r>
            <a:br>
              <a:rPr lang="es-ES_tradnl" sz="1200" dirty="0">
                <a:latin typeface="Courier" charset="0"/>
                <a:ea typeface="Courier" charset="0"/>
                <a:cs typeface="Courier" charset="0"/>
              </a:rPr>
            </a:br>
            <a:r>
              <a:rPr lang="es-ES_tradnl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  }</a:t>
            </a:r>
            <a:br>
              <a:rPr lang="es-ES_tradnl" sz="1200" dirty="0">
                <a:latin typeface="Courier" charset="0"/>
                <a:ea typeface="Courier" charset="0"/>
                <a:cs typeface="Courier" charset="0"/>
              </a:rPr>
            </a:br>
            <a:r>
              <a:rPr lang="es-ES_tradnl" sz="12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}</a:t>
            </a:r>
            <a:endParaRPr lang="en-US" altLang="es-ES" sz="1200" dirty="0">
              <a:latin typeface="Courier" charset="0"/>
              <a:ea typeface="Courier" charset="0"/>
              <a:cs typeface="Courier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39832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1 Título"/>
          <p:cNvSpPr>
            <a:spLocks noGrp="1"/>
          </p:cNvSpPr>
          <p:nvPr>
            <p:ph type="title"/>
          </p:nvPr>
        </p:nvSpPr>
        <p:spPr>
          <a:xfrm>
            <a:off x="1485900" y="321469"/>
            <a:ext cx="6172200" cy="857250"/>
          </a:xfrm>
        </p:spPr>
        <p:txBody>
          <a:bodyPr/>
          <a:lstStyle/>
          <a:p>
            <a:pPr eaLnBrk="1" hangingPunct="1"/>
            <a:r>
              <a:rPr lang="es-ES" altLang="es-ES" b="1">
                <a:ea typeface="ＭＳ Ｐゴシック" charset="-128"/>
              </a:rPr>
              <a:t>Protoboard</a:t>
            </a:r>
          </a:p>
        </p:txBody>
      </p:sp>
      <p:sp>
        <p:nvSpPr>
          <p:cNvPr id="38914" name="2 Marcador de contenido"/>
          <p:cNvSpPr>
            <a:spLocks noGrp="1"/>
          </p:cNvSpPr>
          <p:nvPr>
            <p:ph idx="1"/>
          </p:nvPr>
        </p:nvSpPr>
        <p:spPr>
          <a:xfrm>
            <a:off x="755576" y="1178719"/>
            <a:ext cx="7416676" cy="1386507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s-ES_tradnl" altLang="es-ES" dirty="0">
                <a:ea typeface="ＭＳ Ｐゴシック" charset="-128"/>
              </a:rPr>
              <a:t>El </a:t>
            </a:r>
            <a:r>
              <a:rPr lang="es-ES_tradnl" altLang="es-ES" i="1" dirty="0" err="1">
                <a:ea typeface="ＭＳ Ｐゴシック" charset="-128"/>
              </a:rPr>
              <a:t>protoboard</a:t>
            </a:r>
            <a:r>
              <a:rPr lang="es-ES_tradnl" altLang="es-ES" dirty="0">
                <a:ea typeface="ＭＳ Ｐゴシック" charset="-128"/>
              </a:rPr>
              <a:t>: Es tablero con orificios, en la cual se pueden insertar componentes electrónicos y cables para armar circuitos</a:t>
            </a:r>
            <a:endParaRPr lang="es-ES" altLang="es-ES" dirty="0">
              <a:ea typeface="ＭＳ Ｐゴシック" charset="-128"/>
            </a:endParaRPr>
          </a:p>
        </p:txBody>
      </p:sp>
      <p:pic>
        <p:nvPicPr>
          <p:cNvPr id="3891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87774"/>
            <a:ext cx="5331619" cy="190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10821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Título"/>
          <p:cNvSpPr>
            <a:spLocks noGrp="1"/>
          </p:cNvSpPr>
          <p:nvPr>
            <p:ph type="title"/>
          </p:nvPr>
        </p:nvSpPr>
        <p:spPr>
          <a:xfrm>
            <a:off x="1485900" y="321469"/>
            <a:ext cx="6172200" cy="857250"/>
          </a:xfrm>
        </p:spPr>
        <p:txBody>
          <a:bodyPr/>
          <a:lstStyle/>
          <a:p>
            <a:pPr eaLnBrk="1" hangingPunct="1"/>
            <a:r>
              <a:rPr lang="es-ES" altLang="es-ES" b="1">
                <a:ea typeface="ＭＳ Ｐゴシック" charset="-128"/>
              </a:rPr>
              <a:t>Sensor de Próximidad</a:t>
            </a:r>
          </a:p>
        </p:txBody>
      </p:sp>
      <p:sp>
        <p:nvSpPr>
          <p:cNvPr id="41986" name="2 Marcador de contenido"/>
          <p:cNvSpPr>
            <a:spLocks noGrp="1"/>
          </p:cNvSpPr>
          <p:nvPr>
            <p:ph idx="1"/>
          </p:nvPr>
        </p:nvSpPr>
        <p:spPr>
          <a:xfrm>
            <a:off x="1260873" y="1113235"/>
            <a:ext cx="6750844" cy="3402806"/>
          </a:xfrm>
        </p:spPr>
        <p:txBody>
          <a:bodyPr/>
          <a:lstStyle/>
          <a:p>
            <a:pPr eaLnBrk="1" hangingPunct="1"/>
            <a:r>
              <a:rPr lang="es-ES_tradnl" altLang="es-ES" sz="2100" dirty="0">
                <a:ea typeface="ＭＳ Ｐゴシック" charset="-128"/>
              </a:rPr>
              <a:t>El sensor de proximidad funciona mediante ultrasonido.  </a:t>
            </a:r>
          </a:p>
          <a:p>
            <a:pPr eaLnBrk="1" hangingPunct="1"/>
            <a:r>
              <a:rPr lang="es-ES_tradnl" altLang="es-ES" sz="2100" dirty="0">
                <a:ea typeface="ＭＳ Ｐゴシック" charset="-128"/>
              </a:rPr>
              <a:t>Posee cuatro pines (</a:t>
            </a:r>
            <a:r>
              <a:rPr lang="es-ES_tradnl" altLang="es-ES" sz="2100" dirty="0" err="1">
                <a:ea typeface="ＭＳ Ｐゴシック" charset="-128"/>
              </a:rPr>
              <a:t>Vcc</a:t>
            </a:r>
            <a:r>
              <a:rPr lang="es-ES_tradnl" altLang="es-ES" sz="2100" dirty="0">
                <a:ea typeface="ＭＳ Ｐゴシック" charset="-128"/>
              </a:rPr>
              <a:t>, GND, </a:t>
            </a:r>
            <a:r>
              <a:rPr lang="es-ES_tradnl" altLang="es-ES" sz="2100" dirty="0" err="1">
                <a:ea typeface="ＭＳ Ｐゴシック" charset="-128"/>
              </a:rPr>
              <a:t>Trig</a:t>
            </a:r>
            <a:r>
              <a:rPr lang="es-ES_tradnl" altLang="es-ES" sz="2100" dirty="0">
                <a:ea typeface="ＭＳ Ｐゴシック" charset="-128"/>
              </a:rPr>
              <a:t> y Echo).</a:t>
            </a:r>
          </a:p>
          <a:p>
            <a:pPr eaLnBrk="1" hangingPunct="1"/>
            <a:endParaRPr lang="es-ES_tradnl" altLang="es-ES" sz="2100" dirty="0">
              <a:ea typeface="ＭＳ Ｐゴシック" charset="-128"/>
            </a:endParaRPr>
          </a:p>
          <a:p>
            <a:pPr eaLnBrk="1" hangingPunct="1"/>
            <a:endParaRPr lang="es-ES_tradnl" altLang="es-ES" sz="2100" dirty="0">
              <a:ea typeface="ＭＳ Ｐゴシック" charset="-128"/>
            </a:endParaRPr>
          </a:p>
          <a:p>
            <a:pPr eaLnBrk="1" hangingPunct="1"/>
            <a:endParaRPr lang="es-ES_tradnl" altLang="es-ES" sz="2100" dirty="0">
              <a:ea typeface="ＭＳ Ｐゴシック" charset="-128"/>
            </a:endParaRPr>
          </a:p>
          <a:p>
            <a:pPr eaLnBrk="1" hangingPunct="1"/>
            <a:endParaRPr lang="es-ES_tradnl" altLang="es-ES" sz="2100" dirty="0">
              <a:ea typeface="ＭＳ Ｐゴシック" charset="-128"/>
            </a:endParaRPr>
          </a:p>
          <a:p>
            <a:pPr eaLnBrk="1" hangingPunct="1"/>
            <a:endParaRPr lang="es-ES_tradnl" altLang="es-ES" sz="2100" b="1" dirty="0">
              <a:ea typeface="ＭＳ Ｐゴシック" charset="-128"/>
            </a:endParaRPr>
          </a:p>
          <a:p>
            <a:pPr eaLnBrk="1" hangingPunct="1"/>
            <a:endParaRPr lang="es-ES" altLang="es-ES" sz="2100" b="1" dirty="0">
              <a:ea typeface="ＭＳ Ｐゴシック" charset="-128"/>
            </a:endParaRPr>
          </a:p>
        </p:txBody>
      </p:sp>
      <p:pic>
        <p:nvPicPr>
          <p:cNvPr id="4198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9" y="2463404"/>
            <a:ext cx="3926681" cy="232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43299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1 Título"/>
          <p:cNvSpPr>
            <a:spLocks noGrp="1"/>
          </p:cNvSpPr>
          <p:nvPr>
            <p:ph type="title"/>
          </p:nvPr>
        </p:nvSpPr>
        <p:spPr>
          <a:xfrm>
            <a:off x="1485900" y="321469"/>
            <a:ext cx="6172200" cy="857250"/>
          </a:xfrm>
        </p:spPr>
        <p:txBody>
          <a:bodyPr/>
          <a:lstStyle/>
          <a:p>
            <a:pPr eaLnBrk="1" hangingPunct="1"/>
            <a:r>
              <a:rPr lang="es-ES" altLang="es-ES" b="1">
                <a:ea typeface="ＭＳ Ｐゴシック" charset="-128"/>
              </a:rPr>
              <a:t>Sensor de Próximidad</a:t>
            </a:r>
          </a:p>
        </p:txBody>
      </p:sp>
      <p:sp>
        <p:nvSpPr>
          <p:cNvPr id="35842" name="2 Marcador de contenido"/>
          <p:cNvSpPr>
            <a:spLocks noGrp="1"/>
          </p:cNvSpPr>
          <p:nvPr>
            <p:ph idx="1"/>
          </p:nvPr>
        </p:nvSpPr>
        <p:spPr>
          <a:xfrm>
            <a:off x="1250157" y="1059657"/>
            <a:ext cx="6750844" cy="3402806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100" dirty="0" err="1"/>
              <a:t>Arduino</a:t>
            </a:r>
            <a:r>
              <a:rPr lang="es-ES_tradnl" sz="2100" dirty="0"/>
              <a:t> es capaz de determinar el tiempo que demora en ir y volver un pulso enviado.</a:t>
            </a:r>
          </a:p>
          <a:p>
            <a:pPr eaLnBrk="1" hangingPunct="1">
              <a:defRPr/>
            </a:pPr>
            <a:endParaRPr lang="es-ES_tradnl" sz="2100" dirty="0"/>
          </a:p>
          <a:p>
            <a:pPr eaLnBrk="1" hangingPunct="1">
              <a:defRPr/>
            </a:pPr>
            <a:endParaRPr lang="es-ES_tradnl" sz="2100" dirty="0"/>
          </a:p>
          <a:p>
            <a:pPr marL="0" indent="0">
              <a:buNone/>
              <a:defRPr/>
            </a:pPr>
            <a:endParaRPr lang="es-ES_tradnl" sz="2100" dirty="0"/>
          </a:p>
          <a:p>
            <a:pPr marL="0" indent="0">
              <a:buNone/>
              <a:defRPr/>
            </a:pPr>
            <a:endParaRPr lang="es-ES_tradnl" sz="2100" dirty="0"/>
          </a:p>
          <a:p>
            <a:pPr eaLnBrk="1" hangingPunct="1">
              <a:defRPr/>
            </a:pPr>
            <a:endParaRPr lang="es-ES_tradnl" sz="2100" dirty="0"/>
          </a:p>
          <a:p>
            <a:pPr eaLnBrk="1" hangingPunct="1">
              <a:defRPr/>
            </a:pPr>
            <a:r>
              <a:rPr lang="es-ES_tradnl" sz="2100" dirty="0"/>
              <a:t>Conocida la velocidad ultrasonido y el tiempo de ida y vuelta, es posible conocer la distancia al objeto.</a:t>
            </a:r>
          </a:p>
          <a:p>
            <a:pPr eaLnBrk="1" hangingPunct="1">
              <a:defRPr/>
            </a:pPr>
            <a:endParaRPr lang="es-ES_tradnl" sz="2100" dirty="0"/>
          </a:p>
          <a:p>
            <a:pPr eaLnBrk="1" hangingPunct="1">
              <a:defRPr/>
            </a:pPr>
            <a:endParaRPr lang="es-ES_tradnl" sz="2100" dirty="0"/>
          </a:p>
          <a:p>
            <a:pPr eaLnBrk="1" hangingPunct="1">
              <a:defRPr/>
            </a:pPr>
            <a:endParaRPr lang="es-ES_tradnl" sz="2100" dirty="0"/>
          </a:p>
          <a:p>
            <a:pPr eaLnBrk="1" hangingPunct="1">
              <a:defRPr/>
            </a:pPr>
            <a:endParaRPr lang="es-ES_tradnl" sz="2100" dirty="0"/>
          </a:p>
          <a:p>
            <a:pPr eaLnBrk="1" hangingPunct="1">
              <a:defRPr/>
            </a:pPr>
            <a:endParaRPr lang="es-ES_tradnl" sz="2100" b="1" dirty="0"/>
          </a:p>
          <a:p>
            <a:pPr eaLnBrk="1" hangingPunct="1">
              <a:defRPr/>
            </a:pPr>
            <a:endParaRPr lang="es-ES" sz="2100" b="1" dirty="0"/>
          </a:p>
        </p:txBody>
      </p:sp>
      <p:pic>
        <p:nvPicPr>
          <p:cNvPr id="4301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762125"/>
            <a:ext cx="4544616" cy="199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79140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1 Título"/>
          <p:cNvSpPr>
            <a:spLocks noGrp="1"/>
          </p:cNvSpPr>
          <p:nvPr>
            <p:ph type="title"/>
          </p:nvPr>
        </p:nvSpPr>
        <p:spPr>
          <a:xfrm>
            <a:off x="1485900" y="321469"/>
            <a:ext cx="6172200" cy="857250"/>
          </a:xfrm>
        </p:spPr>
        <p:txBody>
          <a:bodyPr/>
          <a:lstStyle/>
          <a:p>
            <a:pPr eaLnBrk="1" hangingPunct="1"/>
            <a:r>
              <a:rPr lang="es-ES" altLang="es-ES" b="1" dirty="0">
                <a:ea typeface="ＭＳ Ｐゴシック" charset="-128"/>
              </a:rPr>
              <a:t>Experiencia 3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1331640" y="1180318"/>
            <a:ext cx="6426714" cy="797366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s-ES" altLang="es-ES" sz="2100" dirty="0">
                <a:ea typeface="ＭＳ Ｐゴシック" charset="-128"/>
              </a:rPr>
              <a:t>Se debe mostrar por </a:t>
            </a:r>
            <a:r>
              <a:rPr lang="es-ES" altLang="es-ES" sz="2100" b="1" dirty="0">
                <a:ea typeface="ＭＳ Ｐゴシック" charset="-128"/>
              </a:rPr>
              <a:t>la puerta serial (</a:t>
            </a:r>
            <a:r>
              <a:rPr lang="es-ES" altLang="es-ES" sz="2100" b="1" dirty="0" err="1">
                <a:ea typeface="ＭＳ Ｐゴシック" charset="-128"/>
              </a:rPr>
              <a:t>ie</a:t>
            </a:r>
            <a:r>
              <a:rPr lang="es-ES" altLang="es-ES" sz="2100" b="1" dirty="0">
                <a:ea typeface="ＭＳ Ｐゴシック" charset="-128"/>
              </a:rPr>
              <a:t>. imprimir en pantalla) </a:t>
            </a:r>
            <a:r>
              <a:rPr lang="es-ES" altLang="es-ES" sz="2100" dirty="0">
                <a:ea typeface="ＭＳ Ｐゴシック" charset="-128"/>
              </a:rPr>
              <a:t>la distancia de un objeto al sensor de proximidad. </a:t>
            </a:r>
            <a:endParaRPr lang="es-ES" altLang="es-ES" sz="2100" b="1" dirty="0">
              <a:ea typeface="ＭＳ Ｐゴシック" charset="-128"/>
            </a:endParaRPr>
          </a:p>
          <a:p>
            <a:pPr eaLnBrk="1" hangingPunct="1"/>
            <a:endParaRPr lang="es-ES" altLang="es-ES" sz="2100" dirty="0">
              <a:ea typeface="ＭＳ Ｐゴシック" charset="-128"/>
            </a:endParaRPr>
          </a:p>
          <a:p>
            <a:pPr eaLnBrk="1" hangingPunct="1"/>
            <a:endParaRPr lang="es-ES" altLang="es-ES" sz="2100" dirty="0">
              <a:ea typeface="ＭＳ Ｐゴシック" charset="-128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2247714"/>
            <a:ext cx="5130570" cy="2586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0153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1 Título"/>
          <p:cNvSpPr>
            <a:spLocks noGrp="1"/>
          </p:cNvSpPr>
          <p:nvPr>
            <p:ph type="title"/>
          </p:nvPr>
        </p:nvSpPr>
        <p:spPr>
          <a:xfrm>
            <a:off x="1485900" y="321469"/>
            <a:ext cx="6172200" cy="857250"/>
          </a:xfrm>
        </p:spPr>
        <p:txBody>
          <a:bodyPr/>
          <a:lstStyle/>
          <a:p>
            <a:pPr eaLnBrk="1" hangingPunct="1"/>
            <a:r>
              <a:rPr lang="es-ES" altLang="es-ES" b="1" dirty="0">
                <a:ea typeface="ＭＳ Ｐゴシック" charset="-128"/>
              </a:rPr>
              <a:t>Funciones Útiles</a:t>
            </a:r>
          </a:p>
        </p:txBody>
      </p:sp>
      <p:sp>
        <p:nvSpPr>
          <p:cNvPr id="34818" name="Rectangle 23"/>
          <p:cNvSpPr>
            <a:spLocks noChangeArrowheads="1"/>
          </p:cNvSpPr>
          <p:nvPr/>
        </p:nvSpPr>
        <p:spPr bwMode="auto">
          <a:xfrm>
            <a:off x="1466274" y="951570"/>
            <a:ext cx="6534726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500" b="1" dirty="0">
                <a:latin typeface="+mj-lt"/>
              </a:rPr>
              <a:t>Habilitar puerta serial: </a:t>
            </a:r>
            <a:r>
              <a:rPr lang="es-ES" altLang="es-ES" sz="1500" i="1" dirty="0">
                <a:latin typeface="+mj-lt"/>
              </a:rPr>
              <a:t>(en el </a:t>
            </a:r>
            <a:r>
              <a:rPr lang="es-ES" altLang="es-ES" sz="1500" i="1" dirty="0" err="1">
                <a:latin typeface="+mj-lt"/>
              </a:rPr>
              <a:t>setup</a:t>
            </a:r>
            <a:r>
              <a:rPr lang="es-ES" altLang="es-ES" sz="1500" i="1" dirty="0">
                <a:latin typeface="+mj-lt"/>
              </a:rPr>
              <a:t>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s-ES" sz="1500" dirty="0" err="1">
                <a:solidFill>
                  <a:srgbClr val="CC6600"/>
                </a:solidFill>
                <a:latin typeface="Courier" charset="0"/>
              </a:rPr>
              <a:t>Serial.begin</a:t>
            </a:r>
            <a:r>
              <a:rPr lang="en-US" altLang="es-ES" sz="1500" dirty="0">
                <a:latin typeface="Courier" charset="0"/>
              </a:rPr>
              <a:t>(9600</a:t>
            </a:r>
            <a:r>
              <a:rPr lang="es-ES" altLang="es-ES" sz="1500" dirty="0">
                <a:latin typeface="Courier" charset="0"/>
              </a:rPr>
              <a:t>)</a:t>
            </a:r>
            <a:r>
              <a:rPr lang="es-ES" altLang="es-ES" sz="1500" dirty="0">
                <a:solidFill>
                  <a:schemeClr val="bg2"/>
                </a:solidFill>
                <a:latin typeface="Courier" charset="0"/>
              </a:rPr>
              <a:t> </a:t>
            </a:r>
            <a:r>
              <a:rPr lang="es-ES" altLang="es-ES" sz="1500" dirty="0">
                <a:solidFill>
                  <a:schemeClr val="bg1">
                    <a:lumMod val="50000"/>
                  </a:schemeClr>
                </a:solidFill>
                <a:latin typeface="Courier" charset="0"/>
              </a:rPr>
              <a:t>// declarar en el </a:t>
            </a:r>
            <a:r>
              <a:rPr lang="es-ES" altLang="es-ES" sz="1500" dirty="0" err="1">
                <a:solidFill>
                  <a:schemeClr val="bg1">
                    <a:lumMod val="50000"/>
                  </a:schemeClr>
                </a:solidFill>
                <a:latin typeface="Courier" charset="0"/>
              </a:rPr>
              <a:t>Setup</a:t>
            </a:r>
            <a:endParaRPr lang="es-ES" altLang="es-ES" sz="1500" dirty="0">
              <a:solidFill>
                <a:schemeClr val="bg1">
                  <a:lumMod val="50000"/>
                </a:schemeClr>
              </a:solidFill>
              <a:latin typeface="Courier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s-ES" altLang="es-ES" sz="1500" dirty="0">
              <a:solidFill>
                <a:schemeClr val="bg2"/>
              </a:solidFill>
              <a:latin typeface="Courie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500" b="1" dirty="0"/>
              <a:t>Definir un pin como entrada: </a:t>
            </a:r>
            <a:r>
              <a:rPr lang="es-ES" altLang="es-ES" sz="1500" i="1" dirty="0"/>
              <a:t>(en el </a:t>
            </a:r>
            <a:r>
              <a:rPr lang="es-ES" altLang="es-ES" sz="1500" i="1" dirty="0" err="1"/>
              <a:t>setup</a:t>
            </a:r>
            <a:r>
              <a:rPr lang="es-ES" altLang="es-ES" sz="1500" i="1" dirty="0"/>
              <a:t>)</a:t>
            </a:r>
            <a:endParaRPr lang="es-ES" altLang="es-ES" sz="1500" b="1" i="1" dirty="0"/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s-ES" sz="1500" dirty="0" err="1">
                <a:solidFill>
                  <a:srgbClr val="CC6600"/>
                </a:solidFill>
                <a:latin typeface="Courier" charset="0"/>
              </a:rPr>
              <a:t>pinMode</a:t>
            </a:r>
            <a:r>
              <a:rPr lang="en-US" altLang="es-ES" sz="1500" dirty="0">
                <a:solidFill>
                  <a:srgbClr val="000000"/>
                </a:solidFill>
                <a:latin typeface="Courier" charset="0"/>
              </a:rPr>
              <a:t>(pin, </a:t>
            </a:r>
            <a:r>
              <a:rPr lang="en-US" altLang="es-ES" sz="1500" dirty="0">
                <a:solidFill>
                  <a:srgbClr val="006699"/>
                </a:solidFill>
                <a:latin typeface="Courier" charset="0"/>
              </a:rPr>
              <a:t>INPUT</a:t>
            </a:r>
            <a:r>
              <a:rPr lang="en-US" altLang="es-ES" sz="1500" dirty="0">
                <a:solidFill>
                  <a:srgbClr val="000000"/>
                </a:solidFill>
                <a:latin typeface="Courier" charset="0"/>
              </a:rPr>
              <a:t>); </a:t>
            </a:r>
            <a:r>
              <a:rPr lang="es-ES" altLang="es-ES" sz="1500" dirty="0">
                <a:solidFill>
                  <a:schemeClr val="bg1">
                    <a:lumMod val="50000"/>
                  </a:schemeClr>
                </a:solidFill>
                <a:latin typeface="Courier" charset="0"/>
              </a:rPr>
              <a:t>// declarar en el </a:t>
            </a:r>
            <a:r>
              <a:rPr lang="es-ES" altLang="es-ES" sz="1500" dirty="0" err="1">
                <a:solidFill>
                  <a:schemeClr val="bg1">
                    <a:lumMod val="50000"/>
                  </a:schemeClr>
                </a:solidFill>
                <a:latin typeface="Courier" charset="0"/>
              </a:rPr>
              <a:t>Setup</a:t>
            </a:r>
            <a:endParaRPr lang="en-US" altLang="es-ES" sz="1500" dirty="0">
              <a:solidFill>
                <a:schemeClr val="bg1">
                  <a:lumMod val="50000"/>
                </a:schemeClr>
              </a:solidFill>
              <a:latin typeface="Courie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500" b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500" b="1" dirty="0">
                <a:latin typeface="+mj-lt"/>
              </a:rPr>
              <a:t>Determinar tiempo de viaje – longitud pulso entrante </a:t>
            </a:r>
            <a:r>
              <a:rPr lang="es-ES" altLang="es-ES" sz="1500" i="1" dirty="0">
                <a:latin typeface="+mj-lt"/>
              </a:rPr>
              <a:t>(en el </a:t>
            </a:r>
            <a:r>
              <a:rPr lang="es-ES" altLang="es-ES" sz="1500" i="1" dirty="0" err="1">
                <a:latin typeface="+mj-lt"/>
              </a:rPr>
              <a:t>loop</a:t>
            </a:r>
            <a:r>
              <a:rPr lang="es-ES" altLang="es-ES" sz="1500" i="1" dirty="0">
                <a:latin typeface="+mj-lt"/>
              </a:rPr>
              <a:t>)</a:t>
            </a:r>
            <a:endParaRPr lang="en-US" altLang="es-ES" sz="1500" i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dirty="0">
                <a:latin typeface="Courier" charset="0"/>
              </a:rPr>
              <a:t>t=</a:t>
            </a:r>
            <a:r>
              <a:rPr lang="en-US" altLang="es-ES" sz="1500" dirty="0" err="1">
                <a:solidFill>
                  <a:srgbClr val="CC6600"/>
                </a:solidFill>
                <a:latin typeface="Courier" charset="0"/>
              </a:rPr>
              <a:t>pulseIn</a:t>
            </a:r>
            <a:r>
              <a:rPr lang="en-US" altLang="es-ES" sz="1500" dirty="0">
                <a:latin typeface="Courier" charset="0"/>
              </a:rPr>
              <a:t>(</a:t>
            </a:r>
            <a:r>
              <a:rPr lang="en-US" altLang="es-ES" sz="1500" dirty="0" err="1">
                <a:latin typeface="Courier" charset="0"/>
              </a:rPr>
              <a:t>EchoPin</a:t>
            </a:r>
            <a:r>
              <a:rPr lang="en-US" altLang="es-ES" sz="1500" dirty="0">
                <a:latin typeface="Courier" charset="0"/>
              </a:rPr>
              <a:t>, HIGH); </a:t>
            </a:r>
            <a:r>
              <a:rPr lang="en-US" altLang="es-ES" sz="1500" dirty="0">
                <a:solidFill>
                  <a:schemeClr val="bg1">
                    <a:lumMod val="50000"/>
                  </a:schemeClr>
                </a:solidFill>
                <a:latin typeface="Courier" charset="0"/>
              </a:rPr>
              <a:t>//</a:t>
            </a:r>
            <a:r>
              <a:rPr lang="en-US" altLang="es-ES" sz="1500" dirty="0" err="1">
                <a:solidFill>
                  <a:schemeClr val="bg1">
                    <a:lumMod val="50000"/>
                  </a:schemeClr>
                </a:solidFill>
                <a:latin typeface="Courier" charset="0"/>
              </a:rPr>
              <a:t>recibe</a:t>
            </a:r>
            <a:r>
              <a:rPr lang="en-US" altLang="es-ES" sz="1500" dirty="0">
                <a:solidFill>
                  <a:schemeClr val="bg1">
                    <a:lumMod val="50000"/>
                  </a:schemeClr>
                </a:solidFill>
                <a:latin typeface="Courier" charset="0"/>
              </a:rPr>
              <a:t> </a:t>
            </a:r>
            <a:r>
              <a:rPr lang="en-US" altLang="es-ES" sz="1500" dirty="0" err="1">
                <a:solidFill>
                  <a:schemeClr val="bg1">
                    <a:lumMod val="50000"/>
                  </a:schemeClr>
                </a:solidFill>
                <a:latin typeface="Courier" charset="0"/>
              </a:rPr>
              <a:t>tiempo</a:t>
            </a:r>
            <a:r>
              <a:rPr lang="en-US" altLang="es-ES" sz="1500" dirty="0">
                <a:solidFill>
                  <a:schemeClr val="bg1">
                    <a:lumMod val="50000"/>
                  </a:schemeClr>
                </a:solidFill>
                <a:latin typeface="Courier" charset="0"/>
              </a:rPr>
              <a:t> </a:t>
            </a:r>
            <a:r>
              <a:rPr lang="en-US" altLang="es-ES" sz="1500" dirty="0" err="1">
                <a:solidFill>
                  <a:schemeClr val="bg1">
                    <a:lumMod val="50000"/>
                  </a:schemeClr>
                </a:solidFill>
                <a:latin typeface="Courier" charset="0"/>
              </a:rPr>
              <a:t>en</a:t>
            </a:r>
            <a:r>
              <a:rPr lang="en-US" altLang="es-ES" sz="1500" dirty="0">
                <a:solidFill>
                  <a:schemeClr val="bg1">
                    <a:lumMod val="50000"/>
                  </a:schemeClr>
                </a:solidFill>
                <a:latin typeface="Courier" charset="0"/>
              </a:rPr>
              <a:t> </a:t>
            </a:r>
            <a:r>
              <a:rPr lang="en-US" altLang="es-ES" sz="1500" dirty="0" err="1">
                <a:solidFill>
                  <a:schemeClr val="bg1">
                    <a:lumMod val="50000"/>
                  </a:schemeClr>
                </a:solidFill>
                <a:latin typeface="Courier" charset="0"/>
              </a:rPr>
              <a:t>EchoPin</a:t>
            </a:r>
            <a:endParaRPr lang="en-US" altLang="es-ES" sz="1500" dirty="0">
              <a:solidFill>
                <a:schemeClr val="bg1">
                  <a:lumMod val="50000"/>
                </a:schemeClr>
              </a:solidFill>
              <a:latin typeface="Courie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1500" dirty="0">
              <a:solidFill>
                <a:schemeClr val="bg1">
                  <a:lumMod val="50000"/>
                </a:schemeClr>
              </a:solidFill>
              <a:latin typeface="Courie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b="1" dirty="0" err="1">
                <a:solidFill>
                  <a:srgbClr val="000000"/>
                </a:solidFill>
                <a:latin typeface="+mj-lt"/>
                <a:ea typeface="Arial" charset="0"/>
                <a:cs typeface="Arial" charset="0"/>
              </a:rPr>
              <a:t>Tiempo</a:t>
            </a:r>
            <a:r>
              <a:rPr lang="en-US" altLang="es-ES" sz="1500" b="1" dirty="0">
                <a:solidFill>
                  <a:srgbClr val="000000"/>
                </a:solidFill>
                <a:latin typeface="+mj-lt"/>
                <a:ea typeface="Arial" charset="0"/>
                <a:cs typeface="Arial" charset="0"/>
              </a:rPr>
              <a:t> de </a:t>
            </a:r>
            <a:r>
              <a:rPr lang="en-US" altLang="es-ES" sz="1500" b="1" dirty="0" err="1">
                <a:solidFill>
                  <a:srgbClr val="000000"/>
                </a:solidFill>
                <a:latin typeface="+mj-lt"/>
                <a:ea typeface="Arial" charset="0"/>
                <a:cs typeface="Arial" charset="0"/>
              </a:rPr>
              <a:t>Espera</a:t>
            </a:r>
            <a:r>
              <a:rPr lang="en-US" altLang="es-ES" sz="1500" b="1" dirty="0">
                <a:solidFill>
                  <a:srgbClr val="000000"/>
                </a:solidFill>
                <a:latin typeface="+mj-lt"/>
                <a:ea typeface="Arial" charset="0"/>
                <a:cs typeface="Arial" charset="0"/>
              </a:rPr>
              <a:t>: </a:t>
            </a:r>
            <a:r>
              <a:rPr lang="en-US" altLang="es-ES" sz="1500" i="1" dirty="0">
                <a:solidFill>
                  <a:srgbClr val="000000"/>
                </a:solidFill>
                <a:latin typeface="+mj-lt"/>
                <a:ea typeface="Arial" charset="0"/>
                <a:cs typeface="Arial" charset="0"/>
              </a:rPr>
              <a:t>(</a:t>
            </a:r>
            <a:r>
              <a:rPr lang="en-US" altLang="es-ES" sz="1500" i="1" dirty="0" err="1">
                <a:solidFill>
                  <a:srgbClr val="000000"/>
                </a:solidFill>
                <a:latin typeface="+mj-lt"/>
                <a:ea typeface="Arial" charset="0"/>
                <a:cs typeface="Arial" charset="0"/>
              </a:rPr>
              <a:t>en</a:t>
            </a:r>
            <a:r>
              <a:rPr lang="en-US" altLang="es-ES" sz="1500" i="1" dirty="0">
                <a:solidFill>
                  <a:srgbClr val="000000"/>
                </a:solidFill>
                <a:latin typeface="+mj-lt"/>
                <a:ea typeface="Arial" charset="0"/>
                <a:cs typeface="Arial" charset="0"/>
              </a:rPr>
              <a:t> el loop)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dirty="0" err="1">
                <a:latin typeface="Courier" charset="0"/>
              </a:rPr>
              <a:t>delayMicroseconds</a:t>
            </a:r>
            <a:r>
              <a:rPr lang="en-US" altLang="es-ES" sz="1500" dirty="0">
                <a:latin typeface="Courier" charset="0"/>
              </a:rPr>
              <a:t>(t</a:t>
            </a:r>
            <a:r>
              <a:rPr lang="en-US" altLang="es-ES" sz="1500" dirty="0">
                <a:solidFill>
                  <a:schemeClr val="bg1">
                    <a:lumMod val="50000"/>
                  </a:schemeClr>
                </a:solidFill>
                <a:latin typeface="Courier" charset="0"/>
              </a:rPr>
              <a:t>);//</a:t>
            </a:r>
            <a:r>
              <a:rPr lang="es-ES" altLang="es-ES" sz="1500" dirty="0">
                <a:solidFill>
                  <a:schemeClr val="bg1">
                    <a:lumMod val="50000"/>
                  </a:schemeClr>
                </a:solidFill>
                <a:latin typeface="Courier" charset="0"/>
              </a:rPr>
              <a:t>esperar t microsegundos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500" dirty="0">
              <a:solidFill>
                <a:schemeClr val="bg1">
                  <a:lumMod val="50000"/>
                </a:schemeClr>
              </a:solidFill>
              <a:latin typeface="Courier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s-ES" sz="1500" b="1" dirty="0" err="1">
                <a:solidFill>
                  <a:srgbClr val="000000"/>
                </a:solidFill>
                <a:ea typeface="Arial" charset="0"/>
                <a:cs typeface="Arial" charset="0"/>
              </a:rPr>
              <a:t>Imprimir</a:t>
            </a:r>
            <a:r>
              <a:rPr lang="en-US" altLang="es-ES" sz="1500" b="1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US" altLang="es-ES" sz="1500" b="1" dirty="0" err="1">
                <a:solidFill>
                  <a:srgbClr val="000000"/>
                </a:solidFill>
                <a:ea typeface="Arial" charset="0"/>
                <a:cs typeface="Arial" charset="0"/>
              </a:rPr>
              <a:t>en</a:t>
            </a:r>
            <a:r>
              <a:rPr lang="en-US" altLang="es-ES" sz="1500" b="1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US" altLang="es-ES" sz="1500" b="1" dirty="0" err="1">
                <a:solidFill>
                  <a:srgbClr val="000000"/>
                </a:solidFill>
                <a:ea typeface="Arial" charset="0"/>
                <a:cs typeface="Arial" charset="0"/>
              </a:rPr>
              <a:t>puerta</a:t>
            </a:r>
            <a:r>
              <a:rPr lang="en-US" altLang="es-ES" sz="1500" b="1" dirty="0">
                <a:solidFill>
                  <a:srgbClr val="000000"/>
                </a:solidFill>
                <a:ea typeface="Arial" charset="0"/>
                <a:cs typeface="Arial" charset="0"/>
              </a:rPr>
              <a:t> serial: </a:t>
            </a:r>
            <a:r>
              <a:rPr lang="en-US" altLang="es-ES" sz="1500" i="1" dirty="0">
                <a:solidFill>
                  <a:srgbClr val="000000"/>
                </a:solidFill>
                <a:ea typeface="Arial" charset="0"/>
                <a:cs typeface="Arial" charset="0"/>
              </a:rPr>
              <a:t>(</a:t>
            </a:r>
            <a:r>
              <a:rPr lang="en-US" altLang="es-ES" sz="1500" i="1" dirty="0" err="1">
                <a:solidFill>
                  <a:srgbClr val="000000"/>
                </a:solidFill>
                <a:ea typeface="Arial" charset="0"/>
                <a:cs typeface="Arial" charset="0"/>
              </a:rPr>
              <a:t>en</a:t>
            </a:r>
            <a:r>
              <a:rPr lang="en-US" altLang="es-ES" sz="1500" i="1" dirty="0">
                <a:solidFill>
                  <a:srgbClr val="000000"/>
                </a:solidFill>
                <a:ea typeface="Arial" charset="0"/>
                <a:cs typeface="Arial" charset="0"/>
              </a:rPr>
              <a:t> el loop)</a:t>
            </a:r>
            <a:r>
              <a:rPr lang="en-US" altLang="es-ES" sz="1500" b="1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dirty="0" err="1">
                <a:solidFill>
                  <a:srgbClr val="CC6600"/>
                </a:solidFill>
                <a:latin typeface="Courier" charset="0"/>
              </a:rPr>
              <a:t>Serial.println</a:t>
            </a:r>
            <a:r>
              <a:rPr lang="en-US" altLang="es-ES" sz="1500" dirty="0">
                <a:latin typeface="Courier" charset="0"/>
              </a:rPr>
              <a:t>(x</a:t>
            </a:r>
            <a:r>
              <a:rPr lang="en-US" altLang="es-ES" sz="1500" dirty="0">
                <a:solidFill>
                  <a:schemeClr val="bg1">
                    <a:lumMod val="50000"/>
                  </a:schemeClr>
                </a:solidFill>
                <a:latin typeface="Courier" charset="0"/>
              </a:rPr>
              <a:t>);//</a:t>
            </a:r>
            <a:r>
              <a:rPr lang="es-ES" altLang="es-ES" sz="1500" dirty="0">
                <a:solidFill>
                  <a:schemeClr val="bg1">
                    <a:lumMod val="50000"/>
                  </a:schemeClr>
                </a:solidFill>
                <a:latin typeface="Courier" charset="0"/>
              </a:rPr>
              <a:t>imprime variable 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1500" dirty="0">
              <a:solidFill>
                <a:srgbClr val="7E7E7E"/>
              </a:solidFill>
              <a:latin typeface="Courie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1500" dirty="0">
              <a:solidFill>
                <a:srgbClr val="CC6600"/>
              </a:solidFill>
              <a:latin typeface="Courier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00750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1 Título"/>
          <p:cNvSpPr>
            <a:spLocks noGrp="1"/>
          </p:cNvSpPr>
          <p:nvPr>
            <p:ph type="title"/>
          </p:nvPr>
        </p:nvSpPr>
        <p:spPr>
          <a:xfrm>
            <a:off x="1485900" y="321469"/>
            <a:ext cx="6172200" cy="857250"/>
          </a:xfrm>
        </p:spPr>
        <p:txBody>
          <a:bodyPr/>
          <a:lstStyle/>
          <a:p>
            <a:pPr eaLnBrk="1" hangingPunct="1"/>
            <a:r>
              <a:rPr lang="es-ES" altLang="es-ES" b="1" dirty="0">
                <a:ea typeface="ＭＳ Ｐゴシック" charset="-128"/>
              </a:rPr>
              <a:t>Solución 3</a:t>
            </a:r>
          </a:p>
        </p:txBody>
      </p:sp>
      <p:sp>
        <p:nvSpPr>
          <p:cNvPr id="35842" name="Rectangle 23"/>
          <p:cNvSpPr>
            <a:spLocks noChangeArrowheads="1"/>
          </p:cNvSpPr>
          <p:nvPr/>
        </p:nvSpPr>
        <p:spPr bwMode="auto">
          <a:xfrm>
            <a:off x="1497114" y="1005576"/>
            <a:ext cx="680561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1200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float</a:t>
            </a:r>
            <a:r>
              <a:rPr lang="es-ES_tradnl" sz="1200" dirty="0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distancia; </a:t>
            </a:r>
            <a:r>
              <a:rPr lang="es-ES_tradnl" sz="1200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long</a:t>
            </a: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 tiempo;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1200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void</a:t>
            </a: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s-ES_tradnl" sz="1200" b="1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setup</a:t>
            </a: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(){  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1200" b="1" dirty="0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s-ES_tradnl" sz="1200" b="1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Serial</a:t>
            </a:r>
            <a:r>
              <a:rPr lang="es-ES_tradnl" sz="1200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s-ES_tradnl" sz="1200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begin</a:t>
            </a: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(9600);  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1200" dirty="0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s-ES_tradnl" sz="1200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pinMode</a:t>
            </a: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(9, </a:t>
            </a:r>
            <a:r>
              <a:rPr lang="es-ES_tradnl" sz="1200" dirty="0">
                <a:solidFill>
                  <a:srgbClr val="006699"/>
                </a:solidFill>
                <a:latin typeface="Courier" charset="0"/>
                <a:ea typeface="Courier" charset="0"/>
                <a:cs typeface="Courier" charset="0"/>
              </a:rPr>
              <a:t>OUTPUT</a:t>
            </a: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);  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1200" dirty="0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s-ES_tradnl" sz="1200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pinMode</a:t>
            </a: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(8, </a:t>
            </a:r>
            <a:r>
              <a:rPr lang="es-ES_tradnl" sz="1200" dirty="0">
                <a:solidFill>
                  <a:srgbClr val="006699"/>
                </a:solidFill>
                <a:latin typeface="Courier" charset="0"/>
                <a:ea typeface="Courier" charset="0"/>
                <a:cs typeface="Courier" charset="0"/>
              </a:rPr>
              <a:t>INPUT</a:t>
            </a: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);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}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1200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void</a:t>
            </a: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s-ES_tradnl" sz="1200" b="1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loop</a:t>
            </a: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(){  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1200" dirty="0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s-ES_tradnl" sz="1200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digitalWrite</a:t>
            </a: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(9,</a:t>
            </a:r>
            <a:r>
              <a:rPr lang="es-ES_tradnl" sz="1200" dirty="0">
                <a:solidFill>
                  <a:srgbClr val="006699"/>
                </a:solidFill>
                <a:latin typeface="Courier" charset="0"/>
                <a:ea typeface="Courier" charset="0"/>
                <a:cs typeface="Courier" charset="0"/>
              </a:rPr>
              <a:t>LOW</a:t>
            </a: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);  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1200" dirty="0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s-ES_tradnl" sz="1200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delayMicroseconds</a:t>
            </a: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(5); 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1200" dirty="0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s-ES_tradnl" sz="1200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digitalWrite</a:t>
            </a: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(9, </a:t>
            </a:r>
            <a:r>
              <a:rPr lang="es-ES_tradnl" sz="1200" dirty="0">
                <a:solidFill>
                  <a:srgbClr val="006699"/>
                </a:solidFill>
                <a:latin typeface="Courier" charset="0"/>
                <a:ea typeface="Courier" charset="0"/>
                <a:cs typeface="Courier" charset="0"/>
              </a:rPr>
              <a:t>HIGH</a:t>
            </a: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);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1200" dirty="0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s-ES_tradnl" sz="1200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delayMicroseconds</a:t>
            </a: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(10);  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	tiempo=</a:t>
            </a:r>
            <a:r>
              <a:rPr lang="es-ES_tradnl" sz="1200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pulseIn</a:t>
            </a: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(8, </a:t>
            </a:r>
            <a:r>
              <a:rPr lang="es-ES_tradnl" sz="1200" dirty="0">
                <a:solidFill>
                  <a:srgbClr val="006699"/>
                </a:solidFill>
                <a:latin typeface="Courier" charset="0"/>
                <a:ea typeface="Courier" charset="0"/>
                <a:cs typeface="Courier" charset="0"/>
              </a:rPr>
              <a:t>HIGH</a:t>
            </a: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); </a:t>
            </a:r>
            <a:endParaRPr lang="es-ES_tradnl" sz="1200" dirty="0">
              <a:solidFill>
                <a:srgbClr val="7E7E7E"/>
              </a:solidFill>
              <a:latin typeface="Courier" charset="0"/>
              <a:ea typeface="Courier" charset="0"/>
              <a:cs typeface="Courie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	distancia= 0.017*tiempo; 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1200" b="1" dirty="0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s-ES_tradnl" sz="1200" b="1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Serial</a:t>
            </a:r>
            <a:r>
              <a:rPr lang="es-ES_tradnl" sz="1200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s-ES_tradnl" sz="1200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println</a:t>
            </a: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s-ES_tradnl" sz="1200" dirty="0">
                <a:solidFill>
                  <a:srgbClr val="006699"/>
                </a:solidFill>
                <a:latin typeface="Courier" charset="0"/>
                <a:ea typeface="Courier" charset="0"/>
                <a:cs typeface="Courier" charset="0"/>
              </a:rPr>
              <a:t>"Distancia "</a:t>
            </a: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);  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1200" b="1" dirty="0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s-ES_tradnl" sz="1200" b="1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Serial</a:t>
            </a:r>
            <a:r>
              <a:rPr lang="es-ES_tradnl" sz="1200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s-ES_tradnl" sz="1200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println</a:t>
            </a: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(distancia);  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1200" b="1" dirty="0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s-ES_tradnl" sz="1200" b="1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Serial</a:t>
            </a:r>
            <a:r>
              <a:rPr lang="es-ES_tradnl" sz="1200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s-ES_tradnl" sz="1200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println</a:t>
            </a: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s-ES_tradnl" sz="1200" dirty="0">
                <a:solidFill>
                  <a:srgbClr val="006699"/>
                </a:solidFill>
                <a:latin typeface="Courier" charset="0"/>
                <a:ea typeface="Courier" charset="0"/>
                <a:cs typeface="Courier" charset="0"/>
              </a:rPr>
              <a:t>" cm"</a:t>
            </a: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);  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1200" dirty="0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s-ES_tradnl" sz="1200" dirty="0" err="1">
                <a:solidFill>
                  <a:srgbClr val="CC6600"/>
                </a:solidFill>
                <a:latin typeface="Courier" charset="0"/>
                <a:ea typeface="Courier" charset="0"/>
                <a:cs typeface="Courier" charset="0"/>
              </a:rPr>
              <a:t>delay</a:t>
            </a: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(1000);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sz="1200" dirty="0">
                <a:latin typeface="Courier" charset="0"/>
                <a:ea typeface="Courier" charset="0"/>
                <a:cs typeface="Courier" charset="0"/>
              </a:rPr>
              <a:t>}</a:t>
            </a:r>
            <a:endParaRPr lang="en-US" altLang="es-ES" sz="1200" dirty="0">
              <a:latin typeface="Courier" charset="0"/>
              <a:ea typeface="Courier" charset="0"/>
              <a:cs typeface="Courier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6887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sm.ign.com/ign_latam/news/p/pokemon-su/pokemon-sun-and-moon-to-get-adorable-hat-wearing-pikachu_yw5s.jpg">
            <a:extLst>
              <a:ext uri="{FF2B5EF4-FFF2-40B4-BE49-F238E27FC236}">
                <a16:creationId xmlns:a16="http://schemas.microsoft.com/office/drawing/2014/main" id="{5F75ABB8-3C56-4B1C-8F35-0F2BBB532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12640" y="4762068"/>
            <a:ext cx="2133600" cy="273844"/>
          </a:xfrm>
        </p:spPr>
        <p:txBody>
          <a:bodyPr/>
          <a:lstStyle/>
          <a:p>
            <a:fld id="{71C0C9BF-32F4-4331-B452-E8812A962DB9}" type="slidenum">
              <a:rPr lang="es-CL" smtClean="0"/>
              <a:t>5</a:t>
            </a:fld>
            <a:endParaRPr lang="es-CL" dirty="0"/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0159DF0B-05D8-4800-B110-610CA559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243" y="185240"/>
            <a:ext cx="4431949" cy="857250"/>
          </a:xfrm>
          <a:solidFill>
            <a:srgbClr val="781311"/>
          </a:solidFill>
          <a:ln w="57150">
            <a:solidFill>
              <a:schemeClr val="tx1"/>
            </a:solidFill>
          </a:ln>
        </p:spPr>
        <p:txBody>
          <a:bodyPr/>
          <a:lstStyle/>
          <a:p>
            <a:r>
              <a:rPr lang="es-ES" dirty="0">
                <a:solidFill>
                  <a:schemeClr val="bg1">
                    <a:lumMod val="95000"/>
                  </a:schemeClr>
                </a:solidFill>
              </a:rPr>
              <a:t>Voltaje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0F1481C-23A7-4AF5-9479-8C57CBE92898}"/>
              </a:ext>
            </a:extLst>
          </p:cNvPr>
          <p:cNvSpPr/>
          <p:nvPr/>
        </p:nvSpPr>
        <p:spPr>
          <a:xfrm>
            <a:off x="107504" y="1275606"/>
            <a:ext cx="2664296" cy="2952328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Es una magnitud física que cuantifica la diferencia de potencial eléctrico entre dos puntos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 mide en Volts [V]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Análogo al potencial gravitatorio, el voltaje puede generar un trabajo.</a:t>
            </a:r>
          </a:p>
        </p:txBody>
      </p:sp>
    </p:spTree>
    <p:extLst>
      <p:ext uri="{BB962C8B-B14F-4D97-AF65-F5344CB8AC3E}">
        <p14:creationId xmlns:p14="http://schemas.microsoft.com/office/powerpoint/2010/main" val="25877877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1 Título"/>
          <p:cNvSpPr>
            <a:spLocks noGrp="1"/>
          </p:cNvSpPr>
          <p:nvPr>
            <p:ph type="title"/>
          </p:nvPr>
        </p:nvSpPr>
        <p:spPr>
          <a:xfrm>
            <a:off x="1485900" y="321469"/>
            <a:ext cx="6172200" cy="857250"/>
          </a:xfrm>
        </p:spPr>
        <p:txBody>
          <a:bodyPr/>
          <a:lstStyle/>
          <a:p>
            <a:pPr eaLnBrk="1" hangingPunct="1"/>
            <a:r>
              <a:rPr lang="es-ES" altLang="es-ES" b="1" dirty="0">
                <a:ea typeface="ＭＳ Ｐゴシック" charset="-128"/>
              </a:rPr>
              <a:t>Diagrama de Flujo</a:t>
            </a:r>
          </a:p>
        </p:txBody>
      </p:sp>
      <p:sp>
        <p:nvSpPr>
          <p:cNvPr id="2" name="Elipse 1"/>
          <p:cNvSpPr/>
          <p:nvPr/>
        </p:nvSpPr>
        <p:spPr>
          <a:xfrm>
            <a:off x="1380417" y="2398085"/>
            <a:ext cx="1221542" cy="7044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350" dirty="0"/>
              <a:t>Apagar </a:t>
            </a:r>
            <a:r>
              <a:rPr lang="es-ES_tradnl" sz="1350" dirty="0" err="1"/>
              <a:t>TrigPin</a:t>
            </a:r>
            <a:endParaRPr lang="es-ES_tradnl" sz="1350" dirty="0"/>
          </a:p>
        </p:txBody>
      </p:sp>
      <p:sp>
        <p:nvSpPr>
          <p:cNvPr id="5" name="Elipse 4"/>
          <p:cNvSpPr/>
          <p:nvPr/>
        </p:nvSpPr>
        <p:spPr>
          <a:xfrm>
            <a:off x="3791060" y="1178719"/>
            <a:ext cx="1242138" cy="70445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350" dirty="0"/>
              <a:t>Prender</a:t>
            </a:r>
          </a:p>
          <a:p>
            <a:pPr algn="ctr"/>
            <a:r>
              <a:rPr lang="es-ES_tradnl" sz="1350" dirty="0" err="1"/>
              <a:t>TrigPin</a:t>
            </a:r>
            <a:endParaRPr lang="es-ES_tradnl" sz="1350" dirty="0"/>
          </a:p>
        </p:txBody>
      </p:sp>
      <p:sp>
        <p:nvSpPr>
          <p:cNvPr id="7" name="Elipse 6"/>
          <p:cNvSpPr/>
          <p:nvPr/>
        </p:nvSpPr>
        <p:spPr>
          <a:xfrm>
            <a:off x="5872022" y="2070084"/>
            <a:ext cx="1897968" cy="70445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350" dirty="0"/>
              <a:t>Recibir tiempo </a:t>
            </a:r>
            <a:r>
              <a:rPr lang="es-ES_tradnl" sz="1350" dirty="0" err="1"/>
              <a:t>EchoPin</a:t>
            </a:r>
            <a:endParaRPr lang="es-ES_tradnl" sz="1350" dirty="0"/>
          </a:p>
        </p:txBody>
      </p:sp>
      <p:sp>
        <p:nvSpPr>
          <p:cNvPr id="8" name="Elipse 7"/>
          <p:cNvSpPr/>
          <p:nvPr/>
        </p:nvSpPr>
        <p:spPr>
          <a:xfrm>
            <a:off x="5983914" y="3563737"/>
            <a:ext cx="1674186" cy="70445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350"/>
              <a:t>Determinar Distancia</a:t>
            </a:r>
            <a:endParaRPr lang="es-ES_tradnl" sz="1350" dirty="0"/>
          </a:p>
        </p:txBody>
      </p:sp>
      <p:sp>
        <p:nvSpPr>
          <p:cNvPr id="9" name="Elipse 8"/>
          <p:cNvSpPr/>
          <p:nvPr/>
        </p:nvSpPr>
        <p:spPr>
          <a:xfrm>
            <a:off x="3265087" y="3593086"/>
            <a:ext cx="1620180" cy="70445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350" dirty="0"/>
              <a:t>Imprimir Distancia</a:t>
            </a:r>
          </a:p>
        </p:txBody>
      </p:sp>
      <p:sp>
        <p:nvSpPr>
          <p:cNvPr id="12" name="Flecha derecha 11"/>
          <p:cNvSpPr/>
          <p:nvPr/>
        </p:nvSpPr>
        <p:spPr>
          <a:xfrm rot="19998087">
            <a:off x="2484080" y="1773589"/>
            <a:ext cx="1317099" cy="44566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350" dirty="0"/>
              <a:t>5 </a:t>
            </a:r>
            <a:r>
              <a:rPr lang="es-ES_tradnl" sz="1350" dirty="0" err="1"/>
              <a:t>us</a:t>
            </a:r>
            <a:endParaRPr lang="es-ES_tradnl" sz="1350" dirty="0"/>
          </a:p>
        </p:txBody>
      </p:sp>
      <p:sp>
        <p:nvSpPr>
          <p:cNvPr id="15" name="Flecha derecha 14"/>
          <p:cNvSpPr/>
          <p:nvPr/>
        </p:nvSpPr>
        <p:spPr>
          <a:xfrm rot="1791259">
            <a:off x="5090940" y="1534216"/>
            <a:ext cx="1195811" cy="372229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350" dirty="0"/>
              <a:t>10 </a:t>
            </a:r>
            <a:r>
              <a:rPr lang="es-ES_tradnl" sz="1350" dirty="0" err="1"/>
              <a:t>us</a:t>
            </a:r>
            <a:endParaRPr lang="es-ES_tradnl" sz="1350" dirty="0"/>
          </a:p>
        </p:txBody>
      </p:sp>
      <p:sp>
        <p:nvSpPr>
          <p:cNvPr id="16" name="Flecha derecha 15"/>
          <p:cNvSpPr/>
          <p:nvPr/>
        </p:nvSpPr>
        <p:spPr>
          <a:xfrm rot="5400000">
            <a:off x="6459461" y="2983405"/>
            <a:ext cx="593857" cy="36457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17" name="Flecha derecha 16"/>
          <p:cNvSpPr/>
          <p:nvPr/>
        </p:nvSpPr>
        <p:spPr>
          <a:xfrm rot="10800000">
            <a:off x="5006535" y="3779873"/>
            <a:ext cx="856112" cy="33087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13" name="Flecha izquierda 12"/>
          <p:cNvSpPr/>
          <p:nvPr/>
        </p:nvSpPr>
        <p:spPr>
          <a:xfrm rot="2461954">
            <a:off x="2195002" y="3275270"/>
            <a:ext cx="1076306" cy="472684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350"/>
              <a:t>1 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21517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1 Título"/>
          <p:cNvSpPr>
            <a:spLocks noGrp="1"/>
          </p:cNvSpPr>
          <p:nvPr>
            <p:ph type="title"/>
          </p:nvPr>
        </p:nvSpPr>
        <p:spPr>
          <a:xfrm>
            <a:off x="1485900" y="321469"/>
            <a:ext cx="6172200" cy="857250"/>
          </a:xfrm>
        </p:spPr>
        <p:txBody>
          <a:bodyPr/>
          <a:lstStyle/>
          <a:p>
            <a:pPr eaLnBrk="1" hangingPunct="1"/>
            <a:r>
              <a:rPr lang="es-ES" altLang="es-ES" b="1" dirty="0">
                <a:ea typeface="ＭＳ Ｐゴシック" charset="-128"/>
              </a:rPr>
              <a:t>Desafíos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1331640" y="1178718"/>
            <a:ext cx="6777372" cy="2113112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s-ES" altLang="es-ES" sz="2100" dirty="0">
                <a:ea typeface="ＭＳ Ｐゴシック" charset="-128"/>
              </a:rPr>
              <a:t>Si la distancia al sensor es menor a 10 cm , debe mantenerse prendido el led integrado del </a:t>
            </a:r>
            <a:r>
              <a:rPr lang="es-ES" altLang="es-ES" sz="2100" dirty="0" err="1">
                <a:ea typeface="ＭＳ Ｐゴシック" charset="-128"/>
              </a:rPr>
              <a:t>Arduino</a:t>
            </a:r>
            <a:r>
              <a:rPr lang="es-ES" altLang="es-ES" sz="2100" dirty="0">
                <a:ea typeface="ＭＳ Ｐゴシック" charset="-128"/>
              </a:rPr>
              <a:t>.</a:t>
            </a:r>
          </a:p>
          <a:p>
            <a:pPr eaLnBrk="1" hangingPunct="1"/>
            <a:endParaRPr lang="es-ES" altLang="es-ES" sz="2100" b="1" dirty="0">
              <a:ea typeface="ＭＳ Ｐゴシック" charset="-128"/>
            </a:endParaRPr>
          </a:p>
          <a:p>
            <a:pPr eaLnBrk="1" hangingPunct="1"/>
            <a:r>
              <a:rPr lang="es-ES" altLang="es-ES" sz="2100" dirty="0">
                <a:ea typeface="ＭＳ Ｐゴシック" charset="-128"/>
              </a:rPr>
              <a:t>Si se aleja un objeto de 10 a 20 cm el servomotor debe rotar desde 0º a 180º.  Si la distancia es menor que 10 cm y mayor 20 cm el led integrado debe permanecer prendido. Imprimir en puerta serial el ángulo del motor.</a:t>
            </a:r>
          </a:p>
          <a:p>
            <a:pPr eaLnBrk="1" hangingPunct="1"/>
            <a:endParaRPr lang="es-ES" altLang="es-ES" sz="2100" dirty="0">
              <a:ea typeface="ＭＳ Ｐゴシック" charset="-128"/>
            </a:endParaRPr>
          </a:p>
          <a:p>
            <a:pPr eaLnBrk="1" hangingPunct="1"/>
            <a:endParaRPr lang="es-ES" altLang="es-ES" sz="2100" dirty="0">
              <a:ea typeface="ＭＳ Ｐゴシック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05306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1 Título"/>
          <p:cNvSpPr>
            <a:spLocks noGrp="1"/>
          </p:cNvSpPr>
          <p:nvPr>
            <p:ph type="title"/>
          </p:nvPr>
        </p:nvSpPr>
        <p:spPr>
          <a:xfrm>
            <a:off x="1485900" y="321469"/>
            <a:ext cx="6172200" cy="857250"/>
          </a:xfrm>
        </p:spPr>
        <p:txBody>
          <a:bodyPr/>
          <a:lstStyle/>
          <a:p>
            <a:pPr eaLnBrk="1" hangingPunct="1"/>
            <a:r>
              <a:rPr lang="es-ES" altLang="es-ES" b="1" dirty="0">
                <a:ea typeface="ＭＳ Ｐゴシック" charset="-128"/>
              </a:rPr>
              <a:t>Funciones Útiles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1331640" y="1178719"/>
            <a:ext cx="6777372" cy="797366"/>
          </a:xfrm>
        </p:spPr>
        <p:txBody>
          <a:bodyPr/>
          <a:lstStyle/>
          <a:p>
            <a:pPr eaLnBrk="1" hangingPunct="1"/>
            <a:endParaRPr lang="es-ES" altLang="es-ES" sz="2100" dirty="0">
              <a:ea typeface="ＭＳ Ｐゴシック" charset="-128"/>
            </a:endParaRPr>
          </a:p>
          <a:p>
            <a:pPr eaLnBrk="1" hangingPunct="1"/>
            <a:endParaRPr lang="es-ES" altLang="es-ES" sz="2100" dirty="0">
              <a:ea typeface="ＭＳ Ｐゴシック" charset="-128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1408771" y="1298299"/>
            <a:ext cx="6326459" cy="309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ES" altLang="es-ES" sz="1500" b="1" dirty="0" err="1"/>
              <a:t>If-else</a:t>
            </a:r>
            <a:r>
              <a:rPr lang="es-ES" altLang="es-ES" sz="1500" b="1" dirty="0"/>
              <a:t> en </a:t>
            </a:r>
            <a:r>
              <a:rPr lang="es-ES" altLang="es-ES" sz="1500" b="1" dirty="0" err="1"/>
              <a:t>Arduino</a:t>
            </a:r>
            <a:r>
              <a:rPr lang="es-ES" altLang="es-ES" sz="1500" b="1" dirty="0"/>
              <a:t>:</a:t>
            </a:r>
            <a:endParaRPr lang="en-US" altLang="es-ES" sz="1500" dirty="0">
              <a:solidFill>
                <a:srgbClr val="CC6600"/>
              </a:solidFill>
              <a:latin typeface="Courie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dirty="0">
                <a:solidFill>
                  <a:srgbClr val="CC6600"/>
                </a:solidFill>
                <a:latin typeface="Courier" charset="0"/>
              </a:rPr>
              <a:t>if</a:t>
            </a:r>
            <a:r>
              <a:rPr lang="en-US" altLang="es-ES" sz="1500" dirty="0">
                <a:latin typeface="Courier" charset="0"/>
              </a:rPr>
              <a:t>(</a:t>
            </a:r>
            <a:r>
              <a:rPr lang="en-US" altLang="es-ES" sz="1500" dirty="0" err="1">
                <a:latin typeface="Courier" charset="0"/>
              </a:rPr>
              <a:t>condici</a:t>
            </a:r>
            <a:r>
              <a:rPr lang="es-ES" altLang="es-ES" sz="1500" dirty="0" err="1">
                <a:latin typeface="Courier" charset="0"/>
              </a:rPr>
              <a:t>on</a:t>
            </a:r>
            <a:r>
              <a:rPr lang="en-US" altLang="es-ES" sz="1500" dirty="0">
                <a:latin typeface="Courier" charset="0"/>
              </a:rPr>
              <a:t>){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dirty="0">
                <a:latin typeface="Courier" charset="0"/>
              </a:rPr>
              <a:t>// </a:t>
            </a:r>
            <a:r>
              <a:rPr lang="en-US" altLang="es-ES" sz="1500" dirty="0" err="1">
                <a:latin typeface="Courier" charset="0"/>
              </a:rPr>
              <a:t>hacer</a:t>
            </a:r>
            <a:r>
              <a:rPr lang="en-US" altLang="es-ES" sz="1500" dirty="0">
                <a:latin typeface="Courier" charset="0"/>
              </a:rPr>
              <a:t> </a:t>
            </a:r>
            <a:r>
              <a:rPr lang="en-US" altLang="es-ES" sz="1500" dirty="0" err="1">
                <a:latin typeface="Courier" charset="0"/>
              </a:rPr>
              <a:t>algo</a:t>
            </a:r>
            <a:endParaRPr lang="en-US" altLang="es-ES" sz="1500" dirty="0">
              <a:latin typeface="Courie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dirty="0">
                <a:latin typeface="Courier" charset="0"/>
              </a:rPr>
              <a:t>}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dirty="0">
                <a:solidFill>
                  <a:srgbClr val="CC6600"/>
                </a:solidFill>
                <a:latin typeface="Courier" charset="0"/>
              </a:rPr>
              <a:t>else</a:t>
            </a:r>
            <a:r>
              <a:rPr lang="en-US" altLang="es-ES" sz="1500" dirty="0">
                <a:latin typeface="Courier" charset="0"/>
              </a:rPr>
              <a:t>{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dirty="0">
                <a:latin typeface="Courier" charset="0"/>
              </a:rPr>
              <a:t>// </a:t>
            </a:r>
            <a:r>
              <a:rPr lang="en-US" altLang="es-ES" sz="1500" dirty="0" err="1">
                <a:latin typeface="Courier" charset="0"/>
              </a:rPr>
              <a:t>otra</a:t>
            </a:r>
            <a:r>
              <a:rPr lang="en-US" altLang="es-ES" sz="1500" dirty="0">
                <a:latin typeface="Courier" charset="0"/>
              </a:rPr>
              <a:t> </a:t>
            </a:r>
            <a:r>
              <a:rPr lang="en-US" altLang="es-ES" sz="1500" dirty="0" err="1">
                <a:latin typeface="Courier" charset="0"/>
              </a:rPr>
              <a:t>cosa</a:t>
            </a:r>
            <a:endParaRPr lang="en-US" altLang="es-ES" sz="1500" dirty="0">
              <a:latin typeface="Courie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dirty="0">
                <a:latin typeface="Courier" charset="0"/>
              </a:rPr>
              <a:t>}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1500" dirty="0">
              <a:latin typeface="Courier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s-ES" altLang="es-ES" sz="1500" b="1" dirty="0"/>
              <a:t>Función </a:t>
            </a:r>
            <a:r>
              <a:rPr lang="es-ES" altLang="es-ES" sz="1500" b="1" dirty="0" err="1"/>
              <a:t>map</a:t>
            </a:r>
            <a:endParaRPr lang="es-ES" altLang="es-ES" sz="15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500" b="1" dirty="0">
                <a:latin typeface="Courier" charset="0"/>
              </a:rPr>
              <a:t>Y = map(X, x1, x2, y1, y2) </a:t>
            </a:r>
            <a:r>
              <a:rPr lang="en-US" altLang="es-ES" sz="1500" dirty="0">
                <a:latin typeface="Courier" charset="0"/>
              </a:rPr>
              <a:t>// </a:t>
            </a:r>
            <a:r>
              <a:rPr lang="en-US" altLang="es-ES" sz="1500" dirty="0" err="1">
                <a:latin typeface="Courier" charset="0"/>
              </a:rPr>
              <a:t>lleva</a:t>
            </a:r>
            <a:r>
              <a:rPr lang="en-US" altLang="es-ES" sz="1500" dirty="0">
                <a:latin typeface="Courier" charset="0"/>
              </a:rPr>
              <a:t> el valor de X que </a:t>
            </a:r>
            <a:r>
              <a:rPr lang="en-US" altLang="es-ES" sz="1500" dirty="0" err="1">
                <a:latin typeface="Courier" charset="0"/>
              </a:rPr>
              <a:t>est</a:t>
            </a:r>
            <a:r>
              <a:rPr lang="es-ES" altLang="es-ES" sz="1500" dirty="0">
                <a:latin typeface="Courier" charset="0"/>
              </a:rPr>
              <a:t>á en el rango x1 a x2 a un valor entre y1 e y2. El resultado es guardado en Y.</a:t>
            </a:r>
            <a:r>
              <a:rPr lang="en-US" altLang="es-ES" sz="1500" dirty="0">
                <a:latin typeface="Courier" charset="0"/>
              </a:rPr>
              <a:t> </a:t>
            </a:r>
          </a:p>
          <a:p>
            <a:pPr eaLnBrk="1" hangingPunct="1">
              <a:spcBef>
                <a:spcPct val="0"/>
              </a:spcBef>
              <a:buNone/>
            </a:pPr>
            <a:endParaRPr lang="es-ES" altLang="es-ES" sz="15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95751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1206268" y="1117997"/>
            <a:ext cx="7772400" cy="1102519"/>
          </a:xfrm>
        </p:spPr>
        <p:txBody>
          <a:bodyPr>
            <a:normAutofit/>
          </a:bodyPr>
          <a:lstStyle/>
          <a:p>
            <a:r>
              <a:rPr lang="es-ES" dirty="0"/>
              <a:t>¡Muchas gracias!</a:t>
            </a:r>
            <a:endParaRPr lang="es-CL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38808" y="2353731"/>
            <a:ext cx="4482248" cy="1314450"/>
          </a:xfrm>
        </p:spPr>
        <p:txBody>
          <a:bodyPr>
            <a:normAutofit/>
          </a:bodyPr>
          <a:lstStyle/>
          <a:p>
            <a:r>
              <a:rPr lang="es-ES" sz="1600" dirty="0">
                <a:latin typeface="+mj-lt"/>
              </a:rPr>
              <a:t>Alex Maximiliano Villarroel Torres.</a:t>
            </a:r>
          </a:p>
          <a:p>
            <a:r>
              <a:rPr lang="es-ES" sz="1600" dirty="0">
                <a:latin typeface="+mj-lt"/>
              </a:rPr>
              <a:t>Santiago de Chile, Septiembre de 2017 </a:t>
            </a:r>
          </a:p>
          <a:p>
            <a:r>
              <a:rPr lang="es-ES" sz="1600" dirty="0">
                <a:latin typeface="+mj-lt"/>
              </a:rPr>
              <a:t>Dudas: www.Facebook.com/pcfcfm</a:t>
            </a:r>
            <a:endParaRPr lang="es-CL" sz="1600" dirty="0">
              <a:latin typeface="+mj-lt"/>
            </a:endParaRPr>
          </a:p>
        </p:txBody>
      </p:sp>
      <p:pic>
        <p:nvPicPr>
          <p:cNvPr id="1030" name="Picture 6" descr="Facultad de Ciencias Físicas y Matemáticas Universidad de Ch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4483"/>
            <a:ext cx="18764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n para pikachu goodbye">
            <a:extLst>
              <a:ext uri="{FF2B5EF4-FFF2-40B4-BE49-F238E27FC236}">
                <a16:creationId xmlns:a16="http://schemas.microsoft.com/office/drawing/2014/main" id="{C4965660-0B95-4CBE-9165-55C05F41A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598" y="987574"/>
            <a:ext cx="4032448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912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sm.ign.com/ign_latam/news/p/pokemon-su/pokemon-sun-and-moon-to-get-adorable-hat-wearing-pikachu_yw5s.jpg">
            <a:extLst>
              <a:ext uri="{FF2B5EF4-FFF2-40B4-BE49-F238E27FC236}">
                <a16:creationId xmlns:a16="http://schemas.microsoft.com/office/drawing/2014/main" id="{5F75ABB8-3C56-4B1C-8F35-0F2BBB532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12640" y="4762068"/>
            <a:ext cx="2133600" cy="273844"/>
          </a:xfrm>
        </p:spPr>
        <p:txBody>
          <a:bodyPr/>
          <a:lstStyle/>
          <a:p>
            <a:fld id="{71C0C9BF-32F4-4331-B452-E8812A962DB9}" type="slidenum">
              <a:rPr lang="es-CL" smtClean="0"/>
              <a:t>6</a:t>
            </a:fld>
            <a:endParaRPr lang="es-CL" dirty="0"/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0159DF0B-05D8-4800-B110-610CA559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243" y="185240"/>
            <a:ext cx="4431949" cy="857250"/>
          </a:xfrm>
          <a:solidFill>
            <a:srgbClr val="781311"/>
          </a:solidFill>
          <a:ln w="57150">
            <a:solidFill>
              <a:schemeClr val="tx1"/>
            </a:solidFill>
          </a:ln>
        </p:spPr>
        <p:txBody>
          <a:bodyPr/>
          <a:lstStyle/>
          <a:p>
            <a:r>
              <a:rPr lang="es-ES" dirty="0">
                <a:solidFill>
                  <a:schemeClr val="bg1">
                    <a:lumMod val="95000"/>
                  </a:schemeClr>
                </a:solidFill>
              </a:rPr>
              <a:t>Voltaje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0F1481C-23A7-4AF5-9479-8C57CBE92898}"/>
              </a:ext>
            </a:extLst>
          </p:cNvPr>
          <p:cNvSpPr/>
          <p:nvPr/>
        </p:nvSpPr>
        <p:spPr>
          <a:xfrm>
            <a:off x="107504" y="1275606"/>
            <a:ext cx="2664296" cy="2952328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Es una magnitud física que cuantifica la diferencia de potencial eléctrico entre dos puntos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 mide en Volts [V]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Análogo al potencial gravitatorio, el voltaje puede generar un trabajo.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6948113-4B86-4400-B80A-BB100E7E6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045" y="2142764"/>
            <a:ext cx="3367831" cy="12180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1600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pikachu electrocuting ash">
            <a:extLst>
              <a:ext uri="{FF2B5EF4-FFF2-40B4-BE49-F238E27FC236}">
                <a16:creationId xmlns:a16="http://schemas.microsoft.com/office/drawing/2014/main" id="{29F5C889-069C-449B-93E4-98C12E79C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" t="3400" r="280" b="-3400"/>
          <a:stretch/>
        </p:blipFill>
        <p:spPr bwMode="auto">
          <a:xfrm>
            <a:off x="-26158" y="-20538"/>
            <a:ext cx="9144000" cy="635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12640" y="4762068"/>
            <a:ext cx="2133600" cy="273844"/>
          </a:xfrm>
        </p:spPr>
        <p:txBody>
          <a:bodyPr/>
          <a:lstStyle/>
          <a:p>
            <a:fld id="{71C0C9BF-32F4-4331-B452-E8812A962DB9}" type="slidenum">
              <a:rPr lang="es-CL" smtClean="0"/>
              <a:t>7</a:t>
            </a:fld>
            <a:endParaRPr lang="es-CL" dirty="0"/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0159DF0B-05D8-4800-B110-610CA559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243" y="185240"/>
            <a:ext cx="4431949" cy="857250"/>
          </a:xfrm>
          <a:solidFill>
            <a:srgbClr val="781311"/>
          </a:solidFill>
          <a:ln w="57150">
            <a:solidFill>
              <a:schemeClr val="tx1"/>
            </a:solidFill>
          </a:ln>
        </p:spPr>
        <p:txBody>
          <a:bodyPr/>
          <a:lstStyle/>
          <a:p>
            <a:r>
              <a:rPr lang="es-ES" dirty="0">
                <a:solidFill>
                  <a:schemeClr val="bg1">
                    <a:lumMod val="95000"/>
                  </a:schemeClr>
                </a:solidFill>
              </a:rPr>
              <a:t>Corriente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0F1481C-23A7-4AF5-9479-8C57CBE92898}"/>
              </a:ext>
            </a:extLst>
          </p:cNvPr>
          <p:cNvSpPr/>
          <p:nvPr/>
        </p:nvSpPr>
        <p:spPr>
          <a:xfrm>
            <a:off x="107504" y="1275606"/>
            <a:ext cx="2664296" cy="2952328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Es el flujo de carga eléctrica (electrones) que recorre un material.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 mide en Ampere [A]</a:t>
            </a:r>
          </a:p>
        </p:txBody>
      </p:sp>
    </p:spTree>
    <p:extLst>
      <p:ext uri="{BB962C8B-B14F-4D97-AF65-F5344CB8AC3E}">
        <p14:creationId xmlns:p14="http://schemas.microsoft.com/office/powerpoint/2010/main" val="852769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pikachu electrocuting ash">
            <a:extLst>
              <a:ext uri="{FF2B5EF4-FFF2-40B4-BE49-F238E27FC236}">
                <a16:creationId xmlns:a16="http://schemas.microsoft.com/office/drawing/2014/main" id="{29F5C889-069C-449B-93E4-98C12E79C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" t="3400" r="280" b="-3400"/>
          <a:stretch/>
        </p:blipFill>
        <p:spPr bwMode="auto">
          <a:xfrm>
            <a:off x="-26158" y="-20538"/>
            <a:ext cx="9144000" cy="635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12640" y="4762068"/>
            <a:ext cx="2133600" cy="273844"/>
          </a:xfrm>
        </p:spPr>
        <p:txBody>
          <a:bodyPr/>
          <a:lstStyle/>
          <a:p>
            <a:fld id="{71C0C9BF-32F4-4331-B452-E8812A962DB9}" type="slidenum">
              <a:rPr lang="es-CL" smtClean="0"/>
              <a:t>8</a:t>
            </a:fld>
            <a:endParaRPr lang="es-CL" dirty="0"/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0159DF0B-05D8-4800-B110-610CA559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243" y="185240"/>
            <a:ext cx="4431949" cy="857250"/>
          </a:xfrm>
          <a:solidFill>
            <a:srgbClr val="781311"/>
          </a:solidFill>
          <a:ln w="57150">
            <a:solidFill>
              <a:schemeClr val="tx1"/>
            </a:solidFill>
          </a:ln>
        </p:spPr>
        <p:txBody>
          <a:bodyPr/>
          <a:lstStyle/>
          <a:p>
            <a:r>
              <a:rPr lang="es-ES" dirty="0">
                <a:solidFill>
                  <a:schemeClr val="bg1">
                    <a:lumMod val="95000"/>
                  </a:schemeClr>
                </a:solidFill>
              </a:rPr>
              <a:t>Corriente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0F1481C-23A7-4AF5-9479-8C57CBE92898}"/>
              </a:ext>
            </a:extLst>
          </p:cNvPr>
          <p:cNvSpPr/>
          <p:nvPr/>
        </p:nvSpPr>
        <p:spPr>
          <a:xfrm>
            <a:off x="107504" y="1275606"/>
            <a:ext cx="2664296" cy="2952328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Es el flujo de carga eléctrica (electrones) que recorre un material.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 mide en Ampere [A]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B39EB23-1CA4-4230-98FA-D822FDB23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041" y="1918207"/>
            <a:ext cx="3960440" cy="1667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6245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PARARRAYOS">
            <a:extLst>
              <a:ext uri="{FF2B5EF4-FFF2-40B4-BE49-F238E27FC236}">
                <a16:creationId xmlns:a16="http://schemas.microsoft.com/office/drawing/2014/main" id="{041C797C-5042-4401-A6C9-4D804E083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10" y="0"/>
            <a:ext cx="916611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12640" y="4762068"/>
            <a:ext cx="2133600" cy="273844"/>
          </a:xfrm>
        </p:spPr>
        <p:txBody>
          <a:bodyPr/>
          <a:lstStyle/>
          <a:p>
            <a:fld id="{71C0C9BF-32F4-4331-B452-E8812A962DB9}" type="slidenum">
              <a:rPr lang="es-CL" smtClean="0"/>
              <a:t>9</a:t>
            </a:fld>
            <a:endParaRPr lang="es-CL" dirty="0"/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0159DF0B-05D8-4800-B110-610CA559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243" y="185240"/>
            <a:ext cx="4431949" cy="857250"/>
          </a:xfrm>
          <a:solidFill>
            <a:srgbClr val="781311"/>
          </a:solidFill>
          <a:ln w="57150">
            <a:solidFill>
              <a:schemeClr val="tx1"/>
            </a:solidFill>
          </a:ln>
        </p:spPr>
        <p:txBody>
          <a:bodyPr/>
          <a:lstStyle/>
          <a:p>
            <a:r>
              <a:rPr lang="es-ES" dirty="0">
                <a:solidFill>
                  <a:schemeClr val="bg1">
                    <a:lumMod val="95000"/>
                  </a:schemeClr>
                </a:solidFill>
              </a:rPr>
              <a:t>TIERRA (GND)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0F1481C-23A7-4AF5-9479-8C57CBE92898}"/>
              </a:ext>
            </a:extLst>
          </p:cNvPr>
          <p:cNvSpPr/>
          <p:nvPr/>
        </p:nvSpPr>
        <p:spPr>
          <a:xfrm>
            <a:off x="107504" y="1275606"/>
            <a:ext cx="2664296" cy="2952328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Es el flujo de carga eléctrica (electrones) que recorre un material.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 mide en Ampere [A]</a:t>
            </a:r>
          </a:p>
        </p:txBody>
      </p:sp>
      <p:sp>
        <p:nvSpPr>
          <p:cNvPr id="2" name="AutoShape 4" descr="Resultado de imagen para tierra electrica simbolo">
            <a:extLst>
              <a:ext uri="{FF2B5EF4-FFF2-40B4-BE49-F238E27FC236}">
                <a16:creationId xmlns:a16="http://schemas.microsoft.com/office/drawing/2014/main" id="{2E3180E1-03EA-4C9A-A50E-A8270901B6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62934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2108</Words>
  <Application>Microsoft Office PowerPoint</Application>
  <PresentationFormat>Presentación en pantalla (16:9)</PresentationFormat>
  <Paragraphs>358</Paragraphs>
  <Slides>53</Slides>
  <Notes>22</Notes>
  <HiddenSlides>3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60" baseType="lpstr">
      <vt:lpstr>ＭＳ Ｐゴシック</vt:lpstr>
      <vt:lpstr>Arial</vt:lpstr>
      <vt:lpstr>Calibri</vt:lpstr>
      <vt:lpstr>Courier</vt:lpstr>
      <vt:lpstr>Highway Gothic</vt:lpstr>
      <vt:lpstr>Wingdings</vt:lpstr>
      <vt:lpstr>Tema de Office</vt:lpstr>
      <vt:lpstr>Presentación de PowerPoint</vt:lpstr>
      <vt:lpstr>Contenido</vt:lpstr>
      <vt:lpstr>Presentación de PowerPoint</vt:lpstr>
      <vt:lpstr>Presentación de PowerPoint</vt:lpstr>
      <vt:lpstr>Voltaje</vt:lpstr>
      <vt:lpstr>Voltaje</vt:lpstr>
      <vt:lpstr>Corriente</vt:lpstr>
      <vt:lpstr>Corriente</vt:lpstr>
      <vt:lpstr>TIERRA (GND)</vt:lpstr>
      <vt:lpstr>TIERRA (GND)</vt:lpstr>
      <vt:lpstr>Resistencia</vt:lpstr>
      <vt:lpstr>Resistencia</vt:lpstr>
      <vt:lpstr>Diodo</vt:lpstr>
      <vt:lpstr>Diodo</vt:lpstr>
      <vt:lpstr>Capacitancia y Frecuencia</vt:lpstr>
      <vt:lpstr>Capacitancia y Frecuencia</vt:lpstr>
      <vt:lpstr>Capacitancia y Frecuencia</vt:lpstr>
      <vt:lpstr>Presentación de PowerPoint</vt:lpstr>
      <vt:lpstr>Presentación de PowerPoint</vt:lpstr>
      <vt:lpstr>NUNCA UNIR DOS PUNTOS DE DIFERENTE POTECIAL SIN UNA RESISTENCIA, YA QUE SE PRODUCE UN CORTO CIRCUITO.</vt:lpstr>
      <vt:lpstr>Presentación de PowerPoint</vt:lpstr>
      <vt:lpstr>Microcontroladores</vt:lpstr>
      <vt:lpstr>Arduino</vt:lpstr>
      <vt:lpstr>Motivación.</vt:lpstr>
      <vt:lpstr>Presentación de PowerPoint</vt:lpstr>
      <vt:lpstr>Arduino</vt:lpstr>
      <vt:lpstr>Arduino</vt:lpstr>
      <vt:lpstr>Arduino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Experiencia 1</vt:lpstr>
      <vt:lpstr>Funciones Útiles</vt:lpstr>
      <vt:lpstr>Solución 1</vt:lpstr>
      <vt:lpstr>Servomotor</vt:lpstr>
      <vt:lpstr>Servomotor</vt:lpstr>
      <vt:lpstr>Experiencia 2</vt:lpstr>
      <vt:lpstr>Funciones Útiles</vt:lpstr>
      <vt:lpstr>Funciones Útiles</vt:lpstr>
      <vt:lpstr>Solución 2</vt:lpstr>
      <vt:lpstr>Protoboard</vt:lpstr>
      <vt:lpstr>Sensor de Próximidad</vt:lpstr>
      <vt:lpstr>Sensor de Próximidad</vt:lpstr>
      <vt:lpstr>Experiencia 3</vt:lpstr>
      <vt:lpstr>Funciones Útiles</vt:lpstr>
      <vt:lpstr>Solución 3</vt:lpstr>
      <vt:lpstr>Diagrama de Flujo</vt:lpstr>
      <vt:lpstr>Desafíos</vt:lpstr>
      <vt:lpstr>Funciones Útiles</vt:lpstr>
      <vt:lpstr>¡Muchas 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Transmisión de imágenes usando portadoras audibles</dc:title>
  <dc:creator>IllutionSamuel</dc:creator>
  <cp:lastModifiedBy>Administrador</cp:lastModifiedBy>
  <cp:revision>48</cp:revision>
  <dcterms:created xsi:type="dcterms:W3CDTF">2017-07-12T12:44:23Z</dcterms:created>
  <dcterms:modified xsi:type="dcterms:W3CDTF">2017-09-13T06:13:04Z</dcterms:modified>
</cp:coreProperties>
</file>