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handoutMasterIdLst>
    <p:handoutMasterId r:id="rId110"/>
  </p:handoutMasterIdLst>
  <p:sldIdLst>
    <p:sldId id="256" r:id="rId2"/>
    <p:sldId id="315" r:id="rId3"/>
    <p:sldId id="317" r:id="rId4"/>
    <p:sldId id="341" r:id="rId5"/>
    <p:sldId id="318" r:id="rId6"/>
    <p:sldId id="319" r:id="rId7"/>
    <p:sldId id="320" r:id="rId8"/>
    <p:sldId id="342" r:id="rId9"/>
    <p:sldId id="362" r:id="rId10"/>
    <p:sldId id="343" r:id="rId11"/>
    <p:sldId id="344" r:id="rId12"/>
    <p:sldId id="322" r:id="rId13"/>
    <p:sldId id="324" r:id="rId14"/>
    <p:sldId id="346" r:id="rId15"/>
    <p:sldId id="347" r:id="rId16"/>
    <p:sldId id="348" r:id="rId17"/>
    <p:sldId id="351" r:id="rId18"/>
    <p:sldId id="349" r:id="rId19"/>
    <p:sldId id="325" r:id="rId20"/>
    <p:sldId id="326" r:id="rId21"/>
    <p:sldId id="345" r:id="rId22"/>
    <p:sldId id="363" r:id="rId23"/>
    <p:sldId id="364" r:id="rId24"/>
    <p:sldId id="365" r:id="rId25"/>
    <p:sldId id="257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50" r:id="rId34"/>
    <p:sldId id="366" r:id="rId35"/>
    <p:sldId id="367" r:id="rId36"/>
    <p:sldId id="368" r:id="rId37"/>
    <p:sldId id="369" r:id="rId38"/>
    <p:sldId id="370" r:id="rId39"/>
    <p:sldId id="372" r:id="rId40"/>
    <p:sldId id="371" r:id="rId41"/>
    <p:sldId id="373" r:id="rId42"/>
    <p:sldId id="374" r:id="rId43"/>
    <p:sldId id="354" r:id="rId44"/>
    <p:sldId id="258" r:id="rId45"/>
    <p:sldId id="259" r:id="rId46"/>
    <p:sldId id="260" r:id="rId47"/>
    <p:sldId id="339" r:id="rId48"/>
    <p:sldId id="261" r:id="rId49"/>
    <p:sldId id="270" r:id="rId50"/>
    <p:sldId id="330" r:id="rId51"/>
    <p:sldId id="262" r:id="rId52"/>
    <p:sldId id="263" r:id="rId53"/>
    <p:sldId id="275" r:id="rId54"/>
    <p:sldId id="265" r:id="rId55"/>
    <p:sldId id="266" r:id="rId56"/>
    <p:sldId id="267" r:id="rId57"/>
    <p:sldId id="268" r:id="rId58"/>
    <p:sldId id="269" r:id="rId59"/>
    <p:sldId id="271" r:id="rId60"/>
    <p:sldId id="273" r:id="rId61"/>
    <p:sldId id="272" r:id="rId62"/>
    <p:sldId id="274" r:id="rId63"/>
    <p:sldId id="276" r:id="rId64"/>
    <p:sldId id="277" r:id="rId65"/>
    <p:sldId id="332" r:id="rId66"/>
    <p:sldId id="333" r:id="rId67"/>
    <p:sldId id="334" r:id="rId68"/>
    <p:sldId id="336" r:id="rId69"/>
    <p:sldId id="337" r:id="rId70"/>
    <p:sldId id="278" r:id="rId71"/>
    <p:sldId id="279" r:id="rId72"/>
    <p:sldId id="280" r:id="rId73"/>
    <p:sldId id="281" r:id="rId74"/>
    <p:sldId id="282" r:id="rId75"/>
    <p:sldId id="283" r:id="rId76"/>
    <p:sldId id="284" r:id="rId77"/>
    <p:sldId id="285" r:id="rId78"/>
    <p:sldId id="300" r:id="rId79"/>
    <p:sldId id="286" r:id="rId80"/>
    <p:sldId id="287" r:id="rId81"/>
    <p:sldId id="288" r:id="rId82"/>
    <p:sldId id="289" r:id="rId83"/>
    <p:sldId id="290" r:id="rId84"/>
    <p:sldId id="291" r:id="rId85"/>
    <p:sldId id="352" r:id="rId86"/>
    <p:sldId id="353" r:id="rId87"/>
    <p:sldId id="293" r:id="rId88"/>
    <p:sldId id="292" r:id="rId89"/>
    <p:sldId id="294" r:id="rId90"/>
    <p:sldId id="295" r:id="rId91"/>
    <p:sldId id="296" r:id="rId92"/>
    <p:sldId id="297" r:id="rId93"/>
    <p:sldId id="298" r:id="rId94"/>
    <p:sldId id="299" r:id="rId95"/>
    <p:sldId id="311" r:id="rId96"/>
    <p:sldId id="312" r:id="rId97"/>
    <p:sldId id="313" r:id="rId98"/>
    <p:sldId id="314" r:id="rId99"/>
    <p:sldId id="303" r:id="rId100"/>
    <p:sldId id="304" r:id="rId101"/>
    <p:sldId id="301" r:id="rId102"/>
    <p:sldId id="302" r:id="rId103"/>
    <p:sldId id="305" r:id="rId104"/>
    <p:sldId id="306" r:id="rId105"/>
    <p:sldId id="307" r:id="rId106"/>
    <p:sldId id="308" r:id="rId107"/>
    <p:sldId id="309" r:id="rId108"/>
    <p:sldId id="310" r:id="rId109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67" d="100"/>
          <a:sy n="67" d="100"/>
        </p:scale>
        <p:origin x="-1218" y="-96"/>
      </p:cViewPr>
      <p:guideLst>
        <p:guide orient="horz" pos="2160"/>
        <p:guide pos="2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s-ES_tradnl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s-ES_tradnl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s-ES_tradnl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0A25C2C1-E323-4C4C-A636-BFE18D0E9F94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9127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1A5FA-D7E8-43F6-A052-251C0BC7B88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80F6-D2A8-4828-B018-80339C3A59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05-ED41-4C65-BF71-ED253D29353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266825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00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DAC0D1-249A-4B8E-8FB2-9CD578BB0F4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B74E94A-7B3F-4EA3-B77A-183D7D6ABF9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EEA-DD2E-4552-878E-EA50D89DBC7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CD35-AD48-4C10-ABC4-71FF05528FB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785A-9F99-44A3-AF69-127E680AFC2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8E10-B9B2-4625-B0F9-79A4C0C4AA7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6139-136D-45C2-BA78-41BFCC26EC5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C8C745B-B90D-4FAF-9F02-05B6E1E12C5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6F836-EE98-4B67-847C-4FB258C2F7B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43C6E2B-B3F1-48B8-8926-2CA4F271911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4.emf"/><Relationship Id="rId4" Type="http://schemas.openxmlformats.org/officeDocument/2006/relationships/oleObject" Target="../embeddings/Hoja_de_c_lculo_de_Microsoft_Excel_97-20031.xls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emf"/><Relationship Id="rId4" Type="http://schemas.openxmlformats.org/officeDocument/2006/relationships/oleObject" Target="../embeddings/Hoja_de_c_lculo_de_Microsoft_Excel_97-20032.xls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0.emf"/><Relationship Id="rId4" Type="http://schemas.openxmlformats.org/officeDocument/2006/relationships/oleObject" Target="../embeddings/Hoja_de_c_lculo_de_Microsoft_Excel_97-20033.xls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0.emf"/><Relationship Id="rId4" Type="http://schemas.openxmlformats.org/officeDocument/2006/relationships/oleObject" Target="../embeddings/Hoja_de_c_lculo_de_Microsoft_Excel_97-20034.xls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6.emf"/><Relationship Id="rId4" Type="http://schemas.openxmlformats.org/officeDocument/2006/relationships/oleObject" Target="../embeddings/Hoja_de_c_lculo_de_Microsoft_Excel_97-20035.xls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0.emf"/><Relationship Id="rId4" Type="http://schemas.openxmlformats.org/officeDocument/2006/relationships/oleObject" Target="../embeddings/Hoja_de_c_lculo_de_Microsoft_Excel_97-20036.xls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Assaig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038600"/>
            <a:ext cx="6400800" cy="1752600"/>
          </a:xfrm>
        </p:spPr>
        <p:txBody>
          <a:bodyPr/>
          <a:lstStyle/>
          <a:p>
            <a:endParaRPr lang="es-ES_tradnl" dirty="0"/>
          </a:p>
          <a:p>
            <a:r>
              <a:rPr lang="es-ES_tradnl" dirty="0"/>
              <a:t>   </a:t>
            </a:r>
          </a:p>
          <a:p>
            <a:endParaRPr lang="es-ES_tradnl" dirty="0"/>
          </a:p>
          <a:p>
            <a:endParaRPr lang="es-ES_tradnl" sz="2800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04664"/>
            <a:ext cx="7772400" cy="1143000"/>
          </a:xfrm>
        </p:spPr>
        <p:txBody>
          <a:bodyPr/>
          <a:lstStyle/>
          <a:p>
            <a:pPr algn="l"/>
            <a:r>
              <a:rPr lang="es-ES_tradnl" dirty="0" smtClean="0"/>
              <a:t>Clasificación de materiales</a:t>
            </a:r>
            <a:br>
              <a:rPr lang="es-ES_tradnl" dirty="0" smtClean="0"/>
            </a:br>
            <a:r>
              <a:rPr lang="es-ES_tradnl" dirty="0" smtClean="0"/>
              <a:t>Reacción al fuego</a:t>
            </a:r>
            <a:endParaRPr lang="es-ES_tradnl" dirty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4581128"/>
            <a:ext cx="5724128" cy="161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s-ES_tradnl" sz="2000" dirty="0">
                <a:solidFill>
                  <a:schemeClr val="bg1"/>
                </a:solidFill>
                <a:latin typeface="Tahoma" charset="0"/>
              </a:rPr>
              <a:t>Miguel Ángel Pérez </a:t>
            </a:r>
            <a:r>
              <a:rPr lang="es-ES_tradnl" sz="2000" dirty="0" smtClean="0">
                <a:solidFill>
                  <a:schemeClr val="bg1"/>
                </a:solidFill>
                <a:latin typeface="Tahoma" charset="0"/>
              </a:rPr>
              <a:t>Arias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s-ES_tradnl" sz="2000" dirty="0" err="1" smtClean="0">
                <a:solidFill>
                  <a:schemeClr val="bg1"/>
                </a:solidFill>
                <a:latin typeface="Tahoma" charset="0"/>
              </a:rPr>
              <a:t>MSc</a:t>
            </a:r>
            <a:r>
              <a:rPr lang="es-ES_tradnl" sz="2000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Tahoma" charset="0"/>
              </a:rPr>
              <a:t>Structural</a:t>
            </a:r>
            <a:r>
              <a:rPr lang="es-ES_tradnl" sz="2000" dirty="0" smtClean="0">
                <a:solidFill>
                  <a:schemeClr val="bg1"/>
                </a:solidFill>
                <a:latin typeface="Tahoma" charset="0"/>
              </a:rPr>
              <a:t> &amp; </a:t>
            </a:r>
            <a:r>
              <a:rPr lang="es-ES_tradnl" sz="2000" dirty="0" err="1" smtClean="0">
                <a:solidFill>
                  <a:schemeClr val="bg1"/>
                </a:solidFill>
                <a:latin typeface="Tahoma" charset="0"/>
              </a:rPr>
              <a:t>Fire</a:t>
            </a:r>
            <a:r>
              <a:rPr lang="es-ES_tradnl" sz="2000" dirty="0" smtClean="0">
                <a:solidFill>
                  <a:schemeClr val="bg1"/>
                </a:solidFill>
                <a:latin typeface="Tahoma" charset="0"/>
              </a:rPr>
              <a:t> Safety </a:t>
            </a:r>
            <a:r>
              <a:rPr lang="es-ES_tradnl" sz="2000" dirty="0" err="1" smtClean="0">
                <a:solidFill>
                  <a:schemeClr val="bg1"/>
                </a:solidFill>
                <a:latin typeface="Tahoma" charset="0"/>
              </a:rPr>
              <a:t>Engineering</a:t>
            </a:r>
            <a:endParaRPr lang="es-ES_tradnl" sz="2000" dirty="0">
              <a:solidFill>
                <a:schemeClr val="bg1"/>
              </a:solidFill>
              <a:latin typeface="Tahoma" charset="0"/>
            </a:endParaRP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s-ES_tradnl" sz="2000" dirty="0">
                <a:solidFill>
                  <a:srgbClr val="0070C0"/>
                </a:solidFill>
                <a:latin typeface="Tahoma" charset="0"/>
              </a:rPr>
              <a:t>miguel.perez@idiem.cl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s-ES_tradnl" sz="2000" dirty="0">
                <a:solidFill>
                  <a:srgbClr val="0070C0"/>
                </a:solidFill>
                <a:latin typeface="Tahoma" charset="0"/>
              </a:rPr>
              <a:t>Teléfono: </a:t>
            </a:r>
            <a:r>
              <a:rPr lang="es-ES_tradnl" sz="2000" dirty="0" smtClean="0">
                <a:solidFill>
                  <a:srgbClr val="0070C0"/>
                </a:solidFill>
                <a:latin typeface="Tahoma" charset="0"/>
              </a:rPr>
              <a:t>(+56) 229780761</a:t>
            </a:r>
            <a:endParaRPr lang="es-ES_tradnl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 smtClean="0"/>
              <a:t>1997. Primer Round </a:t>
            </a:r>
            <a:r>
              <a:rPr lang="es-CL" dirty="0" err="1" smtClean="0"/>
              <a:t>Robin</a:t>
            </a:r>
            <a:r>
              <a:rPr lang="es-CL" dirty="0" smtClean="0"/>
              <a:t> del ensayo SBI y ISO 9705. 30 productos de distinta naturaleza.</a:t>
            </a:r>
          </a:p>
          <a:p>
            <a:r>
              <a:rPr lang="es-CL" dirty="0" smtClean="0"/>
              <a:t>Se establecen 4 grupos de elementos según ocurrencia de </a:t>
            </a:r>
            <a:r>
              <a:rPr lang="es-CL" dirty="0" err="1" smtClean="0"/>
              <a:t>flashover</a:t>
            </a:r>
            <a:r>
              <a:rPr lang="es-CL" dirty="0" smtClean="0"/>
              <a:t>.</a:t>
            </a:r>
          </a:p>
          <a:p>
            <a:r>
              <a:rPr lang="es-CL" dirty="0" smtClean="0"/>
              <a:t>Correlación en 26 productos entre ambos ensayos a través del FIGRA. Quedan establecidos finalmente los límites de las </a:t>
            </a:r>
            <a:r>
              <a:rPr lang="es-CL" dirty="0" err="1" smtClean="0"/>
              <a:t>Euroclases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pPr marL="0" indent="0">
              <a:buNone/>
            </a:pPr>
            <a:r>
              <a:rPr lang="en-US" dirty="0"/>
              <a:t>FIGRA is defined as the growth rate of the burning intensity, HRR, during a test (e.g. SBI).</a:t>
            </a:r>
          </a:p>
          <a:p>
            <a:pPr marL="0" indent="0">
              <a:buNone/>
            </a:pPr>
            <a:r>
              <a:rPr lang="en-US" dirty="0"/>
              <a:t>FIGRA is calculated as the maximum value of the function (heat release rate)/ (elapsed test time).</a:t>
            </a:r>
          </a:p>
          <a:p>
            <a:pPr marL="0" indent="0">
              <a:buNone/>
            </a:pPr>
            <a:r>
              <a:rPr lang="en-US" dirty="0"/>
              <a:t>The unit is W/s </a:t>
            </a:r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HISTORIA EUROCLASES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4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                                              y barnices</a:t>
            </a:r>
          </a:p>
        </p:txBody>
      </p:sp>
      <p:pic>
        <p:nvPicPr>
          <p:cNvPr id="55305" name="Picture 9" descr="esque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32656"/>
            <a:ext cx="5503850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r>
              <a:rPr lang="es-ES_tradnl"/>
              <a:t>Madera Pino insigne, sin nudos ni imperfecciones, y de superficies cepilladas y lijadas. </a:t>
            </a:r>
            <a:r>
              <a:rPr lang="es-ES_tradnl" sz="2400"/>
              <a:t>(otras como: Mañío, Álamo, Alerce, Raulí)</a:t>
            </a:r>
          </a:p>
          <a:p>
            <a:r>
              <a:rPr lang="es-ES_tradnl"/>
              <a:t>Probetas de 300 mm x 150 mm x 6 mm </a:t>
            </a:r>
          </a:p>
          <a:p>
            <a:r>
              <a:rPr lang="es-ES_tradnl"/>
              <a:t>Acondicionamiento de 14 días</a:t>
            </a:r>
          </a:p>
          <a:p>
            <a:pPr lvl="3"/>
            <a:r>
              <a:rPr lang="es-ES_tradnl"/>
              <a:t>Temperatura 23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Humedad Relativa 505%</a:t>
            </a:r>
            <a:endParaRPr lang="es-ES_tradnl"/>
          </a:p>
          <a:p>
            <a:r>
              <a:rPr lang="es-ES_tradnl"/>
              <a:t>Eliminar aquellas que no estén en el rango de masa </a:t>
            </a:r>
            <a:r>
              <a:rPr lang="es-ES_tradnl" sz="2400"/>
              <a:t>(dependiendo de la madera)</a:t>
            </a:r>
            <a:endParaRPr lang="es-ES_tradnl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r>
              <a:rPr lang="es-ES_tradnl"/>
              <a:t>Aplicar el producto a ensayar sobre las probetas, según las instrucciones del fabricante.</a:t>
            </a:r>
          </a:p>
          <a:p>
            <a:r>
              <a:rPr lang="es-ES_tradnl"/>
              <a:t>Acondicionar las probetas 14 días. </a:t>
            </a:r>
          </a:p>
          <a:p>
            <a:pPr lvl="3"/>
            <a:r>
              <a:rPr lang="es-ES_tradnl"/>
              <a:t>Temperatura 23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Humedad Relativa 505%</a:t>
            </a:r>
          </a:p>
          <a:p>
            <a:r>
              <a:rPr lang="es-ES_tradnl">
                <a:sym typeface="Symbol" pitchFamily="18" charset="2"/>
              </a:rPr>
              <a:t>Antes del ensayo colocarlas en un horno a 50ºC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Colocar en recipiente cilíndrico 5 ml de etanol y encender con un fósforo.</a:t>
            </a:r>
          </a:p>
          <a:p>
            <a:r>
              <a:rPr lang="es-ES_tradnl"/>
              <a:t>Medir </a:t>
            </a:r>
          </a:p>
          <a:p>
            <a:pPr lvl="3"/>
            <a:r>
              <a:rPr lang="es-ES_tradnl"/>
              <a:t>El tiempo  de combustión final (cuando se apaga la llama)</a:t>
            </a:r>
          </a:p>
          <a:p>
            <a:pPr lvl="3"/>
            <a:r>
              <a:rPr lang="es-ES_tradnl"/>
              <a:t>Pérdida de masa</a:t>
            </a:r>
          </a:p>
          <a:p>
            <a:pPr lvl="3"/>
            <a:r>
              <a:rPr lang="es-ES_tradnl"/>
              <a:t>Índice de carbonización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  <p:pic>
        <p:nvPicPr>
          <p:cNvPr id="57348" name="Picture 4" descr="Mader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9688" y="152400"/>
            <a:ext cx="3846512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  <p:pic>
        <p:nvPicPr>
          <p:cNvPr id="58373" name="Picture 5" descr="mad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7175"/>
            <a:ext cx="8596064" cy="4979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mad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676400"/>
            <a:ext cx="8291513" cy="4954588"/>
          </a:xfrm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  <p:pic>
        <p:nvPicPr>
          <p:cNvPr id="60422" name="Picture 6" descr="ma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8610600" cy="4727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  <p:pic>
        <p:nvPicPr>
          <p:cNvPr id="61445" name="Picture 5" descr="MA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458200" cy="5151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Escenarios de incendio</a:t>
            </a:r>
          </a:p>
          <a:p>
            <a:pPr lvl="1"/>
            <a:r>
              <a:rPr lang="es-CL" dirty="0" smtClean="0"/>
              <a:t>Ataque limitado del fuego (Inicio Incendio)</a:t>
            </a:r>
          </a:p>
          <a:p>
            <a:pPr lvl="1"/>
            <a:r>
              <a:rPr lang="es-CL" dirty="0" smtClean="0"/>
              <a:t>Elemento único que arde en la habitación.</a:t>
            </a:r>
          </a:p>
          <a:p>
            <a:pPr lvl="1"/>
            <a:r>
              <a:rPr lang="es-CL" dirty="0" smtClean="0"/>
              <a:t>Fuego totalmente desarrollado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EUROCLASES</a:t>
            </a:r>
            <a:endParaRPr lang="es-CL" dirty="0"/>
          </a:p>
        </p:txBody>
      </p:sp>
      <p:grpSp>
        <p:nvGrpSpPr>
          <p:cNvPr id="4" name="3 Grupo"/>
          <p:cNvGrpSpPr/>
          <p:nvPr/>
        </p:nvGrpSpPr>
        <p:grpSpPr>
          <a:xfrm>
            <a:off x="1619672" y="3284985"/>
            <a:ext cx="6155902" cy="3024336"/>
            <a:chOff x="1266825" y="1593850"/>
            <a:chExt cx="6508750" cy="4989513"/>
          </a:xfrm>
        </p:grpSpPr>
        <p:grpSp>
          <p:nvGrpSpPr>
            <p:cNvPr id="5" name="Group 123"/>
            <p:cNvGrpSpPr>
              <a:grpSpLocks/>
            </p:cNvGrpSpPr>
            <p:nvPr/>
          </p:nvGrpSpPr>
          <p:grpSpPr bwMode="auto">
            <a:xfrm>
              <a:off x="5716800" y="2546350"/>
              <a:ext cx="1511776" cy="4013200"/>
              <a:chOff x="3600" y="1604"/>
              <a:chExt cx="952" cy="2528"/>
            </a:xfrm>
          </p:grpSpPr>
          <p:sp>
            <p:nvSpPr>
              <p:cNvPr id="67" name="Line 70"/>
              <p:cNvSpPr>
                <a:spLocks noChangeShapeType="1"/>
              </p:cNvSpPr>
              <p:nvPr/>
            </p:nvSpPr>
            <p:spPr bwMode="auto">
              <a:xfrm flipV="1">
                <a:off x="3600" y="1604"/>
                <a:ext cx="1" cy="2528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8" name="Rectangle 90"/>
              <p:cNvSpPr>
                <a:spLocks noChangeArrowheads="1"/>
              </p:cNvSpPr>
              <p:nvPr/>
            </p:nvSpPr>
            <p:spPr bwMode="auto">
              <a:xfrm>
                <a:off x="3760" y="3932"/>
                <a:ext cx="7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/>
                  <a:t>Cooling ….</a:t>
                </a:r>
                <a:endParaRPr lang="en-US" sz="2000"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124"/>
            <p:cNvGrpSpPr>
              <a:grpSpLocks/>
            </p:cNvGrpSpPr>
            <p:nvPr/>
          </p:nvGrpSpPr>
          <p:grpSpPr bwMode="auto">
            <a:xfrm>
              <a:off x="3941772" y="2733681"/>
              <a:ext cx="3498860" cy="3297240"/>
              <a:chOff x="2483" y="1722"/>
              <a:chExt cx="2204" cy="2077"/>
            </a:xfrm>
          </p:grpSpPr>
          <p:sp>
            <p:nvSpPr>
              <p:cNvPr id="52" name="Line 32"/>
              <p:cNvSpPr>
                <a:spLocks noChangeShapeType="1"/>
              </p:cNvSpPr>
              <p:nvPr/>
            </p:nvSpPr>
            <p:spPr bwMode="auto">
              <a:xfrm flipV="1">
                <a:off x="2483" y="3374"/>
                <a:ext cx="77" cy="425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3" name="Line 33"/>
              <p:cNvSpPr>
                <a:spLocks noChangeShapeType="1"/>
              </p:cNvSpPr>
              <p:nvPr/>
            </p:nvSpPr>
            <p:spPr bwMode="auto">
              <a:xfrm flipV="1">
                <a:off x="2560" y="2976"/>
                <a:ext cx="97" cy="398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4" name="Line 34"/>
              <p:cNvSpPr>
                <a:spLocks noChangeShapeType="1"/>
              </p:cNvSpPr>
              <p:nvPr/>
            </p:nvSpPr>
            <p:spPr bwMode="auto">
              <a:xfrm flipV="1">
                <a:off x="2657" y="2727"/>
                <a:ext cx="79" cy="24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5" name="Line 35"/>
              <p:cNvSpPr>
                <a:spLocks noChangeShapeType="1"/>
              </p:cNvSpPr>
              <p:nvPr/>
            </p:nvSpPr>
            <p:spPr bwMode="auto">
              <a:xfrm flipV="1">
                <a:off x="2736" y="2560"/>
                <a:ext cx="79" cy="16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6" name="Line 36"/>
              <p:cNvSpPr>
                <a:spLocks noChangeShapeType="1"/>
              </p:cNvSpPr>
              <p:nvPr/>
            </p:nvSpPr>
            <p:spPr bwMode="auto">
              <a:xfrm flipV="1">
                <a:off x="2815" y="2399"/>
                <a:ext cx="113" cy="16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7" name="Line 37"/>
              <p:cNvSpPr>
                <a:spLocks noChangeShapeType="1"/>
              </p:cNvSpPr>
              <p:nvPr/>
            </p:nvSpPr>
            <p:spPr bwMode="auto">
              <a:xfrm flipV="1">
                <a:off x="2928" y="2283"/>
                <a:ext cx="133" cy="11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8" name="Line 38"/>
              <p:cNvSpPr>
                <a:spLocks noChangeShapeType="1"/>
              </p:cNvSpPr>
              <p:nvPr/>
            </p:nvSpPr>
            <p:spPr bwMode="auto">
              <a:xfrm flipV="1">
                <a:off x="3055" y="2155"/>
                <a:ext cx="181" cy="128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9" name="Line 39"/>
              <p:cNvSpPr>
                <a:spLocks noChangeShapeType="1"/>
              </p:cNvSpPr>
              <p:nvPr/>
            </p:nvSpPr>
            <p:spPr bwMode="auto">
              <a:xfrm flipV="1">
                <a:off x="3241" y="2053"/>
                <a:ext cx="178" cy="10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0" name="Line 40"/>
              <p:cNvSpPr>
                <a:spLocks noChangeShapeType="1"/>
              </p:cNvSpPr>
              <p:nvPr/>
            </p:nvSpPr>
            <p:spPr bwMode="auto">
              <a:xfrm flipV="1">
                <a:off x="3419" y="1953"/>
                <a:ext cx="235" cy="10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1" name="Line 41"/>
              <p:cNvSpPr>
                <a:spLocks noChangeShapeType="1"/>
              </p:cNvSpPr>
              <p:nvPr/>
            </p:nvSpPr>
            <p:spPr bwMode="auto">
              <a:xfrm flipV="1">
                <a:off x="3654" y="1861"/>
                <a:ext cx="252" cy="9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2" name="Line 42"/>
              <p:cNvSpPr>
                <a:spLocks noChangeShapeType="1"/>
              </p:cNvSpPr>
              <p:nvPr/>
            </p:nvSpPr>
            <p:spPr bwMode="auto">
              <a:xfrm flipV="1">
                <a:off x="3906" y="1792"/>
                <a:ext cx="215" cy="6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3" name="Line 43"/>
              <p:cNvSpPr>
                <a:spLocks noChangeShapeType="1"/>
              </p:cNvSpPr>
              <p:nvPr/>
            </p:nvSpPr>
            <p:spPr bwMode="auto">
              <a:xfrm flipV="1">
                <a:off x="4121" y="1722"/>
                <a:ext cx="295" cy="7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4" name="Line 44"/>
              <p:cNvSpPr>
                <a:spLocks noChangeShapeType="1"/>
              </p:cNvSpPr>
              <p:nvPr/>
            </p:nvSpPr>
            <p:spPr bwMode="auto">
              <a:xfrm>
                <a:off x="2618" y="3168"/>
                <a:ext cx="491" cy="1"/>
              </a:xfrm>
              <a:prstGeom prst="line">
                <a:avLst/>
              </a:prstGeom>
              <a:noFill/>
              <a:ln w="31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5" name="Freeform 66"/>
              <p:cNvSpPr>
                <a:spLocks/>
              </p:cNvSpPr>
              <p:nvPr/>
            </p:nvSpPr>
            <p:spPr bwMode="auto">
              <a:xfrm>
                <a:off x="2565" y="3134"/>
                <a:ext cx="77" cy="82"/>
              </a:xfrm>
              <a:custGeom>
                <a:avLst/>
                <a:gdLst>
                  <a:gd name="T0" fmla="*/ 40 w 56"/>
                  <a:gd name="T1" fmla="*/ 0 h 61"/>
                  <a:gd name="T2" fmla="*/ 50 w 56"/>
                  <a:gd name="T3" fmla="*/ 0 h 61"/>
                  <a:gd name="T4" fmla="*/ 58 w 56"/>
                  <a:gd name="T5" fmla="*/ 0 h 61"/>
                  <a:gd name="T6" fmla="*/ 61 w 56"/>
                  <a:gd name="T7" fmla="*/ 8 h 61"/>
                  <a:gd name="T8" fmla="*/ 65 w 56"/>
                  <a:gd name="T9" fmla="*/ 12 h 61"/>
                  <a:gd name="T10" fmla="*/ 67 w 56"/>
                  <a:gd name="T11" fmla="*/ 15 h 61"/>
                  <a:gd name="T12" fmla="*/ 73 w 56"/>
                  <a:gd name="T13" fmla="*/ 23 h 61"/>
                  <a:gd name="T14" fmla="*/ 73 w 56"/>
                  <a:gd name="T15" fmla="*/ 27 h 61"/>
                  <a:gd name="T16" fmla="*/ 77 w 56"/>
                  <a:gd name="T17" fmla="*/ 38 h 61"/>
                  <a:gd name="T18" fmla="*/ 77 w 56"/>
                  <a:gd name="T19" fmla="*/ 46 h 61"/>
                  <a:gd name="T20" fmla="*/ 73 w 56"/>
                  <a:gd name="T21" fmla="*/ 48 h 61"/>
                  <a:gd name="T22" fmla="*/ 73 w 56"/>
                  <a:gd name="T23" fmla="*/ 56 h 61"/>
                  <a:gd name="T24" fmla="*/ 67 w 56"/>
                  <a:gd name="T25" fmla="*/ 63 h 61"/>
                  <a:gd name="T26" fmla="*/ 61 w 56"/>
                  <a:gd name="T27" fmla="*/ 75 h 61"/>
                  <a:gd name="T28" fmla="*/ 58 w 56"/>
                  <a:gd name="T29" fmla="*/ 75 h 61"/>
                  <a:gd name="T30" fmla="*/ 50 w 56"/>
                  <a:gd name="T31" fmla="*/ 78 h 61"/>
                  <a:gd name="T32" fmla="*/ 45 w 56"/>
                  <a:gd name="T33" fmla="*/ 82 h 61"/>
                  <a:gd name="T34" fmla="*/ 37 w 56"/>
                  <a:gd name="T35" fmla="*/ 82 h 61"/>
                  <a:gd name="T36" fmla="*/ 34 w 56"/>
                  <a:gd name="T37" fmla="*/ 82 h 61"/>
                  <a:gd name="T38" fmla="*/ 28 w 56"/>
                  <a:gd name="T39" fmla="*/ 78 h 61"/>
                  <a:gd name="T40" fmla="*/ 22 w 56"/>
                  <a:gd name="T41" fmla="*/ 78 h 61"/>
                  <a:gd name="T42" fmla="*/ 15 w 56"/>
                  <a:gd name="T43" fmla="*/ 75 h 61"/>
                  <a:gd name="T44" fmla="*/ 12 w 56"/>
                  <a:gd name="T45" fmla="*/ 75 h 61"/>
                  <a:gd name="T46" fmla="*/ 10 w 56"/>
                  <a:gd name="T47" fmla="*/ 71 h 61"/>
                  <a:gd name="T48" fmla="*/ 7 w 56"/>
                  <a:gd name="T49" fmla="*/ 63 h 61"/>
                  <a:gd name="T50" fmla="*/ 3 w 56"/>
                  <a:gd name="T51" fmla="*/ 60 h 61"/>
                  <a:gd name="T52" fmla="*/ 0 w 56"/>
                  <a:gd name="T53" fmla="*/ 56 h 61"/>
                  <a:gd name="T54" fmla="*/ 0 w 56"/>
                  <a:gd name="T55" fmla="*/ 48 h 61"/>
                  <a:gd name="T56" fmla="*/ 0 w 56"/>
                  <a:gd name="T57" fmla="*/ 38 h 61"/>
                  <a:gd name="T58" fmla="*/ 0 w 56"/>
                  <a:gd name="T59" fmla="*/ 34 h 61"/>
                  <a:gd name="T60" fmla="*/ 0 w 56"/>
                  <a:gd name="T61" fmla="*/ 27 h 61"/>
                  <a:gd name="T62" fmla="*/ 3 w 56"/>
                  <a:gd name="T63" fmla="*/ 23 h 61"/>
                  <a:gd name="T64" fmla="*/ 7 w 56"/>
                  <a:gd name="T65" fmla="*/ 19 h 61"/>
                  <a:gd name="T66" fmla="*/ 10 w 56"/>
                  <a:gd name="T67" fmla="*/ 12 h 61"/>
                  <a:gd name="T68" fmla="*/ 15 w 56"/>
                  <a:gd name="T69" fmla="*/ 8 h 61"/>
                  <a:gd name="T70" fmla="*/ 18 w 56"/>
                  <a:gd name="T71" fmla="*/ 0 h 61"/>
                  <a:gd name="T72" fmla="*/ 25 w 56"/>
                  <a:gd name="T73" fmla="*/ 0 h 61"/>
                  <a:gd name="T74" fmla="*/ 28 w 56"/>
                  <a:gd name="T75" fmla="*/ 0 h 61"/>
                  <a:gd name="T76" fmla="*/ 37 w 56"/>
                  <a:gd name="T77" fmla="*/ 0 h 6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6"/>
                  <a:gd name="T118" fmla="*/ 0 h 61"/>
                  <a:gd name="T119" fmla="*/ 56 w 56"/>
                  <a:gd name="T120" fmla="*/ 61 h 6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6" h="61">
                    <a:moveTo>
                      <a:pt x="27" y="0"/>
                    </a:moveTo>
                    <a:lnTo>
                      <a:pt x="29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4" y="9"/>
                    </a:lnTo>
                    <a:lnTo>
                      <a:pt x="47" y="9"/>
                    </a:lnTo>
                    <a:lnTo>
                      <a:pt x="49" y="9"/>
                    </a:lnTo>
                    <a:lnTo>
                      <a:pt x="49" y="11"/>
                    </a:lnTo>
                    <a:lnTo>
                      <a:pt x="49" y="14"/>
                    </a:lnTo>
                    <a:lnTo>
                      <a:pt x="53" y="17"/>
                    </a:lnTo>
                    <a:lnTo>
                      <a:pt x="53" y="20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4"/>
                    </a:lnTo>
                    <a:lnTo>
                      <a:pt x="56" y="36"/>
                    </a:lnTo>
                    <a:lnTo>
                      <a:pt x="53" y="36"/>
                    </a:lnTo>
                    <a:lnTo>
                      <a:pt x="53" y="42"/>
                    </a:lnTo>
                    <a:lnTo>
                      <a:pt x="49" y="45"/>
                    </a:lnTo>
                    <a:lnTo>
                      <a:pt x="49" y="47"/>
                    </a:lnTo>
                    <a:lnTo>
                      <a:pt x="47" y="53"/>
                    </a:lnTo>
                    <a:lnTo>
                      <a:pt x="44" y="56"/>
                    </a:lnTo>
                    <a:lnTo>
                      <a:pt x="42" y="56"/>
                    </a:lnTo>
                    <a:lnTo>
                      <a:pt x="38" y="58"/>
                    </a:lnTo>
                    <a:lnTo>
                      <a:pt x="36" y="58"/>
                    </a:lnTo>
                    <a:lnTo>
                      <a:pt x="33" y="58"/>
                    </a:lnTo>
                    <a:lnTo>
                      <a:pt x="33" y="61"/>
                    </a:lnTo>
                    <a:lnTo>
                      <a:pt x="29" y="61"/>
                    </a:lnTo>
                    <a:lnTo>
                      <a:pt x="27" y="61"/>
                    </a:lnTo>
                    <a:lnTo>
                      <a:pt x="25" y="61"/>
                    </a:lnTo>
                    <a:lnTo>
                      <a:pt x="20" y="61"/>
                    </a:lnTo>
                    <a:lnTo>
                      <a:pt x="20" y="58"/>
                    </a:lnTo>
                    <a:lnTo>
                      <a:pt x="18" y="58"/>
                    </a:lnTo>
                    <a:lnTo>
                      <a:pt x="16" y="58"/>
                    </a:lnTo>
                    <a:lnTo>
                      <a:pt x="13" y="56"/>
                    </a:lnTo>
                    <a:lnTo>
                      <a:pt x="11" y="56"/>
                    </a:lnTo>
                    <a:lnTo>
                      <a:pt x="9" y="56"/>
                    </a:lnTo>
                    <a:lnTo>
                      <a:pt x="9" y="53"/>
                    </a:lnTo>
                    <a:lnTo>
                      <a:pt x="7" y="53"/>
                    </a:lnTo>
                    <a:lnTo>
                      <a:pt x="7" y="47"/>
                    </a:lnTo>
                    <a:lnTo>
                      <a:pt x="5" y="47"/>
                    </a:lnTo>
                    <a:lnTo>
                      <a:pt x="5" y="45"/>
                    </a:lnTo>
                    <a:lnTo>
                      <a:pt x="2" y="45"/>
                    </a:lnTo>
                    <a:lnTo>
                      <a:pt x="2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2" y="17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5" y="11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6" name="Rectangle 109"/>
              <p:cNvSpPr>
                <a:spLocks noChangeArrowheads="1"/>
              </p:cNvSpPr>
              <p:nvPr/>
            </p:nvSpPr>
            <p:spPr bwMode="auto">
              <a:xfrm>
                <a:off x="3131" y="3041"/>
                <a:ext cx="1556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FF00"/>
                    </a:solidFill>
                  </a:rPr>
                  <a:t>ISO834 standard fire curve</a:t>
                </a:r>
                <a:endParaRPr lang="en-US" sz="20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26"/>
            <p:cNvGrpSpPr>
              <a:grpSpLocks/>
            </p:cNvGrpSpPr>
            <p:nvPr/>
          </p:nvGrpSpPr>
          <p:grpSpPr bwMode="auto">
            <a:xfrm>
              <a:off x="1423988" y="1946275"/>
              <a:ext cx="2524125" cy="4637088"/>
              <a:chOff x="897" y="1226"/>
              <a:chExt cx="1590" cy="2921"/>
            </a:xfrm>
          </p:grpSpPr>
          <p:sp>
            <p:nvSpPr>
              <p:cNvPr id="40" name="Rectangle 6"/>
              <p:cNvSpPr>
                <a:spLocks noChangeArrowheads="1"/>
              </p:cNvSpPr>
              <p:nvPr/>
            </p:nvSpPr>
            <p:spPr bwMode="auto">
              <a:xfrm>
                <a:off x="897" y="3929"/>
                <a:ext cx="15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/>
                  <a:t>Ignition - Smouldering</a:t>
                </a:r>
              </a:p>
            </p:txBody>
          </p:sp>
          <p:sp>
            <p:nvSpPr>
              <p:cNvPr id="41" name="Line 50"/>
              <p:cNvSpPr>
                <a:spLocks noChangeShapeType="1"/>
              </p:cNvSpPr>
              <p:nvPr/>
            </p:nvSpPr>
            <p:spPr bwMode="auto">
              <a:xfrm flipH="1" flipV="1">
                <a:off x="2483" y="1267"/>
                <a:ext cx="4" cy="28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2" name="Line 52"/>
              <p:cNvSpPr>
                <a:spLocks noChangeShapeType="1"/>
              </p:cNvSpPr>
              <p:nvPr/>
            </p:nvSpPr>
            <p:spPr bwMode="auto">
              <a:xfrm>
                <a:off x="960" y="1368"/>
                <a:ext cx="1457" cy="1"/>
              </a:xfrm>
              <a:prstGeom prst="line">
                <a:avLst/>
              </a:prstGeom>
              <a:noFill/>
              <a:ln w="3175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3" name="Freeform 53"/>
              <p:cNvSpPr>
                <a:spLocks/>
              </p:cNvSpPr>
              <p:nvPr/>
            </p:nvSpPr>
            <p:spPr bwMode="auto">
              <a:xfrm>
                <a:off x="2417" y="1333"/>
                <a:ext cx="70" cy="62"/>
              </a:xfrm>
              <a:custGeom>
                <a:avLst/>
                <a:gdLst>
                  <a:gd name="T0" fmla="*/ 70 w 51"/>
                  <a:gd name="T1" fmla="*/ 35 h 61"/>
                  <a:gd name="T2" fmla="*/ 0 w 51"/>
                  <a:gd name="T3" fmla="*/ 0 h 61"/>
                  <a:gd name="T4" fmla="*/ 0 w 51"/>
                  <a:gd name="T5" fmla="*/ 62 h 61"/>
                  <a:gd name="T6" fmla="*/ 70 w 51"/>
                  <a:gd name="T7" fmla="*/ 35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61"/>
                  <a:gd name="T14" fmla="*/ 51 w 51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61">
                    <a:moveTo>
                      <a:pt x="51" y="34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51" y="34"/>
                    </a:lnTo>
                    <a:close/>
                  </a:path>
                </a:pathLst>
              </a:custGeom>
              <a:solidFill>
                <a:srgbClr val="3399FF"/>
              </a:solidFill>
              <a:ln w="9525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4" name="Rectangle 74"/>
              <p:cNvSpPr>
                <a:spLocks noChangeArrowheads="1"/>
              </p:cNvSpPr>
              <p:nvPr/>
            </p:nvSpPr>
            <p:spPr bwMode="auto">
              <a:xfrm>
                <a:off x="1133" y="1226"/>
                <a:ext cx="1005" cy="192"/>
              </a:xfrm>
              <a:prstGeom prst="rect">
                <a:avLst/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dirty="0">
                    <a:solidFill>
                      <a:schemeClr val="hlink"/>
                    </a:solidFill>
                  </a:rPr>
                  <a:t>Pre-Flashover</a:t>
                </a:r>
                <a:endParaRPr lang="en-US" sz="2000" dirty="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" name="Line 7"/>
              <p:cNvSpPr>
                <a:spLocks noChangeShapeType="1"/>
              </p:cNvSpPr>
              <p:nvPr/>
            </p:nvSpPr>
            <p:spPr bwMode="auto">
              <a:xfrm flipV="1">
                <a:off x="941" y="3770"/>
                <a:ext cx="306" cy="2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6" name="Line 8"/>
              <p:cNvSpPr>
                <a:spLocks noChangeShapeType="1"/>
              </p:cNvSpPr>
              <p:nvPr/>
            </p:nvSpPr>
            <p:spPr bwMode="auto">
              <a:xfrm flipV="1">
                <a:off x="1247" y="3712"/>
                <a:ext cx="277" cy="58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 flipV="1">
                <a:off x="1524" y="3615"/>
                <a:ext cx="288" cy="97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 flipV="1">
                <a:off x="1812" y="3501"/>
                <a:ext cx="231" cy="114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 flipV="1">
                <a:off x="2047" y="3363"/>
                <a:ext cx="178" cy="138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V="1">
                <a:off x="2228" y="3243"/>
                <a:ext cx="162" cy="12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51" name="Line 13"/>
              <p:cNvSpPr>
                <a:spLocks noChangeShapeType="1"/>
              </p:cNvSpPr>
              <p:nvPr/>
            </p:nvSpPr>
            <p:spPr bwMode="auto">
              <a:xfrm flipV="1">
                <a:off x="2390" y="3122"/>
                <a:ext cx="97" cy="12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948115" y="1706564"/>
              <a:ext cx="3062288" cy="4830763"/>
              <a:chOff x="2487" y="1075"/>
              <a:chExt cx="1929" cy="3043"/>
            </a:xfrm>
          </p:grpSpPr>
          <p:sp>
            <p:nvSpPr>
              <p:cNvPr id="15" name="Rectangle 88"/>
              <p:cNvSpPr>
                <a:spLocks noChangeArrowheads="1"/>
              </p:cNvSpPr>
              <p:nvPr/>
            </p:nvSpPr>
            <p:spPr bwMode="auto">
              <a:xfrm>
                <a:off x="2821" y="3926"/>
                <a:ext cx="55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/>
                  <a:t>Heating</a:t>
                </a:r>
                <a:endParaRPr lang="en-US" sz="2000">
                  <a:latin typeface="Times New Roman" pitchFamily="18" charset="0"/>
                </a:endParaRPr>
              </a:p>
            </p:txBody>
          </p:sp>
          <p:sp>
            <p:nvSpPr>
              <p:cNvPr id="16" name="Line 55"/>
              <p:cNvSpPr>
                <a:spLocks noChangeShapeType="1"/>
              </p:cNvSpPr>
              <p:nvPr/>
            </p:nvSpPr>
            <p:spPr bwMode="auto">
              <a:xfrm>
                <a:off x="2494" y="1368"/>
                <a:ext cx="1852" cy="1"/>
              </a:xfrm>
              <a:prstGeom prst="line">
                <a:avLst/>
              </a:prstGeom>
              <a:noFill/>
              <a:ln w="31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7" name="Freeform 56"/>
              <p:cNvSpPr>
                <a:spLocks/>
              </p:cNvSpPr>
              <p:nvPr/>
            </p:nvSpPr>
            <p:spPr bwMode="auto">
              <a:xfrm>
                <a:off x="4337" y="1333"/>
                <a:ext cx="75" cy="62"/>
              </a:xfrm>
              <a:custGeom>
                <a:avLst/>
                <a:gdLst>
                  <a:gd name="T0" fmla="*/ 75 w 55"/>
                  <a:gd name="T1" fmla="*/ 35 h 61"/>
                  <a:gd name="T2" fmla="*/ 0 w 55"/>
                  <a:gd name="T3" fmla="*/ 0 h 61"/>
                  <a:gd name="T4" fmla="*/ 0 w 55"/>
                  <a:gd name="T5" fmla="*/ 62 h 61"/>
                  <a:gd name="T6" fmla="*/ 75 w 55"/>
                  <a:gd name="T7" fmla="*/ 35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61"/>
                  <a:gd name="T14" fmla="*/ 55 w 55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61">
                    <a:moveTo>
                      <a:pt x="55" y="34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55" y="34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8" name="Rectangle 76"/>
              <p:cNvSpPr>
                <a:spLocks noChangeArrowheads="1"/>
              </p:cNvSpPr>
              <p:nvPr/>
            </p:nvSpPr>
            <p:spPr bwMode="auto">
              <a:xfrm>
                <a:off x="2880" y="1075"/>
                <a:ext cx="1082" cy="39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dirty="0"/>
                  <a:t>Post-Flashover</a:t>
                </a:r>
              </a:p>
              <a:p>
                <a:r>
                  <a:rPr lang="en-US" sz="2000" dirty="0"/>
                  <a:t>1000-1200°C</a:t>
                </a:r>
                <a:endParaRPr lang="en-US" sz="2000" dirty="0">
                  <a:latin typeface="Times New Roman" pitchFamily="18" charset="0"/>
                </a:endParaRPr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V="1">
                <a:off x="2487" y="2896"/>
                <a:ext cx="146" cy="223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V="1">
                <a:off x="2635" y="2719"/>
                <a:ext cx="88" cy="177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 flipV="1">
                <a:off x="2723" y="2522"/>
                <a:ext cx="105" cy="197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 flipV="1">
                <a:off x="2828" y="2286"/>
                <a:ext cx="100" cy="23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 flipV="1">
                <a:off x="2928" y="2077"/>
                <a:ext cx="105" cy="209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V="1">
                <a:off x="3036" y="1925"/>
                <a:ext cx="107" cy="15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 flipV="1">
                <a:off x="3146" y="1816"/>
                <a:ext cx="85" cy="109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 flipV="1">
                <a:off x="3231" y="1706"/>
                <a:ext cx="118" cy="11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 flipV="1">
                <a:off x="3349" y="1656"/>
                <a:ext cx="64" cy="5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 flipV="1">
                <a:off x="3413" y="1611"/>
                <a:ext cx="110" cy="45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 flipV="1">
                <a:off x="3523" y="1605"/>
                <a:ext cx="131" cy="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>
                <a:off x="3656" y="1605"/>
                <a:ext cx="137" cy="37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1" name="Line 26"/>
              <p:cNvSpPr>
                <a:spLocks noChangeShapeType="1"/>
              </p:cNvSpPr>
              <p:nvPr/>
            </p:nvSpPr>
            <p:spPr bwMode="auto">
              <a:xfrm>
                <a:off x="3784" y="1642"/>
                <a:ext cx="125" cy="64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2" name="Line 27"/>
              <p:cNvSpPr>
                <a:spLocks noChangeShapeType="1"/>
              </p:cNvSpPr>
              <p:nvPr/>
            </p:nvSpPr>
            <p:spPr bwMode="auto">
              <a:xfrm>
                <a:off x="3909" y="1706"/>
                <a:ext cx="90" cy="9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3" name="Line 28"/>
              <p:cNvSpPr>
                <a:spLocks noChangeShapeType="1"/>
              </p:cNvSpPr>
              <p:nvPr/>
            </p:nvSpPr>
            <p:spPr bwMode="auto">
              <a:xfrm>
                <a:off x="4002" y="1797"/>
                <a:ext cx="80" cy="8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4" name="Line 29"/>
              <p:cNvSpPr>
                <a:spLocks noChangeShapeType="1"/>
              </p:cNvSpPr>
              <p:nvPr/>
            </p:nvSpPr>
            <p:spPr bwMode="auto">
              <a:xfrm>
                <a:off x="4084" y="1880"/>
                <a:ext cx="92" cy="11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5" name="Line 30"/>
              <p:cNvSpPr>
                <a:spLocks noChangeShapeType="1"/>
              </p:cNvSpPr>
              <p:nvPr/>
            </p:nvSpPr>
            <p:spPr bwMode="auto">
              <a:xfrm>
                <a:off x="4179" y="1992"/>
                <a:ext cx="113" cy="157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6" name="Line 31"/>
              <p:cNvSpPr>
                <a:spLocks noChangeShapeType="1"/>
              </p:cNvSpPr>
              <p:nvPr/>
            </p:nvSpPr>
            <p:spPr bwMode="auto">
              <a:xfrm>
                <a:off x="4292" y="2152"/>
                <a:ext cx="124" cy="21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7" name="Line 45"/>
              <p:cNvSpPr>
                <a:spLocks noChangeShapeType="1"/>
              </p:cNvSpPr>
              <p:nvPr/>
            </p:nvSpPr>
            <p:spPr bwMode="auto">
              <a:xfrm flipV="1">
                <a:off x="3874" y="2014"/>
                <a:ext cx="280" cy="483"/>
              </a:xfrm>
              <a:prstGeom prst="line">
                <a:avLst/>
              </a:prstGeom>
              <a:noFill/>
              <a:ln w="31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8" name="Freeform 67"/>
              <p:cNvSpPr>
                <a:spLocks/>
              </p:cNvSpPr>
              <p:nvPr/>
            </p:nvSpPr>
            <p:spPr bwMode="auto">
              <a:xfrm>
                <a:off x="4133" y="1946"/>
                <a:ext cx="73" cy="79"/>
              </a:xfrm>
              <a:custGeom>
                <a:avLst/>
                <a:gdLst>
                  <a:gd name="T0" fmla="*/ 36 w 53"/>
                  <a:gd name="T1" fmla="*/ 0 h 61"/>
                  <a:gd name="T2" fmla="*/ 40 w 53"/>
                  <a:gd name="T3" fmla="*/ 4 h 61"/>
                  <a:gd name="T4" fmla="*/ 45 w 53"/>
                  <a:gd name="T5" fmla="*/ 4 h 61"/>
                  <a:gd name="T6" fmla="*/ 52 w 53"/>
                  <a:gd name="T7" fmla="*/ 8 h 61"/>
                  <a:gd name="T8" fmla="*/ 55 w 53"/>
                  <a:gd name="T9" fmla="*/ 12 h 61"/>
                  <a:gd name="T10" fmla="*/ 63 w 53"/>
                  <a:gd name="T11" fmla="*/ 18 h 61"/>
                  <a:gd name="T12" fmla="*/ 67 w 53"/>
                  <a:gd name="T13" fmla="*/ 22 h 61"/>
                  <a:gd name="T14" fmla="*/ 70 w 53"/>
                  <a:gd name="T15" fmla="*/ 30 h 61"/>
                  <a:gd name="T16" fmla="*/ 73 w 53"/>
                  <a:gd name="T17" fmla="*/ 36 h 61"/>
                  <a:gd name="T18" fmla="*/ 73 w 53"/>
                  <a:gd name="T19" fmla="*/ 44 h 61"/>
                  <a:gd name="T20" fmla="*/ 70 w 53"/>
                  <a:gd name="T21" fmla="*/ 51 h 61"/>
                  <a:gd name="T22" fmla="*/ 67 w 53"/>
                  <a:gd name="T23" fmla="*/ 54 h 61"/>
                  <a:gd name="T24" fmla="*/ 63 w 53"/>
                  <a:gd name="T25" fmla="*/ 61 h 61"/>
                  <a:gd name="T26" fmla="*/ 61 w 53"/>
                  <a:gd name="T27" fmla="*/ 69 h 61"/>
                  <a:gd name="T28" fmla="*/ 55 w 53"/>
                  <a:gd name="T29" fmla="*/ 73 h 61"/>
                  <a:gd name="T30" fmla="*/ 45 w 53"/>
                  <a:gd name="T31" fmla="*/ 73 h 61"/>
                  <a:gd name="T32" fmla="*/ 43 w 53"/>
                  <a:gd name="T33" fmla="*/ 79 h 61"/>
                  <a:gd name="T34" fmla="*/ 36 w 53"/>
                  <a:gd name="T35" fmla="*/ 79 h 61"/>
                  <a:gd name="T36" fmla="*/ 30 w 53"/>
                  <a:gd name="T37" fmla="*/ 79 h 61"/>
                  <a:gd name="T38" fmla="*/ 21 w 53"/>
                  <a:gd name="T39" fmla="*/ 73 h 61"/>
                  <a:gd name="T40" fmla="*/ 18 w 53"/>
                  <a:gd name="T41" fmla="*/ 69 h 61"/>
                  <a:gd name="T42" fmla="*/ 12 w 53"/>
                  <a:gd name="T43" fmla="*/ 65 h 61"/>
                  <a:gd name="T44" fmla="*/ 6 w 53"/>
                  <a:gd name="T45" fmla="*/ 61 h 61"/>
                  <a:gd name="T46" fmla="*/ 6 w 53"/>
                  <a:gd name="T47" fmla="*/ 54 h 61"/>
                  <a:gd name="T48" fmla="*/ 3 w 53"/>
                  <a:gd name="T49" fmla="*/ 51 h 61"/>
                  <a:gd name="T50" fmla="*/ 0 w 53"/>
                  <a:gd name="T51" fmla="*/ 44 h 61"/>
                  <a:gd name="T52" fmla="*/ 0 w 53"/>
                  <a:gd name="T53" fmla="*/ 36 h 61"/>
                  <a:gd name="T54" fmla="*/ 3 w 53"/>
                  <a:gd name="T55" fmla="*/ 32 h 61"/>
                  <a:gd name="T56" fmla="*/ 3 w 53"/>
                  <a:gd name="T57" fmla="*/ 26 h 61"/>
                  <a:gd name="T58" fmla="*/ 6 w 53"/>
                  <a:gd name="T59" fmla="*/ 22 h 61"/>
                  <a:gd name="T60" fmla="*/ 6 w 53"/>
                  <a:gd name="T61" fmla="*/ 18 h 61"/>
                  <a:gd name="T62" fmla="*/ 12 w 53"/>
                  <a:gd name="T63" fmla="*/ 12 h 61"/>
                  <a:gd name="T64" fmla="*/ 18 w 53"/>
                  <a:gd name="T65" fmla="*/ 8 h 61"/>
                  <a:gd name="T66" fmla="*/ 28 w 53"/>
                  <a:gd name="T67" fmla="*/ 4 h 61"/>
                  <a:gd name="T68" fmla="*/ 30 w 53"/>
                  <a:gd name="T69" fmla="*/ 0 h 6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"/>
                  <a:gd name="T106" fmla="*/ 0 h 61"/>
                  <a:gd name="T107" fmla="*/ 53 w 53"/>
                  <a:gd name="T108" fmla="*/ 61 h 6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" h="61">
                    <a:moveTo>
                      <a:pt x="26" y="0"/>
                    </a:moveTo>
                    <a:lnTo>
                      <a:pt x="26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33" y="3"/>
                    </a:lnTo>
                    <a:lnTo>
                      <a:pt x="38" y="3"/>
                    </a:lnTo>
                    <a:lnTo>
                      <a:pt x="38" y="6"/>
                    </a:lnTo>
                    <a:lnTo>
                      <a:pt x="40" y="6"/>
                    </a:lnTo>
                    <a:lnTo>
                      <a:pt x="40" y="9"/>
                    </a:lnTo>
                    <a:lnTo>
                      <a:pt x="44" y="9"/>
                    </a:lnTo>
                    <a:lnTo>
                      <a:pt x="46" y="14"/>
                    </a:lnTo>
                    <a:lnTo>
                      <a:pt x="49" y="14"/>
                    </a:lnTo>
                    <a:lnTo>
                      <a:pt x="49" y="17"/>
                    </a:lnTo>
                    <a:lnTo>
                      <a:pt x="51" y="20"/>
                    </a:lnTo>
                    <a:lnTo>
                      <a:pt x="51" y="23"/>
                    </a:lnTo>
                    <a:lnTo>
                      <a:pt x="51" y="25"/>
                    </a:lnTo>
                    <a:lnTo>
                      <a:pt x="53" y="28"/>
                    </a:lnTo>
                    <a:lnTo>
                      <a:pt x="53" y="31"/>
                    </a:lnTo>
                    <a:lnTo>
                      <a:pt x="53" y="34"/>
                    </a:lnTo>
                    <a:lnTo>
                      <a:pt x="51" y="36"/>
                    </a:lnTo>
                    <a:lnTo>
                      <a:pt x="51" y="39"/>
                    </a:lnTo>
                    <a:lnTo>
                      <a:pt x="51" y="42"/>
                    </a:lnTo>
                    <a:lnTo>
                      <a:pt x="49" y="42"/>
                    </a:lnTo>
                    <a:lnTo>
                      <a:pt x="49" y="47"/>
                    </a:lnTo>
                    <a:lnTo>
                      <a:pt x="46" y="47"/>
                    </a:lnTo>
                    <a:lnTo>
                      <a:pt x="44" y="50"/>
                    </a:lnTo>
                    <a:lnTo>
                      <a:pt x="44" y="53"/>
                    </a:lnTo>
                    <a:lnTo>
                      <a:pt x="40" y="53"/>
                    </a:lnTo>
                    <a:lnTo>
                      <a:pt x="40" y="56"/>
                    </a:lnTo>
                    <a:lnTo>
                      <a:pt x="38" y="56"/>
                    </a:lnTo>
                    <a:lnTo>
                      <a:pt x="33" y="56"/>
                    </a:lnTo>
                    <a:lnTo>
                      <a:pt x="31" y="56"/>
                    </a:lnTo>
                    <a:lnTo>
                      <a:pt x="31" y="61"/>
                    </a:lnTo>
                    <a:lnTo>
                      <a:pt x="29" y="61"/>
                    </a:lnTo>
                    <a:lnTo>
                      <a:pt x="26" y="61"/>
                    </a:lnTo>
                    <a:lnTo>
                      <a:pt x="22" y="61"/>
                    </a:lnTo>
                    <a:lnTo>
                      <a:pt x="20" y="56"/>
                    </a:lnTo>
                    <a:lnTo>
                      <a:pt x="15" y="56"/>
                    </a:lnTo>
                    <a:lnTo>
                      <a:pt x="13" y="56"/>
                    </a:lnTo>
                    <a:lnTo>
                      <a:pt x="13" y="53"/>
                    </a:lnTo>
                    <a:lnTo>
                      <a:pt x="9" y="53"/>
                    </a:lnTo>
                    <a:lnTo>
                      <a:pt x="9" y="50"/>
                    </a:lnTo>
                    <a:lnTo>
                      <a:pt x="4" y="50"/>
                    </a:lnTo>
                    <a:lnTo>
                      <a:pt x="4" y="47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2" y="39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0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4" y="14"/>
                    </a:lnTo>
                    <a:lnTo>
                      <a:pt x="4" y="9"/>
                    </a:lnTo>
                    <a:lnTo>
                      <a:pt x="9" y="9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5" y="3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9" name="Rectangle 113"/>
              <p:cNvSpPr>
                <a:spLocks noChangeArrowheads="1"/>
              </p:cNvSpPr>
              <p:nvPr/>
            </p:nvSpPr>
            <p:spPr bwMode="auto">
              <a:xfrm>
                <a:off x="3166" y="2486"/>
                <a:ext cx="121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hlink"/>
                    </a:solidFill>
                  </a:rPr>
                  <a:t>Natural fire curve</a:t>
                </a:r>
                <a:endParaRPr lang="en-US" sz="200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119"/>
            <p:cNvGrpSpPr>
              <a:grpSpLocks/>
            </p:cNvGrpSpPr>
            <p:nvPr/>
          </p:nvGrpSpPr>
          <p:grpSpPr bwMode="auto">
            <a:xfrm>
              <a:off x="1266825" y="1593850"/>
              <a:ext cx="6508750" cy="4654550"/>
              <a:chOff x="798" y="937"/>
              <a:chExt cx="4100" cy="2932"/>
            </a:xfrm>
          </p:grpSpPr>
          <p:sp>
            <p:nvSpPr>
              <p:cNvPr id="11" name="Rectangle 92"/>
              <p:cNvSpPr>
                <a:spLocks noChangeArrowheads="1"/>
              </p:cNvSpPr>
              <p:nvPr/>
            </p:nvSpPr>
            <p:spPr bwMode="auto">
              <a:xfrm>
                <a:off x="4542" y="3677"/>
                <a:ext cx="3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/>
                  <a:t>Time</a:t>
                </a:r>
                <a:endParaRPr lang="en-US" sz="2000">
                  <a:latin typeface="Times New Roman" pitchFamily="18" charset="0"/>
                </a:endParaRPr>
              </a:p>
            </p:txBody>
          </p:sp>
          <p:sp>
            <p:nvSpPr>
              <p:cNvPr id="12" name="Rectangle 115"/>
              <p:cNvSpPr>
                <a:spLocks noChangeArrowheads="1"/>
              </p:cNvSpPr>
              <p:nvPr/>
            </p:nvSpPr>
            <p:spPr bwMode="auto">
              <a:xfrm>
                <a:off x="798" y="937"/>
                <a:ext cx="91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dirty="0"/>
                  <a:t>Temperature</a:t>
                </a:r>
                <a:endParaRPr lang="en-US" sz="2000" dirty="0">
                  <a:latin typeface="Times New Roman" pitchFamily="18" charset="0"/>
                </a:endParaRPr>
              </a:p>
            </p:txBody>
          </p:sp>
          <p:sp>
            <p:nvSpPr>
              <p:cNvPr id="13" name="Line 49"/>
              <p:cNvSpPr>
                <a:spLocks noChangeShapeType="1"/>
              </p:cNvSpPr>
              <p:nvPr/>
            </p:nvSpPr>
            <p:spPr bwMode="auto">
              <a:xfrm flipV="1">
                <a:off x="941" y="1276"/>
                <a:ext cx="1" cy="2529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4" name="Line 48"/>
              <p:cNvSpPr>
                <a:spLocks noChangeShapeType="1"/>
              </p:cNvSpPr>
              <p:nvPr/>
            </p:nvSpPr>
            <p:spPr bwMode="auto">
              <a:xfrm>
                <a:off x="935" y="3801"/>
                <a:ext cx="3576" cy="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</p:grpSp>
        <p:sp>
          <p:nvSpPr>
            <p:cNvPr id="10" name="Rectangle 80"/>
            <p:cNvSpPr>
              <a:spLocks noChangeArrowheads="1"/>
            </p:cNvSpPr>
            <p:nvPr/>
          </p:nvSpPr>
          <p:spPr bwMode="auto">
            <a:xfrm>
              <a:off x="3254375" y="2778125"/>
              <a:ext cx="1116013" cy="3048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Flashover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58775"/>
            <a:ext cx="8229600" cy="1143000"/>
          </a:xfrm>
          <a:noFill/>
        </p:spPr>
        <p:txBody>
          <a:bodyPr/>
          <a:lstStyle/>
          <a:p>
            <a:r>
              <a:rPr lang="es-ES"/>
              <a:t>Clasificación de materiales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772816"/>
            <a:ext cx="5586413" cy="4114800"/>
          </a:xfrm>
        </p:spPr>
        <p:txBody>
          <a:bodyPr/>
          <a:lstStyle/>
          <a:p>
            <a:r>
              <a:rPr lang="es-ES" sz="2800" dirty="0"/>
              <a:t>EUROPA. (EUROCLASES)</a:t>
            </a:r>
          </a:p>
          <a:p>
            <a:pPr lvl="1"/>
            <a:r>
              <a:rPr lang="es-ES" sz="2400" dirty="0"/>
              <a:t>A1</a:t>
            </a:r>
          </a:p>
          <a:p>
            <a:pPr lvl="1"/>
            <a:r>
              <a:rPr lang="es-ES" sz="2400" dirty="0"/>
              <a:t>A2</a:t>
            </a:r>
          </a:p>
          <a:p>
            <a:pPr lvl="1"/>
            <a:r>
              <a:rPr lang="es-ES" sz="2400" dirty="0"/>
              <a:t>B</a:t>
            </a:r>
          </a:p>
          <a:p>
            <a:pPr lvl="1"/>
            <a:r>
              <a:rPr lang="es-ES" sz="2400" dirty="0"/>
              <a:t>C</a:t>
            </a:r>
          </a:p>
          <a:p>
            <a:pPr lvl="1"/>
            <a:r>
              <a:rPr lang="es-ES" sz="2400" dirty="0"/>
              <a:t>D</a:t>
            </a:r>
          </a:p>
          <a:p>
            <a:pPr lvl="1"/>
            <a:r>
              <a:rPr lang="es-ES" sz="2400" dirty="0"/>
              <a:t>E</a:t>
            </a:r>
          </a:p>
          <a:p>
            <a:pPr lvl="1"/>
            <a:r>
              <a:rPr lang="es-ES" sz="2400" dirty="0"/>
              <a:t>F</a:t>
            </a:r>
          </a:p>
        </p:txBody>
      </p:sp>
      <p:graphicFrame>
        <p:nvGraphicFramePr>
          <p:cNvPr id="8192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47664" y="2276872"/>
          <a:ext cx="7431225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name="PhotoStyler Image" r:id="rId3" imgW="7047619" imgH="2552381" progId="">
                  <p:embed/>
                </p:oleObj>
              </mc:Choice>
              <mc:Fallback>
                <p:oleObj name="PhotoStyler Image" r:id="rId3" imgW="7047619" imgH="255238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8000" contrast="7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2276872"/>
                        <a:ext cx="7431225" cy="3096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58775"/>
            <a:ext cx="8229600" cy="1143000"/>
          </a:xfrm>
          <a:noFill/>
        </p:spPr>
        <p:txBody>
          <a:bodyPr/>
          <a:lstStyle/>
          <a:p>
            <a:r>
              <a:rPr lang="es-ES"/>
              <a:t>Clasificación de materiales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844824"/>
            <a:ext cx="5586413" cy="4114800"/>
          </a:xfrm>
        </p:spPr>
        <p:txBody>
          <a:bodyPr/>
          <a:lstStyle/>
          <a:p>
            <a:r>
              <a:rPr lang="es-ES" sz="2800" dirty="0"/>
              <a:t>EUROPA. (EUROCLASES)</a:t>
            </a:r>
          </a:p>
          <a:p>
            <a:pPr lvl="1"/>
            <a:r>
              <a:rPr lang="es-ES" sz="2400" dirty="0"/>
              <a:t>Ensayos</a:t>
            </a:r>
          </a:p>
        </p:txBody>
      </p:sp>
      <p:graphicFrame>
        <p:nvGraphicFramePr>
          <p:cNvPr id="9011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23850" y="3213100"/>
          <a:ext cx="4211638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0" name="PhotoStyler Image" r:id="rId3" imgW="3504762" imgH="2057143" progId="">
                  <p:embed/>
                </p:oleObj>
              </mc:Choice>
              <mc:Fallback>
                <p:oleObj name="PhotoStyler Image" r:id="rId3" imgW="3504762" imgH="205714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213100"/>
                        <a:ext cx="4211638" cy="247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17" name="Picture 5" descr="contra_fuego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1628775"/>
            <a:ext cx="3390900" cy="2085975"/>
          </a:xfrm>
          <a:prstGeom prst="rect">
            <a:avLst/>
          </a:prstGeom>
          <a:noFill/>
        </p:spPr>
      </p:pic>
      <p:pic>
        <p:nvPicPr>
          <p:cNvPr id="90118" name="Picture 6" descr="669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4292600"/>
            <a:ext cx="3032125" cy="2270125"/>
          </a:xfrm>
          <a:prstGeom prst="rect">
            <a:avLst/>
          </a:prstGeom>
          <a:noFill/>
        </p:spPr>
      </p:pic>
      <p:sp>
        <p:nvSpPr>
          <p:cNvPr id="90119" name="Line 7"/>
          <p:cNvSpPr>
            <a:spLocks noChangeShapeType="1"/>
          </p:cNvSpPr>
          <p:nvPr/>
        </p:nvSpPr>
        <p:spPr bwMode="auto">
          <a:xfrm flipH="1" flipV="1">
            <a:off x="4356100" y="3933825"/>
            <a:ext cx="1368425" cy="172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 flipH="1">
            <a:off x="3419475" y="2492375"/>
            <a:ext cx="2089150" cy="12239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Ensayos</a:t>
            </a:r>
            <a:endParaRPr lang="es-CL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395536" y="1628800"/>
            <a:ext cx="7858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CL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ISO 1716 (“Bomba calorimétrica”).</a:t>
            </a:r>
          </a:p>
          <a:p>
            <a:pPr>
              <a:defRPr/>
            </a:pPr>
            <a:endParaRPr lang="es-CL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2286000"/>
            <a:ext cx="3500438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4572000" y="4757738"/>
            <a:ext cx="3071813" cy="16002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400" b="1"/>
              <a:t>1- Agitador.</a:t>
            </a:r>
          </a:p>
          <a:p>
            <a:r>
              <a:rPr lang="es-CL" sz="1400" b="1"/>
              <a:t>2- Tapa (adiabática).</a:t>
            </a:r>
          </a:p>
          <a:p>
            <a:r>
              <a:rPr lang="es-CL" sz="1400" b="1"/>
              <a:t>3- Cables de ignición.</a:t>
            </a:r>
          </a:p>
          <a:p>
            <a:r>
              <a:rPr lang="es-CL" sz="1400" b="1"/>
              <a:t>4- Termómetro.</a:t>
            </a:r>
          </a:p>
          <a:p>
            <a:r>
              <a:rPr lang="es-CL" sz="1400" b="1"/>
              <a:t>5- Vaso calorimétrico.</a:t>
            </a:r>
          </a:p>
          <a:p>
            <a:r>
              <a:rPr lang="es-CL" sz="1400" b="1"/>
              <a:t>6- Aislación.</a:t>
            </a:r>
          </a:p>
          <a:p>
            <a:r>
              <a:rPr lang="es-CL" sz="1400" b="1"/>
              <a:t>7- Bomba calorimétrica.</a:t>
            </a:r>
          </a:p>
        </p:txBody>
      </p:sp>
      <p:sp>
        <p:nvSpPr>
          <p:cNvPr id="8" name="9 CuadroTexto"/>
          <p:cNvSpPr txBox="1">
            <a:spLocks noChangeArrowheads="1"/>
          </p:cNvSpPr>
          <p:nvPr/>
        </p:nvSpPr>
        <p:spPr bwMode="auto">
          <a:xfrm>
            <a:off x="4429125" y="2571750"/>
            <a:ext cx="4143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es-CL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Producción máxima de calor de un producto (PCS). [kcal/kg ; kJ/kg]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2656"/>
            <a:ext cx="30384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Ensayos</a:t>
            </a:r>
            <a:endParaRPr lang="es-CL" dirty="0"/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467544" y="2060848"/>
            <a:ext cx="7858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CL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ISO 1182 (“Horno de no combustibilidad”).</a:t>
            </a:r>
          </a:p>
          <a:p>
            <a:pPr>
              <a:defRPr/>
            </a:pPr>
            <a:endParaRPr lang="es-CL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36912"/>
            <a:ext cx="3167062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4355976" y="3068960"/>
            <a:ext cx="4143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Pérdida de masa [%].</a:t>
            </a:r>
          </a:p>
          <a:p>
            <a:pPr>
              <a:defRPr/>
            </a:pPr>
            <a:endParaRPr lang="es-C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Aparición de llamas sostenidas [s].</a:t>
            </a:r>
          </a:p>
          <a:p>
            <a:pPr>
              <a:defRPr/>
            </a:pPr>
            <a:endParaRPr lang="es-C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Incrementos de temperatura [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T].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331640" y="1340768"/>
            <a:ext cx="504056" cy="576063"/>
          </a:xfrm>
          <a:prstGeom prst="can">
            <a:avLst>
              <a:gd name="adj" fmla="val 31691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pic>
        <p:nvPicPr>
          <p:cNvPr id="13" name="Picture 5" descr="NOCO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32656"/>
            <a:ext cx="1620787" cy="2122246"/>
          </a:xfrm>
          <a:prstGeom prst="rect">
            <a:avLst/>
          </a:prstGeom>
          <a:noFill/>
        </p:spPr>
      </p:pic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32656"/>
            <a:ext cx="2219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Ensayos</a:t>
            </a:r>
            <a:endParaRPr lang="es-CL" dirty="0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395536" y="2204864"/>
            <a:ext cx="7858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CL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13823 (“SBI”).</a:t>
            </a:r>
          </a:p>
          <a:p>
            <a:pPr>
              <a:defRPr/>
            </a:pPr>
            <a:endParaRPr lang="es-CL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09092"/>
            <a:ext cx="4437385" cy="350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5436096" y="1052736"/>
            <a:ext cx="3357563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-THR: desprendimiento total de calor [MJ].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-FIGRA: índice de crecimiento del incendio [W/s].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-TSP: producción total de humo [m</a:t>
            </a:r>
            <a:r>
              <a:rPr lang="es-CL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-SMOGRA: índice de crecimiento de la producción de humo [m</a:t>
            </a:r>
            <a:r>
              <a:rPr lang="es-CL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/s</a:t>
            </a:r>
            <a:r>
              <a:rPr lang="es-CL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Caída de gotas inflamadas.</a:t>
            </a:r>
          </a:p>
        </p:txBody>
      </p:sp>
      <p:pic>
        <p:nvPicPr>
          <p:cNvPr id="116738" name="Picture 2" descr="http://www.sandwichbau.de/bilder/artikel/brandnormung/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6672"/>
            <a:ext cx="2145432" cy="2514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Ensayos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4" descr="http://www.sandwichbau.de/bilder/artikel/brandnormung/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844824"/>
            <a:ext cx="2935046" cy="3990244"/>
          </a:xfrm>
          <a:prstGeom prst="rect">
            <a:avLst/>
          </a:prstGeom>
          <a:noFill/>
        </p:spPr>
      </p:pic>
      <p:pic>
        <p:nvPicPr>
          <p:cNvPr id="141314" name="Picture 2" descr="http://www.sp.se/sv/units/fire/PublishingImages/Material/SB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2333625" cy="2466975"/>
          </a:xfrm>
          <a:prstGeom prst="rect">
            <a:avLst/>
          </a:prstGeom>
          <a:noFill/>
        </p:spPr>
      </p:pic>
      <p:pic>
        <p:nvPicPr>
          <p:cNvPr id="141316" name="Picture 4" descr="http://www.wien.gv.at/forschung/laboratorien/vfa/bauphysik/images/sbi-t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916832"/>
            <a:ext cx="28575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Ensayos</a:t>
            </a:r>
            <a:endParaRPr lang="es-CL" dirty="0"/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928688" y="1714500"/>
            <a:ext cx="7858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CL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ISO 11925-2 (“Ensayo del pequeño quemador”).</a:t>
            </a:r>
          </a:p>
          <a:p>
            <a:pPr>
              <a:defRPr/>
            </a:pPr>
            <a:endParaRPr lang="es-CL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2286000"/>
            <a:ext cx="36099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8 CuadroTexto"/>
          <p:cNvSpPr txBox="1">
            <a:spLocks noChangeArrowheads="1"/>
          </p:cNvSpPr>
          <p:nvPr/>
        </p:nvSpPr>
        <p:spPr bwMode="auto">
          <a:xfrm>
            <a:off x="4786313" y="2571750"/>
            <a:ext cx="36433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s-CL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 de propagación de llamas [mm/min].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s-CL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Caída de gotas.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58775"/>
            <a:ext cx="8229600" cy="1143000"/>
          </a:xfrm>
          <a:noFill/>
        </p:spPr>
        <p:txBody>
          <a:bodyPr/>
          <a:lstStyle/>
          <a:p>
            <a:r>
              <a:rPr lang="es-ES" dirty="0"/>
              <a:t>Clasificación de materiales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628800"/>
            <a:ext cx="6470650" cy="4114800"/>
          </a:xfrm>
        </p:spPr>
        <p:txBody>
          <a:bodyPr/>
          <a:lstStyle/>
          <a:p>
            <a:r>
              <a:rPr lang="es-ES" sz="2800" dirty="0"/>
              <a:t>EUROPA. (EUROCLASES)</a:t>
            </a:r>
          </a:p>
          <a:p>
            <a:pPr lvl="1"/>
            <a:r>
              <a:rPr lang="es-ES" sz="2400" dirty="0"/>
              <a:t>Ensayos para revestimientos de pisos</a:t>
            </a:r>
          </a:p>
          <a:p>
            <a:pPr lvl="2"/>
            <a:r>
              <a:rPr lang="es-ES" sz="2000" dirty="0"/>
              <a:t>A1</a:t>
            </a:r>
            <a:r>
              <a:rPr lang="es-ES" sz="2000" baseline="-25000" dirty="0"/>
              <a:t>fl</a:t>
            </a:r>
          </a:p>
          <a:p>
            <a:pPr lvl="2"/>
            <a:r>
              <a:rPr lang="es-ES" sz="2000" dirty="0"/>
              <a:t>A2</a:t>
            </a:r>
            <a:r>
              <a:rPr lang="es-ES" sz="2000" baseline="-25000" dirty="0"/>
              <a:t>fl</a:t>
            </a:r>
            <a:endParaRPr lang="es-ES" sz="2000" dirty="0"/>
          </a:p>
          <a:p>
            <a:pPr lvl="2"/>
            <a:r>
              <a:rPr lang="es-ES" sz="2000" dirty="0" err="1"/>
              <a:t>B</a:t>
            </a:r>
            <a:r>
              <a:rPr lang="es-ES" sz="2000" baseline="-25000" dirty="0" err="1"/>
              <a:t>fl</a:t>
            </a:r>
            <a:endParaRPr lang="es-ES" sz="2000" dirty="0"/>
          </a:p>
          <a:p>
            <a:pPr lvl="2"/>
            <a:r>
              <a:rPr lang="es-ES" sz="2000" dirty="0" err="1"/>
              <a:t>C</a:t>
            </a:r>
            <a:r>
              <a:rPr lang="es-ES" sz="2000" baseline="-25000" dirty="0" err="1"/>
              <a:t>fl</a:t>
            </a:r>
            <a:endParaRPr lang="es-ES" sz="2000" dirty="0"/>
          </a:p>
          <a:p>
            <a:pPr lvl="2"/>
            <a:r>
              <a:rPr lang="es-ES" sz="2000" dirty="0" err="1"/>
              <a:t>D</a:t>
            </a:r>
            <a:r>
              <a:rPr lang="es-ES" sz="2000" baseline="-25000" dirty="0" err="1"/>
              <a:t>fl</a:t>
            </a:r>
            <a:endParaRPr lang="es-ES" sz="2000" dirty="0"/>
          </a:p>
          <a:p>
            <a:pPr lvl="2"/>
            <a:r>
              <a:rPr lang="es-ES" sz="2000" dirty="0" err="1"/>
              <a:t>E</a:t>
            </a:r>
            <a:r>
              <a:rPr lang="es-ES" sz="2000" baseline="-25000" dirty="0" err="1"/>
              <a:t>fl</a:t>
            </a:r>
            <a:endParaRPr lang="es-ES" sz="2000" dirty="0"/>
          </a:p>
          <a:p>
            <a:pPr lvl="2"/>
            <a:r>
              <a:rPr lang="es-ES" sz="2000" dirty="0" err="1"/>
              <a:t>F</a:t>
            </a:r>
            <a:r>
              <a:rPr lang="es-ES" sz="2000" baseline="-25000" dirty="0" err="1"/>
              <a:t>fl</a:t>
            </a:r>
            <a:endParaRPr lang="es-ES" sz="2000" dirty="0"/>
          </a:p>
          <a:p>
            <a:pPr lvl="1"/>
            <a:endParaRPr lang="es-ES" sz="2400" dirty="0"/>
          </a:p>
        </p:txBody>
      </p:sp>
      <p:graphicFrame>
        <p:nvGraphicFramePr>
          <p:cNvPr id="9114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347864" y="2564904"/>
          <a:ext cx="4608513" cy="392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4" name="PhotoStyler Image" r:id="rId3" imgW="4466667" imgH="3800000" progId="">
                  <p:embed/>
                </p:oleObj>
              </mc:Choice>
              <mc:Fallback>
                <p:oleObj name="PhotoStyler Image" r:id="rId3" imgW="4466667" imgH="38000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564904"/>
                        <a:ext cx="4608513" cy="392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Objetivos de la Ingeniería de Protección contra Incendios</a:t>
            </a:r>
            <a:r>
              <a:rPr lang="es-ES_tradnl" dirty="0" smtClean="0"/>
              <a:t>. (Vida, Propiedad, Medio Ambiente)</a:t>
            </a:r>
            <a:endParaRPr lang="es-ES_tradnl" dirty="0"/>
          </a:p>
          <a:p>
            <a:r>
              <a:rPr lang="es-ES_tradnl" dirty="0"/>
              <a:t>Sistemas activos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smtClean="0"/>
              <a:t>Rociadores automáticos</a:t>
            </a:r>
          </a:p>
          <a:p>
            <a:pPr lvl="1"/>
            <a:r>
              <a:rPr lang="es-ES_tradnl" dirty="0" smtClean="0"/>
              <a:t>Control de humo</a:t>
            </a:r>
          </a:p>
          <a:p>
            <a:pPr lvl="1"/>
            <a:r>
              <a:rPr lang="es-ES_tradnl" dirty="0" smtClean="0"/>
              <a:t>Alarmas, etc.</a:t>
            </a:r>
            <a:endParaRPr lang="es-ES_tradnl" dirty="0"/>
          </a:p>
          <a:p>
            <a:r>
              <a:rPr lang="es-ES_tradnl" dirty="0"/>
              <a:t>Sistemas pasivos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smtClean="0"/>
              <a:t>Compartimentación</a:t>
            </a:r>
          </a:p>
          <a:p>
            <a:pPr lvl="1"/>
            <a:r>
              <a:rPr lang="es-ES_tradnl" dirty="0" smtClean="0"/>
              <a:t>Protección Estructural</a:t>
            </a:r>
          </a:p>
          <a:p>
            <a:pPr lvl="1"/>
            <a:r>
              <a:rPr lang="es-ES_tradnl" dirty="0" smtClean="0"/>
              <a:t>Contenido de edificios (carga combustible)</a:t>
            </a:r>
            <a:endParaRPr lang="es-ES_tradnl" dirty="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RECORDATORIO</a:t>
            </a:r>
            <a:endParaRPr lang="es-ES_tradnl" dirty="0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771800" y="5877272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CL" sz="1800" dirty="0">
                <a:latin typeface="Arial" charset="0"/>
              </a:rPr>
              <a:t>“La elección y disposición de todo lo que pueda arder en el espacio donde pueda empezar el fuego.</a:t>
            </a:r>
            <a:r>
              <a:rPr lang="es-ES_tradnl" sz="1800" dirty="0">
                <a:latin typeface="Arial" charset="0"/>
              </a:rPr>
              <a:t>”</a:t>
            </a:r>
            <a:endParaRPr lang="es-ES_tradn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58775"/>
            <a:ext cx="8229600" cy="1143000"/>
          </a:xfrm>
          <a:noFill/>
        </p:spPr>
        <p:txBody>
          <a:bodyPr/>
          <a:lstStyle/>
          <a:p>
            <a:r>
              <a:rPr lang="es-ES" dirty="0" err="1" smtClean="0"/>
              <a:t>Euroclases</a:t>
            </a:r>
            <a:endParaRPr lang="es-ES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66825" y="1981200"/>
            <a:ext cx="7481639" cy="4114800"/>
          </a:xfrm>
        </p:spPr>
        <p:txBody>
          <a:bodyPr>
            <a:normAutofit fontScale="92500" lnSpcReduction="20000"/>
          </a:bodyPr>
          <a:lstStyle/>
          <a:p>
            <a:r>
              <a:rPr lang="es-ES" sz="2800" dirty="0" smtClean="0"/>
              <a:t>Escenarios incendios/Ensayos/Parámetros</a:t>
            </a:r>
            <a:endParaRPr lang="es-ES" sz="2800" dirty="0"/>
          </a:p>
          <a:p>
            <a:pPr lvl="1"/>
            <a:r>
              <a:rPr lang="es-ES" sz="2300" dirty="0" smtClean="0"/>
              <a:t>Ataque </a:t>
            </a:r>
            <a:r>
              <a:rPr lang="es-ES" sz="2300" dirty="0"/>
              <a:t>de llama </a:t>
            </a:r>
            <a:r>
              <a:rPr lang="es-ES" sz="2300" dirty="0" smtClean="0"/>
              <a:t>pequeña</a:t>
            </a:r>
          </a:p>
          <a:p>
            <a:pPr lvl="2"/>
            <a:r>
              <a:rPr lang="es-ES" sz="2000" dirty="0" smtClean="0"/>
              <a:t>Velocidad de propagación de llama</a:t>
            </a:r>
          </a:p>
          <a:p>
            <a:pPr lvl="2"/>
            <a:r>
              <a:rPr lang="es-ES" sz="2000" dirty="0" smtClean="0"/>
              <a:t>Goteo incandescente</a:t>
            </a:r>
            <a:endParaRPr lang="es-ES" sz="2000" dirty="0"/>
          </a:p>
          <a:p>
            <a:pPr lvl="1"/>
            <a:r>
              <a:rPr lang="es-ES" sz="2300" dirty="0"/>
              <a:t>Objeto en llamas</a:t>
            </a:r>
          </a:p>
          <a:p>
            <a:pPr lvl="2"/>
            <a:r>
              <a:rPr lang="es-ES" sz="2000" dirty="0"/>
              <a:t>Velocidad de liberación de energía </a:t>
            </a:r>
            <a:r>
              <a:rPr lang="es-ES" sz="2000" dirty="0" smtClean="0"/>
              <a:t> (desprendimiento calor)</a:t>
            </a:r>
            <a:endParaRPr lang="es-ES" sz="2000" dirty="0"/>
          </a:p>
          <a:p>
            <a:pPr lvl="2"/>
            <a:r>
              <a:rPr lang="es-ES" sz="2000" dirty="0"/>
              <a:t>Velocidad de propagación de </a:t>
            </a:r>
            <a:r>
              <a:rPr lang="es-ES" sz="2000" dirty="0" smtClean="0"/>
              <a:t>llama (extensión fuego)</a:t>
            </a:r>
            <a:endParaRPr lang="es-ES" sz="2000" dirty="0"/>
          </a:p>
          <a:p>
            <a:pPr lvl="2"/>
            <a:r>
              <a:rPr lang="es-ES" sz="2000" dirty="0"/>
              <a:t>Velocidad de producción de </a:t>
            </a:r>
            <a:r>
              <a:rPr lang="es-ES" sz="2000" dirty="0" smtClean="0"/>
              <a:t>humo (cantidad y calidad humos)</a:t>
            </a:r>
            <a:endParaRPr lang="es-ES" sz="2000" dirty="0"/>
          </a:p>
          <a:p>
            <a:pPr lvl="4"/>
            <a:r>
              <a:rPr lang="es-ES" sz="1800" dirty="0"/>
              <a:t>Opacidad de humos</a:t>
            </a:r>
          </a:p>
          <a:p>
            <a:pPr lvl="2"/>
            <a:r>
              <a:rPr lang="es-ES" sz="2000" dirty="0"/>
              <a:t>Goteo incandescente</a:t>
            </a:r>
          </a:p>
          <a:p>
            <a:pPr lvl="1"/>
            <a:r>
              <a:rPr lang="es-ES" sz="2300" dirty="0"/>
              <a:t>Incendio generalizado o desarrollado</a:t>
            </a:r>
          </a:p>
          <a:p>
            <a:pPr lvl="2"/>
            <a:r>
              <a:rPr lang="es-ES" sz="2000" dirty="0" smtClean="0"/>
              <a:t>Aporte al incendio</a:t>
            </a:r>
          </a:p>
          <a:p>
            <a:pPr lvl="2"/>
            <a:r>
              <a:rPr lang="es-ES" sz="2000" dirty="0" smtClean="0"/>
              <a:t>Producción </a:t>
            </a:r>
            <a:r>
              <a:rPr lang="es-ES" sz="2000" dirty="0"/>
              <a:t>de energía</a:t>
            </a:r>
          </a:p>
          <a:p>
            <a:pPr lvl="3"/>
            <a:endParaRPr lang="es-E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11560" y="548680"/>
          <a:ext cx="7920880" cy="196830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08112"/>
                <a:gridCol w="6912768"/>
              </a:tblGrid>
              <a:tr h="26636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Arial" pitchFamily="34" charset="0"/>
                          <a:cs typeface="Arial" pitchFamily="34" charset="0"/>
                        </a:rPr>
                        <a:t>CLASE</a:t>
                      </a:r>
                      <a:endParaRPr lang="es-CL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Arial" pitchFamily="34" charset="0"/>
                          <a:cs typeface="Arial" pitchFamily="34" charset="0"/>
                        </a:rPr>
                        <a:t>DESCRIPCIÓN</a:t>
                      </a:r>
                      <a:endParaRPr lang="es-CL" sz="14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4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A1, A2, B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Productos no combustibles y poco combustibles. Más de 20 minutos hasta la inflamación generalizada.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7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es-CL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Productos moderadamente combustibles. Entre 10 y 20 minutos hasta la inflamación generalizada.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7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es-CL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Productos moderadamente combustibles. Entre 2 y 10 minutos hasta la inflamación generalizada.</a:t>
                      </a:r>
                      <a:endParaRPr lang="es-CL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7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endParaRPr lang="es-CL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Productos</a:t>
                      </a:r>
                      <a:r>
                        <a:rPr lang="es-CL" sz="1200" baseline="0" dirty="0" smtClean="0">
                          <a:latin typeface="Arial" pitchFamily="34" charset="0"/>
                          <a:cs typeface="Arial" pitchFamily="34" charset="0"/>
                        </a:rPr>
                        <a:t> moderadamente combustibles. Hasta 2 minutos hasta la inflamación generalizada.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7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s-CL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Productos muy combustibles (o que no ha sido evaluado su comportamiento</a:t>
                      </a:r>
                      <a:r>
                        <a:rPr lang="es-CL" sz="1200" baseline="0" dirty="0" smtClean="0">
                          <a:latin typeface="Arial" pitchFamily="34" charset="0"/>
                          <a:cs typeface="Arial" pitchFamily="34" charset="0"/>
                        </a:rPr>
                        <a:t> al fuego).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483768" y="2924944"/>
          <a:ext cx="4320480" cy="1630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1453"/>
                <a:gridCol w="25990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 smtClean="0">
                          <a:latin typeface="Arial" pitchFamily="34" charset="0"/>
                          <a:cs typeface="Arial" pitchFamily="34" charset="0"/>
                        </a:rPr>
                        <a:t>SUBCLASE  HUMOS</a:t>
                      </a:r>
                      <a:endParaRPr lang="es-CL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 smtClean="0">
                          <a:latin typeface="Arial" pitchFamily="34" charset="0"/>
                          <a:cs typeface="Arial" pitchFamily="34" charset="0"/>
                        </a:rPr>
                        <a:t>DESCRIPCIÓN</a:t>
                      </a:r>
                      <a:endParaRPr lang="es-CL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Poca contribución de humo.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s2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Contribución de humo media.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s3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Mucha contribución de humo.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979712" y="4869160"/>
          <a:ext cx="5544616" cy="13556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3412"/>
                <a:gridCol w="4431204"/>
              </a:tblGrid>
              <a:tr h="432163"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 smtClean="0">
                          <a:latin typeface="Arial" pitchFamily="34" charset="0"/>
                          <a:cs typeface="Arial" pitchFamily="34" charset="0"/>
                        </a:rPr>
                        <a:t>SUBCLASE  GOTAS</a:t>
                      </a:r>
                      <a:endParaRPr lang="es-CL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 smtClean="0">
                          <a:latin typeface="Arial" pitchFamily="34" charset="0"/>
                          <a:cs typeface="Arial" pitchFamily="34" charset="0"/>
                        </a:rPr>
                        <a:t>DESCRIPCIÓN</a:t>
                      </a:r>
                      <a:endParaRPr lang="es-CL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92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d0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No hay caída de gotas inflamadas.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9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d1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Caída de gotas que permanecen inflamadas menos de</a:t>
                      </a:r>
                      <a:r>
                        <a:rPr lang="es-CL" sz="1200" baseline="0" dirty="0" smtClean="0">
                          <a:latin typeface="Arial" pitchFamily="34" charset="0"/>
                          <a:cs typeface="Arial" pitchFamily="34" charset="0"/>
                        </a:rPr>
                        <a:t> 10 s</a:t>
                      </a:r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9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d2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Productos no clasificados en los dos niveles anteriores.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7" y="188640"/>
            <a:ext cx="8751515" cy="20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5" y="2348880"/>
            <a:ext cx="8669095" cy="200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0181"/>
            <a:ext cx="44577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12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36496" cy="268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9" y="3501008"/>
            <a:ext cx="8660457" cy="174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9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2" y="466011"/>
            <a:ext cx="8397575" cy="384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0" y="167317"/>
            <a:ext cx="8397575" cy="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2" y="4486352"/>
            <a:ext cx="8397573" cy="110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0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Material no-combustible </a:t>
            </a:r>
          </a:p>
          <a:p>
            <a:pPr>
              <a:buNone/>
            </a:pPr>
            <a:r>
              <a:rPr lang="es-ES_tradnl" sz="2000" dirty="0" smtClean="0"/>
              <a:t>(Si cumple alguna de las siguientes condiciones)</a:t>
            </a:r>
          </a:p>
          <a:p>
            <a:pPr lvl="1"/>
            <a:r>
              <a:rPr lang="es-ES_tradnl" dirty="0" smtClean="0"/>
              <a:t>No prende, no arde, no soporta combustión, ni libera gases inflamables cuando es sometido a calor o fuego</a:t>
            </a:r>
          </a:p>
          <a:p>
            <a:pPr lvl="1"/>
            <a:r>
              <a:rPr lang="es-ES_tradnl" dirty="0" smtClean="0"/>
              <a:t>Pasa ensayo ASTM E136</a:t>
            </a:r>
          </a:p>
          <a:p>
            <a:pPr lvl="1"/>
            <a:r>
              <a:rPr lang="es-ES_tradnl" dirty="0" smtClean="0"/>
              <a:t>Pasa Ensayo ASTM E2652</a:t>
            </a:r>
            <a:endParaRPr lang="es-ES_tradnl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860032" y="764704"/>
            <a:ext cx="8229600" cy="4572000"/>
          </a:xfrm>
        </p:spPr>
        <p:txBody>
          <a:bodyPr/>
          <a:lstStyle/>
          <a:p>
            <a:r>
              <a:rPr lang="es-ES_tradnl" dirty="0" smtClean="0"/>
              <a:t>ASTM E136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  <p:pic>
        <p:nvPicPr>
          <p:cNvPr id="166914" name="Picture 2" descr="D:\Configuracion Miguel Perez\Downloads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531586" cy="520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860032" y="764704"/>
            <a:ext cx="8229600" cy="4572000"/>
          </a:xfrm>
        </p:spPr>
        <p:txBody>
          <a:bodyPr/>
          <a:lstStyle/>
          <a:p>
            <a:r>
              <a:rPr lang="es-ES_tradnl" dirty="0" smtClean="0"/>
              <a:t>ASTM E2652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  <p:pic>
        <p:nvPicPr>
          <p:cNvPr id="167938" name="Picture 2" descr="D:\Configuracion Miguel Perez\Downloads\Imag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84784"/>
            <a:ext cx="2690374" cy="485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Limited</a:t>
            </a:r>
            <a:r>
              <a:rPr lang="es-ES_tradnl" dirty="0" smtClean="0"/>
              <a:t>-combustible  material</a:t>
            </a:r>
          </a:p>
          <a:p>
            <a:pPr>
              <a:buNone/>
            </a:pPr>
            <a:endParaRPr lang="es-ES_tradnl" sz="2000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  <p:sp>
        <p:nvSpPr>
          <p:cNvPr id="4" name="3 CuadroTexto"/>
          <p:cNvSpPr txBox="1"/>
          <p:nvPr/>
        </p:nvSpPr>
        <p:spPr>
          <a:xfrm>
            <a:off x="3059832" y="2060848"/>
            <a:ext cx="237626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smtClean="0"/>
              <a:t>Potencial calor combustión</a:t>
            </a:r>
          </a:p>
          <a:p>
            <a:r>
              <a:rPr lang="es-CL" dirty="0" smtClean="0"/>
              <a:t>  &lt;  8,1 MJ/kg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4293096"/>
            <a:ext cx="3528392" cy="11079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CL" sz="1800" dirty="0" smtClean="0"/>
          </a:p>
          <a:p>
            <a:r>
              <a:rPr lang="es-CL" dirty="0" smtClean="0"/>
              <a:t>                            &lt; 3,2 mm</a:t>
            </a:r>
          </a:p>
          <a:p>
            <a:r>
              <a:rPr lang="es-CL" dirty="0" err="1" smtClean="0"/>
              <a:t>Flame</a:t>
            </a:r>
            <a:r>
              <a:rPr lang="es-CL" dirty="0" smtClean="0"/>
              <a:t> Spread </a:t>
            </a:r>
            <a:r>
              <a:rPr lang="es-CL" dirty="0" err="1" smtClean="0"/>
              <a:t>Index</a:t>
            </a:r>
            <a:r>
              <a:rPr lang="es-CL" dirty="0" smtClean="0"/>
              <a:t> &lt; 50</a:t>
            </a:r>
            <a:endParaRPr lang="es-CL" dirty="0"/>
          </a:p>
        </p:txBody>
      </p:sp>
      <p:sp>
        <p:nvSpPr>
          <p:cNvPr id="6" name="5 Rectángulo"/>
          <p:cNvSpPr/>
          <p:nvPr/>
        </p:nvSpPr>
        <p:spPr>
          <a:xfrm>
            <a:off x="683568" y="4653136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no-</a:t>
            </a:r>
            <a:r>
              <a:rPr lang="es-CL" dirty="0" err="1" smtClean="0"/>
              <a:t>comb</a:t>
            </a:r>
            <a:endParaRPr lang="es-CL" dirty="0"/>
          </a:p>
        </p:txBody>
      </p:sp>
      <p:sp>
        <p:nvSpPr>
          <p:cNvPr id="7" name="6 Rectángulo"/>
          <p:cNvSpPr/>
          <p:nvPr/>
        </p:nvSpPr>
        <p:spPr>
          <a:xfrm>
            <a:off x="683568" y="4509120"/>
            <a:ext cx="1944216" cy="14401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4860032" y="4295998"/>
            <a:ext cx="3528392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err="1" smtClean="0"/>
              <a:t>Flame</a:t>
            </a:r>
            <a:r>
              <a:rPr lang="es-CL" dirty="0" smtClean="0"/>
              <a:t> Spread </a:t>
            </a:r>
            <a:r>
              <a:rPr lang="es-CL" dirty="0" err="1" smtClean="0"/>
              <a:t>Index</a:t>
            </a:r>
            <a:r>
              <a:rPr lang="es-CL" dirty="0" smtClean="0"/>
              <a:t> &lt; 25</a:t>
            </a:r>
          </a:p>
          <a:p>
            <a:r>
              <a:rPr lang="es-CL" sz="2000" dirty="0" smtClean="0"/>
              <a:t>Y no evidencia una combustión continua y progresiva</a:t>
            </a:r>
            <a:endParaRPr lang="es-CL" sz="2000" dirty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2483768" y="4581128"/>
            <a:ext cx="432048" cy="720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angular"/>
          <p:cNvCxnSpPr>
            <a:stCxn id="4" idx="2"/>
            <a:endCxn id="5" idx="0"/>
          </p:cNvCxnSpPr>
          <p:nvPr/>
        </p:nvCxnSpPr>
        <p:spPr>
          <a:xfrm rot="5400000">
            <a:off x="2795901" y="2841032"/>
            <a:ext cx="1031919" cy="187220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stCxn id="4" idx="2"/>
            <a:endCxn id="8" idx="0"/>
          </p:cNvCxnSpPr>
          <p:nvPr/>
        </p:nvCxnSpPr>
        <p:spPr>
          <a:xfrm rot="16200000" flipH="1">
            <a:off x="4918686" y="2590455"/>
            <a:ext cx="1034821" cy="2376264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4211960" y="321297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y</a:t>
            </a:r>
            <a:endParaRPr lang="es-CL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283968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ó</a:t>
            </a:r>
            <a:endParaRPr lang="es-CL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508104" y="2420888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NFPA 259</a:t>
            </a:r>
          </a:p>
          <a:p>
            <a:r>
              <a:rPr lang="es-CL" sz="2000" dirty="0" smtClean="0"/>
              <a:t>(ASTM D5865)</a:t>
            </a:r>
          </a:p>
          <a:p>
            <a:endParaRPr lang="es-CL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707904" y="558924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ASTM E84 ó UL723</a:t>
            </a:r>
            <a:endParaRPr lang="es-C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_tradnl" sz="2000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652120" y="692696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NFPA 259</a:t>
            </a:r>
          </a:p>
          <a:p>
            <a:r>
              <a:rPr lang="es-CL" sz="2000" dirty="0" smtClean="0"/>
              <a:t>(ASTM D5865)</a:t>
            </a:r>
          </a:p>
          <a:p>
            <a:endParaRPr lang="es-CL" dirty="0"/>
          </a:p>
        </p:txBody>
      </p:sp>
      <p:pic>
        <p:nvPicPr>
          <p:cNvPr id="168962" name="Picture 2" descr="http://sstti.ua.es/es/imagenes/instrumentacion-cientifica/unidad-de-analisis-termico/bomba-calorimetr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420888"/>
            <a:ext cx="560424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EUROPA muy reglamentado y normalizado</a:t>
            </a:r>
          </a:p>
          <a:p>
            <a:r>
              <a:rPr lang="es-ES_tradnl" dirty="0" smtClean="0"/>
              <a:t>Antigua clasificación española</a:t>
            </a:r>
          </a:p>
          <a:p>
            <a:pPr lvl="1"/>
            <a:r>
              <a:rPr lang="es-ES_tradnl" dirty="0" smtClean="0"/>
              <a:t>Materiales </a:t>
            </a:r>
            <a:r>
              <a:rPr lang="es-ES_tradnl" dirty="0"/>
              <a:t>clasificados</a:t>
            </a:r>
          </a:p>
          <a:p>
            <a:pPr lvl="2"/>
            <a:r>
              <a:rPr lang="es-ES_tradnl" dirty="0"/>
              <a:t>M0 (Materiales incombustibles</a:t>
            </a:r>
            <a:r>
              <a:rPr lang="es-ES_tradnl" dirty="0" smtClean="0"/>
              <a:t>)	</a:t>
            </a:r>
            <a:endParaRPr lang="es-ES_tradnl" dirty="0"/>
          </a:p>
          <a:p>
            <a:pPr lvl="2"/>
            <a:r>
              <a:rPr lang="es-ES_tradnl" dirty="0"/>
              <a:t>M1 (No inflamables)</a:t>
            </a:r>
          </a:p>
          <a:p>
            <a:pPr lvl="2"/>
            <a:r>
              <a:rPr lang="es-ES_tradnl" dirty="0"/>
              <a:t>M2 (Difícilmente inflamables)</a:t>
            </a:r>
          </a:p>
          <a:p>
            <a:pPr lvl="2"/>
            <a:r>
              <a:rPr lang="es-ES_tradnl" dirty="0"/>
              <a:t>M3 (Medianamente inflamables)</a:t>
            </a:r>
          </a:p>
          <a:p>
            <a:pPr lvl="2"/>
            <a:r>
              <a:rPr lang="es-ES_tradnl" dirty="0"/>
              <a:t>M4 (Fácilmente Inflamables)</a:t>
            </a:r>
          </a:p>
          <a:p>
            <a:endParaRPr lang="es-ES_tradnl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INTRODUCCIÓN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5661248"/>
            <a:ext cx="8229600" cy="896888"/>
          </a:xfrm>
        </p:spPr>
        <p:txBody>
          <a:bodyPr/>
          <a:lstStyle/>
          <a:p>
            <a:pPr>
              <a:buNone/>
            </a:pPr>
            <a:r>
              <a:rPr lang="es-ES_tradnl" sz="2000" dirty="0" smtClean="0"/>
              <a:t>Roble Rojo: </a:t>
            </a:r>
            <a:r>
              <a:rPr lang="es-ES_tradnl" sz="2000" dirty="0" err="1" smtClean="0"/>
              <a:t>Flame</a:t>
            </a:r>
            <a:r>
              <a:rPr lang="es-ES_tradnl" sz="2000" dirty="0" smtClean="0"/>
              <a:t> Spread </a:t>
            </a:r>
            <a:r>
              <a:rPr lang="es-ES_tradnl" sz="2000" dirty="0" err="1" smtClean="0"/>
              <a:t>Index</a:t>
            </a:r>
            <a:r>
              <a:rPr lang="es-ES_tradnl" sz="2000" dirty="0" smtClean="0"/>
              <a:t> = 100, </a:t>
            </a:r>
            <a:r>
              <a:rPr lang="es-ES_tradnl" sz="2000" dirty="0" err="1" smtClean="0"/>
              <a:t>Smoke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Developed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Index</a:t>
            </a:r>
            <a:r>
              <a:rPr lang="es-ES_tradnl" sz="2000" dirty="0" smtClean="0"/>
              <a:t> = 100</a:t>
            </a:r>
          </a:p>
          <a:p>
            <a:pPr>
              <a:buNone/>
            </a:pPr>
            <a:r>
              <a:rPr lang="es-ES_tradnl" sz="2000" dirty="0" smtClean="0"/>
              <a:t>Tablero de Fibrocemento:  0 / 0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652120" y="692696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ASTM E84 – NFPA 255</a:t>
            </a:r>
          </a:p>
          <a:p>
            <a:r>
              <a:rPr lang="es-CL" sz="2000" dirty="0" smtClean="0"/>
              <a:t>Horno túnel</a:t>
            </a:r>
          </a:p>
          <a:p>
            <a:endParaRPr lang="es-CL" dirty="0"/>
          </a:p>
        </p:txBody>
      </p:sp>
      <p:pic>
        <p:nvPicPr>
          <p:cNvPr id="189442" name="Picture 2" descr="http://www.harvel.com/sites/www.harvel.com/files/images/news-11-06-tes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598" y="1340768"/>
            <a:ext cx="2857500" cy="1714500"/>
          </a:xfrm>
          <a:prstGeom prst="rect">
            <a:avLst/>
          </a:prstGeom>
          <a:noFill/>
        </p:spPr>
      </p:pic>
      <p:pic>
        <p:nvPicPr>
          <p:cNvPr id="189444" name="Picture 4" descr="http://www.wrmeadows.com/wp-content/uploads/Steiner-Tunnel-testing-ASTM-E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5312" y="1340768"/>
            <a:ext cx="5133231" cy="3422154"/>
          </a:xfrm>
          <a:prstGeom prst="rect">
            <a:avLst/>
          </a:prstGeom>
          <a:noFill/>
        </p:spPr>
      </p:pic>
      <p:sp>
        <p:nvSpPr>
          <p:cNvPr id="2" name="AutoShape 2" descr="Resultado de imagen para astm e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4" descr="Resultado de imagen para astm e8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6" descr="Resultado de imagen para astm e8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67" y="3789040"/>
            <a:ext cx="5099124" cy="164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Clases A, B y C</a:t>
            </a:r>
          </a:p>
          <a:p>
            <a:pPr>
              <a:buNone/>
            </a:pPr>
            <a:endParaRPr lang="es-ES_tradnl" sz="2000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  <p:sp>
        <p:nvSpPr>
          <p:cNvPr id="190466" name="AutoShape 2" descr="data:image/jpeg;base64,/9j/4AAQSkZJRgABAQAAAQABAAD/2wCEAAkGBw8QDxQPDxAVFA4VDhYUEBYQFBsVFxAQFBIYFxQXFRUYKCgiGSAmHBYWITEtJSkrLi4uGB8zODMsNygtLisBCgoKDg0OGxAQGy0mHyQwMC0sLCwsLywsLCwsLCwsLiwsNCwsLSwsLCwsLSwsLCwsLCwsLCwsLDQsLCwrLywsLP/AABEIAJ0BQQMBIgACEQEDEQH/xAAcAAACAwADAQAAAAAAAAAAAAAABQQGBwECAwj/xABHEAACAQMBAwYJCQYGAgMBAAABAgMABBESBRMhBhUxVZTRBxQWFyJBUVSTMjVTYZGSs9LTIzNScXSBNEJzdbK0YqEkQ2Rj/8QAGQEBAQEBAQEAAAAAAAAAAAAAAAECAwQF/8QALREAAgECAwgCAgIDAQAAAAAAAAERAlEDEhMUIUFhgaHR8AQxUpHB4UJisSL/2gAMAwEAAhEDEQA/ANxoqg8u7i8j2lZyWbMTDaXM8kAJxdRJJAskeOgtodyuf8wFVbZks1+LDdap1kTakmmS8mtQyLfqIyZIcsSqtgA8MH6qA2eiso23si7nvbm1tUk3kezLRYGG0JoVs5WEy7w44z/IBywydHHprzu+UdxHtIXrPO1nb3EVjMyo3izx6WS6ndvkhlndf7Rn24oDW6KqHhTEw2ZLJDcPCEAZ91gNKNagLvOlRxydOCejOM5Q8pb6Vdpytv5Fniu9mR2cSysqyQzy4uP2IOmTVmQEkEgIOjFAabRVS2CJ12xepNcPKPFLaRAwCrEHluAFRB0cFXJOSTx9gCTb0ttJfbRG07yW3S3t4Ws91cPAUhaEs88SoRvX3upehvkquOPEDSKKzi425LBdXm6nOtxs6O338Zcs8sUrHERaNVdgpJ1FBkcejFQpOX9+bSC4G4Ubq5e5KosrAW9yYg+43ynd6VJJRpOPAZ4ZA1SiqIOVtwNpiB2jFk9wkMRjQSFmkgEgWRhJrik1E8Gi06fX66p/jtxJbx3BkG7j5MTXKxap8bzLKTvBKGznT6RJIAIHEhgBtdFUe25Szm8MRuLWGCK4ggMMysZrjfWyS6431cDliFGk50Nk1Wdp8tb6a0vQk6BebPGreWGPdOIzMEOgb1mGVJwzhGBGdJoDXqKzeTlFcRXNxEksAeS/s7c3LhzCm82eJTJujIQNTDSqqwGXGSx4n0h5V7QnMUML2yuwvw826aSOXxKWNVkiQOMBtZByxwQcE44gaJRWaScu7v8A+LM25S2ks7SafQgmZHuWw4dN4ska9AQqj8c5p1y5SZ7vZsSyaYnvJDKmG/a7u2kkAJR14egQB/EVPELpIFxorMoeXd54ubgvbSGXZV3dpFEjarJ7ZAVSY6jrGTpPBDqBx9VqvtsTWey5Ly6ZJJ1hLqIkKK0j8IYlBLEnUyrnPHpx6qAsdFZDsfaU8NjfWF1dXMMviqXENxdRSLIu8CR3BAA1BFm9Y+SsueGKncm7aKYXtnKXBjhinxa7RlngUlZQrRy5WWNjgkqzEEBTQGoUVjF/DNFsrZU1tLP4zIvjcuZ5XM8sFg9xoOpjhWMeNI4ceirB4ONoS3O0by5eRzDcW8U9ujscRwm4uI4tKnguqOJGOPbQGj0VlGziJNqXJleI6NsFV32054HRBuiFjtV9CQZJIzjUSQeFR9j7cnhu5LoGe5LJtIxwxyySyzvDdosSzWpJW30j0VMYOVOTjoIGv0VRfBbfyy+PLPJNJKu0NRaeJ4gNdvESiJIPQAYNhOkKVJ+UCb1QBRRRQBRRRQBRRRQBRRRQBRRRQBRRRQBRRRQGaHwx7ILBzDcawCA25TIBxkA6+AOB9ldIvC5sVMFLeZSoIXTBGNIY5YDDcMnifbWD0ULBva+GLZAYuIbgOwAZhCmWC5wCdfHGT9tdPO7sXQYvF590c5TcR6Tk5OV1Y4njWD0UEG9y+GHY7roeC4ZCMFWhQggdHAtiuj+F3YzOsrW85lUEI5gjLID0hW1ZFYPRQQb2PDHsgMXENxrIALbpMkDOATr4gZP2153Hhb2JIVaS2mdkOULwRsUPtUluH9qweuaCDdp/CzsSQMJLWZw+nXrgjbXp+Tqy3HHqz0V0k8KuwmChrSUhXLoDbxEK5OSygtwOfXWGUUBu58Lexd7vvFpt8FwJNxHrC+zXqziuB4WdiY0+Kzad2Y8biPG7JyUxq+Tn1dFYTRQQbufC3sTeCXxabequlX3EepV9gbVkCvOPwqbCXUFs5AGDB8W8Q1B/lhvS45wM+3FYZTLk/sdryV4xKkQjtpLiR5dWlYocFz6AJ6Dno9VAbH51th6DH4pLu2UKy+Lx6WVQAoK6sEAAAezFd18LuxRpxbzjSpVMQRjQhxlV9LgDgcB7Kx+XYP7KeaC5huI4Fg1mASek1xK0aqodQSQVyfqIxk8Kiy7EvUcRvZ3CylSyo1vIGZBgFgpGSASMn1ZoDZz4V9hkoxtJdUYxETbx5iH/AIHV6P8AavZ/DHshirNDcFlOUJhQlSRgkHXw4EisQutkXcSl5rWeNA4QtLC6KHPQpZgBk5HCvO+2fPAQtxBLCzLqUTRtGWX2gOBkUBtq+FjYYLkWsoMn73FvH+1z06/S9L+9esnhh2OwCtBcMoIIDQoQCvFSAW9VZJdclnitlnkuYFkazF0sLs6u9swyCjsuh3xx0BiaWzbHu0Cl7S4QPII4y8Ei65D0IuR6TH1AcTQG2yeGDY7HU0E5YKVBMKEhW+UM6ug152vha2JEpSK2mjQniscEagk9OQGrGBsO99IeJ3OVQO48XkykbZ0s3DgpweJ4cD7K8Ds+4EPjJgl8V+m3T7rpx+9xp6eHT08KA3Dzu7Gwo8XnwgxGNxHhBp04UauHAkcPVXMPhe2MnFLedTpC+jDGPQX5K8G6Bk8PrrG7nk9dRWpu5oniTfpEqzRvG77yN3V1DAZXCEZ9tKqA3N/CpsEvvDZyGTVq1G3iLaunOdWc16xeFzYqu0iW0yyP8t1gjDPjo1MGyf71g9FBBvcfhi2QpJWG4BZtTYhQamwBk+nxOAPsrv56NlfR3Pw0/PWK7B2I92ZSHSOKGLezySB2CJqCjCRhmY5PqHqOa5uOT1yJTHAhu1AUrJYq88bB11LxUcDgHgQCMH+dAbT56NlfR3Pw0/PR56NlfR3Pw0/PWGtsm6Dxxm1nEkozCphcNMB0mNcZcfyzUmHk7dNHO5idZIJYI3haNxMz3BYRhY8ZPyf/AGMZoDafPRsr6O5+Gn56PPRsr6O5+Gn56ws7MuRG0xt5hCrlHkMT6EcHSVZ8YBB4YJ6eFMdk8nd/bG6e7t7eLxo26+Mlxql3SydKKwUYbpOOg0Bsfno2V9Hc/DT89Hno2V9Hc/DT89Yne7AvIXnR7aU+LsVuGjjZ44sDOWkUYA04bJxwOaitYThmUwShk0bxTE+YzIQI9YxldRI056cjGc0Bu3no2V9Hc/DT89Hno2V9Hc/DT89YtFyeucXBljaBre18YkS4R43aIuEGlWHtPr4cDUeXY14hRXtLhWkBMQaCQGUKNTFARlsAZOOgcaA3Hz0bK+jufhp+ejz0bK+jufhp+esO5mvN6IPFLjxgprEW4k3hj/j3eNWn68YqVsHk3d3s4hihcftt1JI8b7uCT+GVgDoPqwePEUBs/no2V9Hc/DT89aBs+7WeGOdM6JIlkXVwOl1DDI9uDXx/nh/avrPkp832n9FB+CtANaKKKEPjmiiihoKKKKAKKKKAKKKKAKKKKAKKKKAKdck9u+ITTTLr3j2E8ELR4zHPKF3bnUegFcnpP1GktOeTGzorg3YlBO62RdXEeGIxNCimMnHSAT0HgaEJlhyqJFx48ZZ5J5bIllYI27tLjeOusFSpK8FK9B9nTTjaHLm2ZSsMcykWm0YkO7jiw99uzG3oux9EodRJLE+l68CBfchHRniiu45bmOe0ilj3bpoN9gQHeHIPFhnHQOOfVUuPkPFLEkdtcrLcc6TW80wjkVYo4LbeSLujnUQQSCvytQHD1AdF5cIuTu5XIg2WqByNOvZ8yyS6uJwGwcYBPHiBUHlpykgvRGkCyKizTStvo40IeYgkLuyxPR6RJ4kA4FSIeQEr3Xii3Kb020dxFvY3jL27SaJSytxjaPBJU5JHQaqUwQMwjfXGGIR9JXeKDwbSeK5HHB48aAuC8r7ZNnSWoW7bXYGHxaQpLapcFcb+N3JkTB9IKoAB6DTnlDyts4L6cxmacvebPkkIZGhSOzaOU+LsG9Jmxp4hQDq41mdcUBfNh8uoot9v1mLHakl7A6LHI41qVCMZWwhAxhhq+UwxXnacs7WKzMK28m/azWJgyI0e+Wfe5EpfUIj0BFRQvHgc8KRRQFt5T8prW5gnihF1rn2mL1vGShWImJ0aOPSxOBqGDgcABgY41KiigCiiihR1yV2rFayvJI1xG5i0xTWTgSwtqBPoMQkisBghj6hjjVkveXsDtqSGYHx6xndyI1e5FpxleUIQokc4wB6PojiKr/JnY8d1Dd6v3qLbCBsnCPPeRwklR8r0XPTTI8gyX0xXsTol5PbXL7p1FtJbRNLIcHjINKnoxxwOjjQhJj5cQlWSRLjEjbRWR0K7yOK+kRkaLLcWXRggkDBOCalbO8IcNvlY4ZXQW9nbK02kSPBbmffuzK37ORlnKrpJxpGTUc8hIpoYJbacmHxPezzJDLK0ryXMkcWm3HpLwQ5xwGgnj0ldLyJdIrmaS6iVbSR47oBSxV8qLcR/xiXUMHhp9dASzyutV2f4pHHKsi2c9pETHFh4JZSytI+SynSRqCg5YAhhSvZe0rA7PNjerdfOBuVNoIuINusWhjIRjoboB6RVdrmgNH85UTl5Zbd0mFzNLBuUjcFZYViVZHkPokBQCQrZUkYFLrDl4Io7L9gWuIZYjfPkAXcVqHS2AOSSypIT6X+ZFP8AKk0UBf5OXluoKxRSugtmSISxxRjeNdxzkMsZOE/Z8TliSxOBU/k5yus2v0CtOqzbRnvJnvXjVbdjZXCCOJgx6S+NR09CjFZjRQF82fy2s4rdbPd3ElsLVozNOkbzmR7kT43RfSU4Y4uD68VJg8IFs1zFczJdhoL2aaJYd1i4jmjRP/kcVAcBP8oIIJGeOazqigOuOH9q+s+Snzfaf0UH4K18mmvrLkp832n9FB+CtAxrRRRQh8c0VsnJfkDsqbZ9vczwkyPapJK2/lUaigLHAYAD/wBVNg5Ccn3TeIqtHrCBlvJCusnAXIfGSSBivI/mYabUP3qdtJmHUVvfmx2P7s3aJvzUebHY/uzdom/NWduwrP3qXRqMEoreX8GmxVBZrdgoBJJuJgABxJJ18KIvBtsV1DJAWUgFStzKQwPQQQ/EVduw7P3qNGowait1Pg72EFDGL0C+gHxqXBfVp0g6+nVwx7eFe3mx2P7s3aJvzU27Ds/eo0ajBKK3vzY7H92btE35qPNjsf3Zu0TfmqbdhWfvUaNRglFb35sdj+7N2ib81Hmx2P7s3aJvzU2/Cs/eo0ajBKlbP2hLBvDEQDLbSW8mQDmGYAOBnoJAHGte5S+D7ZcFpJLFAwkUppJmlbGqVVPAtjoJpmfBjsf3Zu0Tfmq7bhxMP3qTSqMbn5TXjvNIZAJJ2t2lZVAOq0xuCv8ADp0jo6alTctL9mRg8aFJ2mAjgjQNLIhSUuoGH1qzBs5zqP1Y1rzY7H92btE35qPNjsf3Zu0TfmqbdhWfvUujUZBFyuvUdpIXSF2WJcwRJHojgfXHGmkeiuriR/m6DkcKUXdwZZHlYKGdy7BFCrqY5OFHADPsrdvNjsf3Zu0Tfmo82Ox/dm7RN+am3YVn71GjUYJRW7W/g62HIC0cWtQxUlLqVgGHSCQ/TXr5stj+7N2ib81XbsOz96jRqMEorcRyD5P6DLpXdBtJfxyTSG9hbXjNe8Pg32I6h0gLIRlWW5lYEfUQ/Gm24dn+v7JpVGD0Vvfmx2P7s3aJvzUebHY/uzdom/NU27Cs/epdGowSuK3zzY7H92btE35qWbf8Huy4UiaOBgWvbeNv20pzHJMquOLcMgnj01V83Dbjf71I8KoyTZu1prcOIWAEm715UHO5lWWPp6MOoNTLflTexsXSQBmvpLxvQUhriZCkuQRgqysw09HGti82Ox/dm7RN+ajzY7H92btE35qm34Vn71Lo1GSHllenAbctEId1uWt4jCYhIZEUxY0+ix9Hhkfbnzj5W3yo0YkXduZjMm7TRcNcY3hlUDDHgoH8IUAYFa/5sdj+7N2ib81Hmx2P7s3aJvzU27Cs/eo0ajA65re/Njsf3Zu0TfmrhvBnsYDJt2AAySbibAA6c+lTbsOz96jRqMForcpeQOwEKh0VS4BQNdyAuD0aQX4/2r0j8HWw2do1izImNai6lLJno1KHyP71dtw7P9f2TSqMJore/Njsf3Zu0Tfmo82Ox/dm7RN+apt2FZ+9S6NRglFb35sdj+7N2ib81Hmx2P7s3aJvzU27Cs/eo0ajAzX1lyU+b7T+ig/BWqDtDwbbISGR1t2DLE7L+3mOCFJHAtV/5K/N9p/RQ/grXfBx6cWcvA510On7GlFFFdjBky20kvJ2zVI2kUQ2bzRoNTTW6OjSoF/zZUHh68Y9dc7Q3NxmSzspEHOGz95KYGi34juVJxGwDYjXOWIxx6eFMuRO2bRNmWiPdQq62cQZWlQFWCDIIJyDTrn+x98t/jp318WqqpVNRxZ7Ek0USLaO0XeYq13GrWc7ftInlaKZLmPQMBEUNuy4xFnhxyxANEm0NoG2DarhQt1KvHfsJk3SFNEqxCZFDagNaMC2RkjAq98/2Xvlv8dO+jn+y98t/jp301P9Rl5iDlFJdT7Mt7dIJDcXSxJMsp0lI9GucTSIuEJClM6RxfgPVRyVuJ7S1uoJ7dkNq0kkCpqkVrd1MscccmkbwqdSYAyMLwp/z/Y++W/x076Of7L3y3+OnfWMzy5cvMsKZkQ7W2ZJHs2zgAZ5I7ux3pVSSWWeNpXIHQM6mPsq30u5/sffLf46d9HP1j75b/HTvrNWZ8CqEMaKXc/2Pvlv8dO+jn6y98t/jp31jLVYsoY0Uu5/sffLf46d9HP1j75b/HTvplqsJRG5Z/4CX+cf4yU7NVXldtqzeylVLqBmJjwFmQk4mQngD7Kcnb9j75b/AB07626XlW7i/wCCSpGFFLufrH3y3+OnfRz/AGPvlv8AHTvrGWqxZQxpfyghlks7iOHhO1rKsWDj9o0bBMH1ccVxz/Y++W/x076OfrH3y3+OnfVSqTmA2iHsQq9zLLDGyW5tLaNdSNF+0RpiwCMAcqjxgnHsH+XAlXDubWY3sKld2+uO3Lzb2LRxUAqpJPEYA9nHjXbn+x98t/jp30c/2Pvlv8dO+tOW5gm65WsJORcSGaJjcxlxBbtpgRIZliD75MPxc5YIcHdjgADVl5PSStbIZgQ/pY1Ju2aMSMImePA0MyaWIwMEkYHRRz/Ze+W/x076Of7H3y3+OnfVqbqUQRQuIxopdz/Y++W/x076OfrH3y3+OnfXPLVY1KGNJOVn7qD/AHK0/wCylSufrH3y3+OnfSflPtq0aOELdQEjaFqx0zIcKtwhYnB6AONbw6XmW4jagtNFLuf7H3y3+OnfRz/Y++W/x076xlqsWUMaKXc/WPvlv8dO+jn+x98t/jp30yuwlDGknKu3nlh3UcYeEo5nGvSXUL6CAYOQT0+0Lp6GNSuf7H3y3+OnfRz9Y++W/wAdO+tUqpOYI4ZW2SRSko3y3nidoiRbkSQy6Gf0TIUJX5bauKFRg8cVN2PFiaBREyyxeNeMMYyo/aSZPpkYbePpcYJzjPqpvz/Y++W/x076Of7L3y3+OnfW3VU19EhXGNFLuf7H3y3+OnfRz/Y++W/x0765ZarGpQxopdz/AGPvlv8AHTvo5+sffLf46d9MtVhKPfav+Hm/0JP+BpjyV+b7X+ih/CWq9tPbtkYJQLuAkwuABMnE6D0casPJX5vtf6KH8Ja+l8BNKqTz47+hpRRRX0DgZ5yWNnBsS1ublIwi2UJdmjDEllAHAAlmJIAAySSKlQbb2WwOYN26zQxtHNamORWuH0Qkoyg6WPr6OBpdszZclzsCxSErvo4bSeMOcK7wMkgRiM4B04z6sipm0bXaN4o3sEcKLfWckabwPJohnWSZncej0D0QOPA+3FfPcS5uegsAsLXiNzDkfK9BOH8+HCuPErTGrdQ6T0HQmD/es9XkXeM8zvbRrvbKeKVYZI4lkle5jkUqyozMCqtxl1knIIAPHtNyNu2t1RoFOi5meML4srBJYkXM0BQ28hLBgSulguMEkkVMi/ITyLrtqSxtIhLNAukyJGojgEjNJI2lFVFBJJPDhXTY9xYXesRQAPGwEqTWxidCwyuUkUHBHQaXcoNi3U+zLe30I1xHLavMsMhhU7llMgik6U6CARxHA135G7HuLaS5kkjMcUpjMcT3BuZNaIVdmncZwRoABJA0nozUhZfveXiTbm72fHbzXLRR7iB3WVhCDhom0vgAccNkfzBr32eLKfebqGM7qdoZMxAYlQAsBkcR6Q40pvthXEmw5LMKovJbdjIuoafGZnMsvpdGNbNxplyZ2dLB41vQBvdpTTR4OcxOECk+w+ieFHEfY4jDmy3+gi+GvdRzZb/QRfDXuqVRXOWagi82W/0EXw17qObLf6CL4a91SqKSxBWuWez4BYSlYYwcx8Qig/vk+qnZ2Zb/AEEXw17qW8tvm+X+cX46U8Nal5SRvIvNlv8AQRfDXuo5st/oIvhr3VKorMssEXmy3+gi+GvdUK/8ShZEaBWkcMUSKDeOypjW2lQTgalyfayjpIBb0o5Q+NsEjtkJRi2/eN1WRUAGFjLkAFiflccAcBkgjVO9kZHivdmuVCRI6sIiHS3zGN+MxBnC4UsCOB4jUucahlrzZb/QRfDXuqrwcnpY5SYITGHuLWWNllAWzhhjgjmgKA+lqSFl9EEHWMkaQatTwOZRIJmEYXBiCppY8eJYjUOkdB9X86tUcGRCq5uLGOVYXtcO8qxofFSUd2GQA4XB4Ak8eAU56DXps1rO4/d2w04yGe2KI4zjKMygN/b1V7tZyNe75gN1Ha6YOP8A9srnfEr9SpEAf/Jx6zSvk1sd4JEKwC2hS03UkaSbxZ5gU0OpJJwiq6gthjr4j0RTdAHfNlv9BF8Ne6jmy3+gi+GvdUuisSzUEXmy3+gi+GvdSTlZs+ARQYhjGdpWgOEUZBuUBHRVlpFyu/dQf7nZ/wDaStUtyiNbhlzZb/QRfDXurnmy3+gi+GvdUqisyywRebLf6CL4a91HNlv9BF8Ne6pVFJYgic2W/wBBF8Ne6vG+gs4InmliiWNELOTGvAD6gOJ+odNMaU8oNmS3Cru5QugOQjprWSQphCcMvyckjORkg4yoxU9+8jPA3NjrWNbcO7RRy4jti+mOUsI2cqpC5KN0/wAJ9ld7WWwlk3SQpq9PSTBhZN04STQ5GG0sccP7ZFKZ9hTkINwpufF7dFukkKGB4WOrKE5AAY40Z16mDYFT9mWFwskKSRhYrffYk1g77WcRaVHEegSW1YwwAGoca20o+zI35st/oIvhr3Uc2W/0EXw17qlUVzlm4InNlv8AQRfDXuo5st/oIvhr3VLopLECrauzbcW8xEEWdxJ/9a/wH6qZclfm+1/oofwlqPtf/DTf6En/AANSOS3zfa/0UP4S17Pi/TOOKNKKKK9RyMz5F7dnTZtoi7NuZFW0jAdHtwrgIMMoaQHB+sA068o7nqm7+/a/q0k2RtVrXYVlIiB5WgtoYVY6VMsxVE1EdABbJ/lUu72ptG2QG4W3bVeWsSSRB1V0nnWOQGNmJVlB4HUQc9HDj8iqup1Pcvv3ietJQT/KO56pu/v2v6tc+Udz1Td/ftf1aiT8srWNpFlWWMxxNKd7Hp1xpIsZZQTkeky/KC8Dno41zLyvt0RGaOYNJI6RoVUM5jUMxRi2hxhhjSxzxAyQQM5q/wAf++Swrknyjueqbv79r+rR5R3PVN39+1/Vrjbu2Wht45IY9Us80MUCzBowHnIAMgI1LpGSRjPDHCpGx2vfTW8EJIYbqS31KsqkccxuSUIPD5Rz9VTUcTC7+RlUweHlHc9U3f37X9WufKO56pu/v2v6tQtocoJU2bc3youYnn3IYHDpDMY1ZsHJ1aSeGOBFeOz+Us0l6LZkQIby8hyAdWi2jiZD04yTIc8PUOirmriYXfh1JuuMvKO56pu/v2v6tc+Udz1Td/ftf1ab0Vz13Zd/JrJzFHlHc9U3f37X9Wjyjueqbv79r+rTeimu7Lv5GTmVDlbt2d7KVW2bcoCY/Sd7cgYmQ8dMpPHGOj104PKO56pu/v2v6tdOWf8AgJf5x/jJTs1t4zyrcuN+XMmTeJvKO56pu/v2v6tHlHc9U3f37X9WnFFY13Zd/JcnMT+Udz1Td/ftf1a58o7nqm7+/a/q03qt7U2zc280hYwvbxW0tzMEjZZI4FDbpdZcgu5UgeiB6DnhwB1Tiurcku5HTBN8o7nqm7+/a/q1x5R3PVN39+1/Vo2DtOSZpEkZCyBG9COWJgH1dKSjLL6PouDhvS4LppjPM27doQskgU6F1YVnA9FSwzpGcccGjxWnELv5Cp5i7yjueqbv79r+rXPlHc9U3f37X9WoY2vdb3xYGFpTOIxMqNukO5klkVo9eWZQig4cfvVPDBFeR5RzFJZQkYS2hL3QOSXKSzRyrEQRpxuGYEg51AYHE1rNVZdyQhj5R3PVN39+1/Vrjyjueqbv79r+rTiiueu7Lv5NZOYn8o7nqm7+/a/q0o5TbdneOEHZtymNoWrAs9v6RW4UhRplPEkYGeHHiRVvpJys/dQf7laf9lK3RjPMty7+SOjcd/KO56pu/v2v6tHlHc9U3f37X9WnFFY13Zd/JcnMT+Udz1Td/ftf1a58o7nqm7+/a/q03opruy7+Rk5ifyjueqbv79r+rXPlHc9U3f37X9Wm9QNtbQMERZF1zEEQoTgO4Ut6R9SgAkn2Dhk4Bqxm3ELv5GXmRvKO56pu/v2v6tc+Udz1Td/ftf1agT7emEsa+jHCbe3kkke3lkUvOzAqJEIWMDSvFs/LHsqXs7ak7yRl1j3E+93IXVrj3Z9DWScNqQFuAXScD0umtuupKYXckK56eUdz1Td/ftf1aPKO56pu/v2v6tN6K567su/kuTmKPKO56pu/v2v6tceUdz1Td/ftf1acUU13Zd/IycyvbT5Q3BglHNV0AYXGS9tgZQ8TiXNWjkr832v9FD+CtLtq/wCHm/0JP+BpjyV+b7X+ih/CWvf8KvMnuOGMogaUUUV7jiZ1yc2ZHdbEtIJdQU2cDBkOlkdArI6N6iGAP9qlLyVQ5M1zPNKZ4JS8jICPFpA8aKiKFVc9OBk56eioXIrZd2+zLRkviiG0jKpuI20AoMDUeJx9dOuZ73rE9mir49VFSqcNffvA9aaj6FFnyGgiJKXE4JhliUjdgqk0iyMSwTLtqQcX1ZBIOa6jkJAIGgWaQB52llxHb6JGZFQgwGPdDgoxhQc5OeNOeZ73rE9mio5nvesT2aKpGJ+S96D/AM2POfk7A9nHZZdY4lj3Lq37SJ4cGJ1Y/wCYFQejH1Yr02RsfxcyOZ5ZppSC8k5X/KulQqIFRQPqHH15o5nvesT2aKjme96xPZoqzp1xEr3oXMrHlNyeifZ/Nxd914uIS4I1kAAFiSMaiRk8Ok10teTMMdwLkPIXFxcTYJXTruURXHRnAEYxx9ZzmpHM971iezRUcz3vWJ7NFTJX+Xv6EqwzopZzPe9Yns0VHM971iezRVnRd138FzjOilfM971iezRVzzPe9Yns0VNF3XfwM5H5Z/4CX+cf4yU8NVPldsu7WylLXxdcx5XcRjP7ZAOI+3+1ODse96xPZoq08F5VvXH+ORM+8Z0Ur5nvesT2aKueZ73rE9mirOi7rv4LnGdQZdlRP4wJAWW4QJKG6N2I9GkY4gYLH+bGvLme96xPZoqOZ73rE9miqrCqX0138DMrHps7Zm6dpGleWVo0jLS6QRHHqKjCBR0u5Jxkk+wADu2zYxC8MI3AdWGq3VUZWZca14Y1Yxxx6hXhzPe9Yns0VHM971iezRU0qpmV70GZWI1ryc3aIgupTupA9udEK7k6HRgFRFDBlkbOoH28DxoPJmLGkSyBWiWO4HonxlRI8h3mV4FmkkyV05DkeoYk8z3vWJ7NFRzPe9Yns0Vay13XvQkqwzopZzPe9Yns0Vccz3vWJ7NFWNF3XfwXONKScq/3UH+5Wn/ZSpHM971iezRUn5T7Lu1jh1XxYHaFqANxGMMbhArcOnB449daowWqlvXfwR17i10Us5nvesT2aKjme96xPZoqzou67+C5xnRSzme96xPZoqOZ73rE9mipoO67+BnGdQtp7Jt7kYmiVyFZVLAEoHA1aSejoH2CvHme96xPZoqOZ73rE9miosKpb0138DMrHieTyaFiWWRbcRpG8QK6JFjP1gldXQ2kjI+2vez2OscgfeOyrvN0jadMW9bU+CACfYMk4BIrjme96xPZoqOZ73rE9mirWnXde9CSrDOilfM971iezRVzzPe9Yns0VZ0Xdd/Bc4zopZzPe9Yns0Vccz3vWJ7NFTRd138DOStq/wCHm/0JP+BpjyV+b7X+ih/CWq3tPZN4IJSdoEjcvkeLxjI0HhmrJyV+b7X+ih/BWvf8KjKmcMZzA0ooor3HEyzxlouTdlIrlAqWBdgxXTHv4g+WHQuknP1Zr02jt+VNoXJtJUkXVsyBdRMkUb3E8iOcKRhtLKeB9lO+QgRtkWatpKmxiDBsEEbsZBBpvDY2yKESKJUDhwqIqqHByGAAxkEDj08K+c6km5R6IKcvKi9LC2MtrFMtzeRvPLG26ZbRY2UCPWCrMJcn0zgIxANeZ5QzLLOYpozJNNaLDhWnjOqx3r7hWeMAHBbLMoxxPGrrNY2zqVeKJlL6yHRWBk/jII4t9fTXM1nbPkPFEwLKza0VssgwpOekgcB7KmamwhlCXl1dlLaZhCsDW0UlyUTfFWeZkbUglDxqQvokLJkn6q42pyuutN7HLuwgtrzxYRKSHNuDjFzFKTkKDqBWMgnAOavh2fakoTDDmMkxnQmYyTklOHo8ePCuTYWup33MOuRdMraFzIp6Q5x6Q/nVz02EO5QbSedb6WaWXUvO1rAo1SqI4jarKAAJNJGCM5U5bUT04EXaXLG6lglzLEE3dncwyopgAjfaEaHV+0ZihXpLBCRq4YrTPF4M50R51h86V+Wo0q38wOAPsrxTZtoudMEAz04jQZOoNx4fxKp/mAfVTUXFDKyjX/Ka5SddbLM1reXIJtQ0aXarsiW4VCmpuIbAxk8QD00+5FbeuboutxumxDDKjQ6V4TBjpMYkkOBpBDEjUD0DBp/DZ26BQkcShWLIFVVCMwIYrjoJBIOOnNc2ttBECIUjjBbUwjVUDMekkL0mo6k1EFSZJorrrX2j7aN4vtH21zNCXlt83y/zj/HSnhpDy2ceIS8R0x+v/wDulPDIvtH21r/EnE7UV13i+0fbRrX2j7ayU7UV11r7R9tGtfaPtoCvte3Jklj1N4piUSXDoLdrTCtxRnyJ8HGDoCgDJZugqYMs8RjeVdnz3MMemSeQyFUhuH3rMza4xK4t00kgnTxGXIq6ShGUq2llIIYNghlPAgg9IqImzLNVZFggCOAJFEaASAdAYYw3962qjMFJNzKYrwmaXFtZzvYsJHBZ0vLtFJwf22BDbp6WrIPr1nOiDOOPA44/UajPaW50ZjiO7OYcqp3RHAaP4egdFSN4vtH21KqpKlB2orrrX2j7aNa+0fbWSnakXK/91B/udn/2kp3rX2j7aR8rnG6g4j5zs/X/APpStU/aI/ofUV13i+0fbRrX2j7ayU7UV11r7R9tG8X2j7aA7UV11r7R9tG8X2j7aA7UV13i+0fbRvF9o+2gO1Fdd4vtH20a19o+2gO1Fdd4vtH20bxfaPtoCNtf/DTf6En/AANSOS3zfa/0UP4S1F2s48Wm4j9xJ6//AANSuSvzfa/0UP4S17Pi/TOOKNKKKK9Ry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PIIVjRURQqKoVFUYCqowAB6gAK9KKAKKK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90468" name="AutoShape 4" descr="data:image/jpeg;base64,/9j/4AAQSkZJRgABAQAAAQABAAD/2wCEAAkGBw8QDxQPDxAVFA4VDhYUEBYQFBsVFxAQFBIYFxQXFRUYKCgiGSAmHBYWITEtJSkrLi4uGB8zODMsNygtLisBCgoKDg0OGxAQGy0mHyQwMC0sLCwsLywsLCwsLCwsLiwsNCwsLSwsLCwsLSwsLCwsLCwsLCwsLDQsLCwrLywsLP/AABEIAJ0BQQMBIgACEQEDEQH/xAAcAAACAwADAQAAAAAAAAAAAAAABQQGBwECAwj/xABHEAACAQMBAwYJCQYGAgMBAAABAgMABBESBRMhBhUxVZTRBxQWFyJBUVSTMjVTYZGSs9LTIzNScXSBNEJzdbK0YqEkQ2Rj/8QAGQEBAQEBAQEAAAAAAAAAAAAAAAECAwQF/8QALREAAgECAwgCAgIDAQAAAAAAAAERAlEDEhMUIUFhgaHR8AQxUpHB4UJisSL/2gAMAwEAAhEDEQA/ANxoqg8u7i8j2lZyWbMTDaXM8kAJxdRJJAskeOgtodyuf8wFVbZks1+LDdap1kTakmmS8mtQyLfqIyZIcsSqtgA8MH6qA2eiso23si7nvbm1tUk3kezLRYGG0JoVs5WEy7w44z/IBywydHHprzu+UdxHtIXrPO1nb3EVjMyo3izx6WS6ndvkhlndf7Rn24oDW6KqHhTEw2ZLJDcPCEAZ91gNKNagLvOlRxydOCejOM5Q8pb6Vdpytv5Fniu9mR2cSysqyQzy4uP2IOmTVmQEkEgIOjFAabRVS2CJ12xepNcPKPFLaRAwCrEHluAFRB0cFXJOSTx9gCTb0ttJfbRG07yW3S3t4Ws91cPAUhaEs88SoRvX3upehvkquOPEDSKKzi425LBdXm6nOtxs6O338Zcs8sUrHERaNVdgpJ1FBkcejFQpOX9+bSC4G4Ubq5e5KosrAW9yYg+43ynd6VJJRpOPAZ4ZA1SiqIOVtwNpiB2jFk9wkMRjQSFmkgEgWRhJrik1E8Gi06fX66p/jtxJbx3BkG7j5MTXKxap8bzLKTvBKGznT6RJIAIHEhgBtdFUe25Szm8MRuLWGCK4ggMMysZrjfWyS6431cDliFGk50Nk1Wdp8tb6a0vQk6BebPGreWGPdOIzMEOgb1mGVJwzhGBGdJoDXqKzeTlFcRXNxEksAeS/s7c3LhzCm82eJTJujIQNTDSqqwGXGSx4n0h5V7QnMUML2yuwvw826aSOXxKWNVkiQOMBtZByxwQcE44gaJRWaScu7v8A+LM25S2ks7SafQgmZHuWw4dN4ska9AQqj8c5p1y5SZ7vZsSyaYnvJDKmG/a7u2kkAJR14egQB/EVPELpIFxorMoeXd54ubgvbSGXZV3dpFEjarJ7ZAVSY6jrGTpPBDqBx9VqvtsTWey5Ly6ZJJ1hLqIkKK0j8IYlBLEnUyrnPHpx6qAsdFZDsfaU8NjfWF1dXMMviqXENxdRSLIu8CR3BAA1BFm9Y+SsueGKncm7aKYXtnKXBjhinxa7RlngUlZQrRy5WWNjgkqzEEBTQGoUVjF/DNFsrZU1tLP4zIvjcuZ5XM8sFg9xoOpjhWMeNI4ceirB4ONoS3O0by5eRzDcW8U9ujscRwm4uI4tKnguqOJGOPbQGj0VlGziJNqXJleI6NsFV32054HRBuiFjtV9CQZJIzjUSQeFR9j7cnhu5LoGe5LJtIxwxyySyzvDdosSzWpJW30j0VMYOVOTjoIGv0VRfBbfyy+PLPJNJKu0NRaeJ4gNdvESiJIPQAYNhOkKVJ+UCb1QBRRRQBRRRQBRRRQBRRRQBRRRQBRRRQBRRRQGaHwx7ILBzDcawCA25TIBxkA6+AOB9ldIvC5sVMFLeZSoIXTBGNIY5YDDcMnifbWD0ULBva+GLZAYuIbgOwAZhCmWC5wCdfHGT9tdPO7sXQYvF590c5TcR6Tk5OV1Y4njWD0UEG9y+GHY7roeC4ZCMFWhQggdHAtiuj+F3YzOsrW85lUEI5gjLID0hW1ZFYPRQQb2PDHsgMXENxrIALbpMkDOATr4gZP2153Hhb2JIVaS2mdkOULwRsUPtUluH9qweuaCDdp/CzsSQMJLWZw+nXrgjbXp+Tqy3HHqz0V0k8KuwmChrSUhXLoDbxEK5OSygtwOfXWGUUBu58Lexd7vvFpt8FwJNxHrC+zXqziuB4WdiY0+Kzad2Y8biPG7JyUxq+Tn1dFYTRQQbufC3sTeCXxabequlX3EepV9gbVkCvOPwqbCXUFs5AGDB8W8Q1B/lhvS45wM+3FYZTLk/sdryV4xKkQjtpLiR5dWlYocFz6AJ6Dno9VAbH51th6DH4pLu2UKy+Lx6WVQAoK6sEAAAezFd18LuxRpxbzjSpVMQRjQhxlV9LgDgcB7Kx+XYP7KeaC5huI4Fg1mASek1xK0aqodQSQVyfqIxk8Kiy7EvUcRvZ3CylSyo1vIGZBgFgpGSASMn1ZoDZz4V9hkoxtJdUYxETbx5iH/AIHV6P8AavZ/DHshirNDcFlOUJhQlSRgkHXw4EisQutkXcSl5rWeNA4QtLC6KHPQpZgBk5HCvO+2fPAQtxBLCzLqUTRtGWX2gOBkUBtq+FjYYLkWsoMn73FvH+1z06/S9L+9esnhh2OwCtBcMoIIDQoQCvFSAW9VZJdclnitlnkuYFkazF0sLs6u9swyCjsuh3xx0BiaWzbHu0Cl7S4QPII4y8Ei65D0IuR6TH1AcTQG2yeGDY7HU0E5YKVBMKEhW+UM6ug152vha2JEpSK2mjQniscEagk9OQGrGBsO99IeJ3OVQO48XkykbZ0s3DgpweJ4cD7K8Ds+4EPjJgl8V+m3T7rpx+9xp6eHT08KA3Dzu7Gwo8XnwgxGNxHhBp04UauHAkcPVXMPhe2MnFLedTpC+jDGPQX5K8G6Bk8PrrG7nk9dRWpu5oniTfpEqzRvG77yN3V1DAZXCEZ9tKqA3N/CpsEvvDZyGTVq1G3iLaunOdWc16xeFzYqu0iW0yyP8t1gjDPjo1MGyf71g9FBBvcfhi2QpJWG4BZtTYhQamwBk+nxOAPsrv56NlfR3Pw0/PWK7B2I92ZSHSOKGLezySB2CJqCjCRhmY5PqHqOa5uOT1yJTHAhu1AUrJYq88bB11LxUcDgHgQCMH+dAbT56NlfR3Pw0/PR56NlfR3Pw0/PWGtsm6Dxxm1nEkozCphcNMB0mNcZcfyzUmHk7dNHO5idZIJYI3haNxMz3BYRhY8ZPyf/AGMZoDafPRsr6O5+Gn56PPRsr6O5+Gn56ws7MuRG0xt5hCrlHkMT6EcHSVZ8YBB4YJ6eFMdk8nd/bG6e7t7eLxo26+Mlxql3SydKKwUYbpOOg0Bsfno2V9Hc/DT89Hno2V9Hc/DT89Yne7AvIXnR7aU+LsVuGjjZ44sDOWkUYA04bJxwOaitYThmUwShk0bxTE+YzIQI9YxldRI056cjGc0Bu3no2V9Hc/DT89Hno2V9Hc/DT89YtFyeucXBljaBre18YkS4R43aIuEGlWHtPr4cDUeXY14hRXtLhWkBMQaCQGUKNTFARlsAZOOgcaA3Hz0bK+jufhp+ejz0bK+jufhp+esO5mvN6IPFLjxgprEW4k3hj/j3eNWn68YqVsHk3d3s4hihcftt1JI8b7uCT+GVgDoPqwePEUBs/no2V9Hc/DT89aBs+7WeGOdM6JIlkXVwOl1DDI9uDXx/nh/avrPkp832n9FB+CtANaKKKEPjmiiihoKKKKAKKKKAKKKKAKKKKAKKKKAKdck9u+ITTTLr3j2E8ELR4zHPKF3bnUegFcnpP1GktOeTGzorg3YlBO62RdXEeGIxNCimMnHSAT0HgaEJlhyqJFx48ZZ5J5bIllYI27tLjeOusFSpK8FK9B9nTTjaHLm2ZSsMcykWm0YkO7jiw99uzG3oux9EodRJLE+l68CBfchHRniiu45bmOe0ilj3bpoN9gQHeHIPFhnHQOOfVUuPkPFLEkdtcrLcc6TW80wjkVYo4LbeSLujnUQQSCvytQHD1AdF5cIuTu5XIg2WqByNOvZ8yyS6uJwGwcYBPHiBUHlpykgvRGkCyKizTStvo40IeYgkLuyxPR6RJ4kA4FSIeQEr3Xii3Kb020dxFvY3jL27SaJSytxjaPBJU5JHQaqUwQMwjfXGGIR9JXeKDwbSeK5HHB48aAuC8r7ZNnSWoW7bXYGHxaQpLapcFcb+N3JkTB9IKoAB6DTnlDyts4L6cxmacvebPkkIZGhSOzaOU+LsG9Jmxp4hQDq41mdcUBfNh8uoot9v1mLHakl7A6LHI41qVCMZWwhAxhhq+UwxXnacs7WKzMK28m/azWJgyI0e+Wfe5EpfUIj0BFRQvHgc8KRRQFt5T8prW5gnihF1rn2mL1vGShWImJ0aOPSxOBqGDgcABgY41KiigCiiihR1yV2rFayvJI1xG5i0xTWTgSwtqBPoMQkisBghj6hjjVkveXsDtqSGYHx6xndyI1e5FpxleUIQokc4wB6PojiKr/JnY8d1Dd6v3qLbCBsnCPPeRwklR8r0XPTTI8gyX0xXsTol5PbXL7p1FtJbRNLIcHjINKnoxxwOjjQhJj5cQlWSRLjEjbRWR0K7yOK+kRkaLLcWXRggkDBOCalbO8IcNvlY4ZXQW9nbK02kSPBbmffuzK37ORlnKrpJxpGTUc8hIpoYJbacmHxPezzJDLK0ryXMkcWm3HpLwQ5xwGgnj0ldLyJdIrmaS6iVbSR47oBSxV8qLcR/xiXUMHhp9dASzyutV2f4pHHKsi2c9pETHFh4JZSytI+SynSRqCg5YAhhSvZe0rA7PNjerdfOBuVNoIuINusWhjIRjoboB6RVdrmgNH85UTl5Zbd0mFzNLBuUjcFZYViVZHkPokBQCQrZUkYFLrDl4Io7L9gWuIZYjfPkAXcVqHS2AOSSypIT6X+ZFP8AKk0UBf5OXluoKxRSugtmSISxxRjeNdxzkMsZOE/Z8TliSxOBU/k5yus2v0CtOqzbRnvJnvXjVbdjZXCCOJgx6S+NR09CjFZjRQF82fy2s4rdbPd3ElsLVozNOkbzmR7kT43RfSU4Y4uD68VJg8IFs1zFczJdhoL2aaJYd1i4jmjRP/kcVAcBP8oIIJGeOazqigOuOH9q+s+Snzfaf0UH4K18mmvrLkp832n9FB+CtAxrRRRQh8c0VsnJfkDsqbZ9vczwkyPapJK2/lUaigLHAYAD/wBVNg5Ccn3TeIqtHrCBlvJCusnAXIfGSSBivI/mYabUP3qdtJmHUVvfmx2P7s3aJvzUebHY/uzdom/NWduwrP3qXRqMEoreX8GmxVBZrdgoBJJuJgABxJJ18KIvBtsV1DJAWUgFStzKQwPQQQ/EVduw7P3qNGowait1Pg72EFDGL0C+gHxqXBfVp0g6+nVwx7eFe3mx2P7s3aJvzU27Ds/eo0ajBKK3vzY7H92btE35qPNjsf3Zu0TfmqbdhWfvUaNRglFb35sdj+7N2ib81Hmx2P7s3aJvzU2/Cs/eo0ajBKlbP2hLBvDEQDLbSW8mQDmGYAOBnoJAHGte5S+D7ZcFpJLFAwkUppJmlbGqVVPAtjoJpmfBjsf3Zu0Tfmq7bhxMP3qTSqMbn5TXjvNIZAJJ2t2lZVAOq0xuCv8ADp0jo6alTctL9mRg8aFJ2mAjgjQNLIhSUuoGH1qzBs5zqP1Y1rzY7H92btE35qPNjsf3Zu0TfmqbdhWfvUujUZBFyuvUdpIXSF2WJcwRJHojgfXHGmkeiuriR/m6DkcKUXdwZZHlYKGdy7BFCrqY5OFHADPsrdvNjsf3Zu0Tfmo82Ox/dm7RN+am3YVn71GjUYJRW7W/g62HIC0cWtQxUlLqVgGHSCQ/TXr5stj+7N2ib81XbsOz96jRqMEorcRyD5P6DLpXdBtJfxyTSG9hbXjNe8Pg32I6h0gLIRlWW5lYEfUQ/Gm24dn+v7JpVGD0Vvfmx2P7s3aJvzUebHY/uzdom/NU27Cs/epdGowSuK3zzY7H92btE35qWbf8Huy4UiaOBgWvbeNv20pzHJMquOLcMgnj01V83Dbjf71I8KoyTZu1prcOIWAEm715UHO5lWWPp6MOoNTLflTexsXSQBmvpLxvQUhriZCkuQRgqysw09HGti82Ox/dm7RN+ajzY7H92btE35qm34Vn71Lo1GSHllenAbctEId1uWt4jCYhIZEUxY0+ix9Hhkfbnzj5W3yo0YkXduZjMm7TRcNcY3hlUDDHgoH8IUAYFa/5sdj+7N2ib81Hmx2P7s3aJvzU27Cs/eo0ajA65re/Njsf3Zu0TfmrhvBnsYDJt2AAySbibAA6c+lTbsOz96jRqMForcpeQOwEKh0VS4BQNdyAuD0aQX4/2r0j8HWw2do1izImNai6lLJno1KHyP71dtw7P9f2TSqMJore/Njsf3Zu0Tfmo82Ox/dm7RN+apt2FZ+9S6NRglFb35sdj+7N2ib81Hmx2P7s3aJvzU27Cs/eo0ajAzX1lyU+b7T+ig/BWqDtDwbbISGR1t2DLE7L+3mOCFJHAtV/5K/N9p/RQ/grXfBx6cWcvA510On7GlFFFdjBky20kvJ2zVI2kUQ2bzRoNTTW6OjSoF/zZUHh68Y9dc7Q3NxmSzspEHOGz95KYGi34juVJxGwDYjXOWIxx6eFMuRO2bRNmWiPdQq62cQZWlQFWCDIIJyDTrn+x98t/jp318WqqpVNRxZ7Ek0USLaO0XeYq13GrWc7ftInlaKZLmPQMBEUNuy4xFnhxyxANEm0NoG2DarhQt1KvHfsJk3SFNEqxCZFDagNaMC2RkjAq98/2Xvlv8dO+jn+y98t/jp301P9Rl5iDlFJdT7Mt7dIJDcXSxJMsp0lI9GucTSIuEJClM6RxfgPVRyVuJ7S1uoJ7dkNq0kkCpqkVrd1MscccmkbwqdSYAyMLwp/z/Y++W/x076Of7L3y3+OnfWMzy5cvMsKZkQ7W2ZJHs2zgAZ5I7ux3pVSSWWeNpXIHQM6mPsq30u5/sffLf46d9HP1j75b/HTvrNWZ8CqEMaKXc/2Pvlv8dO+jn6y98t/jp31jLVYsoY0Uu5/sffLf46d9HP1j75b/HTvplqsJRG5Z/4CX+cf4yU7NVXldtqzeylVLqBmJjwFmQk4mQngD7Kcnb9j75b/AB07626XlW7i/wCCSpGFFLufrH3y3+OnfRz/AGPvlv8AHTvrGWqxZQxpfyghlks7iOHhO1rKsWDj9o0bBMH1ccVxz/Y++W/x076OfrH3y3+OnfVSqTmA2iHsQq9zLLDGyW5tLaNdSNF+0RpiwCMAcqjxgnHsH+XAlXDubWY3sKld2+uO3Lzb2LRxUAqpJPEYA9nHjXbn+x98t/jp30c/2Pvlv8dO+tOW5gm65WsJORcSGaJjcxlxBbtpgRIZliD75MPxc5YIcHdjgADVl5PSStbIZgQ/pY1Ju2aMSMImePA0MyaWIwMEkYHRRz/Ze+W/x076Of7H3y3+OnfVqbqUQRQuIxopdz/Y++W/x076OfrH3y3+OnfXPLVY1KGNJOVn7qD/AHK0/wCylSufrH3y3+OnfSflPtq0aOELdQEjaFqx0zIcKtwhYnB6AONbw6XmW4jagtNFLuf7H3y3+OnfRz/Y++W/x076xlqsWUMaKXc/WPvlv8dO+jn+x98t/jp30yuwlDGknKu3nlh3UcYeEo5nGvSXUL6CAYOQT0+0Lp6GNSuf7H3y3+OnfRz9Y++W/wAdO+tUqpOYI4ZW2SRSko3y3nidoiRbkSQy6Gf0TIUJX5bauKFRg8cVN2PFiaBREyyxeNeMMYyo/aSZPpkYbePpcYJzjPqpvz/Y++W/x076Of7L3y3+OnfW3VU19EhXGNFLuf7H3y3+OnfRz/Y++W/x0765ZarGpQxopdz/AGPvlv8AHTvo5+sffLf46d9MtVhKPfav+Hm/0JP+BpjyV+b7X+ih/CWq9tPbtkYJQLuAkwuABMnE6D0casPJX5vtf6KH8Ja+l8BNKqTz47+hpRRRX0DgZ5yWNnBsS1ublIwi2UJdmjDEllAHAAlmJIAAySSKlQbb2WwOYN26zQxtHNamORWuH0Qkoyg6WPr6OBpdszZclzsCxSErvo4bSeMOcK7wMkgRiM4B04z6sipm0bXaN4o3sEcKLfWckabwPJohnWSZncej0D0QOPA+3FfPcS5uegsAsLXiNzDkfK9BOH8+HCuPErTGrdQ6T0HQmD/es9XkXeM8zvbRrvbKeKVYZI4lkle5jkUqyozMCqtxl1knIIAPHtNyNu2t1RoFOi5meML4srBJYkXM0BQ28hLBgSulguMEkkVMi/ITyLrtqSxtIhLNAukyJGojgEjNJI2lFVFBJJPDhXTY9xYXesRQAPGwEqTWxidCwyuUkUHBHQaXcoNi3U+zLe30I1xHLavMsMhhU7llMgik6U6CARxHA135G7HuLaS5kkjMcUpjMcT3BuZNaIVdmncZwRoABJA0nozUhZfveXiTbm72fHbzXLRR7iB3WVhCDhom0vgAccNkfzBr32eLKfebqGM7qdoZMxAYlQAsBkcR6Q40pvthXEmw5LMKovJbdjIuoafGZnMsvpdGNbNxplyZ2dLB41vQBvdpTTR4OcxOECk+w+ieFHEfY4jDmy3+gi+GvdRzZb/QRfDXuqVRXOWagi82W/0EXw17qObLf6CL4a91SqKSxBWuWez4BYSlYYwcx8Qig/vk+qnZ2Zb/AEEXw17qW8tvm+X+cX46U8Nal5SRvIvNlv8AQRfDXuo5st/oIvhr3VKorMssEXmy3+gi+GvdUK/8ShZEaBWkcMUSKDeOypjW2lQTgalyfayjpIBb0o5Q+NsEjtkJRi2/eN1WRUAGFjLkAFiflccAcBkgjVO9kZHivdmuVCRI6sIiHS3zGN+MxBnC4UsCOB4jUucahlrzZb/QRfDXuqrwcnpY5SYITGHuLWWNllAWzhhjgjmgKA+lqSFl9EEHWMkaQatTwOZRIJmEYXBiCppY8eJYjUOkdB9X86tUcGRCq5uLGOVYXtcO8qxofFSUd2GQA4XB4Ak8eAU56DXps1rO4/d2w04yGe2KI4zjKMygN/b1V7tZyNe75gN1Ha6YOP8A9srnfEr9SpEAf/Jx6zSvk1sd4JEKwC2hS03UkaSbxZ5gU0OpJJwiq6gthjr4j0RTdAHfNlv9BF8Ne6jmy3+gi+GvdUuisSzUEXmy3+gi+GvdSTlZs+ARQYhjGdpWgOEUZBuUBHRVlpFyu/dQf7nZ/wDaStUtyiNbhlzZb/QRfDXurnmy3+gi+GvdUqisyywRebLf6CL4a91HNlv9BF8Ne6pVFJYgic2W/wBBF8Ne6vG+gs4InmliiWNELOTGvAD6gOJ+odNMaU8oNmS3Cru5QugOQjprWSQphCcMvyckjORkg4yoxU9+8jPA3NjrWNbcO7RRy4jti+mOUsI2cqpC5KN0/wAJ9ld7WWwlk3SQpq9PSTBhZN04STQ5GG0sccP7ZFKZ9hTkINwpufF7dFukkKGB4WOrKE5AAY40Z16mDYFT9mWFwskKSRhYrffYk1g77WcRaVHEegSW1YwwAGoca20o+zI35st/oIvhr3Uc2W/0EXw17qlUVzlm4InNlv8AQRfDXuo5st/oIvhr3VLopLECrauzbcW8xEEWdxJ/9a/wH6qZclfm+1/oofwlqPtf/DTf6En/AANSOS3zfa/0UP4S17Pi/TOOKNKKKK9RyMz5F7dnTZtoi7NuZFW0jAdHtwrgIMMoaQHB+sA068o7nqm7+/a/q0k2RtVrXYVlIiB5WgtoYVY6VMsxVE1EdABbJ/lUu72ptG2QG4W3bVeWsSSRB1V0nnWOQGNmJVlB4HUQc9HDj8iqup1Pcvv3ietJQT/KO56pu/v2v6tc+Udz1Td/ftf1aiT8srWNpFlWWMxxNKd7Hp1xpIsZZQTkeky/KC8Dno41zLyvt0RGaOYNJI6RoVUM5jUMxRi2hxhhjSxzxAyQQM5q/wAf++Swrknyjueqbv79r+rR5R3PVN39+1/Vrjbu2Wht45IY9Us80MUCzBowHnIAMgI1LpGSRjPDHCpGx2vfTW8EJIYbqS31KsqkccxuSUIPD5Rz9VTUcTC7+RlUweHlHc9U3f37X9WufKO56pu/v2v6tQtocoJU2bc3youYnn3IYHDpDMY1ZsHJ1aSeGOBFeOz+Us0l6LZkQIby8hyAdWi2jiZD04yTIc8PUOirmriYXfh1JuuMvKO56pu/v2v6tc+Udz1Td/ftf1ab0Vz13Zd/JrJzFHlHc9U3f37X9Wjyjueqbv79r+rTeimu7Lv5GTmVDlbt2d7KVW2bcoCY/Sd7cgYmQ8dMpPHGOj104PKO56pu/v2v6tdOWf8AgJf5x/jJTs1t4zyrcuN+XMmTeJvKO56pu/v2v6tHlHc9U3f37X9WnFFY13Zd/JcnMT+Udz1Td/ftf1a58o7nqm7+/a/q03qt7U2zc280hYwvbxW0tzMEjZZI4FDbpdZcgu5UgeiB6DnhwB1Tiurcku5HTBN8o7nqm7+/a/q1x5R3PVN39+1/Vo2DtOSZpEkZCyBG9COWJgH1dKSjLL6PouDhvS4LppjPM27doQskgU6F1YVnA9FSwzpGcccGjxWnELv5Cp5i7yjueqbv79r+rXPlHc9U3f37X9WoY2vdb3xYGFpTOIxMqNukO5klkVo9eWZQig4cfvVPDBFeR5RzFJZQkYS2hL3QOSXKSzRyrEQRpxuGYEg51AYHE1rNVZdyQhj5R3PVN39+1/Vrjyjueqbv79r+rTiiueu7Lv5NZOYn8o7nqm7+/a/q0o5TbdneOEHZtymNoWrAs9v6RW4UhRplPEkYGeHHiRVvpJys/dQf7laf9lK3RjPMty7+SOjcd/KO56pu/v2v6tHlHc9U3f37X9WnFFY13Zd/JcnMT+Udz1Td/ftf1a58o7nqm7+/a/q03opruy7+Rk5ifyjueqbv79r+rXPlHc9U3f37X9Wm9QNtbQMERZF1zEEQoTgO4Ut6R9SgAkn2Dhk4Bqxm3ELv5GXmRvKO56pu/v2v6tc+Udz1Td/ftf1agT7emEsa+jHCbe3kkke3lkUvOzAqJEIWMDSvFs/LHsqXs7ak7yRl1j3E+93IXVrj3Z9DWScNqQFuAXScD0umtuupKYXckK56eUdz1Td/ftf1aPKO56pu/v2v6tN6K567su/kuTmKPKO56pu/v2v6tceUdz1Td/ftf1acUU13Zd/IycyvbT5Q3BglHNV0AYXGS9tgZQ8TiXNWjkr832v9FD+CtLtq/wCHm/0JP+BpjyV+b7X+ih/CWvf8KvMnuOGMogaUUUV7jiZ1yc2ZHdbEtIJdQU2cDBkOlkdArI6N6iGAP9qlLyVQ5M1zPNKZ4JS8jICPFpA8aKiKFVc9OBk56eioXIrZd2+zLRkviiG0jKpuI20AoMDUeJx9dOuZ73rE9mir49VFSqcNffvA9aaj6FFnyGgiJKXE4JhliUjdgqk0iyMSwTLtqQcX1ZBIOa6jkJAIGgWaQB52llxHb6JGZFQgwGPdDgoxhQc5OeNOeZ73rE9mio5nvesT2aKpGJ+S96D/AM2POfk7A9nHZZdY4lj3Lq37SJ4cGJ1Y/wCYFQejH1Yr02RsfxcyOZ5ZppSC8k5X/KulQqIFRQPqHH15o5nvesT2aKjme96xPZoqzp1xEr3oXMrHlNyeifZ/Nxd914uIS4I1kAAFiSMaiRk8Ok10teTMMdwLkPIXFxcTYJXTruURXHRnAEYxx9ZzmpHM971iezRUcz3vWJ7NFTJX+Xv6EqwzopZzPe9Yns0VHM971iezRVnRd138FzjOilfM971iezRVzzPe9Yns0VNF3XfwM5H5Z/4CX+cf4yU8NVPldsu7WylLXxdcx5XcRjP7ZAOI+3+1ODse96xPZoq08F5VvXH+ORM+8Z0Ur5nvesT2aKueZ73rE9mirOi7rv4LnGdQZdlRP4wJAWW4QJKG6N2I9GkY4gYLH+bGvLme96xPZoqOZ73rE9miqrCqX0138DMrHps7Zm6dpGleWVo0jLS6QRHHqKjCBR0u5Jxkk+wADu2zYxC8MI3AdWGq3VUZWZca14Y1Yxxx6hXhzPe9Yns0VHM971iezRU0qpmV70GZWI1ryc3aIgupTupA9udEK7k6HRgFRFDBlkbOoH28DxoPJmLGkSyBWiWO4HonxlRI8h3mV4FmkkyV05DkeoYk8z3vWJ7NFRzPe9Yns0Vay13XvQkqwzopZzPe9Yns0Vccz3vWJ7NFWNF3XfwXONKScq/3UH+5Wn/ZSpHM971iezRUn5T7Lu1jh1XxYHaFqANxGMMbhArcOnB449daowWqlvXfwR17i10Us5nvesT2aKjme96xPZoqzou67+C5xnRSzme96xPZoqOZ73rE9mipoO67+BnGdQtp7Jt7kYmiVyFZVLAEoHA1aSejoH2CvHme96xPZoqOZ73rE9miosKpb0138DMrHieTyaFiWWRbcRpG8QK6JFjP1gldXQ2kjI+2vez2OscgfeOyrvN0jadMW9bU+CACfYMk4BIrjme96xPZoqOZ73rE9mirWnXde9CSrDOilfM971iezRVzzPe9Yns0VZ0Xdd/Bc4zopZzPe9Yns0Vccz3vWJ7NFTRd138DOStq/wCHm/0JP+BpjyV+b7X+ih/CWq3tPZN4IJSdoEjcvkeLxjI0HhmrJyV+b7X+ih/BWvf8KjKmcMZzA0ooor3HEyzxlouTdlIrlAqWBdgxXTHv4g+WHQuknP1Zr02jt+VNoXJtJUkXVsyBdRMkUb3E8iOcKRhtLKeB9lO+QgRtkWatpKmxiDBsEEbsZBBpvDY2yKESKJUDhwqIqqHByGAAxkEDj08K+c6km5R6IKcvKi9LC2MtrFMtzeRvPLG26ZbRY2UCPWCrMJcn0zgIxANeZ5QzLLOYpozJNNaLDhWnjOqx3r7hWeMAHBbLMoxxPGrrNY2zqVeKJlL6yHRWBk/jII4t9fTXM1nbPkPFEwLKza0VssgwpOekgcB7KmamwhlCXl1dlLaZhCsDW0UlyUTfFWeZkbUglDxqQvokLJkn6q42pyuutN7HLuwgtrzxYRKSHNuDjFzFKTkKDqBWMgnAOavh2fakoTDDmMkxnQmYyTklOHo8ePCuTYWup33MOuRdMraFzIp6Q5x6Q/nVz02EO5QbSedb6WaWXUvO1rAo1SqI4jarKAAJNJGCM5U5bUT04EXaXLG6lglzLEE3dncwyopgAjfaEaHV+0ZihXpLBCRq4YrTPF4M50R51h86V+Wo0q38wOAPsrxTZtoudMEAz04jQZOoNx4fxKp/mAfVTUXFDKyjX/Ka5SddbLM1reXIJtQ0aXarsiW4VCmpuIbAxk8QD00+5FbeuboutxumxDDKjQ6V4TBjpMYkkOBpBDEjUD0DBp/DZ26BQkcShWLIFVVCMwIYrjoJBIOOnNc2ttBECIUjjBbUwjVUDMekkL0mo6k1EFSZJorrrX2j7aN4vtH21zNCXlt83y/zj/HSnhpDy2ceIS8R0x+v/wDulPDIvtH21r/EnE7UV13i+0fbRrX2j7ayU7UV11r7R9tGtfaPtoCvte3Jklj1N4piUSXDoLdrTCtxRnyJ8HGDoCgDJZugqYMs8RjeVdnz3MMemSeQyFUhuH3rMza4xK4t00kgnTxGXIq6ShGUq2llIIYNghlPAgg9IqImzLNVZFggCOAJFEaASAdAYYw3962qjMFJNzKYrwmaXFtZzvYsJHBZ0vLtFJwf22BDbp6WrIPr1nOiDOOPA44/UajPaW50ZjiO7OYcqp3RHAaP4egdFSN4vtH21KqpKlB2orrrX2j7aNa+0fbWSnakXK/91B/udn/2kp3rX2j7aR8rnG6g4j5zs/X/APpStU/aI/ofUV13i+0fbRrX2j7ayU7UV11r7R9tG8X2j7aA7UV11r7R9tG8X2j7aA7UV13i+0fbRvF9o+2gO1Fdd4vtH20a19o+2gO1Fdd4vtH20bxfaPtoCNtf/DTf6En/AANSOS3zfa/0UP4S1F2s48Wm4j9xJ6//AANSuSvzfa/0UP4S17Pi/TOOKNKKKK9Ry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PIIVjRURQqKoVFUYCqowAB6gAK9KKAKKK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90470" name="Picture 6" descr="http://www.insulation.org/articles/pubimages/IO/06/IO060601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564904"/>
            <a:ext cx="7032352" cy="3437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Otros materiales, muchos ensayos específicos</a:t>
            </a:r>
          </a:p>
          <a:p>
            <a:pPr lvl="1"/>
            <a:r>
              <a:rPr lang="es-ES_tradnl" dirty="0" smtClean="0"/>
              <a:t>Textiles: NFPA 701, Tableta de </a:t>
            </a:r>
            <a:r>
              <a:rPr lang="es-ES_tradnl" dirty="0" err="1" smtClean="0"/>
              <a:t>metenamina</a:t>
            </a:r>
            <a:r>
              <a:rPr lang="es-ES_tradnl" dirty="0" smtClean="0"/>
              <a:t> (ASTM D2859)</a:t>
            </a:r>
          </a:p>
          <a:p>
            <a:pPr lvl="1"/>
            <a:r>
              <a:rPr lang="es-ES_tradnl" dirty="0" smtClean="0"/>
              <a:t>Plásticos espumosos: …</a:t>
            </a:r>
          </a:p>
          <a:p>
            <a:pPr lvl="1"/>
            <a:r>
              <a:rPr lang="es-ES_tradnl" dirty="0" smtClean="0"/>
              <a:t>Paneles </a:t>
            </a:r>
            <a:r>
              <a:rPr lang="es-ES_tradnl" dirty="0" err="1" smtClean="0"/>
              <a:t>sandwich</a:t>
            </a:r>
            <a:r>
              <a:rPr lang="es-ES_tradnl" dirty="0" smtClean="0"/>
              <a:t>: …</a:t>
            </a:r>
          </a:p>
          <a:p>
            <a:pPr>
              <a:buNone/>
            </a:pPr>
            <a:endParaRPr lang="es-ES_tradnl" sz="2000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Estados Unidos</a:t>
            </a:r>
            <a:endParaRPr lang="es-ES_tradnl" dirty="0"/>
          </a:p>
        </p:txBody>
      </p:sp>
      <p:sp>
        <p:nvSpPr>
          <p:cNvPr id="190466" name="AutoShape 2" descr="data:image/jpeg;base64,/9j/4AAQSkZJRgABAQAAAQABAAD/2wCEAAkGBw8QDxQPDxAVFA4VDhYUEBYQFBsVFxAQFBIYFxQXFRUYKCgiGSAmHBYWITEtJSkrLi4uGB8zODMsNygtLisBCgoKDg0OGxAQGy0mHyQwMC0sLCwsLywsLCwsLCwsLiwsNCwsLSwsLCwsLSwsLCwsLCwsLCwsLDQsLCwrLywsLP/AABEIAJ0BQQMBIgACEQEDEQH/xAAcAAACAwADAQAAAAAAAAAAAAAABQQGBwECAwj/xABHEAACAQMBAwYJCQYGAgMBAAABAgMABBESBRMhBhUxVZTRBxQWFyJBUVSTMjVTYZGSs9LTIzNScXSBNEJzdbK0YqEkQ2Rj/8QAGQEBAQEBAQEAAAAAAAAAAAAAAAECAwQF/8QALREAAgECAwgCAgIDAQAAAAAAAAERAlEDEhMUIUFhgaHR8AQxUpHB4UJisSL/2gAMAwEAAhEDEQA/ANxoqg8u7i8j2lZyWbMTDaXM8kAJxdRJJAskeOgtodyuf8wFVbZks1+LDdap1kTakmmS8mtQyLfqIyZIcsSqtgA8MH6qA2eiso23si7nvbm1tUk3kezLRYGG0JoVs5WEy7w44z/IBywydHHprzu+UdxHtIXrPO1nb3EVjMyo3izx6WS6ndvkhlndf7Rn24oDW6KqHhTEw2ZLJDcPCEAZ91gNKNagLvOlRxydOCejOM5Q8pb6Vdpytv5Fniu9mR2cSysqyQzy4uP2IOmTVmQEkEgIOjFAabRVS2CJ12xepNcPKPFLaRAwCrEHluAFRB0cFXJOSTx9gCTb0ttJfbRG07yW3S3t4Ws91cPAUhaEs88SoRvX3upehvkquOPEDSKKzi425LBdXm6nOtxs6O338Zcs8sUrHERaNVdgpJ1FBkcejFQpOX9+bSC4G4Ubq5e5KosrAW9yYg+43ynd6VJJRpOPAZ4ZA1SiqIOVtwNpiB2jFk9wkMRjQSFmkgEgWRhJrik1E8Gi06fX66p/jtxJbx3BkG7j5MTXKxap8bzLKTvBKGznT6RJIAIHEhgBtdFUe25Szm8MRuLWGCK4ggMMysZrjfWyS6431cDliFGk50Nk1Wdp8tb6a0vQk6BebPGreWGPdOIzMEOgb1mGVJwzhGBGdJoDXqKzeTlFcRXNxEksAeS/s7c3LhzCm82eJTJujIQNTDSqqwGXGSx4n0h5V7QnMUML2yuwvw826aSOXxKWNVkiQOMBtZByxwQcE44gaJRWaScu7v8A+LM25S2ks7SafQgmZHuWw4dN4ska9AQqj8c5p1y5SZ7vZsSyaYnvJDKmG/a7u2kkAJR14egQB/EVPELpIFxorMoeXd54ubgvbSGXZV3dpFEjarJ7ZAVSY6jrGTpPBDqBx9VqvtsTWey5Ly6ZJJ1hLqIkKK0j8IYlBLEnUyrnPHpx6qAsdFZDsfaU8NjfWF1dXMMviqXENxdRSLIu8CR3BAA1BFm9Y+SsueGKncm7aKYXtnKXBjhinxa7RlngUlZQrRy5WWNjgkqzEEBTQGoUVjF/DNFsrZU1tLP4zIvjcuZ5XM8sFg9xoOpjhWMeNI4ceirB4ONoS3O0by5eRzDcW8U9ujscRwm4uI4tKnguqOJGOPbQGj0VlGziJNqXJleI6NsFV32054HRBuiFjtV9CQZJIzjUSQeFR9j7cnhu5LoGe5LJtIxwxyySyzvDdosSzWpJW30j0VMYOVOTjoIGv0VRfBbfyy+PLPJNJKu0NRaeJ4gNdvESiJIPQAYNhOkKVJ+UCb1QBRRRQBRRRQBRRRQBRRRQBRRRQBRRRQBRRRQGaHwx7ILBzDcawCA25TIBxkA6+AOB9ldIvC5sVMFLeZSoIXTBGNIY5YDDcMnifbWD0ULBva+GLZAYuIbgOwAZhCmWC5wCdfHGT9tdPO7sXQYvF590c5TcR6Tk5OV1Y4njWD0UEG9y+GHY7roeC4ZCMFWhQggdHAtiuj+F3YzOsrW85lUEI5gjLID0hW1ZFYPRQQb2PDHsgMXENxrIALbpMkDOATr4gZP2153Hhb2JIVaS2mdkOULwRsUPtUluH9qweuaCDdp/CzsSQMJLWZw+nXrgjbXp+Tqy3HHqz0V0k8KuwmChrSUhXLoDbxEK5OSygtwOfXWGUUBu58Lexd7vvFpt8FwJNxHrC+zXqziuB4WdiY0+Kzad2Y8biPG7JyUxq+Tn1dFYTRQQbufC3sTeCXxabequlX3EepV9gbVkCvOPwqbCXUFs5AGDB8W8Q1B/lhvS45wM+3FYZTLk/sdryV4xKkQjtpLiR5dWlYocFz6AJ6Dno9VAbH51th6DH4pLu2UKy+Lx6WVQAoK6sEAAAezFd18LuxRpxbzjSpVMQRjQhxlV9LgDgcB7Kx+XYP7KeaC5huI4Fg1mASek1xK0aqodQSQVyfqIxk8Kiy7EvUcRvZ3CylSyo1vIGZBgFgpGSASMn1ZoDZz4V9hkoxtJdUYxETbx5iH/AIHV6P8AavZ/DHshirNDcFlOUJhQlSRgkHXw4EisQutkXcSl5rWeNA4QtLC6KHPQpZgBk5HCvO+2fPAQtxBLCzLqUTRtGWX2gOBkUBtq+FjYYLkWsoMn73FvH+1z06/S9L+9esnhh2OwCtBcMoIIDQoQCvFSAW9VZJdclnitlnkuYFkazF0sLs6u9swyCjsuh3xx0BiaWzbHu0Cl7S4QPII4y8Ei65D0IuR6TH1AcTQG2yeGDY7HU0E5YKVBMKEhW+UM6ug152vha2JEpSK2mjQniscEagk9OQGrGBsO99IeJ3OVQO48XkykbZ0s3DgpweJ4cD7K8Ds+4EPjJgl8V+m3T7rpx+9xp6eHT08KA3Dzu7Gwo8XnwgxGNxHhBp04UauHAkcPVXMPhe2MnFLedTpC+jDGPQX5K8G6Bk8PrrG7nk9dRWpu5oniTfpEqzRvG77yN3V1DAZXCEZ9tKqA3N/CpsEvvDZyGTVq1G3iLaunOdWc16xeFzYqu0iW0yyP8t1gjDPjo1MGyf71g9FBBvcfhi2QpJWG4BZtTYhQamwBk+nxOAPsrv56NlfR3Pw0/PWK7B2I92ZSHSOKGLezySB2CJqCjCRhmY5PqHqOa5uOT1yJTHAhu1AUrJYq88bB11LxUcDgHgQCMH+dAbT56NlfR3Pw0/PR56NlfR3Pw0/PWGtsm6Dxxm1nEkozCphcNMB0mNcZcfyzUmHk7dNHO5idZIJYI3haNxMz3BYRhY8ZPyf/AGMZoDafPRsr6O5+Gn56PPRsr6O5+Gn56ws7MuRG0xt5hCrlHkMT6EcHSVZ8YBB4YJ6eFMdk8nd/bG6e7t7eLxo26+Mlxql3SydKKwUYbpOOg0Bsfno2V9Hc/DT89Hno2V9Hc/DT89Yne7AvIXnR7aU+LsVuGjjZ44sDOWkUYA04bJxwOaitYThmUwShk0bxTE+YzIQI9YxldRI056cjGc0Bu3no2V9Hc/DT89Hno2V9Hc/DT89YtFyeucXBljaBre18YkS4R43aIuEGlWHtPr4cDUeXY14hRXtLhWkBMQaCQGUKNTFARlsAZOOgcaA3Hz0bK+jufhp+ejz0bK+jufhp+esO5mvN6IPFLjxgprEW4k3hj/j3eNWn68YqVsHk3d3s4hihcftt1JI8b7uCT+GVgDoPqwePEUBs/no2V9Hc/DT89aBs+7WeGOdM6JIlkXVwOl1DDI9uDXx/nh/avrPkp832n9FB+CtANaKKKEPjmiiihoKKKKAKKKKAKKKKAKKKKAKKKKAKdck9u+ITTTLr3j2E8ELR4zHPKF3bnUegFcnpP1GktOeTGzorg3YlBO62RdXEeGIxNCimMnHSAT0HgaEJlhyqJFx48ZZ5J5bIllYI27tLjeOusFSpK8FK9B9nTTjaHLm2ZSsMcykWm0YkO7jiw99uzG3oux9EodRJLE+l68CBfchHRniiu45bmOe0ilj3bpoN9gQHeHIPFhnHQOOfVUuPkPFLEkdtcrLcc6TW80wjkVYo4LbeSLujnUQQSCvytQHD1AdF5cIuTu5XIg2WqByNOvZ8yyS6uJwGwcYBPHiBUHlpykgvRGkCyKizTStvo40IeYgkLuyxPR6RJ4kA4FSIeQEr3Xii3Kb020dxFvY3jL27SaJSytxjaPBJU5JHQaqUwQMwjfXGGIR9JXeKDwbSeK5HHB48aAuC8r7ZNnSWoW7bXYGHxaQpLapcFcb+N3JkTB9IKoAB6DTnlDyts4L6cxmacvebPkkIZGhSOzaOU+LsG9Jmxp4hQDq41mdcUBfNh8uoot9v1mLHakl7A6LHI41qVCMZWwhAxhhq+UwxXnacs7WKzMK28m/azWJgyI0e+Wfe5EpfUIj0BFRQvHgc8KRRQFt5T8prW5gnihF1rn2mL1vGShWImJ0aOPSxOBqGDgcABgY41KiigCiiihR1yV2rFayvJI1xG5i0xTWTgSwtqBPoMQkisBghj6hjjVkveXsDtqSGYHx6xndyI1e5FpxleUIQokc4wB6PojiKr/JnY8d1Dd6v3qLbCBsnCPPeRwklR8r0XPTTI8gyX0xXsTol5PbXL7p1FtJbRNLIcHjINKnoxxwOjjQhJj5cQlWSRLjEjbRWR0K7yOK+kRkaLLcWXRggkDBOCalbO8IcNvlY4ZXQW9nbK02kSPBbmffuzK37ORlnKrpJxpGTUc8hIpoYJbacmHxPezzJDLK0ryXMkcWm3HpLwQ5xwGgnj0ldLyJdIrmaS6iVbSR47oBSxV8qLcR/xiXUMHhp9dASzyutV2f4pHHKsi2c9pETHFh4JZSytI+SynSRqCg5YAhhSvZe0rA7PNjerdfOBuVNoIuINusWhjIRjoboB6RVdrmgNH85UTl5Zbd0mFzNLBuUjcFZYViVZHkPokBQCQrZUkYFLrDl4Io7L9gWuIZYjfPkAXcVqHS2AOSSypIT6X+ZFP8AKk0UBf5OXluoKxRSugtmSISxxRjeNdxzkMsZOE/Z8TliSxOBU/k5yus2v0CtOqzbRnvJnvXjVbdjZXCCOJgx6S+NR09CjFZjRQF82fy2s4rdbPd3ElsLVozNOkbzmR7kT43RfSU4Y4uD68VJg8IFs1zFczJdhoL2aaJYd1i4jmjRP/kcVAcBP8oIIJGeOazqigOuOH9q+s+Snzfaf0UH4K18mmvrLkp832n9FB+CtAxrRRRQh8c0VsnJfkDsqbZ9vczwkyPapJK2/lUaigLHAYAD/wBVNg5Ccn3TeIqtHrCBlvJCusnAXIfGSSBivI/mYabUP3qdtJmHUVvfmx2P7s3aJvzUebHY/uzdom/NWduwrP3qXRqMEoreX8GmxVBZrdgoBJJuJgABxJJ18KIvBtsV1DJAWUgFStzKQwPQQQ/EVduw7P3qNGowait1Pg72EFDGL0C+gHxqXBfVp0g6+nVwx7eFe3mx2P7s3aJvzU27Ds/eo0ajBKK3vzY7H92btE35qPNjsf3Zu0TfmqbdhWfvUaNRglFb35sdj+7N2ib81Hmx2P7s3aJvzU2/Cs/eo0ajBKlbP2hLBvDEQDLbSW8mQDmGYAOBnoJAHGte5S+D7ZcFpJLFAwkUppJmlbGqVVPAtjoJpmfBjsf3Zu0Tfmq7bhxMP3qTSqMbn5TXjvNIZAJJ2t2lZVAOq0xuCv8ADp0jo6alTctL9mRg8aFJ2mAjgjQNLIhSUuoGH1qzBs5zqP1Y1rzY7H92btE35qPNjsf3Zu0TfmqbdhWfvUujUZBFyuvUdpIXSF2WJcwRJHojgfXHGmkeiuriR/m6DkcKUXdwZZHlYKGdy7BFCrqY5OFHADPsrdvNjsf3Zu0Tfmo82Ox/dm7RN+am3YVn71GjUYJRW7W/g62HIC0cWtQxUlLqVgGHSCQ/TXr5stj+7N2ib81XbsOz96jRqMEorcRyD5P6DLpXdBtJfxyTSG9hbXjNe8Pg32I6h0gLIRlWW5lYEfUQ/Gm24dn+v7JpVGD0Vvfmx2P7s3aJvzUebHY/uzdom/NU27Cs/epdGowSuK3zzY7H92btE35qWbf8Huy4UiaOBgWvbeNv20pzHJMquOLcMgnj01V83Dbjf71I8KoyTZu1prcOIWAEm715UHO5lWWPp6MOoNTLflTexsXSQBmvpLxvQUhriZCkuQRgqysw09HGti82Ox/dm7RN+ajzY7H92btE35qm34Vn71Lo1GSHllenAbctEId1uWt4jCYhIZEUxY0+ix9Hhkfbnzj5W3yo0YkXduZjMm7TRcNcY3hlUDDHgoH8IUAYFa/5sdj+7N2ib81Hmx2P7s3aJvzU27Cs/eo0ajA65re/Njsf3Zu0TfmrhvBnsYDJt2AAySbibAA6c+lTbsOz96jRqMForcpeQOwEKh0VS4BQNdyAuD0aQX4/2r0j8HWw2do1izImNai6lLJno1KHyP71dtw7P9f2TSqMJore/Njsf3Zu0Tfmo82Ox/dm7RN+apt2FZ+9S6NRglFb35sdj+7N2ib81Hmx2P7s3aJvzU27Cs/eo0ajAzX1lyU+b7T+ig/BWqDtDwbbISGR1t2DLE7L+3mOCFJHAtV/5K/N9p/RQ/grXfBx6cWcvA510On7GlFFFdjBky20kvJ2zVI2kUQ2bzRoNTTW6OjSoF/zZUHh68Y9dc7Q3NxmSzspEHOGz95KYGi34juVJxGwDYjXOWIxx6eFMuRO2bRNmWiPdQq62cQZWlQFWCDIIJyDTrn+x98t/jp318WqqpVNRxZ7Ek0USLaO0XeYq13GrWc7ftInlaKZLmPQMBEUNuy4xFnhxyxANEm0NoG2DarhQt1KvHfsJk3SFNEqxCZFDagNaMC2RkjAq98/2Xvlv8dO+jn+y98t/jp301P9Rl5iDlFJdT7Mt7dIJDcXSxJMsp0lI9GucTSIuEJClM6RxfgPVRyVuJ7S1uoJ7dkNq0kkCpqkVrd1MscccmkbwqdSYAyMLwp/z/Y++W/x076Of7L3y3+OnfWMzy5cvMsKZkQ7W2ZJHs2zgAZ5I7ux3pVSSWWeNpXIHQM6mPsq30u5/sffLf46d9HP1j75b/HTvrNWZ8CqEMaKXc/2Pvlv8dO+jn6y98t/jp31jLVYsoY0Uu5/sffLf46d9HP1j75b/HTvplqsJRG5Z/4CX+cf4yU7NVXldtqzeylVLqBmJjwFmQk4mQngD7Kcnb9j75b/AB07626XlW7i/wCCSpGFFLufrH3y3+OnfRz/AGPvlv8AHTvrGWqxZQxpfyghlks7iOHhO1rKsWDj9o0bBMH1ccVxz/Y++W/x076OfrH3y3+OnfVSqTmA2iHsQq9zLLDGyW5tLaNdSNF+0RpiwCMAcqjxgnHsH+XAlXDubWY3sKld2+uO3Lzb2LRxUAqpJPEYA9nHjXbn+x98t/jp30c/2Pvlv8dO+tOW5gm65WsJORcSGaJjcxlxBbtpgRIZliD75MPxc5YIcHdjgADVl5PSStbIZgQ/pY1Ju2aMSMImePA0MyaWIwMEkYHRRz/Ze+W/x076Of7H3y3+OnfVqbqUQRQuIxopdz/Y++W/x076OfrH3y3+OnfXPLVY1KGNJOVn7qD/AHK0/wCylSufrH3y3+OnfSflPtq0aOELdQEjaFqx0zIcKtwhYnB6AONbw6XmW4jagtNFLuf7H3y3+OnfRz/Y++W/x076xlqsWUMaKXc/WPvlv8dO+jn+x98t/jp30yuwlDGknKu3nlh3UcYeEo5nGvSXUL6CAYOQT0+0Lp6GNSuf7H3y3+OnfRz9Y++W/wAdO+tUqpOYI4ZW2SRSko3y3nidoiRbkSQy6Gf0TIUJX5bauKFRg8cVN2PFiaBREyyxeNeMMYyo/aSZPpkYbePpcYJzjPqpvz/Y++W/x076Of7L3y3+OnfW3VU19EhXGNFLuf7H3y3+OnfRz/Y++W/x0765ZarGpQxopdz/AGPvlv8AHTvo5+sffLf46d9MtVhKPfav+Hm/0JP+BpjyV+b7X+ih/CWq9tPbtkYJQLuAkwuABMnE6D0casPJX5vtf6KH8Ja+l8BNKqTz47+hpRRRX0DgZ5yWNnBsS1ublIwi2UJdmjDEllAHAAlmJIAAySSKlQbb2WwOYN26zQxtHNamORWuH0Qkoyg6WPr6OBpdszZclzsCxSErvo4bSeMOcK7wMkgRiM4B04z6sipm0bXaN4o3sEcKLfWckabwPJohnWSZncej0D0QOPA+3FfPcS5uegsAsLXiNzDkfK9BOH8+HCuPErTGrdQ6T0HQmD/es9XkXeM8zvbRrvbKeKVYZI4lkle5jkUqyozMCqtxl1knIIAPHtNyNu2t1RoFOi5meML4srBJYkXM0BQ28hLBgSulguMEkkVMi/ITyLrtqSxtIhLNAukyJGojgEjNJI2lFVFBJJPDhXTY9xYXesRQAPGwEqTWxidCwyuUkUHBHQaXcoNi3U+zLe30I1xHLavMsMhhU7llMgik6U6CARxHA135G7HuLaS5kkjMcUpjMcT3BuZNaIVdmncZwRoABJA0nozUhZfveXiTbm72fHbzXLRR7iB3WVhCDhom0vgAccNkfzBr32eLKfebqGM7qdoZMxAYlQAsBkcR6Q40pvthXEmw5LMKovJbdjIuoafGZnMsvpdGNbNxplyZ2dLB41vQBvdpTTR4OcxOECk+w+ieFHEfY4jDmy3+gi+GvdRzZb/QRfDXuqVRXOWagi82W/0EXw17qObLf6CL4a91SqKSxBWuWez4BYSlYYwcx8Qig/vk+qnZ2Zb/AEEXw17qW8tvm+X+cX46U8Nal5SRvIvNlv8AQRfDXuo5st/oIvhr3VKorMssEXmy3+gi+GvdUK/8ShZEaBWkcMUSKDeOypjW2lQTgalyfayjpIBb0o5Q+NsEjtkJRi2/eN1WRUAGFjLkAFiflccAcBkgjVO9kZHivdmuVCRI6sIiHS3zGN+MxBnC4UsCOB4jUucahlrzZb/QRfDXuqrwcnpY5SYITGHuLWWNllAWzhhjgjmgKA+lqSFl9EEHWMkaQatTwOZRIJmEYXBiCppY8eJYjUOkdB9X86tUcGRCq5uLGOVYXtcO8qxofFSUd2GQA4XB4Ak8eAU56DXps1rO4/d2w04yGe2KI4zjKMygN/b1V7tZyNe75gN1Ha6YOP8A9srnfEr9SpEAf/Jx6zSvk1sd4JEKwC2hS03UkaSbxZ5gU0OpJJwiq6gthjr4j0RTdAHfNlv9BF8Ne6jmy3+gi+GvdUuisSzUEXmy3+gi+GvdSTlZs+ARQYhjGdpWgOEUZBuUBHRVlpFyu/dQf7nZ/wDaStUtyiNbhlzZb/QRfDXurnmy3+gi+GvdUqisyywRebLf6CL4a91HNlv9BF8Ne6pVFJYgic2W/wBBF8Ne6vG+gs4InmliiWNELOTGvAD6gOJ+odNMaU8oNmS3Cru5QugOQjprWSQphCcMvyckjORkg4yoxU9+8jPA3NjrWNbcO7RRy4jti+mOUsI2cqpC5KN0/wAJ9ld7WWwlk3SQpq9PSTBhZN04STQ5GG0sccP7ZFKZ9hTkINwpufF7dFukkKGB4WOrKE5AAY40Z16mDYFT9mWFwskKSRhYrffYk1g77WcRaVHEegSW1YwwAGoca20o+zI35st/oIvhr3Uc2W/0EXw17qlUVzlm4InNlv8AQRfDXuo5st/oIvhr3VLopLECrauzbcW8xEEWdxJ/9a/wH6qZclfm+1/oofwlqPtf/DTf6En/AANSOS3zfa/0UP4S17Pi/TOOKNKKKK9RyMz5F7dnTZtoi7NuZFW0jAdHtwrgIMMoaQHB+sA068o7nqm7+/a/q0k2RtVrXYVlIiB5WgtoYVY6VMsxVE1EdABbJ/lUu72ptG2QG4W3bVeWsSSRB1V0nnWOQGNmJVlB4HUQc9HDj8iqup1Pcvv3ietJQT/KO56pu/v2v6tc+Udz1Td/ftf1aiT8srWNpFlWWMxxNKd7Hp1xpIsZZQTkeky/KC8Dno41zLyvt0RGaOYNJI6RoVUM5jUMxRi2hxhhjSxzxAyQQM5q/wAf++Swrknyjueqbv79r+rR5R3PVN39+1/Vrjbu2Wht45IY9Us80MUCzBowHnIAMgI1LpGSRjPDHCpGx2vfTW8EJIYbqS31KsqkccxuSUIPD5Rz9VTUcTC7+RlUweHlHc9U3f37X9WufKO56pu/v2v6tQtocoJU2bc3youYnn3IYHDpDMY1ZsHJ1aSeGOBFeOz+Us0l6LZkQIby8hyAdWi2jiZD04yTIc8PUOirmriYXfh1JuuMvKO56pu/v2v6tc+Udz1Td/ftf1ab0Vz13Zd/JrJzFHlHc9U3f37X9Wjyjueqbv79r+rTeimu7Lv5GTmVDlbt2d7KVW2bcoCY/Sd7cgYmQ8dMpPHGOj104PKO56pu/v2v6tdOWf8AgJf5x/jJTs1t4zyrcuN+XMmTeJvKO56pu/v2v6tHlHc9U3f37X9WnFFY13Zd/JcnMT+Udz1Td/ftf1a58o7nqm7+/a/q03qt7U2zc280hYwvbxW0tzMEjZZI4FDbpdZcgu5UgeiB6DnhwB1Tiurcku5HTBN8o7nqm7+/a/q1x5R3PVN39+1/Vo2DtOSZpEkZCyBG9COWJgH1dKSjLL6PouDhvS4LppjPM27doQskgU6F1YVnA9FSwzpGcccGjxWnELv5Cp5i7yjueqbv79r+rXPlHc9U3f37X9WoY2vdb3xYGFpTOIxMqNukO5klkVo9eWZQig4cfvVPDBFeR5RzFJZQkYS2hL3QOSXKSzRyrEQRpxuGYEg51AYHE1rNVZdyQhj5R3PVN39+1/Vrjyjueqbv79r+rTiiueu7Lv5NZOYn8o7nqm7+/a/q0o5TbdneOEHZtymNoWrAs9v6RW4UhRplPEkYGeHHiRVvpJys/dQf7laf9lK3RjPMty7+SOjcd/KO56pu/v2v6tHlHc9U3f37X9WnFFY13Zd/JcnMT+Udz1Td/ftf1a58o7nqm7+/a/q03opruy7+Rk5ifyjueqbv79r+rXPlHc9U3f37X9Wm9QNtbQMERZF1zEEQoTgO4Ut6R9SgAkn2Dhk4Bqxm3ELv5GXmRvKO56pu/v2v6tc+Udz1Td/ftf1agT7emEsa+jHCbe3kkke3lkUvOzAqJEIWMDSvFs/LHsqXs7ak7yRl1j3E+93IXVrj3Z9DWScNqQFuAXScD0umtuupKYXckK56eUdz1Td/ftf1aPKO56pu/v2v6tN6K567su/kuTmKPKO56pu/v2v6tceUdz1Td/ftf1acUU13Zd/IycyvbT5Q3BglHNV0AYXGS9tgZQ8TiXNWjkr832v9FD+CtLtq/wCHm/0JP+BpjyV+b7X+ih/CWvf8KvMnuOGMogaUUUV7jiZ1yc2ZHdbEtIJdQU2cDBkOlkdArI6N6iGAP9qlLyVQ5M1zPNKZ4JS8jICPFpA8aKiKFVc9OBk56eioXIrZd2+zLRkviiG0jKpuI20AoMDUeJx9dOuZ73rE9mir49VFSqcNffvA9aaj6FFnyGgiJKXE4JhliUjdgqk0iyMSwTLtqQcX1ZBIOa6jkJAIGgWaQB52llxHb6JGZFQgwGPdDgoxhQc5OeNOeZ73rE9mio5nvesT2aKpGJ+S96D/AM2POfk7A9nHZZdY4lj3Lq37SJ4cGJ1Y/wCYFQejH1Yr02RsfxcyOZ5ZppSC8k5X/KulQqIFRQPqHH15o5nvesT2aKjme96xPZoqzp1xEr3oXMrHlNyeifZ/Nxd914uIS4I1kAAFiSMaiRk8Ok10teTMMdwLkPIXFxcTYJXTruURXHRnAEYxx9ZzmpHM971iezRUcz3vWJ7NFTJX+Xv6EqwzopZzPe9Yns0VHM971iezRVnRd138FzjOilfM971iezRVzzPe9Yns0VNF3XfwM5H5Z/4CX+cf4yU8NVPldsu7WylLXxdcx5XcRjP7ZAOI+3+1ODse96xPZoq08F5VvXH+ORM+8Z0Ur5nvesT2aKueZ73rE9mirOi7rv4LnGdQZdlRP4wJAWW4QJKG6N2I9GkY4gYLH+bGvLme96xPZoqOZ73rE9miqrCqX0138DMrHps7Zm6dpGleWVo0jLS6QRHHqKjCBR0u5Jxkk+wADu2zYxC8MI3AdWGq3VUZWZca14Y1Yxxx6hXhzPe9Yns0VHM971iezRU0qpmV70GZWI1ryc3aIgupTupA9udEK7k6HRgFRFDBlkbOoH28DxoPJmLGkSyBWiWO4HonxlRI8h3mV4FmkkyV05DkeoYk8z3vWJ7NFRzPe9Yns0Vay13XvQkqwzopZzPe9Yns0Vccz3vWJ7NFWNF3XfwXONKScq/3UH+5Wn/ZSpHM971iezRUn5T7Lu1jh1XxYHaFqANxGMMbhArcOnB449daowWqlvXfwR17i10Us5nvesT2aKjme96xPZoqzou67+C5xnRSzme96xPZoqOZ73rE9mipoO67+BnGdQtp7Jt7kYmiVyFZVLAEoHA1aSejoH2CvHme96xPZoqOZ73rE9miosKpb0138DMrHieTyaFiWWRbcRpG8QK6JFjP1gldXQ2kjI+2vez2OscgfeOyrvN0jadMW9bU+CACfYMk4BIrjme96xPZoqOZ73rE9mirWnXde9CSrDOilfM971iezRVzzPe9Yns0VZ0Xdd/Bc4zopZzPe9Yns0Vccz3vWJ7NFTRd138DOStq/wCHm/0JP+BpjyV+b7X+ih/CWq3tPZN4IJSdoEjcvkeLxjI0HhmrJyV+b7X+ih/BWvf8KjKmcMZzA0ooor3HEyzxlouTdlIrlAqWBdgxXTHv4g+WHQuknP1Zr02jt+VNoXJtJUkXVsyBdRMkUb3E8iOcKRhtLKeB9lO+QgRtkWatpKmxiDBsEEbsZBBpvDY2yKESKJUDhwqIqqHByGAAxkEDj08K+c6km5R6IKcvKi9LC2MtrFMtzeRvPLG26ZbRY2UCPWCrMJcn0zgIxANeZ5QzLLOYpozJNNaLDhWnjOqx3r7hWeMAHBbLMoxxPGrrNY2zqVeKJlL6yHRWBk/jII4t9fTXM1nbPkPFEwLKza0VssgwpOekgcB7KmamwhlCXl1dlLaZhCsDW0UlyUTfFWeZkbUglDxqQvokLJkn6q42pyuutN7HLuwgtrzxYRKSHNuDjFzFKTkKDqBWMgnAOavh2fakoTDDmMkxnQmYyTklOHo8ePCuTYWup33MOuRdMraFzIp6Q5x6Q/nVz02EO5QbSedb6WaWXUvO1rAo1SqI4jarKAAJNJGCM5U5bUT04EXaXLG6lglzLEE3dncwyopgAjfaEaHV+0ZihXpLBCRq4YrTPF4M50R51h86V+Wo0q38wOAPsrxTZtoudMEAz04jQZOoNx4fxKp/mAfVTUXFDKyjX/Ka5SddbLM1reXIJtQ0aXarsiW4VCmpuIbAxk8QD00+5FbeuboutxumxDDKjQ6V4TBjpMYkkOBpBDEjUD0DBp/DZ26BQkcShWLIFVVCMwIYrjoJBIOOnNc2ttBECIUjjBbUwjVUDMekkL0mo6k1EFSZJorrrX2j7aN4vtH21zNCXlt83y/zj/HSnhpDy2ceIS8R0x+v/wDulPDIvtH21r/EnE7UV13i+0fbRrX2j7ayU7UV11r7R9tGtfaPtoCvte3Jklj1N4piUSXDoLdrTCtxRnyJ8HGDoCgDJZugqYMs8RjeVdnz3MMemSeQyFUhuH3rMza4xK4t00kgnTxGXIq6ShGUq2llIIYNghlPAgg9IqImzLNVZFggCOAJFEaASAdAYYw3962qjMFJNzKYrwmaXFtZzvYsJHBZ0vLtFJwf22BDbp6WrIPr1nOiDOOPA44/UajPaW50ZjiO7OYcqp3RHAaP4egdFSN4vtH21KqpKlB2orrrX2j7aNa+0fbWSnakXK/91B/udn/2kp3rX2j7aR8rnG6g4j5zs/X/APpStU/aI/ofUV13i+0fbRrX2j7ayU7UV11r7R9tG8X2j7aA7UV11r7R9tG8X2j7aA7UV13i+0fbRvF9o+2gO1Fdd4vtH20a19o+2gO1Fdd4vtH20bxfaPtoCNtf/DTf6En/AANSOS3zfa/0UP4S1F2s48Wm4j9xJ6//AANSuSvzfa/0UP4S17Pi/TOOKNKKKK9Ry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PIIVjRURQqKoVFUYCqowAB6gAK9KKAKKK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90468" name="AutoShape 4" descr="data:image/jpeg;base64,/9j/4AAQSkZJRgABAQAAAQABAAD/2wCEAAkGBw8QDxQPDxAVFA4VDhYUEBYQFBsVFxAQFBIYFxQXFRUYKCgiGSAmHBYWITEtJSkrLi4uGB8zODMsNygtLisBCgoKDg0OGxAQGy0mHyQwMC0sLCwsLywsLCwsLCwsLiwsNCwsLSwsLCwsLSwsLCwsLCwsLCwsLDQsLCwrLywsLP/AABEIAJ0BQQMBIgACEQEDEQH/xAAcAAACAwADAQAAAAAAAAAAAAAABQQGBwECAwj/xABHEAACAQMBAwYJCQYGAgMBAAABAgMABBESBRMhBhUxVZTRBxQWFyJBUVSTMjVTYZGSs9LTIzNScXSBNEJzdbK0YqEkQ2Rj/8QAGQEBAQEBAQEAAAAAAAAAAAAAAAECAwQF/8QALREAAgECAwgCAgIDAQAAAAAAAAERAlEDEhMUIUFhgaHR8AQxUpHB4UJisSL/2gAMAwEAAhEDEQA/ANxoqg8u7i8j2lZyWbMTDaXM8kAJxdRJJAskeOgtodyuf8wFVbZks1+LDdap1kTakmmS8mtQyLfqIyZIcsSqtgA8MH6qA2eiso23si7nvbm1tUk3kezLRYGG0JoVs5WEy7w44z/IBywydHHprzu+UdxHtIXrPO1nb3EVjMyo3izx6WS6ndvkhlndf7Rn24oDW6KqHhTEw2ZLJDcPCEAZ91gNKNagLvOlRxydOCejOM5Q8pb6Vdpytv5Fniu9mR2cSysqyQzy4uP2IOmTVmQEkEgIOjFAabRVS2CJ12xepNcPKPFLaRAwCrEHluAFRB0cFXJOSTx9gCTb0ttJfbRG07yW3S3t4Ws91cPAUhaEs88SoRvX3upehvkquOPEDSKKzi425LBdXm6nOtxs6O338Zcs8sUrHERaNVdgpJ1FBkcejFQpOX9+bSC4G4Ubq5e5KosrAW9yYg+43ynd6VJJRpOPAZ4ZA1SiqIOVtwNpiB2jFk9wkMRjQSFmkgEgWRhJrik1E8Gi06fX66p/jtxJbx3BkG7j5MTXKxap8bzLKTvBKGznT6RJIAIHEhgBtdFUe25Szm8MRuLWGCK4ggMMysZrjfWyS6431cDliFGk50Nk1Wdp8tb6a0vQk6BebPGreWGPdOIzMEOgb1mGVJwzhGBGdJoDXqKzeTlFcRXNxEksAeS/s7c3LhzCm82eJTJujIQNTDSqqwGXGSx4n0h5V7QnMUML2yuwvw826aSOXxKWNVkiQOMBtZByxwQcE44gaJRWaScu7v8A+LM25S2ks7SafQgmZHuWw4dN4ska9AQqj8c5p1y5SZ7vZsSyaYnvJDKmG/a7u2kkAJR14egQB/EVPELpIFxorMoeXd54ubgvbSGXZV3dpFEjarJ7ZAVSY6jrGTpPBDqBx9VqvtsTWey5Ly6ZJJ1hLqIkKK0j8IYlBLEnUyrnPHpx6qAsdFZDsfaU8NjfWF1dXMMviqXENxdRSLIu8CR3BAA1BFm9Y+SsueGKncm7aKYXtnKXBjhinxa7RlngUlZQrRy5WWNjgkqzEEBTQGoUVjF/DNFsrZU1tLP4zIvjcuZ5XM8sFg9xoOpjhWMeNI4ceirB4ONoS3O0by5eRzDcW8U9ujscRwm4uI4tKnguqOJGOPbQGj0VlGziJNqXJleI6NsFV32054HRBuiFjtV9CQZJIzjUSQeFR9j7cnhu5LoGe5LJtIxwxyySyzvDdosSzWpJW30j0VMYOVOTjoIGv0VRfBbfyy+PLPJNJKu0NRaeJ4gNdvESiJIPQAYNhOkKVJ+UCb1QBRRRQBRRRQBRRRQBRRRQBRRRQBRRRQBRRRQGaHwx7ILBzDcawCA25TIBxkA6+AOB9ldIvC5sVMFLeZSoIXTBGNIY5YDDcMnifbWD0ULBva+GLZAYuIbgOwAZhCmWC5wCdfHGT9tdPO7sXQYvF590c5TcR6Tk5OV1Y4njWD0UEG9y+GHY7roeC4ZCMFWhQggdHAtiuj+F3YzOsrW85lUEI5gjLID0hW1ZFYPRQQb2PDHsgMXENxrIALbpMkDOATr4gZP2153Hhb2JIVaS2mdkOULwRsUPtUluH9qweuaCDdp/CzsSQMJLWZw+nXrgjbXp+Tqy3HHqz0V0k8KuwmChrSUhXLoDbxEK5OSygtwOfXWGUUBu58Lexd7vvFpt8FwJNxHrC+zXqziuB4WdiY0+Kzad2Y8biPG7JyUxq+Tn1dFYTRQQbufC3sTeCXxabequlX3EepV9gbVkCvOPwqbCXUFs5AGDB8W8Q1B/lhvS45wM+3FYZTLk/sdryV4xKkQjtpLiR5dWlYocFz6AJ6Dno9VAbH51th6DH4pLu2UKy+Lx6WVQAoK6sEAAAezFd18LuxRpxbzjSpVMQRjQhxlV9LgDgcB7Kx+XYP7KeaC5huI4Fg1mASek1xK0aqodQSQVyfqIxk8Kiy7EvUcRvZ3CylSyo1vIGZBgFgpGSASMn1ZoDZz4V9hkoxtJdUYxETbx5iH/AIHV6P8AavZ/DHshirNDcFlOUJhQlSRgkHXw4EisQutkXcSl5rWeNA4QtLC6KHPQpZgBk5HCvO+2fPAQtxBLCzLqUTRtGWX2gOBkUBtq+FjYYLkWsoMn73FvH+1z06/S9L+9esnhh2OwCtBcMoIIDQoQCvFSAW9VZJdclnitlnkuYFkazF0sLs6u9swyCjsuh3xx0BiaWzbHu0Cl7S4QPII4y8Ei65D0IuR6TH1AcTQG2yeGDY7HU0E5YKVBMKEhW+UM6ug152vha2JEpSK2mjQniscEagk9OQGrGBsO99IeJ3OVQO48XkykbZ0s3DgpweJ4cD7K8Ds+4EPjJgl8V+m3T7rpx+9xp6eHT08KA3Dzu7Gwo8XnwgxGNxHhBp04UauHAkcPVXMPhe2MnFLedTpC+jDGPQX5K8G6Bk8PrrG7nk9dRWpu5oniTfpEqzRvG77yN3V1DAZXCEZ9tKqA3N/CpsEvvDZyGTVq1G3iLaunOdWc16xeFzYqu0iW0yyP8t1gjDPjo1MGyf71g9FBBvcfhi2QpJWG4BZtTYhQamwBk+nxOAPsrv56NlfR3Pw0/PWK7B2I92ZSHSOKGLezySB2CJqCjCRhmY5PqHqOa5uOT1yJTHAhu1AUrJYq88bB11LxUcDgHgQCMH+dAbT56NlfR3Pw0/PR56NlfR3Pw0/PWGtsm6Dxxm1nEkozCphcNMB0mNcZcfyzUmHk7dNHO5idZIJYI3haNxMz3BYRhY8ZPyf/AGMZoDafPRsr6O5+Gn56PPRsr6O5+Gn56ws7MuRG0xt5hCrlHkMT6EcHSVZ8YBB4YJ6eFMdk8nd/bG6e7t7eLxo26+Mlxql3SydKKwUYbpOOg0Bsfno2V9Hc/DT89Hno2V9Hc/DT89Yne7AvIXnR7aU+LsVuGjjZ44sDOWkUYA04bJxwOaitYThmUwShk0bxTE+YzIQI9YxldRI056cjGc0Bu3no2V9Hc/DT89Hno2V9Hc/DT89YtFyeucXBljaBre18YkS4R43aIuEGlWHtPr4cDUeXY14hRXtLhWkBMQaCQGUKNTFARlsAZOOgcaA3Hz0bK+jufhp+ejz0bK+jufhp+esO5mvN6IPFLjxgprEW4k3hj/j3eNWn68YqVsHk3d3s4hihcftt1JI8b7uCT+GVgDoPqwePEUBs/no2V9Hc/DT89aBs+7WeGOdM6JIlkXVwOl1DDI9uDXx/nh/avrPkp832n9FB+CtANaKKKEPjmiiihoKKKKAKKKKAKKKKAKKKKAKKKKAKdck9u+ITTTLr3j2E8ELR4zHPKF3bnUegFcnpP1GktOeTGzorg3YlBO62RdXEeGIxNCimMnHSAT0HgaEJlhyqJFx48ZZ5J5bIllYI27tLjeOusFSpK8FK9B9nTTjaHLm2ZSsMcykWm0YkO7jiw99uzG3oux9EodRJLE+l68CBfchHRniiu45bmOe0ilj3bpoN9gQHeHIPFhnHQOOfVUuPkPFLEkdtcrLcc6TW80wjkVYo4LbeSLujnUQQSCvytQHD1AdF5cIuTu5XIg2WqByNOvZ8yyS6uJwGwcYBPHiBUHlpykgvRGkCyKizTStvo40IeYgkLuyxPR6RJ4kA4FSIeQEr3Xii3Kb020dxFvY3jL27SaJSytxjaPBJU5JHQaqUwQMwjfXGGIR9JXeKDwbSeK5HHB48aAuC8r7ZNnSWoW7bXYGHxaQpLapcFcb+N3JkTB9IKoAB6DTnlDyts4L6cxmacvebPkkIZGhSOzaOU+LsG9Jmxp4hQDq41mdcUBfNh8uoot9v1mLHakl7A6LHI41qVCMZWwhAxhhq+UwxXnacs7WKzMK28m/azWJgyI0e+Wfe5EpfUIj0BFRQvHgc8KRRQFt5T8prW5gnihF1rn2mL1vGShWImJ0aOPSxOBqGDgcABgY41KiigCiiihR1yV2rFayvJI1xG5i0xTWTgSwtqBPoMQkisBghj6hjjVkveXsDtqSGYHx6xndyI1e5FpxleUIQokc4wB6PojiKr/JnY8d1Dd6v3qLbCBsnCPPeRwklR8r0XPTTI8gyX0xXsTol5PbXL7p1FtJbRNLIcHjINKnoxxwOjjQhJj5cQlWSRLjEjbRWR0K7yOK+kRkaLLcWXRggkDBOCalbO8IcNvlY4ZXQW9nbK02kSPBbmffuzK37ORlnKrpJxpGTUc8hIpoYJbacmHxPezzJDLK0ryXMkcWm3HpLwQ5xwGgnj0ldLyJdIrmaS6iVbSR47oBSxV8qLcR/xiXUMHhp9dASzyutV2f4pHHKsi2c9pETHFh4JZSytI+SynSRqCg5YAhhSvZe0rA7PNjerdfOBuVNoIuINusWhjIRjoboB6RVdrmgNH85UTl5Zbd0mFzNLBuUjcFZYViVZHkPokBQCQrZUkYFLrDl4Io7L9gWuIZYjfPkAXcVqHS2AOSSypIT6X+ZFP8AKk0UBf5OXluoKxRSugtmSISxxRjeNdxzkMsZOE/Z8TliSxOBU/k5yus2v0CtOqzbRnvJnvXjVbdjZXCCOJgx6S+NR09CjFZjRQF82fy2s4rdbPd3ElsLVozNOkbzmR7kT43RfSU4Y4uD68VJg8IFs1zFczJdhoL2aaJYd1i4jmjRP/kcVAcBP8oIIJGeOazqigOuOH9q+s+Snzfaf0UH4K18mmvrLkp832n9FB+CtAxrRRRQh8c0VsnJfkDsqbZ9vczwkyPapJK2/lUaigLHAYAD/wBVNg5Ccn3TeIqtHrCBlvJCusnAXIfGSSBivI/mYabUP3qdtJmHUVvfmx2P7s3aJvzUebHY/uzdom/NWduwrP3qXRqMEoreX8GmxVBZrdgoBJJuJgABxJJ18KIvBtsV1DJAWUgFStzKQwPQQQ/EVduw7P3qNGowait1Pg72EFDGL0C+gHxqXBfVp0g6+nVwx7eFe3mx2P7s3aJvzU27Ds/eo0ajBKK3vzY7H92btE35qPNjsf3Zu0TfmqbdhWfvUaNRglFb35sdj+7N2ib81Hmx2P7s3aJvzU2/Cs/eo0ajBKlbP2hLBvDEQDLbSW8mQDmGYAOBnoJAHGte5S+D7ZcFpJLFAwkUppJmlbGqVVPAtjoJpmfBjsf3Zu0Tfmq7bhxMP3qTSqMbn5TXjvNIZAJJ2t2lZVAOq0xuCv8ADp0jo6alTctL9mRg8aFJ2mAjgjQNLIhSUuoGH1qzBs5zqP1Y1rzY7H92btE35qPNjsf3Zu0TfmqbdhWfvUujUZBFyuvUdpIXSF2WJcwRJHojgfXHGmkeiuriR/m6DkcKUXdwZZHlYKGdy7BFCrqY5OFHADPsrdvNjsf3Zu0Tfmo82Ox/dm7RN+am3YVn71GjUYJRW7W/g62HIC0cWtQxUlLqVgGHSCQ/TXr5stj+7N2ib81XbsOz96jRqMEorcRyD5P6DLpXdBtJfxyTSG9hbXjNe8Pg32I6h0gLIRlWW5lYEfUQ/Gm24dn+v7JpVGD0Vvfmx2P7s3aJvzUebHY/uzdom/NU27Cs/epdGowSuK3zzY7H92btE35qWbf8Huy4UiaOBgWvbeNv20pzHJMquOLcMgnj01V83Dbjf71I8KoyTZu1prcOIWAEm715UHO5lWWPp6MOoNTLflTexsXSQBmvpLxvQUhriZCkuQRgqysw09HGti82Ox/dm7RN+ajzY7H92btE35qm34Vn71Lo1GSHllenAbctEId1uWt4jCYhIZEUxY0+ix9Hhkfbnzj5W3yo0YkXduZjMm7TRcNcY3hlUDDHgoH8IUAYFa/5sdj+7N2ib81Hmx2P7s3aJvzU27Cs/eo0ajA65re/Njsf3Zu0TfmrhvBnsYDJt2AAySbibAA6c+lTbsOz96jRqMForcpeQOwEKh0VS4BQNdyAuD0aQX4/2r0j8HWw2do1izImNai6lLJno1KHyP71dtw7P9f2TSqMJore/Njsf3Zu0Tfmo82Ox/dm7RN+apt2FZ+9S6NRglFb35sdj+7N2ib81Hmx2P7s3aJvzU27Cs/eo0ajAzX1lyU+b7T+ig/BWqDtDwbbISGR1t2DLE7L+3mOCFJHAtV/5K/N9p/RQ/grXfBx6cWcvA510On7GlFFFdjBky20kvJ2zVI2kUQ2bzRoNTTW6OjSoF/zZUHh68Y9dc7Q3NxmSzspEHOGz95KYGi34juVJxGwDYjXOWIxx6eFMuRO2bRNmWiPdQq62cQZWlQFWCDIIJyDTrn+x98t/jp318WqqpVNRxZ7Ek0USLaO0XeYq13GrWc7ftInlaKZLmPQMBEUNuy4xFnhxyxANEm0NoG2DarhQt1KvHfsJk3SFNEqxCZFDagNaMC2RkjAq98/2Xvlv8dO+jn+y98t/jp301P9Rl5iDlFJdT7Mt7dIJDcXSxJMsp0lI9GucTSIuEJClM6RxfgPVRyVuJ7S1uoJ7dkNq0kkCpqkVrd1MscccmkbwqdSYAyMLwp/z/Y++W/x076Of7L3y3+OnfWMzy5cvMsKZkQ7W2ZJHs2zgAZ5I7ux3pVSSWWeNpXIHQM6mPsq30u5/sffLf46d9HP1j75b/HTvrNWZ8CqEMaKXc/2Pvlv8dO+jn6y98t/jp31jLVYsoY0Uu5/sffLf46d9HP1j75b/HTvplqsJRG5Z/4CX+cf4yU7NVXldtqzeylVLqBmJjwFmQk4mQngD7Kcnb9j75b/AB07626XlW7i/wCCSpGFFLufrH3y3+OnfRz/AGPvlv8AHTvrGWqxZQxpfyghlks7iOHhO1rKsWDj9o0bBMH1ccVxz/Y++W/x076OfrH3y3+OnfVSqTmA2iHsQq9zLLDGyW5tLaNdSNF+0RpiwCMAcqjxgnHsH+XAlXDubWY3sKld2+uO3Lzb2LRxUAqpJPEYA9nHjXbn+x98t/jp30c/2Pvlv8dO+tOW5gm65WsJORcSGaJjcxlxBbtpgRIZliD75MPxc5YIcHdjgADVl5PSStbIZgQ/pY1Ju2aMSMImePA0MyaWIwMEkYHRRz/Ze+W/x076Of7H3y3+OnfVqbqUQRQuIxopdz/Y++W/x076OfrH3y3+OnfXPLVY1KGNJOVn7qD/AHK0/wCylSufrH3y3+OnfSflPtq0aOELdQEjaFqx0zIcKtwhYnB6AONbw6XmW4jagtNFLuf7H3y3+OnfRz/Y++W/x076xlqsWUMaKXc/WPvlv8dO+jn+x98t/jp30yuwlDGknKu3nlh3UcYeEo5nGvSXUL6CAYOQT0+0Lp6GNSuf7H3y3+OnfRz9Y++W/wAdO+tUqpOYI4ZW2SRSko3y3nidoiRbkSQy6Gf0TIUJX5bauKFRg8cVN2PFiaBREyyxeNeMMYyo/aSZPpkYbePpcYJzjPqpvz/Y++W/x076Of7L3y3+OnfW3VU19EhXGNFLuf7H3y3+OnfRz/Y++W/x0765ZarGpQxopdz/AGPvlv8AHTvo5+sffLf46d9MtVhKPfav+Hm/0JP+BpjyV+b7X+ih/CWq9tPbtkYJQLuAkwuABMnE6D0casPJX5vtf6KH8Ja+l8BNKqTz47+hpRRRX0DgZ5yWNnBsS1ublIwi2UJdmjDEllAHAAlmJIAAySSKlQbb2WwOYN26zQxtHNamORWuH0Qkoyg6WPr6OBpdszZclzsCxSErvo4bSeMOcK7wMkgRiM4B04z6sipm0bXaN4o3sEcKLfWckabwPJohnWSZncej0D0QOPA+3FfPcS5uegsAsLXiNzDkfK9BOH8+HCuPErTGrdQ6T0HQmD/es9XkXeM8zvbRrvbKeKVYZI4lkle5jkUqyozMCqtxl1knIIAPHtNyNu2t1RoFOi5meML4srBJYkXM0BQ28hLBgSulguMEkkVMi/ITyLrtqSxtIhLNAukyJGojgEjNJI2lFVFBJJPDhXTY9xYXesRQAPGwEqTWxidCwyuUkUHBHQaXcoNi3U+zLe30I1xHLavMsMhhU7llMgik6U6CARxHA135G7HuLaS5kkjMcUpjMcT3BuZNaIVdmncZwRoABJA0nozUhZfveXiTbm72fHbzXLRR7iB3WVhCDhom0vgAccNkfzBr32eLKfebqGM7qdoZMxAYlQAsBkcR6Q40pvthXEmw5LMKovJbdjIuoafGZnMsvpdGNbNxplyZ2dLB41vQBvdpTTR4OcxOECk+w+ieFHEfY4jDmy3+gi+GvdRzZb/QRfDXuqVRXOWagi82W/0EXw17qObLf6CL4a91SqKSxBWuWez4BYSlYYwcx8Qig/vk+qnZ2Zb/AEEXw17qW8tvm+X+cX46U8Nal5SRvIvNlv8AQRfDXuo5st/oIvhr3VKorMssEXmy3+gi+GvdUK/8ShZEaBWkcMUSKDeOypjW2lQTgalyfayjpIBb0o5Q+NsEjtkJRi2/eN1WRUAGFjLkAFiflccAcBkgjVO9kZHivdmuVCRI6sIiHS3zGN+MxBnC4UsCOB4jUucahlrzZb/QRfDXuqrwcnpY5SYITGHuLWWNllAWzhhjgjmgKA+lqSFl9EEHWMkaQatTwOZRIJmEYXBiCppY8eJYjUOkdB9X86tUcGRCq5uLGOVYXtcO8qxofFSUd2GQA4XB4Ak8eAU56DXps1rO4/d2w04yGe2KI4zjKMygN/b1V7tZyNe75gN1Ha6YOP8A9srnfEr9SpEAf/Jx6zSvk1sd4JEKwC2hS03UkaSbxZ5gU0OpJJwiq6gthjr4j0RTdAHfNlv9BF8Ne6jmy3+gi+GvdUuisSzUEXmy3+gi+GvdSTlZs+ARQYhjGdpWgOEUZBuUBHRVlpFyu/dQf7nZ/wDaStUtyiNbhlzZb/QRfDXurnmy3+gi+GvdUqisyywRebLf6CL4a91HNlv9BF8Ne6pVFJYgic2W/wBBF8Ne6vG+gs4InmliiWNELOTGvAD6gOJ+odNMaU8oNmS3Cru5QugOQjprWSQphCcMvyckjORkg4yoxU9+8jPA3NjrWNbcO7RRy4jti+mOUsI2cqpC5KN0/wAJ9ld7WWwlk3SQpq9PSTBhZN04STQ5GG0sccP7ZFKZ9hTkINwpufF7dFukkKGB4WOrKE5AAY40Z16mDYFT9mWFwskKSRhYrffYk1g77WcRaVHEegSW1YwwAGoca20o+zI35st/oIvhr3Uc2W/0EXw17qlUVzlm4InNlv8AQRfDXuo5st/oIvhr3VLopLECrauzbcW8xEEWdxJ/9a/wH6qZclfm+1/oofwlqPtf/DTf6En/AANSOS3zfa/0UP4S17Pi/TOOKNKKKK9RyMz5F7dnTZtoi7NuZFW0jAdHtwrgIMMoaQHB+sA068o7nqm7+/a/q0k2RtVrXYVlIiB5WgtoYVY6VMsxVE1EdABbJ/lUu72ptG2QG4W3bVeWsSSRB1V0nnWOQGNmJVlB4HUQc9HDj8iqup1Pcvv3ietJQT/KO56pu/v2v6tc+Udz1Td/ftf1aiT8srWNpFlWWMxxNKd7Hp1xpIsZZQTkeky/KC8Dno41zLyvt0RGaOYNJI6RoVUM5jUMxRi2hxhhjSxzxAyQQM5q/wAf++Swrknyjueqbv79r+rR5R3PVN39+1/Vrjbu2Wht45IY9Us80MUCzBowHnIAMgI1LpGSRjPDHCpGx2vfTW8EJIYbqS31KsqkccxuSUIPD5Rz9VTUcTC7+RlUweHlHc9U3f37X9WufKO56pu/v2v6tQtocoJU2bc3youYnn3IYHDpDMY1ZsHJ1aSeGOBFeOz+Us0l6LZkQIby8hyAdWi2jiZD04yTIc8PUOirmriYXfh1JuuMvKO56pu/v2v6tc+Udz1Td/ftf1ab0Vz13Zd/JrJzFHlHc9U3f37X9Wjyjueqbv79r+rTeimu7Lv5GTmVDlbt2d7KVW2bcoCY/Sd7cgYmQ8dMpPHGOj104PKO56pu/v2v6tdOWf8AgJf5x/jJTs1t4zyrcuN+XMmTeJvKO56pu/v2v6tHlHc9U3f37X9WnFFY13Zd/JcnMT+Udz1Td/ftf1a58o7nqm7+/a/q03qt7U2zc280hYwvbxW0tzMEjZZI4FDbpdZcgu5UgeiB6DnhwB1Tiurcku5HTBN8o7nqm7+/a/q1x5R3PVN39+1/Vo2DtOSZpEkZCyBG9COWJgH1dKSjLL6PouDhvS4LppjPM27doQskgU6F1YVnA9FSwzpGcccGjxWnELv5Cp5i7yjueqbv79r+rXPlHc9U3f37X9WoY2vdb3xYGFpTOIxMqNukO5klkVo9eWZQig4cfvVPDBFeR5RzFJZQkYS2hL3QOSXKSzRyrEQRpxuGYEg51AYHE1rNVZdyQhj5R3PVN39+1/Vrjyjueqbv79r+rTiiueu7Lv5NZOYn8o7nqm7+/a/q0o5TbdneOEHZtymNoWrAs9v6RW4UhRplPEkYGeHHiRVvpJys/dQf7laf9lK3RjPMty7+SOjcd/KO56pu/v2v6tHlHc9U3f37X9WnFFY13Zd/JcnMT+Udz1Td/ftf1a58o7nqm7+/a/q03opruy7+Rk5ifyjueqbv79r+rXPlHc9U3f37X9Wm9QNtbQMERZF1zEEQoTgO4Ut6R9SgAkn2Dhk4Bqxm3ELv5GXmRvKO56pu/v2v6tc+Udz1Td/ftf1agT7emEsa+jHCbe3kkke3lkUvOzAqJEIWMDSvFs/LHsqXs7ak7yRl1j3E+93IXVrj3Z9DWScNqQFuAXScD0umtuupKYXckK56eUdz1Td/ftf1aPKO56pu/v2v6tN6K567su/kuTmKPKO56pu/v2v6tceUdz1Td/ftf1acUU13Zd/IycyvbT5Q3BglHNV0AYXGS9tgZQ8TiXNWjkr832v9FD+CtLtq/wCHm/0JP+BpjyV+b7X+ih/CWvf8KvMnuOGMogaUUUV7jiZ1yc2ZHdbEtIJdQU2cDBkOlkdArI6N6iGAP9qlLyVQ5M1zPNKZ4JS8jICPFpA8aKiKFVc9OBk56eioXIrZd2+zLRkviiG0jKpuI20AoMDUeJx9dOuZ73rE9mir49VFSqcNffvA9aaj6FFnyGgiJKXE4JhliUjdgqk0iyMSwTLtqQcX1ZBIOa6jkJAIGgWaQB52llxHb6JGZFQgwGPdDgoxhQc5OeNOeZ73rE9mio5nvesT2aKpGJ+S96D/AM2POfk7A9nHZZdY4lj3Lq37SJ4cGJ1Y/wCYFQejH1Yr02RsfxcyOZ5ZppSC8k5X/KulQqIFRQPqHH15o5nvesT2aKjme96xPZoqzp1xEr3oXMrHlNyeifZ/Nxd914uIS4I1kAAFiSMaiRk8Ok10teTMMdwLkPIXFxcTYJXTruURXHRnAEYxx9ZzmpHM971iezRUcz3vWJ7NFTJX+Xv6EqwzopZzPe9Yns0VHM971iezRVnRd138FzjOilfM971iezRVzzPe9Yns0VNF3XfwM5H5Z/4CX+cf4yU8NVPldsu7WylLXxdcx5XcRjP7ZAOI+3+1ODse96xPZoq08F5VvXH+ORM+8Z0Ur5nvesT2aKueZ73rE9mirOi7rv4LnGdQZdlRP4wJAWW4QJKG6N2I9GkY4gYLH+bGvLme96xPZoqOZ73rE9miqrCqX0138DMrHps7Zm6dpGleWVo0jLS6QRHHqKjCBR0u5Jxkk+wADu2zYxC8MI3AdWGq3VUZWZca14Y1Yxxx6hXhzPe9Yns0VHM971iezRU0qpmV70GZWI1ryc3aIgupTupA9udEK7k6HRgFRFDBlkbOoH28DxoPJmLGkSyBWiWO4HonxlRI8h3mV4FmkkyV05DkeoYk8z3vWJ7NFRzPe9Yns0Vay13XvQkqwzopZzPe9Yns0Vccz3vWJ7NFWNF3XfwXONKScq/3UH+5Wn/ZSpHM971iezRUn5T7Lu1jh1XxYHaFqANxGMMbhArcOnB449daowWqlvXfwR17i10Us5nvesT2aKjme96xPZoqzou67+C5xnRSzme96xPZoqOZ73rE9mipoO67+BnGdQtp7Jt7kYmiVyFZVLAEoHA1aSejoH2CvHme96xPZoqOZ73rE9miosKpb0138DMrHieTyaFiWWRbcRpG8QK6JFjP1gldXQ2kjI+2vez2OscgfeOyrvN0jadMW9bU+CACfYMk4BIrjme96xPZoqOZ73rE9mirWnXde9CSrDOilfM971iezRVzzPe9Yns0VZ0Xdd/Bc4zopZzPe9Yns0Vccz3vWJ7NFTRd138DOStq/wCHm/0JP+BpjyV+b7X+ih/CWq3tPZN4IJSdoEjcvkeLxjI0HhmrJyV+b7X+ih/BWvf8KjKmcMZzA0ooor3HEyzxlouTdlIrlAqWBdgxXTHv4g+WHQuknP1Zr02jt+VNoXJtJUkXVsyBdRMkUb3E8iOcKRhtLKeB9lO+QgRtkWatpKmxiDBsEEbsZBBpvDY2yKESKJUDhwqIqqHByGAAxkEDj08K+c6km5R6IKcvKi9LC2MtrFMtzeRvPLG26ZbRY2UCPWCrMJcn0zgIxANeZ5QzLLOYpozJNNaLDhWnjOqx3r7hWeMAHBbLMoxxPGrrNY2zqVeKJlL6yHRWBk/jII4t9fTXM1nbPkPFEwLKza0VssgwpOekgcB7KmamwhlCXl1dlLaZhCsDW0UlyUTfFWeZkbUglDxqQvokLJkn6q42pyuutN7HLuwgtrzxYRKSHNuDjFzFKTkKDqBWMgnAOavh2fakoTDDmMkxnQmYyTklOHo8ePCuTYWup33MOuRdMraFzIp6Q5x6Q/nVz02EO5QbSedb6WaWXUvO1rAo1SqI4jarKAAJNJGCM5U5bUT04EXaXLG6lglzLEE3dncwyopgAjfaEaHV+0ZihXpLBCRq4YrTPF4M50R51h86V+Wo0q38wOAPsrxTZtoudMEAz04jQZOoNx4fxKp/mAfVTUXFDKyjX/Ka5SddbLM1reXIJtQ0aXarsiW4VCmpuIbAxk8QD00+5FbeuboutxumxDDKjQ6V4TBjpMYkkOBpBDEjUD0DBp/DZ26BQkcShWLIFVVCMwIYrjoJBIOOnNc2ttBECIUjjBbUwjVUDMekkL0mo6k1EFSZJorrrX2j7aN4vtH21zNCXlt83y/zj/HSnhpDy2ceIS8R0x+v/wDulPDIvtH21r/EnE7UV13i+0fbRrX2j7ayU7UV11r7R9tGtfaPtoCvte3Jklj1N4piUSXDoLdrTCtxRnyJ8HGDoCgDJZugqYMs8RjeVdnz3MMemSeQyFUhuH3rMza4xK4t00kgnTxGXIq6ShGUq2llIIYNghlPAgg9IqImzLNVZFggCOAJFEaASAdAYYw3962qjMFJNzKYrwmaXFtZzvYsJHBZ0vLtFJwf22BDbp6WrIPr1nOiDOOPA44/UajPaW50ZjiO7OYcqp3RHAaP4egdFSN4vtH21KqpKlB2orrrX2j7aNa+0fbWSnakXK/91B/udn/2kp3rX2j7aR8rnG6g4j5zs/X/APpStU/aI/ofUV13i+0fbRrX2j7ayU7UV11r7R9tG8X2j7aA7UV11r7R9tG8X2j7aA7UV13i+0fbRvF9o+2gO1Fdd4vtH20a19o+2gO1Fdd4vtH20bxfaPtoCNtf/DTf6En/AANSOS3zfa/0UP4S1F2s48Wm4j9xJ6//AANSuSvzfa/0UP4S17Pi/TOOKNKKKK9Ry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HkPsjq217OndVgooCv+Q+yOrbXs6d1HkPsjq217OndVgooCv8AkPsjq217OndR5D7I6ttezp3VYKKAr/kPsjq217OndR5D7I6ttezp3VYKKAr/AJD7I6ttezp3UeQ+yOrbXs6d1WCigK/5D7I6ttezp3UeQ+yOrbXs6d1WCigK/wCQ+yOrbXs6d1PIIVjRURQqKoVFUYCqowAB6gAK9KKAKKK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91490" name="Picture 2" descr="http://www.concept-e.co.uk/wp-content/uploads/2013/06/Govmark_701-TM1-1024x767-copy-308x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276" y="4149080"/>
            <a:ext cx="2933700" cy="219075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494284" y="3717032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NFPA 701</a:t>
            </a:r>
          </a:p>
          <a:p>
            <a:endParaRPr lang="es-CL" dirty="0"/>
          </a:p>
        </p:txBody>
      </p:sp>
      <p:pic>
        <p:nvPicPr>
          <p:cNvPr id="191492" name="Picture 4" descr="http://www.ars.usda.gov/is/graphics/photos/apr02/k9855-1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149080"/>
            <a:ext cx="2400300" cy="1571626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5076056" y="3789040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ASTM D2859</a:t>
            </a:r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80920" cy="583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NFPA 101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728788"/>
            <a:ext cx="84867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NFPA 101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762000" y="5373216"/>
            <a:ext cx="3810000" cy="727720"/>
          </a:xfrm>
        </p:spPr>
        <p:txBody>
          <a:bodyPr/>
          <a:lstStyle/>
          <a:p>
            <a:r>
              <a:rPr lang="es-CL" dirty="0" smtClean="0"/>
              <a:t>NFPA 265, similar a SBI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09750"/>
            <a:ext cx="85439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2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NFPA 101</a:t>
            </a:r>
            <a:endParaRPr lang="es-CL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6462291" cy="420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94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NFPA 101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01936"/>
            <a:ext cx="71723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553193"/>
            <a:ext cx="7172325" cy="300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NFPA 101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69627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69913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1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IBC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611944" cy="24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219200"/>
          </a:xfrm>
        </p:spPr>
        <p:txBody>
          <a:bodyPr/>
          <a:lstStyle/>
          <a:p>
            <a:r>
              <a:rPr lang="es-CL" dirty="0" smtClean="0"/>
              <a:t>Ejemplos de materiales</a:t>
            </a:r>
            <a:endParaRPr lang="es-CL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71600" y="1124744"/>
          <a:ext cx="6720408" cy="5347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290"/>
                <a:gridCol w="2100118"/>
              </a:tblGrid>
              <a:tr h="592650">
                <a:tc>
                  <a:txBody>
                    <a:bodyPr/>
                    <a:lstStyle/>
                    <a:p>
                      <a:r>
                        <a:rPr lang="es-CL" dirty="0" smtClean="0"/>
                        <a:t>MATERIAL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CLASIFICACIÓN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Asbesto-Cemento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M0</a:t>
                      </a:r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Hormigón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M0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Acero y sus aleaciones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M0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Vidrio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M0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Madera Ignifugada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M1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PVC rígido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M1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Poliéster reforzado</a:t>
                      </a:r>
                      <a:r>
                        <a:rPr lang="es-CL" baseline="0" dirty="0" smtClean="0"/>
                        <a:t> con fibra de vidrio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M2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Alfombras de lana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M2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Madera (espesor &lt; 10 mm)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M3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Poliamidas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M3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Maderas aglomeradas (e&lt;14 mm)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M4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Alfombras acrílicas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M4</a:t>
                      </a:r>
                      <a:endParaRPr lang="es-CL" dirty="0"/>
                    </a:p>
                  </a:txBody>
                  <a:tcPr/>
                </a:tc>
              </a:tr>
              <a:tr h="343360">
                <a:tc>
                  <a:txBody>
                    <a:bodyPr/>
                    <a:lstStyle/>
                    <a:p>
                      <a:r>
                        <a:rPr lang="es-CL" dirty="0" smtClean="0"/>
                        <a:t>Poliestireno expandido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M4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Europa (España)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08275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9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Europa (España)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6552728" cy="451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3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Requerimientos Europa (U.K.)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2" y="1700808"/>
            <a:ext cx="789783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4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Laboratorio </a:t>
            </a:r>
            <a:r>
              <a:rPr lang="es-ES_tradnl" dirty="0"/>
              <a:t>de Comportamiento al Fuego </a:t>
            </a:r>
            <a:r>
              <a:rPr lang="es-ES_tradnl" dirty="0" smtClean="0"/>
              <a:t>de IDIEM (CF).</a:t>
            </a:r>
            <a:endParaRPr lang="es-ES_tradnl" dirty="0"/>
          </a:p>
          <a:p>
            <a:r>
              <a:rPr lang="es-ES_tradnl" dirty="0"/>
              <a:t>Pertenece a la </a:t>
            </a:r>
            <a:r>
              <a:rPr lang="es-ES_tradnl" dirty="0" smtClean="0"/>
              <a:t>Unidad de Ensayos de la Sección Ingeniería Contra Incendios.</a:t>
            </a:r>
            <a:endParaRPr lang="es-ES_tradnl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SITUACIÓN CHILENA</a:t>
            </a:r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3275856" y="3501008"/>
            <a:ext cx="2736304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smtClean="0"/>
              <a:t>Sección Ingeniería Contra Incendios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4725144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Ensayos</a:t>
            </a:r>
          </a:p>
          <a:p>
            <a:endParaRPr lang="es-CL" dirty="0"/>
          </a:p>
          <a:p>
            <a:r>
              <a:rPr lang="es-CL" dirty="0" smtClean="0"/>
              <a:t>-C. Fuego</a:t>
            </a:r>
          </a:p>
          <a:p>
            <a:r>
              <a:rPr lang="es-CL" dirty="0" smtClean="0"/>
              <a:t>- </a:t>
            </a:r>
            <a:r>
              <a:rPr lang="es-CL" dirty="0" err="1" smtClean="0"/>
              <a:t>R.Fuego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6732240" y="450912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Estudios de Ingeniería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2411760" y="472514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Inspección</a:t>
            </a:r>
            <a:endParaRPr lang="es-CL" dirty="0"/>
          </a:p>
        </p:txBody>
      </p:sp>
      <p:sp>
        <p:nvSpPr>
          <p:cNvPr id="10" name="8 CuadroTexto"/>
          <p:cNvSpPr txBox="1"/>
          <p:nvPr/>
        </p:nvSpPr>
        <p:spPr>
          <a:xfrm>
            <a:off x="4572000" y="472514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s-CL" dirty="0" smtClean="0"/>
              <a:t>Certificación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Medir, describir y comparar las propiedades de diversos materiales utilizados  en la construcción y el interior de edificios, en respuesta a la acción de una llama.</a:t>
            </a:r>
          </a:p>
          <a:p>
            <a:r>
              <a:rPr lang="es-ES_tradnl"/>
              <a:t>Evaluación del riesgo de incendio real como parte de un estudio, considerando el uso del material.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Revestimientos textiles</a:t>
            </a:r>
          </a:p>
          <a:p>
            <a:r>
              <a:rPr lang="es-ES_tradnl"/>
              <a:t>Telas</a:t>
            </a:r>
          </a:p>
          <a:p>
            <a:r>
              <a:rPr lang="es-ES_tradnl"/>
              <a:t>Plásticos autosoportantes</a:t>
            </a:r>
          </a:p>
          <a:p>
            <a:r>
              <a:rPr lang="es-ES_tradnl"/>
              <a:t>Plásticos flexibles</a:t>
            </a:r>
          </a:p>
          <a:p>
            <a:r>
              <a:rPr lang="es-ES_tradnl"/>
              <a:t>Espumas plásticas</a:t>
            </a:r>
          </a:p>
          <a:p>
            <a:r>
              <a:rPr lang="es-ES_tradnl"/>
              <a:t>Pinturas y barnices sobre maderas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MATERIALES ENSAYADOS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8229600" cy="4572000"/>
          </a:xfrm>
        </p:spPr>
        <p:txBody>
          <a:bodyPr/>
          <a:lstStyle/>
          <a:p>
            <a:r>
              <a:rPr lang="es-ES_tradnl" dirty="0"/>
              <a:t>Líquidos </a:t>
            </a:r>
            <a:r>
              <a:rPr lang="es-ES_tradnl" dirty="0" smtClean="0"/>
              <a:t>Inflamables (Temperaturas…)</a:t>
            </a:r>
            <a:endParaRPr lang="es-ES_tradnl" dirty="0"/>
          </a:p>
          <a:p>
            <a:r>
              <a:rPr lang="es-ES_tradnl" dirty="0"/>
              <a:t>No </a:t>
            </a:r>
            <a:r>
              <a:rPr lang="es-ES_tradnl" dirty="0" err="1"/>
              <a:t>autoextinguibles</a:t>
            </a:r>
            <a:r>
              <a:rPr lang="es-ES_tradnl" dirty="0"/>
              <a:t> o fácilmente combustibles.</a:t>
            </a:r>
          </a:p>
          <a:p>
            <a:r>
              <a:rPr lang="es-ES_tradnl" dirty="0" err="1"/>
              <a:t>Autoextinguibles</a:t>
            </a:r>
            <a:endParaRPr lang="es-ES_tradnl" dirty="0"/>
          </a:p>
          <a:p>
            <a:r>
              <a:rPr lang="es-ES_tradnl" dirty="0"/>
              <a:t>NO </a:t>
            </a:r>
            <a:r>
              <a:rPr lang="es-ES_tradnl" dirty="0" smtClean="0"/>
              <a:t>Combustibles       </a:t>
            </a:r>
            <a:r>
              <a:rPr lang="es-ES_tradnl" dirty="0" err="1"/>
              <a:t>NCh</a:t>
            </a:r>
            <a:r>
              <a:rPr lang="es-ES_tradnl" dirty="0"/>
              <a:t> 1914/1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MATERIALES</a:t>
            </a:r>
            <a:br>
              <a:rPr lang="es-ES_tradnl" dirty="0"/>
            </a:br>
            <a:r>
              <a:rPr lang="es-ES_tradnl" dirty="0"/>
              <a:t>    …en general</a:t>
            </a:r>
            <a:br>
              <a:rPr lang="es-ES_tradnl" dirty="0"/>
            </a:b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979613" y="1557338"/>
            <a:ext cx="7772400" cy="4114800"/>
          </a:xfrm>
        </p:spPr>
        <p:txBody>
          <a:bodyPr/>
          <a:lstStyle/>
          <a:p>
            <a:r>
              <a:rPr lang="es-ES"/>
              <a:t>Autoextinción.</a:t>
            </a:r>
          </a:p>
          <a:p>
            <a:pPr lvl="1"/>
            <a:r>
              <a:rPr lang="es-ES"/>
              <a:t>Propiedad de no seguir combustionando, una vez retirada la llama.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Autoextinción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852936"/>
            <a:ext cx="5346700" cy="3621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051050" y="1628775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es-ES_tradnl" sz="2800"/>
              <a:t>NCh 1977 Of. 85</a:t>
            </a:r>
            <a:endParaRPr lang="es-ES_tradnl"/>
          </a:p>
          <a:p>
            <a:pPr lvl="3"/>
            <a:r>
              <a:rPr lang="es-ES_tradnl"/>
              <a:t>Revestimientos textiles</a:t>
            </a:r>
          </a:p>
          <a:p>
            <a:r>
              <a:rPr lang="es-ES_tradnl" sz="2800"/>
              <a:t>NCh 1979 Of. 87</a:t>
            </a:r>
            <a:endParaRPr lang="es-ES_tradnl"/>
          </a:p>
          <a:p>
            <a:pPr lvl="3"/>
            <a:r>
              <a:rPr lang="es-ES_tradnl"/>
              <a:t> Telas</a:t>
            </a:r>
          </a:p>
          <a:p>
            <a:r>
              <a:rPr lang="es-ES_tradnl" sz="2800"/>
              <a:t>NCh 2121/1 Of. 91  -  ASTM D635-98</a:t>
            </a:r>
            <a:endParaRPr lang="es-ES_tradnl"/>
          </a:p>
          <a:p>
            <a:pPr lvl="3"/>
            <a:r>
              <a:rPr lang="es-ES_tradnl"/>
              <a:t>Plásticos Autosoportantes</a:t>
            </a:r>
          </a:p>
          <a:p>
            <a:r>
              <a:rPr lang="es-ES_tradnl" sz="2800"/>
              <a:t>NCh 2121/2 Of. 91</a:t>
            </a:r>
            <a:endParaRPr lang="es-ES_tradnl"/>
          </a:p>
          <a:p>
            <a:pPr lvl="3"/>
            <a:r>
              <a:rPr lang="es-ES_tradnl"/>
              <a:t>Plásticos flexibles</a:t>
            </a:r>
          </a:p>
          <a:p>
            <a:r>
              <a:rPr lang="es-CL" sz="2800"/>
              <a:t>ASTM D4986 - 98  -   UNE 53127</a:t>
            </a:r>
          </a:p>
          <a:p>
            <a:pPr lvl="3"/>
            <a:r>
              <a:rPr lang="es-CL">
                <a:latin typeface="Arial" charset="0"/>
              </a:rPr>
              <a:t>Espumas plásticas </a:t>
            </a:r>
          </a:p>
          <a:p>
            <a:r>
              <a:rPr lang="es-ES_tradnl" sz="2800"/>
              <a:t>NCh 1974 Of. 86</a:t>
            </a:r>
            <a:endParaRPr lang="es-ES_tradnl"/>
          </a:p>
          <a:p>
            <a:pPr lvl="3"/>
            <a:r>
              <a:rPr lang="es-ES_tradnl"/>
              <a:t>Pinturas y Barnices</a:t>
            </a:r>
            <a:endParaRPr lang="es-CL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NORMATIVA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amar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3848" y="1556792"/>
            <a:ext cx="4180624" cy="4064496"/>
          </a:xfrm>
          <a:ln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General</a:t>
            </a:r>
            <a:endParaRPr lang="es-ES_tradnl">
              <a:latin typeface="Arial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543800" y="2514600"/>
            <a:ext cx="1600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Velocidad aire    entre</a:t>
            </a:r>
          </a:p>
          <a:p>
            <a:pPr>
              <a:spcBef>
                <a:spcPct val="50000"/>
              </a:spcBef>
            </a:pPr>
            <a:r>
              <a:rPr lang="es-ES_tradnl"/>
              <a:t>0,05 m/s</a:t>
            </a:r>
          </a:p>
          <a:p>
            <a:pPr>
              <a:spcBef>
                <a:spcPct val="50000"/>
              </a:spcBef>
            </a:pPr>
            <a:r>
              <a:rPr lang="es-ES_tradnl"/>
              <a:t>0,2 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Ejemplo:</a:t>
            </a:r>
          </a:p>
          <a:p>
            <a:pPr lvl="1"/>
            <a:r>
              <a:rPr lang="es-ES_tradnl" dirty="0"/>
              <a:t>“Para un edificio del tipo … todos los elementos textiles, tales como Telas, tapicerías, forros, alfombras, etc. Deberán ser M1.”</a:t>
            </a:r>
          </a:p>
          <a:p>
            <a:r>
              <a:rPr lang="es-ES_tradnl" dirty="0"/>
              <a:t>Para mejorar la clasificación de un material se realizan tratamientos de </a:t>
            </a:r>
            <a:r>
              <a:rPr lang="es-ES_tradnl" dirty="0" err="1"/>
              <a:t>ignifugación</a:t>
            </a:r>
            <a:r>
              <a:rPr lang="es-ES_tradnl" dirty="0"/>
              <a:t>.</a:t>
            </a:r>
          </a:p>
          <a:p>
            <a:pPr lvl="2"/>
            <a:r>
              <a:rPr lang="es-ES_tradnl" dirty="0"/>
              <a:t>Cambio o reacción </a:t>
            </a:r>
            <a:r>
              <a:rPr lang="es-ES_tradnl" dirty="0" smtClean="0"/>
              <a:t>química</a:t>
            </a:r>
          </a:p>
          <a:p>
            <a:pPr lvl="2"/>
            <a:r>
              <a:rPr lang="es-ES_tradnl" dirty="0" smtClean="0"/>
              <a:t>Impregnación </a:t>
            </a:r>
            <a:r>
              <a:rPr lang="es-ES_tradnl" dirty="0"/>
              <a:t>con </a:t>
            </a:r>
            <a:r>
              <a:rPr lang="es-ES_tradnl" dirty="0" smtClean="0"/>
              <a:t>presión</a:t>
            </a:r>
          </a:p>
          <a:p>
            <a:pPr lvl="2"/>
            <a:r>
              <a:rPr lang="es-ES_tradnl" dirty="0" smtClean="0"/>
              <a:t>Impregnación </a:t>
            </a:r>
            <a:r>
              <a:rPr lang="es-ES_tradnl" dirty="0"/>
              <a:t>sin presión.</a:t>
            </a:r>
          </a:p>
          <a:p>
            <a:endParaRPr lang="es-ES_tradnl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DISPOSICIONES REGLAMENTARIAS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sz="2400"/>
              <a:t>Origen</a:t>
            </a:r>
          </a:p>
          <a:p>
            <a:pPr lvl="1">
              <a:lnSpc>
                <a:spcPct val="80000"/>
              </a:lnSpc>
            </a:pPr>
            <a:r>
              <a:rPr lang="es-ES" sz="2000">
                <a:solidFill>
                  <a:schemeClr val="accent2"/>
                </a:solidFill>
              </a:rPr>
              <a:t>Vegetal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Algodón, yute, lino, cáñamo, etc.</a:t>
            </a:r>
          </a:p>
          <a:p>
            <a:pPr lvl="1">
              <a:lnSpc>
                <a:spcPct val="80000"/>
              </a:lnSpc>
            </a:pPr>
            <a:r>
              <a:rPr lang="es-ES" sz="2000">
                <a:solidFill>
                  <a:schemeClr val="accent2"/>
                </a:solidFill>
              </a:rPr>
              <a:t>Animal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Lana, alpaca, vicuña, crin, etc.</a:t>
            </a:r>
          </a:p>
          <a:p>
            <a:pPr lvl="1">
              <a:lnSpc>
                <a:spcPct val="80000"/>
              </a:lnSpc>
            </a:pPr>
            <a:r>
              <a:rPr lang="es-ES" sz="2000">
                <a:solidFill>
                  <a:schemeClr val="accent2"/>
                </a:solidFill>
              </a:rPr>
              <a:t>Artificial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Acetatos (seda artificial)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Poliésteres (dracón)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Acrílicos (orlón)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Viscosa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Fluorocarbonatos (teflón)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Caucho (latex)</a:t>
            </a:r>
          </a:p>
          <a:p>
            <a:pPr lvl="2">
              <a:lnSpc>
                <a:spcPct val="80000"/>
              </a:lnSpc>
            </a:pPr>
            <a:r>
              <a:rPr lang="es-ES" sz="1800"/>
              <a:t>Poliamidas (nylon)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sz="2400"/>
          </a:p>
          <a:p>
            <a:pPr>
              <a:lnSpc>
                <a:spcPct val="80000"/>
              </a:lnSpc>
            </a:pPr>
            <a:r>
              <a:rPr lang="es-ES" sz="2400"/>
              <a:t>Poder calorífico según origen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Textiles</a:t>
            </a:r>
          </a:p>
        </p:txBody>
      </p:sp>
      <p:pic>
        <p:nvPicPr>
          <p:cNvPr id="96260" name="Picture 4" descr="textil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860800"/>
            <a:ext cx="2995613" cy="2141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6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6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62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62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Muestra superior a 1,5 m</a:t>
            </a:r>
            <a:r>
              <a:rPr lang="es-ES_tradnl" baseline="30000"/>
              <a:t>2</a:t>
            </a:r>
            <a:endParaRPr lang="es-ES_tradnl"/>
          </a:p>
          <a:p>
            <a:r>
              <a:rPr lang="es-ES_tradnl"/>
              <a:t>10 Probetas de 340 mm x 104 mm</a:t>
            </a:r>
          </a:p>
          <a:p>
            <a:r>
              <a:rPr lang="es-ES_tradnl"/>
              <a:t>Marca a 40 mm de un extremo</a:t>
            </a:r>
          </a:p>
          <a:p>
            <a:r>
              <a:rPr lang="es-ES_tradnl"/>
              <a:t>Acondicionamiento (72 horas)</a:t>
            </a:r>
          </a:p>
          <a:p>
            <a:pPr lvl="3"/>
            <a:r>
              <a:rPr lang="es-ES_tradnl"/>
              <a:t>Temperatura 20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Humedad Relativa 652%</a:t>
            </a:r>
          </a:p>
          <a:p>
            <a:r>
              <a:rPr lang="es-ES_tradnl">
                <a:sym typeface="Symbol" pitchFamily="18" charset="2"/>
              </a:rPr>
              <a:t>Trasladar probetas en depósito acondicionado, y masar cada una.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Revestimientos textiles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752600"/>
            <a:ext cx="7772400" cy="4876800"/>
          </a:xfrm>
        </p:spPr>
        <p:txBody>
          <a:bodyPr/>
          <a:lstStyle/>
          <a:p>
            <a:r>
              <a:rPr lang="es-ES_tradnl"/>
              <a:t>Montar la probeta</a:t>
            </a:r>
          </a:p>
          <a:p>
            <a:pPr lvl="3"/>
            <a:r>
              <a:rPr lang="es-ES_tradnl"/>
              <a:t>Placa de fibrocemento (Secada a 110ºC)</a:t>
            </a:r>
          </a:p>
          <a:p>
            <a:pPr lvl="3"/>
            <a:r>
              <a:rPr lang="es-ES_tradnl"/>
              <a:t>Marco metálico</a:t>
            </a:r>
          </a:p>
          <a:p>
            <a:pPr lvl="3"/>
            <a:r>
              <a:rPr lang="es-ES_tradnl"/>
              <a:t>Clips</a:t>
            </a:r>
          </a:p>
          <a:p>
            <a:pPr lvl="3"/>
            <a:r>
              <a:rPr lang="es-ES_tradnl"/>
              <a:t>Hilo de algodón</a:t>
            </a:r>
          </a:p>
          <a:p>
            <a:r>
              <a:rPr lang="es-ES_tradnl"/>
              <a:t>Aplicar llama con quemador normalizado</a:t>
            </a:r>
          </a:p>
          <a:p>
            <a:pPr lvl="3"/>
            <a:r>
              <a:rPr lang="es-ES_tradnl"/>
              <a:t>Combustible: Propano</a:t>
            </a:r>
          </a:p>
          <a:p>
            <a:pPr lvl="3"/>
            <a:r>
              <a:rPr lang="es-ES_tradnl"/>
              <a:t>Altura de llama: 20 mm</a:t>
            </a:r>
          </a:p>
          <a:p>
            <a:pPr lvl="3"/>
            <a:r>
              <a:rPr lang="es-ES_tradnl"/>
              <a:t>Presión del gas 5 kPa</a:t>
            </a:r>
          </a:p>
          <a:p>
            <a:pPr lvl="3"/>
            <a:r>
              <a:rPr lang="es-ES_tradnl"/>
              <a:t>Inclinación del quemador: 45º</a:t>
            </a:r>
          </a:p>
          <a:p>
            <a:pPr lvl="3"/>
            <a:r>
              <a:rPr lang="es-ES_tradnl"/>
              <a:t>Distancia de la probeta: 5 mm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kumimoji="1" lang="es-ES_tradnl" sz="4000">
                <a:solidFill>
                  <a:schemeClr val="tx2"/>
                </a:solidFill>
                <a:latin typeface="Tahoma" charset="0"/>
              </a:rPr>
              <a:t>ENSAYOS:</a:t>
            </a:r>
            <a:r>
              <a:rPr kumimoji="1" lang="es-ES_tradnl" sz="4400">
                <a:solidFill>
                  <a:schemeClr val="tx2"/>
                </a:solidFill>
                <a:latin typeface="Tahoma" charset="0"/>
              </a:rPr>
              <a:t/>
            </a:r>
            <a:br>
              <a:rPr kumimoji="1" lang="es-ES_tradnl" sz="4400">
                <a:solidFill>
                  <a:schemeClr val="tx2"/>
                </a:solidFill>
                <a:latin typeface="Tahoma" charset="0"/>
              </a:rPr>
            </a:br>
            <a:r>
              <a:rPr kumimoji="1" lang="es-ES_tradnl" sz="3600">
                <a:solidFill>
                  <a:schemeClr val="tx2"/>
                </a:solidFill>
                <a:latin typeface="Tahoma" charset="0"/>
              </a:rPr>
              <a:t>Revestimientos textiles</a:t>
            </a:r>
            <a:endParaRPr kumimoji="1" lang="es-ES_tradnl" sz="4400">
              <a:solidFill>
                <a:schemeClr val="tx2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>
              <a:sym typeface="Symbol" pitchFamily="18" charset="2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Revestimientos textiles</a:t>
            </a:r>
            <a:endParaRPr lang="es-ES_tradnl"/>
          </a:p>
        </p:txBody>
      </p:sp>
      <p:pic>
        <p:nvPicPr>
          <p:cNvPr id="25604" name="Picture 4" descr="ENSAY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376363"/>
            <a:ext cx="5410200" cy="5395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>
                <a:sym typeface="Symbol" pitchFamily="18" charset="2"/>
              </a:rPr>
              <a:t>La llama se aplica durante 15 s a las primeras 5 probetas.</a:t>
            </a:r>
          </a:p>
          <a:p>
            <a:r>
              <a:rPr lang="es-ES_tradnl">
                <a:sym typeface="Symbol" pitchFamily="18" charset="2"/>
              </a:rPr>
              <a:t>Si arden más de 2 segundos 3 o más probetas se ensayan 5 probetas más, pero se aplica la llama durante 5 s.</a:t>
            </a:r>
          </a:p>
          <a:p>
            <a:r>
              <a:rPr lang="es-ES_tradnl">
                <a:sym typeface="Symbol" pitchFamily="18" charset="2"/>
              </a:rPr>
              <a:t>Se mide :</a:t>
            </a:r>
          </a:p>
          <a:p>
            <a:pPr lvl="3"/>
            <a:r>
              <a:rPr lang="es-ES_tradnl">
                <a:sym typeface="Symbol" pitchFamily="18" charset="2"/>
              </a:rPr>
              <a:t>Tiempo de ardido o tiempo de combustión con llama</a:t>
            </a:r>
          </a:p>
          <a:p>
            <a:pPr lvl="3"/>
            <a:r>
              <a:rPr lang="es-ES_tradnl">
                <a:sym typeface="Symbol" pitchFamily="18" charset="2"/>
              </a:rPr>
              <a:t>Tiempo de combustión sin llama</a:t>
            </a:r>
          </a:p>
          <a:p>
            <a:pPr lvl="3"/>
            <a:r>
              <a:rPr lang="es-ES_tradnl">
                <a:sym typeface="Symbol" pitchFamily="18" charset="2"/>
              </a:rPr>
              <a:t>Extensión de quemado (Largo y Ancho)</a:t>
            </a:r>
          </a:p>
          <a:p>
            <a:pPr lvl="3"/>
            <a:r>
              <a:rPr lang="es-ES_tradnl">
                <a:sym typeface="Symbol" pitchFamily="18" charset="2"/>
              </a:rPr>
              <a:t>Pérdida de masa porcentual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Revestimientos textiles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>
                <a:sym typeface="Symbol" pitchFamily="18" charset="2"/>
              </a:rPr>
              <a:t>Tabla de resultados.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Revestimientos textiles</a:t>
            </a:r>
            <a:endParaRPr lang="es-ES_tradnl"/>
          </a:p>
        </p:txBody>
      </p:sp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762000" y="2971800"/>
          <a:ext cx="8048625" cy="331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Hoja de cálculo" r:id="rId4" imgW="6198480" imgH="2559600" progId="Excel.Sheet.8">
                  <p:embed/>
                </p:oleObj>
              </mc:Choice>
              <mc:Fallback>
                <p:oleObj name="Hoja de cálculo" r:id="rId4" imgW="6198480" imgH="255960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71800"/>
                        <a:ext cx="8048625" cy="33162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>
                <a:sym typeface="Symbol" pitchFamily="18" charset="2"/>
              </a:rPr>
              <a:t>FOTOS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Revestimientos textiles</a:t>
            </a:r>
            <a:endParaRPr lang="es-ES_tradnl">
              <a:sym typeface="Symbol" pitchFamily="18" charset="2"/>
            </a:endParaRPr>
          </a:p>
        </p:txBody>
      </p:sp>
      <p:pic>
        <p:nvPicPr>
          <p:cNvPr id="16388" name="Picture 4" descr="DSC006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06538"/>
            <a:ext cx="7924800" cy="5122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>
                <a:sym typeface="Symbol" pitchFamily="18" charset="2"/>
              </a:rPr>
              <a:t>FOTOS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Revestimientos textiles</a:t>
            </a:r>
            <a:endParaRPr lang="es-ES_tradnl">
              <a:sym typeface="Symbol" pitchFamily="18" charset="2"/>
            </a:endParaRPr>
          </a:p>
        </p:txBody>
      </p:sp>
      <p:pic>
        <p:nvPicPr>
          <p:cNvPr id="18436" name="Picture 4" descr="Afom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63688"/>
            <a:ext cx="8342313" cy="5141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Muestra superior a 1,5 m</a:t>
            </a:r>
            <a:r>
              <a:rPr lang="es-ES_tradnl" baseline="30000"/>
              <a:t>2</a:t>
            </a:r>
            <a:endParaRPr lang="es-ES_tradnl"/>
          </a:p>
          <a:p>
            <a:r>
              <a:rPr lang="es-ES_tradnl"/>
              <a:t>20 Probetas de 340 mm x 75 mm</a:t>
            </a:r>
          </a:p>
          <a:p>
            <a:r>
              <a:rPr lang="es-ES_tradnl"/>
              <a:t>No son marcadas.</a:t>
            </a:r>
          </a:p>
          <a:p>
            <a:r>
              <a:rPr lang="es-ES_tradnl"/>
              <a:t>Acondicionamiento (72 horas)</a:t>
            </a:r>
          </a:p>
          <a:p>
            <a:pPr lvl="3"/>
            <a:r>
              <a:rPr lang="es-ES_tradnl"/>
              <a:t>Temperatura 20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Humedad Relativa 652%</a:t>
            </a:r>
          </a:p>
          <a:p>
            <a:r>
              <a:rPr lang="es-ES_tradnl">
                <a:sym typeface="Symbol" pitchFamily="18" charset="2"/>
              </a:rPr>
              <a:t>Trasladar probetas en depósito acondicionado, y masar cada una.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Telas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Montar la probeta</a:t>
            </a:r>
          </a:p>
          <a:p>
            <a:pPr lvl="3"/>
            <a:r>
              <a:rPr lang="es-ES_tradnl"/>
              <a:t>Entre dos marcos metálicos</a:t>
            </a:r>
          </a:p>
          <a:p>
            <a:pPr lvl="3"/>
            <a:r>
              <a:rPr lang="es-ES_tradnl"/>
              <a:t>Clips</a:t>
            </a:r>
          </a:p>
          <a:p>
            <a:r>
              <a:rPr lang="es-ES_tradnl"/>
              <a:t>Aplicar llama con quemador normalizado</a:t>
            </a:r>
          </a:p>
          <a:p>
            <a:pPr lvl="3"/>
            <a:r>
              <a:rPr lang="es-ES_tradnl"/>
              <a:t>Combustible: Propano</a:t>
            </a:r>
          </a:p>
          <a:p>
            <a:pPr lvl="3"/>
            <a:r>
              <a:rPr lang="es-ES_tradnl"/>
              <a:t>Altura de llama: 40 mm</a:t>
            </a:r>
          </a:p>
          <a:p>
            <a:pPr lvl="3"/>
            <a:r>
              <a:rPr lang="es-ES_tradnl"/>
              <a:t>Presión del gas 5 kPa</a:t>
            </a:r>
          </a:p>
          <a:p>
            <a:pPr lvl="3"/>
            <a:r>
              <a:rPr lang="es-ES_tradnl"/>
              <a:t>Inclinación del quemador: 45º</a:t>
            </a:r>
          </a:p>
          <a:p>
            <a:pPr lvl="3"/>
            <a:r>
              <a:rPr lang="es-ES_tradnl"/>
              <a:t>Punta de llama en contacto con borde de tela</a:t>
            </a:r>
          </a:p>
          <a:p>
            <a:pPr lvl="3"/>
            <a:endParaRPr lang="es-ES_tradnl">
              <a:sym typeface="Symbol" pitchFamily="18" charset="2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Telas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752600"/>
            <a:ext cx="7772400" cy="4114800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Características de combustión</a:t>
            </a:r>
            <a:endParaRPr lang="es-ES_tradnl" dirty="0"/>
          </a:p>
          <a:p>
            <a:pPr lvl="1"/>
            <a:r>
              <a:rPr lang="es-ES_tradnl" dirty="0"/>
              <a:t>Ensayo por radiación</a:t>
            </a:r>
          </a:p>
          <a:p>
            <a:pPr lvl="1"/>
            <a:r>
              <a:rPr lang="es-ES_tradnl" dirty="0"/>
              <a:t>Ensayo del quemador eléctrico</a:t>
            </a:r>
          </a:p>
          <a:p>
            <a:pPr lvl="1"/>
            <a:r>
              <a:rPr lang="es-ES_tradnl" dirty="0"/>
              <a:t>Ensayo de velocidad de propagación de la llama</a:t>
            </a:r>
          </a:p>
          <a:p>
            <a:pPr lvl="1"/>
            <a:r>
              <a:rPr lang="es-ES_tradnl" dirty="0"/>
              <a:t>Ensayo de goteo</a:t>
            </a:r>
          </a:p>
          <a:p>
            <a:pPr lvl="1"/>
            <a:r>
              <a:rPr lang="es-ES_tradnl" dirty="0"/>
              <a:t>Ensayo en panel radiante (suelos)</a:t>
            </a:r>
          </a:p>
          <a:p>
            <a:pPr lvl="1"/>
            <a:r>
              <a:rPr lang="es-ES_tradnl" dirty="0"/>
              <a:t>Ensayo de no combustibilidad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smtClean="0"/>
              <a:t>Ensayo de </a:t>
            </a:r>
            <a:r>
              <a:rPr lang="es-ES_tradnl" dirty="0" err="1" smtClean="0"/>
              <a:t>methenamine</a:t>
            </a:r>
            <a:r>
              <a:rPr lang="es-ES_tradnl" dirty="0" smtClean="0"/>
              <a:t> </a:t>
            </a:r>
            <a:r>
              <a:rPr lang="es-ES_tradnl" dirty="0" err="1" smtClean="0"/>
              <a:t>tablet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smtClean="0"/>
              <a:t>Etc.</a:t>
            </a:r>
          </a:p>
          <a:p>
            <a:pPr lvl="1"/>
            <a:r>
              <a:rPr lang="es-ES_tradnl" dirty="0" smtClean="0"/>
              <a:t>Etc.</a:t>
            </a:r>
          </a:p>
          <a:p>
            <a:pPr lvl="1"/>
            <a:r>
              <a:rPr lang="es-ES_tradnl" dirty="0" smtClean="0"/>
              <a:t>Etc.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PROPIEDADES PIRÓGENAS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Telas</a:t>
            </a:r>
            <a:endParaRPr lang="es-ES_tradnl"/>
          </a:p>
        </p:txBody>
      </p:sp>
      <p:pic>
        <p:nvPicPr>
          <p:cNvPr id="23564" name="Picture 12" descr="ensay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82688"/>
            <a:ext cx="6043613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>
                <a:sym typeface="Symbol" pitchFamily="18" charset="2"/>
              </a:rPr>
              <a:t>La llama se aplica :</a:t>
            </a:r>
          </a:p>
          <a:p>
            <a:pPr lvl="3"/>
            <a:r>
              <a:rPr lang="es-ES_tradnl">
                <a:sym typeface="Symbol" pitchFamily="18" charset="2"/>
              </a:rPr>
              <a:t>10 probetas, durante 3 s</a:t>
            </a:r>
          </a:p>
          <a:p>
            <a:pPr lvl="3"/>
            <a:r>
              <a:rPr lang="es-ES_tradnl">
                <a:sym typeface="Symbol" pitchFamily="18" charset="2"/>
              </a:rPr>
              <a:t>10 probetas, durante 15 s</a:t>
            </a:r>
          </a:p>
          <a:p>
            <a:r>
              <a:rPr lang="es-ES_tradnl">
                <a:sym typeface="Symbol" pitchFamily="18" charset="2"/>
              </a:rPr>
              <a:t>Se mide :</a:t>
            </a:r>
          </a:p>
          <a:p>
            <a:pPr lvl="3"/>
            <a:r>
              <a:rPr lang="es-ES_tradnl">
                <a:sym typeface="Symbol" pitchFamily="18" charset="2"/>
              </a:rPr>
              <a:t>Tiempo de ardido o tiempo de combustión con llama</a:t>
            </a:r>
          </a:p>
          <a:p>
            <a:pPr lvl="3"/>
            <a:r>
              <a:rPr lang="es-ES_tradnl">
                <a:sym typeface="Symbol" pitchFamily="18" charset="2"/>
              </a:rPr>
              <a:t>Tiempo de combustión sin llama</a:t>
            </a:r>
          </a:p>
          <a:p>
            <a:pPr lvl="3"/>
            <a:r>
              <a:rPr lang="es-ES_tradnl">
                <a:sym typeface="Symbol" pitchFamily="18" charset="2"/>
              </a:rPr>
              <a:t>Pérdida de masa porcentual</a:t>
            </a:r>
          </a:p>
          <a:p>
            <a:pPr lvl="3"/>
            <a:r>
              <a:rPr lang="es-ES_tradnl">
                <a:sym typeface="Symbol" pitchFamily="18" charset="2"/>
              </a:rPr>
              <a:t>Se hace ensayo de desgarro</a:t>
            </a:r>
          </a:p>
          <a:p>
            <a:pPr lvl="3"/>
            <a:endParaRPr lang="es-ES_tradnl">
              <a:sym typeface="Symbol" pitchFamily="18" charset="2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Telas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>
              <a:sym typeface="Symbol" pitchFamily="18" charset="2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Telas </a:t>
            </a:r>
          </a:p>
        </p:txBody>
      </p:sp>
      <p:pic>
        <p:nvPicPr>
          <p:cNvPr id="24580" name="Picture 4" descr="desgar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28600"/>
            <a:ext cx="572135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Ensayo de desgarro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Telas </a:t>
            </a:r>
          </a:p>
        </p:txBody>
      </p:sp>
      <p:graphicFrame>
        <p:nvGraphicFramePr>
          <p:cNvPr id="107520" name="Object 1024"/>
          <p:cNvGraphicFramePr>
            <a:graphicFrameLocks noChangeAspect="1"/>
          </p:cNvGraphicFramePr>
          <p:nvPr/>
        </p:nvGraphicFramePr>
        <p:xfrm>
          <a:off x="533400" y="3092450"/>
          <a:ext cx="8153400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4" name="Hoja de cálculo" r:id="rId4" imgW="4015080" imgH="675720" progId="Excel.Sheet.8">
                  <p:embed/>
                </p:oleObj>
              </mc:Choice>
              <mc:Fallback>
                <p:oleObj name="Hoja de cálculo" r:id="rId4" imgW="4015080" imgH="675720" progId="Excel.Sheet.8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92450"/>
                        <a:ext cx="8153400" cy="13684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>
              <a:sym typeface="Symbol" pitchFamily="18" charset="2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600"/>
              <a:t>Telas </a:t>
            </a:r>
          </a:p>
        </p:txBody>
      </p:sp>
      <p:graphicFrame>
        <p:nvGraphicFramePr>
          <p:cNvPr id="108544" name="Object 1024"/>
          <p:cNvGraphicFramePr>
            <a:graphicFrameLocks noChangeAspect="1"/>
          </p:cNvGraphicFramePr>
          <p:nvPr/>
        </p:nvGraphicFramePr>
        <p:xfrm>
          <a:off x="2667000" y="725488"/>
          <a:ext cx="6477000" cy="613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8" name="Hoja de cálculo" r:id="rId4" imgW="5382000" imgH="5538240" progId="Excel.Sheet.8">
                  <p:embed/>
                </p:oleObj>
              </mc:Choice>
              <mc:Fallback>
                <p:oleObj name="Hoja de cálculo" r:id="rId4" imgW="5382000" imgH="5538240" progId="Excel.Sheet.8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725488"/>
                        <a:ext cx="6477000" cy="61325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/>
              <a:t>ENSAYOS:</a:t>
            </a:r>
            <a:br>
              <a:rPr lang="es-ES" sz="4000"/>
            </a:br>
            <a:r>
              <a:rPr lang="es-ES" sz="4000"/>
              <a:t>Telas</a:t>
            </a:r>
          </a:p>
        </p:txBody>
      </p:sp>
      <p:pic>
        <p:nvPicPr>
          <p:cNvPr id="98308" name="Picture 4" descr="M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349500"/>
            <a:ext cx="5399087" cy="4049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Telas.</a:t>
            </a:r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s-ES" sz="4000"/>
              <a:t>ENSAYOS:</a:t>
            </a:r>
            <a:br>
              <a:rPr lang="es-ES" sz="4000"/>
            </a:br>
            <a:r>
              <a:rPr lang="es-ES" sz="4000"/>
              <a:t>Telas</a:t>
            </a:r>
          </a:p>
        </p:txBody>
      </p:sp>
      <p:pic>
        <p:nvPicPr>
          <p:cNvPr id="99332" name="Picture 4" descr="DSC028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2349500"/>
            <a:ext cx="5432425" cy="407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s-ES" sz="4000"/>
              <a:t>ENSAYOS:</a:t>
            </a:r>
            <a:br>
              <a:rPr lang="es-ES" sz="4000"/>
            </a:br>
            <a:r>
              <a:rPr lang="es-ES" sz="4000"/>
              <a:t>Telas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66825" y="1981200"/>
            <a:ext cx="3814763" cy="4114800"/>
          </a:xfrm>
        </p:spPr>
        <p:txBody>
          <a:bodyPr/>
          <a:lstStyle/>
          <a:p>
            <a:r>
              <a:rPr lang="es-ES" sz="2800"/>
              <a:t>Telas.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30313"/>
            <a:ext cx="3889375" cy="2600325"/>
          </a:xfrm>
          <a:prstGeom prst="rect">
            <a:avLst/>
          </a:prstGeom>
          <a:noFill/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303" y="1230313"/>
            <a:ext cx="3889375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303" y="3894138"/>
            <a:ext cx="3887788" cy="2881312"/>
          </a:xfrm>
          <a:prstGeom prst="rect">
            <a:avLst/>
          </a:prstGeom>
          <a:noFill/>
        </p:spPr>
      </p:pic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74184"/>
            <a:ext cx="3887787" cy="2963862"/>
          </a:xfrm>
          <a:prstGeom prst="rect">
            <a:avLst/>
          </a:prstGeom>
          <a:noFill/>
        </p:spPr>
      </p:pic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8675688" y="6524625"/>
            <a:ext cx="468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Ventajas</a:t>
            </a:r>
          </a:p>
          <a:p>
            <a:pPr lvl="1"/>
            <a:r>
              <a:rPr lang="es-ES"/>
              <a:t>Reducido peso.</a:t>
            </a:r>
          </a:p>
          <a:p>
            <a:pPr lvl="1"/>
            <a:r>
              <a:rPr lang="es-ES"/>
              <a:t>Adecuada resistencia mecánica</a:t>
            </a:r>
          </a:p>
          <a:p>
            <a:pPr lvl="1"/>
            <a:r>
              <a:rPr lang="es-ES"/>
              <a:t>Fácil procesar y conformar</a:t>
            </a:r>
          </a:p>
          <a:p>
            <a:pPr lvl="1"/>
            <a:r>
              <a:rPr lang="es-ES"/>
              <a:t>Excelente aislación térmica y eléctrica.</a:t>
            </a:r>
          </a:p>
          <a:p>
            <a:r>
              <a:rPr lang="es-ES"/>
              <a:t>Desventajas</a:t>
            </a:r>
          </a:p>
          <a:p>
            <a:pPr lvl="1"/>
            <a:r>
              <a:rPr lang="es-ES"/>
              <a:t>Degradación</a:t>
            </a:r>
          </a:p>
          <a:p>
            <a:pPr lvl="1"/>
            <a:r>
              <a:rPr lang="es-ES"/>
              <a:t>Fuego </a:t>
            </a: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Plásticos</a:t>
            </a:r>
          </a:p>
        </p:txBody>
      </p:sp>
      <p:pic>
        <p:nvPicPr>
          <p:cNvPr id="102404" name="Picture 4" descr="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149080"/>
            <a:ext cx="3305175" cy="2214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Comportamiento al fuego</a:t>
            </a:r>
          </a:p>
          <a:p>
            <a:pPr lvl="1"/>
            <a:r>
              <a:rPr lang="es-ES"/>
              <a:t>Poder calorífico elevado (20 a 50 MJ/kg).</a:t>
            </a:r>
          </a:p>
          <a:p>
            <a:pPr lvl="1"/>
            <a:r>
              <a:rPr lang="es-ES"/>
              <a:t>Humo denso y tóxico.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Plásticos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331640" y="3140968"/>
            <a:ext cx="74168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284163"/>
            <a:r>
              <a:rPr lang="es-ES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PRODUCCIÓN DE HUMO</a:t>
            </a:r>
            <a:r>
              <a:rPr lang="es-ES_tradnl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Y OPACIDAD</a:t>
            </a:r>
            <a:r>
              <a:rPr lang="es-ES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DE </a:t>
            </a:r>
            <a:endParaRPr lang="es-ES_tradnl" sz="14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algn="ctr" defTabSz="284163"/>
            <a:r>
              <a:rPr lang="es-ES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DISTINTOS MATERIALES</a:t>
            </a:r>
          </a:p>
          <a:p>
            <a:pPr algn="ctr" defTabSz="284163"/>
            <a:endParaRPr lang="es-ES" sz="1400" b="1" dirty="0">
              <a:latin typeface="Arial" charset="0"/>
              <a:cs typeface="Times New Roman" pitchFamily="18" charset="0"/>
            </a:endParaRPr>
          </a:p>
          <a:p>
            <a:pPr algn="ctr" defTabSz="284163"/>
            <a:r>
              <a:rPr lang="es-ES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                             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Densidad          Tiempo(min</a:t>
            </a:r>
            <a:r>
              <a:rPr lang="es-ES" sz="1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</a:t>
            </a:r>
            <a:endParaRPr lang="es-ES" sz="1400" dirty="0">
              <a:latin typeface="Arial" charset="0"/>
              <a:cs typeface="Times New Roman" pitchFamily="18" charset="0"/>
            </a:endParaRPr>
          </a:p>
          <a:p>
            <a:pPr defTabSz="284163"/>
            <a:r>
              <a:rPr lang="es-ES" sz="1400" dirty="0">
                <a:latin typeface="Arial" charset="0"/>
                <a:cs typeface="Times New Roman" pitchFamily="18" charset="0"/>
              </a:rPr>
              <a:t>                                                          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         óptica            obscurecimiento</a:t>
            </a:r>
            <a:endParaRPr lang="es-ES" sz="1400" dirty="0">
              <a:latin typeface="Arial" charset="0"/>
              <a:cs typeface="Times New Roman" pitchFamily="18" charset="0"/>
            </a:endParaRPr>
          </a:p>
          <a:p>
            <a:pPr algn="just" defTabSz="284163"/>
            <a:r>
              <a:rPr lang="es-ES" sz="1400" b="1" dirty="0">
                <a:latin typeface="Arial" charset="0"/>
                <a:cs typeface="Times New Roman" pitchFamily="18" charset="0"/>
              </a:rPr>
              <a:t>	</a:t>
            </a:r>
            <a:endParaRPr lang="es-ES_tradnl" sz="1400" b="1" dirty="0">
              <a:latin typeface="Arial" charset="0"/>
              <a:cs typeface="Times New Roman" pitchFamily="18" charset="0"/>
            </a:endParaRPr>
          </a:p>
          <a:p>
            <a:pPr algn="just" defTabSz="284163"/>
            <a:r>
              <a:rPr lang="es-ES" sz="1400" b="1" dirty="0">
                <a:latin typeface="Arial" charset="0"/>
                <a:cs typeface="Times New Roman" pitchFamily="18" charset="0"/>
              </a:rPr>
              <a:t>Maderas y vegetales			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	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1		  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10</a:t>
            </a:r>
          </a:p>
          <a:p>
            <a:pPr algn="just" defTabSz="284163"/>
            <a:r>
              <a:rPr lang="es-ES" sz="1400" b="1" dirty="0">
                <a:latin typeface="Arial" charset="0"/>
                <a:cs typeface="Times New Roman" pitchFamily="18" charset="0"/>
              </a:rPr>
              <a:t>Aglomerados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 celulósicos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					1-2			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5-10</a:t>
            </a:r>
          </a:p>
          <a:p>
            <a:pPr algn="just" defTabSz="284163"/>
            <a:r>
              <a:rPr lang="es-ES" sz="1400" b="1" dirty="0">
                <a:latin typeface="Arial" charset="0"/>
                <a:cs typeface="Times New Roman" pitchFamily="18" charset="0"/>
              </a:rPr>
              <a:t>Corcho						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		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3			     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3,3</a:t>
            </a:r>
            <a:endParaRPr lang="es-ES" sz="1400" dirty="0">
              <a:latin typeface="Arial" charset="0"/>
              <a:cs typeface="Times New Roman" pitchFamily="18" charset="0"/>
            </a:endParaRPr>
          </a:p>
          <a:p>
            <a:pPr algn="just" defTabSz="284163"/>
            <a:r>
              <a:rPr lang="es-ES" sz="1400" b="1" dirty="0">
                <a:latin typeface="Arial" charset="0"/>
                <a:cs typeface="Times New Roman" pitchFamily="18" charset="0"/>
              </a:rPr>
              <a:t>Espuma de </a:t>
            </a:r>
            <a:r>
              <a:rPr lang="es-ES" sz="1400" b="1" dirty="0" err="1">
                <a:latin typeface="Arial" charset="0"/>
                <a:cs typeface="Times New Roman" pitchFamily="18" charset="0"/>
              </a:rPr>
              <a:t>poliestireno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		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	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5			     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2	</a:t>
            </a:r>
            <a:endParaRPr lang="es-ES" sz="1400" dirty="0">
              <a:latin typeface="Arial" charset="0"/>
              <a:cs typeface="Times New Roman" pitchFamily="18" charset="0"/>
            </a:endParaRPr>
          </a:p>
          <a:p>
            <a:pPr algn="just" defTabSz="284163"/>
            <a:r>
              <a:rPr lang="es-ES" sz="1400" b="1" dirty="0">
                <a:latin typeface="Arial" charset="0"/>
                <a:cs typeface="Times New Roman" pitchFamily="18" charset="0"/>
              </a:rPr>
              <a:t>PVC						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			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10			     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1</a:t>
            </a:r>
            <a:endParaRPr lang="es-ES" sz="1400" dirty="0">
              <a:latin typeface="Arial" charset="0"/>
              <a:cs typeface="Times New Roman" pitchFamily="18" charset="0"/>
            </a:endParaRPr>
          </a:p>
          <a:p>
            <a:pPr algn="just" defTabSz="284163"/>
            <a:r>
              <a:rPr lang="es-ES" sz="1400" b="1" dirty="0">
                <a:latin typeface="Arial" charset="0"/>
                <a:cs typeface="Times New Roman" pitchFamily="18" charset="0"/>
              </a:rPr>
              <a:t>Espuma de poliuretano		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		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15			     </a:t>
            </a:r>
            <a:r>
              <a:rPr lang="es-ES_tradnl" sz="1400" b="1" dirty="0">
                <a:latin typeface="Arial" charset="0"/>
                <a:cs typeface="Times New Roman" pitchFamily="18" charset="0"/>
              </a:rPr>
              <a:t>	</a:t>
            </a:r>
            <a:r>
              <a:rPr lang="es-ES" sz="1400" b="1" dirty="0">
                <a:latin typeface="Arial" charset="0"/>
                <a:cs typeface="Times New Roman" pitchFamily="18" charset="0"/>
              </a:rPr>
              <a:t>0,7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/>
      <p:bldP spid="1034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EJEMPLO: En </a:t>
            </a:r>
            <a:r>
              <a:rPr lang="es-ES_tradnl" dirty="0"/>
              <a:t>el ensayo del quemador eléctrico:</a:t>
            </a:r>
          </a:p>
          <a:p>
            <a:pPr lvl="1"/>
            <a:r>
              <a:rPr lang="es-ES_tradnl" dirty="0"/>
              <a:t>índice de combustibilidad</a:t>
            </a:r>
          </a:p>
          <a:p>
            <a:pPr lvl="1"/>
            <a:r>
              <a:rPr lang="es-ES_tradnl" dirty="0"/>
              <a:t>índice de inflamación</a:t>
            </a:r>
          </a:p>
          <a:p>
            <a:pPr lvl="1"/>
            <a:r>
              <a:rPr lang="es-ES_tradnl" dirty="0"/>
              <a:t>índice de desarrollo de llamas</a:t>
            </a:r>
          </a:p>
          <a:p>
            <a:pPr lvl="1"/>
            <a:r>
              <a:rPr lang="es-ES_tradnl" dirty="0"/>
              <a:t>índice de longitud máxima de </a:t>
            </a:r>
            <a:r>
              <a:rPr lang="es-ES_tradnl" dirty="0" smtClean="0"/>
              <a:t>llamas</a:t>
            </a:r>
          </a:p>
          <a:p>
            <a:pPr algn="just">
              <a:buFontTx/>
              <a:buChar char="-"/>
              <a:defRPr/>
            </a:pPr>
            <a:endParaRPr lang="es-CL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es-CL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Clasificación se efectúa mediante variados ensayos.</a:t>
            </a:r>
          </a:p>
          <a:p>
            <a:pPr algn="just">
              <a:buFontTx/>
              <a:buChar char="-"/>
              <a:defRPr/>
            </a:pPr>
            <a:r>
              <a:rPr lang="es-CL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Confusión: no se toman en cuenta todos los factores necesarios.</a:t>
            </a:r>
          </a:p>
          <a:p>
            <a:pPr algn="just">
              <a:buFontTx/>
              <a:buChar char="-"/>
              <a:defRPr/>
            </a:pPr>
            <a:r>
              <a:rPr lang="es-CL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Científicos de países europeos que conforman la Comisión Europea (CE) abordan la problemática.</a:t>
            </a:r>
            <a:endParaRPr lang="es-CL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es-ES_tradnl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PROPIEDADES PIRÓGENAS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>
                <a:sym typeface="Symbol" pitchFamily="18" charset="2"/>
              </a:rPr>
              <a:t>Plásticos autosoportantes</a:t>
            </a:r>
          </a:p>
          <a:p>
            <a:r>
              <a:rPr lang="es-ES_tradnl">
                <a:sym typeface="Symbol" pitchFamily="18" charset="2"/>
              </a:rPr>
              <a:t>Plásticos flexibles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</a:t>
            </a:r>
            <a:endParaRPr lang="es-ES_tradnl" sz="3600"/>
          </a:p>
        </p:txBody>
      </p:sp>
      <p:pic>
        <p:nvPicPr>
          <p:cNvPr id="28677" name="Picture 5" descr="Plas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657600"/>
            <a:ext cx="6067425" cy="2563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10 Probetas de 125 mm x 12,5 mm</a:t>
            </a:r>
          </a:p>
          <a:p>
            <a:r>
              <a:rPr lang="es-ES_tradnl"/>
              <a:t>Marcar probetas a 25 mm de sus extremos. </a:t>
            </a:r>
            <a:r>
              <a:rPr lang="es-ES_tradnl" sz="2800"/>
              <a:t>(distancia entre marcas 75mm)</a:t>
            </a:r>
            <a:endParaRPr lang="es-ES_tradnl"/>
          </a:p>
          <a:p>
            <a:r>
              <a:rPr lang="es-ES_tradnl"/>
              <a:t>Acondicionamiento (24 horas)</a:t>
            </a:r>
          </a:p>
          <a:p>
            <a:pPr lvl="3"/>
            <a:r>
              <a:rPr lang="es-ES_tradnl"/>
              <a:t>Temperatura 20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Humedad Relativa 5010%</a:t>
            </a:r>
          </a:p>
          <a:p>
            <a:r>
              <a:rPr lang="es-ES_tradnl">
                <a:sym typeface="Symbol" pitchFamily="18" charset="2"/>
              </a:rPr>
              <a:t>Trasladar probetas en depósito acondicionado, medir espesor y masar cada una.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752600"/>
            <a:ext cx="7772400" cy="4114800"/>
          </a:xfrm>
        </p:spPr>
        <p:txBody>
          <a:bodyPr/>
          <a:lstStyle/>
          <a:p>
            <a:r>
              <a:rPr lang="es-ES_tradnl">
                <a:sym typeface="Symbol" pitchFamily="18" charset="2"/>
              </a:rPr>
              <a:t>Montar la probeta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  <p:pic>
        <p:nvPicPr>
          <p:cNvPr id="30724" name="Picture 4" descr="DSC006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81200"/>
            <a:ext cx="7772400" cy="4114800"/>
          </a:xfrm>
        </p:spPr>
        <p:txBody>
          <a:bodyPr/>
          <a:lstStyle/>
          <a:p>
            <a:r>
              <a:rPr lang="es-ES_tradnl"/>
              <a:t>Aplicar llama con quemador normalizado</a:t>
            </a:r>
          </a:p>
          <a:p>
            <a:pPr lvl="3"/>
            <a:r>
              <a:rPr lang="es-ES_tradnl"/>
              <a:t>Combustible: Propano</a:t>
            </a:r>
          </a:p>
          <a:p>
            <a:pPr lvl="3"/>
            <a:r>
              <a:rPr lang="es-ES_tradnl"/>
              <a:t>Altura de llama: 20 mm</a:t>
            </a:r>
          </a:p>
          <a:p>
            <a:pPr lvl="3"/>
            <a:r>
              <a:rPr lang="es-ES_tradnl"/>
              <a:t>Presión del gas no requerida en la Norma</a:t>
            </a:r>
          </a:p>
          <a:p>
            <a:pPr lvl="3"/>
            <a:r>
              <a:rPr lang="es-ES_tradnl"/>
              <a:t>Inclinación del quemador: 45º</a:t>
            </a:r>
          </a:p>
          <a:p>
            <a:pPr lvl="3"/>
            <a:r>
              <a:rPr lang="es-ES_tradnl"/>
              <a:t>Distancia de la probeta: Punta de llama en contacto con el extremo de la probeta</a:t>
            </a:r>
            <a:endParaRPr lang="es-ES_tradnl">
              <a:sym typeface="Symbol" pitchFamily="18" charset="2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81200"/>
            <a:ext cx="7772400" cy="4114800"/>
          </a:xfrm>
        </p:spPr>
        <p:txBody>
          <a:bodyPr/>
          <a:lstStyle/>
          <a:p>
            <a:r>
              <a:rPr lang="es-ES_tradnl"/>
              <a:t>Aplicar llama durante 30 s. Desplazar quemador si fuese necesario.</a:t>
            </a:r>
          </a:p>
          <a:p>
            <a:r>
              <a:rPr lang="es-ES_tradnl"/>
              <a:t>Se mide y registra:</a:t>
            </a:r>
          </a:p>
          <a:p>
            <a:pPr lvl="3"/>
            <a:r>
              <a:rPr lang="es-ES_tradnl"/>
              <a:t>El tiempo de combustión inicial (marca 25 mm)</a:t>
            </a:r>
          </a:p>
          <a:p>
            <a:pPr lvl="3"/>
            <a:r>
              <a:rPr lang="es-ES_tradnl"/>
              <a:t>El tiempo de combustión final (marca 100 mm)</a:t>
            </a:r>
          </a:p>
          <a:p>
            <a:pPr lvl="3"/>
            <a:r>
              <a:rPr lang="es-ES_tradnl"/>
              <a:t>Longitud quemada (si no alcanza marca 100 mm)</a:t>
            </a:r>
          </a:p>
          <a:p>
            <a:pPr lvl="3"/>
            <a:r>
              <a:rPr lang="es-ES_tradnl"/>
              <a:t>Tasa de combustión (si alcanza marca 100 mm)</a:t>
            </a:r>
          </a:p>
          <a:p>
            <a:pPr lvl="3"/>
            <a:r>
              <a:rPr lang="es-ES_tradnl"/>
              <a:t>El ensayo se termina si 3 probetas han alcanzado 2ª marca</a:t>
            </a:r>
          </a:p>
          <a:p>
            <a:pPr lvl="3"/>
            <a:r>
              <a:rPr lang="es-ES_tradnl"/>
              <a:t>Si sólo 1 o 2 probetas alcanzan la 2ª marca el ensayo se repite con 10 probetas más.</a:t>
            </a:r>
          </a:p>
          <a:p>
            <a:pPr lvl="3"/>
            <a:endParaRPr lang="es-ES_tradnl">
              <a:sym typeface="Symbol" pitchFamily="18" charset="2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81200"/>
            <a:ext cx="7772400" cy="4114800"/>
          </a:xfrm>
        </p:spPr>
        <p:txBody>
          <a:bodyPr/>
          <a:lstStyle/>
          <a:p>
            <a:endParaRPr lang="es-ES_tradnl" dirty="0">
              <a:sym typeface="Symbol" pitchFamily="18" charset="2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  <p:graphicFrame>
        <p:nvGraphicFramePr>
          <p:cNvPr id="109568" name="Object 1024"/>
          <p:cNvGraphicFramePr>
            <a:graphicFrameLocks noChangeAspect="1"/>
          </p:cNvGraphicFramePr>
          <p:nvPr/>
        </p:nvGraphicFramePr>
        <p:xfrm>
          <a:off x="2699792" y="1281113"/>
          <a:ext cx="6076950" cy="557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2" name="Hoja de cálculo" r:id="rId4" imgW="5467680" imgH="5471640" progId="Excel.Sheet.8">
                  <p:embed/>
                </p:oleObj>
              </mc:Choice>
              <mc:Fallback>
                <p:oleObj name="Hoja de cálculo" r:id="rId4" imgW="5467680" imgH="5471640" progId="Excel.Sheet.8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281113"/>
                        <a:ext cx="6076950" cy="557688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81200"/>
            <a:ext cx="7772400" cy="4114800"/>
          </a:xfrm>
        </p:spPr>
        <p:txBody>
          <a:bodyPr/>
          <a:lstStyle/>
          <a:p>
            <a:endParaRPr lang="es-ES_tradnl">
              <a:sym typeface="Symbol" pitchFamily="18" charset="2"/>
            </a:endParaRPr>
          </a:p>
          <a:p>
            <a:endParaRPr lang="es-ES_tradnl">
              <a:sym typeface="Symbol" pitchFamily="18" charset="2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  <p:pic>
        <p:nvPicPr>
          <p:cNvPr id="34822" name="Picture 6" descr="DSC00488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28800"/>
            <a:ext cx="6324600" cy="485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MUESTRA SALMÓ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102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  <a:endParaRPr lang="es-ES_tradnl" sz="3600"/>
          </a:p>
        </p:txBody>
      </p:sp>
      <p:pic>
        <p:nvPicPr>
          <p:cNvPr id="51205" name="Picture 1029" descr="pla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435239" cy="4904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DSC006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autosoportantes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1988: La CE publica la directiva de Productos para la Construcción (DPC). Son en total 6 Documentos Interpretativos (D.I.)</a:t>
            </a:r>
          </a:p>
          <a:p>
            <a:r>
              <a:rPr lang="es-CL" dirty="0" smtClean="0"/>
              <a:t>1994: La CE clasifica los niveles de reacción al fuego. (</a:t>
            </a:r>
            <a:r>
              <a:rPr lang="es-CL" dirty="0" err="1" smtClean="0"/>
              <a:t>euroclases</a:t>
            </a:r>
            <a:r>
              <a:rPr lang="es-CL" dirty="0" smtClean="0"/>
              <a:t>)</a:t>
            </a:r>
          </a:p>
          <a:p>
            <a:r>
              <a:rPr lang="es-CL" dirty="0" smtClean="0"/>
              <a:t>Se incluye a los tres ensayos existentes un cuarto ensayo para considerar todos los factores necesarios. El ensayo es denominado SBI (Single </a:t>
            </a:r>
            <a:r>
              <a:rPr lang="es-CL" dirty="0" err="1" smtClean="0"/>
              <a:t>Burner</a:t>
            </a:r>
            <a:r>
              <a:rPr lang="es-CL" dirty="0" smtClean="0"/>
              <a:t> </a:t>
            </a:r>
            <a:r>
              <a:rPr lang="es-CL" dirty="0" err="1" smtClean="0"/>
              <a:t>Item</a:t>
            </a:r>
            <a:r>
              <a:rPr lang="es-CL" dirty="0" smtClean="0"/>
              <a:t>)</a:t>
            </a:r>
          </a:p>
          <a:p>
            <a:r>
              <a:rPr lang="es-CL" dirty="0" smtClean="0"/>
              <a:t>SBI: ensayo a escala intermedia. No hubo claridad para establecer los límites de clasificación. Se recurrió a un escenario de referencia mediante un ensayo a gran escala (ISO 9705).</a:t>
            </a:r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HISTORIA EUROCLASES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10 Probetas de 450 mm x 25 mm</a:t>
            </a:r>
          </a:p>
          <a:p>
            <a:r>
              <a:rPr lang="es-ES_tradnl"/>
              <a:t>Marcar probetas a 70 mm de uno de sus extremos. </a:t>
            </a:r>
          </a:p>
          <a:p>
            <a:r>
              <a:rPr lang="es-ES_tradnl"/>
              <a:t>Acondicionamiento (24 horas)</a:t>
            </a:r>
          </a:p>
          <a:p>
            <a:pPr lvl="3"/>
            <a:r>
              <a:rPr lang="es-ES_tradnl"/>
              <a:t>Temperatura 20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Humedad Relativa 5010%</a:t>
            </a:r>
          </a:p>
          <a:p>
            <a:r>
              <a:rPr lang="es-ES_tradnl">
                <a:sym typeface="Symbol" pitchFamily="18" charset="2"/>
              </a:rPr>
              <a:t>Trasladar probetas en depósito acondicionado, medir espesor y masar cada una.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flexibles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Montar                                             la probeta</a:t>
            </a:r>
            <a:endParaRPr lang="es-ES_tradnl">
              <a:sym typeface="Symbol" pitchFamily="18" charset="2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flexibles</a:t>
            </a:r>
          </a:p>
        </p:txBody>
      </p:sp>
      <p:pic>
        <p:nvPicPr>
          <p:cNvPr id="38916" name="Picture 4" descr="ens3M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268760"/>
            <a:ext cx="5184576" cy="5403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Aplicar llama con quemador normalizado</a:t>
            </a:r>
          </a:p>
          <a:p>
            <a:pPr lvl="3"/>
            <a:r>
              <a:rPr lang="es-ES_tradnl"/>
              <a:t>Combustible: Propano</a:t>
            </a:r>
          </a:p>
          <a:p>
            <a:pPr lvl="3"/>
            <a:r>
              <a:rPr lang="es-ES_tradnl"/>
              <a:t>Altura de llama: 20 mm</a:t>
            </a:r>
          </a:p>
          <a:p>
            <a:pPr lvl="3"/>
            <a:r>
              <a:rPr lang="es-ES_tradnl"/>
              <a:t>Presión del gas no requerida en la Norma</a:t>
            </a:r>
          </a:p>
          <a:p>
            <a:pPr lvl="3"/>
            <a:r>
              <a:rPr lang="es-ES_tradnl"/>
              <a:t>Distancia de la probeta: Punta de llama en contacto con el extremo de la probeta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flexibles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/>
              <a:t>Aplicar llama hasta que la probeta entre en ignición con un tiempo máximo de 15 s. </a:t>
            </a:r>
            <a:r>
              <a:rPr lang="es-ES_tradnl" sz="2800"/>
              <a:t>(tiempo de combustión inicial)</a:t>
            </a:r>
            <a:endParaRPr lang="es-ES_tradnl"/>
          </a:p>
          <a:p>
            <a:r>
              <a:rPr lang="es-ES_tradnl"/>
              <a:t>Se mide y registra:</a:t>
            </a:r>
          </a:p>
          <a:p>
            <a:pPr lvl="3"/>
            <a:r>
              <a:rPr lang="es-ES_tradnl"/>
              <a:t>El tiempo de combustión inicial</a:t>
            </a:r>
          </a:p>
          <a:p>
            <a:pPr lvl="3"/>
            <a:r>
              <a:rPr lang="es-ES_tradnl"/>
              <a:t>El tiempo de combustión final (marca 380mm)</a:t>
            </a:r>
          </a:p>
          <a:p>
            <a:pPr lvl="3"/>
            <a:r>
              <a:rPr lang="es-ES_tradnl"/>
              <a:t>Longitud quemada (si no alcanza marca 380 mm)</a:t>
            </a:r>
          </a:p>
          <a:p>
            <a:pPr lvl="3"/>
            <a:r>
              <a:rPr lang="es-ES_tradnl"/>
              <a:t>Tasa de combustión (si alcanza marca 380 mm)</a:t>
            </a:r>
          </a:p>
          <a:p>
            <a:pPr lvl="3"/>
            <a:r>
              <a:rPr lang="es-ES_tradnl"/>
              <a:t>El ensayo se termina si 3 probetas han alcanzado la marca</a:t>
            </a:r>
          </a:p>
          <a:p>
            <a:pPr lvl="3"/>
            <a:r>
              <a:rPr lang="es-ES_tradnl"/>
              <a:t>Si sólo 1 o 2 probetas alcanzan la 2ª marca el ensayo se repite con 10 probetas más.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flexibles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2" name="Object 1024"/>
          <p:cNvGraphicFramePr>
            <a:graphicFrameLocks noGrp="1" noChangeAspect="1"/>
          </p:cNvGraphicFramePr>
          <p:nvPr>
            <p:ph idx="1"/>
          </p:nvPr>
        </p:nvGraphicFramePr>
        <p:xfrm>
          <a:off x="2281238" y="1524000"/>
          <a:ext cx="457993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6" name="Hoja de cálculo" r:id="rId4" imgW="5467680" imgH="5471640" progId="Excel.Sheet.8">
                  <p:embed/>
                </p:oleObj>
              </mc:Choice>
              <mc:Fallback>
                <p:oleObj name="Hoja de cálculo" r:id="rId4" imgW="5467680" imgH="5471640" progId="Excel.Sheet.8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1238" y="1524000"/>
                        <a:ext cx="4579937" cy="45720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flexibles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flexibles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1436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Plásticos flexibles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429500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>
              <a:sym typeface="Symbol" pitchFamily="18" charset="2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44036" name="Picture 4" descr="DSC006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684235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>
            <a:normAutofit lnSpcReduction="10000"/>
          </a:bodyPr>
          <a:lstStyle/>
          <a:p>
            <a:r>
              <a:rPr lang="es-ES_tradnl"/>
              <a:t>10 Probetas de 150 mm x 50 mm con un espesor máximo de 13 mm.</a:t>
            </a:r>
          </a:p>
          <a:p>
            <a:r>
              <a:rPr lang="es-ES_tradnl"/>
              <a:t>Marcar probetas a 25 mm de sus extremos. </a:t>
            </a:r>
            <a:r>
              <a:rPr lang="es-ES_tradnl" sz="2800"/>
              <a:t>(distancia entre marcas 100mm)</a:t>
            </a:r>
            <a:endParaRPr lang="es-ES_tradnl"/>
          </a:p>
          <a:p>
            <a:r>
              <a:rPr lang="es-ES_tradnl"/>
              <a:t>Acondicionamiento </a:t>
            </a:r>
          </a:p>
          <a:p>
            <a:pPr lvl="2"/>
            <a:r>
              <a:rPr lang="es-ES_tradnl"/>
              <a:t>5 Probetas durante 48 h</a:t>
            </a:r>
          </a:p>
          <a:p>
            <a:pPr lvl="3"/>
            <a:r>
              <a:rPr lang="es-ES_tradnl"/>
              <a:t>Temperatura 23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Humedad Relativa 505%</a:t>
            </a:r>
          </a:p>
          <a:p>
            <a:pPr lvl="2"/>
            <a:r>
              <a:rPr lang="es-ES_tradnl"/>
              <a:t>5 Probetas durante 168 h</a:t>
            </a:r>
          </a:p>
          <a:p>
            <a:pPr lvl="3"/>
            <a:r>
              <a:rPr lang="es-ES_tradnl"/>
              <a:t>Temperatura 70</a:t>
            </a:r>
            <a:r>
              <a:rPr lang="es-ES_tradnl">
                <a:sym typeface="Symbol" pitchFamily="18" charset="2"/>
              </a:rPr>
              <a:t>2ºC</a:t>
            </a:r>
          </a:p>
          <a:p>
            <a:pPr lvl="3"/>
            <a:r>
              <a:rPr lang="es-ES_tradnl">
                <a:sym typeface="Symbol" pitchFamily="18" charset="2"/>
              </a:rPr>
              <a:t>Enfriar en desecador con cloruro de calcio anhidro</a:t>
            </a:r>
          </a:p>
          <a:p>
            <a:endParaRPr lang="es-ES_tradnl">
              <a:sym typeface="Symbol" pitchFamily="18" charset="2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r>
              <a:rPr lang="es-ES_tradnl"/>
              <a:t>Aplicar llama con mechero bunsen normalizado</a:t>
            </a:r>
          </a:p>
          <a:p>
            <a:pPr lvl="3"/>
            <a:r>
              <a:rPr lang="es-ES_tradnl"/>
              <a:t>Combustible: Metano - Gas Natural comercial</a:t>
            </a:r>
          </a:p>
          <a:p>
            <a:pPr lvl="3"/>
            <a:r>
              <a:rPr lang="es-ES_tradnl"/>
              <a:t>Altura de llama: 38 mm</a:t>
            </a:r>
          </a:p>
          <a:p>
            <a:pPr lvl="3"/>
            <a:r>
              <a:rPr lang="es-ES_tradnl"/>
              <a:t>Presión del gas no requerida en la Norma</a:t>
            </a:r>
          </a:p>
          <a:p>
            <a:pPr lvl="3"/>
            <a:r>
              <a:rPr lang="es-ES_tradnl"/>
              <a:t>Distancia de la probeta: Boquilla  del quemador a    13 mm del borde inferior de la probeta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11560" y="4365104"/>
            <a:ext cx="8229600" cy="2193032"/>
          </a:xfrm>
        </p:spPr>
        <p:txBody>
          <a:bodyPr>
            <a:normAutofit/>
          </a:bodyPr>
          <a:lstStyle/>
          <a:p>
            <a:r>
              <a:rPr lang="en-US" sz="1800" dirty="0"/>
              <a:t>H</a:t>
            </a:r>
            <a:r>
              <a:rPr lang="en-US" sz="1800" dirty="0" smtClean="0"/>
              <a:t>eat </a:t>
            </a:r>
            <a:r>
              <a:rPr lang="en-US" sz="1800" dirty="0"/>
              <a:t>release rate (</a:t>
            </a:r>
            <a:r>
              <a:rPr lang="en-US" sz="1800" dirty="0" smtClean="0"/>
              <a:t>kW)</a:t>
            </a:r>
          </a:p>
          <a:p>
            <a:r>
              <a:rPr lang="en-US" sz="1800" dirty="0"/>
              <a:t>T</a:t>
            </a:r>
            <a:r>
              <a:rPr lang="en-US" sz="1800" dirty="0" smtClean="0"/>
              <a:t>otal </a:t>
            </a:r>
            <a:r>
              <a:rPr lang="en-US" sz="1800" dirty="0"/>
              <a:t>heat release (MJ) </a:t>
            </a:r>
            <a:r>
              <a:rPr lang="en-US" sz="1800" dirty="0" err="1" smtClean="0"/>
              <a:t>velocidad</a:t>
            </a:r>
            <a:r>
              <a:rPr lang="en-US" sz="1800" dirty="0" smtClean="0"/>
              <a:t> de </a:t>
            </a:r>
            <a:r>
              <a:rPr lang="en-US" sz="1800" dirty="0" err="1" smtClean="0"/>
              <a:t>producción</a:t>
            </a:r>
            <a:r>
              <a:rPr lang="en-US" sz="1800" dirty="0" smtClean="0"/>
              <a:t> de </a:t>
            </a:r>
            <a:r>
              <a:rPr lang="en-US" sz="1800" dirty="0" err="1" smtClean="0"/>
              <a:t>humo</a:t>
            </a:r>
            <a:r>
              <a:rPr lang="en-US" sz="1800" dirty="0" smtClean="0"/>
              <a:t>.</a:t>
            </a:r>
          </a:p>
          <a:p>
            <a:r>
              <a:rPr lang="en-US" sz="1800" dirty="0" err="1" smtClean="0"/>
              <a:t>Ocurrencia</a:t>
            </a:r>
            <a:r>
              <a:rPr lang="en-US" sz="1800" dirty="0" smtClean="0"/>
              <a:t> de flashover, </a:t>
            </a:r>
            <a:r>
              <a:rPr lang="en-US" sz="1800" dirty="0" err="1" smtClean="0"/>
              <a:t>propagación</a:t>
            </a:r>
            <a:r>
              <a:rPr lang="en-US" sz="1800" dirty="0" smtClean="0"/>
              <a:t> de llama, </a:t>
            </a:r>
            <a:r>
              <a:rPr lang="en-US" sz="1800" dirty="0" err="1" smtClean="0"/>
              <a:t>goteo</a:t>
            </a:r>
            <a:r>
              <a:rPr lang="en-US" sz="1800" dirty="0" smtClean="0"/>
              <a:t> o </a:t>
            </a:r>
            <a:r>
              <a:rPr lang="en-US" sz="1800" dirty="0" err="1" smtClean="0"/>
              <a:t>partículas</a:t>
            </a:r>
            <a:r>
              <a:rPr lang="en-US" sz="1800" dirty="0" smtClean="0"/>
              <a:t> </a:t>
            </a:r>
            <a:r>
              <a:rPr lang="en-US" sz="1800" dirty="0" err="1" smtClean="0"/>
              <a:t>incandescentes</a:t>
            </a:r>
            <a:endParaRPr lang="en-US" sz="1800" dirty="0" smtClean="0"/>
          </a:p>
          <a:p>
            <a:r>
              <a:rPr lang="en-US" sz="1800" dirty="0" err="1" smtClean="0"/>
              <a:t>Cuando</a:t>
            </a:r>
            <a:r>
              <a:rPr lang="en-US" sz="1800" dirty="0" smtClean="0"/>
              <a:t> sea </a:t>
            </a:r>
            <a:r>
              <a:rPr lang="en-US" sz="1800" dirty="0" err="1" smtClean="0"/>
              <a:t>necesario</a:t>
            </a:r>
            <a:r>
              <a:rPr lang="en-US" sz="1800" dirty="0" smtClean="0"/>
              <a:t>, </a:t>
            </a:r>
            <a:r>
              <a:rPr lang="en-US" sz="1800" dirty="0" err="1" smtClean="0"/>
              <a:t>también</a:t>
            </a:r>
            <a:r>
              <a:rPr lang="en-US" sz="1800" dirty="0" smtClean="0"/>
              <a:t> se </a:t>
            </a:r>
            <a:r>
              <a:rPr lang="en-US" sz="1800" dirty="0" err="1" smtClean="0"/>
              <a:t>miden</a:t>
            </a:r>
            <a:r>
              <a:rPr lang="en-US" sz="1800" dirty="0" smtClean="0"/>
              <a:t> gases </a:t>
            </a:r>
            <a:r>
              <a:rPr lang="en-US" sz="1800" dirty="0" err="1" smtClean="0"/>
              <a:t>tóxicos</a:t>
            </a:r>
            <a:r>
              <a:rPr lang="en-US" sz="1800" dirty="0" smtClean="0"/>
              <a:t> </a:t>
            </a:r>
            <a:r>
              <a:rPr lang="en-US" sz="1800" dirty="0" err="1" smtClean="0"/>
              <a:t>mediante</a:t>
            </a:r>
            <a:r>
              <a:rPr lang="en-US" sz="1800" dirty="0" smtClean="0"/>
              <a:t> </a:t>
            </a:r>
            <a:r>
              <a:rPr lang="en-US" sz="1800" dirty="0" err="1" smtClean="0"/>
              <a:t>análisis</a:t>
            </a:r>
            <a:r>
              <a:rPr lang="en-US" sz="1800" dirty="0" smtClean="0"/>
              <a:t> FTIR </a:t>
            </a:r>
            <a:endParaRPr lang="es-CL" sz="18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HISTORIA EUROCLASES – ISO 9705</a:t>
            </a:r>
            <a:endParaRPr lang="es-CL" dirty="0"/>
          </a:p>
        </p:txBody>
      </p:sp>
      <p:pic>
        <p:nvPicPr>
          <p:cNvPr id="112642" name="Picture 2" descr="Resultado de imagen para iso 9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7"/>
            <a:ext cx="5688632" cy="29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r>
              <a:rPr lang="es-ES_tradnl"/>
              <a:t>Aplicar llama durante 60 s.</a:t>
            </a:r>
          </a:p>
          <a:p>
            <a:r>
              <a:rPr lang="es-ES_tradnl"/>
              <a:t>Se mide y registra:</a:t>
            </a:r>
          </a:p>
          <a:p>
            <a:pPr lvl="3"/>
            <a:r>
              <a:rPr lang="es-ES_tradnl"/>
              <a:t>El tiempo de combustión inicial (marca 25 mm)</a:t>
            </a:r>
          </a:p>
          <a:p>
            <a:pPr lvl="3"/>
            <a:r>
              <a:rPr lang="es-ES_tradnl"/>
              <a:t>El tiempo de combustión final (marca 125 mm)</a:t>
            </a:r>
          </a:p>
          <a:p>
            <a:pPr lvl="3"/>
            <a:r>
              <a:rPr lang="es-ES_tradnl"/>
              <a:t>El tiempo de combustión sin llama.</a:t>
            </a:r>
          </a:p>
          <a:p>
            <a:pPr lvl="3"/>
            <a:r>
              <a:rPr lang="es-ES_tradnl"/>
              <a:t>Longitud quemada (si no alcanza marca 125 mm)</a:t>
            </a:r>
          </a:p>
          <a:p>
            <a:pPr lvl="3"/>
            <a:r>
              <a:rPr lang="es-ES_tradnl"/>
              <a:t>Tasa de combustión (si alcanza marca 125 mm)</a:t>
            </a:r>
          </a:p>
          <a:p>
            <a:endParaRPr lang="es-ES_tradnl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graphicFrame>
        <p:nvGraphicFramePr>
          <p:cNvPr id="111616" name="Object 1024"/>
          <p:cNvGraphicFramePr>
            <a:graphicFrameLocks noChangeAspect="1"/>
          </p:cNvGraphicFramePr>
          <p:nvPr/>
        </p:nvGraphicFramePr>
        <p:xfrm>
          <a:off x="1828800" y="1136650"/>
          <a:ext cx="6981941" cy="5460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0" name="Hoja de cálculo" r:id="rId4" imgW="5837760" imgH="5490360" progId="Excel.Sheet.8">
                  <p:embed/>
                </p:oleObj>
              </mc:Choice>
              <mc:Fallback>
                <p:oleObj name="Hoja de cálculo" r:id="rId4" imgW="5837760" imgH="5490360" progId="Excel.Sheet.8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136650"/>
                        <a:ext cx="6981941" cy="546070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48134" name="Picture 6" descr="ENSAY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6752"/>
            <a:ext cx="5935408" cy="5414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49157" name="Picture 5" descr="ES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391400" cy="4789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50181" name="Picture 5" descr="es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36750"/>
            <a:ext cx="8686800" cy="492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1027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62469" name="Picture 1029" descr="es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8001000" cy="4557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1027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63493" name="Picture 1029" descr="esp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72400" cy="5087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1027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64517" name="Picture 1029" descr="esp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6962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1027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/>
          </a:p>
          <a:p>
            <a:endParaRPr lang="es-ES_tradnl"/>
          </a:p>
        </p:txBody>
      </p:sp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Espumas plásticas</a:t>
            </a:r>
          </a:p>
        </p:txBody>
      </p:sp>
      <p:pic>
        <p:nvPicPr>
          <p:cNvPr id="65541" name="Picture 1029" descr="es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696200" cy="5056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7772400" cy="4114800"/>
          </a:xfrm>
        </p:spPr>
        <p:txBody>
          <a:bodyPr/>
          <a:lstStyle/>
          <a:p>
            <a:endParaRPr lang="es-ES_tradnl" dirty="0">
              <a:sym typeface="Symbol" pitchFamily="18" charset="2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/>
              <a:t>ENSAYOS:</a:t>
            </a:r>
            <a:r>
              <a:rPr lang="es-ES_tradnl"/>
              <a:t/>
            </a:r>
            <a:br>
              <a:rPr lang="es-ES_tradnl"/>
            </a:br>
            <a:r>
              <a:rPr lang="es-ES_tradnl" sz="3200"/>
              <a:t>Pinturas y barnices</a:t>
            </a:r>
          </a:p>
        </p:txBody>
      </p:sp>
      <p:pic>
        <p:nvPicPr>
          <p:cNvPr id="54276" name="Picture 4" descr="DSC006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71600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2105</TotalTime>
  <Words>2612</Words>
  <Application>Microsoft Office PowerPoint</Application>
  <PresentationFormat>Presentación en pantalla (4:3)</PresentationFormat>
  <Paragraphs>542</Paragraphs>
  <Slides>108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108</vt:i4>
      </vt:variant>
    </vt:vector>
  </HeadingPairs>
  <TitlesOfParts>
    <vt:vector size="111" baseType="lpstr">
      <vt:lpstr>Papel</vt:lpstr>
      <vt:lpstr>PhotoStyler Image</vt:lpstr>
      <vt:lpstr>Hoja de cálculo</vt:lpstr>
      <vt:lpstr>Clasificación de materiales Reacción al fuego</vt:lpstr>
      <vt:lpstr>RECORDATORIO</vt:lpstr>
      <vt:lpstr>INTRODUCCIÓN</vt:lpstr>
      <vt:lpstr>Ejemplos de materiales</vt:lpstr>
      <vt:lpstr>DISPOSICIONES REGLAMENTARIAS</vt:lpstr>
      <vt:lpstr>PROPIEDADES PIRÓGENAS</vt:lpstr>
      <vt:lpstr>PROPIEDADES PIRÓGENAS</vt:lpstr>
      <vt:lpstr>HISTORIA EUROCLASES</vt:lpstr>
      <vt:lpstr>HISTORIA EUROCLASES – ISO 9705</vt:lpstr>
      <vt:lpstr>HISTORIA EUROCLASES</vt:lpstr>
      <vt:lpstr>EUROCLASES</vt:lpstr>
      <vt:lpstr>Clasificación de materiales</vt:lpstr>
      <vt:lpstr>Clasificación de materiales</vt:lpstr>
      <vt:lpstr>Ensayos</vt:lpstr>
      <vt:lpstr>Ensayos</vt:lpstr>
      <vt:lpstr>Ensayos</vt:lpstr>
      <vt:lpstr>Ensayos</vt:lpstr>
      <vt:lpstr>Ensayos</vt:lpstr>
      <vt:lpstr>Clasificación de materiales</vt:lpstr>
      <vt:lpstr>Euroclases</vt:lpstr>
      <vt:lpstr>Presentación de PowerPoint</vt:lpstr>
      <vt:lpstr>Presentación de PowerPoint</vt:lpstr>
      <vt:lpstr>Presentación de PowerPoint</vt:lpstr>
      <vt:lpstr>Presentación de PowerPoint</vt:lpstr>
      <vt:lpstr>Estados Unidos</vt:lpstr>
      <vt:lpstr>Estados Unidos</vt:lpstr>
      <vt:lpstr>Estados Unidos</vt:lpstr>
      <vt:lpstr>Estados Unidos</vt:lpstr>
      <vt:lpstr>Estados Unidos</vt:lpstr>
      <vt:lpstr>Estados Unidos</vt:lpstr>
      <vt:lpstr>Estados Unidos</vt:lpstr>
      <vt:lpstr>Estados Unidos</vt:lpstr>
      <vt:lpstr>Presentación de PowerPoint</vt:lpstr>
      <vt:lpstr>Requerimientos NFPA 101</vt:lpstr>
      <vt:lpstr>Requerimientos NFPA 101</vt:lpstr>
      <vt:lpstr>Requerimientos NFPA 101</vt:lpstr>
      <vt:lpstr>Requerimientos NFPA 101</vt:lpstr>
      <vt:lpstr>Requerimientos NFPA 101</vt:lpstr>
      <vt:lpstr>Requerimientos IBC</vt:lpstr>
      <vt:lpstr>Requerimientos Europa (España)</vt:lpstr>
      <vt:lpstr>Requerimientos Europa (España)</vt:lpstr>
      <vt:lpstr>Requerimientos Europa (U.K.)</vt:lpstr>
      <vt:lpstr>SITUACIÓN CHILENA</vt:lpstr>
      <vt:lpstr>OBJETIVOS</vt:lpstr>
      <vt:lpstr>MATERIALES ENSAYADOS</vt:lpstr>
      <vt:lpstr>MATERIALES     …en general </vt:lpstr>
      <vt:lpstr>Autoextinción</vt:lpstr>
      <vt:lpstr>NORMATIVA</vt:lpstr>
      <vt:lpstr>ENSAYOS: General</vt:lpstr>
      <vt:lpstr>Textiles</vt:lpstr>
      <vt:lpstr>ENSAYOS: Revestimientos textiles</vt:lpstr>
      <vt:lpstr>Presentación de PowerPoint</vt:lpstr>
      <vt:lpstr>ENSAYOS: Revestimientos textiles</vt:lpstr>
      <vt:lpstr>ENSAYOS: Revestimientos textiles</vt:lpstr>
      <vt:lpstr>ENSAYOS: Revestimientos textiles</vt:lpstr>
      <vt:lpstr>ENSAYOS: Revestimientos textiles</vt:lpstr>
      <vt:lpstr>ENSAYOS: Revestimientos textiles</vt:lpstr>
      <vt:lpstr>ENSAYOS: Telas</vt:lpstr>
      <vt:lpstr>ENSAYOS: Telas</vt:lpstr>
      <vt:lpstr>ENSAYOS: Telas</vt:lpstr>
      <vt:lpstr>ENSAYOS: Telas</vt:lpstr>
      <vt:lpstr>ENSAYOS: Telas </vt:lpstr>
      <vt:lpstr>ENSAYOS: Telas </vt:lpstr>
      <vt:lpstr>ENSAYOS: Telas </vt:lpstr>
      <vt:lpstr>ENSAYOS: Telas</vt:lpstr>
      <vt:lpstr>ENSAYOS: Telas</vt:lpstr>
      <vt:lpstr>ENSAYOS: Telas</vt:lpstr>
      <vt:lpstr>Plásticos</vt:lpstr>
      <vt:lpstr>Plásticos</vt:lpstr>
      <vt:lpstr>ENSAYOS: Plásticos</vt:lpstr>
      <vt:lpstr>ENSAYOS: Plásticos autosoportantes</vt:lpstr>
      <vt:lpstr>ENSAYOS: Plásticos autosoportantes</vt:lpstr>
      <vt:lpstr>ENSAYOS: Plásticos autosoportantes</vt:lpstr>
      <vt:lpstr>ENSAYOS: Plásticos autosoportantes</vt:lpstr>
      <vt:lpstr>ENSAYOS: Plásticos autosoportantes</vt:lpstr>
      <vt:lpstr>ENSAYOS: Plásticos autosoportantes</vt:lpstr>
      <vt:lpstr>ENSAYOS: Plásticos autosoportantes</vt:lpstr>
      <vt:lpstr>ENSAYOS: Plásticos autosoportantes</vt:lpstr>
      <vt:lpstr>ENSAYOS: Plásticos autosoportantes</vt:lpstr>
      <vt:lpstr>ENSAYOS: Plásticos flexibles</vt:lpstr>
      <vt:lpstr>ENSAYOS: Plásticos flexibles</vt:lpstr>
      <vt:lpstr>ENSAYOS: Plásticos flexibles</vt:lpstr>
      <vt:lpstr>ENSAYOS: Plásticos flexibles</vt:lpstr>
      <vt:lpstr>ENSAYOS: Plásticos flexibles</vt:lpstr>
      <vt:lpstr>ENSAYOS: Plásticos flexibles</vt:lpstr>
      <vt:lpstr>ENSAYOS: Plásticos flexibles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Espumas plásticas</vt:lpstr>
      <vt:lpstr>ENSAYOS: Pinturas y barnices</vt:lpstr>
      <vt:lpstr>ENSAYOS: Pinturas                                               y barnices</vt:lpstr>
      <vt:lpstr>ENSAYOS: Pinturas y barnices</vt:lpstr>
      <vt:lpstr>ENSAYOS: Pinturas y barnices</vt:lpstr>
      <vt:lpstr>ENSAYOS: Pinturas y barnices</vt:lpstr>
      <vt:lpstr>ENSAYOS: Pinturas y barnices</vt:lpstr>
      <vt:lpstr>ENSAYOS: Pinturas y barnices</vt:lpstr>
      <vt:lpstr>ENSAYOS: Pinturas y barnices</vt:lpstr>
      <vt:lpstr>ENSAYOS: Pinturas y barnices</vt:lpstr>
      <vt:lpstr>ENSAYOS: Pinturas y barnices</vt:lpstr>
    </vt:vector>
  </TitlesOfParts>
  <Company>idiem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ENSAYOS DE COMPORTAMIENTO AL FUEGO</dc:title>
  <dc:creator>idiem</dc:creator>
  <cp:lastModifiedBy>miguel.perez</cp:lastModifiedBy>
  <cp:revision>92</cp:revision>
  <cp:lastPrinted>2003-08-11T21:21:59Z</cp:lastPrinted>
  <dcterms:created xsi:type="dcterms:W3CDTF">2003-08-08T20:06:30Z</dcterms:created>
  <dcterms:modified xsi:type="dcterms:W3CDTF">2017-09-21T12:39:18Z</dcterms:modified>
</cp:coreProperties>
</file>